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  <p:sldMasterId id="2147483768" r:id="rId2"/>
  </p:sldMasterIdLst>
  <p:notesMasterIdLst>
    <p:notesMasterId r:id="rId19"/>
  </p:notesMasterIdLst>
  <p:handoutMasterIdLst>
    <p:handoutMasterId r:id="rId20"/>
  </p:handoutMasterIdLst>
  <p:sldIdLst>
    <p:sldId id="568" r:id="rId3"/>
    <p:sldId id="567" r:id="rId4"/>
    <p:sldId id="260" r:id="rId5"/>
    <p:sldId id="380" r:id="rId6"/>
    <p:sldId id="381" r:id="rId7"/>
    <p:sldId id="263" r:id="rId8"/>
    <p:sldId id="472" r:id="rId9"/>
    <p:sldId id="473" r:id="rId10"/>
    <p:sldId id="474" r:id="rId11"/>
    <p:sldId id="387" r:id="rId12"/>
    <p:sldId id="382" r:id="rId13"/>
    <p:sldId id="569" r:id="rId14"/>
    <p:sldId id="499" r:id="rId15"/>
    <p:sldId id="503" r:id="rId16"/>
    <p:sldId id="504" r:id="rId17"/>
    <p:sldId id="506" r:id="rId18"/>
  </p:sldIdLst>
  <p:sldSz cx="9144000" cy="6858000" type="screen4x3"/>
  <p:notesSz cx="7315200" cy="9601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33"/>
    <a:srgbClr val="FFFF66"/>
    <a:srgbClr val="96969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howOutlineIcons="0">
    <p:restoredLeft sz="15532" autoAdjust="0"/>
    <p:restoredTop sz="94660"/>
  </p:normalViewPr>
  <p:slideViewPr>
    <p:cSldViewPr>
      <p:cViewPr varScale="1">
        <p:scale>
          <a:sx n="62" d="100"/>
          <a:sy n="62" d="100"/>
        </p:scale>
        <p:origin x="-732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84"/>
      </p:cViewPr>
      <p:guideLst>
        <p:guide orient="horz" pos="3024"/>
        <p:guide pos="2305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2" name="Rectangle 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dirty="0" smtClean="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Database Maintenance Workshop</a:t>
            </a: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21775"/>
            <a:ext cx="64214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dirty="0">
                <a:solidFill>
                  <a:srgbClr val="000000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4" name="Rectangle 8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421438" y="9120188"/>
            <a:ext cx="892175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C752155E-0443-4EB9-9DCB-D5CC4E8F284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4105" name="Rectangle 9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dirty="0" smtClean="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November 19, Zurich</a:t>
            </a: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Microsoft ASP.NET Connections</a:t>
            </a:r>
          </a:p>
        </p:txBody>
      </p:sp>
      <p:sp>
        <p:nvSpPr>
          <p:cNvPr id="6147" name="Rectangle 1027"/>
          <p:cNvSpPr>
            <a:spLocks noGrp="1" noChangeArrowheads="1"/>
          </p:cNvSpPr>
          <p:nvPr>
            <p:ph type="dt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Nov 6-9, 2006, Las Vegas</a:t>
            </a:r>
          </a:p>
        </p:txBody>
      </p:sp>
      <p:sp>
        <p:nvSpPr>
          <p:cNvPr id="153604" name="Rectangle 1028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7300" y="720725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9" name="Rectangle 1029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31838" y="4560888"/>
            <a:ext cx="5851525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150" name="Rectangle 1030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0188"/>
            <a:ext cx="64214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900">
                <a:solidFill>
                  <a:srgbClr val="000000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Updates will be available at http://www.devconnections.com/updates/LasVegas _06/ASP_Connections</a:t>
            </a:r>
          </a:p>
        </p:txBody>
      </p:sp>
      <p:sp>
        <p:nvSpPr>
          <p:cNvPr id="6151" name="Rectangle 1031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6583363" y="9120188"/>
            <a:ext cx="730250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7FA0E3D5-81FD-4F69-B1FC-CE7E6F6BAC8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1026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Microsoft ASP.NET Connections</a:t>
            </a:r>
          </a:p>
        </p:txBody>
      </p:sp>
      <p:sp>
        <p:nvSpPr>
          <p:cNvPr id="154627" name="Rectangle 1030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Updates will be available at http://www.devconnections.com/updates/LasVegas _06/ASP_Connections</a:t>
            </a:r>
          </a:p>
        </p:txBody>
      </p:sp>
      <p:sp>
        <p:nvSpPr>
          <p:cNvPr id="154628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7613ECD-4CF8-4B94-9422-009FDD9AC80C}" type="slidenum">
              <a:rPr lang="en-US" smtClean="0">
                <a:latin typeface="Arial" pitchFamily="34" charset="0"/>
              </a:rPr>
              <a:pPr/>
              <a:t>1</a:t>
            </a:fld>
            <a:endParaRPr lang="en-US" smtClean="0">
              <a:latin typeface="Arial" pitchFamily="34" charset="0"/>
            </a:endParaRPr>
          </a:p>
        </p:txBody>
      </p:sp>
      <p:sp>
        <p:nvSpPr>
          <p:cNvPr id="15462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463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Rectangle 1026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Microsoft ASP.NET Connections</a:t>
            </a:r>
          </a:p>
        </p:txBody>
      </p:sp>
      <p:sp>
        <p:nvSpPr>
          <p:cNvPr id="155651" name="Rectangle 1030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Updates will be available at http://www.devconnections.com/updates/LasVegas _06/ASP_Connections</a:t>
            </a:r>
          </a:p>
        </p:txBody>
      </p:sp>
      <p:sp>
        <p:nvSpPr>
          <p:cNvPr id="155652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D402D70-CFAB-4BB5-ABDC-03E4272B1170}" type="slidenum">
              <a:rPr lang="en-US" smtClean="0">
                <a:latin typeface="Arial" pitchFamily="34" charset="0"/>
              </a:rPr>
              <a:pPr/>
              <a:t>2</a:t>
            </a:fld>
            <a:endParaRPr lang="en-US" smtClean="0">
              <a:latin typeface="Arial" pitchFamily="34" charset="0"/>
            </a:endParaRPr>
          </a:p>
        </p:txBody>
      </p:sp>
      <p:sp>
        <p:nvSpPr>
          <p:cNvPr id="15565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565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2FA1EB2-16AE-437E-AB91-925D05F84B89}" type="slidenum">
              <a:rPr lang="en-US" smtClean="0">
                <a:latin typeface="Arial" pitchFamily="34" charset="0"/>
              </a:rPr>
              <a:pPr/>
              <a:t>3</a:t>
            </a:fld>
            <a:endParaRPr lang="en-US" smtClean="0">
              <a:latin typeface="Arial" pitchFamily="34" charset="0"/>
            </a:endParaRPr>
          </a:p>
        </p:txBody>
      </p:sp>
      <p:sp>
        <p:nvSpPr>
          <p:cNvPr id="156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6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EAE734-0475-4365-BD1E-54982F98B14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C345EF-DFF9-4F23-956A-68742AA1A92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FB4050-A3AA-48DC-8849-16EDC25C898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sqlskills_logo_pur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48600" y="6243638"/>
            <a:ext cx="1168400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800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65113" y="112713"/>
            <a:ext cx="8599487" cy="750887"/>
          </a:xfrm>
          <a:effectLst>
            <a:outerShdw dist="17961" dir="2700000" algn="ctr" rotWithShape="0">
              <a:schemeClr val="bg2">
                <a:alpha val="50000"/>
              </a:schemeClr>
            </a:outerShdw>
          </a:effectLst>
        </p:spPr>
        <p:txBody>
          <a:bodyPr anchor="ctr"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800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63525" y="4756150"/>
            <a:ext cx="8659813" cy="641350"/>
          </a:xfrm>
        </p:spPr>
        <p:txBody>
          <a:bodyPr anchor="ctr"/>
          <a:lstStyle>
            <a:lvl1pPr marL="0" indent="0">
              <a:buFont typeface="Wingdings" pitchFamily="2" charset="2"/>
              <a:buNone/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77825" y="1414463"/>
            <a:ext cx="4117975" cy="1981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14463"/>
            <a:ext cx="4117975" cy="1981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  <a:extLst/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extLst/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934FB8-9FEA-4F1D-8224-12A4BF12149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75438" y="244475"/>
            <a:ext cx="2098675" cy="31511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77825" y="244475"/>
            <a:ext cx="6145213" cy="31511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/>
          </p:cNvSpPr>
          <p:nvPr/>
        </p:nvSpPr>
        <p:spPr bwMode="auto">
          <a:xfrm>
            <a:off x="4829175" y="1073150"/>
            <a:ext cx="4321175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Freeform 4"/>
          <p:cNvSpPr>
            <a:spLocks/>
          </p:cNvSpPr>
          <p:nvPr/>
        </p:nvSpPr>
        <p:spPr bwMode="auto">
          <a:xfrm>
            <a:off x="374650" y="0"/>
            <a:ext cx="5513388" cy="6615113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 rot="5236414">
            <a:off x="4461669" y="1483519"/>
            <a:ext cx="4114800" cy="1189038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3" name="Freeform 12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4" name="Freeform 13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366713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>
            <a:off x="366713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8" name="Freeform 17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363538" y="401638"/>
            <a:ext cx="8504237" cy="887412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0" name="Rectangle 19"/>
          <p:cNvSpPr/>
          <p:nvPr/>
        </p:nvSpPr>
        <p:spPr>
          <a:xfrm flipH="1">
            <a:off x="371475" y="681038"/>
            <a:ext cx="26988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 flipH="1">
            <a:off x="411163" y="681038"/>
            <a:ext cx="26987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22" name="Rectangle 21"/>
          <p:cNvSpPr/>
          <p:nvPr/>
        </p:nvSpPr>
        <p:spPr>
          <a:xfrm flipH="1">
            <a:off x="447675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3" name="Rectangle 22"/>
          <p:cNvSpPr/>
          <p:nvPr/>
        </p:nvSpPr>
        <p:spPr>
          <a:xfrm flipH="1">
            <a:off x="476250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24" name="Rectangle 23"/>
          <p:cNvSpPr/>
          <p:nvPr/>
        </p:nvSpPr>
        <p:spPr>
          <a:xfrm>
            <a:off x="500063" y="681038"/>
            <a:ext cx="36512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bIns="0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D317FD2-CCA1-458B-A332-359ED1937FA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D47514-6B0A-4E71-8EBD-792F71F7E3C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01638"/>
            <a:ext cx="8867775" cy="887412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7313" y="681038"/>
            <a:ext cx="46037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47625" y="681038"/>
            <a:ext cx="26988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28575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0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 flipH="1">
            <a:off x="149225" y="681038"/>
            <a:ext cx="2857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 flipH="1">
            <a:off x="188913" y="681038"/>
            <a:ext cx="2857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 flipH="1">
            <a:off x="227013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5" name="Rectangle 14"/>
          <p:cNvSpPr/>
          <p:nvPr/>
        </p:nvSpPr>
        <p:spPr>
          <a:xfrm flipH="1">
            <a:off x="255588" y="681038"/>
            <a:ext cx="7937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279400" y="681038"/>
            <a:ext cx="36513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/>
          <a:lstStyle>
            <a:lvl1pPr>
              <a:defRPr sz="4000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F8E5489-25F4-4D91-92CE-44DF73529CF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872760-2F14-400E-B7D1-24D6B43CE33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A53973-78F9-410E-8EE2-75E20561E4E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8820CD-3B70-4D4E-9CD7-657E7AF2788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68300" y="0"/>
            <a:ext cx="8777288" cy="1878013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cxnSp>
        <p:nvCxnSpPr>
          <p:cNvPr id="6" name="Straight Connector 5"/>
          <p:cNvCxnSpPr/>
          <p:nvPr/>
        </p:nvCxnSpPr>
        <p:spPr>
          <a:xfrm flipV="1">
            <a:off x="363538" y="1884363"/>
            <a:ext cx="8782050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" name="Group 20"/>
          <p:cNvGrpSpPr>
            <a:grpSpLocks/>
          </p:cNvGrpSpPr>
          <p:nvPr/>
        </p:nvGrpSpPr>
        <p:grpSpPr bwMode="auto">
          <a:xfrm rot="5400000">
            <a:off x="8515351" y="1219200"/>
            <a:ext cx="131762" cy="128587"/>
            <a:chOff x="6668087" y="1297746"/>
            <a:chExt cx="161840" cy="156602"/>
          </a:xfrm>
        </p:grpSpPr>
        <p:cxnSp>
          <p:nvCxnSpPr>
            <p:cNvPr id="8" name="Straight Connector 7"/>
            <p:cNvCxnSpPr/>
            <p:nvPr/>
          </p:nvCxnSpPr>
          <p:spPr>
            <a:xfrm rot="16200000">
              <a:off x="6663593" y="1300308"/>
              <a:ext cx="88935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V="1">
              <a:off x="6685198" y="1391515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 flipH="1">
              <a:off x="6744513" y="1299332"/>
              <a:ext cx="88935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 26"/>
          <p:cNvGrpSpPr>
            <a:grpSpLocks/>
          </p:cNvGrpSpPr>
          <p:nvPr/>
        </p:nvGrpSpPr>
        <p:grpSpPr bwMode="auto">
          <a:xfrm rot="5400000">
            <a:off x="8667751" y="1371600"/>
            <a:ext cx="131762" cy="128587"/>
            <a:chOff x="6668087" y="1297746"/>
            <a:chExt cx="161840" cy="156602"/>
          </a:xfrm>
        </p:grpSpPr>
        <p:cxnSp>
          <p:nvCxnSpPr>
            <p:cNvPr id="12" name="Straight Connector 11"/>
            <p:cNvCxnSpPr/>
            <p:nvPr/>
          </p:nvCxnSpPr>
          <p:spPr>
            <a:xfrm rot="16200000">
              <a:off x="6663593" y="1300308"/>
              <a:ext cx="88935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V="1">
              <a:off x="6685198" y="1391515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5400000" flipH="1">
              <a:off x="6744513" y="1299332"/>
              <a:ext cx="88935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Group 30"/>
          <p:cNvGrpSpPr>
            <a:grpSpLocks/>
          </p:cNvGrpSpPr>
          <p:nvPr/>
        </p:nvGrpSpPr>
        <p:grpSpPr bwMode="auto">
          <a:xfrm rot="5400000">
            <a:off x="8320087" y="1474788"/>
            <a:ext cx="131763" cy="128588"/>
            <a:chOff x="6668087" y="1297746"/>
            <a:chExt cx="161840" cy="156602"/>
          </a:xfrm>
        </p:grpSpPr>
        <p:cxnSp>
          <p:nvCxnSpPr>
            <p:cNvPr id="16" name="Straight Connector 15"/>
            <p:cNvCxnSpPr/>
            <p:nvPr/>
          </p:nvCxnSpPr>
          <p:spPr>
            <a:xfrm rot="16200000">
              <a:off x="6663592" y="1300307"/>
              <a:ext cx="88934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V="1">
              <a:off x="6685198" y="1391513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5400000" flipH="1">
              <a:off x="6744512" y="1299332"/>
              <a:ext cx="88934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Date Placeholder 4"/>
          <p:cNvSpPr>
            <a:spLocks noGrp="1"/>
          </p:cNvSpPr>
          <p:nvPr>
            <p:ph type="dt" sz="half" idx="10"/>
          </p:nvPr>
        </p:nvSpPr>
        <p:spPr>
          <a:xfrm>
            <a:off x="6477000" y="55563"/>
            <a:ext cx="21336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0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55563"/>
            <a:ext cx="55626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55563"/>
            <a:ext cx="4572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ACD795E-EEE7-4054-9330-F625090139E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bg2">
                <a:tint val="88000"/>
                <a:satMod val="40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365125" cy="6854825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255588" y="5046663"/>
            <a:ext cx="73025" cy="16922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255588" y="4797425"/>
            <a:ext cx="73025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255588" y="4637088"/>
            <a:ext cx="73025" cy="138112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55588" y="4541838"/>
            <a:ext cx="73025" cy="7461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309563" y="681038"/>
            <a:ext cx="46037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268288" y="681038"/>
            <a:ext cx="28575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249238" y="681038"/>
            <a:ext cx="9525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222250" y="681038"/>
            <a:ext cx="7938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512763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36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914400" y="1784350"/>
            <a:ext cx="77724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 smtClean="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873B31F7-549F-4C6F-AC19-4A3D87D5A52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1040" name="Picture 27" descr="Sp07_Slide_SQL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dk1" tx1="lt1" bg2="dk2" tx2="lt2" accent1="accent1" accent2="accent2" accent3="accent3" accent4="accent4" accent5="accent5" accent6="accent6" hlink="hlink" folHlink="folHlink"/>
  <p:sldLayoutIdLst>
    <p:sldLayoutId id="2147483784" r:id="rId1"/>
    <p:sldLayoutId id="2147483785" r:id="rId2"/>
    <p:sldLayoutId id="2147483802" r:id="rId3"/>
    <p:sldLayoutId id="2147483786" r:id="rId4"/>
    <p:sldLayoutId id="2147483803" r:id="rId5"/>
    <p:sldLayoutId id="2147483787" r:id="rId6"/>
    <p:sldLayoutId id="2147483788" r:id="rId7"/>
    <p:sldLayoutId id="2147483789" r:id="rId8"/>
    <p:sldLayoutId id="2147483804" r:id="rId9"/>
    <p:sldLayoutId id="2147483790" r:id="rId10"/>
    <p:sldLayoutId id="2147483791" r:id="rId11"/>
  </p:sldLayoutIdLst>
  <p:hf hdr="0" ftr="0" dt="0"/>
  <p:txStyles>
    <p:titleStyle>
      <a:lvl1pPr algn="l" rtl="0" fontAlgn="base">
        <a:spcBef>
          <a:spcPct val="0"/>
        </a:spcBef>
        <a:spcAft>
          <a:spcPct val="0"/>
        </a:spcAft>
        <a:defRPr sz="4000" kern="1200" spc="-100">
          <a:solidFill>
            <a:srgbClr val="FFFF6C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>
          <a:solidFill>
            <a:srgbClr val="FFFF6C"/>
          </a:solidFill>
          <a:latin typeface="Consolas" pitchFamily="49" charset="0"/>
        </a:defRPr>
      </a:lvl2pPr>
      <a:lvl3pPr algn="l" rtl="0" fontAlgn="base">
        <a:spcBef>
          <a:spcPct val="0"/>
        </a:spcBef>
        <a:spcAft>
          <a:spcPct val="0"/>
        </a:spcAft>
        <a:defRPr sz="4000">
          <a:solidFill>
            <a:srgbClr val="FFFF6C"/>
          </a:solidFill>
          <a:latin typeface="Consolas" pitchFamily="49" charset="0"/>
        </a:defRPr>
      </a:lvl3pPr>
      <a:lvl4pPr algn="l" rtl="0" fontAlgn="base">
        <a:spcBef>
          <a:spcPct val="0"/>
        </a:spcBef>
        <a:spcAft>
          <a:spcPct val="0"/>
        </a:spcAft>
        <a:defRPr sz="4000">
          <a:solidFill>
            <a:srgbClr val="FFFF6C"/>
          </a:solidFill>
          <a:latin typeface="Consolas" pitchFamily="49" charset="0"/>
        </a:defRPr>
      </a:lvl4pPr>
      <a:lvl5pPr algn="l" rtl="0" fontAlgn="base">
        <a:spcBef>
          <a:spcPct val="0"/>
        </a:spcBef>
        <a:spcAft>
          <a:spcPct val="0"/>
        </a:spcAft>
        <a:defRPr sz="4000">
          <a:solidFill>
            <a:srgbClr val="FFFF6C"/>
          </a:solidFill>
          <a:latin typeface="Consolas" pitchFamily="49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rgbClr val="FFFF6C"/>
          </a:solidFill>
          <a:latin typeface="Consolas" pitchFamily="49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rgbClr val="FFFF6C"/>
          </a:solidFill>
          <a:latin typeface="Consolas" pitchFamily="49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rgbClr val="FFFF6C"/>
          </a:solidFill>
          <a:latin typeface="Consolas" pitchFamily="49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rgbClr val="FFFF6C"/>
          </a:solidFill>
          <a:latin typeface="Consolas" pitchFamily="49" charset="0"/>
        </a:defRPr>
      </a:lvl9pPr>
      <a:extLst/>
    </p:titleStyle>
    <p:bodyStyle>
      <a:lvl1pPr marL="411163" indent="-342900" algn="l" rtl="0" fontAlgn="base">
        <a:spcBef>
          <a:spcPts val="70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Char char="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39775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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5363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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0475" indent="-228600" algn="l" rtl="0" fontAlgn="base">
        <a:spcBef>
          <a:spcPct val="20000"/>
        </a:spcBef>
        <a:spcAft>
          <a:spcPct val="0"/>
        </a:spcAft>
        <a:buClr>
          <a:srgbClr val="B32C16"/>
        </a:buClr>
        <a:buFont typeface="Wingdings 3" pitchFamily="18" charset="2"/>
        <a:buChar char="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138" indent="-209550" algn="l" rtl="0" fontAlgn="base">
        <a:spcBef>
          <a:spcPct val="20000"/>
        </a:spcBef>
        <a:spcAft>
          <a:spcPct val="0"/>
        </a:spcAft>
        <a:buClr>
          <a:srgbClr val="B32C16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244475"/>
            <a:ext cx="8393113" cy="75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2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Title Slide</a:t>
            </a:r>
          </a:p>
        </p:txBody>
      </p:sp>
      <p:sp>
        <p:nvSpPr>
          <p:cNvPr id="1269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77825" y="1414463"/>
            <a:ext cx="838835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05" r:id="rId1"/>
    <p:sldLayoutId id="2147483792" r:id="rId2"/>
    <p:sldLayoutId id="2147483793" r:id="rId3"/>
    <p:sldLayoutId id="2147483794" r:id="rId4"/>
    <p:sldLayoutId id="2147483795" r:id="rId5"/>
    <p:sldLayoutId id="2147483796" r:id="rId6"/>
    <p:sldLayoutId id="2147483797" r:id="rId7"/>
    <p:sldLayoutId id="2147483798" r:id="rId8"/>
    <p:sldLayoutId id="2147483799" r:id="rId9"/>
    <p:sldLayoutId id="2147483800" r:id="rId10"/>
    <p:sldLayoutId id="2147483801" r:id="rId11"/>
  </p:sldLayoutIdLst>
  <p:transition>
    <p:fade/>
  </p:transition>
  <p:timing>
    <p:tnLst>
      <p:par>
        <p:cTn id="1" dur="indefinite" restart="never" nodeType="tmRoot"/>
      </p:par>
    </p:tnLst>
  </p:timing>
  <p:hf hdr="0" ftr="0" dt="0"/>
  <p:txStyles>
    <p:titleStyle>
      <a:lvl1pPr algn="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+mj-lt"/>
          <a:ea typeface="+mj-ea"/>
          <a:cs typeface="+mj-cs"/>
        </a:defRPr>
      </a:lvl1pPr>
      <a:lvl2pPr algn="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</a:defRPr>
      </a:lvl2pPr>
      <a:lvl3pPr algn="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</a:defRPr>
      </a:lvl3pPr>
      <a:lvl4pPr algn="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</a:defRPr>
      </a:lvl4pPr>
      <a:lvl5pPr algn="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</a:defRPr>
      </a:lvl5pPr>
      <a:lvl6pPr marL="457200"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</a:defRPr>
      </a:lvl6pPr>
      <a:lvl7pPr marL="914400"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</a:defRPr>
      </a:lvl7pPr>
      <a:lvl8pPr marL="1371600"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</a:defRPr>
      </a:lvl8pPr>
      <a:lvl9pPr marL="1828800"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</a:defRPr>
      </a:lvl9pPr>
    </p:titleStyle>
    <p:bodyStyle>
      <a:lvl1pPr marL="571500" indent="-571500" algn="l" rtl="0" eaLnBrk="0" fontAlgn="base" hangingPunct="0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32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1028700" indent="-455613" algn="l" rtl="0" eaLnBrk="0" fontAlgn="base" hangingPunct="0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8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428750" indent="-398463" algn="l" rtl="0" eaLnBrk="0" fontAlgn="base" hangingPunct="0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4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828800" indent="-398463" algn="l" rtl="0" eaLnBrk="0" fontAlgn="base" hangingPunct="0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227263" indent="-396875" algn="l" rtl="0" eaLnBrk="0" fontAlgn="base" hangingPunct="0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684463" indent="-396875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3141663" indent="-396875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598863" indent="-396875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4056063" indent="-396875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Kimberly@SQLskills.com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hyperlink" Target="mailto:Paul@SQLskills.com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qlskills.com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hyperlink" Target="http://www.sqlskills.com/sqlserverstorageengine" TargetMode="External"/><Relationship Id="rId4" Type="http://schemas.openxmlformats.org/officeDocument/2006/relationships/hyperlink" Target="mailto:paul@microsoft.com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hyperlink" Target="http://www.sqlskills.com/" TargetMode="External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sqlmag.com/" TargetMode="External"/><Relationship Id="rId5" Type="http://schemas.openxmlformats.org/officeDocument/2006/relationships/hyperlink" Target="http://www.sqlskills.com/blogs/Kimberly" TargetMode="External"/><Relationship Id="rId4" Type="http://schemas.openxmlformats.org/officeDocument/2006/relationships/hyperlink" Target="mailto:Kimberly@SQLskills.com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81000" y="2130425"/>
            <a:ext cx="8382000" cy="1470025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200000"/>
                  </a:schemeClr>
                </a:solidFill>
              </a:rPr>
              <a:t>SPR301</a:t>
            </a:r>
            <a:br>
              <a:rPr lang="en-US" dirty="0" smtClean="0">
                <a:solidFill>
                  <a:schemeClr val="tx2">
                    <a:satMod val="200000"/>
                  </a:schemeClr>
                </a:solidFill>
              </a:rPr>
            </a:br>
            <a:r>
              <a:rPr lang="en-US" dirty="0" smtClean="0">
                <a:solidFill>
                  <a:schemeClr val="tx2">
                    <a:satMod val="200000"/>
                  </a:schemeClr>
                </a:solidFill>
              </a:rPr>
              <a:t>The Accidental DBA</a:t>
            </a:r>
            <a:br>
              <a:rPr lang="en-US" dirty="0" smtClean="0">
                <a:solidFill>
                  <a:schemeClr val="tx2">
                    <a:satMod val="200000"/>
                  </a:schemeClr>
                </a:solidFill>
              </a:rPr>
            </a:br>
            <a:r>
              <a:rPr lang="en-US" dirty="0" smtClean="0">
                <a:solidFill>
                  <a:schemeClr val="tx2">
                    <a:satMod val="200000"/>
                  </a:schemeClr>
                </a:solidFill>
              </a:rPr>
              <a:t>Survival Tips, Tricks, and Techniques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95400" y="3886200"/>
            <a:ext cx="6477000" cy="1752600"/>
          </a:xfrm>
          <a:noFill/>
        </p:spPr>
        <p:txBody>
          <a:bodyPr/>
          <a:lstStyle/>
          <a:p>
            <a:pPr>
              <a:spcBef>
                <a:spcPct val="0"/>
              </a:spcBef>
            </a:pPr>
            <a:r>
              <a:rPr lang="en-US" smtClean="0"/>
              <a:t>Kimberly L. Tripp &amp; Paul S. Randal</a:t>
            </a:r>
          </a:p>
          <a:p>
            <a:pPr>
              <a:spcBef>
                <a:spcPct val="0"/>
              </a:spcBef>
            </a:pPr>
            <a:r>
              <a:rPr lang="en-US" smtClean="0"/>
              <a:t>SQLskills.com</a:t>
            </a:r>
          </a:p>
          <a:p>
            <a:pPr>
              <a:spcBef>
                <a:spcPct val="0"/>
              </a:spcBef>
            </a:pPr>
            <a:r>
              <a:rPr lang="en-US" smtClean="0">
                <a:hlinkClick r:id="rId3"/>
              </a:rPr>
              <a:t>Kimberly@SQLskills.com</a:t>
            </a:r>
            <a:r>
              <a:rPr lang="en-US" smtClean="0"/>
              <a:t> </a:t>
            </a:r>
            <a:r>
              <a:rPr lang="en-US" smtClean="0">
                <a:hlinkClick r:id="rId4"/>
              </a:rPr>
              <a:t>Paul@SQLskills.com</a:t>
            </a:r>
            <a:endParaRPr lang="en-US" smtClean="0"/>
          </a:p>
        </p:txBody>
      </p:sp>
      <p:pic>
        <p:nvPicPr>
          <p:cNvPr id="7172" name="Picture 6" descr="SQLskillsDotComLogo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0" contrast="100000"/>
          </a:blip>
          <a:srcRect/>
          <a:stretch>
            <a:fillRect/>
          </a:stretch>
        </p:blipFill>
        <p:spPr bwMode="black">
          <a:xfrm>
            <a:off x="609600" y="5791200"/>
            <a:ext cx="1828800" cy="60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3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6085580E-A99E-418F-ABB7-CAEC5FEA3932}" type="slidenum">
              <a:rPr lang="en-US"/>
              <a:pPr/>
              <a:t>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200000"/>
                  </a:schemeClr>
                </a:solidFill>
              </a:rPr>
              <a:t>What We’re Not Covering…</a:t>
            </a:r>
            <a:endParaRPr lang="en-US" dirty="0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411480" fontAlgn="auto">
              <a:spcAft>
                <a:spcPts val="0"/>
              </a:spcAft>
              <a:buFont typeface="Wingdings"/>
              <a:buChar char=""/>
              <a:defRPr/>
            </a:pPr>
            <a:r>
              <a:rPr lang="en-US" dirty="0" smtClean="0"/>
              <a:t>Relational theory</a:t>
            </a:r>
          </a:p>
          <a:p>
            <a:pPr marL="411480" fontAlgn="auto">
              <a:spcAft>
                <a:spcPts val="0"/>
              </a:spcAft>
              <a:buFont typeface="Wingdings"/>
              <a:buChar char=""/>
              <a:defRPr/>
            </a:pPr>
            <a:r>
              <a:rPr lang="en-US" dirty="0" smtClean="0"/>
              <a:t>Database design</a:t>
            </a:r>
          </a:p>
          <a:p>
            <a:pPr marL="411480" fontAlgn="auto">
              <a:spcAft>
                <a:spcPts val="0"/>
              </a:spcAft>
              <a:buFont typeface="Wingdings"/>
              <a:buChar char=""/>
              <a:defRPr/>
            </a:pPr>
            <a:r>
              <a:rPr lang="en-US" dirty="0" smtClean="0"/>
              <a:t>Physical server layout</a:t>
            </a:r>
          </a:p>
          <a:p>
            <a:pPr marL="411480" fontAlgn="auto">
              <a:spcAft>
                <a:spcPts val="0"/>
              </a:spcAft>
              <a:buFont typeface="Wingdings"/>
              <a:buChar char=""/>
              <a:defRPr/>
            </a:pPr>
            <a:r>
              <a:rPr lang="en-US" dirty="0" smtClean="0"/>
              <a:t>Setup/upgrade</a:t>
            </a:r>
          </a:p>
          <a:p>
            <a:pPr marL="411480" fontAlgn="auto">
              <a:spcAft>
                <a:spcPts val="0"/>
              </a:spcAft>
              <a:buFont typeface="Wingdings"/>
              <a:buChar char=""/>
              <a:defRPr/>
            </a:pPr>
            <a:r>
              <a:rPr lang="en-US" dirty="0" smtClean="0"/>
              <a:t>In-depth:</a:t>
            </a:r>
          </a:p>
          <a:p>
            <a:pPr marL="740664" lvl="1" fontAlgn="auto">
              <a:spcAft>
                <a:spcPts val="0"/>
              </a:spcAft>
              <a:buFont typeface="Wingdings"/>
              <a:buChar char=""/>
              <a:defRPr/>
            </a:pPr>
            <a:r>
              <a:rPr lang="en-US" dirty="0" smtClean="0"/>
              <a:t>Troubleshooting</a:t>
            </a:r>
          </a:p>
          <a:p>
            <a:pPr marL="740664" lvl="1" fontAlgn="auto">
              <a:spcAft>
                <a:spcPts val="0"/>
              </a:spcAft>
              <a:buFont typeface="Wingdings"/>
              <a:buChar char=""/>
              <a:defRPr/>
            </a:pPr>
            <a:r>
              <a:rPr lang="en-US" dirty="0" smtClean="0"/>
              <a:t>Performance tuning</a:t>
            </a:r>
          </a:p>
          <a:p>
            <a:pPr marL="740664" lvl="1" fontAlgn="auto">
              <a:spcAft>
                <a:spcPts val="0"/>
              </a:spcAft>
              <a:buFont typeface="Wingdings"/>
              <a:buChar char=""/>
              <a:defRPr/>
            </a:pPr>
            <a:r>
              <a:rPr lang="en-US" dirty="0" smtClean="0"/>
              <a:t>Disaster recovery</a:t>
            </a:r>
          </a:p>
          <a:p>
            <a:pPr marL="411480" fontAlgn="auto">
              <a:spcAft>
                <a:spcPts val="0"/>
              </a:spcAft>
              <a:buFont typeface="Wingdings"/>
              <a:buChar char=""/>
              <a:defRPr/>
            </a:pPr>
            <a:endParaRPr lang="en-US" dirty="0" smtClean="0"/>
          </a:p>
          <a:p>
            <a:pPr marL="411480" fontAlgn="auto">
              <a:spcAft>
                <a:spcPts val="0"/>
              </a:spcAft>
              <a:buFont typeface="Wingdings"/>
              <a:buChar char=""/>
              <a:defRPr/>
            </a:pPr>
            <a:r>
              <a:rPr lang="en-US" dirty="0" smtClean="0"/>
              <a:t>Basically, we assume you have (or soon will have) a database to look after</a:t>
            </a:r>
            <a:endParaRPr lang="en-US" dirty="0"/>
          </a:p>
        </p:txBody>
      </p:sp>
      <p:sp>
        <p:nvSpPr>
          <p:cNvPr id="16388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621D8CC6-105D-4B21-B5CB-FCAB6A1CF04E}" type="slidenum">
              <a:rPr lang="en-US"/>
              <a:pPr/>
              <a:t>10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200000"/>
                  </a:schemeClr>
                </a:solidFill>
              </a:rPr>
              <a:t>Workshop Overview</a:t>
            </a:r>
            <a:endParaRPr lang="en-US" dirty="0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Module 1: Database Creation</a:t>
            </a:r>
          </a:p>
          <a:p>
            <a:r>
              <a:rPr lang="en-US" smtClean="0"/>
              <a:t>Module 2: Data Structures</a:t>
            </a:r>
          </a:p>
          <a:p>
            <a:r>
              <a:rPr lang="en-US" smtClean="0"/>
              <a:t>Module 3: Fragmentation and Corruption</a:t>
            </a:r>
          </a:p>
          <a:p>
            <a:r>
              <a:rPr lang="en-US" smtClean="0"/>
              <a:t>Wrap-up: Sample Problem Scenarios and Solutions</a:t>
            </a:r>
          </a:p>
          <a:p>
            <a:endParaRPr lang="en-US" smtClean="0"/>
          </a:p>
          <a:p>
            <a:r>
              <a:rPr lang="en-US" smtClean="0"/>
              <a:t>Focus throughout the day on specific details about:</a:t>
            </a:r>
          </a:p>
          <a:p>
            <a:pPr lvl="1"/>
            <a:r>
              <a:rPr lang="en-US" smtClean="0"/>
              <a:t>What you need to care about</a:t>
            </a:r>
          </a:p>
          <a:p>
            <a:pPr lvl="1"/>
            <a:r>
              <a:rPr lang="en-US" smtClean="0"/>
              <a:t>Common problems and their solutions</a:t>
            </a:r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70E5BEB5-F731-4C1E-A841-C8D08E4E21CC}" type="slidenum">
              <a:rPr lang="en-US"/>
              <a:pPr/>
              <a:t>11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Workshop BUILD (animated) slides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These slides are ONLY the build slides shown during the session… for “all” slides only the printed version has everything!</a:t>
            </a:r>
          </a:p>
          <a:p>
            <a:r>
              <a:rPr lang="en-US" dirty="0" smtClean="0"/>
              <a:t>Enjoy the build slides here so that you can use them interactively!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7934FB8-9FEA-4F1D-8224-12A4BF12149E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200000"/>
                  </a:schemeClr>
                </a:solidFill>
              </a:rPr>
              <a:t>Clearing the Log</a:t>
            </a:r>
            <a:br>
              <a:rPr lang="en-US" dirty="0" smtClean="0">
                <a:solidFill>
                  <a:schemeClr val="tx2">
                    <a:satMod val="200000"/>
                  </a:schemeClr>
                </a:solidFill>
              </a:rPr>
            </a:br>
            <a:r>
              <a:rPr lang="en-US" sz="2400" dirty="0" smtClean="0">
                <a:solidFill>
                  <a:schemeClr val="accent1"/>
                </a:solidFill>
              </a:rPr>
              <a:t>What?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784350"/>
            <a:ext cx="7772400" cy="5073650"/>
          </a:xfrm>
        </p:spPr>
        <p:txBody>
          <a:bodyPr>
            <a:normAutofit fontScale="92500" lnSpcReduction="10000"/>
          </a:bodyPr>
          <a:lstStyle/>
          <a:p>
            <a:pPr marL="411480" fontAlgn="auto">
              <a:spcAft>
                <a:spcPts val="0"/>
              </a:spcAft>
              <a:buFont typeface="Wingdings"/>
              <a:buChar char=""/>
              <a:defRPr/>
            </a:pPr>
            <a:r>
              <a:rPr lang="en-US" dirty="0" smtClean="0"/>
              <a:t>Lots of confusion around this term – as well as why/when to do it…</a:t>
            </a:r>
          </a:p>
          <a:p>
            <a:pPr marL="411480" fontAlgn="auto">
              <a:spcAft>
                <a:spcPts val="0"/>
              </a:spcAft>
              <a:buFont typeface="Wingdings"/>
              <a:buChar char=""/>
              <a:defRPr/>
            </a:pPr>
            <a:r>
              <a:rPr lang="en-US" dirty="0" smtClean="0"/>
              <a:t>Clearing the log means – removing the inactive portion of the log. “Inactive portion of the log” means: the part of the log where all transactions are completed AND their data has been </a:t>
            </a:r>
            <a:r>
              <a:rPr lang="en-US" dirty="0" err="1" smtClean="0"/>
              <a:t>checkpointed</a:t>
            </a:r>
            <a:r>
              <a:rPr lang="en-US" dirty="0" smtClean="0"/>
              <a:t>.</a:t>
            </a:r>
          </a:p>
          <a:p>
            <a:pPr marL="411480" fontAlgn="auto">
              <a:spcAft>
                <a:spcPts val="0"/>
              </a:spcAft>
              <a:buFont typeface="Wingdings"/>
              <a:buChar char=""/>
              <a:defRPr/>
            </a:pPr>
            <a:endParaRPr lang="en-US" dirty="0" smtClean="0"/>
          </a:p>
          <a:p>
            <a:pPr marL="411480" fontAlgn="auto">
              <a:spcAft>
                <a:spcPts val="0"/>
              </a:spcAft>
              <a:buFont typeface="Wingdings"/>
              <a:buChar char=""/>
              <a:defRPr/>
            </a:pPr>
            <a:endParaRPr lang="en-US" dirty="0" smtClean="0"/>
          </a:p>
          <a:p>
            <a:pPr marL="411480" fontAlgn="auto">
              <a:spcAft>
                <a:spcPts val="0"/>
              </a:spcAft>
              <a:buFont typeface="Wingdings"/>
              <a:buChar char=""/>
              <a:defRPr/>
            </a:pPr>
            <a:endParaRPr lang="en-US" dirty="0" smtClean="0"/>
          </a:p>
          <a:p>
            <a:pPr marL="411480" fontAlgn="auto">
              <a:spcAft>
                <a:spcPts val="0"/>
              </a:spcAft>
              <a:buFont typeface="Wingdings"/>
              <a:buChar char=""/>
              <a:defRPr/>
            </a:pPr>
            <a:endParaRPr lang="en-US" dirty="0" smtClean="0"/>
          </a:p>
          <a:p>
            <a:pPr marL="411480" fontAlgn="auto">
              <a:spcAft>
                <a:spcPts val="0"/>
              </a:spcAft>
              <a:buFont typeface="Wingdings"/>
              <a:buChar char=""/>
              <a:defRPr/>
            </a:pPr>
            <a:endParaRPr lang="en-US" dirty="0" smtClean="0"/>
          </a:p>
          <a:p>
            <a:pPr marL="411480" fontAlgn="auto">
              <a:spcAft>
                <a:spcPts val="0"/>
              </a:spcAft>
              <a:buFont typeface="Wingdings"/>
              <a:buChar char=""/>
              <a:defRPr/>
            </a:pPr>
            <a:endParaRPr lang="en-US" dirty="0" smtClean="0"/>
          </a:p>
          <a:p>
            <a:pPr marL="411480" fontAlgn="auto">
              <a:spcAft>
                <a:spcPts val="0"/>
              </a:spcAft>
              <a:buFont typeface="Wingdings"/>
              <a:buChar char=""/>
              <a:defRPr/>
            </a:pPr>
            <a:r>
              <a:rPr lang="en-US" dirty="0" smtClean="0"/>
              <a:t>Does the entire log get cleared? NO…</a:t>
            </a:r>
            <a:endParaRPr lang="en-US" dirty="0"/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FFA36F87-BA97-4D9F-BF37-1FDCB520BE83}" type="slidenum">
              <a:rPr lang="en-US"/>
              <a:pPr/>
              <a:t>13</a:t>
            </a:fld>
            <a:endParaRPr lang="en-US"/>
          </a:p>
        </p:txBody>
      </p:sp>
      <p:grpSp>
        <p:nvGrpSpPr>
          <p:cNvPr id="40965" name="Group 27"/>
          <p:cNvGrpSpPr>
            <a:grpSpLocks/>
          </p:cNvGrpSpPr>
          <p:nvPr/>
        </p:nvGrpSpPr>
        <p:grpSpPr bwMode="auto">
          <a:xfrm>
            <a:off x="244475" y="3884613"/>
            <a:ext cx="8594725" cy="2273300"/>
            <a:chOff x="92075" y="3883819"/>
            <a:chExt cx="8916988" cy="2274113"/>
          </a:xfrm>
        </p:grpSpPr>
        <p:sp>
          <p:nvSpPr>
            <p:cNvPr id="40966" name="Rectangle 6"/>
            <p:cNvSpPr>
              <a:spLocks noChangeArrowheads="1"/>
            </p:cNvSpPr>
            <p:nvPr/>
          </p:nvSpPr>
          <p:spPr bwMode="auto">
            <a:xfrm>
              <a:off x="92075" y="4133056"/>
              <a:ext cx="1770063" cy="822960"/>
            </a:xfrm>
            <a:prstGeom prst="rect">
              <a:avLst/>
            </a:prstGeom>
            <a:solidFill>
              <a:schemeClr val="accent1"/>
            </a:solidFill>
            <a:ln w="19050">
              <a:solidFill>
                <a:schemeClr val="tx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600">
                  <a:solidFill>
                    <a:schemeClr val="bg1"/>
                  </a:solidFill>
                </a:rPr>
                <a:t>Inactive </a:t>
              </a:r>
              <a:br>
                <a:rPr lang="en-US" sz="1600">
                  <a:solidFill>
                    <a:schemeClr val="bg1"/>
                  </a:solidFill>
                </a:rPr>
              </a:br>
              <a:r>
                <a:rPr lang="en-US" sz="1600">
                  <a:solidFill>
                    <a:schemeClr val="bg1"/>
                  </a:solidFill>
                </a:rPr>
                <a:t>Virtual Log File</a:t>
              </a:r>
            </a:p>
          </p:txBody>
        </p:sp>
        <p:sp>
          <p:nvSpPr>
            <p:cNvPr id="40967" name="Rectangle 7"/>
            <p:cNvSpPr>
              <a:spLocks noChangeArrowheads="1"/>
            </p:cNvSpPr>
            <p:nvPr/>
          </p:nvSpPr>
          <p:spPr bwMode="auto">
            <a:xfrm>
              <a:off x="1878807" y="4133057"/>
              <a:ext cx="1770062" cy="822960"/>
            </a:xfrm>
            <a:prstGeom prst="rect">
              <a:avLst/>
            </a:prstGeom>
            <a:solidFill>
              <a:schemeClr val="accent1"/>
            </a:solidFill>
            <a:ln w="19050">
              <a:solidFill>
                <a:schemeClr val="tx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600">
                  <a:solidFill>
                    <a:schemeClr val="bg1"/>
                  </a:solidFill>
                </a:rPr>
                <a:t>Inactive </a:t>
              </a:r>
              <a:br>
                <a:rPr lang="en-US" sz="1600">
                  <a:solidFill>
                    <a:schemeClr val="bg1"/>
                  </a:solidFill>
                </a:rPr>
              </a:br>
              <a:r>
                <a:rPr lang="en-US" sz="1600">
                  <a:solidFill>
                    <a:schemeClr val="bg1"/>
                  </a:solidFill>
                </a:rPr>
                <a:t>Virtual Log File</a:t>
              </a:r>
            </a:p>
          </p:txBody>
        </p:sp>
        <p:sp>
          <p:nvSpPr>
            <p:cNvPr id="40968" name="Rectangle 8"/>
            <p:cNvSpPr>
              <a:spLocks noChangeArrowheads="1"/>
            </p:cNvSpPr>
            <p:nvPr/>
          </p:nvSpPr>
          <p:spPr bwMode="auto">
            <a:xfrm>
              <a:off x="3665538" y="4133057"/>
              <a:ext cx="1770062" cy="822960"/>
            </a:xfrm>
            <a:prstGeom prst="rect">
              <a:avLst/>
            </a:prstGeom>
            <a:solidFill>
              <a:srgbClr val="FFCC66"/>
            </a:solidFill>
            <a:ln w="19050">
              <a:solidFill>
                <a:schemeClr val="tx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600">
                  <a:solidFill>
                    <a:schemeClr val="bg1"/>
                  </a:solidFill>
                </a:rPr>
                <a:t>Active </a:t>
              </a:r>
              <a:br>
                <a:rPr lang="en-US" sz="1600">
                  <a:solidFill>
                    <a:schemeClr val="bg1"/>
                  </a:solidFill>
                </a:rPr>
              </a:br>
              <a:r>
                <a:rPr lang="en-US" sz="1600">
                  <a:solidFill>
                    <a:schemeClr val="bg1"/>
                  </a:solidFill>
                </a:rPr>
                <a:t>Virtual Log File</a:t>
              </a:r>
            </a:p>
          </p:txBody>
        </p:sp>
        <p:sp>
          <p:nvSpPr>
            <p:cNvPr id="40969" name="Rectangle 9"/>
            <p:cNvSpPr>
              <a:spLocks noChangeArrowheads="1"/>
            </p:cNvSpPr>
            <p:nvPr/>
          </p:nvSpPr>
          <p:spPr bwMode="auto">
            <a:xfrm>
              <a:off x="5452269" y="4133056"/>
              <a:ext cx="1770062" cy="822960"/>
            </a:xfrm>
            <a:prstGeom prst="rect">
              <a:avLst/>
            </a:prstGeom>
            <a:solidFill>
              <a:srgbClr val="FFCC66"/>
            </a:solidFill>
            <a:ln w="19050">
              <a:solidFill>
                <a:schemeClr val="tx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600">
                  <a:solidFill>
                    <a:schemeClr val="bg1"/>
                  </a:solidFill>
                </a:rPr>
                <a:t>Active </a:t>
              </a:r>
              <a:br>
                <a:rPr lang="en-US" sz="1600">
                  <a:solidFill>
                    <a:schemeClr val="bg1"/>
                  </a:solidFill>
                </a:rPr>
              </a:br>
              <a:r>
                <a:rPr lang="en-US" sz="1600">
                  <a:solidFill>
                    <a:schemeClr val="bg1"/>
                  </a:solidFill>
                </a:rPr>
                <a:t>Virtual Log File</a:t>
              </a:r>
            </a:p>
          </p:txBody>
        </p:sp>
        <p:sp>
          <p:nvSpPr>
            <p:cNvPr id="40970" name="Rectangle 10"/>
            <p:cNvSpPr>
              <a:spLocks noChangeArrowheads="1"/>
            </p:cNvSpPr>
            <p:nvPr/>
          </p:nvSpPr>
          <p:spPr bwMode="auto">
            <a:xfrm>
              <a:off x="7239000" y="4133056"/>
              <a:ext cx="1770063" cy="822960"/>
            </a:xfrm>
            <a:prstGeom prst="rect">
              <a:avLst/>
            </a:prstGeom>
            <a:solidFill>
              <a:schemeClr val="accent1"/>
            </a:solidFill>
            <a:ln w="19050">
              <a:solidFill>
                <a:schemeClr val="tx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600">
                  <a:solidFill>
                    <a:schemeClr val="bg1"/>
                  </a:solidFill>
                </a:rPr>
                <a:t>Inactive/Unused</a:t>
              </a:r>
            </a:p>
            <a:p>
              <a:pPr algn="ctr"/>
              <a:r>
                <a:rPr lang="en-US" sz="1600">
                  <a:solidFill>
                    <a:schemeClr val="bg1"/>
                  </a:solidFill>
                </a:rPr>
                <a:t>Virtual Log File</a:t>
              </a:r>
            </a:p>
          </p:txBody>
        </p:sp>
        <p:sp>
          <p:nvSpPr>
            <p:cNvPr id="10" name="Text Box 11"/>
            <p:cNvSpPr txBox="1">
              <a:spLocks noChangeArrowheads="1"/>
            </p:cNvSpPr>
            <p:nvPr/>
          </p:nvSpPr>
          <p:spPr bwMode="auto">
            <a:xfrm>
              <a:off x="171132" y="3883819"/>
              <a:ext cx="1612437" cy="3049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40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Virtual Log File 1</a:t>
              </a:r>
            </a:p>
          </p:txBody>
        </p:sp>
        <p:sp>
          <p:nvSpPr>
            <p:cNvPr id="11" name="Text Box 12"/>
            <p:cNvSpPr txBox="1">
              <a:spLocks noChangeArrowheads="1"/>
            </p:cNvSpPr>
            <p:nvPr/>
          </p:nvSpPr>
          <p:spPr bwMode="auto">
            <a:xfrm>
              <a:off x="1958154" y="3883819"/>
              <a:ext cx="1610789" cy="3049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40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Virtual Log File 2</a:t>
              </a:r>
            </a:p>
          </p:txBody>
        </p:sp>
        <p:sp>
          <p:nvSpPr>
            <p:cNvPr id="12" name="Text Box 13"/>
            <p:cNvSpPr txBox="1">
              <a:spLocks noChangeArrowheads="1"/>
            </p:cNvSpPr>
            <p:nvPr/>
          </p:nvSpPr>
          <p:spPr bwMode="auto">
            <a:xfrm>
              <a:off x="3751762" y="3883819"/>
              <a:ext cx="1610789" cy="3049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40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Virtual Log File 3</a:t>
              </a:r>
            </a:p>
          </p:txBody>
        </p:sp>
        <p:sp>
          <p:nvSpPr>
            <p:cNvPr id="13" name="Text Box 14"/>
            <p:cNvSpPr txBox="1">
              <a:spLocks noChangeArrowheads="1"/>
            </p:cNvSpPr>
            <p:nvPr/>
          </p:nvSpPr>
          <p:spPr bwMode="auto">
            <a:xfrm>
              <a:off x="5532196" y="3883819"/>
              <a:ext cx="1610789" cy="3049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40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Virtual Log File 4</a:t>
              </a:r>
            </a:p>
          </p:txBody>
        </p:sp>
        <p:sp>
          <p:nvSpPr>
            <p:cNvPr id="14" name="Text Box 15"/>
            <p:cNvSpPr txBox="1">
              <a:spLocks noChangeArrowheads="1"/>
            </p:cNvSpPr>
            <p:nvPr/>
          </p:nvSpPr>
          <p:spPr bwMode="auto">
            <a:xfrm>
              <a:off x="7317570" y="3883819"/>
              <a:ext cx="1612436" cy="3049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40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Virtual Log File 5</a:t>
              </a:r>
            </a:p>
          </p:txBody>
        </p:sp>
        <p:sp>
          <p:nvSpPr>
            <p:cNvPr id="18" name="Text Box 19"/>
            <p:cNvSpPr txBox="1">
              <a:spLocks noChangeArrowheads="1"/>
            </p:cNvSpPr>
            <p:nvPr/>
          </p:nvSpPr>
          <p:spPr bwMode="auto">
            <a:xfrm>
              <a:off x="4026816" y="5200327"/>
              <a:ext cx="1612436" cy="7384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40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Min LSN </a:t>
              </a:r>
              <a:br>
                <a:rPr lang="en-US" sz="140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</a:br>
              <a:r>
                <a:rPr lang="en-US" sz="140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(first open</a:t>
              </a:r>
              <a:br>
                <a:rPr lang="en-US" sz="140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</a:br>
              <a:r>
                <a:rPr lang="en-US" sz="140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transaction)</a:t>
              </a:r>
              <a:endParaRPr lang="en-US" sz="14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40977" name="Line 21"/>
            <p:cNvSpPr>
              <a:spLocks noChangeShapeType="1"/>
            </p:cNvSpPr>
            <p:nvPr/>
          </p:nvSpPr>
          <p:spPr bwMode="auto">
            <a:xfrm flipV="1">
              <a:off x="4781550" y="4986338"/>
              <a:ext cx="0" cy="2603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lg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978" name="Line 23"/>
            <p:cNvSpPr>
              <a:spLocks noChangeShapeType="1"/>
            </p:cNvSpPr>
            <p:nvPr/>
          </p:nvSpPr>
          <p:spPr bwMode="auto">
            <a:xfrm flipV="1">
              <a:off x="3705225" y="5010150"/>
              <a:ext cx="0" cy="636588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 type="triangle" w="lg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Text Box 24"/>
            <p:cNvSpPr txBox="1">
              <a:spLocks noChangeArrowheads="1"/>
            </p:cNvSpPr>
            <p:nvPr/>
          </p:nvSpPr>
          <p:spPr bwMode="auto">
            <a:xfrm>
              <a:off x="2210148" y="5055813"/>
              <a:ext cx="1465851" cy="6415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r">
                <a:defRPr/>
              </a:pPr>
              <a:r>
                <a:rPr lang="en-US" dirty="0">
                  <a:solidFill>
                    <a:schemeClr val="tx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Start</a:t>
              </a:r>
            </a:p>
            <a:p>
              <a:pPr algn="r">
                <a:defRPr/>
              </a:pPr>
              <a:r>
                <a:rPr lang="en-US" dirty="0">
                  <a:solidFill>
                    <a:schemeClr val="tx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Logical Log</a:t>
              </a:r>
            </a:p>
          </p:txBody>
        </p:sp>
        <p:sp>
          <p:nvSpPr>
            <p:cNvPr id="40980" name="Line 25"/>
            <p:cNvSpPr>
              <a:spLocks noChangeShapeType="1"/>
            </p:cNvSpPr>
            <p:nvPr/>
          </p:nvSpPr>
          <p:spPr bwMode="auto">
            <a:xfrm flipV="1">
              <a:off x="7234238" y="5005388"/>
              <a:ext cx="0" cy="636587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 type="triangle" w="lg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Text Box 26"/>
            <p:cNvSpPr txBox="1">
              <a:spLocks noChangeArrowheads="1"/>
            </p:cNvSpPr>
            <p:nvPr/>
          </p:nvSpPr>
          <p:spPr bwMode="auto">
            <a:xfrm>
              <a:off x="7164396" y="5051048"/>
              <a:ext cx="1467499" cy="6415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dirty="0">
                  <a:solidFill>
                    <a:schemeClr val="tx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End</a:t>
              </a:r>
            </a:p>
            <a:p>
              <a:pPr>
                <a:defRPr/>
              </a:pPr>
              <a:r>
                <a:rPr lang="en-US" dirty="0">
                  <a:solidFill>
                    <a:schemeClr val="tx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Logical Log</a:t>
              </a:r>
            </a:p>
          </p:txBody>
        </p:sp>
        <p:sp>
          <p:nvSpPr>
            <p:cNvPr id="26" name="Text Box 19"/>
            <p:cNvSpPr txBox="1">
              <a:spLocks noChangeArrowheads="1"/>
            </p:cNvSpPr>
            <p:nvPr/>
          </p:nvSpPr>
          <p:spPr bwMode="auto">
            <a:xfrm>
              <a:off x="5780896" y="5203503"/>
              <a:ext cx="1610789" cy="9544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40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Max LSN </a:t>
              </a:r>
              <a:r>
                <a:rPr lang="en-US" sz="140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/>
              </a:r>
              <a:br>
                <a:rPr lang="en-US" sz="140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</a:br>
              <a:r>
                <a:rPr lang="en-US" sz="140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(currently processing transactions)</a:t>
              </a:r>
              <a:endParaRPr lang="en-US" sz="14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40983" name="Line 21"/>
            <p:cNvSpPr>
              <a:spLocks noChangeShapeType="1"/>
            </p:cNvSpPr>
            <p:nvPr/>
          </p:nvSpPr>
          <p:spPr bwMode="auto">
            <a:xfrm flipV="1">
              <a:off x="6534150" y="4989513"/>
              <a:ext cx="0" cy="2603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lg" len="med"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200000"/>
                  </a:schemeClr>
                </a:solidFill>
              </a:rPr>
              <a:t>Log Backups Over Time…</a:t>
            </a:r>
            <a:endParaRPr lang="en-US" dirty="0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4403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Remember the active and inactive portions of the log…</a:t>
            </a:r>
          </a:p>
          <a:p>
            <a:r>
              <a:rPr lang="en-US" smtClean="0"/>
              <a:t>On a transaction log backup everything that’s occurred since the last log backup is backed up BUT only the inactive portion of the log is cleared…</a:t>
            </a:r>
          </a:p>
          <a:p>
            <a:r>
              <a:rPr lang="en-US" smtClean="0"/>
              <a:t>The transaction log size does not shrink at transaction log backup…</a:t>
            </a:r>
          </a:p>
        </p:txBody>
      </p:sp>
      <p:sp>
        <p:nvSpPr>
          <p:cNvPr id="44036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0A137609-BBD9-4B19-8261-F3115535808F}" type="slidenum">
              <a:rPr lang="en-US"/>
              <a:pPr/>
              <a:t>14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609600" y="4800600"/>
            <a:ext cx="8153400" cy="8223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Text Box 19"/>
          <p:cNvSpPr txBox="1">
            <a:spLocks noChangeArrowheads="1"/>
          </p:cNvSpPr>
          <p:nvPr/>
        </p:nvSpPr>
        <p:spPr bwMode="auto">
          <a:xfrm>
            <a:off x="7246938" y="5981700"/>
            <a:ext cx="1611312" cy="523875"/>
          </a:xfrm>
          <a:prstGeom prst="rect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defRPr/>
            </a:pPr>
            <a:r>
              <a:rPr lang="en-US" sz="14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Defined Size of Transaction Log</a:t>
            </a:r>
            <a:endParaRPr lang="en-US" sz="1400" dirty="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8" name="Text Box 19"/>
          <p:cNvSpPr txBox="1">
            <a:spLocks noChangeArrowheads="1"/>
          </p:cNvSpPr>
          <p:nvPr/>
        </p:nvSpPr>
        <p:spPr bwMode="auto">
          <a:xfrm>
            <a:off x="3733800" y="5981700"/>
            <a:ext cx="16113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defRPr/>
            </a:pPr>
            <a:r>
              <a:rPr lang="en-US" sz="14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USED amount of Transaction Log</a:t>
            </a:r>
            <a:endParaRPr lang="en-US" sz="1400" dirty="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 rot="5400000">
            <a:off x="1362869" y="5218906"/>
            <a:ext cx="533400" cy="1588"/>
          </a:xfrm>
          <a:prstGeom prst="line">
            <a:avLst/>
          </a:prstGeom>
          <a:ln w="1587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rot="5400000">
            <a:off x="2382044" y="5218906"/>
            <a:ext cx="533400" cy="1588"/>
          </a:xfrm>
          <a:prstGeom prst="line">
            <a:avLst/>
          </a:prstGeom>
          <a:ln w="1587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rot="5400000">
            <a:off x="7477919" y="5218906"/>
            <a:ext cx="533400" cy="1588"/>
          </a:xfrm>
          <a:prstGeom prst="line">
            <a:avLst/>
          </a:prstGeom>
          <a:ln w="1587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rot="5400000">
            <a:off x="6458744" y="5218906"/>
            <a:ext cx="533400" cy="1588"/>
          </a:xfrm>
          <a:prstGeom prst="line">
            <a:avLst/>
          </a:prstGeom>
          <a:ln w="1587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rot="5400000">
            <a:off x="5439569" y="5218906"/>
            <a:ext cx="533400" cy="1588"/>
          </a:xfrm>
          <a:prstGeom prst="line">
            <a:avLst/>
          </a:prstGeom>
          <a:ln w="1587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rot="5400000">
            <a:off x="4420394" y="5218906"/>
            <a:ext cx="533400" cy="1588"/>
          </a:xfrm>
          <a:prstGeom prst="line">
            <a:avLst/>
          </a:prstGeom>
          <a:ln w="1587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rot="5400000">
            <a:off x="3401219" y="5218906"/>
            <a:ext cx="533400" cy="1588"/>
          </a:xfrm>
          <a:prstGeom prst="line">
            <a:avLst/>
          </a:prstGeom>
          <a:ln w="1587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22"/>
          <p:cNvSpPr/>
          <p:nvPr/>
        </p:nvSpPr>
        <p:spPr>
          <a:xfrm>
            <a:off x="3657600" y="4419600"/>
            <a:ext cx="2048256" cy="1447800"/>
          </a:xfrm>
          <a:prstGeom prst="rect">
            <a:avLst/>
          </a:prstGeom>
          <a:noFill/>
          <a:ln w="28575">
            <a:solidFill>
              <a:schemeClr val="accent3"/>
            </a:solidFill>
            <a:prstDash val="lgDashDot"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en-US" sz="1200" i="1" dirty="0"/>
              <a:t>Active portion of the log</a:t>
            </a:r>
            <a:endParaRPr lang="en-US" sz="1200" i="1" dirty="0"/>
          </a:p>
        </p:txBody>
      </p:sp>
      <p:sp>
        <p:nvSpPr>
          <p:cNvPr id="24" name="Rectangle 23"/>
          <p:cNvSpPr/>
          <p:nvPr/>
        </p:nvSpPr>
        <p:spPr>
          <a:xfrm>
            <a:off x="609600" y="4419600"/>
            <a:ext cx="3048381" cy="1447800"/>
          </a:xfrm>
          <a:prstGeom prst="rect">
            <a:avLst/>
          </a:prstGeom>
          <a:noFill/>
          <a:ln w="28575">
            <a:solidFill>
              <a:schemeClr val="accent3"/>
            </a:solidFill>
            <a:prstDash val="lgDashDot"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en-US" sz="1200" i="1" dirty="0"/>
              <a:t>Used/Inactive portion of the log</a:t>
            </a:r>
            <a:endParaRPr lang="en-US" sz="1200" i="1" dirty="0"/>
          </a:p>
        </p:txBody>
      </p:sp>
      <p:sp>
        <p:nvSpPr>
          <p:cNvPr id="25" name="Rectangle 24"/>
          <p:cNvSpPr/>
          <p:nvPr/>
        </p:nvSpPr>
        <p:spPr>
          <a:xfrm>
            <a:off x="5705474" y="4419600"/>
            <a:ext cx="3057525" cy="1447800"/>
          </a:xfrm>
          <a:prstGeom prst="rect">
            <a:avLst/>
          </a:prstGeom>
          <a:noFill/>
          <a:ln w="28575">
            <a:solidFill>
              <a:schemeClr val="accent3"/>
            </a:solidFill>
            <a:prstDash val="lgDashDot"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en-US" sz="1200" i="1" dirty="0"/>
              <a:t>Unused portion of the log</a:t>
            </a:r>
            <a:endParaRPr lang="en-US" sz="1200" i="1" dirty="0"/>
          </a:p>
        </p:txBody>
      </p:sp>
      <p:sp>
        <p:nvSpPr>
          <p:cNvPr id="44056" name="Line 21"/>
          <p:cNvSpPr>
            <a:spLocks noChangeShapeType="1"/>
          </p:cNvSpPr>
          <p:nvPr/>
        </p:nvSpPr>
        <p:spPr bwMode="auto">
          <a:xfrm flipV="1">
            <a:off x="8751888" y="5667375"/>
            <a:ext cx="0" cy="2603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lg" len="med"/>
          </a:ln>
        </p:spPr>
        <p:txBody>
          <a:bodyPr/>
          <a:lstStyle/>
          <a:p>
            <a:endParaRPr lang="en-US"/>
          </a:p>
        </p:txBody>
      </p:sp>
      <p:sp>
        <p:nvSpPr>
          <p:cNvPr id="44057" name="Line 21"/>
          <p:cNvSpPr>
            <a:spLocks noChangeShapeType="1"/>
          </p:cNvSpPr>
          <p:nvPr/>
        </p:nvSpPr>
        <p:spPr bwMode="auto">
          <a:xfrm flipV="1">
            <a:off x="5237163" y="5667375"/>
            <a:ext cx="0" cy="2603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lg" len="med"/>
          </a:ln>
        </p:spPr>
        <p:txBody>
          <a:bodyPr/>
          <a:lstStyle/>
          <a:p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609600" y="4800600"/>
            <a:ext cx="4626864" cy="838200"/>
          </a:xfrm>
          <a:prstGeom prst="rect">
            <a:avLst/>
          </a:prstGeom>
          <a:noFill/>
          <a:ln w="28575">
            <a:solidFill>
              <a:schemeClr val="accent3"/>
            </a:solidFill>
            <a:prstDash val="sysDot"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r">
              <a:defRPr/>
            </a:pPr>
            <a:r>
              <a:rPr lang="en-US" sz="1400" i="1" dirty="0"/>
              <a:t>Portion of the log that’s backed up when a transaction log backup is performed</a:t>
            </a:r>
            <a:endParaRPr lang="en-US" sz="1400" i="1" dirty="0"/>
          </a:p>
        </p:txBody>
      </p:sp>
      <p:sp>
        <p:nvSpPr>
          <p:cNvPr id="27" name="Rectangle 26"/>
          <p:cNvSpPr/>
          <p:nvPr/>
        </p:nvSpPr>
        <p:spPr>
          <a:xfrm>
            <a:off x="609600" y="4800600"/>
            <a:ext cx="3048000" cy="838200"/>
          </a:xfrm>
          <a:prstGeom prst="rect">
            <a:avLst/>
          </a:prstGeom>
          <a:noFill/>
          <a:ln w="28575">
            <a:solidFill>
              <a:schemeClr val="accent3"/>
            </a:solidFill>
            <a:prstDash val="sysDot"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/>
          <a:lstStyle/>
          <a:p>
            <a:pPr>
              <a:defRPr/>
            </a:pPr>
            <a:r>
              <a:rPr lang="en-US" sz="1400" i="1" dirty="0"/>
              <a:t>Portion of the log that’s cleared when </a:t>
            </a:r>
            <a:br>
              <a:rPr lang="en-US" sz="1400" i="1" dirty="0"/>
            </a:br>
            <a:r>
              <a:rPr lang="en-US" sz="1400" i="1" dirty="0"/>
              <a:t>a transaction log backup is performed</a:t>
            </a:r>
            <a:endParaRPr lang="en-US" sz="1400" i="1" dirty="0"/>
          </a:p>
        </p:txBody>
      </p:sp>
      <p:grpSp>
        <p:nvGrpSpPr>
          <p:cNvPr id="44064" name="Group 9"/>
          <p:cNvGrpSpPr>
            <a:grpSpLocks/>
          </p:cNvGrpSpPr>
          <p:nvPr/>
        </p:nvGrpSpPr>
        <p:grpSpPr bwMode="auto">
          <a:xfrm>
            <a:off x="7239000" y="228600"/>
            <a:ext cx="1600200" cy="415925"/>
            <a:chOff x="1155" y="2090"/>
            <a:chExt cx="1008" cy="262"/>
          </a:xfrm>
        </p:grpSpPr>
        <p:pic>
          <p:nvPicPr>
            <p:cNvPr id="44065" name="Picture 28" descr="j0293236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black">
            <a:xfrm>
              <a:off x="1155" y="2090"/>
              <a:ext cx="314" cy="2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3" name="Text Box 6"/>
            <p:cNvSpPr txBox="1">
              <a:spLocks noChangeArrowheads="1"/>
            </p:cNvSpPr>
            <p:nvPr/>
          </p:nvSpPr>
          <p:spPr bwMode="black">
            <a:xfrm>
              <a:off x="1208" y="2108"/>
              <a:ext cx="955" cy="244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 wrap="none" lIns="0" tIns="0" rIns="0" bIns="0">
              <a:spAutoFit/>
            </a:bodyPr>
            <a:lstStyle/>
            <a:p>
              <a:pPr marL="447675" indent="-447675">
                <a:lnSpc>
                  <a:spcPct val="90000"/>
                </a:lnSpc>
                <a:spcBef>
                  <a:spcPct val="30000"/>
                </a:spcBef>
                <a:buClr>
                  <a:schemeClr val="tx2"/>
                </a:buClr>
                <a:buSzPct val="85000"/>
                <a:buFont typeface="Wingdings 2" pitchFamily="18" charset="2"/>
                <a:buNone/>
                <a:defRPr/>
              </a:pPr>
              <a:r>
                <a:rPr lang="en-US" sz="1400" dirty="0">
                  <a:latin typeface="Segoe" pitchFamily="34" charset="0"/>
                </a:rPr>
                <a:t>	</a:t>
              </a:r>
              <a:r>
                <a:rPr lang="en-US" sz="1400" i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hidden slide</a:t>
              </a:r>
              <a:r>
                <a:rPr lang="en-US" sz="1400" i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/>
              </a:r>
              <a:br>
                <a:rPr lang="en-US" sz="1400" i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</a:br>
              <a:r>
                <a:rPr lang="en-US" sz="1400" i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w/extra details</a:t>
              </a:r>
              <a:endParaRPr lang="en-US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8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200000"/>
                  </a:schemeClr>
                </a:solidFill>
              </a:rPr>
              <a:t>Log Backups Over Time…</a:t>
            </a:r>
            <a:endParaRPr lang="en-US" dirty="0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784350"/>
            <a:ext cx="7772400" cy="2711450"/>
          </a:xfrm>
        </p:spPr>
        <p:txBody>
          <a:bodyPr>
            <a:normAutofit fontScale="92500"/>
          </a:bodyPr>
          <a:lstStyle/>
          <a:p>
            <a:pPr marL="411480" fontAlgn="auto">
              <a:spcAft>
                <a:spcPts val="0"/>
              </a:spcAft>
              <a:buFont typeface="Wingdings"/>
              <a:buChar char=""/>
              <a:defRPr/>
            </a:pPr>
            <a:r>
              <a:rPr lang="en-US" dirty="0" smtClean="0"/>
              <a:t>If the transactional activity has moved forward (as it should in well-designed/programmed databases) then the previously active (and long running) transaction is now inactive and that portion (since the entire VLF was backed up) can be cleared</a:t>
            </a:r>
          </a:p>
          <a:p>
            <a:pPr marL="411480" fontAlgn="auto">
              <a:spcAft>
                <a:spcPts val="0"/>
              </a:spcAft>
              <a:buFont typeface="Wingdings"/>
              <a:buChar char=""/>
              <a:defRPr/>
            </a:pPr>
            <a:r>
              <a:rPr lang="en-US" dirty="0" smtClean="0"/>
              <a:t>The next log backup will backup all of the activity since the last log backup and then clear the inactive portion of the log…</a:t>
            </a:r>
            <a:endParaRPr lang="en-US" dirty="0"/>
          </a:p>
        </p:txBody>
      </p:sp>
      <p:sp>
        <p:nvSpPr>
          <p:cNvPr id="45060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E2F17906-87D6-48B0-97F2-8834F9E1C86F}" type="slidenum">
              <a:rPr lang="en-US"/>
              <a:pPr/>
              <a:t>15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609600" y="4800600"/>
            <a:ext cx="8153400" cy="8223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Text Box 19"/>
          <p:cNvSpPr txBox="1">
            <a:spLocks noChangeArrowheads="1"/>
          </p:cNvSpPr>
          <p:nvPr/>
        </p:nvSpPr>
        <p:spPr bwMode="auto">
          <a:xfrm>
            <a:off x="7246938" y="5981700"/>
            <a:ext cx="1611312" cy="523875"/>
          </a:xfrm>
          <a:prstGeom prst="rect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defRPr/>
            </a:pPr>
            <a:r>
              <a:rPr lang="en-US" sz="14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Defined Size of Transaction Log</a:t>
            </a:r>
            <a:endParaRPr lang="en-US" sz="1400" dirty="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 rot="5400000">
            <a:off x="1362869" y="5218906"/>
            <a:ext cx="533400" cy="1588"/>
          </a:xfrm>
          <a:prstGeom prst="line">
            <a:avLst/>
          </a:prstGeom>
          <a:ln w="1587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rot="5400000">
            <a:off x="2382044" y="5218906"/>
            <a:ext cx="533400" cy="1588"/>
          </a:xfrm>
          <a:prstGeom prst="line">
            <a:avLst/>
          </a:prstGeom>
          <a:ln w="1587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rot="5400000">
            <a:off x="7477919" y="5218906"/>
            <a:ext cx="533400" cy="1588"/>
          </a:xfrm>
          <a:prstGeom prst="line">
            <a:avLst/>
          </a:prstGeom>
          <a:ln w="1587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rot="5400000">
            <a:off x="6458744" y="5218906"/>
            <a:ext cx="533400" cy="1588"/>
          </a:xfrm>
          <a:prstGeom prst="line">
            <a:avLst/>
          </a:prstGeom>
          <a:ln w="1587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rot="5400000">
            <a:off x="5439569" y="5218906"/>
            <a:ext cx="533400" cy="1588"/>
          </a:xfrm>
          <a:prstGeom prst="line">
            <a:avLst/>
          </a:prstGeom>
          <a:ln w="1587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rot="5400000">
            <a:off x="4420394" y="5218906"/>
            <a:ext cx="533400" cy="1588"/>
          </a:xfrm>
          <a:prstGeom prst="line">
            <a:avLst/>
          </a:prstGeom>
          <a:ln w="1587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rot="5400000">
            <a:off x="3401219" y="5218906"/>
            <a:ext cx="533400" cy="1588"/>
          </a:xfrm>
          <a:prstGeom prst="line">
            <a:avLst/>
          </a:prstGeom>
          <a:ln w="1587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22"/>
          <p:cNvSpPr/>
          <p:nvPr/>
        </p:nvSpPr>
        <p:spPr>
          <a:xfrm>
            <a:off x="6715125" y="4419600"/>
            <a:ext cx="1019556" cy="1447800"/>
          </a:xfrm>
          <a:prstGeom prst="rect">
            <a:avLst/>
          </a:prstGeom>
          <a:noFill/>
          <a:ln w="28575">
            <a:solidFill>
              <a:schemeClr val="accent3"/>
            </a:solidFill>
            <a:prstDash val="lgDashDot"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en-US" sz="1200" i="1" dirty="0"/>
              <a:t>Active portion of the log</a:t>
            </a:r>
            <a:endParaRPr lang="en-US" sz="1200" i="1" dirty="0"/>
          </a:p>
        </p:txBody>
      </p:sp>
      <p:sp>
        <p:nvSpPr>
          <p:cNvPr id="24" name="Rectangle 23"/>
          <p:cNvSpPr/>
          <p:nvPr/>
        </p:nvSpPr>
        <p:spPr>
          <a:xfrm>
            <a:off x="3667125" y="4419600"/>
            <a:ext cx="3048000" cy="1447800"/>
          </a:xfrm>
          <a:prstGeom prst="rect">
            <a:avLst/>
          </a:prstGeom>
          <a:noFill/>
          <a:ln w="28575">
            <a:solidFill>
              <a:schemeClr val="accent3"/>
            </a:solidFill>
            <a:prstDash val="lgDashDot"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en-US" sz="1200" i="1" dirty="0"/>
              <a:t>Used/Inactive portion of the log</a:t>
            </a:r>
            <a:endParaRPr lang="en-US" sz="1200" i="1" dirty="0"/>
          </a:p>
        </p:txBody>
      </p:sp>
      <p:sp>
        <p:nvSpPr>
          <p:cNvPr id="25" name="Rectangle 24"/>
          <p:cNvSpPr/>
          <p:nvPr/>
        </p:nvSpPr>
        <p:spPr>
          <a:xfrm>
            <a:off x="7734300" y="4419600"/>
            <a:ext cx="1033272" cy="1447800"/>
          </a:xfrm>
          <a:prstGeom prst="rect">
            <a:avLst/>
          </a:prstGeom>
          <a:noFill/>
          <a:ln w="28575">
            <a:solidFill>
              <a:schemeClr val="accent3"/>
            </a:solidFill>
            <a:prstDash val="lgDashDot"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en-US" sz="1200" i="1" dirty="0"/>
              <a:t>Unused portion of the log</a:t>
            </a:r>
            <a:endParaRPr lang="en-US" sz="1200" i="1" dirty="0"/>
          </a:p>
        </p:txBody>
      </p:sp>
      <p:sp>
        <p:nvSpPr>
          <p:cNvPr id="45079" name="Line 21"/>
          <p:cNvSpPr>
            <a:spLocks noChangeShapeType="1"/>
          </p:cNvSpPr>
          <p:nvPr/>
        </p:nvSpPr>
        <p:spPr bwMode="auto">
          <a:xfrm flipV="1">
            <a:off x="8751888" y="5667375"/>
            <a:ext cx="0" cy="2603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lg" len="med"/>
          </a:ln>
        </p:spPr>
        <p:txBody>
          <a:bodyPr/>
          <a:lstStyle/>
          <a:p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5257800" y="4800600"/>
            <a:ext cx="2209800" cy="838200"/>
          </a:xfrm>
          <a:prstGeom prst="rect">
            <a:avLst/>
          </a:prstGeom>
          <a:noFill/>
          <a:ln w="28575">
            <a:solidFill>
              <a:schemeClr val="accent3"/>
            </a:solidFill>
            <a:prstDash val="sysDot"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anchor="ctr"/>
          <a:lstStyle/>
          <a:p>
            <a:pPr algn="r">
              <a:defRPr/>
            </a:pPr>
            <a:r>
              <a:rPr lang="en-US" sz="1400" i="1" dirty="0"/>
              <a:t>Portion of the log that’s backed up when the next transaction log backup is performed</a:t>
            </a:r>
            <a:endParaRPr lang="en-US" sz="1400" i="1" dirty="0"/>
          </a:p>
        </p:txBody>
      </p:sp>
      <p:sp>
        <p:nvSpPr>
          <p:cNvPr id="27" name="Rectangle 26"/>
          <p:cNvSpPr/>
          <p:nvPr/>
        </p:nvSpPr>
        <p:spPr>
          <a:xfrm>
            <a:off x="3657600" y="4800600"/>
            <a:ext cx="3048000" cy="838200"/>
          </a:xfrm>
          <a:prstGeom prst="rect">
            <a:avLst/>
          </a:prstGeom>
          <a:noFill/>
          <a:ln w="28575">
            <a:solidFill>
              <a:schemeClr val="accent3"/>
            </a:solidFill>
            <a:prstDash val="sysDot"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/>
          <a:lstStyle/>
          <a:p>
            <a:pPr>
              <a:defRPr/>
            </a:pPr>
            <a:r>
              <a:rPr lang="en-US" sz="1400" i="1" dirty="0"/>
              <a:t>Portion of the log that’s cleared when </a:t>
            </a:r>
            <a:br>
              <a:rPr lang="en-US" sz="1400" i="1" dirty="0"/>
            </a:br>
            <a:r>
              <a:rPr lang="en-US" sz="1400" i="1" dirty="0"/>
              <a:t>a transaction log backup is performed</a:t>
            </a:r>
            <a:endParaRPr lang="en-US" sz="1400" i="1" dirty="0"/>
          </a:p>
        </p:txBody>
      </p:sp>
      <p:sp>
        <p:nvSpPr>
          <p:cNvPr id="22" name="Text Box 19"/>
          <p:cNvSpPr txBox="1">
            <a:spLocks noChangeArrowheads="1"/>
          </p:cNvSpPr>
          <p:nvPr/>
        </p:nvSpPr>
        <p:spPr bwMode="auto">
          <a:xfrm>
            <a:off x="3733800" y="5981700"/>
            <a:ext cx="16113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defRPr/>
            </a:pPr>
            <a:r>
              <a:rPr lang="en-US" sz="14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Last Transaction Log Backup</a:t>
            </a:r>
            <a:endParaRPr lang="en-US" sz="1400" dirty="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45087" name="Line 21"/>
          <p:cNvSpPr>
            <a:spLocks noChangeShapeType="1"/>
          </p:cNvSpPr>
          <p:nvPr/>
        </p:nvSpPr>
        <p:spPr bwMode="auto">
          <a:xfrm flipV="1">
            <a:off x="5237163" y="5667375"/>
            <a:ext cx="0" cy="2603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lg" len="med"/>
          </a:ln>
        </p:spPr>
        <p:txBody>
          <a:bodyPr/>
          <a:lstStyle/>
          <a:p>
            <a:endParaRPr lang="en-US"/>
          </a:p>
        </p:txBody>
      </p:sp>
      <p:sp>
        <p:nvSpPr>
          <p:cNvPr id="29" name="Text Box 19"/>
          <p:cNvSpPr txBox="1">
            <a:spLocks noChangeArrowheads="1"/>
          </p:cNvSpPr>
          <p:nvPr/>
        </p:nvSpPr>
        <p:spPr bwMode="auto">
          <a:xfrm>
            <a:off x="5638800" y="5981700"/>
            <a:ext cx="16113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defRPr/>
            </a:pPr>
            <a:r>
              <a:rPr lang="en-US" sz="14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USED amount of Transaction Log</a:t>
            </a:r>
          </a:p>
        </p:txBody>
      </p:sp>
      <p:sp>
        <p:nvSpPr>
          <p:cNvPr id="45089" name="Line 21"/>
          <p:cNvSpPr>
            <a:spLocks noChangeShapeType="1"/>
          </p:cNvSpPr>
          <p:nvPr/>
        </p:nvSpPr>
        <p:spPr bwMode="auto">
          <a:xfrm flipV="1">
            <a:off x="7142163" y="5667375"/>
            <a:ext cx="0" cy="2603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lg" len="med"/>
          </a:ln>
        </p:spPr>
        <p:txBody>
          <a:bodyPr/>
          <a:lstStyle/>
          <a:p>
            <a:endParaRPr lang="en-US"/>
          </a:p>
        </p:txBody>
      </p:sp>
      <p:sp>
        <p:nvSpPr>
          <p:cNvPr id="31" name="Text Box 19"/>
          <p:cNvSpPr txBox="1">
            <a:spLocks noChangeArrowheads="1"/>
          </p:cNvSpPr>
          <p:nvPr/>
        </p:nvSpPr>
        <p:spPr bwMode="auto">
          <a:xfrm>
            <a:off x="2151063" y="5981700"/>
            <a:ext cx="16113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defRPr/>
            </a:pPr>
            <a:r>
              <a:rPr lang="en-US" sz="14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Cleared portion </a:t>
            </a:r>
            <a:br>
              <a:rPr lang="en-US" sz="14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en-US" sz="14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of the Log</a:t>
            </a:r>
            <a:endParaRPr lang="en-US" sz="1400" dirty="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45091" name="Line 21"/>
          <p:cNvSpPr>
            <a:spLocks noChangeShapeType="1"/>
          </p:cNvSpPr>
          <p:nvPr/>
        </p:nvSpPr>
        <p:spPr bwMode="auto">
          <a:xfrm flipV="1">
            <a:off x="3654425" y="5667375"/>
            <a:ext cx="0" cy="2603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lg" len="med"/>
          </a:ln>
        </p:spPr>
        <p:txBody>
          <a:bodyPr/>
          <a:lstStyle/>
          <a:p>
            <a:endParaRPr lang="en-US"/>
          </a:p>
        </p:txBody>
      </p:sp>
      <p:sp>
        <p:nvSpPr>
          <p:cNvPr id="33" name="Rectangle 32"/>
          <p:cNvSpPr/>
          <p:nvPr/>
        </p:nvSpPr>
        <p:spPr>
          <a:xfrm>
            <a:off x="609600" y="4419600"/>
            <a:ext cx="3052572" cy="1447800"/>
          </a:xfrm>
          <a:prstGeom prst="rect">
            <a:avLst/>
          </a:prstGeom>
          <a:noFill/>
          <a:ln w="28575">
            <a:solidFill>
              <a:schemeClr val="accent3"/>
            </a:solidFill>
            <a:prstDash val="lgDashDot"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en-US" sz="1200" i="1" dirty="0"/>
              <a:t>Unused portion of the log</a:t>
            </a:r>
            <a:endParaRPr lang="en-US" sz="1200" i="1" dirty="0"/>
          </a:p>
        </p:txBody>
      </p:sp>
      <p:grpSp>
        <p:nvGrpSpPr>
          <p:cNvPr id="45095" name="Group 9"/>
          <p:cNvGrpSpPr>
            <a:grpSpLocks/>
          </p:cNvGrpSpPr>
          <p:nvPr/>
        </p:nvGrpSpPr>
        <p:grpSpPr bwMode="auto">
          <a:xfrm>
            <a:off x="7239000" y="228600"/>
            <a:ext cx="1600200" cy="415925"/>
            <a:chOff x="1155" y="2090"/>
            <a:chExt cx="1008" cy="262"/>
          </a:xfrm>
        </p:grpSpPr>
        <p:pic>
          <p:nvPicPr>
            <p:cNvPr id="45096" name="Picture 37" descr="j0293236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black">
            <a:xfrm>
              <a:off x="1155" y="2090"/>
              <a:ext cx="314" cy="2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9" name="Text Box 6"/>
            <p:cNvSpPr txBox="1">
              <a:spLocks noChangeArrowheads="1"/>
            </p:cNvSpPr>
            <p:nvPr/>
          </p:nvSpPr>
          <p:spPr bwMode="black">
            <a:xfrm>
              <a:off x="1208" y="2108"/>
              <a:ext cx="955" cy="244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 wrap="none" lIns="0" tIns="0" rIns="0" bIns="0">
              <a:spAutoFit/>
            </a:bodyPr>
            <a:lstStyle/>
            <a:p>
              <a:pPr marL="447675" indent="-447675">
                <a:lnSpc>
                  <a:spcPct val="90000"/>
                </a:lnSpc>
                <a:spcBef>
                  <a:spcPct val="30000"/>
                </a:spcBef>
                <a:buClr>
                  <a:schemeClr val="tx2"/>
                </a:buClr>
                <a:buSzPct val="85000"/>
                <a:buFont typeface="Wingdings 2" pitchFamily="18" charset="2"/>
                <a:buNone/>
                <a:defRPr/>
              </a:pPr>
              <a:r>
                <a:rPr lang="en-US" sz="1400" dirty="0">
                  <a:latin typeface="Segoe" pitchFamily="34" charset="0"/>
                </a:rPr>
                <a:t>	</a:t>
              </a:r>
              <a:r>
                <a:rPr lang="en-US" sz="1400" i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hidden slide</a:t>
              </a:r>
              <a:r>
                <a:rPr lang="en-US" sz="1400" i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/>
              </a:r>
              <a:br>
                <a:rPr lang="en-US" sz="1400" i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</a:br>
              <a:r>
                <a:rPr lang="en-US" sz="1400" i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w/extra details</a:t>
              </a:r>
              <a:endParaRPr lang="en-US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2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3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0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 animBg="1"/>
      <p:bldP spid="27" grpId="0" animBg="1"/>
      <p:bldP spid="3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200000"/>
                  </a:schemeClr>
                </a:solidFill>
              </a:rPr>
              <a:t>Log Backups Over Time…</a:t>
            </a:r>
            <a:endParaRPr lang="en-US" dirty="0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46083" name="Content Placeholder 2"/>
          <p:cNvSpPr>
            <a:spLocks noGrp="1"/>
          </p:cNvSpPr>
          <p:nvPr>
            <p:ph idx="1"/>
          </p:nvPr>
        </p:nvSpPr>
        <p:spPr>
          <a:xfrm>
            <a:off x="914400" y="1784350"/>
            <a:ext cx="7772400" cy="2711450"/>
          </a:xfrm>
        </p:spPr>
        <p:txBody>
          <a:bodyPr/>
          <a:lstStyle/>
          <a:p>
            <a:r>
              <a:rPr lang="en-US" smtClean="0"/>
              <a:t>Finally, the log wraps and is circular</a:t>
            </a:r>
          </a:p>
          <a:p>
            <a:pPr lvl="1"/>
            <a:r>
              <a:rPr lang="en-US" smtClean="0"/>
              <a:t>It’s circular nature is why it does not support Instant Initialization and must be zero initialized</a:t>
            </a:r>
          </a:p>
          <a:p>
            <a:pPr lvl="1"/>
            <a:r>
              <a:rPr lang="en-US" smtClean="0"/>
              <a:t>If defined at a proper size it should not require significant auto-growth</a:t>
            </a:r>
          </a:p>
          <a:p>
            <a:pPr lvl="1"/>
            <a:endParaRPr lang="en-US" smtClean="0"/>
          </a:p>
        </p:txBody>
      </p:sp>
      <p:sp>
        <p:nvSpPr>
          <p:cNvPr id="46084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DD3352A7-657F-4FF5-9370-C7A4F8575A91}" type="slidenum">
              <a:rPr lang="en-US"/>
              <a:pPr/>
              <a:t>16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609600" y="4800600"/>
            <a:ext cx="8153400" cy="8223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Text Box 19"/>
          <p:cNvSpPr txBox="1">
            <a:spLocks noChangeArrowheads="1"/>
          </p:cNvSpPr>
          <p:nvPr/>
        </p:nvSpPr>
        <p:spPr bwMode="auto">
          <a:xfrm>
            <a:off x="7246938" y="5981700"/>
            <a:ext cx="1611312" cy="523875"/>
          </a:xfrm>
          <a:prstGeom prst="rect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defRPr/>
            </a:pPr>
            <a:r>
              <a:rPr lang="en-US" sz="14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Defined Size of Transaction Log</a:t>
            </a:r>
            <a:endParaRPr lang="en-US" sz="1400" dirty="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 rot="5400000">
            <a:off x="1362869" y="5218906"/>
            <a:ext cx="533400" cy="1588"/>
          </a:xfrm>
          <a:prstGeom prst="line">
            <a:avLst/>
          </a:prstGeom>
          <a:ln w="1587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rot="5400000">
            <a:off x="2382044" y="5218906"/>
            <a:ext cx="533400" cy="1588"/>
          </a:xfrm>
          <a:prstGeom prst="line">
            <a:avLst/>
          </a:prstGeom>
          <a:ln w="1587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rot="5400000">
            <a:off x="7477919" y="5218906"/>
            <a:ext cx="533400" cy="1588"/>
          </a:xfrm>
          <a:prstGeom prst="line">
            <a:avLst/>
          </a:prstGeom>
          <a:ln w="1587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rot="5400000">
            <a:off x="6458744" y="5218906"/>
            <a:ext cx="533400" cy="1588"/>
          </a:xfrm>
          <a:prstGeom prst="line">
            <a:avLst/>
          </a:prstGeom>
          <a:ln w="1587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rot="5400000">
            <a:off x="5439569" y="5218906"/>
            <a:ext cx="533400" cy="1588"/>
          </a:xfrm>
          <a:prstGeom prst="line">
            <a:avLst/>
          </a:prstGeom>
          <a:ln w="1587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rot="5400000">
            <a:off x="4420394" y="5218906"/>
            <a:ext cx="533400" cy="1588"/>
          </a:xfrm>
          <a:prstGeom prst="line">
            <a:avLst/>
          </a:prstGeom>
          <a:ln w="1587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rot="5400000">
            <a:off x="3401219" y="5218906"/>
            <a:ext cx="533400" cy="1588"/>
          </a:xfrm>
          <a:prstGeom prst="line">
            <a:avLst/>
          </a:prstGeom>
          <a:ln w="1587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22"/>
          <p:cNvSpPr/>
          <p:nvPr/>
        </p:nvSpPr>
        <p:spPr>
          <a:xfrm>
            <a:off x="1609725" y="4419600"/>
            <a:ext cx="1019556" cy="1447800"/>
          </a:xfrm>
          <a:prstGeom prst="rect">
            <a:avLst/>
          </a:prstGeom>
          <a:noFill/>
          <a:ln w="28575">
            <a:solidFill>
              <a:schemeClr val="accent3"/>
            </a:solidFill>
            <a:prstDash val="lgDashDot"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en-US" sz="1200" i="1" dirty="0"/>
              <a:t>Active</a:t>
            </a:r>
          </a:p>
        </p:txBody>
      </p:sp>
      <p:sp>
        <p:nvSpPr>
          <p:cNvPr id="24" name="Rectangle 23"/>
          <p:cNvSpPr/>
          <p:nvPr/>
        </p:nvSpPr>
        <p:spPr>
          <a:xfrm>
            <a:off x="6705600" y="4419600"/>
            <a:ext cx="2057400" cy="1447800"/>
          </a:xfrm>
          <a:prstGeom prst="rect">
            <a:avLst/>
          </a:prstGeom>
          <a:noFill/>
          <a:ln w="28575">
            <a:solidFill>
              <a:schemeClr val="accent3"/>
            </a:solidFill>
            <a:prstDash val="lgDashDot"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r>
              <a:rPr lang="en-US" sz="1200" i="1" dirty="0"/>
              <a:t>Used/Inactive</a:t>
            </a:r>
            <a:endParaRPr lang="en-US" sz="1400" i="1" dirty="0"/>
          </a:p>
        </p:txBody>
      </p:sp>
      <p:sp>
        <p:nvSpPr>
          <p:cNvPr id="46100" name="Line 21"/>
          <p:cNvSpPr>
            <a:spLocks noChangeShapeType="1"/>
          </p:cNvSpPr>
          <p:nvPr/>
        </p:nvSpPr>
        <p:spPr bwMode="auto">
          <a:xfrm flipV="1">
            <a:off x="8751888" y="5667375"/>
            <a:ext cx="0" cy="2603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lg" len="med"/>
          </a:ln>
        </p:spPr>
        <p:txBody>
          <a:bodyPr/>
          <a:lstStyle/>
          <a:p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7086600" y="4800600"/>
            <a:ext cx="1676400" cy="838200"/>
          </a:xfrm>
          <a:prstGeom prst="rect">
            <a:avLst/>
          </a:prstGeom>
          <a:noFill/>
          <a:ln w="28575">
            <a:solidFill>
              <a:schemeClr val="accent3"/>
            </a:solidFill>
            <a:prstDash val="sysDot"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anchor="ctr"/>
          <a:lstStyle/>
          <a:p>
            <a:pPr algn="r">
              <a:defRPr/>
            </a:pPr>
            <a:r>
              <a:rPr lang="en-US" sz="1400" i="1" dirty="0"/>
              <a:t>BACKUP</a:t>
            </a:r>
            <a:endParaRPr lang="en-US" sz="1400" i="1" dirty="0"/>
          </a:p>
        </p:txBody>
      </p:sp>
      <p:sp>
        <p:nvSpPr>
          <p:cNvPr id="27" name="Rectangle 26"/>
          <p:cNvSpPr/>
          <p:nvPr/>
        </p:nvSpPr>
        <p:spPr>
          <a:xfrm>
            <a:off x="6705600" y="4800600"/>
            <a:ext cx="2057400" cy="838200"/>
          </a:xfrm>
          <a:prstGeom prst="rect">
            <a:avLst/>
          </a:prstGeom>
          <a:noFill/>
          <a:ln w="28575">
            <a:solidFill>
              <a:schemeClr val="accent3"/>
            </a:solidFill>
            <a:prstDash val="sysDot"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/>
          <a:lstStyle/>
          <a:p>
            <a:pPr>
              <a:defRPr/>
            </a:pPr>
            <a:r>
              <a:rPr lang="en-US" sz="1400" i="1" dirty="0"/>
              <a:t>CLEARED</a:t>
            </a:r>
            <a:endParaRPr lang="en-US" sz="1400" i="1" dirty="0"/>
          </a:p>
        </p:txBody>
      </p:sp>
      <p:sp>
        <p:nvSpPr>
          <p:cNvPr id="22" name="Text Box 19"/>
          <p:cNvSpPr txBox="1">
            <a:spLocks noChangeArrowheads="1"/>
          </p:cNvSpPr>
          <p:nvPr/>
        </p:nvSpPr>
        <p:spPr bwMode="auto">
          <a:xfrm>
            <a:off x="598488" y="5981700"/>
            <a:ext cx="16113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defRPr/>
            </a:pPr>
            <a:r>
              <a:rPr lang="en-US" sz="14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USED amount of Transaction Log</a:t>
            </a:r>
          </a:p>
        </p:txBody>
      </p:sp>
      <p:sp>
        <p:nvSpPr>
          <p:cNvPr id="46108" name="Line 21"/>
          <p:cNvSpPr>
            <a:spLocks noChangeShapeType="1"/>
          </p:cNvSpPr>
          <p:nvPr/>
        </p:nvSpPr>
        <p:spPr bwMode="auto">
          <a:xfrm flipV="1">
            <a:off x="2101850" y="5667375"/>
            <a:ext cx="0" cy="2603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lg" len="med"/>
          </a:ln>
        </p:spPr>
        <p:txBody>
          <a:bodyPr/>
          <a:lstStyle/>
          <a:p>
            <a:endParaRPr lang="en-US"/>
          </a:p>
        </p:txBody>
      </p:sp>
      <p:sp>
        <p:nvSpPr>
          <p:cNvPr id="33" name="Rectangle 32"/>
          <p:cNvSpPr/>
          <p:nvPr/>
        </p:nvSpPr>
        <p:spPr>
          <a:xfrm>
            <a:off x="2624328" y="4419600"/>
            <a:ext cx="4081272" cy="1447800"/>
          </a:xfrm>
          <a:prstGeom prst="rect">
            <a:avLst/>
          </a:prstGeom>
          <a:noFill/>
          <a:ln w="28575">
            <a:solidFill>
              <a:schemeClr val="accent3"/>
            </a:solidFill>
            <a:prstDash val="lgDashDot"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en-US" sz="1200" i="1" dirty="0"/>
              <a:t>Unused portion of the log</a:t>
            </a:r>
          </a:p>
        </p:txBody>
      </p:sp>
      <p:sp>
        <p:nvSpPr>
          <p:cNvPr id="34" name="Text Box 19"/>
          <p:cNvSpPr txBox="1">
            <a:spLocks noChangeArrowheads="1"/>
          </p:cNvSpPr>
          <p:nvPr/>
        </p:nvSpPr>
        <p:spPr bwMode="auto">
          <a:xfrm>
            <a:off x="5638800" y="5981700"/>
            <a:ext cx="16113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defRPr/>
            </a:pPr>
            <a:r>
              <a:rPr lang="en-US" sz="14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Last Transaction Log Backup</a:t>
            </a:r>
          </a:p>
        </p:txBody>
      </p:sp>
      <p:sp>
        <p:nvSpPr>
          <p:cNvPr id="46113" name="Line 21"/>
          <p:cNvSpPr>
            <a:spLocks noChangeShapeType="1"/>
          </p:cNvSpPr>
          <p:nvPr/>
        </p:nvSpPr>
        <p:spPr bwMode="auto">
          <a:xfrm flipV="1">
            <a:off x="7142163" y="5667375"/>
            <a:ext cx="0" cy="2603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lg" len="med"/>
          </a:ln>
        </p:spPr>
        <p:txBody>
          <a:bodyPr/>
          <a:lstStyle/>
          <a:p>
            <a:endParaRPr lang="en-US"/>
          </a:p>
        </p:txBody>
      </p:sp>
      <p:sp>
        <p:nvSpPr>
          <p:cNvPr id="36" name="Rectangle 35"/>
          <p:cNvSpPr/>
          <p:nvPr/>
        </p:nvSpPr>
        <p:spPr>
          <a:xfrm>
            <a:off x="609600" y="4419600"/>
            <a:ext cx="990600" cy="1447800"/>
          </a:xfrm>
          <a:prstGeom prst="rect">
            <a:avLst/>
          </a:prstGeom>
          <a:noFill/>
          <a:ln w="28575">
            <a:solidFill>
              <a:schemeClr val="accent3"/>
            </a:solidFill>
            <a:prstDash val="lgDashDot"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bIns="0"/>
          <a:lstStyle/>
          <a:p>
            <a:pPr algn="ctr">
              <a:defRPr/>
            </a:pPr>
            <a:r>
              <a:rPr lang="en-US" sz="1200" i="1" dirty="0"/>
              <a:t>Used/Inactive</a:t>
            </a:r>
            <a:endParaRPr lang="en-US" sz="1200" i="1" dirty="0"/>
          </a:p>
        </p:txBody>
      </p:sp>
      <p:sp>
        <p:nvSpPr>
          <p:cNvPr id="37" name="Rectangle 36"/>
          <p:cNvSpPr/>
          <p:nvPr/>
        </p:nvSpPr>
        <p:spPr>
          <a:xfrm>
            <a:off x="609600" y="4800600"/>
            <a:ext cx="1524000" cy="838200"/>
          </a:xfrm>
          <a:prstGeom prst="rect">
            <a:avLst/>
          </a:prstGeom>
          <a:noFill/>
          <a:ln w="28575">
            <a:solidFill>
              <a:schemeClr val="accent3"/>
            </a:solidFill>
            <a:prstDash val="sysDot"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anchor="ctr"/>
          <a:lstStyle/>
          <a:p>
            <a:pPr algn="r">
              <a:defRPr/>
            </a:pPr>
            <a:r>
              <a:rPr lang="en-US" sz="1400" i="1" dirty="0"/>
              <a:t>BACKUP</a:t>
            </a:r>
            <a:endParaRPr lang="en-US" sz="1400" i="1" dirty="0"/>
          </a:p>
        </p:txBody>
      </p:sp>
      <p:sp>
        <p:nvSpPr>
          <p:cNvPr id="41" name="Rectangle 40"/>
          <p:cNvSpPr/>
          <p:nvPr/>
        </p:nvSpPr>
        <p:spPr>
          <a:xfrm>
            <a:off x="609600" y="4800600"/>
            <a:ext cx="990600" cy="838200"/>
          </a:xfrm>
          <a:prstGeom prst="rect">
            <a:avLst/>
          </a:prstGeom>
          <a:noFill/>
          <a:ln w="28575">
            <a:solidFill>
              <a:schemeClr val="accent3"/>
            </a:solidFill>
            <a:prstDash val="sysDot"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/>
          <a:lstStyle/>
          <a:p>
            <a:pPr>
              <a:defRPr/>
            </a:pPr>
            <a:r>
              <a:rPr lang="en-US" sz="1400" i="1" dirty="0"/>
              <a:t>CLEARED</a:t>
            </a:r>
            <a:endParaRPr lang="en-US" sz="1400" i="1" dirty="0"/>
          </a:p>
        </p:txBody>
      </p:sp>
      <p:grpSp>
        <p:nvGrpSpPr>
          <p:cNvPr id="46123" name="Group 9"/>
          <p:cNvGrpSpPr>
            <a:grpSpLocks/>
          </p:cNvGrpSpPr>
          <p:nvPr/>
        </p:nvGrpSpPr>
        <p:grpSpPr bwMode="auto">
          <a:xfrm>
            <a:off x="7239000" y="228600"/>
            <a:ext cx="1600200" cy="415925"/>
            <a:chOff x="1155" y="2090"/>
            <a:chExt cx="1008" cy="262"/>
          </a:xfrm>
        </p:grpSpPr>
        <p:pic>
          <p:nvPicPr>
            <p:cNvPr id="46124" name="Picture 30" descr="j0293236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black">
            <a:xfrm>
              <a:off x="1155" y="2090"/>
              <a:ext cx="314" cy="2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2" name="Text Box 6"/>
            <p:cNvSpPr txBox="1">
              <a:spLocks noChangeArrowheads="1"/>
            </p:cNvSpPr>
            <p:nvPr/>
          </p:nvSpPr>
          <p:spPr bwMode="black">
            <a:xfrm>
              <a:off x="1208" y="2108"/>
              <a:ext cx="955" cy="244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 wrap="none" lIns="0" tIns="0" rIns="0" bIns="0">
              <a:spAutoFit/>
            </a:bodyPr>
            <a:lstStyle/>
            <a:p>
              <a:pPr marL="447675" indent="-447675">
                <a:lnSpc>
                  <a:spcPct val="90000"/>
                </a:lnSpc>
                <a:spcBef>
                  <a:spcPct val="30000"/>
                </a:spcBef>
                <a:buClr>
                  <a:schemeClr val="tx2"/>
                </a:buClr>
                <a:buSzPct val="85000"/>
                <a:buFont typeface="Wingdings 2" pitchFamily="18" charset="2"/>
                <a:buNone/>
                <a:defRPr/>
              </a:pPr>
              <a:r>
                <a:rPr lang="en-US" sz="1400" dirty="0">
                  <a:latin typeface="Segoe" pitchFamily="34" charset="0"/>
                </a:rPr>
                <a:t>	</a:t>
              </a:r>
              <a:r>
                <a:rPr lang="en-US" sz="1400" i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hidden slide</a:t>
              </a:r>
              <a:r>
                <a:rPr lang="en-US" sz="1400" i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/>
              </a:r>
              <a:br>
                <a:rPr lang="en-US" sz="1400" i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</a:br>
              <a:r>
                <a:rPr lang="en-US" sz="1400" i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w/extra details</a:t>
              </a:r>
              <a:endParaRPr lang="en-US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4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5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8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8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9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42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3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6" grpId="0" animBg="1"/>
      <p:bldP spid="27" grpId="0" animBg="1"/>
      <p:bldP spid="33" grpId="0" animBg="1"/>
      <p:bldP spid="36" grpId="0" animBg="1"/>
      <p:bldP spid="37" grpId="0" animBg="1"/>
      <p:bldP spid="4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chemeClr val="tx2">
                    <a:satMod val="200000"/>
                  </a:schemeClr>
                </a:solidFill>
              </a:rPr>
              <a:t>About Paul</a:t>
            </a:r>
          </a:p>
        </p:txBody>
      </p:sp>
      <p:sp>
        <p:nvSpPr>
          <p:cNvPr id="78851" name="Rectangle 3"/>
          <p:cNvSpPr>
            <a:spLocks noGrp="1" noChangeArrowheads="1"/>
          </p:cNvSpPr>
          <p:nvPr>
            <p:ph idx="1"/>
          </p:nvPr>
        </p:nvSpPr>
        <p:spPr>
          <a:xfrm>
            <a:off x="368300" y="1347788"/>
            <a:ext cx="8382000" cy="4906962"/>
          </a:xfrm>
        </p:spPr>
        <p:txBody>
          <a:bodyPr>
            <a:normAutofit fontScale="92500" lnSpcReduction="20000"/>
          </a:bodyPr>
          <a:lstStyle/>
          <a:p>
            <a:pPr marL="411480" fontAlgn="auto">
              <a:spcAft>
                <a:spcPts val="0"/>
              </a:spcAft>
              <a:buFont typeface="Wingdings"/>
              <a:buChar char=""/>
              <a:defRPr/>
            </a:pPr>
            <a:r>
              <a:rPr lang="en-US" sz="2000" dirty="0" smtClean="0"/>
              <a:t>Consultant/Trainer/Speaker/Writer</a:t>
            </a:r>
          </a:p>
          <a:p>
            <a:pPr marL="411480" fontAlgn="auto">
              <a:spcAft>
                <a:spcPts val="0"/>
              </a:spcAft>
              <a:buFont typeface="Wingdings"/>
              <a:buChar char=""/>
              <a:defRPr/>
            </a:pPr>
            <a:r>
              <a:rPr lang="en-US" sz="2000" dirty="0" smtClean="0"/>
              <a:t>Managing Director, </a:t>
            </a:r>
            <a:r>
              <a:rPr lang="en-US" b="1" i="1" dirty="0" smtClean="0">
                <a:latin typeface="Times New Roman" pitchFamily="18" charset="0"/>
              </a:rPr>
              <a:t>SYS</a:t>
            </a:r>
            <a:r>
              <a:rPr lang="en-US" b="1" dirty="0" smtClean="0">
                <a:latin typeface="Times New Roman" pitchFamily="18" charset="0"/>
              </a:rPr>
              <a:t>olutions, Inc.</a:t>
            </a:r>
            <a:r>
              <a:rPr lang="en-US" dirty="0" smtClean="0"/>
              <a:t> </a:t>
            </a:r>
            <a:r>
              <a:rPr lang="en-US" sz="2000" dirty="0" smtClean="0"/>
              <a:t>(</a:t>
            </a:r>
            <a:r>
              <a:rPr lang="en-US" sz="2000" dirty="0" smtClean="0">
                <a:hlinkClick r:id="rId3"/>
              </a:rPr>
              <a:t>www.SQLskills.com</a:t>
            </a:r>
            <a:r>
              <a:rPr lang="en-US" sz="2000" dirty="0" smtClean="0"/>
              <a:t>)</a:t>
            </a:r>
          </a:p>
          <a:p>
            <a:pPr marL="740664" lvl="1" fontAlgn="auto">
              <a:spcAft>
                <a:spcPts val="0"/>
              </a:spcAft>
              <a:buFont typeface="Wingdings"/>
              <a:buChar char=""/>
              <a:defRPr/>
            </a:pPr>
            <a:r>
              <a:rPr lang="en-US" sz="1800" dirty="0" smtClean="0"/>
              <a:t>E-mail: </a:t>
            </a:r>
            <a:r>
              <a:rPr lang="en-US" sz="1800" dirty="0" smtClean="0">
                <a:hlinkClick r:id="rId4"/>
              </a:rPr>
              <a:t>Paul@SQLskills.com</a:t>
            </a:r>
            <a:r>
              <a:rPr lang="en-US" sz="1800" dirty="0" smtClean="0"/>
              <a:t>   </a:t>
            </a:r>
          </a:p>
          <a:p>
            <a:pPr marL="740664" lvl="1" fontAlgn="auto">
              <a:spcAft>
                <a:spcPts val="0"/>
              </a:spcAft>
              <a:buFont typeface="Wingdings"/>
              <a:buChar char=""/>
              <a:defRPr/>
            </a:pPr>
            <a:r>
              <a:rPr lang="en-US" sz="1800" dirty="0" smtClean="0"/>
              <a:t>Blog: </a:t>
            </a:r>
            <a:r>
              <a:rPr lang="en-US" sz="1800" dirty="0" smtClean="0">
                <a:hlinkClick r:id="rId5"/>
              </a:rPr>
              <a:t>http://www.SQLskills.com/blogs/Paul</a:t>
            </a:r>
            <a:r>
              <a:rPr lang="en-US" sz="1800" dirty="0" smtClean="0"/>
              <a:t>  </a:t>
            </a:r>
          </a:p>
          <a:p>
            <a:pPr marL="411480" fontAlgn="auto">
              <a:spcAft>
                <a:spcPts val="0"/>
              </a:spcAft>
              <a:buFont typeface="Wingdings"/>
              <a:buChar char=""/>
              <a:defRPr/>
            </a:pPr>
            <a:r>
              <a:rPr lang="en-US" sz="2000" dirty="0" smtClean="0"/>
              <a:t>SQL Server MVP and writer for TechNet Magazine</a:t>
            </a:r>
          </a:p>
          <a:p>
            <a:pPr marL="411480" fontAlgn="auto">
              <a:spcAft>
                <a:spcPts val="0"/>
              </a:spcAft>
              <a:buFont typeface="Wingdings"/>
              <a:buChar char=""/>
              <a:defRPr/>
            </a:pPr>
            <a:r>
              <a:rPr lang="en-US" sz="2000" dirty="0" smtClean="0"/>
              <a:t>5 years at DEC responsible for the VMS file-system and check/repair</a:t>
            </a:r>
          </a:p>
          <a:p>
            <a:pPr marL="411480" fontAlgn="auto">
              <a:spcAft>
                <a:spcPts val="0"/>
              </a:spcAft>
              <a:buFont typeface="Wingdings"/>
              <a:buChar char=""/>
              <a:defRPr/>
            </a:pPr>
            <a:r>
              <a:rPr lang="en-US" sz="2000" dirty="0" smtClean="0"/>
              <a:t>Almost 9 years in the SQL Storage Engine team through Summer 2007, ultimately responsible for all the Core Storage Engine</a:t>
            </a:r>
          </a:p>
          <a:p>
            <a:pPr marL="740664" lvl="1" fontAlgn="auto">
              <a:spcAft>
                <a:spcPts val="0"/>
              </a:spcAft>
              <a:buFont typeface="Wingdings"/>
              <a:buChar char=""/>
              <a:defRPr/>
            </a:pPr>
            <a:r>
              <a:rPr lang="en-US" sz="1600" dirty="0" smtClean="0"/>
              <a:t>SQL Server 2000: wrote DBCC INDEXDEFRAG, DBCC SHOWCONTIG and parts of DBCC CHECKDB</a:t>
            </a:r>
          </a:p>
          <a:p>
            <a:pPr marL="740664" lvl="1" fontAlgn="auto">
              <a:spcAft>
                <a:spcPts val="0"/>
              </a:spcAft>
              <a:buFont typeface="Wingdings"/>
              <a:buChar char=""/>
              <a:defRPr/>
            </a:pPr>
            <a:r>
              <a:rPr lang="en-US" sz="1600" dirty="0" smtClean="0"/>
              <a:t>SQL Server 2005: rewrote DBCC CHECKDB and repair. Managed one of the core Storage Engine development teams</a:t>
            </a:r>
          </a:p>
          <a:p>
            <a:pPr marL="740664" lvl="1" fontAlgn="auto">
              <a:spcAft>
                <a:spcPts val="0"/>
              </a:spcAft>
              <a:buFont typeface="Wingdings"/>
              <a:buChar char=""/>
              <a:defRPr/>
            </a:pPr>
            <a:r>
              <a:rPr lang="en-US" sz="1600" dirty="0" smtClean="0"/>
              <a:t>SQL Server 2008: responsible for all the Core Storage Engine</a:t>
            </a:r>
          </a:p>
          <a:p>
            <a:pPr marL="411480" fontAlgn="auto">
              <a:spcAft>
                <a:spcPts val="0"/>
              </a:spcAft>
              <a:buFont typeface="Wingdings"/>
              <a:buChar char=""/>
              <a:defRPr/>
            </a:pPr>
            <a:r>
              <a:rPr lang="en-US" sz="2000" dirty="0" smtClean="0"/>
              <a:t>Since August 2007, running SQLskills.com with his wife, Kimberly Tripp</a:t>
            </a:r>
          </a:p>
          <a:p>
            <a:pPr marL="411480" fontAlgn="auto">
              <a:spcAft>
                <a:spcPts val="0"/>
              </a:spcAft>
              <a:buFont typeface="Wingdings"/>
              <a:buChar char=""/>
              <a:defRPr/>
            </a:pPr>
            <a:r>
              <a:rPr lang="en-US" sz="2000" dirty="0" smtClean="0"/>
              <a:t>Top-rated presenter at worldwide </a:t>
            </a:r>
            <a:r>
              <a:rPr lang="en-US" sz="2000" dirty="0" err="1" smtClean="0"/>
              <a:t>Tech·Eds</a:t>
            </a:r>
            <a:r>
              <a:rPr lang="en-US" sz="2000" dirty="0" smtClean="0"/>
              <a:t> and other conferences on disaster recovery, HA, maintenance, and internals</a:t>
            </a:r>
          </a:p>
          <a:p>
            <a:pPr marL="411480" fontAlgn="auto">
              <a:spcAft>
                <a:spcPts val="0"/>
              </a:spcAft>
              <a:buFont typeface="Wingdings"/>
              <a:buChar char=""/>
              <a:defRPr/>
            </a:pPr>
            <a:r>
              <a:rPr lang="en-US" sz="2000" dirty="0" smtClean="0"/>
              <a:t>Wrote and presented SQL Server 2008 training for Microsoft</a:t>
            </a:r>
            <a:endParaRPr lang="en-US" sz="2000" dirty="0"/>
          </a:p>
        </p:txBody>
      </p:sp>
      <p:pic>
        <p:nvPicPr>
          <p:cNvPr id="8196" name="Picture 4" descr="Mvp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586538" y="2190750"/>
            <a:ext cx="1554162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7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D457EEAC-7DFD-4F09-8744-219C102882DB}" type="slidenum">
              <a:rPr lang="en-US"/>
              <a:pPr/>
              <a:t>2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200000"/>
                  </a:schemeClr>
                </a:solidFill>
              </a:rPr>
              <a:t>About Kimberly</a:t>
            </a:r>
          </a:p>
        </p:txBody>
      </p:sp>
      <p:sp>
        <p:nvSpPr>
          <p:cNvPr id="110595" name="Rectangle 3"/>
          <p:cNvSpPr>
            <a:spLocks noGrp="1" noChangeArrowheads="1"/>
          </p:cNvSpPr>
          <p:nvPr>
            <p:ph idx="1"/>
          </p:nvPr>
        </p:nvSpPr>
        <p:spPr>
          <a:xfrm>
            <a:off x="365125" y="1279525"/>
            <a:ext cx="8410575" cy="5286375"/>
          </a:xfrm>
        </p:spPr>
        <p:txBody>
          <a:bodyPr>
            <a:normAutofit fontScale="92500" lnSpcReduction="10000"/>
          </a:bodyPr>
          <a:lstStyle/>
          <a:p>
            <a:pPr marL="411480" fontAlgn="auto">
              <a:spcAft>
                <a:spcPts val="0"/>
              </a:spcAft>
              <a:buFont typeface="Wingdings"/>
              <a:buChar char=""/>
              <a:defRPr/>
            </a:pPr>
            <a:r>
              <a:rPr lang="en-US" sz="2100" dirty="0"/>
              <a:t>Consultant/Trainer/Speaker/Writer</a:t>
            </a:r>
          </a:p>
          <a:p>
            <a:pPr marL="411480" fontAlgn="auto">
              <a:spcAft>
                <a:spcPts val="0"/>
              </a:spcAft>
              <a:buFont typeface="Wingdings"/>
              <a:buChar char=""/>
              <a:defRPr/>
            </a:pPr>
            <a:r>
              <a:rPr lang="en-US" sz="2100" dirty="0"/>
              <a:t>Founder, </a:t>
            </a:r>
            <a:r>
              <a:rPr lang="en-US" sz="2100" b="1" i="1" dirty="0">
                <a:latin typeface="Times New Roman" pitchFamily="18" charset="0"/>
              </a:rPr>
              <a:t>SYS</a:t>
            </a:r>
            <a:r>
              <a:rPr lang="en-US" sz="2100" b="1" dirty="0">
                <a:latin typeface="Times New Roman" pitchFamily="18" charset="0"/>
              </a:rPr>
              <a:t>olutions, Inc.</a:t>
            </a:r>
            <a:r>
              <a:rPr lang="en-US" sz="2100" dirty="0"/>
              <a:t> </a:t>
            </a:r>
            <a:r>
              <a:rPr lang="en-US" sz="1900" dirty="0"/>
              <a:t>(</a:t>
            </a:r>
            <a:r>
              <a:rPr lang="en-US" sz="1900" dirty="0">
                <a:hlinkClick r:id="rId3"/>
              </a:rPr>
              <a:t>www.SQLskills.com</a:t>
            </a:r>
            <a:r>
              <a:rPr lang="en-US" sz="1900" dirty="0"/>
              <a:t>)</a:t>
            </a:r>
          </a:p>
          <a:p>
            <a:pPr marL="740664" lvl="1" fontAlgn="auto">
              <a:spcAft>
                <a:spcPts val="0"/>
              </a:spcAft>
              <a:buFont typeface="Arial" charset="0"/>
              <a:buChar char="●"/>
              <a:defRPr/>
            </a:pPr>
            <a:r>
              <a:rPr lang="en-US" dirty="0"/>
              <a:t>e-mail: </a:t>
            </a:r>
            <a:r>
              <a:rPr lang="en-US" dirty="0">
                <a:hlinkClick r:id="rId4"/>
              </a:rPr>
              <a:t>Kimberly@SQLskills.com</a:t>
            </a:r>
            <a:r>
              <a:rPr lang="en-US" dirty="0"/>
              <a:t>  </a:t>
            </a:r>
          </a:p>
          <a:p>
            <a:pPr marL="740664" lvl="1" fontAlgn="auto">
              <a:spcAft>
                <a:spcPts val="0"/>
              </a:spcAft>
              <a:buFont typeface="Arial" charset="0"/>
              <a:buChar char="●"/>
              <a:defRPr/>
            </a:pPr>
            <a:r>
              <a:rPr lang="en-US" dirty="0"/>
              <a:t>blog: </a:t>
            </a:r>
            <a:r>
              <a:rPr lang="en-US" dirty="0">
                <a:hlinkClick r:id="rId5"/>
              </a:rPr>
              <a:t>http://www.SQLskills.com/blogs/Kimberly</a:t>
            </a:r>
            <a:r>
              <a:rPr lang="en-US" dirty="0"/>
              <a:t> </a:t>
            </a:r>
          </a:p>
          <a:p>
            <a:pPr marL="411480" fontAlgn="auto">
              <a:spcAft>
                <a:spcPts val="0"/>
              </a:spcAft>
              <a:buFont typeface="Wingdings"/>
              <a:buChar char=""/>
              <a:defRPr/>
            </a:pPr>
            <a:r>
              <a:rPr lang="en-US" sz="2100" dirty="0"/>
              <a:t>Microsoft Regional Director and SQL Server MVP </a:t>
            </a:r>
          </a:p>
          <a:p>
            <a:pPr marL="411480" fontAlgn="auto">
              <a:spcAft>
                <a:spcPts val="0"/>
              </a:spcAft>
              <a:buFont typeface="Wingdings"/>
              <a:buChar char=""/>
              <a:defRPr/>
            </a:pPr>
            <a:r>
              <a:rPr lang="en-US" sz="2100" dirty="0"/>
              <a:t>Writer/Editor for SQL Magazine </a:t>
            </a:r>
            <a:r>
              <a:rPr lang="en-US" sz="2100" dirty="0">
                <a:hlinkClick r:id="rId6"/>
              </a:rPr>
              <a:t>www.sqlmag.com</a:t>
            </a:r>
            <a:r>
              <a:rPr lang="en-US" sz="2100" dirty="0"/>
              <a:t> </a:t>
            </a:r>
          </a:p>
          <a:p>
            <a:pPr marL="411480" fontAlgn="auto">
              <a:spcAft>
                <a:spcPts val="0"/>
              </a:spcAft>
              <a:buFont typeface="Wingdings"/>
              <a:buChar char=""/>
              <a:defRPr/>
            </a:pPr>
            <a:r>
              <a:rPr lang="en-US" sz="2100" dirty="0"/>
              <a:t>Author/Creator of the Always On VPC and most of the labs</a:t>
            </a:r>
          </a:p>
          <a:p>
            <a:pPr marL="411480" fontAlgn="auto">
              <a:spcAft>
                <a:spcPts val="0"/>
              </a:spcAft>
              <a:buFont typeface="Wingdings"/>
              <a:buChar char=""/>
              <a:defRPr/>
            </a:pPr>
            <a:r>
              <a:rPr lang="en-US" sz="2100" dirty="0"/>
              <a:t>Author of several SQL Server 2005 Whitepapers on MSDN/TechNet – Table and Index Partitioning, Snapshot Isolation, .NET SQLCLR for DBAs, SQL Server 2005 Manageability Tools</a:t>
            </a:r>
          </a:p>
          <a:p>
            <a:pPr marL="411480" fontAlgn="auto">
              <a:spcAft>
                <a:spcPts val="0"/>
              </a:spcAft>
              <a:buFont typeface="Wingdings"/>
              <a:buChar char=""/>
              <a:defRPr/>
            </a:pPr>
            <a:r>
              <a:rPr lang="en-US" sz="2100" dirty="0"/>
              <a:t>Author/Presenter for more than 25 online webcasts on MSDN and TechNet (two series, plus other individual webcasts)</a:t>
            </a:r>
          </a:p>
          <a:p>
            <a:pPr marL="411480" fontAlgn="auto">
              <a:spcAft>
                <a:spcPts val="0"/>
              </a:spcAft>
              <a:buFont typeface="Wingdings"/>
              <a:buChar char=""/>
              <a:defRPr/>
            </a:pPr>
            <a:r>
              <a:rPr lang="en-US" sz="2100" dirty="0"/>
              <a:t>Coauthor MSPress Title: </a:t>
            </a:r>
            <a:r>
              <a:rPr lang="en-US" sz="2100" i="1" dirty="0"/>
              <a:t>SQL Server 2000 High Availability</a:t>
            </a:r>
          </a:p>
          <a:p>
            <a:pPr marL="411480" fontAlgn="auto">
              <a:spcAft>
                <a:spcPts val="0"/>
              </a:spcAft>
              <a:buFont typeface="Wingdings"/>
              <a:buChar char=""/>
              <a:defRPr/>
            </a:pPr>
            <a:r>
              <a:rPr lang="en-US" sz="2100" dirty="0"/>
              <a:t>Top-rated presenter at world-wide </a:t>
            </a:r>
            <a:r>
              <a:rPr lang="en-US" sz="2100" dirty="0" err="1"/>
              <a:t>TechEds</a:t>
            </a:r>
            <a:r>
              <a:rPr lang="en-US" sz="2100" dirty="0"/>
              <a:t> and </a:t>
            </a:r>
            <a:r>
              <a:rPr lang="en-US" sz="2100" dirty="0" err="1"/>
              <a:t>ITForum</a:t>
            </a:r>
            <a:r>
              <a:rPr lang="en-US" sz="2100" dirty="0"/>
              <a:t> on indexing, performance, and high-availability</a:t>
            </a:r>
          </a:p>
          <a:p>
            <a:pPr marL="411480" fontAlgn="auto">
              <a:spcAft>
                <a:spcPts val="0"/>
              </a:spcAft>
              <a:buFont typeface="Wingdings"/>
              <a:buChar char=""/>
              <a:defRPr/>
            </a:pPr>
            <a:r>
              <a:rPr lang="en-US" sz="2100" dirty="0"/>
              <a:t>I (we) still love this stuff… Feel free to ask questions!</a:t>
            </a:r>
          </a:p>
        </p:txBody>
      </p:sp>
      <p:pic>
        <p:nvPicPr>
          <p:cNvPr id="9220" name="Picture 4" descr="Mvp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586538" y="1222375"/>
            <a:ext cx="1554162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5" descr="regional_director"/>
          <p:cNvPicPr>
            <a:picLocks noChangeAspect="1" noChangeArrowheads="1"/>
          </p:cNvPicPr>
          <p:nvPr/>
        </p:nvPicPr>
        <p:blipFill>
          <a:blip r:embed="rId8"/>
          <a:srcRect r="62948"/>
          <a:stretch>
            <a:fillRect/>
          </a:stretch>
        </p:blipFill>
        <p:spPr bwMode="auto">
          <a:xfrm>
            <a:off x="7162800" y="2014538"/>
            <a:ext cx="1676400" cy="561975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2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478D1D3A-F24D-4810-9751-4AB812A8D15E}" type="slidenum">
              <a:rPr lang="en-US"/>
              <a:pPr/>
              <a:t>3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200000"/>
                  </a:schemeClr>
                </a:solidFill>
              </a:rPr>
              <a:t>So What Do We Mean – ‘Accidental’?</a:t>
            </a:r>
            <a:endParaRPr lang="en-US" dirty="0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1024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No, it’s not that you have accidents…</a:t>
            </a:r>
          </a:p>
          <a:p>
            <a:r>
              <a:rPr lang="en-US" smtClean="0"/>
              <a:t>An ‘accidental’ DBA is someone who didn’t set out to be a DBA</a:t>
            </a:r>
          </a:p>
          <a:p>
            <a:pPr lvl="1"/>
            <a:r>
              <a:rPr lang="en-US" smtClean="0"/>
              <a:t>You happened to know the most about SQL Server in your office</a:t>
            </a:r>
          </a:p>
          <a:p>
            <a:pPr lvl="1"/>
            <a:r>
              <a:rPr lang="en-US" smtClean="0"/>
              <a:t>You’re a Windows admin/developer who’s been asked to watch some databases</a:t>
            </a:r>
          </a:p>
          <a:p>
            <a:pPr lvl="1"/>
            <a:r>
              <a:rPr lang="en-US" smtClean="0"/>
              <a:t>You’re a business owner who bought some software that uses SQL Server under the covers</a:t>
            </a:r>
          </a:p>
          <a:p>
            <a:r>
              <a:rPr lang="en-US" smtClean="0"/>
              <a:t>So suddenly you’re a DBA – now what?</a:t>
            </a:r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27EDB19C-FC1D-4832-A42C-027079985F65}" type="slidenum">
              <a:rPr lang="en-US"/>
              <a:pPr/>
              <a:t>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200000"/>
                  </a:schemeClr>
                </a:solidFill>
              </a:rPr>
              <a:t>Knowledge is the Key to Success</a:t>
            </a:r>
            <a:endParaRPr lang="en-US" dirty="0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1126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The old adage </a:t>
            </a:r>
            <a:r>
              <a:rPr lang="en-US" i="1" smtClean="0"/>
              <a:t>‘you don’t know what you don’t know’</a:t>
            </a:r>
            <a:r>
              <a:rPr lang="en-US" smtClean="0"/>
              <a:t> can cause you problems when being a DBA</a:t>
            </a:r>
          </a:p>
          <a:p>
            <a:r>
              <a:rPr lang="en-US" smtClean="0"/>
              <a:t>There are a few key things you need to do to help keep your database healthy and resilient to disasters</a:t>
            </a:r>
          </a:p>
          <a:p>
            <a:r>
              <a:rPr lang="en-US" smtClean="0"/>
              <a:t>It also helps if you know a bit about how a database is structured and how SQL Server works</a:t>
            </a:r>
          </a:p>
          <a:p>
            <a:endParaRPr lang="en-US" smtClean="0"/>
          </a:p>
          <a:p>
            <a:endParaRPr lang="en-US" smtClean="0"/>
          </a:p>
          <a:p>
            <a:r>
              <a:rPr lang="en-US" smtClean="0"/>
              <a:t>Key point: you (usually) can’t just leave a database alone and ignore it and expect it to always be there and always perform well</a:t>
            </a:r>
          </a:p>
        </p:txBody>
      </p:sp>
      <p:sp>
        <p:nvSpPr>
          <p:cNvPr id="11268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E6DCDACD-AEBF-40DF-ADB8-3C7C444E4330}" type="slidenum">
              <a:rPr lang="en-US"/>
              <a:pPr/>
              <a:t>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200000"/>
                  </a:schemeClr>
                </a:solidFill>
              </a:rPr>
              <a:t>About This Workshop</a:t>
            </a:r>
          </a:p>
        </p:txBody>
      </p:sp>
      <p:sp>
        <p:nvSpPr>
          <p:cNvPr id="1229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We’re covering the basics of being a DBA</a:t>
            </a:r>
          </a:p>
          <a:p>
            <a:pPr lvl="1"/>
            <a:r>
              <a:rPr lang="en-US" smtClean="0"/>
              <a:t>There’s obviously more nitty-gritty on each of these than we can cover in a day… check out the resources if there’s more detail you need</a:t>
            </a:r>
          </a:p>
          <a:p>
            <a:pPr lvl="1"/>
            <a:r>
              <a:rPr lang="en-US" smtClean="0"/>
              <a:t>We can’t go to 400-level during the lectures - we’d be here for a month!</a:t>
            </a:r>
          </a:p>
          <a:p>
            <a:pPr lvl="1"/>
            <a:r>
              <a:rPr lang="en-US" smtClean="0"/>
              <a:t>We *can* discuss anything here to any depth during breaks, etc.</a:t>
            </a:r>
          </a:p>
          <a:p>
            <a:r>
              <a:rPr lang="en-US" smtClean="0"/>
              <a:t>We may not discuss every bullet on every slide</a:t>
            </a:r>
          </a:p>
          <a:p>
            <a:pPr lvl="1"/>
            <a:r>
              <a:rPr lang="en-US" smtClean="0"/>
              <a:t>We sometimes get side-tracked… </a:t>
            </a:r>
            <a:r>
              <a:rPr lang="en-US" smtClean="0">
                <a:sym typeface="Wingdings" pitchFamily="2" charset="2"/>
              </a:rPr>
              <a:t></a:t>
            </a:r>
            <a:endParaRPr lang="en-US" sz="1800" smtClean="0">
              <a:sym typeface="Wingdings" pitchFamily="2" charset="2"/>
            </a:endParaRPr>
          </a:p>
          <a:p>
            <a:r>
              <a:rPr lang="en-US" smtClean="0">
                <a:sym typeface="Wingdings" pitchFamily="2" charset="2"/>
              </a:rPr>
              <a:t>We’d like this workshop to be INTERACTIVE</a:t>
            </a:r>
          </a:p>
          <a:p>
            <a:pPr lvl="1"/>
            <a:r>
              <a:rPr lang="en-US" smtClean="0">
                <a:sym typeface="Wingdings" pitchFamily="2" charset="2"/>
              </a:rPr>
              <a:t>Ask questions, share stories, join in!</a:t>
            </a:r>
          </a:p>
          <a:p>
            <a:r>
              <a:rPr lang="en-US" smtClean="0">
                <a:sym typeface="Wingdings" pitchFamily="2" charset="2"/>
              </a:rPr>
              <a:t>There are no ‘demo’ slides but we’ll do quite a few</a:t>
            </a:r>
          </a:p>
        </p:txBody>
      </p:sp>
      <p:sp>
        <p:nvSpPr>
          <p:cNvPr id="12292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1B0BBDC3-2FF4-405A-AD50-309B0E5A87C1}" type="slidenum">
              <a:rPr lang="en-US"/>
              <a:pPr/>
              <a:t>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200000"/>
                  </a:schemeClr>
                </a:solidFill>
              </a:rPr>
              <a:t>Two Approaches to Being a DBA</a:t>
            </a:r>
            <a:endParaRPr lang="en-US" dirty="0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Build a system from the ground up – strategically controlling each option and setting at every level</a:t>
            </a:r>
          </a:p>
          <a:p>
            <a:pPr lvl="1"/>
            <a:r>
              <a:rPr lang="en-US" smtClean="0"/>
              <a:t>Not always possible</a:t>
            </a:r>
          </a:p>
          <a:p>
            <a:pPr lvl="1"/>
            <a:r>
              <a:rPr lang="en-US" smtClean="0"/>
              <a:t>An absolute requirement for highly scalable systems</a:t>
            </a:r>
          </a:p>
          <a:p>
            <a:r>
              <a:rPr lang="en-US" smtClean="0"/>
              <a:t>Take over an existing system and put it into a more manageable state</a:t>
            </a:r>
          </a:p>
          <a:p>
            <a:pPr lvl="1"/>
            <a:r>
              <a:rPr lang="en-US" smtClean="0"/>
              <a:t>What most folks here are facing</a:t>
            </a:r>
          </a:p>
          <a:p>
            <a:pPr lvl="1"/>
            <a:r>
              <a:rPr lang="en-US" smtClean="0"/>
              <a:t>An absolute requirement to minimize the problems that are currently plaguing your system</a:t>
            </a:r>
          </a:p>
          <a:p>
            <a:pPr lvl="1"/>
            <a:endParaRPr lang="en-US" smtClean="0"/>
          </a:p>
        </p:txBody>
      </p:sp>
      <p:sp>
        <p:nvSpPr>
          <p:cNvPr id="13316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99399DD4-22FB-4E41-8910-D8F4AC54EECA}" type="slidenum">
              <a:rPr lang="en-US"/>
              <a:pPr/>
              <a:t>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200000"/>
                  </a:schemeClr>
                </a:solidFill>
              </a:rPr>
              <a:t>If You Could Start From the Beginning…</a:t>
            </a:r>
            <a:endParaRPr lang="en-US" dirty="0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1433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Installation/Configuration/Security</a:t>
            </a:r>
          </a:p>
          <a:p>
            <a:pPr lvl="1"/>
            <a:r>
              <a:rPr lang="en-US" smtClean="0"/>
              <a:t>Hardware choices (RAID, memory, CPU)</a:t>
            </a:r>
          </a:p>
          <a:p>
            <a:pPr lvl="1"/>
            <a:r>
              <a:rPr lang="en-US" smtClean="0"/>
              <a:t>Installation choices (defaults/changes?)</a:t>
            </a:r>
          </a:p>
          <a:p>
            <a:pPr lvl="1"/>
            <a:r>
              <a:rPr lang="en-US" smtClean="0"/>
              <a:t>Servername dependencies</a:t>
            </a:r>
          </a:p>
          <a:p>
            <a:pPr lvl="1"/>
            <a:r>
              <a:rPr lang="en-US" smtClean="0"/>
              <a:t>Logon Security and Security groups</a:t>
            </a:r>
          </a:p>
          <a:p>
            <a:r>
              <a:rPr lang="en-US" smtClean="0"/>
              <a:t>Tools – Finding the Right Tool for the Job</a:t>
            </a:r>
          </a:p>
          <a:p>
            <a:pPr lvl="1"/>
            <a:r>
              <a:rPr lang="en-US" smtClean="0"/>
              <a:t>SQL Agent, SSMS, SQLCMD, Profiler, DTA</a:t>
            </a:r>
          </a:p>
          <a:p>
            <a:r>
              <a:rPr lang="en-US" smtClean="0"/>
              <a:t>Creating a database (</a:t>
            </a:r>
            <a:r>
              <a:rPr lang="en-US" i="1" smtClean="0"/>
              <a:t>logging &amp; recovery</a:t>
            </a:r>
            <a:r>
              <a:rPr lang="en-US" smtClean="0"/>
              <a:t>)</a:t>
            </a:r>
          </a:p>
          <a:p>
            <a:pPr lvl="1"/>
            <a:r>
              <a:rPr lang="en-US" smtClean="0"/>
              <a:t>Structures (optimizing the data portion v. the log portion)</a:t>
            </a:r>
          </a:p>
          <a:p>
            <a:pPr lvl="1"/>
            <a:r>
              <a:rPr lang="en-US" smtClean="0"/>
              <a:t>Choosing an appropriate recovery model</a:t>
            </a:r>
          </a:p>
          <a:p>
            <a:pPr lvl="1"/>
            <a:r>
              <a:rPr lang="en-US" smtClean="0"/>
              <a:t>Creating a recovery strategy</a:t>
            </a:r>
          </a:p>
          <a:p>
            <a:pPr lvl="1"/>
            <a:endParaRPr lang="en-US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DBB9DA97-5DD5-4B42-8E37-D0E4DBC03D6E}" type="slidenum">
              <a:rPr lang="en-US"/>
              <a:pPr/>
              <a:t>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200000"/>
                  </a:schemeClr>
                </a:solidFill>
              </a:rPr>
              <a:t>If You Could Start From the Beginning…</a:t>
            </a:r>
            <a:endParaRPr lang="en-US" dirty="0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411480" fontAlgn="auto">
              <a:spcAft>
                <a:spcPts val="0"/>
              </a:spcAft>
              <a:buFont typeface="Wingdings"/>
              <a:buChar char=""/>
              <a:defRPr/>
            </a:pPr>
            <a:r>
              <a:rPr lang="en-US" dirty="0" smtClean="0"/>
              <a:t>Creating tables/schema (</a:t>
            </a:r>
            <a:r>
              <a:rPr lang="en-US" i="1" dirty="0" smtClean="0"/>
              <a:t>consistent &amp; deliberate</a:t>
            </a:r>
            <a:r>
              <a:rPr lang="en-US" dirty="0" smtClean="0"/>
              <a:t>)</a:t>
            </a:r>
          </a:p>
          <a:p>
            <a:pPr marL="740664" lvl="1" fontAlgn="auto">
              <a:spcAft>
                <a:spcPts val="0"/>
              </a:spcAft>
              <a:buFont typeface="Wingdings"/>
              <a:buChar char=""/>
              <a:defRPr/>
            </a:pPr>
            <a:r>
              <a:rPr lang="en-US" dirty="0" smtClean="0"/>
              <a:t>Base table (row structure, data types and </a:t>
            </a:r>
            <a:r>
              <a:rPr lang="en-US" dirty="0" err="1" smtClean="0"/>
              <a:t>nullability</a:t>
            </a:r>
            <a:r>
              <a:rPr lang="en-US" dirty="0" smtClean="0"/>
              <a:t>)</a:t>
            </a:r>
          </a:p>
          <a:p>
            <a:pPr marL="740664" lvl="1" fontAlgn="auto">
              <a:spcAft>
                <a:spcPts val="0"/>
              </a:spcAft>
              <a:buFont typeface="Wingdings"/>
              <a:buChar char=""/>
              <a:defRPr/>
            </a:pPr>
            <a:r>
              <a:rPr lang="en-US" dirty="0" smtClean="0"/>
              <a:t>Vertical partitioning (isolating to leverage features)</a:t>
            </a:r>
          </a:p>
          <a:p>
            <a:pPr marL="740664" lvl="1" fontAlgn="auto">
              <a:spcAft>
                <a:spcPts val="0"/>
              </a:spcAft>
              <a:buFont typeface="Wingdings"/>
              <a:buChar char=""/>
              <a:defRPr/>
            </a:pPr>
            <a:r>
              <a:rPr lang="en-US" dirty="0" smtClean="0"/>
              <a:t>Constraints (benefits, default indexes created)</a:t>
            </a:r>
          </a:p>
          <a:p>
            <a:pPr marL="411480" fontAlgn="auto">
              <a:spcAft>
                <a:spcPts val="0"/>
              </a:spcAft>
              <a:buFont typeface="Wingdings"/>
              <a:buChar char=""/>
              <a:defRPr/>
            </a:pPr>
            <a:r>
              <a:rPr lang="en-US" dirty="0" smtClean="0"/>
              <a:t>Effective Queries (</a:t>
            </a:r>
            <a:r>
              <a:rPr lang="en-US" i="1" dirty="0" smtClean="0"/>
              <a:t>accessing only the data you need</a:t>
            </a:r>
            <a:r>
              <a:rPr lang="en-US" dirty="0" smtClean="0"/>
              <a:t>)</a:t>
            </a:r>
          </a:p>
          <a:p>
            <a:pPr marL="411480" fontAlgn="auto">
              <a:spcAft>
                <a:spcPts val="0"/>
              </a:spcAft>
              <a:buFont typeface="Wingdings"/>
              <a:buChar char=""/>
              <a:defRPr/>
            </a:pPr>
            <a:r>
              <a:rPr lang="en-US" dirty="0" smtClean="0"/>
              <a:t>Processing data (</a:t>
            </a:r>
            <a:r>
              <a:rPr lang="en-US" i="1" dirty="0" smtClean="0"/>
              <a:t>caching, access patterns &amp; indexes</a:t>
            </a:r>
            <a:r>
              <a:rPr lang="en-US" dirty="0" smtClean="0"/>
              <a:t>)</a:t>
            </a:r>
          </a:p>
          <a:p>
            <a:pPr marL="411480" fontAlgn="auto">
              <a:spcAft>
                <a:spcPts val="0"/>
              </a:spcAft>
              <a:buFont typeface="Wingdings"/>
              <a:buChar char=""/>
              <a:defRPr/>
            </a:pPr>
            <a:r>
              <a:rPr lang="en-US" dirty="0" smtClean="0"/>
              <a:t>Creating procedural objects </a:t>
            </a:r>
          </a:p>
          <a:p>
            <a:pPr marL="740664" lvl="1" fontAlgn="auto">
              <a:spcAft>
                <a:spcPts val="0"/>
              </a:spcAft>
              <a:buFont typeface="Wingdings"/>
              <a:buChar char=""/>
              <a:defRPr/>
            </a:pPr>
            <a:r>
              <a:rPr lang="en-US" dirty="0" smtClean="0"/>
              <a:t>Procedures, functions, triggers, views, oh my!</a:t>
            </a:r>
          </a:p>
          <a:p>
            <a:pPr marL="740664" lvl="1" fontAlgn="auto">
              <a:spcAft>
                <a:spcPts val="0"/>
              </a:spcAft>
              <a:buFont typeface="Wingdings"/>
              <a:buChar char=""/>
              <a:defRPr/>
            </a:pPr>
            <a:r>
              <a:rPr lang="en-US" dirty="0" smtClean="0"/>
              <a:t>Control, recompilation/caching, performance/scalability</a:t>
            </a:r>
          </a:p>
          <a:p>
            <a:pPr marL="411480" fontAlgn="auto">
              <a:spcAft>
                <a:spcPts val="0"/>
              </a:spcAft>
              <a:buFont typeface="Wingdings"/>
              <a:buChar char=""/>
              <a:defRPr/>
            </a:pPr>
            <a:r>
              <a:rPr lang="en-US" dirty="0" smtClean="0"/>
              <a:t>Maintaining databases</a:t>
            </a:r>
          </a:p>
          <a:p>
            <a:pPr marL="740664" lvl="1" fontAlgn="auto">
              <a:spcAft>
                <a:spcPts val="0"/>
              </a:spcAft>
              <a:buFont typeface="Wingdings"/>
              <a:buChar char=""/>
              <a:defRPr/>
            </a:pPr>
            <a:r>
              <a:rPr lang="en-US" dirty="0" smtClean="0"/>
              <a:t>Data usage patterns that lead to fragmentation</a:t>
            </a:r>
          </a:p>
          <a:p>
            <a:pPr marL="740664" lvl="1" fontAlgn="auto">
              <a:spcAft>
                <a:spcPts val="0"/>
              </a:spcAft>
              <a:buFont typeface="Wingdings"/>
              <a:buChar char=""/>
              <a:defRPr/>
            </a:pPr>
            <a:r>
              <a:rPr lang="en-US" dirty="0" smtClean="0"/>
              <a:t>Early warning/detection of disk errors</a:t>
            </a:r>
          </a:p>
          <a:p>
            <a:pPr marL="740664" lvl="1" fontAlgn="auto">
              <a:spcAft>
                <a:spcPts val="0"/>
              </a:spcAft>
              <a:buFont typeface="Wingdings"/>
              <a:buChar char=""/>
              <a:defRPr/>
            </a:pPr>
            <a:endParaRPr lang="en-US" dirty="0"/>
          </a:p>
        </p:txBody>
      </p:sp>
      <p:sp>
        <p:nvSpPr>
          <p:cNvPr id="15364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723B689D-EA62-4C2A-971A-4F193C8F3344}" type="slidenum">
              <a:rPr lang="en-US"/>
              <a:pPr/>
              <a:t>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tro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Me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SQLskills_01">
  <a:themeElements>
    <a:clrScheme name="SQLskills_01 1">
      <a:dk1>
        <a:srgbClr val="000000"/>
      </a:dk1>
      <a:lt1>
        <a:srgbClr val="FFFFFF"/>
      </a:lt1>
      <a:dk2>
        <a:srgbClr val="00478E"/>
      </a:dk2>
      <a:lt2>
        <a:srgbClr val="FFCC29"/>
      </a:lt2>
      <a:accent1>
        <a:srgbClr val="FCEB98"/>
      </a:accent1>
      <a:accent2>
        <a:srgbClr val="EC773C"/>
      </a:accent2>
      <a:accent3>
        <a:srgbClr val="AAB1C6"/>
      </a:accent3>
      <a:accent4>
        <a:srgbClr val="DADADA"/>
      </a:accent4>
      <a:accent5>
        <a:srgbClr val="FDF3CA"/>
      </a:accent5>
      <a:accent6>
        <a:srgbClr val="D66B35"/>
      </a:accent6>
      <a:hlink>
        <a:srgbClr val="50B72B"/>
      </a:hlink>
      <a:folHlink>
        <a:srgbClr val="569EE0"/>
      </a:folHlink>
    </a:clrScheme>
    <a:fontScheme name="SQLskills_01">
      <a:majorFont>
        <a:latin typeface="Eurostile"/>
        <a:ea typeface=""/>
        <a:cs typeface=""/>
      </a:majorFont>
      <a:minorFont>
        <a:latin typeface="Eurostil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QLskills_01 1">
        <a:dk1>
          <a:srgbClr val="000000"/>
        </a:dk1>
        <a:lt1>
          <a:srgbClr val="FFFFFF"/>
        </a:lt1>
        <a:dk2>
          <a:srgbClr val="00478E"/>
        </a:dk2>
        <a:lt2>
          <a:srgbClr val="FFCC29"/>
        </a:lt2>
        <a:accent1>
          <a:srgbClr val="FCEB98"/>
        </a:accent1>
        <a:accent2>
          <a:srgbClr val="EC773C"/>
        </a:accent2>
        <a:accent3>
          <a:srgbClr val="AAB1C6"/>
        </a:accent3>
        <a:accent4>
          <a:srgbClr val="DADADA"/>
        </a:accent4>
        <a:accent5>
          <a:srgbClr val="FDF3CA"/>
        </a:accent5>
        <a:accent6>
          <a:srgbClr val="D66B35"/>
        </a:accent6>
        <a:hlink>
          <a:srgbClr val="50B72B"/>
        </a:hlink>
        <a:folHlink>
          <a:srgbClr val="569EE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9523</TotalTime>
  <Words>1382</Words>
  <Application>Microsoft PowerPoint</Application>
  <PresentationFormat>On-screen Show (4:3)</PresentationFormat>
  <Paragraphs>202</Paragraphs>
  <Slides>16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18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16</vt:i4>
      </vt:variant>
    </vt:vector>
  </HeadingPairs>
  <TitlesOfParts>
    <vt:vector size="36" baseType="lpstr">
      <vt:lpstr>Arial</vt:lpstr>
      <vt:lpstr>Consolas</vt:lpstr>
      <vt:lpstr>Corbel</vt:lpstr>
      <vt:lpstr>Wingdings</vt:lpstr>
      <vt:lpstr>Wingdings 2</vt:lpstr>
      <vt:lpstr>Wingdings 3</vt:lpstr>
      <vt:lpstr>Eurostile</vt:lpstr>
      <vt:lpstr>Times New Roman</vt:lpstr>
      <vt:lpstr>Segoe</vt:lpstr>
      <vt:lpstr>Arial Black</vt:lpstr>
      <vt:lpstr>Lucida Console</vt:lpstr>
      <vt:lpstr>Symbol</vt:lpstr>
      <vt:lpstr>Broadway</vt:lpstr>
      <vt:lpstr>Segoe Semibold</vt:lpstr>
      <vt:lpstr>Tahoma</vt:lpstr>
      <vt:lpstr>Courier New</vt:lpstr>
      <vt:lpstr>Verdana</vt:lpstr>
      <vt:lpstr>Eurostile Bold</vt:lpstr>
      <vt:lpstr>Metro</vt:lpstr>
      <vt:lpstr>SQLskills_01</vt:lpstr>
      <vt:lpstr>SPR301 The Accidental DBA Survival Tips, Tricks, and Techniques</vt:lpstr>
      <vt:lpstr>About Paul</vt:lpstr>
      <vt:lpstr>About Kimberly</vt:lpstr>
      <vt:lpstr>So What Do We Mean – ‘Accidental’?</vt:lpstr>
      <vt:lpstr>Knowledge is the Key to Success</vt:lpstr>
      <vt:lpstr>About This Workshop</vt:lpstr>
      <vt:lpstr>Two Approaches to Being a DBA</vt:lpstr>
      <vt:lpstr>If You Could Start From the Beginning…</vt:lpstr>
      <vt:lpstr>If You Could Start From the Beginning…</vt:lpstr>
      <vt:lpstr>What We’re Not Covering…</vt:lpstr>
      <vt:lpstr>Workshop Overview</vt:lpstr>
      <vt:lpstr>Workshop BUILD (animated) slides</vt:lpstr>
      <vt:lpstr>Clearing the Log What?</vt:lpstr>
      <vt:lpstr>Log Backups Over Time…</vt:lpstr>
      <vt:lpstr>Log Backups Over Time…</vt:lpstr>
      <vt:lpstr>Log Backups Over Time…</vt:lpstr>
    </vt:vector>
  </TitlesOfParts>
  <Company>Tech Conferences,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Accidental DBA</dc:title>
  <dc:subject>Animated Slides (for interaction)</dc:subject>
  <dc:creator>Paul S. Randal &amp; Kimberly L. Tripp</dc:creator>
  <cp:lastModifiedBy>Kimberly L. Tripp</cp:lastModifiedBy>
  <cp:revision>406</cp:revision>
  <dcterms:created xsi:type="dcterms:W3CDTF">2003-02-03T22:16:31Z</dcterms:created>
  <dcterms:modified xsi:type="dcterms:W3CDTF">2008-04-19T19:38:03Z</dcterms:modified>
</cp:coreProperties>
</file>