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9"/>
  </p:notesMasterIdLst>
  <p:handoutMasterIdLst>
    <p:handoutMasterId r:id="rId30"/>
  </p:handoutMasterIdLst>
  <p:sldIdLst>
    <p:sldId id="256" r:id="rId2"/>
    <p:sldId id="258" r:id="rId3"/>
    <p:sldId id="260" r:id="rId4"/>
    <p:sldId id="261" r:id="rId5"/>
    <p:sldId id="262" r:id="rId6"/>
    <p:sldId id="263" r:id="rId7"/>
    <p:sldId id="265" r:id="rId8"/>
    <p:sldId id="267" r:id="rId9"/>
    <p:sldId id="268" r:id="rId10"/>
    <p:sldId id="269" r:id="rId11"/>
    <p:sldId id="270" r:id="rId12"/>
    <p:sldId id="272" r:id="rId13"/>
    <p:sldId id="273" r:id="rId14"/>
    <p:sldId id="274" r:id="rId15"/>
    <p:sldId id="275" r:id="rId16"/>
    <p:sldId id="277" r:id="rId17"/>
    <p:sldId id="278" r:id="rId18"/>
    <p:sldId id="279" r:id="rId19"/>
    <p:sldId id="280" r:id="rId20"/>
    <p:sldId id="281" r:id="rId21"/>
    <p:sldId id="282" r:id="rId22"/>
    <p:sldId id="283" r:id="rId23"/>
    <p:sldId id="284" r:id="rId24"/>
    <p:sldId id="285" r:id="rId25"/>
    <p:sldId id="286" r:id="rId26"/>
    <p:sldId id="287" r:id="rId27"/>
    <p:sldId id="288" r:id="rId28"/>
  </p:sldIdLst>
  <p:sldSz cx="9144000" cy="6858000" type="screen4x3"/>
  <p:notesSz cx="7315200" cy="9601200"/>
  <p:custDataLst>
    <p:tags r:id="rId32"/>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misner" initial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86047" autoAdjust="0"/>
  </p:normalViewPr>
  <p:slideViewPr>
    <p:cSldViewPr snapToGrid="0">
      <p:cViewPr>
        <p:scale>
          <a:sx n="116" d="100"/>
          <a:sy n="116" d="100"/>
        </p:scale>
        <p:origin x="-2192" y="-8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1" d="100"/>
        <a:sy n="141" d="100"/>
      </p:scale>
      <p:origin x="0" y="2936"/>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handoutMaster" Target="handoutMasters/handoutMaster1.xml"/><Relationship Id="rId31" Type="http://schemas.openxmlformats.org/officeDocument/2006/relationships/printerSettings" Target="printerSettings/printerSettings1.bin"/><Relationship Id="rId32" Type="http://schemas.openxmlformats.org/officeDocument/2006/relationships/tags" Target="tags/tag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commentAuthors" Target="commentAuthors.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 R2: Business Intelligence Foundations</a:t>
            </a:r>
          </a:p>
          <a:p>
            <a:pPr>
              <a:defRPr/>
            </a:pPr>
            <a:r>
              <a:rPr lang="en-US" b="0" dirty="0" smtClean="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most notable change for the </a:t>
            </a:r>
            <a:r>
              <a:rPr lang="en-US" dirty="0" err="1" smtClean="0"/>
              <a:t>ReportViewer</a:t>
            </a:r>
            <a:r>
              <a:rPr lang="en-US" baseline="0" dirty="0" smtClean="0"/>
              <a:t> control for the Web is that it is now an AJAX-enabled control. You can also customize the UI with JavaScript, which we will discuss in more detail in a moment. In addition, local mode now provides the same experience as server mode for rendering, exporting, and support for the 2008 schema, which introduced the </a:t>
            </a:r>
            <a:r>
              <a:rPr lang="en-US" baseline="0" dirty="0" err="1" smtClean="0"/>
              <a:t>tablix</a:t>
            </a:r>
            <a:r>
              <a:rPr lang="en-US" baseline="0" dirty="0" smtClean="0"/>
              <a:t>, the gauge, and rich text support. Note that if you use server mode, the report server must be Reporting Services 2008 or higher.</a:t>
            </a:r>
          </a:p>
          <a:p>
            <a:endParaRPr lang="en-US" dirty="0" smtClean="0"/>
          </a:p>
          <a:p>
            <a:r>
              <a:rPr lang="en-US" dirty="0" smtClean="0"/>
              <a:t>For more information, see: </a:t>
            </a:r>
          </a:p>
          <a:p>
            <a:r>
              <a:rPr lang="en-US" dirty="0" smtClean="0"/>
              <a:t>http://blogs.msdn.com/robertbruckner/archive/2008/08/11/on-demand-report-processing-in-rs-2008.aspx</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10</a:t>
            </a:fld>
            <a:endParaRPr lang="en-US"/>
          </a:p>
        </p:txBody>
      </p:sp>
    </p:spTree>
    <p:extLst>
      <p:ext uri="{BB962C8B-B14F-4D97-AF65-F5344CB8AC3E}">
        <p14:creationId xmlns:p14="http://schemas.microsoft.com/office/powerpoint/2010/main" val="9718652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you want to create a custom toolbar or replace some of the</a:t>
            </a:r>
            <a:r>
              <a:rPr lang="en-US" baseline="0" dirty="0" smtClean="0"/>
              <a:t> functionality of the </a:t>
            </a:r>
            <a:r>
              <a:rPr lang="en-US" baseline="0" dirty="0" err="1" smtClean="0"/>
              <a:t>ReportViewer</a:t>
            </a:r>
            <a:r>
              <a:rPr lang="en-US" baseline="0" dirty="0" smtClean="0"/>
              <a:t> toolbar, you can now use the JavaScript API to implement a custom UI. </a:t>
            </a:r>
            <a:r>
              <a:rPr lang="en-US" dirty="0" smtClean="0"/>
              <a:t>You can work with the JavaScript</a:t>
            </a:r>
            <a:r>
              <a:rPr lang="en-US" baseline="0" dirty="0" smtClean="0"/>
              <a:t> UI by working with the </a:t>
            </a:r>
            <a:r>
              <a:rPr lang="en-US" baseline="0" dirty="0" err="1" smtClean="0"/>
              <a:t>ReportViewer</a:t>
            </a:r>
            <a:r>
              <a:rPr lang="en-US" baseline="0" dirty="0" smtClean="0"/>
              <a:t> object. </a:t>
            </a:r>
            <a:r>
              <a:rPr lang="en-US" dirty="0" smtClean="0"/>
              <a:t>You will need to pass the </a:t>
            </a:r>
            <a:r>
              <a:rPr lang="en-US" dirty="0" err="1" smtClean="0"/>
              <a:t>ClientID</a:t>
            </a:r>
            <a:r>
              <a:rPr lang="en-US" dirty="0" smtClean="0"/>
              <a:t> to $find</a:t>
            </a:r>
            <a:r>
              <a:rPr lang="en-US" baseline="0" dirty="0" smtClean="0"/>
              <a:t> to get a reference to the control. You should first check the viewer state before using its methods and properties because if the viewer is still loading, you will get an error. Listen to the </a:t>
            </a:r>
            <a:r>
              <a:rPr lang="en-US" baseline="0" dirty="0" err="1" smtClean="0"/>
              <a:t>propertyChanged</a:t>
            </a:r>
            <a:r>
              <a:rPr lang="en-US" baseline="0" dirty="0" smtClean="0"/>
              <a:t> event to know when a custom UI should be enabled or disabled.</a:t>
            </a:r>
          </a:p>
          <a:p>
            <a:endParaRPr lang="en-US" baseline="0" dirty="0" smtClean="0"/>
          </a:p>
          <a:p>
            <a:r>
              <a:rPr lang="en-US" baseline="0" dirty="0" smtClean="0"/>
              <a:t>Everything that the toolbar can do, you can do with JavaScript API.</a:t>
            </a:r>
          </a:p>
          <a:p>
            <a:endParaRPr lang="en-US" baseline="0" dirty="0" smtClean="0"/>
          </a:p>
          <a:p>
            <a:r>
              <a:rPr lang="en-US" baseline="0" dirty="0" smtClean="0"/>
              <a:t>See Brian Hartman’s blog (link on resource slide) for code download of JavaScript examples.</a:t>
            </a:r>
          </a:p>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9FABF0-CAF1-498D-A618-5D7F328BF6CF}"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9FABF0-CAF1-498D-A618-5D7F328BF6CF}"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must install two separate add-ons for Microsoft Chart Controls. Currently these</a:t>
            </a:r>
            <a:r>
              <a:rPr lang="en-US" baseline="0" dirty="0" smtClean="0"/>
              <a:t> controls only install with Visual Studio 2008.</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this slide to discuss chart controls in general. The controls</a:t>
            </a:r>
            <a:r>
              <a:rPr lang="en-US" baseline="0" dirty="0" smtClean="0"/>
              <a:t> were purchased from </a:t>
            </a:r>
            <a:r>
              <a:rPr lang="en-US" baseline="0" dirty="0" err="1" smtClean="0"/>
              <a:t>Dundas</a:t>
            </a:r>
            <a:r>
              <a:rPr lang="en-US" baseline="0" dirty="0" smtClean="0"/>
              <a:t> and likely look familiar to many developers.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Using the chart controls in an application is straightforward.</a:t>
            </a:r>
            <a:r>
              <a:rPr lang="en-US" baseline="0" dirty="0" smtClean="0"/>
              <a:t> In this section, we will walk through the key items to know as you develop chart-enabled applications.</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Installing</a:t>
            </a:r>
            <a:r>
              <a:rPr lang="en-US" baseline="0" dirty="0" smtClean="0"/>
              <a:t> the add-ons will add a chart control to the Data section of the Toolbox window. Simply drag the chart control to the page design surface and configure it to include it in the application. </a:t>
            </a:r>
          </a:p>
        </p:txBody>
      </p:sp>
      <p:sp>
        <p:nvSpPr>
          <p:cNvPr id="4" name="Slide Number Placeholder 3"/>
          <p:cNvSpPr>
            <a:spLocks noGrp="1"/>
          </p:cNvSpPr>
          <p:nvPr>
            <p:ph type="sldNum" sz="quarter" idx="10"/>
          </p:nvPr>
        </p:nvSpPr>
        <p:spPr/>
        <p:txBody>
          <a:bodyPr/>
          <a:lstStyle/>
          <a:p>
            <a:fld id="{419CD5C4-6E17-4298-A493-9FBE2F9197F4}"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choose from a variety of data source types when configuring</a:t>
            </a:r>
            <a:r>
              <a:rPr lang="en-US" baseline="0" dirty="0" smtClean="0"/>
              <a:t> a chart control.</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the</a:t>
            </a:r>
            <a:r>
              <a:rPr lang="en-US" baseline="0" dirty="0" smtClean="0"/>
              <a:t> Properties pane to access the Series collection, where you can specify the chart type and the members to display for each series item.</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is a very simple example</a:t>
            </a:r>
            <a:r>
              <a:rPr lang="en-US" baseline="0" dirty="0" smtClean="0"/>
              <a:t> to illustrate a text annotation. The key areas of code are highlighted.</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dirty="0" smtClean="0"/>
              <a:t>Annotations are the main distinguishing feature between</a:t>
            </a:r>
            <a:r>
              <a:rPr lang="en-US" baseline="0" dirty="0" smtClean="0"/>
              <a:t> charts that you find in Reporting Services as compared to the charts you can create in a custom application. </a:t>
            </a:r>
          </a:p>
          <a:p>
            <a:pPr lvl="1"/>
            <a:endParaRPr lang="en-US" baseline="0" dirty="0" smtClean="0"/>
          </a:p>
          <a:p>
            <a:pPr lvl="1"/>
            <a:r>
              <a:rPr lang="en-US" dirty="0" smtClean="0"/>
              <a:t>For more information, see http://msdn.microsoft.com/en-us/library/dd456725(VS.100).aspx</a:t>
            </a:r>
          </a:p>
        </p:txBody>
      </p:sp>
      <p:sp>
        <p:nvSpPr>
          <p:cNvPr id="4" name="Slide Number Placeholder 3"/>
          <p:cNvSpPr>
            <a:spLocks noGrp="1"/>
          </p:cNvSpPr>
          <p:nvPr>
            <p:ph type="sldNum" sz="quarter" idx="10"/>
          </p:nvPr>
        </p:nvSpPr>
        <p:spPr/>
        <p:txBody>
          <a:bodyPr/>
          <a:lstStyle/>
          <a:p>
            <a:fld id="{419CD5C4-6E17-4298-A493-9FBE2F9197F4}"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t>Deployment is the process of moving files from the report developer’s computer to the report server. </a:t>
            </a:r>
          </a:p>
          <a:p>
            <a:pPr defTabSz="957468">
              <a:defRPr/>
            </a:pPr>
            <a:endParaRPr lang="en-US" sz="1300" dirty="0"/>
          </a:p>
          <a:p>
            <a:pPr defTabSz="957468">
              <a:defRPr/>
            </a:pPr>
            <a:r>
              <a:rPr lang="en-US" sz="1300" dirty="0"/>
              <a:t>Usually, the report developer creates file as part of a solution in Business Intelligence Development Studio, also known as BIDS. A solution can contain one or more report projects, each of which can contain a set of files, </a:t>
            </a:r>
          </a:p>
          <a:p>
            <a:pPr defTabSz="957468">
              <a:defRPr/>
            </a:pPr>
            <a:endParaRPr lang="en-US" sz="1300" dirty="0"/>
          </a:p>
          <a:p>
            <a:pPr defTabSz="957468">
              <a:defRPr/>
            </a:pPr>
            <a:r>
              <a:rPr lang="en-US" sz="1300" dirty="0"/>
              <a:t>Such as shared data sources,</a:t>
            </a:r>
          </a:p>
          <a:p>
            <a:pPr defTabSz="957468">
              <a:defRPr/>
            </a:pPr>
            <a:endParaRPr lang="en-US" sz="1300" dirty="0"/>
          </a:p>
          <a:p>
            <a:pPr defTabSz="957468">
              <a:defRPr/>
            </a:pPr>
            <a:r>
              <a:rPr lang="en-US" sz="1300" dirty="0"/>
              <a:t>Shared datasets,</a:t>
            </a:r>
          </a:p>
          <a:p>
            <a:pPr defTabSz="957468">
              <a:defRPr/>
            </a:pPr>
            <a:endParaRPr lang="en-US" sz="1300" dirty="0"/>
          </a:p>
          <a:p>
            <a:pPr defTabSz="957468">
              <a:defRPr/>
            </a:pPr>
            <a:r>
              <a:rPr lang="en-US" sz="1300" dirty="0"/>
              <a:t>Reports, </a:t>
            </a:r>
          </a:p>
          <a:p>
            <a:pPr defTabSz="957468">
              <a:defRPr/>
            </a:pPr>
            <a:endParaRPr lang="en-US" sz="1300" dirty="0"/>
          </a:p>
          <a:p>
            <a:pPr defTabSz="957468">
              <a:defRPr/>
            </a:pPr>
            <a:r>
              <a:rPr lang="en-US" sz="1300" dirty="0"/>
              <a:t>And report parts. </a:t>
            </a:r>
          </a:p>
          <a:p>
            <a:pPr defTabSz="957468">
              <a:defRPr/>
            </a:pPr>
            <a:endParaRPr lang="en-US" sz="1300" dirty="0"/>
          </a:p>
          <a:p>
            <a:pPr defTabSz="957468">
              <a:defRPr/>
            </a:pPr>
            <a:r>
              <a:rPr lang="en-US" sz="1300" dirty="0"/>
              <a:t>The deployment process copies these files to the </a:t>
            </a:r>
            <a:r>
              <a:rPr lang="en-US" sz="1300" dirty="0" err="1"/>
              <a:t>ReportServer</a:t>
            </a:r>
            <a:r>
              <a:rPr lang="en-US" sz="1300" dirty="0"/>
              <a:t> database. </a:t>
            </a:r>
          </a:p>
          <a:p>
            <a:endParaRPr lang="en-US" dirty="0" smtClean="0"/>
          </a:p>
          <a:p>
            <a:pPr defTabSz="957468">
              <a:defRPr/>
            </a:pPr>
            <a:r>
              <a:rPr lang="en-US" sz="1300" dirty="0"/>
              <a:t>All files are physically stored as binary files in the Catalog table in the </a:t>
            </a:r>
            <a:r>
              <a:rPr lang="en-US" sz="1300" dirty="0" err="1"/>
              <a:t>ReportServer</a:t>
            </a:r>
            <a:r>
              <a:rPr lang="en-US" sz="1300" dirty="0"/>
              <a:t> database. For a native-mode report server, Report Manager queries this table to retrieve a list of the items for the current folder and displays the results in the browser window.</a:t>
            </a:r>
          </a:p>
          <a:p>
            <a:pPr defTabSz="957468">
              <a:defRPr/>
            </a:pPr>
            <a:endParaRPr lang="en-US" sz="1300" dirty="0"/>
          </a:p>
          <a:p>
            <a:pPr defTabSz="957468">
              <a:defRPr/>
            </a:pPr>
            <a:r>
              <a:rPr lang="en-US" sz="1300" dirty="0"/>
              <a:t>An integrated mode report server also stores the report definition files in the SharePoint content database, and displays the list of report definition files as a single column of report titles. </a:t>
            </a:r>
          </a:p>
          <a:p>
            <a:pPr defTabSz="957468">
              <a:defRPr/>
            </a:pPr>
            <a:endParaRPr lang="en-US" sz="1300" dirty="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22</a:t>
            </a:fld>
            <a:endParaRPr lang="en-US"/>
          </a:p>
        </p:txBody>
      </p:sp>
    </p:spTree>
    <p:extLst>
      <p:ext uri="{BB962C8B-B14F-4D97-AF65-F5344CB8AC3E}">
        <p14:creationId xmlns:p14="http://schemas.microsoft.com/office/powerpoint/2010/main" val="1314959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t>Each project has a set of properties to define the target location for the reports and data sources it contains. </a:t>
            </a:r>
          </a:p>
          <a:p>
            <a:pPr defTabSz="957468">
              <a:defRPr/>
            </a:pPr>
            <a:endParaRPr lang="en-US" sz="1300" dirty="0"/>
          </a:p>
          <a:p>
            <a:pPr defTabSz="957468">
              <a:defRPr/>
            </a:pPr>
            <a:r>
              <a:rPr lang="en-US" sz="1300" dirty="0"/>
              <a:t>Let’s look first at how to configure these properties for a native mode report server.</a:t>
            </a:r>
          </a:p>
          <a:p>
            <a:pPr defTabSz="957468">
              <a:defRPr/>
            </a:pPr>
            <a:endParaRPr lang="en-US" sz="1300" dirty="0"/>
          </a:p>
          <a:p>
            <a:pPr defTabSz="957468">
              <a:defRPr/>
            </a:pPr>
            <a:r>
              <a:rPr lang="en-US" sz="1300" dirty="0"/>
              <a:t>Many of the properties have default settings, but we’ll need to – at the very least – provide the </a:t>
            </a:r>
            <a:r>
              <a:rPr lang="en-US" sz="1300" dirty="0" err="1"/>
              <a:t>TargetServerURL</a:t>
            </a:r>
            <a:r>
              <a:rPr lang="en-US" sz="1300" dirty="0"/>
              <a:t> – </a:t>
            </a:r>
          </a:p>
          <a:p>
            <a:pPr defTabSz="957468">
              <a:defRPr/>
            </a:pPr>
            <a:endParaRPr lang="en-US" sz="1300" dirty="0"/>
          </a:p>
          <a:p>
            <a:pPr defTabSz="957468">
              <a:defRPr/>
            </a:pPr>
            <a:r>
              <a:rPr lang="en-US" sz="1300" dirty="0"/>
              <a:t>which will match the Web Service URL for the native mode report server, usually a URL which includes the server name and then </a:t>
            </a:r>
            <a:r>
              <a:rPr lang="en-US" sz="1300" dirty="0" err="1"/>
              <a:t>ReportServer</a:t>
            </a:r>
            <a:r>
              <a:rPr lang="en-US" sz="1300" dirty="0"/>
              <a:t> as shown here.</a:t>
            </a:r>
          </a:p>
          <a:p>
            <a:pPr defTabSz="957468">
              <a:defRPr/>
            </a:pPr>
            <a:endParaRPr lang="en-US" sz="1300" dirty="0"/>
          </a:p>
          <a:p>
            <a:pPr defTabSz="957468">
              <a:defRPr/>
            </a:pPr>
            <a:r>
              <a:rPr lang="en-US" sz="1300" dirty="0"/>
              <a:t>The name of the project </a:t>
            </a:r>
          </a:p>
          <a:p>
            <a:pPr defTabSz="957468">
              <a:defRPr/>
            </a:pPr>
            <a:endParaRPr lang="en-US" sz="1300" dirty="0"/>
          </a:p>
          <a:p>
            <a:pPr defTabSz="957468">
              <a:defRPr/>
            </a:pPr>
            <a:r>
              <a:rPr lang="en-US" sz="1300" dirty="0"/>
              <a:t>Is assigned to the  target report folder property, </a:t>
            </a:r>
          </a:p>
          <a:p>
            <a:pPr defTabSz="957468">
              <a:defRPr/>
            </a:pPr>
            <a:endParaRPr lang="en-US" sz="1300" dirty="0"/>
          </a:p>
          <a:p>
            <a:pPr defTabSz="957468">
              <a:defRPr/>
            </a:pPr>
            <a:r>
              <a:rPr lang="en-US" sz="1300" dirty="0"/>
              <a:t>Which – during deployment - is created as a folder on the Home page of Report Manager if it doesn’t already exist. </a:t>
            </a:r>
          </a:p>
          <a:p>
            <a:pPr defTabSz="957468">
              <a:defRPr/>
            </a:pPr>
            <a:endParaRPr lang="en-US" sz="1300" dirty="0"/>
          </a:p>
          <a:p>
            <a:pPr defTabSz="957468">
              <a:defRPr/>
            </a:pPr>
            <a:endParaRPr lang="en-US" sz="1300" dirty="0"/>
          </a:p>
          <a:p>
            <a:pPr defTabSz="957468">
              <a:defRPr/>
            </a:pPr>
            <a:r>
              <a:rPr lang="en-US" sz="1300" dirty="0"/>
              <a:t>You can create a hierarchy of folders also by including each folder name in the  target report folder  and separating each folder name with a forward slash (/), as shown in these examples. So we could have a folder Sales that gets created in the Sample Reports folder, or we could have a folder called Europe which gets created in the Sales folder which in turn is contained in the Sample Reports folder. All the reports in the report project are deployed to the same folder – if we want them to be placed in separate folders, we need to either set up separate projects with different target report folder properties – or we can manually move the reports to a different folder after deployment.</a:t>
            </a:r>
          </a:p>
          <a:p>
            <a:endParaRPr lang="en-US" sz="1300" dirty="0"/>
          </a:p>
          <a:p>
            <a:r>
              <a:rPr lang="en-US" sz="1300" dirty="0"/>
              <a:t>We also have target folders for shared data sources</a:t>
            </a:r>
          </a:p>
          <a:p>
            <a:endParaRPr lang="en-US" sz="1300" dirty="0"/>
          </a:p>
          <a:p>
            <a:r>
              <a:rPr lang="en-US" sz="1300" dirty="0"/>
              <a:t>And for shared datasets. Data sources and datasets are typically separated from report files after deployment because they need to be kept more secure. </a:t>
            </a:r>
          </a:p>
          <a:p>
            <a:endParaRPr lang="en-US" sz="1300" dirty="0"/>
          </a:p>
          <a:p>
            <a:r>
              <a:rPr lang="en-US" sz="1300" dirty="0"/>
              <a:t>Notice there are properties governing whether or not to overwrite the data sources and datasets on the server. As we’ll see later, there are changes that we can make to files after they’re deployed to the server, and we typically want to protect those changes. Reports, on the other hand, are overwritten by default, although server-side changes are preserved. </a:t>
            </a:r>
          </a:p>
          <a:p>
            <a:endParaRPr lang="en-US" sz="1300" dirty="0"/>
          </a:p>
          <a:p>
            <a:r>
              <a:rPr lang="en-US" sz="1300" dirty="0"/>
              <a:t>There is also a target folder for report parts, which we’ll learn more about later in this module.</a:t>
            </a:r>
          </a:p>
          <a:p>
            <a:endParaRPr lang="en-US" sz="1300" dirty="0"/>
          </a:p>
          <a:p>
            <a:pPr defTabSz="957468">
              <a:defRPr/>
            </a:pPr>
            <a:r>
              <a:rPr lang="en-US" sz="1300" dirty="0"/>
              <a:t>After you define these properties, you can deploy all reports in all report projects in the solution, all reports in a single report project, a selected set of reports, or a specific report. </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23</a:t>
            </a:fld>
            <a:endParaRPr lang="en-US"/>
          </a:p>
        </p:txBody>
      </p:sp>
    </p:spTree>
    <p:extLst>
      <p:ext uri="{BB962C8B-B14F-4D97-AF65-F5344CB8AC3E}">
        <p14:creationId xmlns:p14="http://schemas.microsoft.com/office/powerpoint/2010/main" val="2162319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t>We use the same properties dialog box to configure target folders for reports when our server is running in SharePoint integrated mode, but the settings are much different.</a:t>
            </a:r>
          </a:p>
          <a:p>
            <a:pPr defTabSz="957468">
              <a:defRPr/>
            </a:pPr>
            <a:endParaRPr lang="en-US" sz="1300" dirty="0"/>
          </a:p>
          <a:p>
            <a:pPr defTabSz="957468">
              <a:defRPr/>
            </a:pPr>
            <a:r>
              <a:rPr lang="en-US" sz="1300" dirty="0"/>
              <a:t>First, instead of providing a the Web service URL for the report server, we provide a URL for a SharePoint site that’s been configured for reporting services integration. It might just be the server URL or maybe it’s a URL that includes both the server name and the site, </a:t>
            </a:r>
          </a:p>
          <a:p>
            <a:pPr defTabSz="957468">
              <a:defRPr/>
            </a:pPr>
            <a:endParaRPr lang="en-US" sz="1300" dirty="0"/>
          </a:p>
          <a:p>
            <a:pPr defTabSz="957468">
              <a:defRPr/>
            </a:pPr>
            <a:r>
              <a:rPr lang="en-US" sz="1300" dirty="0"/>
              <a:t>or maybe – like this example – the URL includes the server’s fully qualified name, followed by the word sites, and then the site name. We really need to know how the SharePoint site has been set up first. Now one thing that’s very important here is that – even if we’re deploying to the local computer, we cannot use </a:t>
            </a:r>
            <a:r>
              <a:rPr lang="en-US" sz="1300" dirty="0" err="1"/>
              <a:t>localhost</a:t>
            </a:r>
            <a:r>
              <a:rPr lang="en-US" sz="1300" dirty="0"/>
              <a:t> like we can when we deploy to a native mode server. We must specify the server name in the URL. Otherwise, the deployment will fail with an error.</a:t>
            </a:r>
          </a:p>
          <a:p>
            <a:pPr defTabSz="957468">
              <a:defRPr/>
            </a:pPr>
            <a:endParaRPr lang="en-US" sz="1300" dirty="0"/>
          </a:p>
          <a:p>
            <a:pPr defTabSz="957468">
              <a:defRPr/>
            </a:pPr>
            <a:r>
              <a:rPr lang="en-US" sz="1300" dirty="0"/>
              <a:t>The target report folder can be any document library to which the report content type has been added.</a:t>
            </a:r>
          </a:p>
          <a:p>
            <a:pPr defTabSz="957468">
              <a:defRPr/>
            </a:pPr>
            <a:endParaRPr lang="en-US" sz="1300" dirty="0"/>
          </a:p>
          <a:p>
            <a:pPr defTabSz="957468">
              <a:defRPr/>
            </a:pPr>
            <a:r>
              <a:rPr lang="en-US" sz="1300" dirty="0"/>
              <a:t>And the same is true for the report parts.</a:t>
            </a:r>
          </a:p>
          <a:p>
            <a:pPr defTabSz="957468">
              <a:defRPr/>
            </a:pPr>
            <a:endParaRPr lang="en-US" sz="1300" dirty="0"/>
          </a:p>
          <a:p>
            <a:pPr defTabSz="957468">
              <a:defRPr/>
            </a:pPr>
            <a:r>
              <a:rPr lang="en-US" sz="1300" dirty="0"/>
              <a:t>And for datasets.</a:t>
            </a:r>
          </a:p>
          <a:p>
            <a:pPr defTabSz="957468">
              <a:defRPr/>
            </a:pPr>
            <a:endParaRPr lang="en-US" sz="1300" dirty="0"/>
          </a:p>
          <a:p>
            <a:pPr defTabSz="957468">
              <a:defRPr/>
            </a:pPr>
            <a:r>
              <a:rPr lang="en-US" sz="1300" dirty="0"/>
              <a:t>In a typical SharePoint integrated mode configuration, we store data sources in a data connections library, but we can use any document library to which the report data source content type has been added.</a:t>
            </a:r>
          </a:p>
          <a:p>
            <a:pPr defTabSz="957468">
              <a:defRPr/>
            </a:pPr>
            <a:endParaRPr lang="en-US" sz="1300" dirty="0"/>
          </a:p>
          <a:p>
            <a:pPr defTabSz="957468">
              <a:defRPr/>
            </a:pPr>
            <a:endParaRPr lang="en-US" sz="1300" dirty="0"/>
          </a:p>
          <a:p>
            <a:pPr defTabSz="957468">
              <a:defRPr/>
            </a:pPr>
            <a:endParaRPr lang="en-US" sz="1300" dirty="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24</a:t>
            </a:fld>
            <a:endParaRPr lang="en-US"/>
          </a:p>
        </p:txBody>
      </p:sp>
    </p:spTree>
    <p:extLst>
      <p:ext uri="{BB962C8B-B14F-4D97-AF65-F5344CB8AC3E}">
        <p14:creationId xmlns:p14="http://schemas.microsoft.com/office/powerpoint/2010/main" val="35390863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75AC29A8-A6A5-4B1C-AEBB-F45C7569BD2B}" type="slidenum">
              <a:rPr lang="en-US" smtClean="0"/>
              <a:pPr/>
              <a:t>25</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76314" y="4560890"/>
            <a:ext cx="5362575" cy="4319587"/>
          </a:xfrm>
          <a:noFill/>
          <a:ln/>
        </p:spPr>
        <p:txBody>
          <a:bodyPr/>
          <a:lstStyle/>
          <a:p>
            <a:pPr defTabSz="957468">
              <a:defRPr/>
            </a:pPr>
            <a:r>
              <a:rPr lang="en-US" sz="1300" dirty="0"/>
              <a:t>There are multiple ways that we can deploy reports and related files to the report server.</a:t>
            </a:r>
          </a:p>
          <a:p>
            <a:pPr defTabSz="957468">
              <a:defRPr/>
            </a:pPr>
            <a:endParaRPr lang="en-US" sz="1300" dirty="0"/>
          </a:p>
          <a:p>
            <a:pPr defTabSz="957468">
              <a:defRPr/>
            </a:pPr>
            <a:r>
              <a:rPr lang="en-US" sz="1300" dirty="0"/>
              <a:t>A common way to deploy out files – especially in development and test environments – is to use the batch deployment option in BIDS.</a:t>
            </a:r>
          </a:p>
          <a:p>
            <a:pPr defTabSz="957468">
              <a:defRPr/>
            </a:pPr>
            <a:endParaRPr lang="en-US" sz="1300" dirty="0"/>
          </a:p>
          <a:p>
            <a:pPr defTabSz="957468">
              <a:defRPr/>
            </a:pPr>
            <a:r>
              <a:rPr lang="en-US" sz="1300" dirty="0"/>
              <a:t>We can initiate deployment from the Build menu in the report designer.</a:t>
            </a:r>
          </a:p>
          <a:p>
            <a:pPr defTabSz="957468">
              <a:defRPr/>
            </a:pPr>
            <a:endParaRPr lang="en-US" sz="1300" dirty="0"/>
          </a:p>
          <a:p>
            <a:pPr defTabSz="957468">
              <a:defRPr/>
            </a:pPr>
            <a:r>
              <a:rPr lang="en-US" sz="1300" dirty="0"/>
              <a:t>Using the Deploy command.</a:t>
            </a:r>
          </a:p>
          <a:p>
            <a:pPr defTabSz="957468">
              <a:defRPr/>
            </a:pPr>
            <a:endParaRPr lang="en-US" sz="1300" dirty="0"/>
          </a:p>
          <a:p>
            <a:pPr defTabSz="957468">
              <a:defRPr/>
            </a:pPr>
            <a:r>
              <a:rPr lang="en-US" sz="1300" dirty="0"/>
              <a:t>Or we can right-click on the project in Solution Explorer and </a:t>
            </a:r>
          </a:p>
          <a:p>
            <a:pPr defTabSz="957468">
              <a:defRPr/>
            </a:pPr>
            <a:endParaRPr lang="en-US" sz="1300" dirty="0"/>
          </a:p>
          <a:p>
            <a:pPr defTabSz="957468">
              <a:defRPr/>
            </a:pPr>
            <a:r>
              <a:rPr lang="en-US" sz="1300" dirty="0"/>
              <a:t>select the Deploy command on the context menu. Either way, when we select the project in solution explorer before initiating the deploy process, all reports in the project deploy. Likewise, we can deploy a solution with multiple projects and deploy reports for all projects. In some cases, we might prefer to deploy a specific report or set of reports. So then we select one or more reports individually in Solution Explorer, and deploy only those selected reports.</a:t>
            </a:r>
          </a:p>
          <a:p>
            <a:pPr defTabSz="957468">
              <a:defRPr/>
            </a:pPr>
            <a:endParaRPr lang="en-US" sz="1300" dirty="0"/>
          </a:p>
          <a:p>
            <a:pPr defTabSz="957468">
              <a:defRPr/>
            </a:pPr>
            <a:r>
              <a:rPr lang="en-US" sz="1300" dirty="0"/>
              <a:t>In some organizations, certain users might have permission to add content to the report server but might not be report developers and therefore won’t have Business Intelligence Development Studio installed on their computers. These users can upload reports directly to the report server using the Web application interface…one report at a time. </a:t>
            </a:r>
          </a:p>
          <a:p>
            <a:pPr defTabSz="957468">
              <a:defRPr/>
            </a:pPr>
            <a:endParaRPr lang="en-US" sz="1300" dirty="0"/>
          </a:p>
          <a:p>
            <a:pPr defTabSz="957468">
              <a:defRPr/>
            </a:pPr>
            <a:r>
              <a:rPr lang="en-US" sz="1300" dirty="0"/>
              <a:t>On a native mode server, </a:t>
            </a:r>
          </a:p>
          <a:p>
            <a:pPr defTabSz="957468">
              <a:defRPr/>
            </a:pPr>
            <a:endParaRPr lang="en-US" sz="1300" dirty="0"/>
          </a:p>
          <a:p>
            <a:r>
              <a:rPr lang="en-US" sz="1300" dirty="0"/>
              <a:t>We use the Upload file button on the report manager toolbar. </a:t>
            </a:r>
          </a:p>
          <a:p>
            <a:endParaRPr lang="en-US" sz="1300" dirty="0"/>
          </a:p>
          <a:p>
            <a:r>
              <a:rPr lang="en-US" sz="1300" dirty="0"/>
              <a:t>Then we identify the file to upload, and give it a new name if we like. The default behavior using this method is NOT to overwrite an existing report – we’ll have to specifically enable overwrite by selecting this checkbox.</a:t>
            </a:r>
          </a:p>
          <a:p>
            <a:endParaRPr lang="en-US" sz="1300" dirty="0"/>
          </a:p>
          <a:p>
            <a:r>
              <a:rPr lang="en-US" sz="1300" dirty="0"/>
              <a:t>In SharePoint integrated mode, we need to get to the ribbon for the document library.</a:t>
            </a:r>
          </a:p>
          <a:p>
            <a:endParaRPr lang="en-US" sz="1300" dirty="0"/>
          </a:p>
          <a:p>
            <a:r>
              <a:rPr lang="en-US" sz="1300" dirty="0"/>
              <a:t>There – we can use the Upload Document button on the Documents tab of the ribbon.</a:t>
            </a:r>
          </a:p>
          <a:p>
            <a:endParaRPr lang="en-US" sz="1300" dirty="0"/>
          </a:p>
          <a:p>
            <a:r>
              <a:rPr lang="en-US" sz="1300" dirty="0"/>
              <a:t>From there the process is very similar to uploading to a native mode server, we identify the report – but we can also upload multiple files here.</a:t>
            </a:r>
          </a:p>
          <a:p>
            <a:endParaRPr lang="en-US" sz="1300" dirty="0"/>
          </a:p>
          <a:p>
            <a:r>
              <a:rPr lang="en-US" sz="1300" dirty="0"/>
              <a:t>By default, the uploaded document in SharePoint adds the report definition as new content to support the versioning feature in SharePoint. One thing to know about the manual upload process – whether the report server runs in native mode or integrated mode – the process does NOT associate the report definition file with a shared data source, which prevents anyone from viewing the report until the report is assigned to a data source. If the report uses an embedded data source, there is no problem.</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75AC29A8-A6A5-4B1C-AEBB-F45C7569BD2B}" type="slidenum">
              <a:rPr lang="en-US" smtClean="0"/>
              <a:pPr/>
              <a:t>26</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76314" y="4560890"/>
            <a:ext cx="5362575" cy="4319587"/>
          </a:xfrm>
          <a:noFill/>
          <a:ln/>
        </p:spPr>
        <p:txBody>
          <a:bodyPr/>
          <a:lstStyle/>
          <a:p>
            <a:pPr defTabSz="957468">
              <a:defRPr/>
            </a:pPr>
            <a:r>
              <a:rPr lang="en-US" sz="1300" dirty="0"/>
              <a:t>In many production environments, report developers are prohibited from deploying reports themselves to the report server. Instead, the report files, data sources, and other files are provided to a report server administrator who then has responsibility for deploying these reports. Rather than deploy reports with a graphical user interface, administrators often use scripts to perform report deployment and other administrative tasks. In Reporting Services, we use the RS Utility to execute scripts. We’ll take a closer look at the RS Utility in another module in this course. </a:t>
            </a:r>
          </a:p>
          <a:p>
            <a:pPr defTabSz="957468">
              <a:defRPr/>
            </a:pPr>
            <a:endParaRPr lang="en-US" sz="1300" dirty="0"/>
          </a:p>
          <a:p>
            <a:pPr defTabSz="957468">
              <a:defRPr/>
            </a:pPr>
            <a:r>
              <a:rPr lang="en-US" sz="1300" dirty="0"/>
              <a:t>For now, let’s look at a simple example to demonstrate its use as an alternative for report deployment. As an administrator, we can create a script file and execute it using a command line statement like this. We’ll take a closer look at this utility in a separate module later in this course. </a:t>
            </a:r>
          </a:p>
          <a:p>
            <a:pPr defTabSz="957468">
              <a:defRPr/>
            </a:pPr>
            <a:endParaRPr lang="en-US" sz="1300" dirty="0"/>
          </a:p>
          <a:p>
            <a:pPr defTabSz="957468">
              <a:defRPr/>
            </a:pPr>
            <a:r>
              <a:rPr lang="en-US" sz="1300" dirty="0"/>
              <a:t>For now, note that we provide the name of the script file – which must have an RSS extension – </a:t>
            </a:r>
          </a:p>
          <a:p>
            <a:pPr defTabSz="957468">
              <a:defRPr/>
            </a:pPr>
            <a:endParaRPr lang="en-US" sz="1300" dirty="0"/>
          </a:p>
          <a:p>
            <a:pPr defTabSz="957468">
              <a:defRPr/>
            </a:pPr>
            <a:r>
              <a:rPr lang="en-US" sz="1300" dirty="0"/>
              <a:t>And we identify the URL of the report server – in this case, a native mode server. Starting with SQL Server 2008 R2, we can also use this utility with a SharePoint integrated mode server, in which case we use the site URL as the target, just like we do in the project properties.</a:t>
            </a:r>
          </a:p>
          <a:p>
            <a:pPr defTabSz="957468">
              <a:defRPr/>
            </a:pPr>
            <a:endParaRPr lang="en-US" sz="1300" dirty="0"/>
          </a:p>
          <a:p>
            <a:pPr defTabSz="957468">
              <a:defRPr/>
            </a:pPr>
            <a:r>
              <a:rPr lang="en-US" sz="1300" dirty="0"/>
              <a:t>The script file itself is created beforehand using Visual Basic .NET and save the file as a Unicode or UTF-8 text with an .</a:t>
            </a:r>
            <a:r>
              <a:rPr lang="en-US" sz="1300" dirty="0" err="1"/>
              <a:t>rss</a:t>
            </a:r>
            <a:r>
              <a:rPr lang="en-US" sz="1300" dirty="0"/>
              <a:t> file name extension. We’ll take a closer look at the contents of a complete script file in the demonstration. Here we’re focused on the key section of the script file that actually performs the deployment.</a:t>
            </a:r>
          </a:p>
          <a:p>
            <a:pPr defTabSz="957468">
              <a:defRPr/>
            </a:pPr>
            <a:endParaRPr lang="en-US" sz="1300" dirty="0"/>
          </a:p>
          <a:p>
            <a:pPr defTabSz="957468">
              <a:defRPr/>
            </a:pPr>
            <a:r>
              <a:rPr lang="en-US" sz="1300" dirty="0"/>
              <a:t>We have the </a:t>
            </a:r>
            <a:r>
              <a:rPr lang="en-US" sz="1300" dirty="0" err="1"/>
              <a:t>CreateReport</a:t>
            </a:r>
            <a:r>
              <a:rPr lang="en-US" sz="1300" dirty="0"/>
              <a:t> method to add the report to the report server catalog.</a:t>
            </a:r>
          </a:p>
          <a:p>
            <a:pPr defTabSz="957468">
              <a:defRPr/>
            </a:pPr>
            <a:endParaRPr lang="en-US" sz="1300" dirty="0"/>
          </a:p>
          <a:p>
            <a:pPr defTabSz="957468">
              <a:defRPr/>
            </a:pPr>
            <a:r>
              <a:rPr lang="en-US" dirty="0" smtClean="0"/>
              <a:t>And then</a:t>
            </a:r>
            <a:r>
              <a:rPr lang="en-US" baseline="0" dirty="0" smtClean="0"/>
              <a:t> – we have some lines of code to make sure that the report gets associated with the data source definition.</a:t>
            </a:r>
          </a:p>
          <a:p>
            <a:pPr defTabSz="957468">
              <a:defRPr/>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7468">
              <a:defRPr/>
            </a:pPr>
            <a:r>
              <a:rPr lang="en-US" sz="1300" dirty="0"/>
              <a:t>Sometimes report modifications are required to fix issues during testing or to accommodate changing business requirements, so then we need to edit the report definition file and then redeploy the report, which we can do using any of the methods we just learned about. But it’s important to understand what happens during redeployment.</a:t>
            </a:r>
          </a:p>
          <a:p>
            <a:pPr defTabSz="957468">
              <a:defRPr/>
            </a:pPr>
            <a:endParaRPr lang="en-US" sz="1300" dirty="0"/>
          </a:p>
          <a:p>
            <a:pPr defTabSz="957468">
              <a:defRPr/>
            </a:pPr>
            <a:r>
              <a:rPr lang="en-US" sz="1300" dirty="0"/>
              <a:t>So let’s say that we’ve made a change to the RDL in some way on the developer computer and that RDL has previously been deployed to the report server.</a:t>
            </a:r>
          </a:p>
          <a:p>
            <a:pPr defTabSz="957468">
              <a:defRPr/>
            </a:pPr>
            <a:endParaRPr lang="en-US" sz="1300" dirty="0"/>
          </a:p>
          <a:p>
            <a:pPr defTabSz="957468">
              <a:defRPr/>
            </a:pPr>
            <a:r>
              <a:rPr lang="en-US" sz="1300" dirty="0"/>
              <a:t>The deployment process replaces the original report definition in the catalog table in </a:t>
            </a:r>
            <a:r>
              <a:rPr lang="en-US" sz="1300" dirty="0" err="1"/>
              <a:t>ReportServer</a:t>
            </a:r>
            <a:r>
              <a:rPr lang="en-US" sz="1300" dirty="0"/>
              <a:t> database with the new report definition – </a:t>
            </a:r>
          </a:p>
          <a:p>
            <a:pPr defTabSz="957468">
              <a:defRPr/>
            </a:pPr>
            <a:endParaRPr lang="en-US" sz="1300" dirty="0"/>
          </a:p>
          <a:p>
            <a:pPr defTabSz="957468">
              <a:defRPr/>
            </a:pPr>
            <a:r>
              <a:rPr lang="en-US" sz="1300" dirty="0"/>
              <a:t>in other words, it updates the Content column with the new RDL. </a:t>
            </a:r>
          </a:p>
          <a:p>
            <a:pPr defTabSz="957468">
              <a:defRPr/>
            </a:pPr>
            <a:endParaRPr lang="en-US" sz="1300" dirty="0"/>
          </a:p>
          <a:p>
            <a:pPr defTabSz="957468">
              <a:defRPr/>
            </a:pPr>
            <a:r>
              <a:rPr lang="en-US" sz="1300" dirty="0"/>
              <a:t>All existing report properties are preserved, so we won’t need to go back and fix the execution settings or security permissions, for example, when we redeploy a report. </a:t>
            </a:r>
          </a:p>
          <a:p>
            <a:pPr defTabSz="957468">
              <a:defRPr/>
            </a:pPr>
            <a:endParaRPr lang="en-US" sz="1300" dirty="0"/>
          </a:p>
          <a:p>
            <a:pPr defTabSz="957468">
              <a:defRPr/>
            </a:pPr>
            <a:r>
              <a:rPr lang="en-US" sz="1300" dirty="0"/>
              <a:t>However, there’s a side effect here that we need to be careful with - because parameter properties are preserved, any changes we make to report parameters in the report definition – such as deleting a parameter or changing a parameter default - will have no effect on the server-side parameter settings. </a:t>
            </a:r>
          </a:p>
          <a:p>
            <a:pPr defTabSz="957468">
              <a:defRPr/>
            </a:pPr>
            <a:endParaRPr lang="en-US" sz="1300" dirty="0"/>
          </a:p>
          <a:p>
            <a:pPr defTabSz="957468">
              <a:defRPr/>
            </a:pPr>
            <a:r>
              <a:rPr lang="en-US" sz="1300" dirty="0"/>
              <a:t>In that case, we’ll need to delete the report from the server and then deploy the report to get the parameter definitions on the server to match our settings in the developer’s copy of the file.</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27</a:t>
            </a:fld>
            <a:endParaRPr lang="en-US"/>
          </a:p>
        </p:txBody>
      </p:sp>
    </p:spTree>
    <p:extLst>
      <p:ext uri="{BB962C8B-B14F-4D97-AF65-F5344CB8AC3E}">
        <p14:creationId xmlns:p14="http://schemas.microsoft.com/office/powerpoint/2010/main" val="1314959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start this module with a review of the Reporting</a:t>
            </a:r>
            <a:r>
              <a:rPr lang="en-US" baseline="0" dirty="0" smtClean="0"/>
              <a:t> Services Web Service API, with emphasis on the changes in SQL Server 2008 R2. We will take a closer look at the new support for the SharePoint user token when implementing Reporting Services in SharePoint integrated mode. And lastly, we will look at the new </a:t>
            </a:r>
            <a:r>
              <a:rPr lang="en-US" baseline="0" dirty="0" err="1" smtClean="0"/>
              <a:t>ReportViewer</a:t>
            </a:r>
            <a:r>
              <a:rPr lang="en-US" baseline="0" dirty="0" smtClean="0"/>
              <a:t> control shipping in Visual Studio 2010.</a:t>
            </a:r>
            <a:endParaRPr lang="en-US" dirty="0"/>
          </a:p>
        </p:txBody>
      </p:sp>
      <p:sp>
        <p:nvSpPr>
          <p:cNvPr id="4" name="Slide Number Placeholder 3"/>
          <p:cNvSpPr>
            <a:spLocks noGrp="1"/>
          </p:cNvSpPr>
          <p:nvPr>
            <p:ph type="sldNum" sz="quarter" idx="10"/>
          </p:nvPr>
        </p:nvSpPr>
        <p:spPr/>
        <p:txBody>
          <a:bodyPr/>
          <a:lstStyle/>
          <a:p>
            <a:fld id="{059FABF0-CAF1-498D-A618-5D7F328BF6CF}"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Anything that you can do using</a:t>
            </a:r>
            <a:r>
              <a:rPr lang="en-US" baseline="0" dirty="0" smtClean="0"/>
              <a:t> Reporting Services “out of the box” can be done programmatically in a custom application. You use the Report Server Web service to interact with the report server. In this section, we will review the two categories of endpoints that you use with this Web service: management and execution.</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ReportService2010 endpoint consolidates the ReportService2005</a:t>
            </a:r>
            <a:r>
              <a:rPr lang="en-US" baseline="0" dirty="0" smtClean="0"/>
              <a:t> and ReportService2006 endpoints so that now only one endpoint is required for interactivity with report server objects. </a:t>
            </a:r>
            <a:r>
              <a:rPr lang="en-US" dirty="0" smtClean="0"/>
              <a:t>ReportService2005</a:t>
            </a:r>
            <a:r>
              <a:rPr lang="en-US" baseline="0" dirty="0" smtClean="0"/>
              <a:t> and ReportService2006 are now deprecated.</a:t>
            </a:r>
          </a:p>
          <a:p>
            <a:endParaRPr lang="en-US" baseline="0" dirty="0" smtClean="0"/>
          </a:p>
          <a:p>
            <a:r>
              <a:rPr lang="en-US" baseline="0" dirty="0" smtClean="0"/>
              <a:t>Some new classes have been added to support cache refresh. Also, </a:t>
            </a:r>
            <a:r>
              <a:rPr lang="en-US" baseline="0" dirty="0" err="1" smtClean="0"/>
              <a:t>ItemHistorySnapshot</a:t>
            </a:r>
            <a:r>
              <a:rPr lang="en-US" baseline="0" dirty="0" smtClean="0"/>
              <a:t> and </a:t>
            </a:r>
            <a:r>
              <a:rPr lang="en-US" baseline="0" dirty="0" err="1" smtClean="0"/>
              <a:t>ItemParameter</a:t>
            </a:r>
            <a:r>
              <a:rPr lang="en-US" baseline="0" dirty="0" smtClean="0"/>
              <a:t> replace </a:t>
            </a:r>
            <a:r>
              <a:rPr lang="en-US" baseline="0" dirty="0" err="1" smtClean="0"/>
              <a:t>ReportHistorySnaphsot</a:t>
            </a:r>
            <a:r>
              <a:rPr lang="en-US" baseline="0" dirty="0" smtClean="0"/>
              <a:t> and </a:t>
            </a:r>
            <a:r>
              <a:rPr lang="en-US" baseline="0" dirty="0" err="1" smtClean="0"/>
              <a:t>ReportParameter</a:t>
            </a:r>
            <a:r>
              <a:rPr lang="en-US" baseline="0" dirty="0" smtClean="0"/>
              <a:t> to allow for a more generic term to encompass both reports and report parts. There are also two new classes: </a:t>
            </a:r>
            <a:r>
              <a:rPr lang="en-US" baseline="0" dirty="0" err="1" smtClean="0"/>
              <a:t>ItemReference</a:t>
            </a:r>
            <a:r>
              <a:rPr lang="en-US" baseline="0" dirty="0" smtClean="0"/>
              <a:t> and </a:t>
            </a:r>
            <a:r>
              <a:rPr lang="en-US" baseline="0" dirty="0" err="1" smtClean="0"/>
              <a:t>ItemReferenceData</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continue to use the ReportExecution2005 endpoint for </a:t>
            </a:r>
            <a:r>
              <a:rPr lang="en-US" baseline="0" dirty="0" smtClean="0"/>
              <a:t>processing and rendering reports. There are no changes. </a:t>
            </a:r>
          </a:p>
          <a:p>
            <a:endParaRPr lang="en-US" baseline="0" dirty="0" smtClean="0"/>
          </a:p>
          <a:p>
            <a:r>
              <a:rPr lang="en-US" baseline="0" dirty="0" smtClean="0"/>
              <a:t>WSDL access is different depending on the report server mode and noted here for reference purposes only. </a:t>
            </a:r>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419CD5C4-6E17-4298-A493-9FBE2F9197F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9FABF0-CAF1-498D-A618-5D7F328BF6CF}" type="slidenum">
              <a:rPr lang="en-US" smtClean="0">
                <a:solidFill>
                  <a:prstClr val="black"/>
                </a:solidFill>
              </a:rPr>
              <a:pPr/>
              <a:t>8</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functionality of the toolbars is the same, but </a:t>
            </a:r>
            <a:r>
              <a:rPr lang="en-US" dirty="0" err="1" smtClean="0"/>
              <a:t>ReportViewer</a:t>
            </a:r>
            <a:r>
              <a:rPr lang="en-US" dirty="0" smtClean="0"/>
              <a:t> 2010 has replaced the Export drop-down list with a button and includes more modern buttons for Refresh and Print. </a:t>
            </a:r>
          </a:p>
          <a:p>
            <a:endParaRPr lang="en-US" dirty="0" smtClean="0"/>
          </a:p>
          <a:p>
            <a:r>
              <a:rPr lang="en-US" dirty="0" smtClean="0"/>
              <a:t>There are also some new properties</a:t>
            </a:r>
            <a:r>
              <a:rPr lang="en-US" baseline="0" dirty="0" smtClean="0"/>
              <a:t> added to the </a:t>
            </a:r>
            <a:r>
              <a:rPr lang="en-US" baseline="0" dirty="0" err="1" smtClean="0"/>
              <a:t>ReportViewer</a:t>
            </a:r>
            <a:r>
              <a:rPr lang="en-US" baseline="0" dirty="0" smtClean="0"/>
              <a:t>, as this slide’s table shows.</a:t>
            </a:r>
            <a:endParaRPr lang="en-US" dirty="0" smtClean="0"/>
          </a:p>
        </p:txBody>
      </p:sp>
      <p:sp>
        <p:nvSpPr>
          <p:cNvPr id="4" name="Slide Number Placeholder 3"/>
          <p:cNvSpPr>
            <a:spLocks noGrp="1"/>
          </p:cNvSpPr>
          <p:nvPr>
            <p:ph type="sldNum" sz="quarter" idx="10"/>
          </p:nvPr>
        </p:nvSpPr>
        <p:spPr/>
        <p:txBody>
          <a:bodyPr/>
          <a:lstStyle/>
          <a:p>
            <a:fld id="{059FABF0-CAF1-498D-A618-5D7F328BF6CF}" type="slidenum">
              <a:rPr lang="en-US" smtClean="0">
                <a:solidFill>
                  <a:prstClr val="black"/>
                </a:solidFill>
              </a:rPr>
              <a:pPr/>
              <a:t>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marL="461963" indent="-461963">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3"/>
          <p:cNvSpPr>
            <a:spLocks noGrp="1"/>
          </p:cNvSpPr>
          <p:nvPr>
            <p:ph type="sldNum" sz="quarter" idx="11"/>
          </p:nvPr>
        </p:nvSpPr>
        <p:spPr>
          <a:xfrm>
            <a:off x="0" y="6492875"/>
            <a:ext cx="2133600" cy="365125"/>
          </a:xfrm>
          <a:prstGeom prst="rect">
            <a:avLst/>
          </a:prstGeom>
        </p:spPr>
        <p:txBody>
          <a:bodyPr/>
          <a:lstStyle/>
          <a:p>
            <a:fld id="{ACFC1C43-4963-4A84-9B5D-A33A80ABAB4E}" type="slidenum">
              <a:rPr lang="en-US" smtClean="0"/>
              <a:pPr/>
              <a:t>‹#›</a:t>
            </a:fld>
            <a:endParaRPr lang="en-US"/>
          </a:p>
        </p:txBody>
      </p:sp>
      <p:sp>
        <p:nvSpPr>
          <p:cNvPr id="5" name="Footer Placeholder 4"/>
          <p:cNvSpPr>
            <a:spLocks noGrp="1"/>
          </p:cNvSpPr>
          <p:nvPr>
            <p:ph type="ftr" sz="quarter" idx="12"/>
          </p:nvPr>
        </p:nvSpPr>
        <p:spPr>
          <a:xfrm>
            <a:off x="0" y="6492875"/>
            <a:ext cx="4572000" cy="365125"/>
          </a:xfrm>
          <a:prstGeom prst="rect">
            <a:avLst/>
          </a:prstGeom>
        </p:spPr>
        <p:txBody>
          <a:bodyPr/>
          <a:lstStyle/>
          <a:p>
            <a:r>
              <a:rPr lang="en-US" smtClean="0"/>
              <a:t>Microsoft Confidential—Preliminary Information Subject to Change</a:t>
            </a:r>
            <a:endParaRPr lang="en-US" dirty="0"/>
          </a:p>
        </p:txBody>
      </p:sp>
    </p:spTree>
    <p:extLst>
      <p:ext uri="{BB962C8B-B14F-4D97-AF65-F5344CB8AC3E}">
        <p14:creationId xmlns:p14="http://schemas.microsoft.com/office/powerpoint/2010/main" val="1406611305"/>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ode Samp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1485900" y="1600200"/>
            <a:ext cx="6172200" cy="3962400"/>
          </a:xfrm>
          <a:solidFill>
            <a:schemeClr val="accent2"/>
          </a:solidFill>
          <a:ln w="9525">
            <a:solidFill>
              <a:schemeClr val="tx1"/>
            </a:solidFill>
          </a:ln>
        </p:spPr>
        <p:txBody>
          <a:bodyPr/>
          <a:lstStyle>
            <a:lvl1pPr>
              <a:buNone/>
              <a:defRPr sz="1800" b="0">
                <a:latin typeface="Consolas" pitchFamily="49" charset="0"/>
              </a:defRPr>
            </a:lvl1pPr>
          </a:lstStyle>
          <a:p>
            <a:pPr lvl="0"/>
            <a:r>
              <a:rPr lang="en-US" smtClean="0"/>
              <a:t>Click to edit Master text styles</a:t>
            </a:r>
          </a:p>
        </p:txBody>
      </p:sp>
    </p:spTree>
    <p:extLst>
      <p:ext uri="{BB962C8B-B14F-4D97-AF65-F5344CB8AC3E}">
        <p14:creationId xmlns:p14="http://schemas.microsoft.com/office/powerpoint/2010/main" val="2909487090"/>
      </p:ext>
    </p:extLst>
  </p:cSld>
  <p:clrMapOvr>
    <a:masterClrMapping/>
  </p:clrMapOvr>
  <p:transition xmlns:p14="http://schemas.microsoft.com/office/powerpoint/2010/main">
    <p:fade/>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jpeg"/><Relationship Id="rId17" Type="http://schemas.openxmlformats.org/officeDocument/2006/relationships/image" Target="../media/image2.png"/><Relationship Id="rId18"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7"/>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R2: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 id="2147483701" r:id="rId14"/>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8"/>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8"/>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8"/>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8"/>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8"/>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8"/>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microsoft.com/office/2007/relationships/hdphoto" Target="../media/hdphoto1.wdp"/><Relationship Id="rId10" Type="http://schemas.openxmlformats.org/officeDocument/2006/relationships/image" Target="../media/image21.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1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8"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15.png"/><Relationship Id="rId5" Type="http://schemas.openxmlformats.org/officeDocument/2006/relationships/image" Target="../media/image32.png"/><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322413"/>
          </a:xfrm>
        </p:spPr>
        <p:txBody>
          <a:bodyPr anchor="t"/>
          <a:lstStyle/>
          <a:p>
            <a:pPr eaLnBrk="1" hangingPunct="1">
              <a:defRPr/>
            </a:pPr>
            <a:r>
              <a:rPr lang="en-US" sz="4000" dirty="0" smtClean="0">
                <a:solidFill>
                  <a:schemeClr val="accent1"/>
                </a:solidFill>
              </a:rPr>
              <a:t>Module 6</a:t>
            </a:r>
            <a:r>
              <a:rPr lang="en-US" dirty="0" smtClean="0"/>
              <a:t/>
            </a:r>
            <a:br>
              <a:rPr lang="en-US" dirty="0" smtClean="0"/>
            </a:br>
            <a:r>
              <a:rPr lang="en-US" dirty="0" smtClean="0"/>
              <a:t>Developing Reporting Applications</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 of Features</a:t>
            </a:r>
            <a:endParaRPr lang="en-US" dirty="0"/>
          </a:p>
        </p:txBody>
      </p:sp>
      <p:sp>
        <p:nvSpPr>
          <p:cNvPr id="3" name="Text Placeholder 2"/>
          <p:cNvSpPr>
            <a:spLocks noGrp="1"/>
          </p:cNvSpPr>
          <p:nvPr>
            <p:ph type="body" idx="1"/>
          </p:nvPr>
        </p:nvSpPr>
        <p:spPr/>
        <p:txBody>
          <a:bodyPr>
            <a:normAutofit fontScale="77500" lnSpcReduction="20000"/>
          </a:bodyPr>
          <a:lstStyle/>
          <a:p>
            <a:pPr>
              <a:lnSpc>
                <a:spcPct val="120000"/>
              </a:lnSpc>
            </a:pPr>
            <a:r>
              <a:rPr lang="en-US" dirty="0" smtClean="0"/>
              <a:t>All modes</a:t>
            </a:r>
          </a:p>
          <a:p>
            <a:pPr lvl="1">
              <a:lnSpc>
                <a:spcPct val="120000"/>
              </a:lnSpc>
            </a:pPr>
            <a:r>
              <a:rPr lang="en-US" dirty="0" smtClean="0"/>
              <a:t>Support for .NET 3.5 and .NET 4.0</a:t>
            </a:r>
          </a:p>
          <a:p>
            <a:pPr lvl="1">
              <a:lnSpc>
                <a:spcPct val="120000"/>
              </a:lnSpc>
            </a:pPr>
            <a:r>
              <a:rPr lang="en-US" dirty="0" smtClean="0"/>
              <a:t>Customization with JavaScript API</a:t>
            </a:r>
          </a:p>
          <a:p>
            <a:pPr lvl="1">
              <a:lnSpc>
                <a:spcPct val="120000"/>
              </a:lnSpc>
            </a:pPr>
            <a:r>
              <a:rPr lang="en-US" dirty="0" smtClean="0"/>
              <a:t>Content update internally using ASP.NET AJAX</a:t>
            </a:r>
          </a:p>
          <a:p>
            <a:pPr lvl="1">
              <a:lnSpc>
                <a:spcPct val="120000"/>
              </a:lnSpc>
            </a:pPr>
            <a:r>
              <a:rPr lang="en-US" dirty="0" smtClean="0"/>
              <a:t>Support for AJAX </a:t>
            </a:r>
            <a:r>
              <a:rPr lang="en-US" dirty="0" err="1" smtClean="0"/>
              <a:t>UpdatePanel</a:t>
            </a:r>
            <a:endParaRPr lang="en-US" dirty="0" smtClean="0"/>
          </a:p>
          <a:p>
            <a:pPr lvl="1">
              <a:lnSpc>
                <a:spcPct val="120000"/>
              </a:lnSpc>
            </a:pPr>
            <a:r>
              <a:rPr lang="en-US" dirty="0" smtClean="0"/>
              <a:t>Better browser support – IE 6, IE 7, IE 8, Firefox 3.5, and Safari 4.0</a:t>
            </a:r>
          </a:p>
          <a:p>
            <a:pPr>
              <a:lnSpc>
                <a:spcPct val="120000"/>
              </a:lnSpc>
            </a:pPr>
            <a:r>
              <a:rPr lang="en-US" dirty="0" smtClean="0"/>
              <a:t>Local mode</a:t>
            </a:r>
          </a:p>
          <a:p>
            <a:pPr lvl="1">
              <a:lnSpc>
                <a:spcPct val="120000"/>
              </a:lnSpc>
            </a:pPr>
            <a:r>
              <a:rPr lang="en-US" dirty="0" smtClean="0"/>
              <a:t>All Reporting Services 2008 features for on-demand processing (e.g., Word export)</a:t>
            </a:r>
          </a:p>
          <a:p>
            <a:pPr lvl="1">
              <a:lnSpc>
                <a:spcPct val="120000"/>
              </a:lnSpc>
            </a:pPr>
            <a:r>
              <a:rPr lang="en-US" dirty="0" smtClean="0"/>
              <a:t>Support for Reporting Services 2008 schema (</a:t>
            </a:r>
            <a:r>
              <a:rPr lang="en-US" dirty="0" err="1" smtClean="0"/>
              <a:t>tablix</a:t>
            </a:r>
            <a:r>
              <a:rPr lang="en-US" dirty="0" smtClean="0"/>
              <a:t>, chart, gauge, rich text)</a:t>
            </a:r>
          </a:p>
          <a:p>
            <a:pPr>
              <a:lnSpc>
                <a:spcPct val="120000"/>
              </a:lnSpc>
            </a:pPr>
            <a:r>
              <a:rPr lang="en-US" dirty="0" smtClean="0"/>
              <a:t>Server mode</a:t>
            </a:r>
          </a:p>
          <a:p>
            <a:pPr lvl="1">
              <a:lnSpc>
                <a:spcPct val="120000"/>
              </a:lnSpc>
            </a:pPr>
            <a:r>
              <a:rPr lang="en-US" dirty="0" smtClean="0"/>
              <a:t>Server requirement: Reporting Services 2008 or higher</a:t>
            </a:r>
          </a:p>
        </p:txBody>
      </p:sp>
    </p:spTree>
    <p:extLst>
      <p:ext uri="{BB962C8B-B14F-4D97-AF65-F5344CB8AC3E}">
        <p14:creationId xmlns:p14="http://schemas.microsoft.com/office/powerpoint/2010/main" val="1428777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JavaScript API</a:t>
            </a:r>
            <a:endParaRPr lang="en-US" dirty="0"/>
          </a:p>
        </p:txBody>
      </p:sp>
      <p:sp>
        <p:nvSpPr>
          <p:cNvPr id="3" name="Text Placeholder 2"/>
          <p:cNvSpPr>
            <a:spLocks noGrp="1"/>
          </p:cNvSpPr>
          <p:nvPr>
            <p:ph type="body" idx="1"/>
          </p:nvPr>
        </p:nvSpPr>
        <p:spPr/>
        <p:txBody>
          <a:bodyPr>
            <a:normAutofit fontScale="85000" lnSpcReduction="20000"/>
          </a:bodyPr>
          <a:lstStyle/>
          <a:p>
            <a:r>
              <a:rPr lang="en-US" dirty="0" err="1" smtClean="0"/>
              <a:t>ReportViewer</a:t>
            </a:r>
            <a:r>
              <a:rPr lang="en-US" dirty="0" smtClean="0"/>
              <a:t> object</a:t>
            </a:r>
          </a:p>
          <a:p>
            <a:pPr lvl="1"/>
            <a:r>
              <a:rPr lang="en-US" i="1" dirty="0" err="1" smtClean="0"/>
              <a:t>Microsoft.Reporting.WebFormsClient.ReportViewer</a:t>
            </a:r>
            <a:r>
              <a:rPr lang="en-US" dirty="0" smtClean="0"/>
              <a:t> class</a:t>
            </a:r>
          </a:p>
          <a:p>
            <a:pPr lvl="1"/>
            <a:r>
              <a:rPr lang="en-US" dirty="0" smtClean="0"/>
              <a:t>One instance of class per </a:t>
            </a:r>
            <a:r>
              <a:rPr lang="en-US" dirty="0" err="1" smtClean="0"/>
              <a:t>ReportViewer</a:t>
            </a:r>
            <a:r>
              <a:rPr lang="en-US" dirty="0" smtClean="0"/>
              <a:t> control on page</a:t>
            </a:r>
          </a:p>
          <a:p>
            <a:pPr lvl="1"/>
            <a:r>
              <a:rPr lang="en-US" dirty="0" smtClean="0"/>
              <a:t>Object inherits from </a:t>
            </a:r>
            <a:r>
              <a:rPr lang="en-US" i="1" dirty="0" err="1" smtClean="0"/>
              <a:t>Sys.UI.Control</a:t>
            </a:r>
            <a:endParaRPr lang="en-US" i="1" dirty="0" smtClean="0"/>
          </a:p>
          <a:p>
            <a:pPr lvl="1"/>
            <a:endParaRPr lang="en-US" dirty="0" smtClean="0"/>
          </a:p>
          <a:p>
            <a:pPr lvl="1"/>
            <a:endParaRPr lang="en-US" dirty="0" smtClean="0"/>
          </a:p>
          <a:p>
            <a:r>
              <a:rPr lang="en-US" dirty="0" smtClean="0"/>
              <a:t>Client-side viewer state</a:t>
            </a:r>
          </a:p>
          <a:p>
            <a:pPr lvl="1"/>
            <a:r>
              <a:rPr lang="en-US" dirty="0" smtClean="0"/>
              <a:t>Viewer in loading state during asynchronous </a:t>
            </a:r>
            <a:r>
              <a:rPr lang="en-US" dirty="0" err="1" smtClean="0"/>
              <a:t>postback</a:t>
            </a:r>
            <a:r>
              <a:rPr lang="en-US" dirty="0" smtClean="0"/>
              <a:t>, retrieving report page, or retrieving images</a:t>
            </a:r>
          </a:p>
          <a:p>
            <a:pPr lvl="1"/>
            <a:r>
              <a:rPr lang="en-US" i="1" dirty="0" err="1" smtClean="0"/>
              <a:t>isLoading</a:t>
            </a:r>
            <a:r>
              <a:rPr lang="en-US" dirty="0" smtClean="0"/>
              <a:t> property must be false before invoking most methods</a:t>
            </a:r>
          </a:p>
          <a:p>
            <a:pPr lvl="1"/>
            <a:r>
              <a:rPr lang="en-US" i="1" dirty="0" err="1" smtClean="0"/>
              <a:t>reportAreaContentType</a:t>
            </a:r>
            <a:r>
              <a:rPr lang="en-US" dirty="0" smtClean="0"/>
              <a:t> property identifies current display: blank, report, or error message</a:t>
            </a:r>
          </a:p>
          <a:p>
            <a:r>
              <a:rPr lang="en-US" dirty="0" smtClean="0"/>
              <a:t>Customization</a:t>
            </a:r>
          </a:p>
          <a:p>
            <a:pPr lvl="1"/>
            <a:r>
              <a:rPr lang="en-US" dirty="0" smtClean="0"/>
              <a:t>Custom UI can start or stop based on </a:t>
            </a:r>
            <a:r>
              <a:rPr lang="en-US" i="1" dirty="0" err="1" smtClean="0"/>
              <a:t>propertyChanged</a:t>
            </a:r>
            <a:r>
              <a:rPr lang="en-US" dirty="0" smtClean="0"/>
              <a:t> event</a:t>
            </a:r>
          </a:p>
          <a:p>
            <a:pPr lvl="1"/>
            <a:r>
              <a:rPr lang="en-US" dirty="0" err="1" smtClean="0"/>
              <a:t>ReportViewer</a:t>
            </a:r>
            <a:r>
              <a:rPr lang="en-US" dirty="0" smtClean="0"/>
              <a:t> toolbar uses public JavaScript API</a:t>
            </a:r>
            <a:endParaRPr lang="en-US" dirty="0"/>
          </a:p>
        </p:txBody>
      </p:sp>
      <p:sp>
        <p:nvSpPr>
          <p:cNvPr id="5" name="TextBox 4"/>
          <p:cNvSpPr txBox="1"/>
          <p:nvPr/>
        </p:nvSpPr>
        <p:spPr>
          <a:xfrm>
            <a:off x="1159428" y="2587040"/>
            <a:ext cx="6083927" cy="318036"/>
          </a:xfrm>
          <a:prstGeom prst="rect">
            <a:avLst/>
          </a:prstGeom>
          <a:solidFill>
            <a:srgbClr val="FCEB98"/>
          </a:solidFill>
        </p:spPr>
        <p:txBody>
          <a:bodyPr wrap="square" rtlCol="0">
            <a:spAutoFit/>
          </a:bodyPr>
          <a:lstStyle/>
          <a:p>
            <a:r>
              <a:rPr lang="en-US" sz="1600" dirty="0" smtClean="0">
                <a:solidFill>
                  <a:schemeClr val="bg2"/>
                </a:solidFill>
                <a:latin typeface="Courier New" pitchFamily="49" charset="0"/>
                <a:cs typeface="Courier New" pitchFamily="49" charset="0"/>
              </a:rPr>
              <a:t> </a:t>
            </a:r>
            <a:r>
              <a:rPr lang="en-US" sz="1600" dirty="0" err="1" smtClean="0">
                <a:solidFill>
                  <a:schemeClr val="bg2"/>
                </a:solidFill>
                <a:latin typeface="Courier New" pitchFamily="49" charset="0"/>
                <a:cs typeface="Courier New" pitchFamily="49" charset="0"/>
              </a:rPr>
              <a:t>var</a:t>
            </a:r>
            <a:r>
              <a:rPr lang="en-US" sz="1600" dirty="0" smtClean="0">
                <a:solidFill>
                  <a:schemeClr val="bg2"/>
                </a:solidFill>
                <a:latin typeface="Courier New" pitchFamily="49" charset="0"/>
                <a:cs typeface="Courier New" pitchFamily="49" charset="0"/>
              </a:rPr>
              <a:t> </a:t>
            </a:r>
            <a:r>
              <a:rPr lang="en-US" sz="1600" dirty="0" err="1" smtClean="0">
                <a:solidFill>
                  <a:schemeClr val="bg2"/>
                </a:solidFill>
                <a:latin typeface="Courier New" pitchFamily="49" charset="0"/>
                <a:cs typeface="Courier New" pitchFamily="49" charset="0"/>
              </a:rPr>
              <a:t>clientViewer</a:t>
            </a:r>
            <a:r>
              <a:rPr lang="en-US" sz="1600" dirty="0" smtClean="0">
                <a:solidFill>
                  <a:schemeClr val="bg2"/>
                </a:solidFill>
                <a:latin typeface="Courier New" pitchFamily="49" charset="0"/>
                <a:cs typeface="Courier New" pitchFamily="49" charset="0"/>
              </a:rPr>
              <a:t> = $find("ReportViewer1");</a:t>
            </a:r>
            <a:endParaRPr lang="en-US" sz="1500" dirty="0">
              <a:solidFill>
                <a:schemeClr val="bg2"/>
              </a:solidFill>
              <a:latin typeface="Courier New" pitchFamily="49" charset="0"/>
              <a:cs typeface="Courier New" pitchFamily="49" charset="0"/>
            </a:endParaRPr>
          </a:p>
        </p:txBody>
      </p:sp>
    </p:spTree>
    <p:extLst>
      <p:ext uri="{BB962C8B-B14F-4D97-AF65-F5344CB8AC3E}">
        <p14:creationId xmlns:p14="http://schemas.microsoft.com/office/powerpoint/2010/main" val="1888176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7013" y="228600"/>
            <a:ext cx="8683625" cy="713016"/>
          </a:xfrm>
        </p:spPr>
        <p:txBody>
          <a:bodyPr/>
          <a:lstStyle/>
          <a:p>
            <a:r>
              <a:rPr lang="en-US" dirty="0" smtClean="0"/>
              <a:t>Developing with Chart Controls</a:t>
            </a:r>
            <a:endParaRPr lang="en-US" dirty="0"/>
          </a:p>
        </p:txBody>
      </p:sp>
      <p:sp>
        <p:nvSpPr>
          <p:cNvPr id="5" name="Text Placeholder 4"/>
          <p:cNvSpPr>
            <a:spLocks noGrp="1"/>
          </p:cNvSpPr>
          <p:nvPr>
            <p:ph type="body" sz="quarter" idx="10"/>
          </p:nvPr>
        </p:nvSpPr>
        <p:spPr>
          <a:xfrm>
            <a:off x="381000" y="1411552"/>
            <a:ext cx="8382000" cy="4835170"/>
          </a:xfrm>
        </p:spPr>
        <p:txBody>
          <a:bodyPr>
            <a:normAutofit/>
          </a:bodyPr>
          <a:lstStyle/>
          <a:p>
            <a:r>
              <a:rPr lang="en-AU" dirty="0" smtClean="0"/>
              <a:t>Introducing the Microsoft Chart Controls</a:t>
            </a:r>
          </a:p>
          <a:p>
            <a:r>
              <a:rPr lang="en-US" dirty="0" smtClean="0"/>
              <a:t>Developing Applications with Chart Controls</a:t>
            </a:r>
          </a:p>
        </p:txBody>
      </p:sp>
    </p:spTree>
    <p:extLst>
      <p:ext uri="{BB962C8B-B14F-4D97-AF65-F5344CB8AC3E}">
        <p14:creationId xmlns:p14="http://schemas.microsoft.com/office/powerpoint/2010/main" val="797966931"/>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7013" y="228600"/>
            <a:ext cx="8683625" cy="628377"/>
          </a:xfrm>
        </p:spPr>
        <p:txBody>
          <a:bodyPr/>
          <a:lstStyle/>
          <a:p>
            <a:r>
              <a:rPr lang="en-US" sz="3800" dirty="0" smtClean="0"/>
              <a:t>Introducing the Microsoft Chart Controls</a:t>
            </a:r>
            <a:endParaRPr lang="en-US" sz="3800" dirty="0"/>
          </a:p>
        </p:txBody>
      </p:sp>
      <p:sp>
        <p:nvSpPr>
          <p:cNvPr id="5" name="Text Placeholder 4"/>
          <p:cNvSpPr>
            <a:spLocks noGrp="1"/>
          </p:cNvSpPr>
          <p:nvPr>
            <p:ph type="body" idx="1"/>
          </p:nvPr>
        </p:nvSpPr>
        <p:spPr/>
        <p:txBody>
          <a:bodyPr>
            <a:normAutofit/>
          </a:bodyPr>
          <a:lstStyle/>
          <a:p>
            <a:r>
              <a:rPr lang="en-AU" dirty="0" smtClean="0">
                <a:solidFill>
                  <a:srgbClr val="FFFFFF"/>
                </a:solidFill>
              </a:rPr>
              <a:t>Visual Studio Add-ons</a:t>
            </a:r>
          </a:p>
          <a:p>
            <a:r>
              <a:rPr lang="en-US" dirty="0" smtClean="0"/>
              <a:t>Chart Controls Overview</a:t>
            </a:r>
          </a:p>
        </p:txBody>
      </p:sp>
    </p:spTree>
    <p:extLst>
      <p:ext uri="{BB962C8B-B14F-4D97-AF65-F5344CB8AC3E}">
        <p14:creationId xmlns:p14="http://schemas.microsoft.com/office/powerpoint/2010/main" val="830615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Visual Studio Add-ons</a:t>
            </a:r>
            <a:endParaRPr lang="en-AU" dirty="0"/>
          </a:p>
        </p:txBody>
      </p:sp>
      <p:sp>
        <p:nvSpPr>
          <p:cNvPr id="3" name="Content Placeholder 2"/>
          <p:cNvSpPr>
            <a:spLocks noGrp="1"/>
          </p:cNvSpPr>
          <p:nvPr>
            <p:ph type="body" idx="1"/>
          </p:nvPr>
        </p:nvSpPr>
        <p:spPr/>
        <p:txBody>
          <a:bodyPr/>
          <a:lstStyle/>
          <a:p>
            <a:r>
              <a:rPr lang="en-AU" dirty="0" smtClean="0"/>
              <a:t>Download </a:t>
            </a:r>
            <a:r>
              <a:rPr lang="en-US" dirty="0" smtClean="0"/>
              <a:t>Microsoft </a:t>
            </a:r>
            <a:r>
              <a:rPr lang="en-US" dirty="0"/>
              <a:t>Chart Controls for Microsoft .NET Framework </a:t>
            </a:r>
            <a:r>
              <a:rPr lang="en-US" dirty="0" smtClean="0"/>
              <a:t>3.5</a:t>
            </a:r>
          </a:p>
          <a:p>
            <a:pPr lvl="1"/>
            <a:r>
              <a:rPr lang="en-US" dirty="0"/>
              <a:t>Installs the assemblies needed for chart </a:t>
            </a:r>
            <a:r>
              <a:rPr lang="en-US" dirty="0" smtClean="0"/>
              <a:t>controls</a:t>
            </a:r>
          </a:p>
          <a:p>
            <a:pPr lvl="1"/>
            <a:r>
              <a:rPr lang="en-US" dirty="0" smtClean="0"/>
              <a:t>Supports Windows Forms and ASP.NET applications</a:t>
            </a:r>
            <a:endParaRPr lang="en-AU" dirty="0"/>
          </a:p>
          <a:p>
            <a:r>
              <a:rPr lang="en-US" dirty="0" smtClean="0"/>
              <a:t>Download Microsoft </a:t>
            </a:r>
            <a:r>
              <a:rPr lang="en-US" dirty="0"/>
              <a:t>Chart Controls Add-on for Microsoft Visual Studio </a:t>
            </a:r>
            <a:r>
              <a:rPr lang="en-US" dirty="0" smtClean="0"/>
              <a:t>2008</a:t>
            </a:r>
          </a:p>
          <a:p>
            <a:pPr lvl="1"/>
            <a:r>
              <a:rPr lang="en-US" dirty="0" smtClean="0"/>
              <a:t>Provides toolbox integration with the Chart Controls along with </a:t>
            </a:r>
            <a:r>
              <a:rPr lang="en-US" dirty="0" err="1" smtClean="0"/>
              <a:t>Intellisense</a:t>
            </a:r>
            <a:r>
              <a:rPr lang="en-US" dirty="0" smtClean="0"/>
              <a:t>  </a:t>
            </a:r>
          </a:p>
          <a:p>
            <a:pPr lvl="1"/>
            <a:r>
              <a:rPr lang="en-US" dirty="0" smtClean="0"/>
              <a:t>Supports Windows Forms and ASP.NET applications</a:t>
            </a:r>
          </a:p>
          <a:p>
            <a:pPr lvl="1"/>
            <a:endParaRPr lang="en-US" dirty="0" smtClean="0"/>
          </a:p>
          <a:p>
            <a:endParaRPr lang="en-AU" dirty="0"/>
          </a:p>
        </p:txBody>
      </p:sp>
    </p:spTree>
    <p:extLst>
      <p:ext uri="{BB962C8B-B14F-4D97-AF65-F5344CB8AC3E}">
        <p14:creationId xmlns:p14="http://schemas.microsoft.com/office/powerpoint/2010/main" val="22371081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Chart Controls Overview</a:t>
            </a:r>
            <a:endParaRPr lang="en-AU" dirty="0"/>
          </a:p>
        </p:txBody>
      </p:sp>
      <p:sp>
        <p:nvSpPr>
          <p:cNvPr id="3" name="Content Placeholder 2"/>
          <p:cNvSpPr>
            <a:spLocks noGrp="1"/>
          </p:cNvSpPr>
          <p:nvPr>
            <p:ph idx="1"/>
          </p:nvPr>
        </p:nvSpPr>
        <p:spPr/>
        <p:txBody>
          <a:bodyPr>
            <a:normAutofit fontScale="92500" lnSpcReduction="10000"/>
          </a:bodyPr>
          <a:lstStyle/>
          <a:p>
            <a:pPr fontAlgn="ctr"/>
            <a:endParaRPr lang="en-US" dirty="0" smtClean="0">
              <a:solidFill>
                <a:srgbClr val="FFFFFF"/>
              </a:solidFill>
            </a:endParaRPr>
          </a:p>
          <a:p>
            <a:pPr fontAlgn="ctr"/>
            <a:endParaRPr lang="en-US" dirty="0" smtClean="0">
              <a:solidFill>
                <a:srgbClr val="FFFFFF"/>
              </a:solidFill>
            </a:endParaRPr>
          </a:p>
          <a:p>
            <a:pPr fontAlgn="ctr"/>
            <a:endParaRPr lang="en-US" dirty="0" smtClean="0">
              <a:solidFill>
                <a:srgbClr val="FFFFFF"/>
              </a:solidFill>
            </a:endParaRPr>
          </a:p>
          <a:p>
            <a:pPr fontAlgn="ctr"/>
            <a:endParaRPr lang="en-US" dirty="0" smtClean="0">
              <a:solidFill>
                <a:srgbClr val="FFFFFF"/>
              </a:solidFill>
            </a:endParaRPr>
          </a:p>
          <a:p>
            <a:pPr fontAlgn="ctr"/>
            <a:r>
              <a:rPr lang="en-US" dirty="0" smtClean="0">
                <a:solidFill>
                  <a:srgbClr val="FFFFFF"/>
                </a:solidFill>
              </a:rPr>
              <a:t>Support standard charts, statistical formulas, and advanced layout features</a:t>
            </a:r>
          </a:p>
          <a:p>
            <a:pPr fontAlgn="ctr"/>
            <a:r>
              <a:rPr lang="en-US" dirty="0" smtClean="0">
                <a:solidFill>
                  <a:srgbClr val="FFFFFF"/>
                </a:solidFill>
              </a:rPr>
              <a:t>Bind data from a variety of external sources </a:t>
            </a:r>
          </a:p>
          <a:p>
            <a:pPr fontAlgn="ctr"/>
            <a:r>
              <a:rPr lang="en-US" dirty="0" smtClean="0">
                <a:solidFill>
                  <a:srgbClr val="FFFFFF"/>
                </a:solidFill>
              </a:rPr>
              <a:t>Manipulate data, such as copying, splitting, merging, alignment, grouping, sorting, searching, filtering, and more</a:t>
            </a:r>
          </a:p>
          <a:p>
            <a:pPr fontAlgn="ctr"/>
            <a:r>
              <a:rPr lang="en-US" dirty="0" smtClean="0">
                <a:solidFill>
                  <a:srgbClr val="FFFFFF"/>
                </a:solidFill>
              </a:rPr>
              <a:t>Customize charts with events</a:t>
            </a:r>
          </a:p>
          <a:p>
            <a:pPr fontAlgn="ctr"/>
            <a:r>
              <a:rPr lang="en-US" dirty="0" smtClean="0">
                <a:solidFill>
                  <a:srgbClr val="FFFFFF"/>
                </a:solidFill>
              </a:rPr>
              <a:t>Display data smoothly with AJAX-enabled control</a:t>
            </a:r>
          </a:p>
          <a:p>
            <a:endParaRPr lang="en-AU" dirty="0">
              <a:solidFill>
                <a:srgbClr val="FFFFFF"/>
              </a:solidFill>
            </a:endParaRPr>
          </a:p>
        </p:txBody>
      </p:sp>
      <p:pic>
        <p:nvPicPr>
          <p:cNvPr id="4" name="Picture 2"/>
          <p:cNvPicPr>
            <a:picLocks noChangeAspect="1" noChangeArrowheads="1"/>
          </p:cNvPicPr>
          <p:nvPr/>
        </p:nvPicPr>
        <p:blipFill>
          <a:blip r:embed="rId3" cstate="print"/>
          <a:srcRect/>
          <a:stretch>
            <a:fillRect/>
          </a:stretch>
        </p:blipFill>
        <p:spPr bwMode="auto">
          <a:xfrm>
            <a:off x="1286755" y="1557564"/>
            <a:ext cx="6190477" cy="1304762"/>
          </a:xfrm>
          <a:prstGeom prst="rect">
            <a:avLst/>
          </a:prstGeom>
          <a:noFill/>
          <a:ln w="9525">
            <a:noFill/>
            <a:miter lim="800000"/>
            <a:headEnd/>
            <a:tailEnd/>
          </a:ln>
        </p:spPr>
      </p:pic>
    </p:spTree>
    <p:extLst>
      <p:ext uri="{BB962C8B-B14F-4D97-AF65-F5344CB8AC3E}">
        <p14:creationId xmlns:p14="http://schemas.microsoft.com/office/powerpoint/2010/main" val="27239438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Developing with Chart Controls</a:t>
            </a:r>
            <a:endParaRPr lang="en-US" dirty="0"/>
          </a:p>
        </p:txBody>
      </p:sp>
      <p:sp>
        <p:nvSpPr>
          <p:cNvPr id="3" name="Text Placeholder 2"/>
          <p:cNvSpPr>
            <a:spLocks noGrp="1"/>
          </p:cNvSpPr>
          <p:nvPr>
            <p:ph type="body" idx="1"/>
          </p:nvPr>
        </p:nvSpPr>
        <p:spPr/>
        <p:txBody>
          <a:bodyPr/>
          <a:lstStyle/>
          <a:p>
            <a:r>
              <a:rPr lang="en-US" dirty="0" smtClean="0"/>
              <a:t>Chart Control</a:t>
            </a:r>
          </a:p>
          <a:p>
            <a:r>
              <a:rPr lang="en-US" dirty="0" smtClean="0"/>
              <a:t>Data Sources</a:t>
            </a:r>
          </a:p>
          <a:p>
            <a:r>
              <a:rPr lang="en-US" dirty="0" smtClean="0"/>
              <a:t>Properties</a:t>
            </a:r>
          </a:p>
          <a:p>
            <a:r>
              <a:rPr lang="en-US" dirty="0" smtClean="0"/>
              <a:t>Writing Code</a:t>
            </a:r>
          </a:p>
          <a:p>
            <a:r>
              <a:rPr lang="en-US" dirty="0" smtClean="0"/>
              <a:t>Annotations</a:t>
            </a:r>
          </a:p>
        </p:txBody>
      </p:sp>
    </p:spTree>
    <p:extLst>
      <p:ext uri="{BB962C8B-B14F-4D97-AF65-F5344CB8AC3E}">
        <p14:creationId xmlns:p14="http://schemas.microsoft.com/office/powerpoint/2010/main" val="13453688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Chart Control</a:t>
            </a:r>
            <a:endParaRPr lang="en-US" dirty="0"/>
          </a:p>
        </p:txBody>
      </p:sp>
      <p:sp>
        <p:nvSpPr>
          <p:cNvPr id="3" name="Text Placeholder 2"/>
          <p:cNvSpPr>
            <a:spLocks noGrp="1"/>
          </p:cNvSpPr>
          <p:nvPr>
            <p:ph type="body" idx="1"/>
          </p:nvPr>
        </p:nvSpPr>
        <p:spPr/>
        <p:txBody>
          <a:bodyPr/>
          <a:lstStyle/>
          <a:p>
            <a:r>
              <a:rPr lang="en-US" dirty="0" smtClean="0"/>
              <a:t>Chart added to toolbox</a:t>
            </a:r>
            <a:r>
              <a:rPr lang="en-US" dirty="0"/>
              <a:t> </a:t>
            </a:r>
            <a:r>
              <a:rPr lang="en-US" dirty="0" smtClean="0"/>
              <a:t>in Data group</a:t>
            </a:r>
          </a:p>
          <a:p>
            <a:r>
              <a:rPr lang="en-US" dirty="0" smtClean="0"/>
              <a:t>Drag and drop onto design space to add to application</a:t>
            </a: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97027" y="2782693"/>
            <a:ext cx="2306538" cy="2412761"/>
          </a:xfrm>
          <a:prstGeom prst="rect">
            <a:avLst/>
          </a:prstGeom>
        </p:spPr>
      </p:pic>
    </p:spTree>
    <p:extLst>
      <p:ext uri="{BB962C8B-B14F-4D97-AF65-F5344CB8AC3E}">
        <p14:creationId xmlns:p14="http://schemas.microsoft.com/office/powerpoint/2010/main" val="1751684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Sources</a:t>
            </a:r>
            <a:endParaRPr lang="en-US" dirty="0"/>
          </a:p>
        </p:txBody>
      </p:sp>
      <p:sp>
        <p:nvSpPr>
          <p:cNvPr id="3" name="Text Placeholder 2"/>
          <p:cNvSpPr>
            <a:spLocks noGrp="1"/>
          </p:cNvSpPr>
          <p:nvPr>
            <p:ph type="body" idx="1"/>
          </p:nvPr>
        </p:nvSpPr>
        <p:spPr/>
        <p:txBody>
          <a:bodyPr/>
          <a:lstStyle/>
          <a:p>
            <a:r>
              <a:rPr lang="en-US" dirty="0" smtClean="0"/>
              <a:t>Handles multiple types of data sources</a:t>
            </a:r>
          </a:p>
          <a:p>
            <a:r>
              <a:rPr lang="en-US" dirty="0" smtClean="0"/>
              <a:t>Data can also be added manually in code</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56185" y="2481392"/>
            <a:ext cx="5160252" cy="3824985"/>
          </a:xfrm>
          <a:prstGeom prst="rect">
            <a:avLst/>
          </a:prstGeom>
        </p:spPr>
      </p:pic>
    </p:spTree>
    <p:extLst>
      <p:ext uri="{BB962C8B-B14F-4D97-AF65-F5344CB8AC3E}">
        <p14:creationId xmlns:p14="http://schemas.microsoft.com/office/powerpoint/2010/main" val="4029584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Properties</a:t>
            </a:r>
            <a:endParaRPr 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406" y="1324162"/>
            <a:ext cx="2933334" cy="2990476"/>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7602" y="2481514"/>
            <a:ext cx="5035344" cy="3616215"/>
          </a:xfrm>
          <a:prstGeom prst="rect">
            <a:avLst/>
          </a:prstGeom>
        </p:spPr>
      </p:pic>
      <p:sp>
        <p:nvSpPr>
          <p:cNvPr id="7" name="Rectangle 6"/>
          <p:cNvSpPr/>
          <p:nvPr/>
        </p:nvSpPr>
        <p:spPr>
          <a:xfrm>
            <a:off x="568036" y="2716810"/>
            <a:ext cx="2660073" cy="220354"/>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811901">
            <a:off x="3090109" y="2805546"/>
            <a:ext cx="789709" cy="263236"/>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257925" y="3734047"/>
            <a:ext cx="2028825" cy="161678"/>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6257924" y="4229346"/>
            <a:ext cx="2028825" cy="304553"/>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800225" y="4648200"/>
            <a:ext cx="1543050" cy="346249"/>
          </a:xfrm>
          <a:prstGeom prst="rect">
            <a:avLst/>
          </a:prstGeom>
          <a:noFill/>
        </p:spPr>
        <p:txBody>
          <a:bodyPr wrap="square" rtlCol="0">
            <a:spAutoFit/>
          </a:bodyPr>
          <a:lstStyle/>
          <a:p>
            <a:pPr algn="r"/>
            <a:r>
              <a:rPr lang="en-US" sz="1800" b="1" dirty="0" smtClean="0">
                <a:solidFill>
                  <a:srgbClr val="FFCC29"/>
                </a:solidFill>
                <a:latin typeface="Calibri"/>
                <a:cs typeface="Calibri"/>
              </a:rPr>
              <a:t>Chart type</a:t>
            </a:r>
            <a:endParaRPr lang="en-US" sz="1800" b="1" dirty="0">
              <a:solidFill>
                <a:srgbClr val="FFCC29"/>
              </a:solidFill>
              <a:latin typeface="Calibri"/>
              <a:cs typeface="Calibri"/>
            </a:endParaRPr>
          </a:p>
        </p:txBody>
      </p:sp>
      <p:sp>
        <p:nvSpPr>
          <p:cNvPr id="11" name="TextBox 10"/>
          <p:cNvSpPr txBox="1"/>
          <p:nvPr/>
        </p:nvSpPr>
        <p:spPr>
          <a:xfrm>
            <a:off x="1800225" y="5067300"/>
            <a:ext cx="1543050" cy="346249"/>
          </a:xfrm>
          <a:prstGeom prst="rect">
            <a:avLst/>
          </a:prstGeom>
          <a:noFill/>
        </p:spPr>
        <p:txBody>
          <a:bodyPr wrap="square" rtlCol="0">
            <a:spAutoFit/>
          </a:bodyPr>
          <a:lstStyle/>
          <a:p>
            <a:pPr algn="r"/>
            <a:r>
              <a:rPr lang="en-US" sz="1800" b="1" dirty="0" smtClean="0">
                <a:solidFill>
                  <a:schemeClr val="tx2"/>
                </a:solidFill>
                <a:latin typeface="Calibri"/>
                <a:cs typeface="Calibri"/>
              </a:rPr>
              <a:t>Axes fields</a:t>
            </a:r>
            <a:endParaRPr lang="en-US" sz="1800" b="1" dirty="0">
              <a:solidFill>
                <a:schemeClr val="tx2"/>
              </a:solidFill>
              <a:latin typeface="Calibri"/>
              <a:cs typeface="Calibri"/>
            </a:endParaRPr>
          </a:p>
        </p:txBody>
      </p:sp>
      <p:cxnSp>
        <p:nvCxnSpPr>
          <p:cNvPr id="13" name="Straight Arrow Connector 12"/>
          <p:cNvCxnSpPr>
            <a:stCxn id="10" idx="3"/>
          </p:cNvCxnSpPr>
          <p:nvPr/>
        </p:nvCxnSpPr>
        <p:spPr>
          <a:xfrm flipV="1">
            <a:off x="3343275" y="3814886"/>
            <a:ext cx="3810000" cy="1006439"/>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3343275" y="4381622"/>
            <a:ext cx="3810000" cy="86570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2156446"/>
      </p:ext>
    </p:extLst>
  </p:cSld>
  <p:clrMapOvr>
    <a:masterClrMapping/>
  </p:clrMapOvr>
  <p:transition xmlns:p14="http://schemas.microsoft.com/office/powerpoint/2010/mai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r>
              <a:rPr lang="en-US" dirty="0" smtClean="0"/>
              <a:t>Embedding Reports in .NET Applications</a:t>
            </a:r>
          </a:p>
          <a:p>
            <a:r>
              <a:rPr lang="en-US" dirty="0" smtClean="0"/>
              <a:t>Working with Chart Controls</a:t>
            </a:r>
          </a:p>
          <a:p>
            <a:r>
              <a:rPr lang="en-US" dirty="0" smtClean="0"/>
              <a:t>Reviewing Report Deployment Options</a:t>
            </a:r>
            <a:endParaRPr lang="en-US" dirty="0"/>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Code</a:t>
            </a:r>
            <a:endParaRPr lang="en-US" dirty="0"/>
          </a:p>
        </p:txBody>
      </p:sp>
      <p:sp>
        <p:nvSpPr>
          <p:cNvPr id="3" name="Text Placeholder 2"/>
          <p:cNvSpPr>
            <a:spLocks noGrp="1"/>
          </p:cNvSpPr>
          <p:nvPr>
            <p:ph type="body" sz="quarter" idx="10"/>
          </p:nvPr>
        </p:nvSpPr>
        <p:spPr>
          <a:xfrm>
            <a:off x="0" y="1411551"/>
            <a:ext cx="3626069" cy="5020779"/>
          </a:xfrm>
        </p:spPr>
        <p:txBody>
          <a:bodyPr>
            <a:normAutofit fontScale="92500" lnSpcReduction="10000"/>
          </a:bodyPr>
          <a:lstStyle/>
          <a:p>
            <a:r>
              <a:rPr lang="en-US" dirty="0" smtClean="0"/>
              <a:t>Use </a:t>
            </a:r>
            <a:r>
              <a:rPr lang="en-US" dirty="0" err="1" smtClean="0"/>
              <a:t>System.Web.UI</a:t>
            </a:r>
            <a:r>
              <a:rPr lang="en-US" dirty="0" smtClean="0"/>
              <a:t>.</a:t>
            </a:r>
            <a:br>
              <a:rPr lang="en-US" dirty="0" smtClean="0"/>
            </a:br>
            <a:r>
              <a:rPr lang="en-US" dirty="0" err="1" smtClean="0"/>
              <a:t>DataVisualization</a:t>
            </a:r>
            <a:r>
              <a:rPr lang="en-US" dirty="0" smtClean="0"/>
              <a:t>.</a:t>
            </a:r>
            <a:br>
              <a:rPr lang="en-US" dirty="0" smtClean="0"/>
            </a:br>
            <a:r>
              <a:rPr lang="en-US" dirty="0" smtClean="0"/>
              <a:t>Charting namespace</a:t>
            </a:r>
          </a:p>
          <a:p>
            <a:r>
              <a:rPr lang="en-US" dirty="0" smtClean="0"/>
              <a:t>Use </a:t>
            </a:r>
            <a:r>
              <a:rPr lang="en-US" dirty="0" err="1" smtClean="0"/>
              <a:t>DataBind</a:t>
            </a:r>
            <a:r>
              <a:rPr lang="en-US" dirty="0" smtClean="0"/>
              <a:t>() to load the data into the chart from the data source</a:t>
            </a:r>
          </a:p>
          <a:p>
            <a:r>
              <a:rPr lang="en-US" dirty="0" smtClean="0"/>
              <a:t>Access data point values</a:t>
            </a:r>
          </a:p>
          <a:p>
            <a:r>
              <a:rPr lang="en-US" dirty="0" smtClean="0"/>
              <a:t>Add annotations to the chart</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22295" y="603710"/>
            <a:ext cx="5304762" cy="5619048"/>
          </a:xfrm>
          <a:prstGeom prst="rect">
            <a:avLst/>
          </a:prstGeom>
        </p:spPr>
      </p:pic>
      <p:cxnSp>
        <p:nvCxnSpPr>
          <p:cNvPr id="7" name="Straight Arrow Connector 6"/>
          <p:cNvCxnSpPr/>
          <p:nvPr/>
        </p:nvCxnSpPr>
        <p:spPr>
          <a:xfrm flipV="1">
            <a:off x="3468414" y="993228"/>
            <a:ext cx="2049517" cy="82842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flipV="1">
            <a:off x="3043438" y="2298629"/>
            <a:ext cx="1769280" cy="996934"/>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V="1">
            <a:off x="3295234" y="3389586"/>
            <a:ext cx="2695663" cy="143879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568924" y="5671433"/>
            <a:ext cx="1166849" cy="30628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22" idx="1"/>
          </p:cNvCxnSpPr>
          <p:nvPr/>
        </p:nvCxnSpPr>
        <p:spPr>
          <a:xfrm flipV="1">
            <a:off x="3547029" y="4172802"/>
            <a:ext cx="1201121" cy="1465786"/>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358244" y="731548"/>
            <a:ext cx="3193439" cy="261680"/>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4748150" y="2044106"/>
            <a:ext cx="1596719" cy="261680"/>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5954964" y="3127906"/>
            <a:ext cx="2856527" cy="261680"/>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748150" y="3969124"/>
            <a:ext cx="3600203" cy="407356"/>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4817508" y="5891588"/>
            <a:ext cx="2565719" cy="261680"/>
          </a:xfrm>
          <a:prstGeom prst="rect">
            <a:avLst/>
          </a:prstGeom>
          <a:solidFill>
            <a:srgbClr val="FFFF00">
              <a:alpha val="25000"/>
            </a:srgbClr>
          </a:solidFill>
          <a:ln>
            <a:solidFill>
              <a:srgbClr val="FFFF00">
                <a:alpha val="2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3209329"/>
      </p:ext>
    </p:extLst>
  </p:cSld>
  <p:clrMapOvr>
    <a:masterClrMapping/>
  </p:clrMapOvr>
  <p:transition xmlns:p14="http://schemas.microsoft.com/office/powerpoint/2010/mai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Annotations</a:t>
            </a:r>
            <a:endParaRPr lang="en-US" dirty="0"/>
          </a:p>
        </p:txBody>
      </p:sp>
      <p:sp>
        <p:nvSpPr>
          <p:cNvPr id="3" name="Text Placeholder 2"/>
          <p:cNvSpPr>
            <a:spLocks noGrp="1"/>
          </p:cNvSpPr>
          <p:nvPr>
            <p:ph type="body" idx="1"/>
          </p:nvPr>
        </p:nvSpPr>
        <p:spPr/>
        <p:txBody>
          <a:bodyPr>
            <a:normAutofit lnSpcReduction="10000"/>
          </a:bodyPr>
          <a:lstStyle/>
          <a:p>
            <a:r>
              <a:rPr lang="en-US" dirty="0" smtClean="0"/>
              <a:t>Different annotation types</a:t>
            </a:r>
          </a:p>
          <a:p>
            <a:pPr lvl="1"/>
            <a:r>
              <a:rPr lang="en-US" dirty="0" err="1"/>
              <a:t>LineAnnotation</a:t>
            </a:r>
            <a:r>
              <a:rPr lang="en-US" dirty="0"/>
              <a:t> – shape only</a:t>
            </a:r>
          </a:p>
          <a:p>
            <a:pPr lvl="1"/>
            <a:r>
              <a:rPr lang="en-US" dirty="0" err="1"/>
              <a:t>TextAnnotation</a:t>
            </a:r>
            <a:r>
              <a:rPr lang="en-US" dirty="0"/>
              <a:t> – text only</a:t>
            </a:r>
          </a:p>
          <a:p>
            <a:pPr lvl="1"/>
            <a:r>
              <a:rPr lang="en-US" dirty="0" err="1"/>
              <a:t>EllipseAnnotation</a:t>
            </a:r>
            <a:r>
              <a:rPr lang="en-US" dirty="0"/>
              <a:t> – text and shape</a:t>
            </a:r>
          </a:p>
          <a:p>
            <a:pPr lvl="1"/>
            <a:r>
              <a:rPr lang="en-US" dirty="0" err="1"/>
              <a:t>AnnotationGroup</a:t>
            </a:r>
            <a:r>
              <a:rPr lang="en-US" dirty="0"/>
              <a:t> – </a:t>
            </a:r>
            <a:r>
              <a:rPr lang="en-US" dirty="0" smtClean="0"/>
              <a:t>group</a:t>
            </a:r>
          </a:p>
          <a:p>
            <a:r>
              <a:rPr lang="en-US" dirty="0" smtClean="0"/>
              <a:t>Position annotations with properties</a:t>
            </a:r>
          </a:p>
          <a:p>
            <a:pPr lvl="1"/>
            <a:r>
              <a:rPr lang="en-US" dirty="0" err="1"/>
              <a:t>Annotation.X</a:t>
            </a:r>
            <a:r>
              <a:rPr lang="en-US" dirty="0"/>
              <a:t> and </a:t>
            </a:r>
            <a:r>
              <a:rPr lang="en-US" dirty="0" err="1"/>
              <a:t>Annotation.Y</a:t>
            </a:r>
            <a:r>
              <a:rPr lang="en-US" dirty="0"/>
              <a:t> position the annotation anywhere</a:t>
            </a:r>
          </a:p>
          <a:p>
            <a:pPr lvl="1"/>
            <a:r>
              <a:rPr lang="en-US" dirty="0" err="1"/>
              <a:t>Annotation.AnchorX</a:t>
            </a:r>
            <a:r>
              <a:rPr lang="en-US" dirty="0"/>
              <a:t> and </a:t>
            </a:r>
            <a:r>
              <a:rPr lang="en-US" dirty="0" err="1"/>
              <a:t>Annotation.AnchorY</a:t>
            </a:r>
            <a:r>
              <a:rPr lang="en-US" dirty="0"/>
              <a:t> anchor the annotation anywhere</a:t>
            </a:r>
          </a:p>
          <a:p>
            <a:pPr lvl="1"/>
            <a:r>
              <a:rPr lang="en-US" dirty="0" err="1"/>
              <a:t>Annotation.AnchorDataPoint</a:t>
            </a:r>
            <a:r>
              <a:rPr lang="en-US" dirty="0"/>
              <a:t> anchors the annotation to a </a:t>
            </a:r>
            <a:r>
              <a:rPr lang="en-US" dirty="0" err="1" smtClean="0"/>
              <a:t>datapoint</a:t>
            </a:r>
            <a:endParaRPr lang="en-US" dirty="0" smtClean="0"/>
          </a:p>
          <a:p>
            <a:r>
              <a:rPr lang="en-US" dirty="0"/>
              <a:t>Add </a:t>
            </a:r>
            <a:r>
              <a:rPr lang="en-US" dirty="0" smtClean="0"/>
              <a:t>annotations </a:t>
            </a:r>
            <a:r>
              <a:rPr lang="en-US" dirty="0"/>
              <a:t>at runtime with Add()</a:t>
            </a:r>
          </a:p>
          <a:p>
            <a:pPr marL="0" indent="0">
              <a:buNone/>
            </a:pPr>
            <a:endParaRPr lang="en-US" dirty="0" smtClean="0"/>
          </a:p>
        </p:txBody>
      </p:sp>
    </p:spTree>
    <p:extLst>
      <p:ext uri="{BB962C8B-B14F-4D97-AF65-F5344CB8AC3E}">
        <p14:creationId xmlns:p14="http://schemas.microsoft.com/office/powerpoint/2010/main" val="1565664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bwMode="auto">
          <a:xfrm>
            <a:off x="5581650" y="2266441"/>
            <a:ext cx="2724150" cy="1295910"/>
          </a:xfrm>
          <a:prstGeom prst="roundRect">
            <a:avLst/>
          </a:prstGeom>
          <a:no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1800" dirty="0">
              <a:solidFill>
                <a:srgbClr val="FFCC29"/>
              </a:solidFill>
              <a:latin typeface="Tekton Pro" pitchFamily="34" charset="0"/>
            </a:endParaRPr>
          </a:p>
        </p:txBody>
      </p:sp>
      <p:sp>
        <p:nvSpPr>
          <p:cNvPr id="4" name="Rounded Rectangle 3"/>
          <p:cNvSpPr/>
          <p:nvPr/>
        </p:nvSpPr>
        <p:spPr bwMode="auto">
          <a:xfrm>
            <a:off x="598170" y="2000250"/>
            <a:ext cx="4010778" cy="2133600"/>
          </a:xfrm>
          <a:prstGeom prst="round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1800" dirty="0">
              <a:solidFill>
                <a:srgbClr val="FFCC29"/>
              </a:solidFill>
              <a:latin typeface="Tekton Pro" pitchFamily="34" charset="0"/>
            </a:endParaRPr>
          </a:p>
        </p:txBody>
      </p:sp>
      <p:sp>
        <p:nvSpPr>
          <p:cNvPr id="2" name="Title 1"/>
          <p:cNvSpPr>
            <a:spLocks noGrp="1"/>
          </p:cNvSpPr>
          <p:nvPr>
            <p:ph type="title"/>
          </p:nvPr>
        </p:nvSpPr>
        <p:spPr/>
        <p:txBody>
          <a:bodyPr/>
          <a:lstStyle/>
          <a:p>
            <a:r>
              <a:rPr lang="en-US" dirty="0" smtClean="0"/>
              <a:t>Deployment</a:t>
            </a:r>
            <a:endParaRPr lang="en-US" dirty="0"/>
          </a:p>
        </p:txBody>
      </p:sp>
      <p:pic>
        <p:nvPicPr>
          <p:cNvPr id="4098" name="Picture 2" descr="C:\Users\smisner\AppData\Local\Temp\SNAGHTML18d4c13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 y="1600200"/>
            <a:ext cx="9144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8501" y="2686051"/>
            <a:ext cx="410446" cy="338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descr="C:\Users\smisner\AppData\Local\Temp\SNAGHTML18d7b75f.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4756" y="3143251"/>
            <a:ext cx="374191" cy="42907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bwMode="auto">
          <a:xfrm>
            <a:off x="2179320" y="2215634"/>
            <a:ext cx="2362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Shared data source</a:t>
            </a:r>
            <a:endParaRPr lang="en-US" sz="1800" dirty="0">
              <a:solidFill>
                <a:srgbClr val="FFCC29"/>
              </a:solidFill>
              <a:latin typeface="Tekton Pro" pitchFamily="34" charset="0"/>
            </a:endParaRPr>
          </a:p>
        </p:txBody>
      </p:sp>
      <p:sp>
        <p:nvSpPr>
          <p:cNvPr id="11" name="TextBox 10"/>
          <p:cNvSpPr txBox="1"/>
          <p:nvPr/>
        </p:nvSpPr>
        <p:spPr bwMode="auto">
          <a:xfrm>
            <a:off x="2198370" y="2670392"/>
            <a:ext cx="2362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Shared dataset</a:t>
            </a:r>
            <a:endParaRPr lang="en-US" sz="1800" dirty="0">
              <a:solidFill>
                <a:srgbClr val="FFCC29"/>
              </a:solidFill>
              <a:latin typeface="Tekton Pro" pitchFamily="34" charset="0"/>
            </a:endParaRPr>
          </a:p>
        </p:txBody>
      </p:sp>
      <p:sp>
        <p:nvSpPr>
          <p:cNvPr id="12" name="TextBox 11"/>
          <p:cNvSpPr txBox="1"/>
          <p:nvPr/>
        </p:nvSpPr>
        <p:spPr bwMode="auto">
          <a:xfrm>
            <a:off x="2228850" y="3173121"/>
            <a:ext cx="2362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Report</a:t>
            </a:r>
            <a:endParaRPr lang="en-US" sz="1800" dirty="0">
              <a:solidFill>
                <a:srgbClr val="FFCC29"/>
              </a:solidFill>
              <a:latin typeface="Tekton Pro" pitchFamily="34" charset="0"/>
            </a:endParaRPr>
          </a:p>
        </p:txBody>
      </p:sp>
      <p:pic>
        <p:nvPicPr>
          <p:cNvPr id="4105" name="Picture 9" descr="C:\Users\smisner\AppData\Local\Temp\SNAGHTML18e3e5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20353" y="2071687"/>
            <a:ext cx="552656" cy="529629"/>
          </a:xfrm>
          <a:prstGeom prst="rect">
            <a:avLst/>
          </a:prstGeom>
          <a:noFill/>
          <a:extLst>
            <a:ext uri="{909E8E84-426E-40dd-AFC4-6F175D3DCCD1}">
              <a14:hiddenFill xmlns:a14="http://schemas.microsoft.com/office/drawing/2010/main">
                <a:solidFill>
                  <a:srgbClr val="FFFFFF"/>
                </a:solidFill>
              </a14:hiddenFill>
            </a:ext>
          </a:extLst>
        </p:spPr>
      </p:pic>
      <p:pic>
        <p:nvPicPr>
          <p:cNvPr id="4107" name="Picture 11" descr="C:\Users\smisner\AppData\Local\Temp\SNAGHTML18e5fb4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36370" y="3609975"/>
            <a:ext cx="704850" cy="41910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bwMode="auto">
          <a:xfrm>
            <a:off x="2221230" y="3657600"/>
            <a:ext cx="259842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Report parts</a:t>
            </a:r>
            <a:endParaRPr lang="en-US" sz="1800" dirty="0">
              <a:solidFill>
                <a:srgbClr val="FFCC29"/>
              </a:solidFill>
              <a:latin typeface="Tekton Pro" pitchFamily="34" charset="0"/>
            </a:endParaRPr>
          </a:p>
        </p:txBody>
      </p:sp>
      <p:sp>
        <p:nvSpPr>
          <p:cNvPr id="30" name="TextBox 29"/>
          <p:cNvSpPr txBox="1"/>
          <p:nvPr/>
        </p:nvSpPr>
        <p:spPr bwMode="auto">
          <a:xfrm>
            <a:off x="5634990" y="1897109"/>
            <a:ext cx="259842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Report Server</a:t>
            </a:r>
            <a:endParaRPr lang="en-US" sz="1800" dirty="0">
              <a:solidFill>
                <a:srgbClr val="FFCC29"/>
              </a:solidFill>
              <a:latin typeface="Tekton Pro" pitchFamily="34" charset="0"/>
            </a:endParaRPr>
          </a:p>
        </p:txBody>
      </p:sp>
      <p:sp>
        <p:nvSpPr>
          <p:cNvPr id="31" name="TextBox 30"/>
          <p:cNvSpPr txBox="1"/>
          <p:nvPr/>
        </p:nvSpPr>
        <p:spPr bwMode="auto">
          <a:xfrm>
            <a:off x="1207770" y="1630918"/>
            <a:ext cx="259842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Developer Computer</a:t>
            </a:r>
            <a:endParaRPr lang="en-US" sz="1800" dirty="0">
              <a:solidFill>
                <a:srgbClr val="FFCC29"/>
              </a:solidFill>
              <a:latin typeface="Tekton Pro" pitchFamily="34" charset="0"/>
            </a:endParaRPr>
          </a:p>
        </p:txBody>
      </p:sp>
      <p:pic>
        <p:nvPicPr>
          <p:cNvPr id="19" name="Picture 6" descr="Database01"/>
          <p:cNvPicPr>
            <a:picLocks noChangeAspect="1" noChangeArrowheads="1"/>
          </p:cNvPicPr>
          <p:nvPr/>
        </p:nvPicPr>
        <p:blipFill>
          <a:blip r:embed="rId8">
            <a:duotone>
              <a:prstClr val="black"/>
              <a:schemeClr val="accent2">
                <a:tint val="45000"/>
                <a:satMod val="400000"/>
              </a:schemeClr>
            </a:duotone>
            <a:extLst>
              <a:ext uri="{BEBA8EAE-BF5A-486C-A8C5-ECC9F3942E4B}">
                <a14:imgProps xmlns:a14="http://schemas.microsoft.com/office/drawing/2010/main">
                  <a14:imgLayer r:embed="rId9">
                    <a14:imgEffect>
                      <a14:artisticCrisscrossEtching trans="66000" pressure="23"/>
                    </a14:imgEffect>
                    <a14:imgEffect>
                      <a14:colorTemperature colorTemp="1500"/>
                    </a14:imgEffect>
                    <a14:imgEffect>
                      <a14:saturation sat="400000"/>
                    </a14:imgEffect>
                  </a14:imgLayer>
                </a14:imgProps>
              </a:ext>
            </a:extLst>
          </a:blip>
          <a:srcRect/>
          <a:stretch>
            <a:fillRect/>
          </a:stretch>
        </p:blipFill>
        <p:spPr bwMode="auto">
          <a:xfrm>
            <a:off x="6115050" y="2419352"/>
            <a:ext cx="1469090" cy="1034916"/>
          </a:xfrm>
          <a:prstGeom prst="rect">
            <a:avLst/>
          </a:prstGeom>
          <a:noFill/>
          <a:ln w="9525">
            <a:noFill/>
            <a:miter lim="800000"/>
            <a:headEnd/>
            <a:tailEnd/>
          </a:ln>
        </p:spPr>
      </p:pic>
      <p:sp>
        <p:nvSpPr>
          <p:cNvPr id="27" name="TextBox 26"/>
          <p:cNvSpPr txBox="1"/>
          <p:nvPr/>
        </p:nvSpPr>
        <p:spPr bwMode="auto">
          <a:xfrm>
            <a:off x="6400800" y="2983468"/>
            <a:ext cx="259842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Catalog</a:t>
            </a:r>
            <a:endParaRPr lang="en-US" sz="1800" dirty="0">
              <a:solidFill>
                <a:srgbClr val="FFCC29"/>
              </a:solidFill>
              <a:latin typeface="Tekton Pro" pitchFamily="34" charset="0"/>
            </a:endParaRPr>
          </a:p>
        </p:txBody>
      </p:sp>
      <p:sp>
        <p:nvSpPr>
          <p:cNvPr id="21" name="Freeform 8"/>
          <p:cNvSpPr>
            <a:spLocks/>
          </p:cNvSpPr>
          <p:nvPr/>
        </p:nvSpPr>
        <p:spPr bwMode="auto">
          <a:xfrm>
            <a:off x="4097344" y="2768033"/>
            <a:ext cx="1484306" cy="648982"/>
          </a:xfrm>
          <a:custGeom>
            <a:avLst/>
            <a:gdLst>
              <a:gd name="T0" fmla="*/ 943 w 843"/>
              <a:gd name="T1" fmla="*/ 27 h 207"/>
              <a:gd name="T2" fmla="*/ 934 w 843"/>
              <a:gd name="T3" fmla="*/ 14 h 207"/>
              <a:gd name="T4" fmla="*/ 926 w 843"/>
              <a:gd name="T5" fmla="*/ 0 h 207"/>
              <a:gd name="T6" fmla="*/ 1160 w 843"/>
              <a:gd name="T7" fmla="*/ 25 h 207"/>
              <a:gd name="T8" fmla="*/ 1321 w 843"/>
              <a:gd name="T9" fmla="*/ 42 h 207"/>
              <a:gd name="T10" fmla="*/ 1391 w 843"/>
              <a:gd name="T11" fmla="*/ 50 h 207"/>
              <a:gd name="T12" fmla="*/ 1373 w 843"/>
              <a:gd name="T13" fmla="*/ 52 h 207"/>
              <a:gd name="T14" fmla="*/ 1321 w 843"/>
              <a:gd name="T15" fmla="*/ 57 h 207"/>
              <a:gd name="T16" fmla="*/ 1160 w 843"/>
              <a:gd name="T17" fmla="*/ 74 h 207"/>
              <a:gd name="T18" fmla="*/ 926 w 843"/>
              <a:gd name="T19" fmla="*/ 96 h 207"/>
              <a:gd name="T20" fmla="*/ 943 w 843"/>
              <a:gd name="T21" fmla="*/ 69 h 207"/>
              <a:gd name="T22" fmla="*/ 0 w 843"/>
              <a:gd name="T23" fmla="*/ 50 h 207"/>
              <a:gd name="T24" fmla="*/ 943 w 843"/>
              <a:gd name="T25" fmla="*/ 27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3"/>
              <a:gd name="T40" fmla="*/ 0 h 207"/>
              <a:gd name="T41" fmla="*/ 843 w 843"/>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3" h="207">
                <a:moveTo>
                  <a:pt x="571" y="59"/>
                </a:moveTo>
                <a:lnTo>
                  <a:pt x="566" y="30"/>
                </a:lnTo>
                <a:lnTo>
                  <a:pt x="561" y="0"/>
                </a:lnTo>
                <a:lnTo>
                  <a:pt x="703" y="53"/>
                </a:lnTo>
                <a:lnTo>
                  <a:pt x="800" y="91"/>
                </a:lnTo>
                <a:lnTo>
                  <a:pt x="843" y="108"/>
                </a:lnTo>
                <a:lnTo>
                  <a:pt x="832" y="113"/>
                </a:lnTo>
                <a:lnTo>
                  <a:pt x="800" y="124"/>
                </a:lnTo>
                <a:lnTo>
                  <a:pt x="703" y="158"/>
                </a:lnTo>
                <a:lnTo>
                  <a:pt x="561" y="207"/>
                </a:lnTo>
                <a:lnTo>
                  <a:pt x="571" y="149"/>
                </a:lnTo>
                <a:lnTo>
                  <a:pt x="0" y="108"/>
                </a:lnTo>
                <a:lnTo>
                  <a:pt x="571" y="59"/>
                </a:lnTo>
                <a:close/>
              </a:path>
            </a:pathLst>
          </a:custGeom>
          <a:solidFill>
            <a:schemeClr val="accent1">
              <a:alpha val="75000"/>
            </a:schemeClr>
          </a:solidFill>
          <a:ln w="9525">
            <a:noFill/>
            <a:round/>
            <a:headEnd/>
            <a:tailEnd/>
          </a:ln>
        </p:spPr>
        <p:txBody>
          <a:bodyPr/>
          <a:lstStyle/>
          <a:p>
            <a:pPr algn="ctr" eaLnBrk="1" hangingPunct="1"/>
            <a:endParaRPr lang="en-US" sz="1800">
              <a:solidFill>
                <a:srgbClr val="FFCC29"/>
              </a:solidFill>
              <a:latin typeface="Tahoma" pitchFamily="34" charset="0"/>
            </a:endParaRPr>
          </a:p>
        </p:txBody>
      </p:sp>
      <p:pic>
        <p:nvPicPr>
          <p:cNvPr id="4111" name="Picture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700010" y="2983468"/>
            <a:ext cx="1066800" cy="291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Rounded Rectangle 36"/>
          <p:cNvSpPr/>
          <p:nvPr/>
        </p:nvSpPr>
        <p:spPr bwMode="auto">
          <a:xfrm>
            <a:off x="4895850" y="4647690"/>
            <a:ext cx="2724150" cy="1295910"/>
          </a:xfrm>
          <a:prstGeom prst="roundRect">
            <a:avLst/>
          </a:prstGeom>
          <a:no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1800" dirty="0">
              <a:solidFill>
                <a:srgbClr val="FFCC29"/>
              </a:solidFill>
              <a:latin typeface="Tekton Pro" pitchFamily="34" charset="0"/>
            </a:endParaRPr>
          </a:p>
        </p:txBody>
      </p:sp>
      <p:sp>
        <p:nvSpPr>
          <p:cNvPr id="38" name="TextBox 37"/>
          <p:cNvSpPr txBox="1"/>
          <p:nvPr/>
        </p:nvSpPr>
        <p:spPr bwMode="auto">
          <a:xfrm>
            <a:off x="4949190" y="4278358"/>
            <a:ext cx="259842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SharePoint Server</a:t>
            </a:r>
            <a:endParaRPr lang="en-US" sz="1800" dirty="0">
              <a:solidFill>
                <a:srgbClr val="FFCC29"/>
              </a:solidFill>
              <a:latin typeface="Tekton Pro" pitchFamily="34" charset="0"/>
            </a:endParaRPr>
          </a:p>
        </p:txBody>
      </p:sp>
      <p:pic>
        <p:nvPicPr>
          <p:cNvPr id="39" name="Picture 6" descr="Database01"/>
          <p:cNvPicPr>
            <a:picLocks noChangeAspect="1" noChangeArrowheads="1"/>
          </p:cNvPicPr>
          <p:nvPr/>
        </p:nvPicPr>
        <p:blipFill>
          <a:blip r:embed="rId8">
            <a:duotone>
              <a:prstClr val="black"/>
              <a:schemeClr val="accent2">
                <a:tint val="45000"/>
                <a:satMod val="400000"/>
              </a:schemeClr>
            </a:duotone>
            <a:extLst>
              <a:ext uri="{BEBA8EAE-BF5A-486C-A8C5-ECC9F3942E4B}">
                <a14:imgProps xmlns:a14="http://schemas.microsoft.com/office/drawing/2010/main">
                  <a14:imgLayer r:embed="rId9">
                    <a14:imgEffect>
                      <a14:artisticCrisscrossEtching trans="66000" pressure="23"/>
                    </a14:imgEffect>
                    <a14:imgEffect>
                      <a14:colorTemperature colorTemp="1500"/>
                    </a14:imgEffect>
                    <a14:imgEffect>
                      <a14:saturation sat="400000"/>
                    </a14:imgEffect>
                  </a14:imgLayer>
                </a14:imgProps>
              </a:ext>
            </a:extLst>
          </a:blip>
          <a:srcRect/>
          <a:stretch>
            <a:fillRect/>
          </a:stretch>
        </p:blipFill>
        <p:spPr bwMode="auto">
          <a:xfrm>
            <a:off x="5429250" y="4800601"/>
            <a:ext cx="1469090" cy="1034916"/>
          </a:xfrm>
          <a:prstGeom prst="rect">
            <a:avLst/>
          </a:prstGeom>
          <a:noFill/>
          <a:ln w="9525">
            <a:noFill/>
            <a:miter lim="800000"/>
            <a:headEnd/>
            <a:tailEnd/>
          </a:ln>
        </p:spPr>
      </p:pic>
      <p:sp>
        <p:nvSpPr>
          <p:cNvPr id="40" name="TextBox 39"/>
          <p:cNvSpPr txBox="1"/>
          <p:nvPr/>
        </p:nvSpPr>
        <p:spPr bwMode="auto">
          <a:xfrm>
            <a:off x="5715000" y="5334000"/>
            <a:ext cx="259842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Content</a:t>
            </a:r>
            <a:endParaRPr lang="en-US" sz="1800" dirty="0">
              <a:solidFill>
                <a:srgbClr val="FFCC29"/>
              </a:solidFill>
              <a:latin typeface="Tekton Pro" pitchFamily="34" charset="0"/>
            </a:endParaRPr>
          </a:p>
        </p:txBody>
      </p:sp>
      <p:sp>
        <p:nvSpPr>
          <p:cNvPr id="41" name="Freeform 8"/>
          <p:cNvSpPr>
            <a:spLocks/>
          </p:cNvSpPr>
          <p:nvPr/>
        </p:nvSpPr>
        <p:spPr bwMode="auto">
          <a:xfrm rot="2067641">
            <a:off x="4043971" y="3633495"/>
            <a:ext cx="1484306" cy="648982"/>
          </a:xfrm>
          <a:custGeom>
            <a:avLst/>
            <a:gdLst>
              <a:gd name="T0" fmla="*/ 943 w 843"/>
              <a:gd name="T1" fmla="*/ 27 h 207"/>
              <a:gd name="T2" fmla="*/ 934 w 843"/>
              <a:gd name="T3" fmla="*/ 14 h 207"/>
              <a:gd name="T4" fmla="*/ 926 w 843"/>
              <a:gd name="T5" fmla="*/ 0 h 207"/>
              <a:gd name="T6" fmla="*/ 1160 w 843"/>
              <a:gd name="T7" fmla="*/ 25 h 207"/>
              <a:gd name="T8" fmla="*/ 1321 w 843"/>
              <a:gd name="T9" fmla="*/ 42 h 207"/>
              <a:gd name="T10" fmla="*/ 1391 w 843"/>
              <a:gd name="T11" fmla="*/ 50 h 207"/>
              <a:gd name="T12" fmla="*/ 1373 w 843"/>
              <a:gd name="T13" fmla="*/ 52 h 207"/>
              <a:gd name="T14" fmla="*/ 1321 w 843"/>
              <a:gd name="T15" fmla="*/ 57 h 207"/>
              <a:gd name="T16" fmla="*/ 1160 w 843"/>
              <a:gd name="T17" fmla="*/ 74 h 207"/>
              <a:gd name="T18" fmla="*/ 926 w 843"/>
              <a:gd name="T19" fmla="*/ 96 h 207"/>
              <a:gd name="T20" fmla="*/ 943 w 843"/>
              <a:gd name="T21" fmla="*/ 69 h 207"/>
              <a:gd name="T22" fmla="*/ 0 w 843"/>
              <a:gd name="T23" fmla="*/ 50 h 207"/>
              <a:gd name="T24" fmla="*/ 943 w 843"/>
              <a:gd name="T25" fmla="*/ 27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3"/>
              <a:gd name="T40" fmla="*/ 0 h 207"/>
              <a:gd name="T41" fmla="*/ 843 w 843"/>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3" h="207">
                <a:moveTo>
                  <a:pt x="571" y="59"/>
                </a:moveTo>
                <a:lnTo>
                  <a:pt x="566" y="30"/>
                </a:lnTo>
                <a:lnTo>
                  <a:pt x="561" y="0"/>
                </a:lnTo>
                <a:lnTo>
                  <a:pt x="703" y="53"/>
                </a:lnTo>
                <a:lnTo>
                  <a:pt x="800" y="91"/>
                </a:lnTo>
                <a:lnTo>
                  <a:pt x="843" y="108"/>
                </a:lnTo>
                <a:lnTo>
                  <a:pt x="832" y="113"/>
                </a:lnTo>
                <a:lnTo>
                  <a:pt x="800" y="124"/>
                </a:lnTo>
                <a:lnTo>
                  <a:pt x="703" y="158"/>
                </a:lnTo>
                <a:lnTo>
                  <a:pt x="561" y="207"/>
                </a:lnTo>
                <a:lnTo>
                  <a:pt x="571" y="149"/>
                </a:lnTo>
                <a:lnTo>
                  <a:pt x="0" y="108"/>
                </a:lnTo>
                <a:lnTo>
                  <a:pt x="571" y="59"/>
                </a:lnTo>
                <a:close/>
              </a:path>
            </a:pathLst>
          </a:custGeom>
          <a:solidFill>
            <a:schemeClr val="accent1">
              <a:alpha val="75000"/>
            </a:schemeClr>
          </a:solidFill>
          <a:ln w="9525">
            <a:noFill/>
            <a:round/>
            <a:headEnd/>
            <a:tailEnd/>
          </a:ln>
        </p:spPr>
        <p:txBody>
          <a:bodyPr/>
          <a:lstStyle/>
          <a:p>
            <a:pPr algn="ctr" eaLnBrk="1" hangingPunct="1"/>
            <a:endParaRPr lang="en-US" sz="1800">
              <a:solidFill>
                <a:srgbClr val="FFCC29"/>
              </a:solidFill>
              <a:latin typeface="Tahoma" pitchFamily="34" charset="0"/>
            </a:endParaRPr>
          </a:p>
        </p:txBody>
      </p:sp>
    </p:spTree>
    <p:extLst>
      <p:ext uri="{BB962C8B-B14F-4D97-AF65-F5344CB8AC3E}">
        <p14:creationId xmlns:p14="http://schemas.microsoft.com/office/powerpoint/2010/main" val="4055912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105"/>
                                        </p:tgtEl>
                                        <p:attrNameLst>
                                          <p:attrName>style.visibility</p:attrName>
                                        </p:attrNameLst>
                                      </p:cBhvr>
                                      <p:to>
                                        <p:strVal val="visible"/>
                                      </p:to>
                                    </p:set>
                                    <p:animEffect transition="in" filter="fade">
                                      <p:cBhvr>
                                        <p:cTn id="18" dur="500"/>
                                        <p:tgtEl>
                                          <p:spTgt spid="410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100"/>
                                        </p:tgtEl>
                                        <p:attrNameLst>
                                          <p:attrName>style.visibility</p:attrName>
                                        </p:attrNameLst>
                                      </p:cBhvr>
                                      <p:to>
                                        <p:strVal val="visible"/>
                                      </p:to>
                                    </p:set>
                                    <p:animEffect transition="in" filter="fade">
                                      <p:cBhvr>
                                        <p:cTn id="34" dur="500"/>
                                        <p:tgtEl>
                                          <p:spTgt spid="410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107"/>
                                        </p:tgtEl>
                                        <p:attrNameLst>
                                          <p:attrName>style.visibility</p:attrName>
                                        </p:attrNameLst>
                                      </p:cBhvr>
                                      <p:to>
                                        <p:strVal val="visible"/>
                                      </p:to>
                                    </p:set>
                                    <p:animEffect transition="in" filter="fade">
                                      <p:cBhvr>
                                        <p:cTn id="42" dur="500"/>
                                        <p:tgtEl>
                                          <p:spTgt spid="410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left)">
                                      <p:cBhvr>
                                        <p:cTn id="50" dur="500"/>
                                        <p:tgtEl>
                                          <p:spTgt spid="21"/>
                                        </p:tgtEl>
                                      </p:cBhvr>
                                    </p:animEffect>
                                  </p:childTnLst>
                                </p:cTn>
                              </p:par>
                            </p:childTnLst>
                          </p:cTn>
                        </p:par>
                        <p:par>
                          <p:cTn id="51" fill="hold">
                            <p:stCondLst>
                              <p:cond delay="500"/>
                            </p:stCondLst>
                            <p:childTnLst>
                              <p:par>
                                <p:cTn id="52" presetID="10" presetClass="entr" presetSubtype="0"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500"/>
                                        <p:tgtEl>
                                          <p:spTgt spid="3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500"/>
                                        <p:tgtEl>
                                          <p:spTgt spid="9"/>
                                        </p:tgtEl>
                                      </p:cBhvr>
                                    </p:animEffect>
                                  </p:childTnLst>
                                </p:cTn>
                              </p:par>
                              <p:par>
                                <p:cTn id="58" presetID="10" presetClass="entr" presetSubtype="0" fill="hold"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4111"/>
                                        </p:tgtEl>
                                        <p:attrNameLst>
                                          <p:attrName>style.visibility</p:attrName>
                                        </p:attrNameLst>
                                      </p:cBhvr>
                                      <p:to>
                                        <p:strVal val="visible"/>
                                      </p:to>
                                    </p:set>
                                    <p:animEffect transition="in" filter="fade">
                                      <p:cBhvr>
                                        <p:cTn id="68" dur="500"/>
                                        <p:tgtEl>
                                          <p:spTgt spid="4111"/>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par>
                                <p:cTn id="77" presetID="10" presetClass="entr" presetSubtype="0" fill="hold" nodeType="with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500"/>
                                        <p:tgtEl>
                                          <p:spTgt spid="39"/>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500"/>
                                        <p:tgtEl>
                                          <p:spTgt spid="4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8" grpId="0"/>
      <p:bldP spid="11" grpId="0"/>
      <p:bldP spid="12" grpId="0"/>
      <p:bldP spid="17" grpId="0"/>
      <p:bldP spid="30" grpId="0"/>
      <p:bldP spid="31" grpId="0"/>
      <p:bldP spid="27" grpId="0"/>
      <p:bldP spid="21" grpId="0" animBg="1"/>
      <p:bldP spid="37" grpId="0" animBg="1"/>
      <p:bldP spid="38" grpId="0"/>
      <p:bldP spid="40" grpId="0"/>
      <p:bldP spid="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Properties – Native Mode</a:t>
            </a:r>
            <a:endParaRPr lang="en-US" dirty="0"/>
          </a:p>
        </p:txBody>
      </p:sp>
      <p:pic>
        <p:nvPicPr>
          <p:cNvPr id="4"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451214"/>
            <a:ext cx="4419600" cy="28921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7250" y="3667125"/>
            <a:ext cx="6876087"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bwMode="auto">
          <a:xfrm>
            <a:off x="5326380" y="2590800"/>
            <a:ext cx="3360420" cy="1094146"/>
          </a:xfrm>
          <a:prstGeom prst="rect">
            <a:avLst/>
          </a:prstGeom>
          <a:noFill/>
          <a:ln w="9525">
            <a:noFill/>
            <a:miter lim="800000"/>
            <a:headEnd/>
            <a:tailEnd/>
          </a:ln>
        </p:spPr>
        <p:txBody>
          <a:bodyPr wrap="square" rtlCol="0">
            <a:spAutoFit/>
          </a:bodyPr>
          <a:lstStyle/>
          <a:p>
            <a:r>
              <a:rPr lang="en-US" sz="1800" b="1" dirty="0" smtClean="0">
                <a:solidFill>
                  <a:schemeClr val="tx1"/>
                </a:solidFill>
                <a:latin typeface="Tekton Pro" pitchFamily="34" charset="0"/>
              </a:rPr>
              <a:t>Nested folders:</a:t>
            </a:r>
          </a:p>
          <a:p>
            <a:r>
              <a:rPr lang="en-US" sz="1800" dirty="0" smtClean="0">
                <a:solidFill>
                  <a:schemeClr val="tx1"/>
                </a:solidFill>
                <a:latin typeface="Tekton Pro" pitchFamily="34" charset="0"/>
              </a:rPr>
              <a:t>Sample Reports/Sales</a:t>
            </a:r>
          </a:p>
          <a:p>
            <a:r>
              <a:rPr lang="en-US" sz="1800" dirty="0" smtClean="0">
                <a:solidFill>
                  <a:schemeClr val="tx1"/>
                </a:solidFill>
                <a:latin typeface="Tekton Pro" pitchFamily="34" charset="0"/>
              </a:rPr>
              <a:t>Sample Reports/Sales/Europe</a:t>
            </a:r>
            <a:endParaRPr lang="en-US" sz="1800" dirty="0">
              <a:solidFill>
                <a:schemeClr val="tx1"/>
              </a:solidFill>
              <a:latin typeface="Tekton Pro" pitchFamily="34" charset="0"/>
            </a:endParaRPr>
          </a:p>
        </p:txBody>
      </p:sp>
      <p:sp>
        <p:nvSpPr>
          <p:cNvPr id="5" name="Rounded Rectangle 4"/>
          <p:cNvSpPr/>
          <p:nvPr/>
        </p:nvSpPr>
        <p:spPr bwMode="auto">
          <a:xfrm>
            <a:off x="2123450" y="2828925"/>
            <a:ext cx="1686550" cy="114300"/>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1"/>
              </a:solidFill>
              <a:latin typeface="Tekton Pro" pitchFamily="34" charset="0"/>
            </a:endParaRPr>
          </a:p>
        </p:txBody>
      </p:sp>
      <p:cxnSp>
        <p:nvCxnSpPr>
          <p:cNvPr id="8" name="Straight Connector 7"/>
          <p:cNvCxnSpPr/>
          <p:nvPr/>
        </p:nvCxnSpPr>
        <p:spPr bwMode="auto">
          <a:xfrm flipH="1">
            <a:off x="4343400" y="4800600"/>
            <a:ext cx="266700"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0" name="Straight Connector 9"/>
          <p:cNvCxnSpPr/>
          <p:nvPr/>
        </p:nvCxnSpPr>
        <p:spPr bwMode="auto">
          <a:xfrm>
            <a:off x="4343400" y="2876550"/>
            <a:ext cx="0" cy="192405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1" name="Straight Connector 10"/>
          <p:cNvCxnSpPr/>
          <p:nvPr/>
        </p:nvCxnSpPr>
        <p:spPr bwMode="auto">
          <a:xfrm flipH="1">
            <a:off x="3810000" y="2876550"/>
            <a:ext cx="53340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18" name="Rounded Rectangle 17"/>
          <p:cNvSpPr/>
          <p:nvPr/>
        </p:nvSpPr>
        <p:spPr bwMode="auto">
          <a:xfrm>
            <a:off x="2133600" y="2943225"/>
            <a:ext cx="1943100" cy="114300"/>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1"/>
              </a:solidFill>
              <a:latin typeface="Tekton Pro" pitchFamily="34" charset="0"/>
            </a:endParaRPr>
          </a:p>
        </p:txBody>
      </p:sp>
      <p:cxnSp>
        <p:nvCxnSpPr>
          <p:cNvPr id="19" name="Straight Connector 18"/>
          <p:cNvCxnSpPr/>
          <p:nvPr/>
        </p:nvCxnSpPr>
        <p:spPr bwMode="auto">
          <a:xfrm flipH="1">
            <a:off x="1818650" y="4791075"/>
            <a:ext cx="314950"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0" name="Straight Connector 19"/>
          <p:cNvCxnSpPr/>
          <p:nvPr/>
        </p:nvCxnSpPr>
        <p:spPr bwMode="auto">
          <a:xfrm>
            <a:off x="1828800" y="2990850"/>
            <a:ext cx="0" cy="180975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a:off x="1818650" y="3000375"/>
            <a:ext cx="30480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28" name="Rounded Rectangle 27"/>
          <p:cNvSpPr/>
          <p:nvPr/>
        </p:nvSpPr>
        <p:spPr bwMode="auto">
          <a:xfrm>
            <a:off x="2133600" y="3057525"/>
            <a:ext cx="1943100" cy="114300"/>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1"/>
              </a:solidFill>
              <a:latin typeface="Tekton Pro" pitchFamily="34" charset="0"/>
            </a:endParaRPr>
          </a:p>
        </p:txBody>
      </p:sp>
      <p:cxnSp>
        <p:nvCxnSpPr>
          <p:cNvPr id="29" name="Straight Connector 28"/>
          <p:cNvCxnSpPr/>
          <p:nvPr/>
        </p:nvCxnSpPr>
        <p:spPr bwMode="auto">
          <a:xfrm flipH="1">
            <a:off x="4267200" y="5334000"/>
            <a:ext cx="34290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0" name="Straight Connector 29"/>
          <p:cNvCxnSpPr/>
          <p:nvPr/>
        </p:nvCxnSpPr>
        <p:spPr bwMode="auto">
          <a:xfrm>
            <a:off x="4267200" y="3124199"/>
            <a:ext cx="0" cy="220980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1" name="Straight Connector 30"/>
          <p:cNvCxnSpPr/>
          <p:nvPr/>
        </p:nvCxnSpPr>
        <p:spPr bwMode="auto">
          <a:xfrm flipH="1">
            <a:off x="4076700" y="3124199"/>
            <a:ext cx="19050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35" name="Rounded Rectangle 34"/>
          <p:cNvSpPr/>
          <p:nvPr/>
        </p:nvSpPr>
        <p:spPr bwMode="auto">
          <a:xfrm>
            <a:off x="2133600" y="3171825"/>
            <a:ext cx="1828800" cy="114300"/>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1"/>
              </a:solidFill>
              <a:latin typeface="Tekton Pro" pitchFamily="34" charset="0"/>
            </a:endParaRPr>
          </a:p>
        </p:txBody>
      </p:sp>
      <p:cxnSp>
        <p:nvCxnSpPr>
          <p:cNvPr id="36" name="Straight Connector 35"/>
          <p:cNvCxnSpPr/>
          <p:nvPr/>
        </p:nvCxnSpPr>
        <p:spPr bwMode="auto">
          <a:xfrm flipH="1">
            <a:off x="1686550" y="5334000"/>
            <a:ext cx="44705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7" name="Straight Connector 36"/>
          <p:cNvCxnSpPr/>
          <p:nvPr/>
        </p:nvCxnSpPr>
        <p:spPr bwMode="auto">
          <a:xfrm flipH="1">
            <a:off x="1676400" y="3209925"/>
            <a:ext cx="10150" cy="2124075"/>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38" name="Straight Connector 37"/>
          <p:cNvCxnSpPr/>
          <p:nvPr/>
        </p:nvCxnSpPr>
        <p:spPr bwMode="auto">
          <a:xfrm flipV="1">
            <a:off x="1676400" y="3219452"/>
            <a:ext cx="457200"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54" name="Rounded Rectangle 53"/>
          <p:cNvSpPr/>
          <p:nvPr/>
        </p:nvSpPr>
        <p:spPr bwMode="auto">
          <a:xfrm>
            <a:off x="2133600" y="3286124"/>
            <a:ext cx="2590800" cy="104775"/>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1"/>
              </a:solidFill>
              <a:latin typeface="Tekton Pro" pitchFamily="34" charset="0"/>
            </a:endParaRPr>
          </a:p>
        </p:txBody>
      </p:sp>
      <p:sp>
        <p:nvSpPr>
          <p:cNvPr id="55" name="Rounded Rectangle 54"/>
          <p:cNvSpPr/>
          <p:nvPr/>
        </p:nvSpPr>
        <p:spPr bwMode="auto">
          <a:xfrm>
            <a:off x="2123450" y="2590799"/>
            <a:ext cx="1610350" cy="238125"/>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1"/>
              </a:solidFill>
              <a:latin typeface="Tekton Pro" pitchFamily="34" charset="0"/>
            </a:endParaRPr>
          </a:p>
        </p:txBody>
      </p:sp>
      <p:sp>
        <p:nvSpPr>
          <p:cNvPr id="56" name="TextBox 55"/>
          <p:cNvSpPr txBox="1"/>
          <p:nvPr/>
        </p:nvSpPr>
        <p:spPr bwMode="auto">
          <a:xfrm>
            <a:off x="5326380" y="1676400"/>
            <a:ext cx="3360420" cy="595548"/>
          </a:xfrm>
          <a:prstGeom prst="rect">
            <a:avLst/>
          </a:prstGeom>
          <a:noFill/>
          <a:ln w="9525">
            <a:noFill/>
            <a:miter lim="800000"/>
            <a:headEnd/>
            <a:tailEnd/>
          </a:ln>
        </p:spPr>
        <p:txBody>
          <a:bodyPr wrap="square" rtlCol="0">
            <a:spAutoFit/>
          </a:bodyPr>
          <a:lstStyle/>
          <a:p>
            <a:r>
              <a:rPr lang="en-US" sz="1800" b="1" dirty="0" smtClean="0">
                <a:solidFill>
                  <a:schemeClr val="tx1"/>
                </a:solidFill>
                <a:latin typeface="Tekton Pro" pitchFamily="34" charset="0"/>
              </a:rPr>
              <a:t>Web service URL:</a:t>
            </a:r>
          </a:p>
          <a:p>
            <a:r>
              <a:rPr lang="en-US" sz="1800" dirty="0" smtClean="0">
                <a:solidFill>
                  <a:schemeClr val="tx1"/>
                </a:solidFill>
                <a:latin typeface="Tekton Pro" pitchFamily="34" charset="0"/>
              </a:rPr>
              <a:t>http://&lt;server&gt;/ReportServer</a:t>
            </a:r>
            <a:endParaRPr lang="en-US" sz="1800" dirty="0">
              <a:solidFill>
                <a:schemeClr val="tx1"/>
              </a:solidFill>
              <a:latin typeface="Tekton Pro" pitchFamily="34" charset="0"/>
            </a:endParaRPr>
          </a:p>
        </p:txBody>
      </p:sp>
      <p:sp>
        <p:nvSpPr>
          <p:cNvPr id="57" name="Rounded Rectangle 56"/>
          <p:cNvSpPr/>
          <p:nvPr/>
        </p:nvSpPr>
        <p:spPr bwMode="auto">
          <a:xfrm>
            <a:off x="478466" y="1479699"/>
            <a:ext cx="762000" cy="114300"/>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1"/>
              </a:solidFill>
              <a:latin typeface="Tekton Pro" pitchFamily="34" charset="0"/>
            </a:endParaRPr>
          </a:p>
        </p:txBody>
      </p:sp>
    </p:spTree>
    <p:extLst>
      <p:ext uri="{BB962C8B-B14F-4D97-AF65-F5344CB8AC3E}">
        <p14:creationId xmlns:p14="http://schemas.microsoft.com/office/powerpoint/2010/main" val="39351735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par>
                                <p:cTn id="23" presetID="1" presetClass="exit" presetSubtype="0" fill="hold" grpId="1" nodeType="withEffect">
                                  <p:stCondLst>
                                    <p:cond delay="0"/>
                                  </p:stCondLst>
                                  <p:childTnLst>
                                    <p:set>
                                      <p:cBhvr>
                                        <p:cTn id="24" dur="1" fill="hold">
                                          <p:stCondLst>
                                            <p:cond delay="0"/>
                                          </p:stCondLst>
                                        </p:cTn>
                                        <p:tgtEl>
                                          <p:spTgt spid="5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1"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5122"/>
                                        </p:tgtEl>
                                        <p:attrNameLst>
                                          <p:attrName>style.visibility</p:attrName>
                                        </p:attrNameLst>
                                      </p:cBhvr>
                                      <p:to>
                                        <p:strVal val="visible"/>
                                      </p:to>
                                    </p:set>
                                    <p:animEffect transition="in" filter="fade">
                                      <p:cBhvr>
                                        <p:cTn id="34" dur="500"/>
                                        <p:tgtEl>
                                          <p:spTgt spid="5122"/>
                                        </p:tgtEl>
                                      </p:cBhvr>
                                    </p:animEffect>
                                  </p:childTnLst>
                                </p:cTn>
                              </p:par>
                              <p:par>
                                <p:cTn id="35" presetID="10"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500"/>
                                        <p:tgtEl>
                                          <p:spTgt spid="29"/>
                                        </p:tgtEl>
                                      </p:cBhvr>
                                    </p:animEffect>
                                  </p:childTnLst>
                                </p:cTn>
                              </p:par>
                              <p:par>
                                <p:cTn id="38" presetID="10" presetClass="entr" presetSubtype="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par>
                                <p:cTn id="44" presetID="1" presetClass="exit" presetSubtype="0" fill="hold" grpId="1" nodeType="withEffect">
                                  <p:stCondLst>
                                    <p:cond delay="0"/>
                                  </p:stCondLst>
                                  <p:childTnLst>
                                    <p:set>
                                      <p:cBhvr>
                                        <p:cTn id="45" dur="1" fill="hold">
                                          <p:stCondLst>
                                            <p:cond delay="0"/>
                                          </p:stCondLst>
                                        </p:cTn>
                                        <p:tgtEl>
                                          <p:spTgt spid="57"/>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par>
                                <p:cTn id="56" presetID="10"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10"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 presetClass="exit"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29"/>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30"/>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3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5"/>
                                        </p:tgtEl>
                                        <p:attrNameLst>
                                          <p:attrName>style.visibility</p:attrName>
                                        </p:attrNameLst>
                                      </p:cBhvr>
                                      <p:to>
                                        <p:strVal val="visible"/>
                                      </p:to>
                                    </p:set>
                                    <p:animEffect transition="in" filter="fade">
                                      <p:cBhvr>
                                        <p:cTn id="77" dur="500"/>
                                        <p:tgtEl>
                                          <p:spTgt spid="5"/>
                                        </p:tgtEl>
                                      </p:cBhvr>
                                    </p:animEffect>
                                  </p:childTnLst>
                                </p:cTn>
                              </p:par>
                              <p:par>
                                <p:cTn id="78" presetID="10" presetClass="entr" presetSubtype="0" fill="hold" nodeType="withEffect">
                                  <p:stCondLst>
                                    <p:cond delay="0"/>
                                  </p:stCondLst>
                                  <p:childTnLst>
                                    <p:set>
                                      <p:cBhvr>
                                        <p:cTn id="79" dur="1" fill="hold">
                                          <p:stCondLst>
                                            <p:cond delay="0"/>
                                          </p:stCondLst>
                                        </p:cTn>
                                        <p:tgtEl>
                                          <p:spTgt spid="11"/>
                                        </p:tgtEl>
                                        <p:attrNameLst>
                                          <p:attrName>style.visibility</p:attrName>
                                        </p:attrNameLst>
                                      </p:cBhvr>
                                      <p:to>
                                        <p:strVal val="visible"/>
                                      </p:to>
                                    </p:set>
                                    <p:animEffect transition="in" filter="fade">
                                      <p:cBhvr>
                                        <p:cTn id="80" dur="500"/>
                                        <p:tgtEl>
                                          <p:spTgt spid="11"/>
                                        </p:tgtEl>
                                      </p:cBhvr>
                                    </p:animEffect>
                                  </p:childTnLst>
                                </p:cTn>
                              </p:par>
                              <p:par>
                                <p:cTn id="81" presetID="10" presetClass="entr" presetSubtype="0" fill="hold" nodeType="with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fade">
                                      <p:cBhvr>
                                        <p:cTn id="83" dur="500"/>
                                        <p:tgtEl>
                                          <p:spTgt spid="10"/>
                                        </p:tgtEl>
                                      </p:cBhvr>
                                    </p:animEffect>
                                  </p:childTnLst>
                                </p:cTn>
                              </p:par>
                              <p:par>
                                <p:cTn id="84" presetID="10" presetClass="entr" presetSubtype="0" fill="hold" nodeType="with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par>
                                <p:cTn id="87" presetID="1" presetClass="exit" presetSubtype="0" fill="hold" grpId="1" nodeType="withEffect">
                                  <p:stCondLst>
                                    <p:cond delay="0"/>
                                  </p:stCondLst>
                                  <p:childTnLst>
                                    <p:set>
                                      <p:cBhvr>
                                        <p:cTn id="88" dur="1" fill="hold">
                                          <p:stCondLst>
                                            <p:cond delay="0"/>
                                          </p:stCondLst>
                                        </p:cTn>
                                        <p:tgtEl>
                                          <p:spTgt spid="18"/>
                                        </p:tgtEl>
                                        <p:attrNameLst>
                                          <p:attrName>style.visibility</p:attrName>
                                        </p:attrNameLst>
                                      </p:cBhvr>
                                      <p:to>
                                        <p:strVal val="hidden"/>
                                      </p:to>
                                    </p:set>
                                  </p:childTnLst>
                                </p:cTn>
                              </p:par>
                              <p:par>
                                <p:cTn id="89" presetID="1" presetClass="exit" presetSubtype="0" fill="hold" nodeType="withEffect">
                                  <p:stCondLst>
                                    <p:cond delay="0"/>
                                  </p:stCondLst>
                                  <p:childTnLst>
                                    <p:set>
                                      <p:cBhvr>
                                        <p:cTn id="90" dur="1" fill="hold">
                                          <p:stCondLst>
                                            <p:cond delay="0"/>
                                          </p:stCondLst>
                                        </p:cTn>
                                        <p:tgtEl>
                                          <p:spTgt spid="21"/>
                                        </p:tgtEl>
                                        <p:attrNameLst>
                                          <p:attrName>style.visibility</p:attrName>
                                        </p:attrNameLst>
                                      </p:cBhvr>
                                      <p:to>
                                        <p:strVal val="hidden"/>
                                      </p:to>
                                    </p:set>
                                  </p:childTnLst>
                                </p:cTn>
                              </p:par>
                              <p:par>
                                <p:cTn id="91" presetID="1" presetClass="exit" presetSubtype="0" fill="hold" nodeType="withEffect">
                                  <p:stCondLst>
                                    <p:cond delay="0"/>
                                  </p:stCondLst>
                                  <p:childTnLst>
                                    <p:set>
                                      <p:cBhvr>
                                        <p:cTn id="92" dur="1" fill="hold">
                                          <p:stCondLst>
                                            <p:cond delay="0"/>
                                          </p:stCondLst>
                                        </p:cTn>
                                        <p:tgtEl>
                                          <p:spTgt spid="20"/>
                                        </p:tgtEl>
                                        <p:attrNameLst>
                                          <p:attrName>style.visibility</p:attrName>
                                        </p:attrNameLst>
                                      </p:cBhvr>
                                      <p:to>
                                        <p:strVal val="hidden"/>
                                      </p:to>
                                    </p:set>
                                  </p:childTnLst>
                                </p:cTn>
                              </p:par>
                              <p:par>
                                <p:cTn id="93" presetID="1" presetClass="exit" presetSubtype="0" fill="hold" nodeType="withEffect">
                                  <p:stCondLst>
                                    <p:cond delay="0"/>
                                  </p:stCondLst>
                                  <p:childTnLst>
                                    <p:set>
                                      <p:cBhvr>
                                        <p:cTn id="94" dur="1" fill="hold">
                                          <p:stCondLst>
                                            <p:cond delay="0"/>
                                          </p:stCondLst>
                                        </p:cTn>
                                        <p:tgtEl>
                                          <p:spTgt spid="19"/>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 presetClass="exit" presetSubtype="0" fill="hold" grpId="1" nodeType="clickEffect">
                                  <p:stCondLst>
                                    <p:cond delay="0"/>
                                  </p:stCondLst>
                                  <p:childTnLst>
                                    <p:set>
                                      <p:cBhvr>
                                        <p:cTn id="98" dur="1" fill="hold">
                                          <p:stCondLst>
                                            <p:cond delay="0"/>
                                          </p:stCondLst>
                                        </p:cTn>
                                        <p:tgtEl>
                                          <p:spTgt spid="5"/>
                                        </p:tgtEl>
                                        <p:attrNameLst>
                                          <p:attrName>style.visibility</p:attrName>
                                        </p:attrNameLst>
                                      </p:cBhvr>
                                      <p:to>
                                        <p:strVal val="hidden"/>
                                      </p:to>
                                    </p:set>
                                  </p:childTnLst>
                                </p:cTn>
                              </p:par>
                              <p:par>
                                <p:cTn id="99" presetID="1" presetClass="exit" presetSubtype="0" fill="hold" nodeType="withEffect">
                                  <p:stCondLst>
                                    <p:cond delay="0"/>
                                  </p:stCondLst>
                                  <p:childTnLst>
                                    <p:set>
                                      <p:cBhvr>
                                        <p:cTn id="100" dur="1" fill="hold">
                                          <p:stCondLst>
                                            <p:cond delay="0"/>
                                          </p:stCondLst>
                                        </p:cTn>
                                        <p:tgtEl>
                                          <p:spTgt spid="11"/>
                                        </p:tgtEl>
                                        <p:attrNameLst>
                                          <p:attrName>style.visibility</p:attrName>
                                        </p:attrNameLst>
                                      </p:cBhvr>
                                      <p:to>
                                        <p:strVal val="hidden"/>
                                      </p:to>
                                    </p:set>
                                  </p:childTnLst>
                                </p:cTn>
                              </p:par>
                              <p:par>
                                <p:cTn id="101" presetID="1" presetClass="exit" presetSubtype="0" fill="hold" nodeType="withEffect">
                                  <p:stCondLst>
                                    <p:cond delay="0"/>
                                  </p:stCondLst>
                                  <p:childTnLst>
                                    <p:set>
                                      <p:cBhvr>
                                        <p:cTn id="102" dur="1" fill="hold">
                                          <p:stCondLst>
                                            <p:cond delay="0"/>
                                          </p:stCondLst>
                                        </p:cTn>
                                        <p:tgtEl>
                                          <p:spTgt spid="10"/>
                                        </p:tgtEl>
                                        <p:attrNameLst>
                                          <p:attrName>style.visibility</p:attrName>
                                        </p:attrNameLst>
                                      </p:cBhvr>
                                      <p:to>
                                        <p:strVal val="hidden"/>
                                      </p:to>
                                    </p:set>
                                  </p:childTnLst>
                                </p:cTn>
                              </p:par>
                              <p:par>
                                <p:cTn id="103" presetID="1" presetClass="exit" presetSubtype="0" fill="hold" nodeType="withEffect">
                                  <p:stCondLst>
                                    <p:cond delay="0"/>
                                  </p:stCondLst>
                                  <p:childTnLst>
                                    <p:set>
                                      <p:cBhvr>
                                        <p:cTn id="104" dur="1" fill="hold">
                                          <p:stCondLst>
                                            <p:cond delay="0"/>
                                          </p:stCondLst>
                                        </p:cTn>
                                        <p:tgtEl>
                                          <p:spTgt spid="8"/>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55"/>
                                        </p:tgtEl>
                                        <p:attrNameLst>
                                          <p:attrName>style.visibility</p:attrName>
                                        </p:attrNameLst>
                                      </p:cBhvr>
                                      <p:to>
                                        <p:strVal val="visible"/>
                                      </p:to>
                                    </p:set>
                                    <p:animEffect transition="in" filter="fade">
                                      <p:cBhvr>
                                        <p:cTn id="107" dur="500"/>
                                        <p:tgtEl>
                                          <p:spTgt spid="55"/>
                                        </p:tgtEl>
                                      </p:cBhvr>
                                    </p:animEffect>
                                  </p:childTnLst>
                                </p:cTn>
                              </p:par>
                            </p:childTnLst>
                          </p:cTn>
                        </p:par>
                      </p:childTnLst>
                    </p:cTn>
                  </p:par>
                  <p:par>
                    <p:cTn id="108" fill="hold">
                      <p:stCondLst>
                        <p:cond delay="indefinite"/>
                      </p:stCondLst>
                      <p:childTnLst>
                        <p:par>
                          <p:cTn id="109" fill="hold">
                            <p:stCondLst>
                              <p:cond delay="0"/>
                            </p:stCondLst>
                            <p:childTnLst>
                              <p:par>
                                <p:cTn id="110" presetID="1" presetClass="exit" presetSubtype="0" fill="hold" grpId="1" nodeType="clickEffect">
                                  <p:stCondLst>
                                    <p:cond delay="0"/>
                                  </p:stCondLst>
                                  <p:childTnLst>
                                    <p:set>
                                      <p:cBhvr>
                                        <p:cTn id="111" dur="1" fill="hold">
                                          <p:stCondLst>
                                            <p:cond delay="0"/>
                                          </p:stCondLst>
                                        </p:cTn>
                                        <p:tgtEl>
                                          <p:spTgt spid="55"/>
                                        </p:tgtEl>
                                        <p:attrNameLst>
                                          <p:attrName>style.visibility</p:attrName>
                                        </p:attrNameLst>
                                      </p:cBhvr>
                                      <p:to>
                                        <p:strVal val="hidden"/>
                                      </p:to>
                                    </p:set>
                                  </p:childTnLst>
                                </p:cTn>
                              </p:par>
                              <p:par>
                                <p:cTn id="112" presetID="10" presetClass="entr" presetSubtype="0" fill="hold" grpId="0" nodeType="withEffect">
                                  <p:stCondLst>
                                    <p:cond delay="0"/>
                                  </p:stCondLst>
                                  <p:childTnLst>
                                    <p:set>
                                      <p:cBhvr>
                                        <p:cTn id="113" dur="1" fill="hold">
                                          <p:stCondLst>
                                            <p:cond delay="0"/>
                                          </p:stCondLst>
                                        </p:cTn>
                                        <p:tgtEl>
                                          <p:spTgt spid="35"/>
                                        </p:tgtEl>
                                        <p:attrNameLst>
                                          <p:attrName>style.visibility</p:attrName>
                                        </p:attrNameLst>
                                      </p:cBhvr>
                                      <p:to>
                                        <p:strVal val="visible"/>
                                      </p:to>
                                    </p:set>
                                    <p:animEffect transition="in" filter="fade">
                                      <p:cBhvr>
                                        <p:cTn id="114" dur="500"/>
                                        <p:tgtEl>
                                          <p:spTgt spid="35"/>
                                        </p:tgtEl>
                                      </p:cBhvr>
                                    </p:animEffect>
                                  </p:childTnLst>
                                </p:cTn>
                              </p:par>
                              <p:par>
                                <p:cTn id="115" presetID="10" presetClass="entr" presetSubtype="0" fill="hold" nodeType="with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fade">
                                      <p:cBhvr>
                                        <p:cTn id="117" dur="500"/>
                                        <p:tgtEl>
                                          <p:spTgt spid="38"/>
                                        </p:tgtEl>
                                      </p:cBhvr>
                                    </p:animEffect>
                                  </p:childTnLst>
                                </p:cTn>
                              </p:par>
                              <p:par>
                                <p:cTn id="118" presetID="10" presetClass="entr" presetSubtype="0" fill="hold" nodeType="withEffect">
                                  <p:stCondLst>
                                    <p:cond delay="0"/>
                                  </p:stCondLst>
                                  <p:childTnLst>
                                    <p:set>
                                      <p:cBhvr>
                                        <p:cTn id="119" dur="1" fill="hold">
                                          <p:stCondLst>
                                            <p:cond delay="0"/>
                                          </p:stCondLst>
                                        </p:cTn>
                                        <p:tgtEl>
                                          <p:spTgt spid="37"/>
                                        </p:tgtEl>
                                        <p:attrNameLst>
                                          <p:attrName>style.visibility</p:attrName>
                                        </p:attrNameLst>
                                      </p:cBhvr>
                                      <p:to>
                                        <p:strVal val="visible"/>
                                      </p:to>
                                    </p:set>
                                    <p:animEffect transition="in" filter="fade">
                                      <p:cBhvr>
                                        <p:cTn id="120" dur="500"/>
                                        <p:tgtEl>
                                          <p:spTgt spid="37"/>
                                        </p:tgtEl>
                                      </p:cBhvr>
                                    </p:animEffect>
                                  </p:childTnLst>
                                </p:cTn>
                              </p:par>
                              <p:par>
                                <p:cTn id="121" presetID="10" presetClass="entr" presetSubtype="0" fill="hold" nodeType="withEffect">
                                  <p:stCondLst>
                                    <p:cond delay="0"/>
                                  </p:stCondLst>
                                  <p:childTnLst>
                                    <p:set>
                                      <p:cBhvr>
                                        <p:cTn id="122" dur="1" fill="hold">
                                          <p:stCondLst>
                                            <p:cond delay="0"/>
                                          </p:stCondLst>
                                        </p:cTn>
                                        <p:tgtEl>
                                          <p:spTgt spid="36"/>
                                        </p:tgtEl>
                                        <p:attrNameLst>
                                          <p:attrName>style.visibility</p:attrName>
                                        </p:attrNameLst>
                                      </p:cBhvr>
                                      <p:to>
                                        <p:strVal val="visible"/>
                                      </p:to>
                                    </p:set>
                                    <p:animEffect transition="in" filter="fade">
                                      <p:cBhvr>
                                        <p:cTn id="1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animBg="1"/>
      <p:bldP spid="5" grpId="1" animBg="1"/>
      <p:bldP spid="18" grpId="0" animBg="1"/>
      <p:bldP spid="18" grpId="1" animBg="1"/>
      <p:bldP spid="28" grpId="0" animBg="1"/>
      <p:bldP spid="28" grpId="1" animBg="1"/>
      <p:bldP spid="35" grpId="0" animBg="1"/>
      <p:bldP spid="54" grpId="0" animBg="1"/>
      <p:bldP spid="54" grpId="1" animBg="1"/>
      <p:bldP spid="55" grpId="0" animBg="1"/>
      <p:bldP spid="55" grpId="1" animBg="1"/>
      <p:bldP spid="56" grpId="0"/>
      <p:bldP spid="57" grpId="0" animBg="1"/>
      <p:bldP spid="5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352" y="1453896"/>
            <a:ext cx="4404762" cy="28824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Project Properties – SharePoint Integrated Mode</a:t>
            </a:r>
            <a:endParaRPr lang="en-US" dirty="0"/>
          </a:p>
        </p:txBody>
      </p:sp>
      <p:pic>
        <p:nvPicPr>
          <p:cNvPr id="7172" name="Picture 4" descr="C:\Users\smisner\AppData\Local\Temp\SNAGHTML22cdab3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2733" y="3581400"/>
            <a:ext cx="4724400" cy="2486209"/>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p:cNvSpPr/>
          <p:nvPr/>
        </p:nvSpPr>
        <p:spPr bwMode="auto">
          <a:xfrm>
            <a:off x="2123450" y="2828925"/>
            <a:ext cx="2677150" cy="1143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10" name="Straight Connector 9"/>
          <p:cNvCxnSpPr/>
          <p:nvPr/>
        </p:nvCxnSpPr>
        <p:spPr bwMode="auto">
          <a:xfrm flipH="1">
            <a:off x="5057775" y="4676774"/>
            <a:ext cx="266700"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1" name="Straight Connector 10"/>
          <p:cNvCxnSpPr/>
          <p:nvPr/>
        </p:nvCxnSpPr>
        <p:spPr bwMode="auto">
          <a:xfrm>
            <a:off x="5334000" y="2876550"/>
            <a:ext cx="0" cy="1800225"/>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flipH="1">
            <a:off x="4800600" y="2876550"/>
            <a:ext cx="53340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13" name="Rounded Rectangle 12"/>
          <p:cNvSpPr/>
          <p:nvPr/>
        </p:nvSpPr>
        <p:spPr bwMode="auto">
          <a:xfrm>
            <a:off x="2133600" y="2943225"/>
            <a:ext cx="2590800" cy="10477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14" name="Straight Connector 13"/>
          <p:cNvCxnSpPr/>
          <p:nvPr/>
        </p:nvCxnSpPr>
        <p:spPr bwMode="auto">
          <a:xfrm>
            <a:off x="1828800" y="2990850"/>
            <a:ext cx="0" cy="211455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1818650" y="3000375"/>
            <a:ext cx="30480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16" name="Rounded Rectangle 15"/>
          <p:cNvSpPr/>
          <p:nvPr/>
        </p:nvSpPr>
        <p:spPr bwMode="auto">
          <a:xfrm>
            <a:off x="2133600" y="3057525"/>
            <a:ext cx="2743200" cy="1143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17" name="Straight Connector 16"/>
          <p:cNvCxnSpPr/>
          <p:nvPr/>
        </p:nvCxnSpPr>
        <p:spPr bwMode="auto">
          <a:xfrm flipH="1">
            <a:off x="5250180" y="4972050"/>
            <a:ext cx="23622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8" name="Straight Connector 17"/>
          <p:cNvCxnSpPr/>
          <p:nvPr/>
        </p:nvCxnSpPr>
        <p:spPr bwMode="auto">
          <a:xfrm>
            <a:off x="5476875" y="3114674"/>
            <a:ext cx="9525" cy="1857376"/>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19" name="Rounded Rectangle 18"/>
          <p:cNvSpPr/>
          <p:nvPr/>
        </p:nvSpPr>
        <p:spPr bwMode="auto">
          <a:xfrm>
            <a:off x="2133600" y="3171825"/>
            <a:ext cx="2752726" cy="1143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20" name="Straight Connector 19"/>
          <p:cNvCxnSpPr/>
          <p:nvPr/>
        </p:nvCxnSpPr>
        <p:spPr bwMode="auto">
          <a:xfrm flipH="1">
            <a:off x="1676400" y="4834029"/>
            <a:ext cx="2133600"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1" name="Straight Connector 20"/>
          <p:cNvCxnSpPr/>
          <p:nvPr/>
        </p:nvCxnSpPr>
        <p:spPr bwMode="auto">
          <a:xfrm flipH="1">
            <a:off x="1676400" y="3228975"/>
            <a:ext cx="10150" cy="1614579"/>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2" name="Straight Connector 21"/>
          <p:cNvCxnSpPr/>
          <p:nvPr/>
        </p:nvCxnSpPr>
        <p:spPr bwMode="auto">
          <a:xfrm flipV="1">
            <a:off x="1676400" y="3219452"/>
            <a:ext cx="457200"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6" name="Straight Connector 25"/>
          <p:cNvCxnSpPr/>
          <p:nvPr/>
        </p:nvCxnSpPr>
        <p:spPr bwMode="auto">
          <a:xfrm flipH="1">
            <a:off x="1838950" y="5095875"/>
            <a:ext cx="893783" cy="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8" name="Straight Connector 27"/>
          <p:cNvCxnSpPr/>
          <p:nvPr/>
        </p:nvCxnSpPr>
        <p:spPr bwMode="auto">
          <a:xfrm flipH="1">
            <a:off x="4886326" y="3114675"/>
            <a:ext cx="600074" cy="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37" name="Rounded Rectangle 36"/>
          <p:cNvSpPr/>
          <p:nvPr/>
        </p:nvSpPr>
        <p:spPr bwMode="auto">
          <a:xfrm>
            <a:off x="2133600" y="3276600"/>
            <a:ext cx="1905000" cy="1143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8" name="TextBox 37"/>
          <p:cNvSpPr txBox="1"/>
          <p:nvPr/>
        </p:nvSpPr>
        <p:spPr bwMode="auto">
          <a:xfrm>
            <a:off x="5326380" y="1676400"/>
            <a:ext cx="3360420" cy="595548"/>
          </a:xfrm>
          <a:prstGeom prst="rect">
            <a:avLst/>
          </a:prstGeom>
          <a:noFill/>
          <a:ln w="9525">
            <a:noFill/>
            <a:miter lim="800000"/>
            <a:headEnd/>
            <a:tailEnd/>
          </a:ln>
        </p:spPr>
        <p:txBody>
          <a:bodyPr wrap="square" rtlCol="0">
            <a:spAutoFit/>
          </a:bodyPr>
          <a:lstStyle/>
          <a:p>
            <a:r>
              <a:rPr lang="en-US" sz="1800" b="1" dirty="0" smtClean="0">
                <a:solidFill>
                  <a:srgbClr val="FFFFFF"/>
                </a:solidFill>
                <a:latin typeface="Tekton Pro" pitchFamily="34" charset="0"/>
              </a:rPr>
              <a:t>SharePoint site name:</a:t>
            </a:r>
          </a:p>
          <a:p>
            <a:r>
              <a:rPr lang="en-US" sz="1800" dirty="0" smtClean="0">
                <a:solidFill>
                  <a:srgbClr val="FFFFFF"/>
                </a:solidFill>
                <a:latin typeface="Tekton Pro" pitchFamily="34" charset="0"/>
              </a:rPr>
              <a:t>http://&lt;server&gt;/&lt;site&gt;</a:t>
            </a:r>
            <a:endParaRPr lang="en-US" sz="1800" dirty="0">
              <a:solidFill>
                <a:srgbClr val="FFFFFF"/>
              </a:solidFill>
              <a:latin typeface="Tekton Pro" pitchFamily="34" charset="0"/>
            </a:endParaRPr>
          </a:p>
        </p:txBody>
      </p:sp>
    </p:spTree>
    <p:extLst>
      <p:ext uri="{BB962C8B-B14F-4D97-AF65-F5344CB8AC3E}">
        <p14:creationId xmlns:p14="http://schemas.microsoft.com/office/powerpoint/2010/main" val="10731871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37"/>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par>
                                <p:cTn id="29" presetID="10"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par>
                                <p:cTn id="32" presetID="10" presetClass="entr" presetSubtype="0" fill="hold" nodeType="withEffect">
                                  <p:stCondLst>
                                    <p:cond delay="0"/>
                                  </p:stCondLst>
                                  <p:childTnLst>
                                    <p:set>
                                      <p:cBhvr>
                                        <p:cTn id="33" dur="1" fill="hold">
                                          <p:stCondLst>
                                            <p:cond delay="0"/>
                                          </p:stCondLst>
                                        </p:cTn>
                                        <p:tgtEl>
                                          <p:spTgt spid="7172"/>
                                        </p:tgtEl>
                                        <p:attrNameLst>
                                          <p:attrName>style.visibility</p:attrName>
                                        </p:attrNameLst>
                                      </p:cBhvr>
                                      <p:to>
                                        <p:strVal val="visible"/>
                                      </p:to>
                                    </p:set>
                                    <p:animEffect transition="in" filter="fade">
                                      <p:cBhvr>
                                        <p:cTn id="34" dur="500"/>
                                        <p:tgtEl>
                                          <p:spTgt spid="7172"/>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16"/>
                                        </p:tgtEl>
                                        <p:attrNameLst>
                                          <p:attrName>style.visibility</p:attrName>
                                        </p:attrNameLst>
                                      </p:cBhvr>
                                      <p:to>
                                        <p:strVal val="hidden"/>
                                      </p:to>
                                    </p:set>
                                  </p:childTnLst>
                                </p:cTn>
                              </p:par>
                              <p:par>
                                <p:cTn id="39" presetID="1" presetClass="exit" presetSubtype="0" fill="hold" nodeType="withEffect">
                                  <p:stCondLst>
                                    <p:cond delay="0"/>
                                  </p:stCondLst>
                                  <p:childTnLst>
                                    <p:set>
                                      <p:cBhvr>
                                        <p:cTn id="40" dur="1" fill="hold">
                                          <p:stCondLst>
                                            <p:cond delay="0"/>
                                          </p:stCondLst>
                                        </p:cTn>
                                        <p:tgtEl>
                                          <p:spTgt spid="28"/>
                                        </p:tgtEl>
                                        <p:attrNameLst>
                                          <p:attrName>style.visibility</p:attrName>
                                        </p:attrNameLst>
                                      </p:cBhvr>
                                      <p:to>
                                        <p:strVal val="hidden"/>
                                      </p:to>
                                    </p:set>
                                  </p:childTnLst>
                                </p:cTn>
                              </p:par>
                              <p:par>
                                <p:cTn id="41" presetID="1" presetClass="exit" presetSubtype="0" fill="hold" nodeType="withEffect">
                                  <p:stCondLst>
                                    <p:cond delay="0"/>
                                  </p:stCondLst>
                                  <p:childTnLst>
                                    <p:set>
                                      <p:cBhvr>
                                        <p:cTn id="42" dur="1" fill="hold">
                                          <p:stCondLst>
                                            <p:cond delay="0"/>
                                          </p:stCondLst>
                                        </p:cTn>
                                        <p:tgtEl>
                                          <p:spTgt spid="18"/>
                                        </p:tgtEl>
                                        <p:attrNameLst>
                                          <p:attrName>style.visibility</p:attrName>
                                        </p:attrNameLst>
                                      </p:cBhvr>
                                      <p:to>
                                        <p:strVal val="hidden"/>
                                      </p:to>
                                    </p:set>
                                  </p:childTnLst>
                                </p:cTn>
                              </p:par>
                              <p:par>
                                <p:cTn id="43" presetID="1" presetClass="exit" presetSubtype="0" fill="hold" nodeType="withEffect">
                                  <p:stCondLst>
                                    <p:cond delay="0"/>
                                  </p:stCondLst>
                                  <p:childTnLst>
                                    <p:set>
                                      <p:cBhvr>
                                        <p:cTn id="44" dur="1" fill="hold">
                                          <p:stCondLst>
                                            <p:cond delay="0"/>
                                          </p:stCondLst>
                                        </p:cTn>
                                        <p:tgtEl>
                                          <p:spTgt spid="17"/>
                                        </p:tgtEl>
                                        <p:attrNameLst>
                                          <p:attrName>style.visibility</p:attrName>
                                        </p:attrNameLst>
                                      </p:cBhvr>
                                      <p:to>
                                        <p:strVal val="hidden"/>
                                      </p:to>
                                    </p:set>
                                  </p:childTnLst>
                                </p:cTn>
                              </p:par>
                              <p:par>
                                <p:cTn id="45" presetID="10" presetClass="entr" presetSubtype="0"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500"/>
                                        <p:tgtEl>
                                          <p:spTgt spid="20"/>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19"/>
                                        </p:tgtEl>
                                        <p:attrNameLst>
                                          <p:attrName>style.visibility</p:attrName>
                                        </p:attrNameLst>
                                      </p:cBhvr>
                                      <p:to>
                                        <p:strVal val="hidden"/>
                                      </p:to>
                                    </p:set>
                                  </p:childTnLst>
                                </p:cTn>
                              </p:par>
                              <p:par>
                                <p:cTn id="61" presetID="1" presetClass="exit" presetSubtype="0" fill="hold" nodeType="withEffect">
                                  <p:stCondLst>
                                    <p:cond delay="0"/>
                                  </p:stCondLst>
                                  <p:childTnLst>
                                    <p:set>
                                      <p:cBhvr>
                                        <p:cTn id="62" dur="1" fill="hold">
                                          <p:stCondLst>
                                            <p:cond delay="0"/>
                                          </p:stCondLst>
                                        </p:cTn>
                                        <p:tgtEl>
                                          <p:spTgt spid="22"/>
                                        </p:tgtEl>
                                        <p:attrNameLst>
                                          <p:attrName>style.visibility</p:attrName>
                                        </p:attrNameLst>
                                      </p:cBhvr>
                                      <p:to>
                                        <p:strVal val="hidden"/>
                                      </p:to>
                                    </p:set>
                                  </p:childTnLst>
                                </p:cTn>
                              </p:par>
                              <p:par>
                                <p:cTn id="63" presetID="1" presetClass="exit" presetSubtype="0" fill="hold" nodeType="withEffect">
                                  <p:stCondLst>
                                    <p:cond delay="0"/>
                                  </p:stCondLst>
                                  <p:childTnLst>
                                    <p:set>
                                      <p:cBhvr>
                                        <p:cTn id="64" dur="1" fill="hold">
                                          <p:stCondLst>
                                            <p:cond delay="0"/>
                                          </p:stCondLst>
                                        </p:cTn>
                                        <p:tgtEl>
                                          <p:spTgt spid="21"/>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20"/>
                                        </p:tgtEl>
                                        <p:attrNameLst>
                                          <p:attrName>style.visibility</p:attrName>
                                        </p:attrNameLst>
                                      </p:cBhvr>
                                      <p:to>
                                        <p:strVal val="hidden"/>
                                      </p:to>
                                    </p:set>
                                  </p:childTnLst>
                                </p:cTn>
                              </p:par>
                              <p:par>
                                <p:cTn id="67" presetID="10" presetClass="entr" presetSubtype="0"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500"/>
                                        <p:tgtEl>
                                          <p:spTgt spid="9"/>
                                        </p:tgtEl>
                                      </p:cBhvr>
                                    </p:animEffect>
                                  </p:childTnLst>
                                </p:cTn>
                              </p:par>
                              <p:par>
                                <p:cTn id="70" presetID="10" presetClass="entr" presetSubtype="0"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500"/>
                                        <p:tgtEl>
                                          <p:spTgt spid="12"/>
                                        </p:tgtEl>
                                      </p:cBhvr>
                                    </p:animEffect>
                                  </p:childTnLst>
                                </p:cTn>
                              </p:par>
                              <p:par>
                                <p:cTn id="73" presetID="10" presetClass="entr" presetSubtype="0" fill="hold"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500"/>
                                        <p:tgtEl>
                                          <p:spTgt spid="11"/>
                                        </p:tgtEl>
                                      </p:cBhvr>
                                    </p:animEffect>
                                  </p:childTnLst>
                                </p:cTn>
                              </p:par>
                              <p:par>
                                <p:cTn id="76" presetID="10" presetClass="entr" presetSubtype="0"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grpId="1" nodeType="clickEffect">
                                  <p:stCondLst>
                                    <p:cond delay="0"/>
                                  </p:stCondLst>
                                  <p:childTnLst>
                                    <p:set>
                                      <p:cBhvr>
                                        <p:cTn id="82" dur="1" fill="hold">
                                          <p:stCondLst>
                                            <p:cond delay="0"/>
                                          </p:stCondLst>
                                        </p:cTn>
                                        <p:tgtEl>
                                          <p:spTgt spid="9"/>
                                        </p:tgtEl>
                                        <p:attrNameLst>
                                          <p:attrName>style.visibility</p:attrName>
                                        </p:attrNameLst>
                                      </p:cBhvr>
                                      <p:to>
                                        <p:strVal val="hidden"/>
                                      </p:to>
                                    </p:set>
                                  </p:childTnLst>
                                </p:cTn>
                              </p:par>
                              <p:par>
                                <p:cTn id="83" presetID="1" presetClass="exit" presetSubtype="0" fill="hold" nodeType="withEffect">
                                  <p:stCondLst>
                                    <p:cond delay="0"/>
                                  </p:stCondLst>
                                  <p:childTnLst>
                                    <p:set>
                                      <p:cBhvr>
                                        <p:cTn id="84" dur="1" fill="hold">
                                          <p:stCondLst>
                                            <p:cond delay="0"/>
                                          </p:stCondLst>
                                        </p:cTn>
                                        <p:tgtEl>
                                          <p:spTgt spid="12"/>
                                        </p:tgtEl>
                                        <p:attrNameLst>
                                          <p:attrName>style.visibility</p:attrName>
                                        </p:attrNameLst>
                                      </p:cBhvr>
                                      <p:to>
                                        <p:strVal val="hidden"/>
                                      </p:to>
                                    </p:set>
                                  </p:childTnLst>
                                </p:cTn>
                              </p:par>
                              <p:par>
                                <p:cTn id="85" presetID="1" presetClass="exit" presetSubtype="0" fill="hold" nodeType="withEffect">
                                  <p:stCondLst>
                                    <p:cond delay="0"/>
                                  </p:stCondLst>
                                  <p:childTnLst>
                                    <p:set>
                                      <p:cBhvr>
                                        <p:cTn id="86" dur="1" fill="hold">
                                          <p:stCondLst>
                                            <p:cond delay="0"/>
                                          </p:stCondLst>
                                        </p:cTn>
                                        <p:tgtEl>
                                          <p:spTgt spid="11"/>
                                        </p:tgtEl>
                                        <p:attrNameLst>
                                          <p:attrName>style.visibility</p:attrName>
                                        </p:attrNameLst>
                                      </p:cBhvr>
                                      <p:to>
                                        <p:strVal val="hidden"/>
                                      </p:to>
                                    </p:set>
                                  </p:childTnLst>
                                </p:cTn>
                              </p:par>
                              <p:par>
                                <p:cTn id="87" presetID="1" presetClass="exit" presetSubtype="0" fill="hold" nodeType="withEffect">
                                  <p:stCondLst>
                                    <p:cond delay="0"/>
                                  </p:stCondLst>
                                  <p:childTnLst>
                                    <p:set>
                                      <p:cBhvr>
                                        <p:cTn id="88" dur="1" fill="hold">
                                          <p:stCondLst>
                                            <p:cond delay="0"/>
                                          </p:stCondLst>
                                        </p:cTn>
                                        <p:tgtEl>
                                          <p:spTgt spid="10"/>
                                        </p:tgtEl>
                                        <p:attrNameLst>
                                          <p:attrName>style.visibility</p:attrName>
                                        </p:attrNameLst>
                                      </p:cBhvr>
                                      <p:to>
                                        <p:strVal val="hidden"/>
                                      </p:to>
                                    </p:set>
                                  </p:childTnLst>
                                </p:cTn>
                              </p:par>
                              <p:par>
                                <p:cTn id="89" presetID="10" presetClass="entr" presetSubtype="0"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500"/>
                                        <p:tgtEl>
                                          <p:spTgt spid="13"/>
                                        </p:tgtEl>
                                      </p:cBhvr>
                                    </p:animEffect>
                                  </p:childTnLst>
                                </p:cTn>
                              </p:par>
                              <p:par>
                                <p:cTn id="92" presetID="10" presetClass="entr" presetSubtype="0" fill="hold" nodeType="with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childTnLst>
                                </p:cTn>
                              </p:par>
                              <p:par>
                                <p:cTn id="95" presetID="10" presetClass="entr" presetSubtype="0" fill="hold" nodeType="with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fade">
                                      <p:cBhvr>
                                        <p:cTn id="97" dur="500"/>
                                        <p:tgtEl>
                                          <p:spTgt spid="14"/>
                                        </p:tgtEl>
                                      </p:cBhvr>
                                    </p:animEffect>
                                  </p:childTnLst>
                                </p:cTn>
                              </p:par>
                              <p:par>
                                <p:cTn id="98" presetID="10" presetClass="entr" presetSubtype="0"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3" grpId="0" animBg="1"/>
      <p:bldP spid="16" grpId="0" animBg="1"/>
      <p:bldP spid="16" grpId="1" animBg="1"/>
      <p:bldP spid="19" grpId="0" animBg="1"/>
      <p:bldP spid="19" grpId="1" animBg="1"/>
      <p:bldP spid="37" grpId="0" animBg="1"/>
      <p:bldP spid="37" grpId="1" animBg="1"/>
      <p:bldP spid="3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sz="3200" smtClean="0"/>
              <a:t>Deployment Options</a:t>
            </a:r>
          </a:p>
        </p:txBody>
      </p:sp>
      <p:sp>
        <p:nvSpPr>
          <p:cNvPr id="69635" name="Rectangle 3"/>
          <p:cNvSpPr>
            <a:spLocks noGrp="1" noChangeArrowheads="1"/>
          </p:cNvSpPr>
          <p:nvPr>
            <p:ph type="body" idx="1"/>
          </p:nvPr>
        </p:nvSpPr>
        <p:spPr>
          <a:xfrm>
            <a:off x="457200" y="1524000"/>
            <a:ext cx="8229600" cy="4502150"/>
          </a:xfrm>
        </p:spPr>
        <p:txBody>
          <a:bodyPr/>
          <a:lstStyle/>
          <a:p>
            <a:r>
              <a:rPr lang="en-US" dirty="0" smtClean="0"/>
              <a:t>Batch deployment from BIDS</a:t>
            </a:r>
          </a:p>
          <a:p>
            <a:endParaRPr lang="en-US" dirty="0" smtClean="0"/>
          </a:p>
          <a:p>
            <a:pPr marL="0" indent="0">
              <a:buNone/>
            </a:pPr>
            <a:endParaRPr lang="en-US" dirty="0" smtClean="0"/>
          </a:p>
          <a:p>
            <a:r>
              <a:rPr lang="en-US" dirty="0" smtClean="0"/>
              <a:t>Single report deployment</a:t>
            </a:r>
          </a:p>
          <a:p>
            <a:endParaRPr lang="en-US" dirty="0" smtClean="0"/>
          </a:p>
          <a:p>
            <a:endParaRPr lang="en-US" dirty="0" smtClean="0"/>
          </a:p>
          <a:p>
            <a:pPr marL="0" indent="0">
              <a:buNone/>
            </a:pPr>
            <a:endParaRPr lang="en-US" dirty="0" smtClean="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057400"/>
            <a:ext cx="1781175"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600201"/>
            <a:ext cx="1134507"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4075523"/>
            <a:ext cx="3124200" cy="486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47775" y="4705349"/>
            <a:ext cx="2923009" cy="1238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bwMode="auto">
          <a:xfrm>
            <a:off x="4038600" y="2438400"/>
            <a:ext cx="1447800" cy="2667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6553200" y="2057400"/>
            <a:ext cx="753507"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3800475" y="4366624"/>
            <a:ext cx="685800" cy="243476"/>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sp>
        <p:nvSpPr>
          <p:cNvPr id="11" name="TextBox 10"/>
          <p:cNvSpPr txBox="1"/>
          <p:nvPr/>
        </p:nvSpPr>
        <p:spPr bwMode="auto">
          <a:xfrm>
            <a:off x="1516380" y="3581400"/>
            <a:ext cx="2598420" cy="346249"/>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Native mode</a:t>
            </a:r>
            <a:endParaRPr lang="en-US" sz="1800" dirty="0">
              <a:solidFill>
                <a:schemeClr val="tx2"/>
              </a:solidFill>
              <a:latin typeface="Tekton Pro" pitchFamily="34" charset="0"/>
            </a:endParaRPr>
          </a:p>
        </p:txBody>
      </p:sp>
      <p:pic>
        <p:nvPicPr>
          <p:cNvPr id="615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91200" y="4038600"/>
            <a:ext cx="1752600" cy="61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1"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53578" y="4676774"/>
            <a:ext cx="2385497" cy="1375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bwMode="auto">
          <a:xfrm>
            <a:off x="6096000" y="4219049"/>
            <a:ext cx="342900" cy="381526"/>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sp>
        <p:nvSpPr>
          <p:cNvPr id="15" name="TextBox 14"/>
          <p:cNvSpPr txBox="1"/>
          <p:nvPr/>
        </p:nvSpPr>
        <p:spPr bwMode="auto">
          <a:xfrm>
            <a:off x="5324475" y="3581400"/>
            <a:ext cx="2819400" cy="595548"/>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SharePoint integrated mode</a:t>
            </a:r>
            <a:endParaRPr lang="en-US" sz="1800" dirty="0">
              <a:solidFill>
                <a:schemeClr val="tx2"/>
              </a:solidFill>
              <a:latin typeface="Tekton Pro" pitchFamily="34" charset="0"/>
            </a:endParaRPr>
          </a:p>
        </p:txBody>
      </p:sp>
      <p:sp>
        <p:nvSpPr>
          <p:cNvPr id="16" name="Rounded Rectangle 15"/>
          <p:cNvSpPr/>
          <p:nvPr/>
        </p:nvSpPr>
        <p:spPr bwMode="auto">
          <a:xfrm>
            <a:off x="1752600" y="5619750"/>
            <a:ext cx="838200" cy="121738"/>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sp>
        <p:nvSpPr>
          <p:cNvPr id="17" name="Rounded Rectangle 16"/>
          <p:cNvSpPr/>
          <p:nvPr/>
        </p:nvSpPr>
        <p:spPr bwMode="auto">
          <a:xfrm>
            <a:off x="6200775" y="5143500"/>
            <a:ext cx="838200" cy="121738"/>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spTree>
    <p:extLst>
      <p:ext uri="{BB962C8B-B14F-4D97-AF65-F5344CB8AC3E}">
        <p14:creationId xmlns:p14="http://schemas.microsoft.com/office/powerpoint/2010/main" val="22390185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fade">
                                      <p:cBhvr>
                                        <p:cTn id="7" dur="500"/>
                                        <p:tgtEl>
                                          <p:spTgt spid="696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6147"/>
                                        </p:tgtEl>
                                        <p:attrNameLst>
                                          <p:attrName>style.visibility</p:attrName>
                                        </p:attrNameLst>
                                      </p:cBhvr>
                                      <p:to>
                                        <p:strVal val="visible"/>
                                      </p:to>
                                    </p:set>
                                    <p:animEffect transition="in" filter="fade">
                                      <p:cBhvr>
                                        <p:cTn id="22" dur="500"/>
                                        <p:tgtEl>
                                          <p:spTgt spid="614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9635">
                                            <p:txEl>
                                              <p:pRg st="3" end="3"/>
                                            </p:txEl>
                                          </p:spTgt>
                                        </p:tgtEl>
                                        <p:attrNameLst>
                                          <p:attrName>style.visibility</p:attrName>
                                        </p:attrNameLst>
                                      </p:cBhvr>
                                      <p:to>
                                        <p:strVal val="visible"/>
                                      </p:to>
                                    </p:set>
                                    <p:animEffect transition="in" filter="fade">
                                      <p:cBhvr>
                                        <p:cTn id="32" dur="500"/>
                                        <p:tgtEl>
                                          <p:spTgt spid="6963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nodeType="withEffect">
                                  <p:stCondLst>
                                    <p:cond delay="0"/>
                                  </p:stCondLst>
                                  <p:childTnLst>
                                    <p:set>
                                      <p:cBhvr>
                                        <p:cTn id="39" dur="1" fill="hold">
                                          <p:stCondLst>
                                            <p:cond delay="0"/>
                                          </p:stCondLst>
                                        </p:cTn>
                                        <p:tgtEl>
                                          <p:spTgt spid="6148"/>
                                        </p:tgtEl>
                                        <p:attrNameLst>
                                          <p:attrName>style.visibility</p:attrName>
                                        </p:attrNameLst>
                                      </p:cBhvr>
                                      <p:to>
                                        <p:strVal val="visible"/>
                                      </p:to>
                                    </p:set>
                                    <p:animEffect transition="in" filter="fade">
                                      <p:cBhvr>
                                        <p:cTn id="40" dur="500"/>
                                        <p:tgtEl>
                                          <p:spTgt spid="614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6149"/>
                                        </p:tgtEl>
                                        <p:attrNameLst>
                                          <p:attrName>style.visibility</p:attrName>
                                        </p:attrNameLst>
                                      </p:cBhvr>
                                      <p:to>
                                        <p:strVal val="visible"/>
                                      </p:to>
                                    </p:set>
                                    <p:animEffect transition="in" filter="fade">
                                      <p:cBhvr>
                                        <p:cTn id="50" dur="500"/>
                                        <p:tgtEl>
                                          <p:spTgt spid="6149"/>
                                        </p:tgtEl>
                                      </p:cBhvr>
                                    </p:animEffec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grpId="1" nodeType="clickEffect">
                                  <p:stCondLst>
                                    <p:cond delay="0"/>
                                  </p:stCondLst>
                                  <p:childTnLst>
                                    <p:set>
                                      <p:cBhvr>
                                        <p:cTn id="54" dur="1" fill="hold">
                                          <p:stCondLst>
                                            <p:cond delay="0"/>
                                          </p:stCondLst>
                                        </p:cTn>
                                        <p:tgtEl>
                                          <p:spTgt spid="10"/>
                                        </p:tgtEl>
                                        <p:attrNameLst>
                                          <p:attrName>style.visibility</p:attrName>
                                        </p:attrNameLst>
                                      </p:cBhvr>
                                      <p:to>
                                        <p:strVal val="hidden"/>
                                      </p:to>
                                    </p:set>
                                  </p:childTnLst>
                                </p:cTn>
                              </p:par>
                              <p:par>
                                <p:cTn id="55" presetID="10"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6150"/>
                                        </p:tgtEl>
                                        <p:attrNameLst>
                                          <p:attrName>style.visibility</p:attrName>
                                        </p:attrNameLst>
                                      </p:cBhvr>
                                      <p:to>
                                        <p:strVal val="visible"/>
                                      </p:to>
                                    </p:set>
                                    <p:animEffect transition="in" filter="fade">
                                      <p:cBhvr>
                                        <p:cTn id="62" dur="500"/>
                                        <p:tgtEl>
                                          <p:spTgt spid="615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par>
                                <p:cTn id="66" presetID="1" presetClass="exit" presetSubtype="0" fill="hold" grpId="1" nodeType="withEffect">
                                  <p:stCondLst>
                                    <p:cond delay="0"/>
                                  </p:stCondLst>
                                  <p:childTnLst>
                                    <p:set>
                                      <p:cBhvr>
                                        <p:cTn id="67" dur="1" fill="hold">
                                          <p:stCondLst>
                                            <p:cond delay="0"/>
                                          </p:stCondLst>
                                        </p:cTn>
                                        <p:tgtEl>
                                          <p:spTgt spid="16"/>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6151"/>
                                        </p:tgtEl>
                                        <p:attrNameLst>
                                          <p:attrName>style.visibility</p:attrName>
                                        </p:attrNameLst>
                                      </p:cBhvr>
                                      <p:to>
                                        <p:strVal val="visible"/>
                                      </p:to>
                                    </p:set>
                                    <p:animEffect transition="in" filter="fade">
                                      <p:cBhvr>
                                        <p:cTn id="77" dur="500"/>
                                        <p:tgtEl>
                                          <p:spTgt spid="6151"/>
                                        </p:tgtEl>
                                      </p:cBhvr>
                                    </p:animEffect>
                                  </p:childTnLst>
                                </p:cTn>
                              </p:par>
                              <p:par>
                                <p:cTn id="78" presetID="1" presetClass="exit" presetSubtype="0" fill="hold" grpId="1" nodeType="withEffect">
                                  <p:stCondLst>
                                    <p:cond delay="0"/>
                                  </p:stCondLst>
                                  <p:childTnLst>
                                    <p:set>
                                      <p:cBhvr>
                                        <p:cTn id="79" dur="1" fill="hold">
                                          <p:stCondLst>
                                            <p:cond delay="0"/>
                                          </p:stCondLst>
                                        </p:cTn>
                                        <p:tgtEl>
                                          <p:spTgt spid="14"/>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fade">
                                      <p:cBhvr>
                                        <p:cTn id="8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P spid="11" grpId="0"/>
      <p:bldP spid="14" grpId="0" animBg="1"/>
      <p:bldP spid="14" grpId="1" animBg="1"/>
      <p:bldP spid="15" grpId="0"/>
      <p:bldP spid="16" grpId="0" animBg="1"/>
      <p:bldP spid="16" grpId="1"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sz="3200" dirty="0" smtClean="0"/>
              <a:t>RS Utility</a:t>
            </a:r>
          </a:p>
        </p:txBody>
      </p:sp>
      <p:sp>
        <p:nvSpPr>
          <p:cNvPr id="2" name="Text Placeholder 1"/>
          <p:cNvSpPr>
            <a:spLocks noGrp="1"/>
          </p:cNvSpPr>
          <p:nvPr>
            <p:ph type="body" sz="quarter" idx="10"/>
          </p:nvPr>
        </p:nvSpPr>
        <p:spPr>
          <a:xfrm>
            <a:off x="685799" y="1524000"/>
            <a:ext cx="7848599" cy="533400"/>
          </a:xfrm>
          <a:solidFill>
            <a:srgbClr val="FCEB98"/>
          </a:solidFill>
        </p:spPr>
        <p:txBody>
          <a:bodyPr/>
          <a:lstStyle/>
          <a:p>
            <a:r>
              <a:rPr lang="en-US" dirty="0" err="1">
                <a:solidFill>
                  <a:schemeClr val="bg2"/>
                </a:solidFill>
              </a:rPr>
              <a:t>rs</a:t>
            </a:r>
            <a:r>
              <a:rPr lang="en-US" dirty="0">
                <a:solidFill>
                  <a:schemeClr val="bg2"/>
                </a:solidFill>
              </a:rPr>
              <a:t> –i </a:t>
            </a:r>
            <a:r>
              <a:rPr lang="en-US" dirty="0" err="1" smtClean="0">
                <a:solidFill>
                  <a:schemeClr val="bg2"/>
                </a:solidFill>
              </a:rPr>
              <a:t>DeployReports.rss</a:t>
            </a:r>
            <a:r>
              <a:rPr lang="en-US" dirty="0" smtClean="0">
                <a:solidFill>
                  <a:schemeClr val="bg2"/>
                </a:solidFill>
              </a:rPr>
              <a:t> </a:t>
            </a:r>
            <a:r>
              <a:rPr lang="en-US" dirty="0">
                <a:solidFill>
                  <a:schemeClr val="bg2"/>
                </a:solidFill>
              </a:rPr>
              <a:t>–s </a:t>
            </a:r>
            <a:r>
              <a:rPr lang="en-US" dirty="0" smtClean="0">
                <a:solidFill>
                  <a:schemeClr val="bg2"/>
                </a:solidFill>
              </a:rPr>
              <a:t>http</a:t>
            </a:r>
            <a:r>
              <a:rPr lang="en-US" dirty="0">
                <a:solidFill>
                  <a:schemeClr val="bg2"/>
                </a:solidFill>
              </a:rPr>
              <a:t>://localhost/ReportServer</a:t>
            </a:r>
          </a:p>
        </p:txBody>
      </p:sp>
      <p:sp>
        <p:nvSpPr>
          <p:cNvPr id="9" name="Text Placeholder 1"/>
          <p:cNvSpPr txBox="1">
            <a:spLocks/>
          </p:cNvSpPr>
          <p:nvPr/>
        </p:nvSpPr>
        <p:spPr bwMode="auto">
          <a:xfrm>
            <a:off x="685800" y="2743200"/>
            <a:ext cx="8077200" cy="3276600"/>
          </a:xfrm>
          <a:prstGeom prst="rect">
            <a:avLst/>
          </a:prstGeom>
          <a:solidFill>
            <a:srgbClr val="FCEB98"/>
          </a:solidFill>
          <a:ln w="9525">
            <a:solidFill>
              <a:schemeClr val="tx1"/>
            </a:solidFill>
            <a:miter lim="800000"/>
            <a:headEnd/>
            <a:tailEnd/>
          </a:ln>
        </p:spPr>
        <p:txBody>
          <a:bodyPr vert="horz" wrap="square" lIns="91440" tIns="45720" rIns="91440" bIns="45720" numCol="1" anchor="t" anchorCtr="0" compatLnSpc="1">
            <a:prstTxWarp prst="textNoShape">
              <a:avLst/>
            </a:prstTxWarp>
          </a:bodyPr>
          <a:lstStyle>
            <a:lvl1pPr marL="342900" indent="-342900" algn="l" defTabSz="-13873163" rtl="0" eaLnBrk="1" fontAlgn="base" hangingPunct="1">
              <a:spcBef>
                <a:spcPct val="20000"/>
              </a:spcBef>
              <a:spcAft>
                <a:spcPct val="0"/>
              </a:spcAft>
              <a:buFont typeface="Wingdings" pitchFamily="2" charset="2"/>
              <a:buNone/>
              <a:defRPr sz="1800" b="0">
                <a:solidFill>
                  <a:schemeClr val="tx1"/>
                </a:solidFill>
                <a:latin typeface="Consolas" pitchFamily="49" charset="0"/>
                <a:ea typeface="+mn-ea"/>
                <a:cs typeface="Segoe UI" pitchFamily="34" charset="0"/>
              </a:defRPr>
            </a:lvl1pPr>
            <a:lvl2pPr marL="742950" indent="-285750" algn="l" defTabSz="-13873163" rtl="0" eaLnBrk="1" fontAlgn="base" hangingPunct="1">
              <a:spcBef>
                <a:spcPct val="20000"/>
              </a:spcBef>
              <a:spcAft>
                <a:spcPct val="0"/>
              </a:spcAft>
              <a:buSzPct val="50000"/>
              <a:buFont typeface="Wingdings" pitchFamily="2" charset="2"/>
              <a:buChar char="o"/>
              <a:defRPr>
                <a:solidFill>
                  <a:schemeClr val="tx1"/>
                </a:solidFill>
                <a:latin typeface="Myriad Pro" pitchFamily="34" charset="0"/>
                <a:cs typeface="Segoe UI" pitchFamily="34" charset="0"/>
              </a:defRPr>
            </a:lvl2pPr>
            <a:lvl3pPr marL="1143000" indent="-228600" algn="l" defTabSz="-13873163" rtl="0" eaLnBrk="1" fontAlgn="base" hangingPunct="1">
              <a:spcBef>
                <a:spcPct val="20000"/>
              </a:spcBef>
              <a:spcAft>
                <a:spcPct val="0"/>
              </a:spcAft>
              <a:buSzPct val="50000"/>
              <a:buFont typeface="Wingdings" pitchFamily="2" charset="2"/>
              <a:buChar char="o"/>
              <a:defRPr sz="1600">
                <a:solidFill>
                  <a:schemeClr val="tx1"/>
                </a:solidFill>
                <a:latin typeface="Myriad Pro" pitchFamily="34" charset="0"/>
                <a:cs typeface="Segoe UI" pitchFamily="34" charset="0"/>
              </a:defRPr>
            </a:lvl3pPr>
            <a:lvl4pPr marL="1600200" indent="-228600" algn="l" defTabSz="-13873163" rtl="0" eaLnBrk="1" fontAlgn="base" hangingPunct="1">
              <a:spcBef>
                <a:spcPct val="20000"/>
              </a:spcBef>
              <a:spcAft>
                <a:spcPct val="0"/>
              </a:spcAft>
              <a:buSzPct val="50000"/>
              <a:buFont typeface="Wingdings" pitchFamily="2" charset="2"/>
              <a:buChar char="o"/>
              <a:defRPr sz="1400">
                <a:solidFill>
                  <a:schemeClr val="tx1"/>
                </a:solidFill>
                <a:latin typeface="Myriad Pro" pitchFamily="34" charset="0"/>
                <a:cs typeface="Segoe UI" pitchFamily="34" charset="0"/>
              </a:defRPr>
            </a:lvl4pPr>
            <a:lvl5pPr marL="2057400" indent="-228600" algn="l" defTabSz="-13873163" rtl="0" eaLnBrk="1" fontAlgn="base" hangingPunct="1">
              <a:spcBef>
                <a:spcPct val="20000"/>
              </a:spcBef>
              <a:spcAft>
                <a:spcPct val="0"/>
              </a:spcAft>
              <a:buSzPct val="50000"/>
              <a:buFont typeface="Wingdings" pitchFamily="2" charset="2"/>
              <a:buChar char="o"/>
              <a:defRPr sz="1200">
                <a:solidFill>
                  <a:schemeClr val="tx1"/>
                </a:solidFill>
                <a:latin typeface="Myriad Pro" pitchFamily="34" charset="0"/>
                <a:cs typeface="Segoe UI" pitchFamily="34" charset="0"/>
              </a:defRPr>
            </a:lvl5pPr>
            <a:lvl6pPr marL="25146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6pPr>
            <a:lvl7pPr marL="29718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7pPr>
            <a:lvl8pPr marL="34290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8pPr>
            <a:lvl9pPr marL="3886200" indent="-228600" algn="l" eaLnBrk="1" fontAlgn="base" hangingPunct="1">
              <a:spcBef>
                <a:spcPct val="20000"/>
              </a:spcBef>
              <a:spcAft>
                <a:spcPct val="0"/>
              </a:spcAft>
              <a:buClr>
                <a:schemeClr val="accent1">
                  <a:alpha val="100000"/>
                </a:schemeClr>
              </a:buClr>
              <a:buFont typeface="Wingdings"/>
              <a:buChar char=""/>
              <a:defRPr sz="1400" b="1">
                <a:solidFill>
                  <a:schemeClr val="tx1">
                    <a:alpha val="100000"/>
                  </a:schemeClr>
                </a:solidFill>
                <a:latin typeface="+mn-lt"/>
              </a:defRPr>
            </a:lvl9pPr>
          </a:lstStyle>
          <a:p>
            <a:r>
              <a:rPr lang="en-US" dirty="0" smtClean="0">
                <a:solidFill>
                  <a:schemeClr val="bg2"/>
                </a:solidFill>
              </a:rPr>
              <a:t>...</a:t>
            </a:r>
            <a:endParaRPr lang="en-US" dirty="0">
              <a:solidFill>
                <a:schemeClr val="bg2"/>
              </a:solidFill>
            </a:endParaRPr>
          </a:p>
          <a:p>
            <a:r>
              <a:rPr lang="en-US" dirty="0">
                <a:solidFill>
                  <a:schemeClr val="bg2"/>
                </a:solidFill>
              </a:rPr>
              <a:t>	</a:t>
            </a:r>
            <a:r>
              <a:rPr lang="en-US" dirty="0" err="1">
                <a:solidFill>
                  <a:schemeClr val="bg2"/>
                </a:solidFill>
              </a:rPr>
              <a:t>rs.CreateReport</a:t>
            </a:r>
            <a:r>
              <a:rPr lang="en-US" dirty="0">
                <a:solidFill>
                  <a:schemeClr val="bg2"/>
                </a:solidFill>
              </a:rPr>
              <a:t>(</a:t>
            </a:r>
            <a:r>
              <a:rPr lang="en-US" dirty="0" err="1">
                <a:solidFill>
                  <a:schemeClr val="bg2"/>
                </a:solidFill>
              </a:rPr>
              <a:t>reportName</a:t>
            </a:r>
            <a:r>
              <a:rPr lang="en-US" dirty="0">
                <a:solidFill>
                  <a:schemeClr val="bg2"/>
                </a:solidFill>
              </a:rPr>
              <a:t>, </a:t>
            </a:r>
            <a:r>
              <a:rPr lang="en-US" dirty="0" err="1">
                <a:solidFill>
                  <a:schemeClr val="bg2"/>
                </a:solidFill>
              </a:rPr>
              <a:t>parentPath</a:t>
            </a:r>
            <a:r>
              <a:rPr lang="en-US" dirty="0">
                <a:solidFill>
                  <a:schemeClr val="bg2"/>
                </a:solidFill>
              </a:rPr>
              <a:t>, False, definition, Nothing</a:t>
            </a:r>
            <a:r>
              <a:rPr lang="en-US" dirty="0" smtClean="0">
                <a:solidFill>
                  <a:schemeClr val="bg2"/>
                </a:solidFill>
              </a:rPr>
              <a:t>)</a:t>
            </a:r>
            <a:r>
              <a:rPr lang="en-US" dirty="0">
                <a:solidFill>
                  <a:schemeClr val="bg2"/>
                </a:solidFill>
              </a:rPr>
              <a:t>	</a:t>
            </a:r>
          </a:p>
          <a:p>
            <a:r>
              <a:rPr lang="en-US" dirty="0">
                <a:solidFill>
                  <a:schemeClr val="bg2"/>
                </a:solidFill>
              </a:rPr>
              <a:t>		Dim ds() AS </a:t>
            </a:r>
            <a:r>
              <a:rPr lang="en-US" dirty="0" err="1">
                <a:solidFill>
                  <a:schemeClr val="bg2"/>
                </a:solidFill>
              </a:rPr>
              <a:t>DataSource</a:t>
            </a:r>
            <a:r>
              <a:rPr lang="en-US" dirty="0">
                <a:solidFill>
                  <a:schemeClr val="bg2"/>
                </a:solidFill>
              </a:rPr>
              <a:t> = </a:t>
            </a:r>
            <a:r>
              <a:rPr lang="en-US" dirty="0" err="1">
                <a:solidFill>
                  <a:schemeClr val="bg2"/>
                </a:solidFill>
              </a:rPr>
              <a:t>rs.GetItemDataSources</a:t>
            </a:r>
            <a:r>
              <a:rPr lang="en-US" dirty="0">
                <a:solidFill>
                  <a:schemeClr val="bg2"/>
                </a:solidFill>
              </a:rPr>
              <a:t>(</a:t>
            </a:r>
            <a:r>
              <a:rPr lang="en-US" dirty="0" err="1">
                <a:solidFill>
                  <a:schemeClr val="bg2"/>
                </a:solidFill>
              </a:rPr>
              <a:t>parentPath</a:t>
            </a:r>
            <a:r>
              <a:rPr lang="en-US" dirty="0">
                <a:solidFill>
                  <a:schemeClr val="bg2"/>
                </a:solidFill>
              </a:rPr>
              <a:t> + "/" + </a:t>
            </a:r>
            <a:r>
              <a:rPr lang="en-US" dirty="0" err="1">
                <a:solidFill>
                  <a:schemeClr val="bg2"/>
                </a:solidFill>
              </a:rPr>
              <a:t>reportName</a:t>
            </a:r>
            <a:r>
              <a:rPr lang="en-US" dirty="0">
                <a:solidFill>
                  <a:schemeClr val="bg2"/>
                </a:solidFill>
              </a:rPr>
              <a:t>)</a:t>
            </a:r>
          </a:p>
          <a:p>
            <a:r>
              <a:rPr lang="en-US" dirty="0">
                <a:solidFill>
                  <a:schemeClr val="bg2"/>
                </a:solidFill>
              </a:rPr>
              <a:t>			Dim </a:t>
            </a:r>
            <a:r>
              <a:rPr lang="en-US" dirty="0" err="1">
                <a:solidFill>
                  <a:schemeClr val="bg2"/>
                </a:solidFill>
              </a:rPr>
              <a:t>dsRef</a:t>
            </a:r>
            <a:r>
              <a:rPr lang="en-US" dirty="0">
                <a:solidFill>
                  <a:schemeClr val="bg2"/>
                </a:solidFill>
              </a:rPr>
              <a:t> AS </a:t>
            </a:r>
            <a:r>
              <a:rPr lang="en-US" dirty="0" err="1">
                <a:solidFill>
                  <a:schemeClr val="bg2"/>
                </a:solidFill>
              </a:rPr>
              <a:t>DataSourceReference</a:t>
            </a:r>
            <a:r>
              <a:rPr lang="en-US" dirty="0">
                <a:solidFill>
                  <a:schemeClr val="bg2"/>
                </a:solidFill>
              </a:rPr>
              <a:t> = New </a:t>
            </a:r>
            <a:r>
              <a:rPr lang="en-US" dirty="0" err="1">
                <a:solidFill>
                  <a:schemeClr val="bg2"/>
                </a:solidFill>
              </a:rPr>
              <a:t>DataSourceReference</a:t>
            </a:r>
            <a:r>
              <a:rPr lang="en-US" dirty="0">
                <a:solidFill>
                  <a:schemeClr val="bg2"/>
                </a:solidFill>
              </a:rPr>
              <a:t>()</a:t>
            </a:r>
          </a:p>
          <a:p>
            <a:r>
              <a:rPr lang="en-US" dirty="0">
                <a:solidFill>
                  <a:schemeClr val="bg2"/>
                </a:solidFill>
              </a:rPr>
              <a:t>		</a:t>
            </a:r>
            <a:r>
              <a:rPr lang="en-US" dirty="0" err="1">
                <a:solidFill>
                  <a:schemeClr val="bg2"/>
                </a:solidFill>
              </a:rPr>
              <a:t>dsRef.Reference</a:t>
            </a:r>
            <a:r>
              <a:rPr lang="en-US" dirty="0">
                <a:solidFill>
                  <a:schemeClr val="bg2"/>
                </a:solidFill>
              </a:rPr>
              <a:t> = </a:t>
            </a:r>
            <a:r>
              <a:rPr lang="en-US" dirty="0" err="1">
                <a:solidFill>
                  <a:schemeClr val="bg2"/>
                </a:solidFill>
              </a:rPr>
              <a:t>dsReference</a:t>
            </a:r>
            <a:endParaRPr lang="en-US" dirty="0">
              <a:solidFill>
                <a:schemeClr val="bg2"/>
              </a:solidFill>
            </a:endParaRPr>
          </a:p>
          <a:p>
            <a:r>
              <a:rPr lang="en-US" dirty="0">
                <a:solidFill>
                  <a:schemeClr val="bg2"/>
                </a:solidFill>
              </a:rPr>
              <a:t>		ds(0).Item = </a:t>
            </a:r>
            <a:r>
              <a:rPr lang="en-US" dirty="0" err="1">
                <a:solidFill>
                  <a:schemeClr val="bg2"/>
                </a:solidFill>
              </a:rPr>
              <a:t>dsRef</a:t>
            </a:r>
            <a:endParaRPr lang="en-US" dirty="0">
              <a:solidFill>
                <a:schemeClr val="bg2"/>
              </a:solidFill>
            </a:endParaRPr>
          </a:p>
          <a:p>
            <a:r>
              <a:rPr lang="en-US" dirty="0">
                <a:solidFill>
                  <a:schemeClr val="bg2"/>
                </a:solidFill>
              </a:rPr>
              <a:t>		</a:t>
            </a:r>
            <a:r>
              <a:rPr lang="en-US" dirty="0" err="1">
                <a:solidFill>
                  <a:schemeClr val="bg2"/>
                </a:solidFill>
              </a:rPr>
              <a:t>rs.SetItemDataSources</a:t>
            </a:r>
            <a:r>
              <a:rPr lang="en-US" dirty="0">
                <a:solidFill>
                  <a:schemeClr val="bg2"/>
                </a:solidFill>
              </a:rPr>
              <a:t>(</a:t>
            </a:r>
            <a:r>
              <a:rPr lang="en-US" dirty="0" err="1">
                <a:solidFill>
                  <a:schemeClr val="bg2"/>
                </a:solidFill>
              </a:rPr>
              <a:t>parentPath</a:t>
            </a:r>
            <a:r>
              <a:rPr lang="en-US" dirty="0">
                <a:solidFill>
                  <a:schemeClr val="bg2"/>
                </a:solidFill>
              </a:rPr>
              <a:t> + "/" + </a:t>
            </a:r>
            <a:r>
              <a:rPr lang="en-US" dirty="0" err="1">
                <a:solidFill>
                  <a:schemeClr val="bg2"/>
                </a:solidFill>
              </a:rPr>
              <a:t>reportName</a:t>
            </a:r>
            <a:r>
              <a:rPr lang="en-US" dirty="0">
                <a:solidFill>
                  <a:schemeClr val="bg2"/>
                </a:solidFill>
              </a:rPr>
              <a:t>, ds)</a:t>
            </a:r>
          </a:p>
          <a:p>
            <a:r>
              <a:rPr lang="en-US" dirty="0">
                <a:solidFill>
                  <a:schemeClr val="bg2"/>
                </a:solidFill>
              </a:rPr>
              <a:t>...</a:t>
            </a:r>
          </a:p>
          <a:p>
            <a:r>
              <a:rPr lang="en-US" dirty="0">
                <a:solidFill>
                  <a:schemeClr val="bg2"/>
                </a:solidFill>
              </a:rPr>
              <a:t>	</a:t>
            </a:r>
            <a:endParaRPr lang="en-US" dirty="0" smtClean="0">
              <a:solidFill>
                <a:schemeClr val="bg2"/>
              </a:solidFill>
            </a:endParaRPr>
          </a:p>
        </p:txBody>
      </p:sp>
      <p:sp>
        <p:nvSpPr>
          <p:cNvPr id="5" name="TextBox 4"/>
          <p:cNvSpPr txBox="1"/>
          <p:nvPr/>
        </p:nvSpPr>
        <p:spPr bwMode="auto">
          <a:xfrm>
            <a:off x="685800" y="1143000"/>
            <a:ext cx="3813672"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Command-line statement</a:t>
            </a:r>
            <a:endParaRPr lang="en-US" sz="1800" dirty="0">
              <a:solidFill>
                <a:srgbClr val="FFCC29"/>
              </a:solidFill>
              <a:latin typeface="Tekton Pro" pitchFamily="34" charset="0"/>
            </a:endParaRPr>
          </a:p>
        </p:txBody>
      </p:sp>
      <p:sp>
        <p:nvSpPr>
          <p:cNvPr id="6" name="TextBox 5"/>
          <p:cNvSpPr txBox="1"/>
          <p:nvPr/>
        </p:nvSpPr>
        <p:spPr bwMode="auto">
          <a:xfrm>
            <a:off x="685800" y="2431018"/>
            <a:ext cx="3813672"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Script file contents</a:t>
            </a:r>
            <a:endParaRPr lang="en-US" sz="1800" dirty="0">
              <a:solidFill>
                <a:srgbClr val="FFCC29"/>
              </a:solidFill>
              <a:latin typeface="Tekton Pro" pitchFamily="34" charset="0"/>
            </a:endParaRPr>
          </a:p>
        </p:txBody>
      </p:sp>
      <p:sp>
        <p:nvSpPr>
          <p:cNvPr id="7" name="Rounded Rectangle 6"/>
          <p:cNvSpPr/>
          <p:nvPr/>
        </p:nvSpPr>
        <p:spPr bwMode="auto">
          <a:xfrm>
            <a:off x="1066800" y="1600200"/>
            <a:ext cx="3802488" cy="266700"/>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rgbClr val="FFCC29"/>
              </a:solidFill>
              <a:latin typeface="Tekton Pro" pitchFamily="34" charset="0"/>
            </a:endParaRPr>
          </a:p>
        </p:txBody>
      </p:sp>
      <p:sp>
        <p:nvSpPr>
          <p:cNvPr id="8" name="Rounded Rectangle 7"/>
          <p:cNvSpPr/>
          <p:nvPr/>
        </p:nvSpPr>
        <p:spPr bwMode="auto">
          <a:xfrm>
            <a:off x="3733800" y="1600200"/>
            <a:ext cx="4114800" cy="2667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1066800" y="3143250"/>
            <a:ext cx="7391400" cy="571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981074" y="3733800"/>
            <a:ext cx="7705725" cy="19812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406226674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bg/>
                                          </p:spTgt>
                                        </p:tgtEl>
                                        <p:attrNameLst>
                                          <p:attrName>style.visibility</p:attrName>
                                        </p:attrNameLst>
                                      </p:cBhvr>
                                      <p:to>
                                        <p:strVal val="visible"/>
                                      </p:to>
                                    </p:set>
                                    <p:animEffect transition="in" filter="fade">
                                      <p:cBhvr>
                                        <p:cTn id="10" dur="500"/>
                                        <p:tgtEl>
                                          <p:spTgt spid="2">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8"/>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 presetClass="exit" presetSubtype="0" fill="hold" grpId="1" nodeType="withEffect">
                                  <p:stCondLst>
                                    <p:cond delay="0"/>
                                  </p:stCondLst>
                                  <p:childTnLst>
                                    <p:set>
                                      <p:cBhvr>
                                        <p:cTn id="47"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P spid="9" grpId="0" animBg="1"/>
      <p:bldP spid="5" grpId="0"/>
      <p:bldP spid="6" grpId="0"/>
      <p:bldP spid="7" grpId="0" animBg="1"/>
      <p:bldP spid="7" grpId="1" animBg="1"/>
      <p:bldP spid="8" grpId="0" animBg="1"/>
      <p:bldP spid="8" grpId="1" animBg="1"/>
      <p:bldP spid="10" grpId="0" animBg="1"/>
      <p:bldP spid="10" grpId="1"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1" name="Picture 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2000250"/>
            <a:ext cx="1066800" cy="2911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bwMode="auto">
          <a:xfrm>
            <a:off x="598170" y="2000250"/>
            <a:ext cx="3733800" cy="2133600"/>
          </a:xfrm>
          <a:prstGeom prst="round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1800" dirty="0">
              <a:solidFill>
                <a:schemeClr val="tx2"/>
              </a:solidFill>
              <a:latin typeface="Tekton Pro" pitchFamily="34" charset="0"/>
            </a:endParaRPr>
          </a:p>
        </p:txBody>
      </p:sp>
      <p:sp>
        <p:nvSpPr>
          <p:cNvPr id="2" name="Title 1"/>
          <p:cNvSpPr>
            <a:spLocks noGrp="1"/>
          </p:cNvSpPr>
          <p:nvPr>
            <p:ph type="title"/>
          </p:nvPr>
        </p:nvSpPr>
        <p:spPr/>
        <p:txBody>
          <a:bodyPr/>
          <a:lstStyle/>
          <a:p>
            <a:r>
              <a:rPr lang="en-US" dirty="0" smtClean="0"/>
              <a:t>Redeployment</a:t>
            </a:r>
            <a:endParaRPr lang="en-US" dirty="0"/>
          </a:p>
        </p:txBody>
      </p:sp>
      <p:pic>
        <p:nvPicPr>
          <p:cNvPr id="4098" name="Picture 2" descr="C:\Users\smisner\AppData\Local\Temp\SNAGHTML18d4c13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 y="1600200"/>
            <a:ext cx="914400" cy="80010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bwMode="auto">
          <a:xfrm>
            <a:off x="5634990" y="1600200"/>
            <a:ext cx="2598420" cy="346249"/>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Report Server</a:t>
            </a:r>
            <a:endParaRPr lang="en-US" sz="1800" dirty="0">
              <a:solidFill>
                <a:schemeClr val="tx2"/>
              </a:solidFill>
              <a:latin typeface="Tekton Pro" pitchFamily="34" charset="0"/>
            </a:endParaRPr>
          </a:p>
        </p:txBody>
      </p:sp>
      <p:sp>
        <p:nvSpPr>
          <p:cNvPr id="31" name="TextBox 30"/>
          <p:cNvSpPr txBox="1"/>
          <p:nvPr/>
        </p:nvSpPr>
        <p:spPr bwMode="auto">
          <a:xfrm>
            <a:off x="1207770" y="1630918"/>
            <a:ext cx="2598420" cy="346249"/>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Developer Computer</a:t>
            </a:r>
            <a:endParaRPr lang="en-US" sz="1800" dirty="0">
              <a:solidFill>
                <a:schemeClr val="tx2"/>
              </a:solidFill>
              <a:latin typeface="Tekton Pro" pitchFamily="34" charset="0"/>
            </a:endParaRPr>
          </a:p>
        </p:txBody>
      </p:sp>
      <p:sp>
        <p:nvSpPr>
          <p:cNvPr id="21" name="Freeform 8"/>
          <p:cNvSpPr>
            <a:spLocks/>
          </p:cNvSpPr>
          <p:nvPr/>
        </p:nvSpPr>
        <p:spPr bwMode="auto">
          <a:xfrm rot="20928685">
            <a:off x="4387364" y="2770821"/>
            <a:ext cx="2074856" cy="355565"/>
          </a:xfrm>
          <a:custGeom>
            <a:avLst/>
            <a:gdLst>
              <a:gd name="T0" fmla="*/ 943 w 843"/>
              <a:gd name="T1" fmla="*/ 27 h 207"/>
              <a:gd name="T2" fmla="*/ 934 w 843"/>
              <a:gd name="T3" fmla="*/ 14 h 207"/>
              <a:gd name="T4" fmla="*/ 926 w 843"/>
              <a:gd name="T5" fmla="*/ 0 h 207"/>
              <a:gd name="T6" fmla="*/ 1160 w 843"/>
              <a:gd name="T7" fmla="*/ 25 h 207"/>
              <a:gd name="T8" fmla="*/ 1321 w 843"/>
              <a:gd name="T9" fmla="*/ 42 h 207"/>
              <a:gd name="T10" fmla="*/ 1391 w 843"/>
              <a:gd name="T11" fmla="*/ 50 h 207"/>
              <a:gd name="T12" fmla="*/ 1373 w 843"/>
              <a:gd name="T13" fmla="*/ 52 h 207"/>
              <a:gd name="T14" fmla="*/ 1321 w 843"/>
              <a:gd name="T15" fmla="*/ 57 h 207"/>
              <a:gd name="T16" fmla="*/ 1160 w 843"/>
              <a:gd name="T17" fmla="*/ 74 h 207"/>
              <a:gd name="T18" fmla="*/ 926 w 843"/>
              <a:gd name="T19" fmla="*/ 96 h 207"/>
              <a:gd name="T20" fmla="*/ 943 w 843"/>
              <a:gd name="T21" fmla="*/ 69 h 207"/>
              <a:gd name="T22" fmla="*/ 0 w 843"/>
              <a:gd name="T23" fmla="*/ 50 h 207"/>
              <a:gd name="T24" fmla="*/ 943 w 843"/>
              <a:gd name="T25" fmla="*/ 27 h 20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43"/>
              <a:gd name="T40" fmla="*/ 0 h 207"/>
              <a:gd name="T41" fmla="*/ 843 w 843"/>
              <a:gd name="T42" fmla="*/ 207 h 20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43" h="207">
                <a:moveTo>
                  <a:pt x="571" y="59"/>
                </a:moveTo>
                <a:lnTo>
                  <a:pt x="566" y="30"/>
                </a:lnTo>
                <a:lnTo>
                  <a:pt x="561" y="0"/>
                </a:lnTo>
                <a:lnTo>
                  <a:pt x="703" y="53"/>
                </a:lnTo>
                <a:lnTo>
                  <a:pt x="800" y="91"/>
                </a:lnTo>
                <a:lnTo>
                  <a:pt x="843" y="108"/>
                </a:lnTo>
                <a:lnTo>
                  <a:pt x="832" y="113"/>
                </a:lnTo>
                <a:lnTo>
                  <a:pt x="800" y="124"/>
                </a:lnTo>
                <a:lnTo>
                  <a:pt x="703" y="158"/>
                </a:lnTo>
                <a:lnTo>
                  <a:pt x="561" y="207"/>
                </a:lnTo>
                <a:lnTo>
                  <a:pt x="571" y="149"/>
                </a:lnTo>
                <a:lnTo>
                  <a:pt x="0" y="108"/>
                </a:lnTo>
                <a:lnTo>
                  <a:pt x="571" y="59"/>
                </a:lnTo>
                <a:close/>
              </a:path>
            </a:pathLst>
          </a:custGeom>
          <a:solidFill>
            <a:schemeClr val="accent1">
              <a:alpha val="75000"/>
            </a:schemeClr>
          </a:solidFill>
          <a:ln w="9525">
            <a:noFill/>
            <a:round/>
            <a:headEnd/>
            <a:tailEnd/>
          </a:ln>
        </p:spPr>
        <p:txBody>
          <a:bodyPr/>
          <a:lstStyle/>
          <a:p>
            <a:pPr algn="ctr" eaLnBrk="1" hangingPunct="1"/>
            <a:endParaRPr lang="en-US" sz="1800">
              <a:solidFill>
                <a:schemeClr val="tx2"/>
              </a:solidFill>
              <a:latin typeface="Tahoma" pitchFamily="34" charset="0"/>
            </a:endParaRPr>
          </a:p>
        </p:txBody>
      </p:sp>
      <p:pic>
        <p:nvPicPr>
          <p:cNvPr id="20" name="Picture 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83420" y="2475193"/>
            <a:ext cx="1047119" cy="1234662"/>
          </a:xfrm>
          <a:prstGeom prst="rect">
            <a:avLst/>
          </a:prstGeom>
          <a:noFill/>
          <a:ln w="9525">
            <a:solidFill>
              <a:schemeClr val="bg2">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ounded Rectangle 21"/>
          <p:cNvSpPr/>
          <p:nvPr/>
        </p:nvSpPr>
        <p:spPr bwMode="auto">
          <a:xfrm flipV="1">
            <a:off x="6445417" y="2686897"/>
            <a:ext cx="488783" cy="120224"/>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sp>
        <p:nvSpPr>
          <p:cNvPr id="5" name="TextBox 4"/>
          <p:cNvSpPr txBox="1"/>
          <p:nvPr/>
        </p:nvSpPr>
        <p:spPr bwMode="auto">
          <a:xfrm>
            <a:off x="3048000" y="4341674"/>
            <a:ext cx="3497580" cy="1842043"/>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“Server-side” settings preserved:</a:t>
            </a:r>
          </a:p>
          <a:p>
            <a:pPr marL="285750" indent="-285750">
              <a:buFont typeface="Arial" pitchFamily="34" charset="0"/>
              <a:buChar char="•"/>
            </a:pPr>
            <a:r>
              <a:rPr lang="en-US" sz="1800" dirty="0" smtClean="0">
                <a:solidFill>
                  <a:schemeClr val="tx2"/>
                </a:solidFill>
                <a:latin typeface="Tekton Pro" pitchFamily="34" charset="0"/>
              </a:rPr>
              <a:t>Execution</a:t>
            </a:r>
          </a:p>
          <a:p>
            <a:pPr marL="285750" indent="-285750">
              <a:buFont typeface="Arial" pitchFamily="34" charset="0"/>
              <a:buChar char="•"/>
            </a:pPr>
            <a:r>
              <a:rPr lang="en-US" sz="1800" dirty="0" smtClean="0">
                <a:solidFill>
                  <a:schemeClr val="tx2"/>
                </a:solidFill>
                <a:latin typeface="Tekton Pro" pitchFamily="34" charset="0"/>
              </a:rPr>
              <a:t>Parameters</a:t>
            </a:r>
          </a:p>
          <a:p>
            <a:pPr marL="285750" indent="-285750">
              <a:buFont typeface="Arial" pitchFamily="34" charset="0"/>
              <a:buChar char="•"/>
            </a:pPr>
            <a:r>
              <a:rPr lang="en-US" sz="1800" dirty="0" smtClean="0">
                <a:solidFill>
                  <a:schemeClr val="tx2"/>
                </a:solidFill>
                <a:latin typeface="Tekton Pro" pitchFamily="34" charset="0"/>
              </a:rPr>
              <a:t>Security</a:t>
            </a:r>
          </a:p>
          <a:p>
            <a:pPr marL="285750" indent="-285750">
              <a:buFont typeface="Arial" pitchFamily="34" charset="0"/>
              <a:buChar char="•"/>
            </a:pPr>
            <a:r>
              <a:rPr lang="en-US" sz="1800" dirty="0" smtClean="0">
                <a:solidFill>
                  <a:schemeClr val="tx2"/>
                </a:solidFill>
                <a:latin typeface="Tekton Pro" pitchFamily="34" charset="0"/>
              </a:rPr>
              <a:t>History</a:t>
            </a:r>
          </a:p>
          <a:p>
            <a:pPr marL="285750" indent="-285750">
              <a:buFont typeface="Arial" pitchFamily="34" charset="0"/>
              <a:buChar char="•"/>
            </a:pPr>
            <a:r>
              <a:rPr lang="en-US" sz="1800" dirty="0" smtClean="0">
                <a:solidFill>
                  <a:schemeClr val="tx2"/>
                </a:solidFill>
                <a:latin typeface="Tekton Pro" pitchFamily="34" charset="0"/>
              </a:rPr>
              <a:t>Subscriptions</a:t>
            </a:r>
          </a:p>
        </p:txBody>
      </p:sp>
      <p:sp>
        <p:nvSpPr>
          <p:cNvPr id="6" name="TextBox 5"/>
          <p:cNvSpPr txBox="1"/>
          <p:nvPr/>
        </p:nvSpPr>
        <p:spPr bwMode="auto">
          <a:xfrm>
            <a:off x="381000" y="4825196"/>
            <a:ext cx="1874520"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Delete then deploy</a:t>
            </a:r>
            <a:endParaRPr lang="en-US" sz="1800" dirty="0">
              <a:solidFill>
                <a:schemeClr val="tx2"/>
              </a:solidFill>
              <a:latin typeface="Tekton Pro" pitchFamily="34" charset="0"/>
            </a:endParaRPr>
          </a:p>
        </p:txBody>
      </p:sp>
      <p:sp>
        <p:nvSpPr>
          <p:cNvPr id="25" name="Rounded Rectangle 24"/>
          <p:cNvSpPr/>
          <p:nvPr/>
        </p:nvSpPr>
        <p:spPr bwMode="auto">
          <a:xfrm flipV="1">
            <a:off x="3317407" y="4893554"/>
            <a:ext cx="1254593" cy="257178"/>
          </a:xfrm>
          <a:prstGeom prst="roundRect">
            <a:avLst/>
          </a:prstGeom>
          <a:noFill/>
          <a:ln w="25400" algn="ctr">
            <a:solidFill>
              <a:srgbClr val="FF0000"/>
            </a:solidFill>
            <a:miter lim="800000"/>
            <a:headEnd/>
            <a:tailEnd/>
          </a:ln>
          <a:effectLst/>
        </p:spPr>
        <p:txBody>
          <a:bodyPr wrap="none" rtlCol="0" anchor="ctr"/>
          <a:lstStyle/>
          <a:p>
            <a:pPr algn="ctr"/>
            <a:endParaRPr lang="en-US" sz="1800" dirty="0">
              <a:solidFill>
                <a:schemeClr val="tx2"/>
              </a:solidFill>
              <a:latin typeface="Tekton Pro" pitchFamily="34" charset="0"/>
            </a:endParaRPr>
          </a:p>
        </p:txBody>
      </p:sp>
      <p:cxnSp>
        <p:nvCxnSpPr>
          <p:cNvPr id="26" name="Straight Arrow Connector 25"/>
          <p:cNvCxnSpPr/>
          <p:nvPr/>
        </p:nvCxnSpPr>
        <p:spPr bwMode="auto">
          <a:xfrm>
            <a:off x="2276475" y="5029200"/>
            <a:ext cx="762000" cy="0"/>
          </a:xfrm>
          <a:prstGeom prst="straightConnector1">
            <a:avLst/>
          </a:prstGeom>
          <a:gradFill rotWithShape="1">
            <a:gsLst>
              <a:gs pos="0">
                <a:srgbClr val="A4D289"/>
              </a:gs>
              <a:gs pos="100000">
                <a:schemeClr val="bg1"/>
              </a:gs>
            </a:gsLst>
            <a:lin ang="5400000" scaled="1"/>
          </a:gradFill>
          <a:ln w="9525" cap="flat" cmpd="sng" algn="ctr">
            <a:solidFill>
              <a:schemeClr val="accent1">
                <a:lumMod val="50000"/>
              </a:schemeClr>
            </a:solidFill>
            <a:prstDash val="solid"/>
            <a:round/>
            <a:headEnd type="none" w="med" len="med"/>
            <a:tailEnd type="arrow"/>
          </a:ln>
          <a:effectLst/>
        </p:spPr>
      </p:cxnSp>
    </p:spTree>
    <p:extLst>
      <p:ext uri="{BB962C8B-B14F-4D97-AF65-F5344CB8AC3E}">
        <p14:creationId xmlns:p14="http://schemas.microsoft.com/office/powerpoint/2010/main" val="370905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4098"/>
                                        </p:tgtEl>
                                        <p:attrNameLst>
                                          <p:attrName>style.visibility</p:attrName>
                                        </p:attrNameLst>
                                      </p:cBhvr>
                                      <p:to>
                                        <p:strVal val="visible"/>
                                      </p:to>
                                    </p:set>
                                    <p:animEffect transition="in" filter="fade">
                                      <p:cBhvr>
                                        <p:cTn id="13" dur="500"/>
                                        <p:tgtEl>
                                          <p:spTgt spid="4098"/>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4111"/>
                                        </p:tgtEl>
                                        <p:attrNameLst>
                                          <p:attrName>style.visibility</p:attrName>
                                        </p:attrNameLst>
                                      </p:cBhvr>
                                      <p:to>
                                        <p:strVal val="visible"/>
                                      </p:to>
                                    </p:set>
                                    <p:animEffect transition="in" filter="fade">
                                      <p:cBhvr>
                                        <p:cTn id="25" dur="500"/>
                                        <p:tgtEl>
                                          <p:spTgt spid="41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500"/>
                                        <p:tgtEl>
                                          <p:spTgt spid="6"/>
                                        </p:tgtEl>
                                      </p:cBhvr>
                                    </p:animEffect>
                                  </p:childTnLst>
                                </p:cTn>
                              </p:par>
                              <p:par>
                                <p:cTn id="49" presetID="10"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fade">
                                      <p:cBhvr>
                                        <p:cTn id="5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21" grpId="0" animBg="1"/>
      <p:bldP spid="22" grpId="0" animBg="1"/>
      <p:bldP spid="5" grpId="0"/>
      <p:bldP spid="6" grpId="0"/>
      <p:bldP spid="2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Embedding Reports </a:t>
            </a:r>
            <a:endParaRPr lang="en-US" dirty="0"/>
          </a:p>
        </p:txBody>
      </p:sp>
      <p:sp>
        <p:nvSpPr>
          <p:cNvPr id="5" name="Text Placeholder 4"/>
          <p:cNvSpPr>
            <a:spLocks noGrp="1"/>
          </p:cNvSpPr>
          <p:nvPr>
            <p:ph type="body" idx="1"/>
          </p:nvPr>
        </p:nvSpPr>
        <p:spPr/>
        <p:txBody>
          <a:bodyPr>
            <a:normAutofit/>
          </a:bodyPr>
          <a:lstStyle/>
          <a:p>
            <a:r>
              <a:rPr lang="en-AU" dirty="0" smtClean="0"/>
              <a:t>Reviewing the Web Service API Changes</a:t>
            </a:r>
          </a:p>
          <a:p>
            <a:r>
              <a:rPr lang="en-US" dirty="0" smtClean="0"/>
              <a:t>Working with the SharePoint User Token</a:t>
            </a:r>
          </a:p>
          <a:p>
            <a:r>
              <a:rPr lang="en-US" dirty="0" smtClean="0"/>
              <a:t>Developing with the AJAX </a:t>
            </a:r>
            <a:r>
              <a:rPr lang="en-US" dirty="0" err="1" smtClean="0"/>
              <a:t>ReportViewer</a:t>
            </a:r>
            <a:endParaRPr lang="en-US" dirty="0" smtClean="0"/>
          </a:p>
        </p:txBody>
      </p:sp>
    </p:spTree>
    <p:extLst>
      <p:ext uri="{BB962C8B-B14F-4D97-AF65-F5344CB8AC3E}">
        <p14:creationId xmlns:p14="http://schemas.microsoft.com/office/powerpoint/2010/main" val="3414519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Reviewing the Web Service API</a:t>
            </a:r>
            <a:endParaRPr lang="en-AU" dirty="0"/>
          </a:p>
        </p:txBody>
      </p:sp>
      <p:sp>
        <p:nvSpPr>
          <p:cNvPr id="3" name="Content Placeholder 2"/>
          <p:cNvSpPr>
            <a:spLocks noGrp="1"/>
          </p:cNvSpPr>
          <p:nvPr>
            <p:ph type="body" idx="1"/>
          </p:nvPr>
        </p:nvSpPr>
        <p:spPr/>
        <p:txBody>
          <a:bodyPr/>
          <a:lstStyle/>
          <a:p>
            <a:r>
              <a:rPr lang="en-AU" dirty="0" smtClean="0"/>
              <a:t>Management Endpoints</a:t>
            </a:r>
          </a:p>
          <a:p>
            <a:r>
              <a:rPr lang="en-AU" dirty="0" smtClean="0"/>
              <a:t>Execution Endpoint</a:t>
            </a:r>
          </a:p>
          <a:p>
            <a:endParaRPr lang="en-AU" dirty="0" smtClean="0"/>
          </a:p>
          <a:p>
            <a:endParaRPr lang="en-AU" dirty="0"/>
          </a:p>
        </p:txBody>
      </p:sp>
    </p:spTree>
    <p:extLst>
      <p:ext uri="{BB962C8B-B14F-4D97-AF65-F5344CB8AC3E}">
        <p14:creationId xmlns:p14="http://schemas.microsoft.com/office/powerpoint/2010/main" val="3884571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Endpoints</a:t>
            </a:r>
            <a:endParaRPr lang="en-US" dirty="0"/>
          </a:p>
        </p:txBody>
      </p:sp>
      <p:sp>
        <p:nvSpPr>
          <p:cNvPr id="3" name="Content Placeholder 2"/>
          <p:cNvSpPr>
            <a:spLocks noGrp="1"/>
          </p:cNvSpPr>
          <p:nvPr>
            <p:ph type="body" idx="1"/>
          </p:nvPr>
        </p:nvSpPr>
        <p:spPr/>
        <p:txBody>
          <a:bodyPr>
            <a:normAutofit fontScale="92500" lnSpcReduction="20000"/>
          </a:bodyPr>
          <a:lstStyle/>
          <a:p>
            <a:r>
              <a:rPr lang="en-US" i="1" dirty="0" smtClean="0"/>
              <a:t>ReportService2010</a:t>
            </a:r>
          </a:p>
          <a:p>
            <a:pPr lvl="1"/>
            <a:r>
              <a:rPr lang="en-US" dirty="0" smtClean="0"/>
              <a:t>New endpoint for Reporting Services 2008 R2</a:t>
            </a:r>
          </a:p>
          <a:p>
            <a:pPr lvl="1"/>
            <a:r>
              <a:rPr lang="en-US" dirty="0" smtClean="0"/>
              <a:t>Support for both native and integrated mode report server</a:t>
            </a:r>
          </a:p>
          <a:p>
            <a:r>
              <a:rPr lang="en-US" dirty="0" smtClean="0"/>
              <a:t>Management of report server objects</a:t>
            </a:r>
          </a:p>
          <a:p>
            <a:pPr lvl="1"/>
            <a:r>
              <a:rPr lang="en-US" dirty="0" smtClean="0"/>
              <a:t>Consolidation of classes for native or integrated mode</a:t>
            </a:r>
          </a:p>
          <a:p>
            <a:pPr lvl="1"/>
            <a:r>
              <a:rPr lang="en-US" dirty="0" smtClean="0"/>
              <a:t>New classes to support new features</a:t>
            </a:r>
          </a:p>
          <a:p>
            <a:pPr lvl="2"/>
            <a:r>
              <a:rPr lang="en-US" i="1" dirty="0" err="1" smtClean="0"/>
              <a:t>CacheRefreshPlan</a:t>
            </a:r>
            <a:r>
              <a:rPr lang="en-US" dirty="0" smtClean="0"/>
              <a:t> and </a:t>
            </a:r>
            <a:r>
              <a:rPr lang="en-US" i="1" dirty="0" err="1" smtClean="0"/>
              <a:t>CacheRefreshPlanState</a:t>
            </a:r>
            <a:endParaRPr lang="en-US" i="1" dirty="0" smtClean="0"/>
          </a:p>
          <a:p>
            <a:pPr lvl="2"/>
            <a:r>
              <a:rPr lang="en-US" i="1" dirty="0" err="1" smtClean="0"/>
              <a:t>ItemHistorySnapshot</a:t>
            </a:r>
            <a:r>
              <a:rPr lang="en-US" i="1" dirty="0" smtClean="0"/>
              <a:t>, </a:t>
            </a:r>
            <a:r>
              <a:rPr lang="en-US" i="1" dirty="0" err="1" smtClean="0"/>
              <a:t>ItemParameter</a:t>
            </a:r>
            <a:r>
              <a:rPr lang="en-US" i="1" dirty="0" smtClean="0"/>
              <a:t>, </a:t>
            </a:r>
            <a:r>
              <a:rPr lang="en-US" i="1" dirty="0" err="1" smtClean="0"/>
              <a:t>ItemReference</a:t>
            </a:r>
            <a:r>
              <a:rPr lang="en-US" i="1" dirty="0" smtClean="0"/>
              <a:t>, </a:t>
            </a:r>
            <a:r>
              <a:rPr lang="en-US" dirty="0" smtClean="0"/>
              <a:t>and</a:t>
            </a:r>
            <a:r>
              <a:rPr lang="en-US" i="1" dirty="0" smtClean="0"/>
              <a:t> </a:t>
            </a:r>
            <a:r>
              <a:rPr lang="en-US" i="1" dirty="0" err="1" smtClean="0"/>
              <a:t>ItemReferenceData</a:t>
            </a:r>
            <a:endParaRPr lang="en-US" i="1" dirty="0" smtClean="0"/>
          </a:p>
          <a:p>
            <a:r>
              <a:rPr lang="en-US" dirty="0" smtClean="0"/>
              <a:t>Deprecated endpoints</a:t>
            </a:r>
          </a:p>
          <a:p>
            <a:pPr lvl="1"/>
            <a:r>
              <a:rPr lang="en-US" i="1" dirty="0" smtClean="0"/>
              <a:t>ReportService2005</a:t>
            </a:r>
            <a:r>
              <a:rPr lang="en-US" dirty="0" smtClean="0"/>
              <a:t> - native mode report server</a:t>
            </a:r>
          </a:p>
          <a:p>
            <a:pPr lvl="1"/>
            <a:r>
              <a:rPr lang="en-US" i="1" dirty="0" smtClean="0"/>
              <a:t>ReportService2006</a:t>
            </a:r>
            <a:r>
              <a:rPr lang="en-US" dirty="0" smtClean="0"/>
              <a:t> - SharePoint integrated mode report server</a:t>
            </a:r>
          </a:p>
        </p:txBody>
      </p:sp>
    </p:spTree>
    <p:extLst>
      <p:ext uri="{BB962C8B-B14F-4D97-AF65-F5344CB8AC3E}">
        <p14:creationId xmlns:p14="http://schemas.microsoft.com/office/powerpoint/2010/main" val="6106809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Execution Endpoint</a:t>
            </a:r>
            <a:endParaRPr lang="en-US" dirty="0"/>
          </a:p>
        </p:txBody>
      </p:sp>
      <p:sp>
        <p:nvSpPr>
          <p:cNvPr id="3" name="Content Placeholder 2"/>
          <p:cNvSpPr>
            <a:spLocks noGrp="1"/>
          </p:cNvSpPr>
          <p:nvPr>
            <p:ph type="body" idx="1"/>
          </p:nvPr>
        </p:nvSpPr>
        <p:spPr/>
        <p:txBody>
          <a:bodyPr/>
          <a:lstStyle/>
          <a:p>
            <a:r>
              <a:rPr lang="en-US" i="1" dirty="0" smtClean="0"/>
              <a:t>ReportExecution2005</a:t>
            </a:r>
          </a:p>
          <a:p>
            <a:pPr lvl="1"/>
            <a:r>
              <a:rPr lang="en-US" dirty="0" smtClean="0"/>
              <a:t>Existing endpoint in previous release for processing reports</a:t>
            </a:r>
          </a:p>
          <a:p>
            <a:pPr lvl="1"/>
            <a:r>
              <a:rPr lang="en-US" dirty="0" smtClean="0"/>
              <a:t>Support for both native and integrated mode report server</a:t>
            </a:r>
          </a:p>
          <a:p>
            <a:pPr lvl="1"/>
            <a:r>
              <a:rPr lang="en-US" dirty="0" smtClean="0"/>
              <a:t>No changes in SQL Server 2008 R2</a:t>
            </a:r>
          </a:p>
          <a:p>
            <a:r>
              <a:rPr lang="en-US" dirty="0" smtClean="0"/>
              <a:t>WSDL access depends on report server mode</a:t>
            </a:r>
          </a:p>
          <a:p>
            <a:pPr marL="742950" lvl="2" indent="-342900"/>
            <a:r>
              <a:rPr lang="en-US" dirty="0" smtClean="0"/>
              <a:t>http://&lt;servername&gt;/ReportServer/ReportExecution2005.asmx?wsdl</a:t>
            </a:r>
          </a:p>
          <a:p>
            <a:pPr marL="742950" lvl="2" indent="-342900"/>
            <a:r>
              <a:rPr lang="en-US" dirty="0" smtClean="0"/>
              <a:t>http://&lt;servername&gt;/&lt;sitename&gt;/_vti_bin/ReportServer/</a:t>
            </a:r>
            <a:br>
              <a:rPr lang="en-US" dirty="0" smtClean="0"/>
            </a:br>
            <a:r>
              <a:rPr lang="en-US" dirty="0" smtClean="0"/>
              <a:t>ReportExecution2005.asmx?wsdl</a:t>
            </a:r>
          </a:p>
          <a:p>
            <a:pPr lvl="1"/>
            <a:endParaRPr lang="en-US" dirty="0"/>
          </a:p>
        </p:txBody>
      </p:sp>
    </p:spTree>
    <p:extLst>
      <p:ext uri="{BB962C8B-B14F-4D97-AF65-F5344CB8AC3E}">
        <p14:creationId xmlns:p14="http://schemas.microsoft.com/office/powerpoint/2010/main" val="1544250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User Token</a:t>
            </a:r>
            <a:endParaRPr lang="en-US" dirty="0"/>
          </a:p>
        </p:txBody>
      </p:sp>
      <p:sp>
        <p:nvSpPr>
          <p:cNvPr id="3" name="Text Placeholder 2"/>
          <p:cNvSpPr>
            <a:spLocks noGrp="1"/>
          </p:cNvSpPr>
          <p:nvPr>
            <p:ph type="body" idx="1"/>
          </p:nvPr>
        </p:nvSpPr>
        <p:spPr/>
        <p:txBody>
          <a:bodyPr>
            <a:normAutofit/>
          </a:bodyPr>
          <a:lstStyle/>
          <a:p>
            <a:r>
              <a:rPr lang="en-US" dirty="0" smtClean="0"/>
              <a:t>SharePoint user token </a:t>
            </a:r>
          </a:p>
          <a:p>
            <a:pPr lvl="1"/>
            <a:r>
              <a:rPr lang="en-US" dirty="0" smtClean="0"/>
              <a:t>Contains identification and group membership of a user</a:t>
            </a:r>
          </a:p>
          <a:p>
            <a:pPr lvl="1"/>
            <a:r>
              <a:rPr lang="en-US" dirty="0" smtClean="0"/>
              <a:t>Allows application to perform authorized activity in the context of that user</a:t>
            </a:r>
          </a:p>
          <a:p>
            <a:r>
              <a:rPr lang="en-US" i="1" dirty="0" err="1" smtClean="0"/>
              <a:t>IRSSetUserToken</a:t>
            </a:r>
            <a:r>
              <a:rPr lang="en-US" dirty="0" smtClean="0"/>
              <a:t> interface</a:t>
            </a:r>
          </a:p>
          <a:p>
            <a:pPr lvl="1"/>
            <a:r>
              <a:rPr lang="en-US" dirty="0" smtClean="0"/>
              <a:t>Calls </a:t>
            </a:r>
            <a:r>
              <a:rPr lang="en-US" i="1" dirty="0" err="1" smtClean="0"/>
              <a:t>UserToken</a:t>
            </a:r>
            <a:r>
              <a:rPr lang="en-US" dirty="0" smtClean="0"/>
              <a:t> Set property</a:t>
            </a:r>
          </a:p>
          <a:p>
            <a:pPr lvl="1"/>
            <a:r>
              <a:rPr lang="en-US" dirty="0" smtClean="0"/>
              <a:t>Passes SharePoint user token to data extension</a:t>
            </a:r>
          </a:p>
          <a:p>
            <a:endParaRPr lang="en-US" dirty="0" smtClean="0"/>
          </a:p>
        </p:txBody>
      </p:sp>
    </p:spTree>
    <p:extLst>
      <p:ext uri="{BB962C8B-B14F-4D97-AF65-F5344CB8AC3E}">
        <p14:creationId xmlns:p14="http://schemas.microsoft.com/office/powerpoint/2010/main" val="1240102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AJAX </a:t>
            </a:r>
            <a:r>
              <a:rPr lang="en-US" dirty="0" err="1" smtClean="0"/>
              <a:t>ReportViewer</a:t>
            </a:r>
            <a:endParaRPr lang="en-US" dirty="0"/>
          </a:p>
        </p:txBody>
      </p:sp>
      <p:sp>
        <p:nvSpPr>
          <p:cNvPr id="5" name="Text Placeholder 4"/>
          <p:cNvSpPr>
            <a:spLocks noGrp="1"/>
          </p:cNvSpPr>
          <p:nvPr>
            <p:ph type="body" idx="1"/>
          </p:nvPr>
        </p:nvSpPr>
        <p:spPr/>
        <p:txBody>
          <a:bodyPr>
            <a:normAutofit/>
          </a:bodyPr>
          <a:lstStyle/>
          <a:p>
            <a:r>
              <a:rPr lang="en-AU" dirty="0" err="1" smtClean="0"/>
              <a:t>ReportViewer</a:t>
            </a:r>
            <a:r>
              <a:rPr lang="en-AU" dirty="0" smtClean="0"/>
              <a:t> 2008 vs. </a:t>
            </a:r>
            <a:r>
              <a:rPr lang="en-AU" dirty="0" err="1" smtClean="0"/>
              <a:t>ReportViewer</a:t>
            </a:r>
            <a:r>
              <a:rPr lang="en-AU" dirty="0" smtClean="0"/>
              <a:t> 2010</a:t>
            </a:r>
          </a:p>
          <a:p>
            <a:r>
              <a:rPr lang="en-AU" dirty="0" smtClean="0"/>
              <a:t>Overview of New Features</a:t>
            </a:r>
            <a:endParaRPr lang="en-AU" dirty="0"/>
          </a:p>
          <a:p>
            <a:r>
              <a:rPr lang="en-US" dirty="0" smtClean="0"/>
              <a:t>JavaScript API</a:t>
            </a:r>
            <a:endParaRPr lang="en-US" dirty="0">
              <a:solidFill>
                <a:srgbClr val="D62831"/>
              </a:solidFill>
            </a:endParaRPr>
          </a:p>
        </p:txBody>
      </p:sp>
    </p:spTree>
    <p:extLst>
      <p:ext uri="{BB962C8B-B14F-4D97-AF65-F5344CB8AC3E}">
        <p14:creationId xmlns:p14="http://schemas.microsoft.com/office/powerpoint/2010/main" val="4012904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27013" y="228600"/>
            <a:ext cx="8683625" cy="713016"/>
          </a:xfrm>
        </p:spPr>
        <p:txBody>
          <a:bodyPr/>
          <a:lstStyle/>
          <a:p>
            <a:r>
              <a:rPr lang="en-US" dirty="0" err="1" smtClean="0"/>
              <a:t>ReportViewer</a:t>
            </a:r>
            <a:r>
              <a:rPr lang="en-US" dirty="0" smtClean="0"/>
              <a:t> 2008 vs. 2010</a:t>
            </a:r>
            <a:endParaRPr lang="en-US" dirty="0"/>
          </a:p>
        </p:txBody>
      </p:sp>
      <p:sp>
        <p:nvSpPr>
          <p:cNvPr id="5" name="Text Placeholder 4"/>
          <p:cNvSpPr>
            <a:spLocks noGrp="1"/>
          </p:cNvSpPr>
          <p:nvPr>
            <p:ph type="body" sz="quarter" idx="10"/>
          </p:nvPr>
        </p:nvSpPr>
        <p:spPr>
          <a:xfrm>
            <a:off x="381000" y="1411552"/>
            <a:ext cx="8382000" cy="4835170"/>
          </a:xfrm>
        </p:spPr>
        <p:txBody>
          <a:bodyPr>
            <a:normAutofit/>
          </a:bodyPr>
          <a:lstStyle/>
          <a:p>
            <a:r>
              <a:rPr lang="en-US" dirty="0" smtClean="0"/>
              <a:t>Toolbar</a:t>
            </a:r>
          </a:p>
          <a:p>
            <a:pPr>
              <a:buNone/>
            </a:pPr>
            <a:r>
              <a:rPr lang="en-US" dirty="0" smtClean="0"/>
              <a:t/>
            </a:r>
            <a:br>
              <a:rPr lang="en-US" dirty="0" smtClean="0"/>
            </a:br>
            <a:endParaRPr lang="en-US" dirty="0" smtClean="0"/>
          </a:p>
          <a:p>
            <a:r>
              <a:rPr lang="en-US" dirty="0" smtClean="0"/>
              <a:t>New properties</a:t>
            </a:r>
          </a:p>
        </p:txBody>
      </p:sp>
      <p:pic>
        <p:nvPicPr>
          <p:cNvPr id="6" name="Picture 5" descr="RV 2008 toolbar.png"/>
          <p:cNvPicPr>
            <a:picLocks noChangeAspect="1"/>
          </p:cNvPicPr>
          <p:nvPr/>
        </p:nvPicPr>
        <p:blipFill>
          <a:blip r:embed="rId3" cstate="print"/>
          <a:stretch>
            <a:fillRect/>
          </a:stretch>
        </p:blipFill>
        <p:spPr>
          <a:xfrm>
            <a:off x="2348253" y="1449090"/>
            <a:ext cx="6684859" cy="346195"/>
          </a:xfrm>
          <a:prstGeom prst="rect">
            <a:avLst/>
          </a:prstGeom>
        </p:spPr>
      </p:pic>
      <p:pic>
        <p:nvPicPr>
          <p:cNvPr id="7" name="Picture 6" descr="RV 2010 toolbar.png"/>
          <p:cNvPicPr>
            <a:picLocks noChangeAspect="1"/>
          </p:cNvPicPr>
          <p:nvPr/>
        </p:nvPicPr>
        <p:blipFill>
          <a:blip r:embed="rId4" cstate="print"/>
          <a:stretch>
            <a:fillRect/>
          </a:stretch>
        </p:blipFill>
        <p:spPr>
          <a:xfrm>
            <a:off x="2811028" y="2203102"/>
            <a:ext cx="6057143" cy="364195"/>
          </a:xfrm>
          <a:prstGeom prst="rect">
            <a:avLst/>
          </a:prstGeom>
        </p:spPr>
      </p:pic>
      <p:sp>
        <p:nvSpPr>
          <p:cNvPr id="8" name="TextBox 7"/>
          <p:cNvSpPr txBox="1"/>
          <p:nvPr/>
        </p:nvSpPr>
        <p:spPr>
          <a:xfrm>
            <a:off x="2317352" y="1106651"/>
            <a:ext cx="812800" cy="346249"/>
          </a:xfrm>
          <a:prstGeom prst="rect">
            <a:avLst/>
          </a:prstGeom>
          <a:noFill/>
        </p:spPr>
        <p:txBody>
          <a:bodyPr wrap="square" rtlCol="0">
            <a:spAutoFit/>
          </a:bodyPr>
          <a:lstStyle/>
          <a:p>
            <a:r>
              <a:rPr lang="en-US" sz="1800" dirty="0" smtClean="0">
                <a:solidFill>
                  <a:schemeClr val="tx2"/>
                </a:solidFill>
              </a:rPr>
              <a:t>2008</a:t>
            </a:r>
            <a:endParaRPr lang="en-US" sz="1800" dirty="0">
              <a:solidFill>
                <a:schemeClr val="tx2"/>
              </a:solidFill>
            </a:endParaRPr>
          </a:p>
        </p:txBody>
      </p:sp>
      <p:sp>
        <p:nvSpPr>
          <p:cNvPr id="9" name="TextBox 8"/>
          <p:cNvSpPr txBox="1"/>
          <p:nvPr/>
        </p:nvSpPr>
        <p:spPr>
          <a:xfrm>
            <a:off x="2733040" y="1844040"/>
            <a:ext cx="812800" cy="346249"/>
          </a:xfrm>
          <a:prstGeom prst="rect">
            <a:avLst/>
          </a:prstGeom>
          <a:noFill/>
        </p:spPr>
        <p:txBody>
          <a:bodyPr wrap="square" rtlCol="0">
            <a:spAutoFit/>
          </a:bodyPr>
          <a:lstStyle/>
          <a:p>
            <a:r>
              <a:rPr lang="en-US" sz="1800" dirty="0" smtClean="0">
                <a:solidFill>
                  <a:srgbClr val="FFCC29"/>
                </a:solidFill>
              </a:rPr>
              <a:t>2010</a:t>
            </a:r>
            <a:endParaRPr lang="en-US" sz="1800" dirty="0">
              <a:solidFill>
                <a:srgbClr val="FFCC29"/>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969025980"/>
              </p:ext>
            </p:extLst>
          </p:nvPr>
        </p:nvGraphicFramePr>
        <p:xfrm>
          <a:off x="528320" y="3261012"/>
          <a:ext cx="8342059" cy="2880360"/>
        </p:xfrm>
        <a:graphic>
          <a:graphicData uri="http://schemas.openxmlformats.org/drawingml/2006/table">
            <a:tbl>
              <a:tblPr firstRow="1" bandRow="1">
                <a:tableStyleId>{5C22544A-7EE6-4342-B048-85BDC9FD1C3A}</a:tableStyleId>
              </a:tblPr>
              <a:tblGrid>
                <a:gridCol w="3926722"/>
                <a:gridCol w="4415337"/>
              </a:tblGrid>
              <a:tr h="32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Property</a:t>
                      </a: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c>
                  <a:txBody>
                    <a:bodyPr/>
                    <a:lstStyle/>
                    <a:p>
                      <a:r>
                        <a:rPr lang="en-US" sz="1400" b="1" dirty="0" smtClean="0">
                          <a:solidFill>
                            <a:schemeClr val="bg1"/>
                          </a:solidFill>
                        </a:rPr>
                        <a:t>Description</a:t>
                      </a:r>
                      <a:endParaRPr lang="en-US" sz="1400" b="1" dirty="0">
                        <a:solidFill>
                          <a:schemeClr val="bg1"/>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20000"/>
                        <a:lumOff val="80000"/>
                      </a:schemeClr>
                    </a:solidFill>
                  </a:tcPr>
                </a:tc>
              </a:tr>
              <a:tr h="32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b="0" i="1" dirty="0" err="1" smtClean="0">
                          <a:solidFill>
                            <a:srgbClr val="FFCC29"/>
                          </a:solidFill>
                        </a:rPr>
                        <a:t>InteractivityPostBackMode</a:t>
                      </a:r>
                      <a:endParaRPr lang="en-US" sz="1400" b="0" i="1" dirty="0" smtClean="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baseline="0" dirty="0" smtClean="0">
                          <a:solidFill>
                            <a:schemeClr val="tx1">
                              <a:lumMod val="40000"/>
                              <a:lumOff val="60000"/>
                            </a:schemeClr>
                          </a:solidFill>
                        </a:rPr>
                        <a:t>Synchronous or asynchronous</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20040">
                <a:tc>
                  <a:txBody>
                    <a:bodyPr/>
                    <a:lstStyle/>
                    <a:p>
                      <a:r>
                        <a:rPr lang="en-US" sz="1400" i="1" dirty="0" err="1" smtClean="0">
                          <a:solidFill>
                            <a:srgbClr val="FFCC29"/>
                          </a:solidFill>
                        </a:rPr>
                        <a:t>KeepSessionAlive</a:t>
                      </a:r>
                      <a:endParaRPr lang="en-US" sz="1400" i="1" dirty="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baseline="0" dirty="0" smtClean="0">
                          <a:solidFill>
                            <a:schemeClr val="tx1">
                              <a:lumMod val="40000"/>
                              <a:lumOff val="60000"/>
                            </a:schemeClr>
                          </a:solidFill>
                        </a:rPr>
                        <a:t>Session is alive while report viewer is open</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2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i="1" dirty="0" err="1" smtClean="0">
                          <a:solidFill>
                            <a:srgbClr val="FFCC29"/>
                          </a:solidFill>
                        </a:rPr>
                        <a:t>LocalReport.ShowDetailedSubreportMessages</a:t>
                      </a:r>
                      <a:endParaRPr lang="en-US" sz="1400" i="1" dirty="0" smtClean="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baseline="0" dirty="0" smtClean="0">
                          <a:solidFill>
                            <a:schemeClr val="tx1">
                              <a:lumMod val="40000"/>
                              <a:lumOff val="60000"/>
                            </a:schemeClr>
                          </a:solidFill>
                        </a:rPr>
                        <a:t>If </a:t>
                      </a:r>
                      <a:r>
                        <a:rPr lang="en-US" sz="1400" b="0" baseline="0" dirty="0" err="1" smtClean="0">
                          <a:solidFill>
                            <a:schemeClr val="tx1">
                              <a:lumMod val="40000"/>
                              <a:lumOff val="60000"/>
                            </a:schemeClr>
                          </a:solidFill>
                        </a:rPr>
                        <a:t>subreport</a:t>
                      </a:r>
                      <a:r>
                        <a:rPr lang="en-US" sz="1400" b="0" baseline="0" dirty="0" smtClean="0">
                          <a:solidFill>
                            <a:schemeClr val="tx1">
                              <a:lumMod val="40000"/>
                              <a:lumOff val="60000"/>
                            </a:schemeClr>
                          </a:solidFill>
                        </a:rPr>
                        <a:t> has error, embed the message in the report</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20040">
                <a:tc>
                  <a:txBody>
                    <a:bodyPr/>
                    <a:lstStyle/>
                    <a:p>
                      <a:r>
                        <a:rPr lang="en-US" sz="1400" i="1" dirty="0" err="1" smtClean="0">
                          <a:solidFill>
                            <a:srgbClr val="FFCC29"/>
                          </a:solidFill>
                        </a:rPr>
                        <a:t>PageCountMode</a:t>
                      </a:r>
                      <a:endParaRPr lang="en-US" sz="1400" i="1" dirty="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baseline="0" dirty="0" smtClean="0">
                          <a:solidFill>
                            <a:schemeClr val="tx1">
                              <a:lumMod val="40000"/>
                              <a:lumOff val="60000"/>
                            </a:schemeClr>
                          </a:solidFill>
                        </a:rPr>
                        <a:t>Show actual or estimated page count</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2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i="1" dirty="0" err="1" smtClean="0">
                          <a:solidFill>
                            <a:srgbClr val="FFCC29"/>
                          </a:solidFill>
                        </a:rPr>
                        <a:t>ShowWaitControlCancelLink</a:t>
                      </a:r>
                      <a:endParaRPr lang="en-US" sz="1400" i="1" dirty="0" smtClean="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dirty="0" smtClean="0">
                          <a:solidFill>
                            <a:schemeClr val="tx1">
                              <a:lumMod val="40000"/>
                              <a:lumOff val="60000"/>
                            </a:schemeClr>
                          </a:solidFill>
                        </a:rPr>
                        <a:t>Show</a:t>
                      </a:r>
                      <a:r>
                        <a:rPr lang="en-US" sz="1400" b="0" baseline="0" dirty="0" smtClean="0">
                          <a:solidFill>
                            <a:schemeClr val="tx1">
                              <a:lumMod val="40000"/>
                              <a:lumOff val="60000"/>
                            </a:schemeClr>
                          </a:solidFill>
                        </a:rPr>
                        <a:t> or hide cancel link on Wait control</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2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i="1" dirty="0" err="1" smtClean="0">
                          <a:solidFill>
                            <a:srgbClr val="FFCC29"/>
                          </a:solidFill>
                        </a:rPr>
                        <a:t>SplitterBackColor</a:t>
                      </a:r>
                      <a:endParaRPr lang="en-US" sz="1400" i="1" dirty="0" smtClean="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dirty="0" smtClean="0">
                          <a:solidFill>
                            <a:schemeClr val="tx1">
                              <a:lumMod val="40000"/>
                              <a:lumOff val="60000"/>
                            </a:schemeClr>
                          </a:solidFill>
                        </a:rPr>
                        <a:t>Background color of icons on toolbar</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2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i="1" dirty="0" err="1" smtClean="0">
                          <a:solidFill>
                            <a:srgbClr val="FFCC29"/>
                          </a:solidFill>
                        </a:rPr>
                        <a:t>ViewStateMode</a:t>
                      </a:r>
                      <a:endParaRPr lang="en-US" sz="1400" i="1" dirty="0" smtClean="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dirty="0" smtClean="0">
                          <a:solidFill>
                            <a:schemeClr val="tx1">
                              <a:lumMod val="40000"/>
                              <a:lumOff val="60000"/>
                            </a:schemeClr>
                          </a:solidFill>
                        </a:rPr>
                        <a:t>Enabled, disabled, or inherited from parent</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20040">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400" i="1" dirty="0" err="1" smtClean="0">
                          <a:solidFill>
                            <a:srgbClr val="FFCC29"/>
                          </a:solidFill>
                        </a:rPr>
                        <a:t>WaitControlDisplayAfter</a:t>
                      </a:r>
                      <a:endParaRPr lang="en-US" sz="1400" i="1" dirty="0" smtClean="0">
                        <a:solidFill>
                          <a:srgbClr val="FFCC29"/>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400" b="0" dirty="0" smtClean="0">
                          <a:solidFill>
                            <a:schemeClr val="tx1">
                              <a:lumMod val="40000"/>
                              <a:lumOff val="60000"/>
                            </a:schemeClr>
                          </a:solidFill>
                        </a:rPr>
                        <a:t>Delay before Wait control displays</a:t>
                      </a:r>
                      <a:endParaRPr lang="en-US" sz="1400" b="0" dirty="0">
                        <a:solidFill>
                          <a:schemeClr val="tx1">
                            <a:lumMod val="40000"/>
                            <a:lumOff val="60000"/>
                          </a:schemeClr>
                        </a:solidFill>
                      </a:endParaRPr>
                    </a:p>
                  </a:txBody>
                  <a:tcPr marT="18288" marB="1828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2497424090"/>
      </p:ext>
    </p:extLst>
  </p:cSld>
  <p:clrMapOvr>
    <a:masterClrMapping/>
  </p:clrMapOvr>
  <p:transition xmlns:p14="http://schemas.microsoft.com/office/powerpoint/2010/main">
    <p:fade/>
  </p:transitio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4316</TotalTime>
  <Words>3543</Words>
  <Application>Microsoft Macintosh PowerPoint</Application>
  <PresentationFormat>On-screen Show (4:3)</PresentationFormat>
  <Paragraphs>368</Paragraphs>
  <Slides>27</Slides>
  <Notes>27</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1_Custom Design</vt:lpstr>
      <vt:lpstr>Module 6 Developing Reporting Applications</vt:lpstr>
      <vt:lpstr>Module Overview</vt:lpstr>
      <vt:lpstr>Embedding Reports </vt:lpstr>
      <vt:lpstr>Reviewing the Web Service API</vt:lpstr>
      <vt:lpstr>Management Endpoints</vt:lpstr>
      <vt:lpstr>Execution Endpoint</vt:lpstr>
      <vt:lpstr>SharePoint User Token</vt:lpstr>
      <vt:lpstr>AJAX ReportViewer</vt:lpstr>
      <vt:lpstr>ReportViewer 2008 vs. 2010</vt:lpstr>
      <vt:lpstr>Overview of Features</vt:lpstr>
      <vt:lpstr>JavaScript API</vt:lpstr>
      <vt:lpstr>Developing with Chart Controls</vt:lpstr>
      <vt:lpstr>Introducing the Microsoft Chart Controls</vt:lpstr>
      <vt:lpstr>Visual Studio Add-ons</vt:lpstr>
      <vt:lpstr>Chart Controls Overview</vt:lpstr>
      <vt:lpstr>Developing with Chart Controls</vt:lpstr>
      <vt:lpstr>Chart Control</vt:lpstr>
      <vt:lpstr>Data Sources</vt:lpstr>
      <vt:lpstr>Properties</vt:lpstr>
      <vt:lpstr>Code</vt:lpstr>
      <vt:lpstr>Annotations</vt:lpstr>
      <vt:lpstr>Deployment</vt:lpstr>
      <vt:lpstr>Project Properties – Native Mode</vt:lpstr>
      <vt:lpstr>Project Properties – SharePoint Integrated Mode</vt:lpstr>
      <vt:lpstr>Deployment Options</vt:lpstr>
      <vt:lpstr>RS Utility</vt:lpstr>
      <vt:lpstr>Redeployment</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Reporting and Analytics: SSRS</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196</cp:revision>
  <dcterms:created xsi:type="dcterms:W3CDTF">2004-05-26T19:38:49Z</dcterms:created>
  <dcterms:modified xsi:type="dcterms:W3CDTF">2011-08-29T03:45:22Z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