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png" ContentType="image/png"/>
  <Default Extension="rels" ContentType="application/vnd.openxmlformats-package.relationships+xml"/>
  <Default Extension="wmf" ContentType="image/x-wm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5" Type="http://schemas.openxmlformats.org/officeDocument/2006/relationships/custom-properties" Target="docProps/custom.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51" r:id="rId1"/>
  </p:sldMasterIdLst>
  <p:notesMasterIdLst>
    <p:notesMasterId r:id="rId45"/>
  </p:notesMasterIdLst>
  <p:handoutMasterIdLst>
    <p:handoutMasterId r:id="rId46"/>
  </p:handoutMasterIdLst>
  <p:sldIdLst>
    <p:sldId id="256" r:id="rId2"/>
    <p:sldId id="258" r:id="rId3"/>
    <p:sldId id="288" r:id="rId4"/>
    <p:sldId id="289" r:id="rId5"/>
    <p:sldId id="290" r:id="rId6"/>
    <p:sldId id="291" r:id="rId7"/>
    <p:sldId id="292" r:id="rId8"/>
    <p:sldId id="293" r:id="rId9"/>
    <p:sldId id="294" r:id="rId10"/>
    <p:sldId id="329" r:id="rId11"/>
    <p:sldId id="330" r:id="rId12"/>
    <p:sldId id="335" r:id="rId13"/>
    <p:sldId id="336" r:id="rId14"/>
    <p:sldId id="337" r:id="rId15"/>
    <p:sldId id="338" r:id="rId16"/>
    <p:sldId id="339" r:id="rId17"/>
    <p:sldId id="340" r:id="rId18"/>
    <p:sldId id="341" r:id="rId19"/>
    <p:sldId id="342" r:id="rId20"/>
    <p:sldId id="343" r:id="rId21"/>
    <p:sldId id="344" r:id="rId22"/>
    <p:sldId id="345" r:id="rId23"/>
    <p:sldId id="346" r:id="rId24"/>
    <p:sldId id="347" r:id="rId25"/>
    <p:sldId id="348" r:id="rId26"/>
    <p:sldId id="349" r:id="rId27"/>
    <p:sldId id="350" r:id="rId28"/>
    <p:sldId id="351" r:id="rId29"/>
    <p:sldId id="352" r:id="rId30"/>
    <p:sldId id="353" r:id="rId31"/>
    <p:sldId id="354" r:id="rId32"/>
    <p:sldId id="355" r:id="rId33"/>
    <p:sldId id="356" r:id="rId34"/>
    <p:sldId id="357" r:id="rId35"/>
    <p:sldId id="358" r:id="rId36"/>
    <p:sldId id="359" r:id="rId37"/>
    <p:sldId id="360" r:id="rId38"/>
    <p:sldId id="361" r:id="rId39"/>
    <p:sldId id="362" r:id="rId40"/>
    <p:sldId id="363" r:id="rId41"/>
    <p:sldId id="364" r:id="rId42"/>
    <p:sldId id="365" r:id="rId43"/>
    <p:sldId id="366" r:id="rId44"/>
  </p:sldIdLst>
  <p:sldSz cx="9144000" cy="6858000" type="screen4x3"/>
  <p:notesSz cx="7315200" cy="9601200"/>
  <p:custDataLst>
    <p:tags r:id="rId48"/>
  </p:custDataLst>
  <p:defaultTextStyle>
    <a:defPPr>
      <a:defRPr lang="en-US"/>
    </a:defPPr>
    <a:lvl1pPr algn="l" rtl="0" fontAlgn="base">
      <a:lnSpc>
        <a:spcPct val="90000"/>
      </a:lnSpc>
      <a:spcBef>
        <a:spcPct val="0"/>
      </a:spcBef>
      <a:spcAft>
        <a:spcPct val="0"/>
      </a:spcAft>
      <a:defRPr sz="4000" b="1" kern="1200">
        <a:solidFill>
          <a:srgbClr val="FFCC00"/>
        </a:solidFill>
        <a:latin typeface="Eurostile" pitchFamily="34" charset="0"/>
        <a:ea typeface="+mn-ea"/>
        <a:cs typeface="+mn-cs"/>
      </a:defRPr>
    </a:lvl1pPr>
    <a:lvl2pPr marL="457200" algn="l" rtl="0" fontAlgn="base">
      <a:lnSpc>
        <a:spcPct val="90000"/>
      </a:lnSpc>
      <a:spcBef>
        <a:spcPct val="0"/>
      </a:spcBef>
      <a:spcAft>
        <a:spcPct val="0"/>
      </a:spcAft>
      <a:defRPr sz="4000" b="1" kern="1200">
        <a:solidFill>
          <a:srgbClr val="FFCC00"/>
        </a:solidFill>
        <a:latin typeface="Eurostile" pitchFamily="34" charset="0"/>
        <a:ea typeface="+mn-ea"/>
        <a:cs typeface="+mn-cs"/>
      </a:defRPr>
    </a:lvl2pPr>
    <a:lvl3pPr marL="914400" algn="l" rtl="0" fontAlgn="base">
      <a:lnSpc>
        <a:spcPct val="90000"/>
      </a:lnSpc>
      <a:spcBef>
        <a:spcPct val="0"/>
      </a:spcBef>
      <a:spcAft>
        <a:spcPct val="0"/>
      </a:spcAft>
      <a:defRPr sz="4000" b="1" kern="1200">
        <a:solidFill>
          <a:srgbClr val="FFCC00"/>
        </a:solidFill>
        <a:latin typeface="Eurostile" pitchFamily="34" charset="0"/>
        <a:ea typeface="+mn-ea"/>
        <a:cs typeface="+mn-cs"/>
      </a:defRPr>
    </a:lvl3pPr>
    <a:lvl4pPr marL="1371600" algn="l" rtl="0" fontAlgn="base">
      <a:lnSpc>
        <a:spcPct val="90000"/>
      </a:lnSpc>
      <a:spcBef>
        <a:spcPct val="0"/>
      </a:spcBef>
      <a:spcAft>
        <a:spcPct val="0"/>
      </a:spcAft>
      <a:defRPr sz="4000" b="1" kern="1200">
        <a:solidFill>
          <a:srgbClr val="FFCC00"/>
        </a:solidFill>
        <a:latin typeface="Eurostile" pitchFamily="34" charset="0"/>
        <a:ea typeface="+mn-ea"/>
        <a:cs typeface="+mn-cs"/>
      </a:defRPr>
    </a:lvl4pPr>
    <a:lvl5pPr marL="1828800" algn="l" rtl="0" fontAlgn="base">
      <a:lnSpc>
        <a:spcPct val="90000"/>
      </a:lnSpc>
      <a:spcBef>
        <a:spcPct val="0"/>
      </a:spcBef>
      <a:spcAft>
        <a:spcPct val="0"/>
      </a:spcAft>
      <a:defRPr sz="4000" b="1" kern="1200">
        <a:solidFill>
          <a:srgbClr val="FFCC00"/>
        </a:solidFill>
        <a:latin typeface="Eurostile" pitchFamily="34" charset="0"/>
        <a:ea typeface="+mn-ea"/>
        <a:cs typeface="+mn-cs"/>
      </a:defRPr>
    </a:lvl5pPr>
    <a:lvl6pPr marL="2286000" algn="l" defTabSz="914400" rtl="0" eaLnBrk="1" latinLnBrk="0" hangingPunct="1">
      <a:defRPr sz="4000" b="1" kern="1200">
        <a:solidFill>
          <a:srgbClr val="FFCC00"/>
        </a:solidFill>
        <a:latin typeface="Eurostile" pitchFamily="34" charset="0"/>
        <a:ea typeface="+mn-ea"/>
        <a:cs typeface="+mn-cs"/>
      </a:defRPr>
    </a:lvl6pPr>
    <a:lvl7pPr marL="2743200" algn="l" defTabSz="914400" rtl="0" eaLnBrk="1" latinLnBrk="0" hangingPunct="1">
      <a:defRPr sz="4000" b="1" kern="1200">
        <a:solidFill>
          <a:srgbClr val="FFCC00"/>
        </a:solidFill>
        <a:latin typeface="Eurostile" pitchFamily="34" charset="0"/>
        <a:ea typeface="+mn-ea"/>
        <a:cs typeface="+mn-cs"/>
      </a:defRPr>
    </a:lvl7pPr>
    <a:lvl8pPr marL="3200400" algn="l" defTabSz="914400" rtl="0" eaLnBrk="1" latinLnBrk="0" hangingPunct="1">
      <a:defRPr sz="4000" b="1" kern="1200">
        <a:solidFill>
          <a:srgbClr val="FFCC00"/>
        </a:solidFill>
        <a:latin typeface="Eurostile" pitchFamily="34" charset="0"/>
        <a:ea typeface="+mn-ea"/>
        <a:cs typeface="+mn-cs"/>
      </a:defRPr>
    </a:lvl8pPr>
    <a:lvl9pPr marL="3657600" algn="l" defTabSz="914400" rtl="0" eaLnBrk="1" latinLnBrk="0" hangingPunct="1">
      <a:defRPr sz="4000" b="1" kern="1200">
        <a:solidFill>
          <a:srgbClr val="FFCC00"/>
        </a:solidFill>
        <a:latin typeface="Eurostile"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99"/>
    <a:srgbClr val="808080"/>
    <a:srgbClr val="C0C0C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p:restoredLeft sz="16327" autoAdjust="0"/>
    <p:restoredTop sz="86047" autoAdjust="0"/>
  </p:normalViewPr>
  <p:slideViewPr>
    <p:cSldViewPr snapToGrid="0">
      <p:cViewPr>
        <p:scale>
          <a:sx n="125" d="100"/>
          <a:sy n="125" d="100"/>
        </p:scale>
        <p:origin x="-1928" y="80"/>
      </p:cViewPr>
      <p:guideLst>
        <p:guide orient="horz" pos="2160"/>
        <p:guide pos="2872"/>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2144"/>
    </p:cViewPr>
  </p:sorterViewPr>
  <p:notesViewPr>
    <p:cSldViewPr snapToGrid="0">
      <p:cViewPr>
        <p:scale>
          <a:sx n="75" d="100"/>
          <a:sy n="75" d="100"/>
        </p:scale>
        <p:origin x="-2322" y="630"/>
      </p:cViewPr>
      <p:guideLst>
        <p:guide orient="horz" pos="3024"/>
        <p:guide pos="2304"/>
      </p:guideLst>
    </p:cSldViewPr>
  </p:notesViewPr>
  <p:gridSpacing cx="76200" cy="76200"/>
</p:viewPr>
</file>

<file path=ppt/_rels/presentation.xml.rels><?xml version="1.0" encoding="UTF-8" standalone="yes"?>
<Relationships xmlns="http://schemas.openxmlformats.org/package/2006/relationships"><Relationship Id="rId46" Type="http://schemas.openxmlformats.org/officeDocument/2006/relationships/handoutMaster" Target="handoutMasters/handoutMaster1.xml"/><Relationship Id="rId47" Type="http://schemas.openxmlformats.org/officeDocument/2006/relationships/printerSettings" Target="printerSettings/printerSettings1.bin"/><Relationship Id="rId48" Type="http://schemas.openxmlformats.org/officeDocument/2006/relationships/tags" Target="tags/tag1.xml"/><Relationship Id="rId49" Type="http://schemas.openxmlformats.org/officeDocument/2006/relationships/presProps" Target="presProps.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50" Type="http://schemas.openxmlformats.org/officeDocument/2006/relationships/viewProps" Target="viewProps.xml"/><Relationship Id="rId51" Type="http://schemas.openxmlformats.org/officeDocument/2006/relationships/theme" Target="theme/theme1.xml"/><Relationship Id="rId52"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9" Type="http://schemas.openxmlformats.org/officeDocument/2006/relationships/slide" Target="slides/slide8.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slide" Target="slides/slide38.xml"/><Relationship Id="rId40" Type="http://schemas.openxmlformats.org/officeDocument/2006/relationships/slide" Target="slides/slide39.xml"/><Relationship Id="rId41" Type="http://schemas.openxmlformats.org/officeDocument/2006/relationships/slide" Target="slides/slide40.xml"/><Relationship Id="rId42" Type="http://schemas.openxmlformats.org/officeDocument/2006/relationships/slide" Target="slides/slide41.xml"/><Relationship Id="rId43" Type="http://schemas.openxmlformats.org/officeDocument/2006/relationships/slide" Target="slides/slide42.xml"/><Relationship Id="rId44" Type="http://schemas.openxmlformats.org/officeDocument/2006/relationships/slide" Target="slides/slide43.xml"/><Relationship Id="rId45"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 Id="rId2" Type="http://schemas.openxmlformats.org/officeDocument/2006/relationships/image" Target="../media/image6.jpeg"/></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4579" name="Picture 25" descr="SQLskills wide Logo2"/>
          <p:cNvPicPr>
            <a:picLocks noChangeAspect="1" noChangeArrowheads="1"/>
          </p:cNvPicPr>
          <p:nvPr/>
        </p:nvPicPr>
        <p:blipFill>
          <a:blip r:embed="rId2"/>
          <a:srcRect l="6503" t="22223" r="4047" b="33333"/>
          <a:stretch>
            <a:fillRect/>
          </a:stretch>
        </p:blipFill>
        <p:spPr bwMode="auto">
          <a:xfrm>
            <a:off x="2498725" y="193675"/>
            <a:ext cx="2481263" cy="596900"/>
          </a:xfrm>
          <a:prstGeom prst="rect">
            <a:avLst/>
          </a:prstGeom>
          <a:noFill/>
          <a:ln w="9525">
            <a:noFill/>
            <a:miter lim="800000"/>
            <a:headEnd/>
            <a:tailEnd/>
          </a:ln>
        </p:spPr>
      </p:pic>
      <p:sp>
        <p:nvSpPr>
          <p:cNvPr id="6" name="Rectangle 24"/>
          <p:cNvSpPr>
            <a:spLocks noGrp="1" noChangeArrowheads="1"/>
          </p:cNvSpPr>
          <p:nvPr>
            <p:ph type="sldNum" sz="quarter" idx="3"/>
          </p:nvPr>
        </p:nvSpPr>
        <p:spPr bwMode="auto">
          <a:xfrm>
            <a:off x="0" y="9120188"/>
            <a:ext cx="7477125" cy="468784"/>
          </a:xfrm>
          <a:prstGeom prst="rect">
            <a:avLst/>
          </a:prstGeom>
          <a:noFill/>
          <a:ln w="9525">
            <a:noFill/>
            <a:miter lim="800000"/>
            <a:headEnd/>
            <a:tailEnd/>
          </a:ln>
          <a:effectLst/>
        </p:spPr>
        <p:txBody>
          <a:bodyPr vert="horz" wrap="square" lIns="98489" tIns="49245" rIns="98489" bIns="49245" numCol="1" anchor="b" anchorCtr="0" compatLnSpc="1">
            <a:prstTxWarp prst="textNoShape">
              <a:avLst/>
            </a:prstTxWarp>
            <a:spAutoFit/>
          </a:bodyPr>
          <a:lstStyle>
            <a:lvl1pPr algn="ctr" defTabSz="984250" eaLnBrk="0" hangingPunct="0">
              <a:lnSpc>
                <a:spcPct val="100000"/>
              </a:lnSpc>
              <a:defRPr sz="1200">
                <a:solidFill>
                  <a:schemeClr val="tx1"/>
                </a:solidFill>
              </a:defRPr>
            </a:lvl1pPr>
          </a:lstStyle>
          <a:p>
            <a:pPr>
              <a:defRPr/>
            </a:pPr>
            <a:r>
              <a:rPr lang="en-US" dirty="0">
                <a:latin typeface="+mj-lt"/>
              </a:rPr>
              <a:t>SQL Server </a:t>
            </a:r>
            <a:r>
              <a:rPr lang="en-US" dirty="0" smtClean="0">
                <a:latin typeface="+mj-lt"/>
              </a:rPr>
              <a:t>2008</a:t>
            </a:r>
            <a:r>
              <a:rPr lang="en-US" dirty="0">
                <a:latin typeface="+mj-lt"/>
              </a:rPr>
              <a:t> </a:t>
            </a:r>
            <a:r>
              <a:rPr lang="en-US" dirty="0" smtClean="0">
                <a:latin typeface="+mj-lt"/>
              </a:rPr>
              <a:t>R2: Business Intelligence Foundations</a:t>
            </a:r>
            <a:r>
              <a:rPr lang="en-US" b="0" dirty="0">
                <a:latin typeface="+mj-lt"/>
              </a:rPr>
              <a:t/>
            </a:r>
            <a:br>
              <a:rPr lang="en-US" b="0" dirty="0">
                <a:latin typeface="+mj-lt"/>
              </a:rPr>
            </a:br>
            <a:r>
              <a:rPr lang="en-US" b="0" dirty="0">
                <a:latin typeface="+mj-lt"/>
              </a:rPr>
              <a:t>Page </a:t>
            </a:r>
            <a:fld id="{726231B1-EC7A-4FC1-96E9-E3A5007216C4}" type="slidenum">
              <a:rPr lang="en-US" b="0">
                <a:latin typeface="+mj-lt"/>
              </a:rPr>
              <a:pPr>
                <a:defRPr/>
              </a:pPr>
              <a:t>‹#›</a:t>
            </a:fld>
            <a:endParaRPr lang="en-US" b="0" dirty="0">
              <a:latin typeface="+mj-lt"/>
            </a:endParaRPr>
          </a:p>
        </p:txBody>
      </p:sp>
    </p:spTree>
    <p:extLst>
      <p:ext uri="{BB962C8B-B14F-4D97-AF65-F5344CB8AC3E}">
        <p14:creationId xmlns:p14="http://schemas.microsoft.com/office/powerpoint/2010/main" val="426413395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9458" name="Rectangle 8"/>
          <p:cNvSpPr>
            <a:spLocks noGrp="1" noRot="1" noChangeAspect="1" noChangeArrowheads="1" noTextEdit="1"/>
          </p:cNvSpPr>
          <p:nvPr>
            <p:ph type="sldImg" idx="2"/>
          </p:nvPr>
        </p:nvSpPr>
        <p:spPr bwMode="auto">
          <a:xfrm>
            <a:off x="1257300" y="719138"/>
            <a:ext cx="4800600" cy="3600450"/>
          </a:xfrm>
          <a:prstGeom prst="rect">
            <a:avLst/>
          </a:prstGeom>
          <a:noFill/>
          <a:ln w="9525">
            <a:solidFill>
              <a:srgbClr val="000000"/>
            </a:solidFill>
            <a:miter lim="800000"/>
            <a:headEnd/>
            <a:tailEnd/>
          </a:ln>
        </p:spPr>
      </p:sp>
      <p:sp>
        <p:nvSpPr>
          <p:cNvPr id="50185" name="Rectangle 9"/>
          <p:cNvSpPr>
            <a:spLocks noGrp="1" noChangeArrowheads="1"/>
          </p:cNvSpPr>
          <p:nvPr>
            <p:ph type="hdr" sz="quarter"/>
          </p:nvPr>
        </p:nvSpPr>
        <p:spPr bwMode="auto">
          <a:xfrm>
            <a:off x="0" y="0"/>
            <a:ext cx="3170238" cy="481013"/>
          </a:xfrm>
          <a:prstGeom prst="rect">
            <a:avLst/>
          </a:prstGeom>
          <a:noFill/>
          <a:ln w="9525">
            <a:noFill/>
            <a:miter lim="800000"/>
            <a:headEnd/>
            <a:tailEnd/>
          </a:ln>
          <a:effectLst/>
        </p:spPr>
        <p:txBody>
          <a:bodyPr vert="horz" wrap="square" lIns="96653" tIns="48327" rIns="96653" bIns="48327" numCol="1" anchor="t" anchorCtr="0" compatLnSpc="1">
            <a:prstTxWarp prst="textNoShape">
              <a:avLst/>
            </a:prstTxWarp>
          </a:bodyPr>
          <a:lstStyle>
            <a:lvl1pPr defTabSz="966788">
              <a:lnSpc>
                <a:spcPct val="100000"/>
              </a:lnSpc>
              <a:defRPr sz="1200" b="0">
                <a:solidFill>
                  <a:schemeClr val="tx1"/>
                </a:solidFill>
                <a:latin typeface="Times New Roman" pitchFamily="18" charset="0"/>
              </a:defRPr>
            </a:lvl1pPr>
          </a:lstStyle>
          <a:p>
            <a:pPr>
              <a:defRPr/>
            </a:pPr>
            <a:endParaRPr lang="en-US"/>
          </a:p>
        </p:txBody>
      </p:sp>
      <p:sp>
        <p:nvSpPr>
          <p:cNvPr id="50186" name="Rectangle 10"/>
          <p:cNvSpPr>
            <a:spLocks noGrp="1" noChangeArrowheads="1"/>
          </p:cNvSpPr>
          <p:nvPr>
            <p:ph type="dt" idx="1"/>
          </p:nvPr>
        </p:nvSpPr>
        <p:spPr bwMode="auto">
          <a:xfrm>
            <a:off x="4143375" y="0"/>
            <a:ext cx="3170238" cy="481013"/>
          </a:xfrm>
          <a:prstGeom prst="rect">
            <a:avLst/>
          </a:prstGeom>
          <a:noFill/>
          <a:ln w="9525">
            <a:noFill/>
            <a:miter lim="800000"/>
            <a:headEnd/>
            <a:tailEnd/>
          </a:ln>
          <a:effectLst/>
        </p:spPr>
        <p:txBody>
          <a:bodyPr vert="horz" wrap="square" lIns="96653" tIns="48327" rIns="96653" bIns="48327" numCol="1" anchor="t" anchorCtr="0" compatLnSpc="1">
            <a:prstTxWarp prst="textNoShape">
              <a:avLst/>
            </a:prstTxWarp>
          </a:bodyPr>
          <a:lstStyle>
            <a:lvl1pPr algn="r" defTabSz="966788">
              <a:lnSpc>
                <a:spcPct val="100000"/>
              </a:lnSpc>
              <a:defRPr sz="1200" b="0">
                <a:solidFill>
                  <a:schemeClr val="tx1"/>
                </a:solidFill>
                <a:latin typeface="Times New Roman" pitchFamily="18" charset="0"/>
              </a:defRPr>
            </a:lvl1pPr>
          </a:lstStyle>
          <a:p>
            <a:pPr>
              <a:defRPr/>
            </a:pPr>
            <a:endParaRPr lang="en-US"/>
          </a:p>
        </p:txBody>
      </p:sp>
      <p:sp>
        <p:nvSpPr>
          <p:cNvPr id="50187" name="Rectangle 11"/>
          <p:cNvSpPr>
            <a:spLocks noGrp="1" noChangeArrowheads="1"/>
          </p:cNvSpPr>
          <p:nvPr>
            <p:ph type="body" sz="quarter" idx="3"/>
          </p:nvPr>
        </p:nvSpPr>
        <p:spPr bwMode="auto">
          <a:xfrm>
            <a:off x="731838" y="4560888"/>
            <a:ext cx="5851525" cy="4321175"/>
          </a:xfrm>
          <a:prstGeom prst="rect">
            <a:avLst/>
          </a:prstGeom>
          <a:noFill/>
          <a:ln w="9525">
            <a:noFill/>
            <a:miter lim="800000"/>
            <a:headEnd/>
            <a:tailEnd/>
          </a:ln>
          <a:effectLst/>
        </p:spPr>
        <p:txBody>
          <a:bodyPr vert="horz" wrap="square" lIns="96653" tIns="48327" rIns="96653" bIns="48327"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50188" name="Rectangle 12"/>
          <p:cNvSpPr>
            <a:spLocks noGrp="1" noChangeArrowheads="1"/>
          </p:cNvSpPr>
          <p:nvPr>
            <p:ph type="ftr" sz="quarter" idx="4"/>
          </p:nvPr>
        </p:nvSpPr>
        <p:spPr bwMode="auto">
          <a:xfrm>
            <a:off x="0" y="9118600"/>
            <a:ext cx="6053138" cy="481013"/>
          </a:xfrm>
          <a:prstGeom prst="rect">
            <a:avLst/>
          </a:prstGeom>
          <a:noFill/>
          <a:ln w="9525">
            <a:noFill/>
            <a:miter lim="800000"/>
            <a:headEnd/>
            <a:tailEnd/>
          </a:ln>
          <a:effectLst/>
        </p:spPr>
        <p:txBody>
          <a:bodyPr vert="horz" wrap="square" lIns="96653" tIns="48327" rIns="96653" bIns="48327" numCol="1" anchor="b" anchorCtr="0" compatLnSpc="1">
            <a:prstTxWarp prst="textNoShape">
              <a:avLst/>
            </a:prstTxWarp>
          </a:bodyPr>
          <a:lstStyle>
            <a:lvl1pPr defTabSz="966788">
              <a:lnSpc>
                <a:spcPct val="100000"/>
              </a:lnSpc>
              <a:defRPr sz="800" b="0">
                <a:solidFill>
                  <a:schemeClr val="tx1"/>
                </a:solidFill>
                <a:latin typeface="Arial" charset="0"/>
              </a:defRPr>
            </a:lvl1pPr>
          </a:lstStyle>
          <a:p>
            <a:pPr>
              <a:defRPr/>
            </a:pPr>
            <a:r>
              <a:rPr lang="en-US"/>
              <a:t>© Kimberly L. Tripp</a:t>
            </a:r>
            <a:br>
              <a:rPr lang="en-US"/>
            </a:br>
            <a:r>
              <a:rPr lang="en-US"/>
              <a:t>SYSolutions, Inc. All rights reserved.</a:t>
            </a:r>
          </a:p>
        </p:txBody>
      </p:sp>
      <p:sp>
        <p:nvSpPr>
          <p:cNvPr id="50189" name="Rectangle 13"/>
          <p:cNvSpPr>
            <a:spLocks noGrp="1" noChangeArrowheads="1"/>
          </p:cNvSpPr>
          <p:nvPr>
            <p:ph type="sldNum" sz="quarter" idx="5"/>
          </p:nvPr>
        </p:nvSpPr>
        <p:spPr bwMode="auto">
          <a:xfrm>
            <a:off x="6146800" y="9118600"/>
            <a:ext cx="1166813" cy="481013"/>
          </a:xfrm>
          <a:prstGeom prst="rect">
            <a:avLst/>
          </a:prstGeom>
          <a:noFill/>
          <a:ln w="9525">
            <a:noFill/>
            <a:miter lim="800000"/>
            <a:headEnd/>
            <a:tailEnd/>
          </a:ln>
          <a:effectLst/>
        </p:spPr>
        <p:txBody>
          <a:bodyPr vert="horz" wrap="square" lIns="96653" tIns="48327" rIns="96653" bIns="48327" numCol="1" anchor="b" anchorCtr="0" compatLnSpc="1">
            <a:prstTxWarp prst="textNoShape">
              <a:avLst/>
            </a:prstTxWarp>
          </a:bodyPr>
          <a:lstStyle>
            <a:lvl1pPr algn="r" defTabSz="966788">
              <a:lnSpc>
                <a:spcPct val="100000"/>
              </a:lnSpc>
              <a:defRPr sz="1200" b="0">
                <a:solidFill>
                  <a:schemeClr val="tx1"/>
                </a:solidFill>
                <a:latin typeface="Times New Roman" pitchFamily="18" charset="0"/>
              </a:defRPr>
            </a:lvl1pPr>
          </a:lstStyle>
          <a:p>
            <a:pPr>
              <a:defRPr/>
            </a:pPr>
            <a:fld id="{26BEAA27-4A18-4736-9A8C-288F912A16EA}" type="slidenum">
              <a:rPr lang="en-US"/>
              <a:pPr>
                <a:defRPr/>
              </a:pPr>
              <a:t>‹#›</a:t>
            </a:fld>
            <a:endParaRPr lang="en-US"/>
          </a:p>
        </p:txBody>
      </p:sp>
    </p:spTree>
    <p:extLst>
      <p:ext uri="{BB962C8B-B14F-4D97-AF65-F5344CB8AC3E}">
        <p14:creationId xmlns:p14="http://schemas.microsoft.com/office/powerpoint/2010/main" val="1538594966"/>
      </p:ext>
    </p:extLst>
  </p:cSld>
  <p:clrMap bg1="lt1" tx1="dk1" bg2="lt2" tx2="dk2" accent1="accent1" accent2="accent2" accent3="accent3" accent4="accent4" accent5="accent5" accent6="accent6" hlink="hlink" folHlink="folHlink"/>
  <p:hf hdr="0" dt="0"/>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8.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9.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0.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2.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3.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4.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5.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6.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7.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8.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9.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0.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1.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2.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12"/>
          <p:cNvSpPr>
            <a:spLocks noGrp="1" noChangeArrowheads="1"/>
          </p:cNvSpPr>
          <p:nvPr>
            <p:ph type="ftr" sz="quarter" idx="4"/>
          </p:nvPr>
        </p:nvSpPr>
        <p:spPr>
          <a:noFill/>
        </p:spPr>
        <p:txBody>
          <a:bodyPr/>
          <a:lstStyle/>
          <a:p>
            <a:pPr algn="l" rtl="0" fontAlgn="base">
              <a:lnSpc>
                <a:spcPct val="90000"/>
              </a:lnSpc>
              <a:spcBef>
                <a:spcPct val="0"/>
              </a:spcBef>
              <a:spcAft>
                <a:spcPct val="0"/>
              </a:spcAft>
            </a:pPr>
            <a:r>
              <a:rPr lang="en-US" sz="1200" b="1" kern="1200">
                <a:solidFill>
                  <a:srgbClr val="FFCC00"/>
                </a:solidFill>
                <a:latin typeface="Eurostile" pitchFamily="34" charset="0"/>
                <a:ea typeface="+mn-ea"/>
                <a:cs typeface="+mn-cs"/>
              </a:rPr>
              <a:t>© Kimberly L. Tripp</a:t>
            </a:r>
            <a:br>
              <a:rPr lang="en-US" sz="1200" b="1" kern="1200">
                <a:solidFill>
                  <a:srgbClr val="FFCC00"/>
                </a:solidFill>
                <a:latin typeface="Eurostile" pitchFamily="34" charset="0"/>
                <a:ea typeface="+mn-ea"/>
                <a:cs typeface="+mn-cs"/>
              </a:rPr>
            </a:br>
            <a:r>
              <a:rPr lang="en-US" sz="1200" b="1" kern="1200">
                <a:solidFill>
                  <a:srgbClr val="FFCC00"/>
                </a:solidFill>
                <a:latin typeface="Eurostile" pitchFamily="34" charset="0"/>
                <a:ea typeface="+mn-ea"/>
                <a:cs typeface="+mn-cs"/>
              </a:rPr>
              <a:t>SYSolutions, Inc. All rights reserved.</a:t>
            </a:r>
          </a:p>
        </p:txBody>
      </p:sp>
      <p:sp>
        <p:nvSpPr>
          <p:cNvPr id="21507" name="Rectangle 13"/>
          <p:cNvSpPr>
            <a:spLocks noGrp="1" noChangeArrowheads="1"/>
          </p:cNvSpPr>
          <p:nvPr>
            <p:ph type="sldNum" sz="quarter" idx="5"/>
          </p:nvPr>
        </p:nvSpPr>
        <p:spPr>
          <a:noFill/>
        </p:spPr>
        <p:txBody>
          <a:bodyPr/>
          <a:lstStyle/>
          <a:p>
            <a:pPr algn="r" rtl="0" fontAlgn="base">
              <a:lnSpc>
                <a:spcPct val="90000"/>
              </a:lnSpc>
              <a:spcBef>
                <a:spcPct val="0"/>
              </a:spcBef>
              <a:spcAft>
                <a:spcPct val="0"/>
              </a:spcAft>
            </a:pPr>
            <a:fld id="{8CAA9B48-0A40-4E5A-B8B2-4B643D97A46C}" type="slidenum">
              <a:rPr lang="en-US" sz="1200" b="1" kern="1200">
                <a:solidFill>
                  <a:srgbClr val="FFCC00"/>
                </a:solidFill>
                <a:latin typeface="Eurostile" pitchFamily="34" charset="0"/>
                <a:ea typeface="+mn-ea"/>
                <a:cs typeface="+mn-cs"/>
              </a:rPr>
              <a:pPr algn="r" rtl="0" fontAlgn="base">
                <a:lnSpc>
                  <a:spcPct val="90000"/>
                </a:lnSpc>
                <a:spcBef>
                  <a:spcPct val="0"/>
                </a:spcBef>
                <a:spcAft>
                  <a:spcPct val="0"/>
                </a:spcAft>
              </a:pPr>
              <a:t>1</a:t>
            </a:fld>
            <a:endParaRPr lang="en-US" sz="1200" b="1" kern="1200">
              <a:solidFill>
                <a:srgbClr val="FFCC00"/>
              </a:solidFill>
              <a:latin typeface="Eurostile" pitchFamily="34" charset="0"/>
              <a:ea typeface="+mn-ea"/>
              <a:cs typeface="+mn-cs"/>
            </a:endParaRPr>
          </a:p>
        </p:txBody>
      </p:sp>
      <p:sp>
        <p:nvSpPr>
          <p:cNvPr id="21508" name="Rectangle 2"/>
          <p:cNvSpPr>
            <a:spLocks noGrp="1" noRot="1" noChangeAspect="1" noChangeArrowheads="1" noTextEdit="1"/>
          </p:cNvSpPr>
          <p:nvPr>
            <p:ph type="sldImg"/>
          </p:nvPr>
        </p:nvSpPr>
        <p:spPr>
          <a:solidFill>
            <a:srgbClr val="FFFFFF"/>
          </a:solidFill>
          <a:ln/>
        </p:spPr>
      </p:sp>
      <p:sp>
        <p:nvSpPr>
          <p:cNvPr id="21509"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n-US"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As</a:t>
            </a:r>
            <a:r>
              <a:rPr lang="en-US" baseline="0" dirty="0" smtClean="0"/>
              <a:t> we just learned, attributes are associated with columns in our DSV. Let’s take a closer look at what this means in our dimension.</a:t>
            </a:r>
            <a:endParaRPr lang="en-US" dirty="0" smtClean="0"/>
          </a:p>
          <a:p>
            <a:endParaRPr lang="en-US" dirty="0" smtClean="0"/>
          </a:p>
          <a:p>
            <a:r>
              <a:rPr lang="en-US" dirty="0" smtClean="0"/>
              <a:t>Whenever</a:t>
            </a:r>
            <a:r>
              <a:rPr lang="en-US" baseline="0" dirty="0" smtClean="0"/>
              <a:t> we create or make changes to a dimension, we use the Dimension Browser to review the attributes. </a:t>
            </a:r>
          </a:p>
          <a:p>
            <a:endParaRPr lang="en-US" baseline="0" dirty="0" smtClean="0"/>
          </a:p>
          <a:p>
            <a:r>
              <a:rPr lang="en-US" dirty="0" smtClean="0"/>
              <a:t>The dimension browser</a:t>
            </a:r>
            <a:r>
              <a:rPr lang="en-US" baseline="0" dirty="0" smtClean="0"/>
              <a:t> is accessible from the fourth tab of the dimension designer in BIDS.</a:t>
            </a:r>
          </a:p>
          <a:p>
            <a:endParaRPr lang="en-US" baseline="0" dirty="0" smtClean="0"/>
          </a:p>
          <a:p>
            <a:r>
              <a:rPr lang="en-US" baseline="0" dirty="0" smtClean="0"/>
              <a:t>The dimension browser allows us to browse the contents of each attribute. We see here the Sales Territory Region attribute. </a:t>
            </a:r>
          </a:p>
          <a:p>
            <a:endParaRPr lang="en-US" baseline="0" dirty="0" smtClean="0"/>
          </a:p>
          <a:p>
            <a:r>
              <a:rPr lang="en-US" baseline="0" dirty="0" smtClean="0"/>
              <a:t>We refer to each value in this attribute as a member.  </a:t>
            </a:r>
          </a:p>
          <a:p>
            <a:endParaRPr lang="en-US" baseline="0" dirty="0" smtClean="0"/>
          </a:p>
          <a:p>
            <a:r>
              <a:rPr lang="en-US" baseline="0" dirty="0" smtClean="0"/>
              <a:t>We have one member in the attribute for each distinct value in the key column that we specified in the source table. </a:t>
            </a:r>
          </a:p>
          <a:p>
            <a:endParaRPr lang="en-US" baseline="0" dirty="0" smtClean="0"/>
          </a:p>
          <a:p>
            <a:r>
              <a:rPr lang="en-US" baseline="0" dirty="0" smtClean="0"/>
              <a:t>But in the tree view of the attribute, we see the values that come from the name column for each member.  With one exception…</a:t>
            </a:r>
          </a:p>
          <a:p>
            <a:endParaRPr lang="en-US" baseline="0" dirty="0" smtClean="0"/>
          </a:p>
          <a:p>
            <a:r>
              <a:rPr lang="en-US" baseline="0" dirty="0" smtClean="0"/>
              <a:t>Each attribute has an All member by default which is one level above the attribute members – it’s used to provide a grand total – or aggregated value - for the attributes when we include the dimension in a cube.</a:t>
            </a:r>
          </a:p>
        </p:txBody>
      </p:sp>
      <p:sp>
        <p:nvSpPr>
          <p:cNvPr id="4" name="Slide Number Placeholder 3"/>
          <p:cNvSpPr>
            <a:spLocks noGrp="1"/>
          </p:cNvSpPr>
          <p:nvPr>
            <p:ph type="sldNum" sz="quarter" idx="10"/>
          </p:nvPr>
        </p:nvSpPr>
        <p:spPr/>
        <p:txBody>
          <a:bodyPr/>
          <a:lstStyle/>
          <a:p>
            <a:pPr>
              <a:defRPr/>
            </a:pPr>
            <a:fld id="{47C584BF-6945-4E60-B2A7-1638FF8EA8EE}" type="slidenum">
              <a:rPr lang="en-US" smtClean="0"/>
              <a:pPr>
                <a:defRPr/>
              </a:pPr>
              <a:t>18</a:t>
            </a:fld>
            <a:endParaRPr lang="en-US"/>
          </a:p>
        </p:txBody>
      </p:sp>
    </p:spTree>
    <p:extLst>
      <p:ext uri="{BB962C8B-B14F-4D97-AF65-F5344CB8AC3E}">
        <p14:creationId xmlns:p14="http://schemas.microsoft.com/office/powerpoint/2010/main" val="196573911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We can use</a:t>
            </a:r>
            <a:r>
              <a:rPr lang="en-US" baseline="0" dirty="0" smtClean="0"/>
              <a:t> the dimension browser </a:t>
            </a:r>
            <a:r>
              <a:rPr lang="en-US" dirty="0" smtClean="0"/>
              <a:t>to view the</a:t>
            </a:r>
            <a:r>
              <a:rPr lang="en-US" baseline="0" dirty="0" smtClean="0"/>
              <a:t> contents of each attribute that we define for a dimension.</a:t>
            </a:r>
          </a:p>
          <a:p>
            <a:endParaRPr lang="en-US" baseline="0" dirty="0" smtClean="0"/>
          </a:p>
          <a:p>
            <a:r>
              <a:rPr lang="en-US" baseline="0" dirty="0" smtClean="0"/>
              <a:t>Here’s the Sales Territory country attribute of the Sales Territory dimension. </a:t>
            </a:r>
          </a:p>
          <a:p>
            <a:endParaRPr lang="en-US" baseline="0" dirty="0" smtClean="0"/>
          </a:p>
          <a:p>
            <a:r>
              <a:rPr lang="en-US" baseline="0" dirty="0" smtClean="0"/>
              <a:t>And here’s the Sales Territory Group attribute of the same dimension. After we create a dimension, we need to review each attribute to make sure we get the results that we expect. </a:t>
            </a:r>
          </a:p>
          <a:p>
            <a:endParaRPr lang="en-US" baseline="0" dirty="0" smtClean="0"/>
          </a:p>
        </p:txBody>
      </p:sp>
      <p:sp>
        <p:nvSpPr>
          <p:cNvPr id="4" name="Slide Number Placeholder 3"/>
          <p:cNvSpPr>
            <a:spLocks noGrp="1"/>
          </p:cNvSpPr>
          <p:nvPr>
            <p:ph type="sldNum" sz="quarter" idx="10"/>
          </p:nvPr>
        </p:nvSpPr>
        <p:spPr/>
        <p:txBody>
          <a:bodyPr/>
          <a:lstStyle/>
          <a:p>
            <a:pPr>
              <a:defRPr/>
            </a:pPr>
            <a:fld id="{47C584BF-6945-4E60-B2A7-1638FF8EA8EE}" type="slidenum">
              <a:rPr lang="en-US" smtClean="0"/>
              <a:pPr>
                <a:defRPr/>
              </a:pPr>
              <a:t>19</a:t>
            </a:fld>
            <a:endParaRPr lang="en-US"/>
          </a:p>
        </p:txBody>
      </p:sp>
    </p:spTree>
    <p:extLst>
      <p:ext uri="{BB962C8B-B14F-4D97-AF65-F5344CB8AC3E}">
        <p14:creationId xmlns:p14="http://schemas.microsoft.com/office/powerpoint/2010/main" val="139698502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smtClean="0"/>
              <a:t>When we were reviewing the attribute members, did you notice that we have an extra member in each attribute that doesn’t come from the source table – besides the All member?</a:t>
            </a:r>
          </a:p>
          <a:p>
            <a:endParaRPr lang="en-US" baseline="0" dirty="0" smtClean="0"/>
          </a:p>
          <a:p>
            <a:r>
              <a:rPr lang="en-US" baseline="0" dirty="0" smtClean="0"/>
              <a:t>At the bottom of each list of members, we see the Unknown member. This is a special member that is enabled by default when we create a dimension. Its purpose is to serve as a placeholder for values in our fact table that cannot be assigned to a valid dimension member. That way, our cube totals will always match the fact table totals, even if we got messed up somehow with the dimension keys in the fact table.</a:t>
            </a:r>
          </a:p>
          <a:p>
            <a:endParaRPr lang="en-US" baseline="0" dirty="0" smtClean="0"/>
          </a:p>
          <a:p>
            <a:endParaRPr lang="en-US" baseline="0" dirty="0" smtClean="0"/>
          </a:p>
          <a:p>
            <a:r>
              <a:rPr lang="en-US" baseline="0" dirty="0" smtClean="0"/>
              <a:t>We can change the presence and behavior of the unknown member by configuring the related dimension properties.</a:t>
            </a:r>
          </a:p>
          <a:p>
            <a:endParaRPr lang="en-US" baseline="0" dirty="0" smtClean="0"/>
          </a:p>
          <a:p>
            <a:r>
              <a:rPr lang="en-US" baseline="0" dirty="0" smtClean="0"/>
              <a:t>We have four possible values for the Unknown member property. The default is Visible…</a:t>
            </a:r>
          </a:p>
          <a:p>
            <a:endParaRPr lang="en-US" baseline="0" dirty="0" smtClean="0"/>
          </a:p>
          <a:p>
            <a:r>
              <a:rPr lang="en-US" baseline="0" dirty="0" smtClean="0"/>
              <a:t>But we can change it to Hidden if we want the Unknown member to be available for storing values but we don’t want users to see it. However, this could be confusing because they’ll see a grand total for the dimension that won’t match the individual values for each attribute that they CAN see. </a:t>
            </a:r>
          </a:p>
          <a:p>
            <a:endParaRPr lang="en-US" baseline="0" dirty="0" smtClean="0"/>
          </a:p>
          <a:p>
            <a:r>
              <a:rPr lang="en-US" baseline="0" dirty="0" smtClean="0"/>
              <a:t>If we’d rather not use the Unknown member at all, we can change the property to None. But if we do this and a fact record can’t be matched up to a dimension attribute, the cube processing will fail. However, if we have a good solid ETL process, then we shouldn’t have this problem to worry about. </a:t>
            </a:r>
          </a:p>
          <a:p>
            <a:endParaRPr lang="en-US" baseline="0" dirty="0" smtClean="0"/>
          </a:p>
          <a:p>
            <a:r>
              <a:rPr lang="en-US" baseline="0" dirty="0" smtClean="0"/>
              <a:t>A fourth option is to use Automatic Null….</a:t>
            </a:r>
          </a:p>
          <a:p>
            <a:endParaRPr lang="en-US" baseline="0" dirty="0" smtClean="0"/>
          </a:p>
          <a:p>
            <a:r>
              <a:rPr lang="en-US" baseline="0" dirty="0" smtClean="0"/>
              <a:t>If we DO decide to use the unknown member feature, but we prefer a different name rather than Unknown – we can configure a name using the </a:t>
            </a:r>
            <a:r>
              <a:rPr lang="en-US" baseline="0" dirty="0" err="1" smtClean="0"/>
              <a:t>UnknownMemberName</a:t>
            </a:r>
            <a:r>
              <a:rPr lang="en-US" baseline="0" dirty="0" smtClean="0"/>
              <a:t> property for the dimension. Because this is a dimension property, the same name will appear in each of the attribute hierarchies.</a:t>
            </a:r>
          </a:p>
          <a:p>
            <a:endParaRPr lang="en-US" baseline="0" dirty="0" smtClean="0"/>
          </a:p>
          <a:p>
            <a:endParaRPr lang="en-US" baseline="0" dirty="0" smtClean="0"/>
          </a:p>
        </p:txBody>
      </p:sp>
      <p:sp>
        <p:nvSpPr>
          <p:cNvPr id="4" name="Slide Number Placeholder 3"/>
          <p:cNvSpPr>
            <a:spLocks noGrp="1"/>
          </p:cNvSpPr>
          <p:nvPr>
            <p:ph type="sldNum" sz="quarter" idx="10"/>
          </p:nvPr>
        </p:nvSpPr>
        <p:spPr/>
        <p:txBody>
          <a:bodyPr/>
          <a:lstStyle/>
          <a:p>
            <a:pPr>
              <a:defRPr/>
            </a:pPr>
            <a:fld id="{47C584BF-6945-4E60-B2A7-1638FF8EA8EE}" type="slidenum">
              <a:rPr lang="en-US" smtClean="0"/>
              <a:pPr>
                <a:defRPr/>
              </a:pPr>
              <a:t>20</a:t>
            </a:fld>
            <a:endParaRPr lang="en-US"/>
          </a:p>
        </p:txBody>
      </p:sp>
    </p:spTree>
    <p:extLst>
      <p:ext uri="{BB962C8B-B14F-4D97-AF65-F5344CB8AC3E}">
        <p14:creationId xmlns:p14="http://schemas.microsoft.com/office/powerpoint/2010/main" val="139698502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200" b="0" i="0" kern="1200" dirty="0" smtClean="0">
                <a:solidFill>
                  <a:schemeClr val="tx1"/>
                </a:solidFill>
                <a:effectLst/>
                <a:latin typeface="Arial" pitchFamily="34" charset="0"/>
                <a:ea typeface="+mn-ea"/>
                <a:cs typeface="+mn-cs"/>
              </a:rPr>
              <a:t>As I mentioned earlier in this</a:t>
            </a:r>
            <a:r>
              <a:rPr lang="en-US" sz="1200" b="0" i="0" kern="1200" baseline="0" dirty="0" smtClean="0">
                <a:solidFill>
                  <a:schemeClr val="tx1"/>
                </a:solidFill>
                <a:effectLst/>
                <a:latin typeface="Arial" pitchFamily="34" charset="0"/>
                <a:ea typeface="+mn-ea"/>
                <a:cs typeface="+mn-cs"/>
              </a:rPr>
              <a:t> module, most of our work in setting up a dimension involves configuring attribute properties. Let’s take a closer look at that process now.</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200" b="0" i="0" kern="1200" baseline="0" dirty="0" smtClean="0">
              <a:solidFill>
                <a:schemeClr val="tx1"/>
              </a:solidFill>
              <a:effectLst/>
              <a:latin typeface="Arial" pitchFamily="34"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b="0" i="0" kern="1200" baseline="0" dirty="0" smtClean="0">
                <a:solidFill>
                  <a:schemeClr val="tx1"/>
                </a:solidFill>
                <a:effectLst/>
                <a:latin typeface="Arial" pitchFamily="34" charset="0"/>
                <a:ea typeface="+mn-ea"/>
                <a:cs typeface="+mn-cs"/>
              </a:rPr>
              <a:t>When we select an attribute in the attributes pane, we can view its properties in the Properties window. Here we can see the properties for the Sales Territory Key attribute. There are lots of properties available to configure here, but most of them are used for performance optimizations, for special case design situations, or for changing browsing behavior in a client tool.  We can tackle those properties on an as-needed basis. For now, let’s focus on the properties that we’ll always want to double-check and reconfigure as needed.</a:t>
            </a:r>
            <a:endParaRPr lang="en-US" sz="1200" b="0" i="0" kern="1200" dirty="0" smtClean="0">
              <a:solidFill>
                <a:schemeClr val="tx1"/>
              </a:solidFill>
              <a:effectLst/>
              <a:latin typeface="Arial" pitchFamily="34"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200" b="0" i="0" kern="1200" dirty="0" smtClean="0">
              <a:solidFill>
                <a:schemeClr val="tx1"/>
              </a:solidFill>
              <a:effectLst/>
              <a:latin typeface="Arial" pitchFamily="34"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kern="1200" dirty="0" smtClean="0">
                <a:solidFill>
                  <a:schemeClr val="tx1"/>
                </a:solidFill>
                <a:effectLst/>
                <a:latin typeface="Arial" pitchFamily="34" charset="0"/>
                <a:ea typeface="+mn-ea"/>
                <a:cs typeface="+mn-cs"/>
              </a:rPr>
              <a:t>When</a:t>
            </a:r>
            <a:r>
              <a:rPr lang="en-US" sz="1200" kern="1200" baseline="0" dirty="0" smtClean="0">
                <a:solidFill>
                  <a:schemeClr val="tx1"/>
                </a:solidFill>
                <a:effectLst/>
                <a:latin typeface="Arial" pitchFamily="34" charset="0"/>
                <a:ea typeface="+mn-ea"/>
                <a:cs typeface="+mn-cs"/>
              </a:rPr>
              <a:t> we</a:t>
            </a:r>
            <a:r>
              <a:rPr lang="en-US" sz="1200" kern="1200" dirty="0" smtClean="0">
                <a:solidFill>
                  <a:schemeClr val="tx1"/>
                </a:solidFill>
                <a:effectLst/>
                <a:latin typeface="Arial" pitchFamily="34" charset="0"/>
                <a:ea typeface="+mn-ea"/>
                <a:cs typeface="+mn-cs"/>
              </a:rPr>
              <a:t> create dimensions, the key column and name column are set in</a:t>
            </a:r>
            <a:r>
              <a:rPr lang="en-US" sz="1200" kern="1200" baseline="0" dirty="0" smtClean="0">
                <a:solidFill>
                  <a:schemeClr val="tx1"/>
                </a:solidFill>
                <a:effectLst/>
                <a:latin typeface="Arial" pitchFamily="34" charset="0"/>
                <a:ea typeface="+mn-ea"/>
                <a:cs typeface="+mn-cs"/>
              </a:rPr>
              <a:t> the wizard for the key attribute – that’s the attribute that identifies each unique record in the dimension table. At minimum we need the key column – that’s the one that’s used to get distinct members for our attribute. The name column contains the value that we want to display – as we learned earlier in this module. If we don’t specify a name column, then BIDS will use the value in the key column as the member name. We can use multiple key columns if necessary to uniquely identify an attribute member, but we can have only one name column. If we need to use multiple columns for the name, we’ll need to go back to the DSV and concatenate the columns there as a named calculation or create a named query to produce a single column with the value that we need.</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200" kern="1200" baseline="0" dirty="0" smtClean="0">
              <a:solidFill>
                <a:schemeClr val="tx1"/>
              </a:solidFill>
              <a:effectLst/>
              <a:latin typeface="Arial" pitchFamily="34"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kern="1200" dirty="0" smtClean="0">
                <a:solidFill>
                  <a:schemeClr val="tx1"/>
                </a:solidFill>
                <a:effectLst/>
                <a:latin typeface="Arial" pitchFamily="34" charset="0"/>
                <a:ea typeface="+mn-ea"/>
                <a:cs typeface="+mn-cs"/>
              </a:rPr>
              <a:t>We also should check</a:t>
            </a:r>
            <a:r>
              <a:rPr lang="en-US" sz="1200" kern="1200" baseline="0" dirty="0" smtClean="0">
                <a:solidFill>
                  <a:schemeClr val="tx1"/>
                </a:solidFill>
                <a:effectLst/>
                <a:latin typeface="Arial" pitchFamily="34" charset="0"/>
                <a:ea typeface="+mn-ea"/>
                <a:cs typeface="+mn-cs"/>
              </a:rPr>
              <a:t> the name of the attribute. It should be a user friendly name – that is, it should be something the users would recognize and understand. It should be as short as possible but still meaningful. In this case, we should change Sales Territory Key to Region because the value that displays here is actually a region name – users don’t usually know what a key is. </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200" kern="1200" baseline="0" dirty="0" smtClean="0">
              <a:solidFill>
                <a:schemeClr val="tx1"/>
              </a:solidFill>
              <a:effectLst/>
              <a:latin typeface="Arial" pitchFamily="34"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kern="1200" baseline="0" dirty="0" smtClean="0">
                <a:solidFill>
                  <a:schemeClr val="tx1"/>
                </a:solidFill>
                <a:effectLst/>
                <a:latin typeface="Arial" pitchFamily="34" charset="0"/>
                <a:ea typeface="+mn-ea"/>
                <a:cs typeface="+mn-cs"/>
              </a:rPr>
              <a:t>We might also need to change the sort order. The default sort order is by name – so we’ll get an alphabetical listing of members but sometimes we need a different order. For example, displaying month names in alphabetical order is usually not very helpful. We can order by name, or by key value, or even by some other attribute available in our dimension.</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200" kern="1200" baseline="0" dirty="0" smtClean="0">
              <a:solidFill>
                <a:schemeClr val="tx1"/>
              </a:solidFill>
              <a:effectLst/>
              <a:latin typeface="Arial" pitchFamily="34"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kern="1200" baseline="0" dirty="0" smtClean="0">
                <a:solidFill>
                  <a:schemeClr val="tx1"/>
                </a:solidFill>
                <a:effectLst/>
                <a:latin typeface="Arial" pitchFamily="34" charset="0"/>
                <a:ea typeface="+mn-ea"/>
                <a:cs typeface="+mn-cs"/>
              </a:rPr>
              <a:t>So let’s say we had an attribute that we used just for sorting. We don’t want it to be visible to the user – we just want to use it for sorting, so for attributes like that we can disable browsing using the </a:t>
            </a:r>
            <a:r>
              <a:rPr lang="en-US" sz="1200" kern="1200" baseline="0" dirty="0" err="1" smtClean="0">
                <a:solidFill>
                  <a:schemeClr val="tx1"/>
                </a:solidFill>
                <a:effectLst/>
                <a:latin typeface="Arial" pitchFamily="34" charset="0"/>
                <a:ea typeface="+mn-ea"/>
                <a:cs typeface="+mn-cs"/>
              </a:rPr>
              <a:t>AttributeHierarchyEnabled</a:t>
            </a:r>
            <a:r>
              <a:rPr lang="en-US" sz="1200" kern="1200" baseline="0" dirty="0" smtClean="0">
                <a:solidFill>
                  <a:schemeClr val="tx1"/>
                </a:solidFill>
                <a:effectLst/>
                <a:latin typeface="Arial" pitchFamily="34" charset="0"/>
                <a:ea typeface="+mn-ea"/>
                <a:cs typeface="+mn-cs"/>
              </a:rPr>
              <a:t> property.</a:t>
            </a:r>
            <a:endParaRPr lang="en-US" sz="1200" kern="1200" dirty="0" smtClean="0">
              <a:solidFill>
                <a:schemeClr val="tx1"/>
              </a:solidFill>
              <a:effectLst/>
              <a:latin typeface="Arial" pitchFamily="34" charset="0"/>
              <a:ea typeface="+mn-ea"/>
              <a:cs typeface="+mn-cs"/>
            </a:endParaRPr>
          </a:p>
          <a:p>
            <a:endParaRPr lang="en-US" dirty="0" smtClean="0"/>
          </a:p>
          <a:p>
            <a:r>
              <a:rPr lang="en-US" dirty="0" smtClean="0"/>
              <a:t>Usage</a:t>
            </a:r>
            <a:r>
              <a:rPr lang="en-US" baseline="0" dirty="0" smtClean="0"/>
              <a:t> is an important property but not one that you probably need to change because it’s usually auto-detected properly. There can be only one attribute that has a Usage value of Key – and that would be the attribute that is associated with the column identified as the primary key. Otherwise the value here will be Regular – unless it’s a parent-child hierarchy which we’ll learn more about later in this module. </a:t>
            </a:r>
            <a:endParaRPr lang="en-US" dirty="0" smtClean="0"/>
          </a:p>
        </p:txBody>
      </p:sp>
      <p:sp>
        <p:nvSpPr>
          <p:cNvPr id="4" name="Slide Number Placeholder 3"/>
          <p:cNvSpPr>
            <a:spLocks noGrp="1"/>
          </p:cNvSpPr>
          <p:nvPr>
            <p:ph type="sldNum" sz="quarter" idx="10"/>
          </p:nvPr>
        </p:nvSpPr>
        <p:spPr/>
        <p:txBody>
          <a:bodyPr/>
          <a:lstStyle/>
          <a:p>
            <a:fld id="{5F8E462F-1A81-4169-9BB2-DAD111F40AB7}" type="slidenum">
              <a:rPr lang="en-US" smtClean="0"/>
              <a:t>21</a:t>
            </a:fld>
            <a:endParaRPr lang="en-US"/>
          </a:p>
        </p:txBody>
      </p:sp>
    </p:spTree>
    <p:extLst>
      <p:ext uri="{BB962C8B-B14F-4D97-AF65-F5344CB8AC3E}">
        <p14:creationId xmlns:p14="http://schemas.microsoft.com/office/powerpoint/2010/main" val="186474472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47C584BF-6945-4E60-B2A7-1638FF8EA8EE}" type="slidenum">
              <a:rPr lang="en-US" smtClean="0"/>
              <a:pPr>
                <a:defRPr/>
              </a:pPr>
              <a:t>22</a:t>
            </a:fld>
            <a:endParaRPr lang="en-US"/>
          </a:p>
        </p:txBody>
      </p:sp>
    </p:spTree>
    <p:extLst>
      <p:ext uri="{BB962C8B-B14F-4D97-AF65-F5344CB8AC3E}">
        <p14:creationId xmlns:p14="http://schemas.microsoft.com/office/powerpoint/2010/main" val="265361435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F8E462F-1A81-4169-9BB2-DAD111F40AB7}" type="slidenum">
              <a:rPr lang="en-US" smtClean="0"/>
              <a:t>23</a:t>
            </a:fld>
            <a:endParaRPr lang="en-US"/>
          </a:p>
        </p:txBody>
      </p:sp>
    </p:spTree>
    <p:extLst>
      <p:ext uri="{BB962C8B-B14F-4D97-AF65-F5344CB8AC3E}">
        <p14:creationId xmlns:p14="http://schemas.microsoft.com/office/powerpoint/2010/main" val="126822464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200" kern="1200" dirty="0" smtClean="0">
                <a:solidFill>
                  <a:schemeClr val="tx1"/>
                </a:solidFill>
                <a:effectLst/>
                <a:latin typeface="Arial" pitchFamily="34" charset="0"/>
                <a:ea typeface="+mn-ea"/>
                <a:cs typeface="+mn-cs"/>
              </a:rPr>
              <a:t>Users can always arrange attributes any way they like</a:t>
            </a:r>
            <a:r>
              <a:rPr lang="en-US" sz="1200" kern="1200" baseline="0" dirty="0" smtClean="0">
                <a:solidFill>
                  <a:schemeClr val="tx1"/>
                </a:solidFill>
                <a:effectLst/>
                <a:latin typeface="Arial" pitchFamily="34" charset="0"/>
                <a:ea typeface="+mn-ea"/>
                <a:cs typeface="+mn-cs"/>
              </a:rPr>
              <a:t> in a cube browser</a:t>
            </a:r>
            <a:r>
              <a:rPr lang="en-US" sz="1200" kern="1200" dirty="0" smtClean="0">
                <a:solidFill>
                  <a:schemeClr val="tx1"/>
                </a:solidFill>
                <a:effectLst/>
                <a:latin typeface="Arial" pitchFamily="34" charset="0"/>
                <a:ea typeface="+mn-ea"/>
                <a:cs typeface="+mn-cs"/>
              </a:rPr>
              <a:t>, but usually it’s helpful</a:t>
            </a:r>
            <a:r>
              <a:rPr lang="en-US" sz="1200" kern="1200" baseline="0" dirty="0" smtClean="0">
                <a:solidFill>
                  <a:schemeClr val="tx1"/>
                </a:solidFill>
                <a:effectLst/>
                <a:latin typeface="Arial" pitchFamily="34" charset="0"/>
                <a:ea typeface="+mn-ea"/>
                <a:cs typeface="+mn-cs"/>
              </a:rPr>
              <a:t> to add a hierarchy for them to use. Hierarchies are never auto-detected – we must add them manually. We call these user-defined hierarchies although we as Analysis Services developers are defining the hierarchies – not the users. </a:t>
            </a:r>
            <a:endParaRPr lang="en-US" sz="1200" kern="1200" dirty="0" smtClean="0">
              <a:solidFill>
                <a:schemeClr val="tx1"/>
              </a:solidFill>
              <a:effectLst/>
              <a:latin typeface="Arial" pitchFamily="34"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200" kern="1200" dirty="0" smtClean="0">
              <a:solidFill>
                <a:schemeClr val="tx1"/>
              </a:solidFill>
              <a:effectLst/>
              <a:latin typeface="Arial" pitchFamily="34"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kern="1200" dirty="0" smtClean="0">
                <a:solidFill>
                  <a:schemeClr val="tx1"/>
                </a:solidFill>
                <a:effectLst/>
                <a:latin typeface="Arial" pitchFamily="34" charset="0"/>
                <a:ea typeface="+mn-ea"/>
                <a:cs typeface="+mn-cs"/>
              </a:rPr>
              <a:t>To create</a:t>
            </a:r>
            <a:r>
              <a:rPr lang="en-US" sz="1200" kern="1200" baseline="0" dirty="0" smtClean="0">
                <a:solidFill>
                  <a:schemeClr val="tx1"/>
                </a:solidFill>
                <a:effectLst/>
                <a:latin typeface="Arial" pitchFamily="34" charset="0"/>
                <a:ea typeface="+mn-ea"/>
                <a:cs typeface="+mn-cs"/>
              </a:rPr>
              <a:t> a hierarchy, we just drag attributes to the hierarchies pane in the Dimension designer and arrange them in levels like we see here where calendar year, quarter, and month are arranged in a hierarchical order. When the user selects this hierarchy in a browser, </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200" kern="1200" baseline="0" dirty="0" smtClean="0">
              <a:solidFill>
                <a:schemeClr val="tx1"/>
              </a:solidFill>
              <a:effectLst/>
              <a:latin typeface="Arial" pitchFamily="34"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kern="1200" baseline="0" dirty="0" smtClean="0">
                <a:solidFill>
                  <a:schemeClr val="tx1"/>
                </a:solidFill>
                <a:effectLst/>
                <a:latin typeface="Arial" pitchFamily="34" charset="0"/>
                <a:ea typeface="+mn-ea"/>
                <a:cs typeface="+mn-cs"/>
              </a:rPr>
              <a:t>such as Excel as an example, The user can drill from one level to the next. </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200" kern="1200" baseline="0" dirty="0" smtClean="0">
              <a:solidFill>
                <a:schemeClr val="tx1"/>
              </a:solidFill>
              <a:effectLst/>
              <a:latin typeface="Arial" pitchFamily="34"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kern="1200" baseline="0" dirty="0" smtClean="0">
                <a:solidFill>
                  <a:schemeClr val="tx1"/>
                </a:solidFill>
                <a:effectLst/>
                <a:latin typeface="Arial" pitchFamily="34" charset="0"/>
                <a:ea typeface="+mn-ea"/>
                <a:cs typeface="+mn-cs"/>
              </a:rPr>
              <a:t>Here we see 2005 at the calendar year level which is expanded </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200" kern="1200" baseline="0" dirty="0" smtClean="0">
              <a:solidFill>
                <a:schemeClr val="tx1"/>
              </a:solidFill>
              <a:effectLst/>
              <a:latin typeface="Arial" pitchFamily="34"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kern="1200" baseline="0" dirty="0" smtClean="0">
                <a:solidFill>
                  <a:schemeClr val="tx1"/>
                </a:solidFill>
                <a:effectLst/>
                <a:latin typeface="Arial" pitchFamily="34" charset="0"/>
                <a:ea typeface="+mn-ea"/>
                <a:cs typeface="+mn-cs"/>
              </a:rPr>
              <a:t>to show the quarter level. Then quarter 3 has been expanded </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200" kern="1200" baseline="0" dirty="0" smtClean="0">
              <a:solidFill>
                <a:schemeClr val="tx1"/>
              </a:solidFill>
              <a:effectLst/>
              <a:latin typeface="Arial" pitchFamily="34"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kern="1200" baseline="0" dirty="0" smtClean="0">
                <a:solidFill>
                  <a:schemeClr val="tx1"/>
                </a:solidFill>
                <a:effectLst/>
                <a:latin typeface="Arial" pitchFamily="34" charset="0"/>
                <a:ea typeface="+mn-ea"/>
                <a:cs typeface="+mn-cs"/>
              </a:rPr>
              <a:t>so we can see the month level of the hierarchy.</a:t>
            </a:r>
            <a:endParaRPr lang="en-US" sz="1200" kern="1200" dirty="0" smtClean="0">
              <a:solidFill>
                <a:schemeClr val="tx1"/>
              </a:solidFill>
              <a:effectLst/>
              <a:latin typeface="Arial" pitchFamily="34"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200" kern="1200" dirty="0" smtClean="0">
              <a:solidFill>
                <a:schemeClr val="tx1"/>
              </a:solidFill>
              <a:effectLst/>
              <a:latin typeface="Arial" pitchFamily="34" charset="0"/>
              <a:ea typeface="+mn-ea"/>
              <a:cs typeface="+mn-cs"/>
            </a:endParaRPr>
          </a:p>
          <a:p>
            <a:r>
              <a:rPr lang="en-US" sz="1200" b="0" i="0" kern="1200" dirty="0" smtClean="0">
                <a:solidFill>
                  <a:schemeClr val="tx1"/>
                </a:solidFill>
                <a:effectLst/>
                <a:latin typeface="Arial" pitchFamily="34" charset="0"/>
                <a:ea typeface="+mn-ea"/>
                <a:cs typeface="+mn-cs"/>
              </a:rPr>
              <a:t>Adding a hierarchy not only helps users navigate data more efficiently from summary to detail data, </a:t>
            </a:r>
          </a:p>
          <a:p>
            <a:endParaRPr lang="en-US" sz="1200" b="0" i="0" kern="1200" dirty="0" smtClean="0">
              <a:solidFill>
                <a:schemeClr val="tx1"/>
              </a:solidFill>
              <a:effectLst/>
              <a:latin typeface="Arial" pitchFamily="34" charset="0"/>
              <a:ea typeface="+mn-ea"/>
              <a:cs typeface="+mn-cs"/>
            </a:endParaRPr>
          </a:p>
          <a:p>
            <a:r>
              <a:rPr lang="en-US" sz="1200" b="0" i="0" kern="1200" dirty="0" smtClean="0">
                <a:solidFill>
                  <a:schemeClr val="tx1"/>
                </a:solidFill>
                <a:effectLst/>
                <a:latin typeface="Arial" pitchFamily="34" charset="0"/>
                <a:ea typeface="+mn-ea"/>
                <a:cs typeface="+mn-cs"/>
              </a:rPr>
              <a:t>but can also improve query performance when a hierarchy contains a natural one-to-many relationship between each level in the hierarchy from top to bottom such as exists between Year, Quarter, and Month. When </a:t>
            </a:r>
            <a:r>
              <a:rPr lang="en-US" sz="1200" b="0" i="0" kern="1200" baseline="0" dirty="0" smtClean="0">
                <a:solidFill>
                  <a:schemeClr val="tx1"/>
                </a:solidFill>
                <a:effectLst/>
                <a:latin typeface="Arial" pitchFamily="34" charset="0"/>
                <a:ea typeface="+mn-ea"/>
                <a:cs typeface="+mn-cs"/>
              </a:rPr>
              <a:t>these </a:t>
            </a:r>
            <a:r>
              <a:rPr lang="en-US" sz="1200" kern="1200" dirty="0" smtClean="0">
                <a:solidFill>
                  <a:schemeClr val="tx1"/>
                </a:solidFill>
                <a:effectLst/>
                <a:latin typeface="Arial" pitchFamily="34" charset="0"/>
                <a:ea typeface="+mn-ea"/>
                <a:cs typeface="+mn-cs"/>
              </a:rPr>
              <a:t>one-to-many relationships exist</a:t>
            </a:r>
            <a:r>
              <a:rPr lang="en-US" sz="1200" kern="1200" baseline="0" dirty="0" smtClean="0">
                <a:solidFill>
                  <a:schemeClr val="tx1"/>
                </a:solidFill>
                <a:effectLst/>
                <a:latin typeface="Arial" pitchFamily="34" charset="0"/>
                <a:ea typeface="+mn-ea"/>
                <a:cs typeface="+mn-cs"/>
              </a:rPr>
              <a:t> </a:t>
            </a:r>
            <a:r>
              <a:rPr lang="en-US" sz="1200" kern="1200" dirty="0" smtClean="0">
                <a:solidFill>
                  <a:schemeClr val="tx1"/>
                </a:solidFill>
                <a:effectLst/>
                <a:latin typeface="Arial" pitchFamily="34" charset="0"/>
                <a:ea typeface="+mn-ea"/>
                <a:cs typeface="+mn-cs"/>
              </a:rPr>
              <a:t>between levels, Analysis</a:t>
            </a:r>
            <a:r>
              <a:rPr lang="en-US" sz="1200" kern="1200" baseline="0" dirty="0" smtClean="0">
                <a:solidFill>
                  <a:schemeClr val="tx1"/>
                </a:solidFill>
                <a:effectLst/>
                <a:latin typeface="Arial" pitchFamily="34" charset="0"/>
                <a:ea typeface="+mn-ea"/>
                <a:cs typeface="+mn-cs"/>
              </a:rPr>
              <a:t> Services can store data more efficiently and can also build aggregations to </a:t>
            </a:r>
            <a:r>
              <a:rPr lang="en-US" sz="1200" kern="1200" baseline="0" dirty="0" err="1" smtClean="0">
                <a:solidFill>
                  <a:schemeClr val="tx1"/>
                </a:solidFill>
                <a:effectLst/>
                <a:latin typeface="Arial" pitchFamily="34" charset="0"/>
                <a:ea typeface="+mn-ea"/>
                <a:cs typeface="+mn-cs"/>
              </a:rPr>
              <a:t>precompute</a:t>
            </a:r>
            <a:r>
              <a:rPr lang="en-US" sz="1200" kern="1200" baseline="0" dirty="0" smtClean="0">
                <a:solidFill>
                  <a:schemeClr val="tx1"/>
                </a:solidFill>
                <a:effectLst/>
                <a:latin typeface="Arial" pitchFamily="34" charset="0"/>
                <a:ea typeface="+mn-ea"/>
                <a:cs typeface="+mn-cs"/>
              </a:rPr>
              <a:t> </a:t>
            </a:r>
            <a:r>
              <a:rPr lang="en-US" sz="1200" kern="1200" dirty="0" smtClean="0">
                <a:solidFill>
                  <a:schemeClr val="tx1"/>
                </a:solidFill>
                <a:effectLst/>
                <a:latin typeface="Arial" pitchFamily="34" charset="0"/>
                <a:ea typeface="+mn-ea"/>
                <a:cs typeface="+mn-cs"/>
              </a:rPr>
              <a:t>data in the cube. When a user asks for sales by year, for example, the server doesn’t have to scan through each transaction and group by year – the yearly</a:t>
            </a:r>
            <a:r>
              <a:rPr lang="en-US" sz="1200" kern="1200" baseline="0" dirty="0" smtClean="0">
                <a:solidFill>
                  <a:schemeClr val="tx1"/>
                </a:solidFill>
                <a:effectLst/>
                <a:latin typeface="Arial" pitchFamily="34" charset="0"/>
                <a:ea typeface="+mn-ea"/>
                <a:cs typeface="+mn-cs"/>
              </a:rPr>
              <a:t> totals will be available either directly or indirectly – which is much faster that summing up the data at the transaction level</a:t>
            </a:r>
            <a:r>
              <a:rPr lang="en-US" sz="1200" kern="1200" dirty="0" smtClean="0">
                <a:solidFill>
                  <a:schemeClr val="tx1"/>
                </a:solidFill>
                <a:effectLst/>
                <a:latin typeface="Arial" pitchFamily="34" charset="0"/>
                <a:ea typeface="+mn-ea"/>
                <a:cs typeface="+mn-cs"/>
              </a:rPr>
              <a:t>. We’ll learn more about</a:t>
            </a:r>
            <a:r>
              <a:rPr lang="en-US" sz="1200" kern="1200" baseline="0" dirty="0" smtClean="0">
                <a:solidFill>
                  <a:schemeClr val="tx1"/>
                </a:solidFill>
                <a:effectLst/>
                <a:latin typeface="Arial" pitchFamily="34" charset="0"/>
                <a:ea typeface="+mn-ea"/>
                <a:cs typeface="+mn-cs"/>
              </a:rPr>
              <a:t> aggregations in a later module in this course.</a:t>
            </a:r>
            <a:r>
              <a:rPr lang="en-US" sz="1200" kern="1200" dirty="0" smtClean="0">
                <a:solidFill>
                  <a:schemeClr val="tx1"/>
                </a:solidFill>
                <a:effectLst/>
                <a:latin typeface="Arial" pitchFamily="34" charset="0"/>
                <a:ea typeface="+mn-ea"/>
                <a:cs typeface="+mn-cs"/>
              </a:rPr>
              <a:t> </a:t>
            </a:r>
          </a:p>
          <a:p>
            <a:endParaRPr lang="en-US" sz="1200" b="0" i="0" kern="1200" dirty="0" smtClean="0">
              <a:solidFill>
                <a:schemeClr val="tx1"/>
              </a:solidFill>
              <a:effectLst/>
              <a:latin typeface="Arial" pitchFamily="34" charset="0"/>
              <a:ea typeface="+mn-ea"/>
              <a:cs typeface="+mn-cs"/>
            </a:endParaRPr>
          </a:p>
          <a:p>
            <a:r>
              <a:rPr lang="en-US" sz="2400" dirty="0" smtClean="0"/>
              <a:t>We might decide to allow users to access an attribute exclusively</a:t>
            </a:r>
            <a:r>
              <a:rPr lang="en-US" sz="2400" baseline="0" dirty="0" smtClean="0"/>
              <a:t> from within a hierarchy. This is useful particularly when we have a very large set of members in an attribute – such as customers – and we want the users to use a hierarchy to filter down to a smaller </a:t>
            </a:r>
            <a:r>
              <a:rPr lang="en-US" sz="2400" dirty="0" smtClean="0"/>
              <a:t>set, such as customers in a particular</a:t>
            </a:r>
            <a:r>
              <a:rPr lang="en-US" sz="2400" baseline="0" dirty="0" smtClean="0"/>
              <a:t> city.</a:t>
            </a:r>
            <a:r>
              <a:rPr lang="en-US" sz="2400" dirty="0" smtClean="0"/>
              <a:t> </a:t>
            </a:r>
          </a:p>
          <a:p>
            <a:endParaRPr lang="en-US" sz="2400" dirty="0" smtClean="0"/>
          </a:p>
          <a:p>
            <a:r>
              <a:rPr lang="en-US" sz="2400" dirty="0" smtClean="0"/>
              <a:t>To do this, we set the </a:t>
            </a:r>
            <a:r>
              <a:rPr lang="en-US" sz="2400" dirty="0" err="1" smtClean="0"/>
              <a:t>AttributeHierarchyVisible</a:t>
            </a:r>
            <a:r>
              <a:rPr lang="en-US" sz="2400" dirty="0" smtClean="0"/>
              <a:t> property to false</a:t>
            </a:r>
            <a:r>
              <a:rPr lang="en-US" sz="2400" baseline="0" dirty="0" smtClean="0"/>
              <a:t> for each attribute. The attribute will be visible within a user-defined hierarchy but not within the independent attribute hierarchy.</a:t>
            </a:r>
            <a:endParaRPr lang="en-US" sz="2400" dirty="0" smtClean="0"/>
          </a:p>
          <a:p>
            <a:endParaRPr lang="en-US" dirty="0" smtClean="0"/>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b="0" i="0" kern="1200" dirty="0" smtClean="0">
                <a:solidFill>
                  <a:schemeClr val="tx1"/>
                </a:solidFill>
                <a:effectLst/>
                <a:latin typeface="Arial" pitchFamily="34" charset="0"/>
                <a:ea typeface="+mn-ea"/>
                <a:cs typeface="+mn-cs"/>
              </a:rPr>
              <a:t>Incidentally, we call this type of</a:t>
            </a:r>
            <a:r>
              <a:rPr lang="en-US" sz="1200" b="0" i="0" kern="1200" baseline="0" dirty="0" smtClean="0">
                <a:solidFill>
                  <a:schemeClr val="tx1"/>
                </a:solidFill>
                <a:effectLst/>
                <a:latin typeface="Arial" pitchFamily="34" charset="0"/>
                <a:ea typeface="+mn-ea"/>
                <a:cs typeface="+mn-cs"/>
              </a:rPr>
              <a:t> hierarchy </a:t>
            </a:r>
            <a:r>
              <a:rPr lang="en-US" sz="1200" b="0" i="0" kern="1200" dirty="0" smtClean="0">
                <a:solidFill>
                  <a:schemeClr val="tx1"/>
                </a:solidFill>
                <a:effectLst/>
                <a:latin typeface="Arial" pitchFamily="34" charset="0"/>
                <a:ea typeface="+mn-ea"/>
                <a:cs typeface="+mn-cs"/>
              </a:rPr>
              <a:t>a natural hierarchy</a:t>
            </a:r>
            <a:r>
              <a:rPr lang="en-US" sz="1200" b="0" i="0" kern="1200" baseline="0" dirty="0" smtClean="0">
                <a:solidFill>
                  <a:schemeClr val="tx1"/>
                </a:solidFill>
                <a:effectLst/>
                <a:latin typeface="Arial" pitchFamily="34" charset="0"/>
                <a:ea typeface="+mn-ea"/>
                <a:cs typeface="+mn-cs"/>
              </a:rPr>
              <a:t> when each level in the hierarchy has a one-to-many relationship with the level below. </a:t>
            </a:r>
            <a:endParaRPr lang="en-US" dirty="0"/>
          </a:p>
        </p:txBody>
      </p:sp>
      <p:sp>
        <p:nvSpPr>
          <p:cNvPr id="4" name="Slide Number Placeholder 3"/>
          <p:cNvSpPr>
            <a:spLocks noGrp="1"/>
          </p:cNvSpPr>
          <p:nvPr>
            <p:ph type="sldNum" sz="quarter" idx="10"/>
          </p:nvPr>
        </p:nvSpPr>
        <p:spPr/>
        <p:txBody>
          <a:bodyPr/>
          <a:lstStyle/>
          <a:p>
            <a:fld id="{5F8E462F-1A81-4169-9BB2-DAD111F40AB7}" type="slidenum">
              <a:rPr lang="en-US" smtClean="0"/>
              <a:t>24</a:t>
            </a:fld>
            <a:endParaRPr lang="en-US"/>
          </a:p>
        </p:txBody>
      </p:sp>
    </p:spTree>
    <p:extLst>
      <p:ext uri="{BB962C8B-B14F-4D97-AF65-F5344CB8AC3E}">
        <p14:creationId xmlns:p14="http://schemas.microsoft.com/office/powerpoint/2010/main" val="150395678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200" b="0" i="0" kern="1200" dirty="0" smtClean="0">
                <a:solidFill>
                  <a:schemeClr val="tx1"/>
                </a:solidFill>
                <a:effectLst/>
                <a:latin typeface="Arial" pitchFamily="34" charset="0"/>
                <a:ea typeface="+mn-ea"/>
                <a:cs typeface="+mn-cs"/>
              </a:rPr>
              <a:t>We can also create a</a:t>
            </a:r>
            <a:r>
              <a:rPr lang="en-US" sz="1200" b="0" i="0" kern="1200" baseline="0" dirty="0" smtClean="0">
                <a:solidFill>
                  <a:schemeClr val="tx1"/>
                </a:solidFill>
                <a:effectLst/>
                <a:latin typeface="Arial" pitchFamily="34" charset="0"/>
                <a:ea typeface="+mn-ea"/>
                <a:cs typeface="+mn-cs"/>
              </a:rPr>
              <a:t>n unnatural hierarchy. </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200" b="0" i="0" kern="1200" baseline="0" dirty="0" smtClean="0">
              <a:solidFill>
                <a:schemeClr val="tx1"/>
              </a:solidFill>
              <a:effectLst/>
              <a:latin typeface="Arial" pitchFamily="34"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The purpose of an</a:t>
            </a:r>
            <a:r>
              <a:rPr lang="en-US" baseline="0" dirty="0" smtClean="0"/>
              <a:t> unnatural hierarchy is to just to provide a predefined grouping of attributes.</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baseline="0" dirty="0" smtClean="0"/>
          </a:p>
          <a:p>
            <a:pPr marL="0" marR="0" indent="0" algn="l" defTabSz="914400" rtl="0" eaLnBrk="0" fontAlgn="base" latinLnBrk="0" hangingPunct="0">
              <a:lnSpc>
                <a:spcPct val="100000"/>
              </a:lnSpc>
              <a:spcBef>
                <a:spcPct val="30000"/>
              </a:spcBef>
              <a:spcAft>
                <a:spcPct val="0"/>
              </a:spcAft>
              <a:buClrTx/>
              <a:buSzTx/>
              <a:buFontTx/>
              <a:buNone/>
              <a:tabLst/>
              <a:defRPr/>
            </a:pPr>
            <a:r>
              <a:rPr lang="en-US" baseline="0" dirty="0" smtClean="0"/>
              <a:t>So for example in the Product dimension, we might have users who frequently analyze product sales by color and by size. So we set up the hierarchy with the color and size attributes as we see here</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baseline="0" dirty="0" smtClean="0"/>
          </a:p>
          <a:p>
            <a:pPr marL="0" marR="0" indent="0" algn="l" defTabSz="914400" rtl="0" eaLnBrk="0" fontAlgn="base" latinLnBrk="0" hangingPunct="0">
              <a:lnSpc>
                <a:spcPct val="100000"/>
              </a:lnSpc>
              <a:spcBef>
                <a:spcPct val="30000"/>
              </a:spcBef>
              <a:spcAft>
                <a:spcPct val="0"/>
              </a:spcAft>
              <a:buClrTx/>
              <a:buSzTx/>
              <a:buFontTx/>
              <a:buNone/>
              <a:tabLst/>
              <a:defRPr/>
            </a:pPr>
            <a:r>
              <a:rPr lang="en-US" baseline="0" dirty="0" smtClean="0"/>
              <a:t>And then users can use this hierarchy in the browser</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baseline="0" dirty="0" smtClean="0"/>
          </a:p>
          <a:p>
            <a:pPr marL="0" marR="0" indent="0" algn="l" defTabSz="914400" rtl="0" eaLnBrk="0" fontAlgn="base" latinLnBrk="0" hangingPunct="0">
              <a:lnSpc>
                <a:spcPct val="100000"/>
              </a:lnSpc>
              <a:spcBef>
                <a:spcPct val="30000"/>
              </a:spcBef>
              <a:spcAft>
                <a:spcPct val="0"/>
              </a:spcAft>
              <a:buClrTx/>
              <a:buSzTx/>
              <a:buFontTx/>
              <a:buNone/>
              <a:tabLst/>
              <a:defRPr/>
            </a:pPr>
            <a:r>
              <a:rPr lang="en-US" baseline="0" dirty="0" smtClean="0"/>
              <a:t>To drill from color</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baseline="0" dirty="0" smtClean="0"/>
          </a:p>
          <a:p>
            <a:pPr marL="0" marR="0" indent="0" algn="l" defTabSz="914400" rtl="0" eaLnBrk="0" fontAlgn="base" latinLnBrk="0" hangingPunct="0">
              <a:lnSpc>
                <a:spcPct val="100000"/>
              </a:lnSpc>
              <a:spcBef>
                <a:spcPct val="30000"/>
              </a:spcBef>
              <a:spcAft>
                <a:spcPct val="0"/>
              </a:spcAft>
              <a:buClrTx/>
              <a:buSzTx/>
              <a:buFontTx/>
              <a:buNone/>
              <a:tabLst/>
              <a:defRPr/>
            </a:pPr>
            <a:r>
              <a:rPr lang="en-US" baseline="0" dirty="0" smtClean="0"/>
              <a:t>To size… In a natural hierarchy, a member in a lower level can be associated with only one member in its parent level. But here we see sizes like large and medium associated with both the Multi and White colors.</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baseline="0" dirty="0" smtClean="0"/>
          </a:p>
          <a:p>
            <a:pPr marL="0" marR="0" indent="0" algn="l" defTabSz="914400" rtl="0" eaLnBrk="0" fontAlgn="base" latinLnBrk="0" hangingPunct="0">
              <a:lnSpc>
                <a:spcPct val="100000"/>
              </a:lnSpc>
              <a:spcBef>
                <a:spcPct val="30000"/>
              </a:spcBef>
              <a:spcAft>
                <a:spcPct val="0"/>
              </a:spcAft>
              <a:buClrTx/>
              <a:buSzTx/>
              <a:buFontTx/>
              <a:buNone/>
              <a:tabLst/>
              <a:defRPr/>
            </a:pPr>
            <a:r>
              <a:rPr lang="en-US" baseline="0" dirty="0" smtClean="0"/>
              <a:t>In an unnatural hierarchy, we do not get any query performance benefit – it’s simply a convenience for the users for common groupings that they work with frequently and completely optional.</a:t>
            </a:r>
          </a:p>
        </p:txBody>
      </p:sp>
      <p:sp>
        <p:nvSpPr>
          <p:cNvPr id="4" name="Slide Number Placeholder 3"/>
          <p:cNvSpPr>
            <a:spLocks noGrp="1"/>
          </p:cNvSpPr>
          <p:nvPr>
            <p:ph type="sldNum" sz="quarter" idx="10"/>
          </p:nvPr>
        </p:nvSpPr>
        <p:spPr/>
        <p:txBody>
          <a:bodyPr/>
          <a:lstStyle/>
          <a:p>
            <a:pPr>
              <a:defRPr/>
            </a:pPr>
            <a:fld id="{47C584BF-6945-4E60-B2A7-1638FF8EA8EE}" type="slidenum">
              <a:rPr lang="en-US" smtClean="0"/>
              <a:pPr>
                <a:defRPr/>
              </a:pPr>
              <a:t>25</a:t>
            </a:fld>
            <a:endParaRPr lang="en-US"/>
          </a:p>
        </p:txBody>
      </p:sp>
    </p:spTree>
    <p:extLst>
      <p:ext uri="{BB962C8B-B14F-4D97-AF65-F5344CB8AC3E}">
        <p14:creationId xmlns:p14="http://schemas.microsoft.com/office/powerpoint/2010/main" val="205447778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Another</a:t>
            </a:r>
            <a:r>
              <a:rPr lang="en-US" baseline="0" dirty="0" smtClean="0"/>
              <a:t> type of hierarchy that we might need to establish in Analysis Services is a parent-child hierarchy.  This type of hierarchy is one in which the levels of the hierarchy are built from a self-referencing table – </a:t>
            </a:r>
          </a:p>
          <a:p>
            <a:endParaRPr lang="en-US" baseline="0" dirty="0" smtClean="0"/>
          </a:p>
          <a:p>
            <a:r>
              <a:rPr lang="en-US" baseline="0" dirty="0" smtClean="0"/>
              <a:t>Like we find with the </a:t>
            </a:r>
            <a:r>
              <a:rPr lang="en-US" baseline="0" dirty="0" err="1" smtClean="0"/>
              <a:t>DimEmployee</a:t>
            </a:r>
            <a:r>
              <a:rPr lang="en-US" baseline="0" dirty="0" smtClean="0"/>
              <a:t> table in the AdventureWorksDW2008R2 database. Here the parent employee key column has a foreign key relationship to the primary key column, </a:t>
            </a:r>
            <a:r>
              <a:rPr lang="en-US" baseline="0" dirty="0" err="1" smtClean="0"/>
              <a:t>EmployeeKey</a:t>
            </a:r>
            <a:r>
              <a:rPr lang="en-US" baseline="0" dirty="0" smtClean="0"/>
              <a:t>. </a:t>
            </a:r>
          </a:p>
          <a:p>
            <a:endParaRPr lang="en-US" baseline="0" dirty="0" smtClean="0"/>
          </a:p>
          <a:p>
            <a:r>
              <a:rPr lang="en-US" baseline="0" dirty="0" smtClean="0"/>
              <a:t>The benefit of this structure is that we don’t have to know in advance how many levels exist in the hierarchy nor do we need to create a level explicitly in the dimension. This type of structure is very flexible and used most often for organizational charts or for a chart of accounts in financial applications or for a bill of materials list for a manufacturing application. The self-referencing join in the table gets automatically detected and the attribute with the foreign key relationship </a:t>
            </a:r>
          </a:p>
          <a:p>
            <a:endParaRPr lang="en-US" baseline="0" dirty="0" smtClean="0"/>
          </a:p>
          <a:p>
            <a:r>
              <a:rPr lang="en-US" baseline="0" dirty="0" smtClean="0"/>
              <a:t>gets added to the attribute pane with a special icon as shown here.</a:t>
            </a:r>
          </a:p>
          <a:p>
            <a:endParaRPr lang="en-US" baseline="0" dirty="0" smtClean="0"/>
          </a:p>
          <a:p>
            <a:r>
              <a:rPr lang="en-US" baseline="0" dirty="0" smtClean="0"/>
              <a:t>Because its Usage property is set to Parent. Within a dimension, there can be only one attribute with the usage property set to parent.</a:t>
            </a:r>
          </a:p>
          <a:p>
            <a:endParaRPr lang="en-US" baseline="0" dirty="0" smtClean="0"/>
          </a:p>
          <a:p>
            <a:r>
              <a:rPr lang="en-US" dirty="0" smtClean="0"/>
              <a:t>Another benefit of a parent-child hierarchy is the ability to store</a:t>
            </a:r>
            <a:r>
              <a:rPr lang="en-US" baseline="0" dirty="0" smtClean="0"/>
              <a:t> data in the fact table for non-leaf members. </a:t>
            </a:r>
          </a:p>
          <a:p>
            <a:endParaRPr lang="en-US" baseline="0" dirty="0" smtClean="0"/>
          </a:p>
          <a:p>
            <a:r>
              <a:rPr lang="en-US" baseline="0" dirty="0" smtClean="0"/>
              <a:t>For example, in the </a:t>
            </a:r>
            <a:r>
              <a:rPr lang="en-US" baseline="0" dirty="0" err="1" smtClean="0"/>
              <a:t>FactResellerSales</a:t>
            </a:r>
            <a:r>
              <a:rPr lang="en-US" baseline="0" dirty="0" smtClean="0"/>
              <a:t> table, we have sales transactions for sales people like (xxx and xxx) but we also have transactions for their managers. </a:t>
            </a:r>
          </a:p>
          <a:p>
            <a:endParaRPr lang="en-US" baseline="0" dirty="0" smtClean="0"/>
          </a:p>
          <a:p>
            <a:r>
              <a:rPr lang="en-US" baseline="0" dirty="0" smtClean="0"/>
              <a:t>We use the </a:t>
            </a:r>
            <a:r>
              <a:rPr lang="en-US" baseline="0" dirty="0" err="1" smtClean="0"/>
              <a:t>MembersWithData</a:t>
            </a:r>
            <a:r>
              <a:rPr lang="en-US" baseline="0" dirty="0" smtClean="0"/>
              <a:t> property to control whether the data for the managers is visible. By default it’s set to true – so we see the data like this. </a:t>
            </a:r>
          </a:p>
          <a:p>
            <a:endParaRPr lang="en-US" baseline="0" dirty="0" smtClean="0"/>
          </a:p>
          <a:p>
            <a:r>
              <a:rPr lang="en-US" baseline="0" dirty="0" smtClean="0"/>
              <a:t>We can use the </a:t>
            </a:r>
            <a:r>
              <a:rPr lang="en-US" baseline="0" dirty="0" err="1" smtClean="0"/>
              <a:t>MembersWithDataCaption</a:t>
            </a:r>
            <a:r>
              <a:rPr lang="en-US" baseline="0" dirty="0" smtClean="0"/>
              <a:t> property to make it more clear when we’re looking at data for the managers rather than the subtotal of all the managers’ employees.</a:t>
            </a:r>
          </a:p>
          <a:p>
            <a:endParaRPr lang="en-US" baseline="0" dirty="0" smtClean="0"/>
          </a:p>
          <a:p>
            <a:r>
              <a:rPr lang="en-US" baseline="0" dirty="0" smtClean="0"/>
              <a:t>Or we can hide the data by changing </a:t>
            </a:r>
            <a:r>
              <a:rPr lang="en-US" baseline="0" dirty="0" err="1" smtClean="0"/>
              <a:t>MembersWithData</a:t>
            </a:r>
            <a:r>
              <a:rPr lang="en-US" baseline="0" dirty="0" smtClean="0"/>
              <a:t> to (xxx). In that case, though, the subtotals by manager are still correct and the amount can be inferred – so don’t use this technique as a security measure. </a:t>
            </a:r>
          </a:p>
          <a:p>
            <a:endParaRPr lang="en-US" baseline="0" dirty="0" smtClean="0"/>
          </a:p>
          <a:p>
            <a:endParaRPr lang="en-US" baseline="0" dirty="0" smtClean="0"/>
          </a:p>
          <a:p>
            <a:endParaRPr lang="en-US" dirty="0"/>
          </a:p>
        </p:txBody>
      </p:sp>
      <p:sp>
        <p:nvSpPr>
          <p:cNvPr id="4" name="Slide Number Placeholder 3"/>
          <p:cNvSpPr>
            <a:spLocks noGrp="1"/>
          </p:cNvSpPr>
          <p:nvPr>
            <p:ph type="sldNum" sz="quarter" idx="10"/>
          </p:nvPr>
        </p:nvSpPr>
        <p:spPr/>
        <p:txBody>
          <a:bodyPr/>
          <a:lstStyle/>
          <a:p>
            <a:pPr>
              <a:defRPr/>
            </a:pPr>
            <a:fld id="{47C584BF-6945-4E60-B2A7-1638FF8EA8EE}" type="slidenum">
              <a:rPr lang="en-US" smtClean="0"/>
              <a:pPr>
                <a:defRPr/>
              </a:pPr>
              <a:t>26</a:t>
            </a:fld>
            <a:endParaRPr lang="en-US"/>
          </a:p>
        </p:txBody>
      </p:sp>
    </p:spTree>
    <p:extLst>
      <p:ext uri="{BB962C8B-B14F-4D97-AF65-F5344CB8AC3E}">
        <p14:creationId xmlns:p14="http://schemas.microsoft.com/office/powerpoint/2010/main" val="21257411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Arial" pitchFamily="34" charset="0"/>
                <a:ea typeface="+mn-ea"/>
                <a:cs typeface="+mn-cs"/>
              </a:rPr>
              <a:t>When we have</a:t>
            </a:r>
            <a:r>
              <a:rPr lang="en-US" sz="1200" kern="1200" baseline="0" dirty="0" smtClean="0">
                <a:solidFill>
                  <a:schemeClr val="tx1"/>
                </a:solidFill>
                <a:effectLst/>
                <a:latin typeface="Arial" pitchFamily="34" charset="0"/>
                <a:ea typeface="+mn-ea"/>
                <a:cs typeface="+mn-cs"/>
              </a:rPr>
              <a:t> user-defined hierarchies in a dimension, it’s important that we properly define attribute relationships.</a:t>
            </a:r>
          </a:p>
          <a:p>
            <a:endParaRPr lang="en-US" sz="1200" kern="1200" baseline="0" dirty="0" smtClean="0">
              <a:solidFill>
                <a:schemeClr val="tx1"/>
              </a:solidFill>
              <a:effectLst/>
              <a:latin typeface="Arial" pitchFamily="34" charset="0"/>
              <a:ea typeface="+mn-ea"/>
              <a:cs typeface="+mn-cs"/>
            </a:endParaRPr>
          </a:p>
          <a:p>
            <a:r>
              <a:rPr lang="en-US" sz="1200" kern="1200" dirty="0" smtClean="0">
                <a:solidFill>
                  <a:schemeClr val="tx1"/>
                </a:solidFill>
                <a:effectLst/>
                <a:latin typeface="Arial" pitchFamily="34" charset="0"/>
                <a:ea typeface="+mn-ea"/>
                <a:cs typeface="+mn-cs"/>
              </a:rPr>
              <a:t>In order for the aggregations and correct totals to work efficiently and to calculate correctly, we need to make sure attribute relationships are defined. Sometimes when we have multiple tables in a dimension, the dimension designer correctly detects relationships but be sure to check them.</a:t>
            </a:r>
          </a:p>
          <a:p>
            <a:endParaRPr lang="en-US" sz="1200" kern="1200" dirty="0" smtClean="0">
              <a:solidFill>
                <a:schemeClr val="tx1"/>
              </a:solidFill>
              <a:effectLst/>
              <a:latin typeface="Arial" pitchFamily="34" charset="0"/>
              <a:ea typeface="+mn-ea"/>
              <a:cs typeface="+mn-cs"/>
            </a:endParaRPr>
          </a:p>
          <a:p>
            <a:r>
              <a:rPr lang="en-US" sz="1200" kern="1200" dirty="0" smtClean="0">
                <a:solidFill>
                  <a:schemeClr val="tx1"/>
                </a:solidFill>
                <a:effectLst/>
                <a:latin typeface="Arial" pitchFamily="34" charset="0"/>
                <a:ea typeface="+mn-ea"/>
                <a:cs typeface="+mn-cs"/>
              </a:rPr>
              <a:t>Let’s look at the relationships</a:t>
            </a:r>
            <a:r>
              <a:rPr lang="en-US" sz="1200" kern="1200" baseline="0" dirty="0" smtClean="0">
                <a:solidFill>
                  <a:schemeClr val="tx1"/>
                </a:solidFill>
                <a:effectLst/>
                <a:latin typeface="Arial" pitchFamily="34" charset="0"/>
                <a:ea typeface="+mn-ea"/>
                <a:cs typeface="+mn-cs"/>
              </a:rPr>
              <a:t> for a hierarchy commonly found in the Date dimension. </a:t>
            </a:r>
          </a:p>
          <a:p>
            <a:endParaRPr lang="en-US" sz="1200" kern="1200" baseline="0" dirty="0" smtClean="0">
              <a:solidFill>
                <a:schemeClr val="tx1"/>
              </a:solidFill>
              <a:effectLst/>
              <a:latin typeface="Arial" pitchFamily="34" charset="0"/>
              <a:ea typeface="+mn-ea"/>
              <a:cs typeface="+mn-cs"/>
            </a:endParaRPr>
          </a:p>
          <a:p>
            <a:r>
              <a:rPr lang="en-US" sz="1200" kern="1200" baseline="0" dirty="0" smtClean="0">
                <a:solidFill>
                  <a:schemeClr val="tx1"/>
                </a:solidFill>
                <a:effectLst/>
                <a:latin typeface="Arial" pitchFamily="34" charset="0"/>
                <a:ea typeface="+mn-ea"/>
                <a:cs typeface="+mn-cs"/>
              </a:rPr>
              <a:t>In this hierarchy, the date attribute has been set up to have a direct relationship to month. </a:t>
            </a:r>
          </a:p>
          <a:p>
            <a:endParaRPr lang="en-US" sz="1200" kern="1200" baseline="0" dirty="0" smtClean="0">
              <a:solidFill>
                <a:schemeClr val="tx1"/>
              </a:solidFill>
              <a:effectLst/>
              <a:latin typeface="Arial" pitchFamily="34" charset="0"/>
              <a:ea typeface="+mn-ea"/>
              <a:cs typeface="+mn-cs"/>
            </a:endParaRPr>
          </a:p>
          <a:p>
            <a:r>
              <a:rPr lang="en-US" sz="1200" kern="1200" baseline="0" dirty="0" smtClean="0">
                <a:solidFill>
                  <a:schemeClr val="tx1"/>
                </a:solidFill>
                <a:effectLst/>
                <a:latin typeface="Arial" pitchFamily="34" charset="0"/>
                <a:ea typeface="+mn-ea"/>
                <a:cs typeface="+mn-cs"/>
              </a:rPr>
              <a:t>Attribute relationships can have either a flexible or rigid relationship, which have different effects on dimension processing.</a:t>
            </a:r>
          </a:p>
          <a:p>
            <a:endParaRPr lang="en-US" sz="1200" kern="1200" baseline="0" dirty="0" smtClean="0">
              <a:solidFill>
                <a:schemeClr val="tx1"/>
              </a:solidFill>
              <a:effectLst/>
              <a:latin typeface="Arial" pitchFamily="34" charset="0"/>
              <a:ea typeface="+mn-ea"/>
              <a:cs typeface="+mn-cs"/>
            </a:endParaRPr>
          </a:p>
          <a:p>
            <a:r>
              <a:rPr lang="en-US" sz="1200" kern="1200" baseline="0" dirty="0" smtClean="0">
                <a:solidFill>
                  <a:schemeClr val="tx1"/>
                </a:solidFill>
                <a:effectLst/>
                <a:latin typeface="Arial" pitchFamily="34" charset="0"/>
                <a:ea typeface="+mn-ea"/>
                <a:cs typeface="+mn-cs"/>
              </a:rPr>
              <a:t>To change the relationship type, we right-click on the arrow between two attributes point to relationship type, and select either flexible or rigid as applicable. The default is flexible, which allows us to move attributes from one parent to another easily by updating the dimension without requiring us to also update the cube. The downside of this is that we lose any aggregations that were built – which in turn means queries slow down – until we can take the time to process the cube later. A rigid relationship allows us to update the dimension without losing aggregations, but if we try to move an attribute from one parent to another, we’ll see an error during processing.  Therefore, we should set rigid relationships only when we know that data won’t be rearranged later. For example, in a date dimension, we know that the </a:t>
            </a:r>
            <a:r>
              <a:rPr lang="en-US" sz="1200" kern="1200" baseline="0" dirty="0" err="1" smtClean="0">
                <a:solidFill>
                  <a:schemeClr val="tx1"/>
                </a:solidFill>
                <a:effectLst/>
                <a:latin typeface="Arial" pitchFamily="34" charset="0"/>
                <a:ea typeface="+mn-ea"/>
                <a:cs typeface="+mn-cs"/>
              </a:rPr>
              <a:t>january</a:t>
            </a:r>
            <a:r>
              <a:rPr lang="en-US" sz="1200" kern="1200" baseline="0" dirty="0" smtClean="0">
                <a:solidFill>
                  <a:schemeClr val="tx1"/>
                </a:solidFill>
                <a:effectLst/>
                <a:latin typeface="Arial" pitchFamily="34" charset="0"/>
                <a:ea typeface="+mn-ea"/>
                <a:cs typeface="+mn-cs"/>
              </a:rPr>
              <a:t> 1 will always be part of the month of January and won’t someday be part of a </a:t>
            </a:r>
            <a:r>
              <a:rPr lang="en-US" sz="1200" kern="1200" baseline="0" dirty="0" err="1" smtClean="0">
                <a:solidFill>
                  <a:schemeClr val="tx1"/>
                </a:solidFill>
                <a:effectLst/>
                <a:latin typeface="Arial" pitchFamily="34" charset="0"/>
                <a:ea typeface="+mn-ea"/>
                <a:cs typeface="+mn-cs"/>
              </a:rPr>
              <a:t>differnet</a:t>
            </a:r>
            <a:r>
              <a:rPr lang="en-US" sz="1200" kern="1200" baseline="0" dirty="0" smtClean="0">
                <a:solidFill>
                  <a:schemeClr val="tx1"/>
                </a:solidFill>
                <a:effectLst/>
                <a:latin typeface="Arial" pitchFamily="34" charset="0"/>
                <a:ea typeface="+mn-ea"/>
                <a:cs typeface="+mn-cs"/>
              </a:rPr>
              <a:t> month, like February.</a:t>
            </a:r>
          </a:p>
          <a:p>
            <a:endParaRPr lang="en-US" sz="1200" kern="1200" baseline="0" dirty="0" smtClean="0">
              <a:solidFill>
                <a:schemeClr val="tx1"/>
              </a:solidFill>
              <a:effectLst/>
              <a:latin typeface="Arial" pitchFamily="34" charset="0"/>
              <a:ea typeface="+mn-ea"/>
              <a:cs typeface="+mn-cs"/>
            </a:endParaRPr>
          </a:p>
          <a:p>
            <a:r>
              <a:rPr lang="en-US" sz="1200" kern="1200" baseline="0" dirty="0" smtClean="0">
                <a:solidFill>
                  <a:schemeClr val="tx1"/>
                </a:solidFill>
                <a:effectLst/>
                <a:latin typeface="Arial" pitchFamily="34" charset="0"/>
                <a:ea typeface="+mn-ea"/>
                <a:cs typeface="+mn-cs"/>
              </a:rPr>
              <a:t>And an indirect relationship to Quarter  and Calendar Year. </a:t>
            </a:r>
          </a:p>
          <a:p>
            <a:endParaRPr lang="en-US" sz="1200" kern="1200" baseline="0" dirty="0" smtClean="0">
              <a:solidFill>
                <a:schemeClr val="tx1"/>
              </a:solidFill>
              <a:effectLst/>
              <a:latin typeface="Arial" pitchFamily="34" charset="0"/>
              <a:ea typeface="+mn-ea"/>
              <a:cs typeface="+mn-cs"/>
            </a:endParaRPr>
          </a:p>
          <a:p>
            <a:r>
              <a:rPr lang="en-US" sz="1200" kern="1200" baseline="0" dirty="0" smtClean="0">
                <a:solidFill>
                  <a:schemeClr val="tx1"/>
                </a:solidFill>
                <a:effectLst/>
                <a:latin typeface="Arial" pitchFamily="34" charset="0"/>
                <a:ea typeface="+mn-ea"/>
                <a:cs typeface="+mn-cs"/>
              </a:rPr>
              <a:t>The fact table in the dimensional model will store a date, but Analysis Services will be able to calculate month, quarter, or year by rolling up – or aggregating – values by following the chain of relationships from left to right. Another way to think about attribute relationships is that they represent many-to-one relationships has we move from left to right – so there are many dates associated with a single month, and many months associated with a single quarter, and many quarters for a single year. </a:t>
            </a:r>
          </a:p>
          <a:p>
            <a:endParaRPr lang="en-US" sz="1200" kern="1200" baseline="0" dirty="0" smtClean="0">
              <a:solidFill>
                <a:schemeClr val="tx1"/>
              </a:solidFill>
              <a:effectLst/>
              <a:latin typeface="Arial" pitchFamily="34" charset="0"/>
              <a:ea typeface="+mn-ea"/>
              <a:cs typeface="+mn-cs"/>
            </a:endParaRPr>
          </a:p>
          <a:p>
            <a:r>
              <a:rPr lang="en-US" sz="1200" kern="1200" dirty="0" smtClean="0">
                <a:solidFill>
                  <a:schemeClr val="tx1"/>
                </a:solidFill>
                <a:effectLst/>
                <a:latin typeface="Arial" pitchFamily="34" charset="0"/>
                <a:ea typeface="+mn-ea"/>
                <a:cs typeface="+mn-cs"/>
              </a:rPr>
              <a:t> Attribute relationships are used in several ways</a:t>
            </a:r>
            <a:r>
              <a:rPr lang="en-US" sz="1200" kern="1200" baseline="0" dirty="0" smtClean="0">
                <a:solidFill>
                  <a:schemeClr val="tx1"/>
                </a:solidFill>
                <a:effectLst/>
                <a:latin typeface="Arial" pitchFamily="34" charset="0"/>
                <a:ea typeface="+mn-ea"/>
                <a:cs typeface="+mn-cs"/>
              </a:rPr>
              <a:t> by Analysis Services.</a:t>
            </a:r>
            <a:endParaRPr lang="en-US" sz="1200" kern="1200" dirty="0" smtClean="0">
              <a:solidFill>
                <a:schemeClr val="tx1"/>
              </a:solidFill>
              <a:effectLst/>
              <a:latin typeface="Arial" pitchFamily="34" charset="0"/>
              <a:ea typeface="+mn-ea"/>
              <a:cs typeface="+mn-cs"/>
            </a:endParaRPr>
          </a:p>
          <a:p>
            <a:endParaRPr lang="en-US" sz="1200" kern="1200" dirty="0" smtClean="0">
              <a:solidFill>
                <a:schemeClr val="tx1"/>
              </a:solidFill>
              <a:effectLst/>
              <a:latin typeface="Arial" pitchFamily="34" charset="0"/>
              <a:ea typeface="+mn-ea"/>
              <a:cs typeface="+mn-cs"/>
            </a:endParaRPr>
          </a:p>
          <a:p>
            <a:pPr marL="0" marR="0" indent="0" algn="l" defTabSz="914400" rtl="0" eaLnBrk="0" fontAlgn="base" latinLnBrk="0" hangingPunct="0">
              <a:lnSpc>
                <a:spcPct val="100000"/>
              </a:lnSpc>
              <a:spcBef>
                <a:spcPct val="30000"/>
              </a:spcBef>
              <a:spcAft>
                <a:spcPct val="0"/>
              </a:spcAft>
              <a:buClrTx/>
              <a:buSzTx/>
              <a:buFont typeface="Arial" pitchFamily="34" charset="0"/>
              <a:buChar char="•"/>
              <a:tabLst/>
              <a:defRPr/>
            </a:pPr>
            <a:r>
              <a:rPr lang="en-US" baseline="0" dirty="0" smtClean="0"/>
              <a:t> Query performance is helped by attribute relationships because these relationships help Analysis Service narrow down the amount of cube space that has to be scanned in order to retrieve results for a query. </a:t>
            </a:r>
          </a:p>
          <a:p>
            <a:pPr marL="0" marR="0" indent="0" algn="l" defTabSz="914400" rtl="0" eaLnBrk="0" fontAlgn="base" latinLnBrk="0" hangingPunct="0">
              <a:lnSpc>
                <a:spcPct val="100000"/>
              </a:lnSpc>
              <a:spcBef>
                <a:spcPct val="30000"/>
              </a:spcBef>
              <a:spcAft>
                <a:spcPct val="0"/>
              </a:spcAft>
              <a:buClrTx/>
              <a:buSzTx/>
              <a:buFont typeface="Arial" pitchFamily="34" charset="0"/>
              <a:buChar char="•"/>
              <a:tabLst/>
              <a:defRPr/>
            </a:pPr>
            <a:r>
              <a:rPr lang="en-US" baseline="0" dirty="0" smtClean="0"/>
              <a:t>In some cases, if attribute relationships are not defined correctly, it’s possible for totals in the cube to be calculated incorrectly.</a:t>
            </a:r>
          </a:p>
          <a:p>
            <a:pPr marL="0" marR="0" indent="0" algn="l" defTabSz="914400" rtl="0" eaLnBrk="0" fontAlgn="base" latinLnBrk="0" hangingPunct="0">
              <a:lnSpc>
                <a:spcPct val="100000"/>
              </a:lnSpc>
              <a:spcBef>
                <a:spcPct val="30000"/>
              </a:spcBef>
              <a:spcAft>
                <a:spcPct val="0"/>
              </a:spcAft>
              <a:buClrTx/>
              <a:buSzTx/>
              <a:buFont typeface="Arial" pitchFamily="34" charset="0"/>
              <a:buChar char="•"/>
              <a:tabLst/>
              <a:defRPr/>
            </a:pPr>
            <a:r>
              <a:rPr lang="en-US" baseline="0" dirty="0" smtClean="0"/>
              <a:t>Attribute relationships are also helpful for aggregations. Aggregations are the feature in Analysis Services that make queries fast – subtotals in the cube for different combinations of attributes and dimensions are </a:t>
            </a:r>
            <a:r>
              <a:rPr lang="en-US" baseline="0" dirty="0" err="1" smtClean="0"/>
              <a:t>precalculated</a:t>
            </a:r>
            <a:r>
              <a:rPr lang="en-US" baseline="0" dirty="0" smtClean="0"/>
              <a:t> and stored in addition to fact table data. We’ll learn more about aggregations in a separate module. For  now, just know that attribute relationships help Analysis Services determine what to include in aggregations, which in turn is another way to enhance query performance.</a:t>
            </a:r>
          </a:p>
          <a:p>
            <a:endParaRPr lang="en-US" sz="1200" kern="1200" dirty="0" smtClean="0">
              <a:solidFill>
                <a:schemeClr val="tx1"/>
              </a:solidFill>
              <a:effectLst/>
              <a:latin typeface="Arial" pitchFamily="34" charset="0"/>
              <a:ea typeface="+mn-ea"/>
              <a:cs typeface="+mn-cs"/>
            </a:endParaRPr>
          </a:p>
        </p:txBody>
      </p:sp>
      <p:sp>
        <p:nvSpPr>
          <p:cNvPr id="4" name="Slide Number Placeholder 3"/>
          <p:cNvSpPr>
            <a:spLocks noGrp="1"/>
          </p:cNvSpPr>
          <p:nvPr>
            <p:ph type="sldNum" sz="quarter" idx="10"/>
          </p:nvPr>
        </p:nvSpPr>
        <p:spPr/>
        <p:txBody>
          <a:bodyPr/>
          <a:lstStyle/>
          <a:p>
            <a:fld id="{5F8E462F-1A81-4169-9BB2-DAD111F40AB7}" type="slidenum">
              <a:rPr lang="en-US" smtClean="0"/>
              <a:t>27</a:t>
            </a:fld>
            <a:endParaRPr lang="en-US"/>
          </a:p>
        </p:txBody>
      </p:sp>
    </p:spTree>
    <p:extLst>
      <p:ext uri="{BB962C8B-B14F-4D97-AF65-F5344CB8AC3E}">
        <p14:creationId xmlns:p14="http://schemas.microsoft.com/office/powerpoint/2010/main" val="423044675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7"/>
          <p:cNvSpPr>
            <a:spLocks noGrp="1" noChangeArrowheads="1"/>
          </p:cNvSpPr>
          <p:nvPr>
            <p:ph type="sldNum" sz="quarter" idx="5"/>
          </p:nvPr>
        </p:nvSpPr>
        <p:spPr>
          <a:noFill/>
        </p:spPr>
        <p:txBody>
          <a:bodyPr/>
          <a:lstStyle/>
          <a:p>
            <a:fld id="{45AFFBA3-7DE1-42BE-830B-3FC346C998D3}" type="slidenum">
              <a:rPr lang="en-US" smtClean="0"/>
              <a:pPr/>
              <a:t>2</a:t>
            </a:fld>
            <a:endParaRPr lang="en-US" smtClean="0"/>
          </a:p>
        </p:txBody>
      </p:sp>
      <p:sp>
        <p:nvSpPr>
          <p:cNvPr id="35843" name="Rectangle 2"/>
          <p:cNvSpPr>
            <a:spLocks noGrp="1" noRot="1" noChangeAspect="1" noChangeArrowheads="1" noTextEdit="1"/>
          </p:cNvSpPr>
          <p:nvPr>
            <p:ph type="sldImg"/>
          </p:nvPr>
        </p:nvSpPr>
        <p:spPr>
          <a:ln/>
        </p:spPr>
      </p:sp>
      <p:sp>
        <p:nvSpPr>
          <p:cNvPr id="35844" name="Rectangle 3"/>
          <p:cNvSpPr>
            <a:spLocks noGrp="1" noChangeArrowheads="1"/>
          </p:cNvSpPr>
          <p:nvPr>
            <p:ph type="body" idx="1"/>
          </p:nvPr>
        </p:nvSpPr>
        <p:spPr>
          <a:xfrm>
            <a:off x="730866" y="4559892"/>
            <a:ext cx="5853468" cy="4320879"/>
          </a:xfrm>
          <a:prstGeom prst="rect">
            <a:avLst/>
          </a:prstGeom>
          <a:noFill/>
          <a:ln/>
        </p:spPr>
        <p:txBody>
          <a:bodyPr/>
          <a:lstStyle/>
          <a:p>
            <a:pPr eaLnBrk="1" hangingPunct="1"/>
            <a:endParaRPr lang="en-US" dirty="0" smtClean="0"/>
          </a:p>
        </p:txBody>
      </p:sp>
      <p:sp>
        <p:nvSpPr>
          <p:cNvPr id="5" name="Date Placeholder 4"/>
          <p:cNvSpPr>
            <a:spLocks noGrp="1"/>
          </p:cNvSpPr>
          <p:nvPr>
            <p:ph type="dt" idx="10"/>
          </p:nvPr>
        </p:nvSpPr>
        <p:spPr/>
        <p:txBody>
          <a:bodyPr/>
          <a:lstStyle/>
          <a:p>
            <a:pPr>
              <a:defRPr/>
            </a:pPr>
            <a:endParaRPr lang="en-US" dirty="0"/>
          </a:p>
        </p:txBody>
      </p:sp>
      <p:sp>
        <p:nvSpPr>
          <p:cNvPr id="6" name="Header Placeholder 5"/>
          <p:cNvSpPr>
            <a:spLocks noGrp="1"/>
          </p:cNvSpPr>
          <p:nvPr>
            <p:ph type="hdr" sz="quarter" idx="11"/>
          </p:nvPr>
        </p:nvSpPr>
        <p:spPr/>
        <p:txBody>
          <a:bodyPr/>
          <a:lstStyle/>
          <a:p>
            <a:pPr>
              <a:defRPr/>
            </a:pPr>
            <a:r>
              <a:rPr lang="en-US" smtClean="0"/>
              <a:t>Microsoft BI Voyage</a:t>
            </a:r>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word translations implies that Analysis</a:t>
            </a:r>
            <a:r>
              <a:rPr lang="en-US" baseline="0" dirty="0" smtClean="0"/>
              <a:t> Services can automatically dimension member names </a:t>
            </a:r>
          </a:p>
          <a:p>
            <a:endParaRPr lang="en-US" baseline="0" dirty="0" smtClean="0"/>
          </a:p>
          <a:p>
            <a:r>
              <a:rPr lang="en-US" baseline="0" dirty="0" smtClean="0"/>
              <a:t>from the original language </a:t>
            </a:r>
          </a:p>
          <a:p>
            <a:endParaRPr lang="en-US" baseline="0" dirty="0" smtClean="0"/>
          </a:p>
          <a:p>
            <a:r>
              <a:rPr lang="en-US" baseline="0" dirty="0" smtClean="0"/>
              <a:t>into another language. Although it works seamlessly for end users as long as the front-end tool supports this feature, the translation does NOT occur automatically. </a:t>
            </a:r>
          </a:p>
          <a:p>
            <a:endParaRPr lang="en-US" baseline="0" dirty="0" smtClean="0"/>
          </a:p>
          <a:p>
            <a:r>
              <a:rPr lang="en-US" baseline="0" dirty="0" smtClean="0"/>
              <a:t>We need to supply the translations for member names in the relational source that we’re using for the dimension </a:t>
            </a:r>
          </a:p>
          <a:p>
            <a:endParaRPr lang="en-US" baseline="0" dirty="0" smtClean="0"/>
          </a:p>
          <a:p>
            <a:r>
              <a:rPr lang="en-US" baseline="0" dirty="0" smtClean="0"/>
              <a:t>– one column per language for each attribute that we want to translate. </a:t>
            </a:r>
          </a:p>
          <a:p>
            <a:endParaRPr lang="en-US" baseline="0" dirty="0" smtClean="0"/>
          </a:p>
          <a:p>
            <a:endParaRPr lang="en-US" dirty="0"/>
          </a:p>
        </p:txBody>
      </p:sp>
      <p:sp>
        <p:nvSpPr>
          <p:cNvPr id="4" name="Slide Number Placeholder 3"/>
          <p:cNvSpPr>
            <a:spLocks noGrp="1"/>
          </p:cNvSpPr>
          <p:nvPr>
            <p:ph type="sldNum" sz="quarter" idx="10"/>
          </p:nvPr>
        </p:nvSpPr>
        <p:spPr/>
        <p:txBody>
          <a:bodyPr/>
          <a:lstStyle/>
          <a:p>
            <a:pPr>
              <a:defRPr/>
            </a:pPr>
            <a:fld id="{47C584BF-6945-4E60-B2A7-1638FF8EA8EE}" type="slidenum">
              <a:rPr lang="en-US" smtClean="0"/>
              <a:pPr>
                <a:defRPr/>
              </a:pPr>
              <a:t>28</a:t>
            </a:fld>
            <a:endParaRPr lang="en-US"/>
          </a:p>
        </p:txBody>
      </p:sp>
    </p:spTree>
    <p:extLst>
      <p:ext uri="{BB962C8B-B14F-4D97-AF65-F5344CB8AC3E}">
        <p14:creationId xmlns:p14="http://schemas.microsoft.com/office/powerpoint/2010/main" val="343860955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Then we have</a:t>
            </a:r>
            <a:r>
              <a:rPr lang="en-US" baseline="0" dirty="0" smtClean="0"/>
              <a:t> two steps to perform to configure a dimension to use translations.</a:t>
            </a:r>
          </a:p>
          <a:p>
            <a:endParaRPr lang="en-US" baseline="0" dirty="0" smtClean="0"/>
          </a:p>
          <a:p>
            <a:r>
              <a:rPr lang="en-US" baseline="0" dirty="0" smtClean="0"/>
              <a:t>First we need to add a language on the Translations tab of the Dimension designer, </a:t>
            </a:r>
          </a:p>
          <a:p>
            <a:endParaRPr lang="en-US" baseline="0" dirty="0" smtClean="0"/>
          </a:p>
          <a:p>
            <a:r>
              <a:rPr lang="en-US" baseline="0" dirty="0" smtClean="0"/>
              <a:t>and type in the caption to display for each attribute.</a:t>
            </a:r>
          </a:p>
          <a:p>
            <a:endParaRPr lang="en-US" baseline="0" dirty="0" smtClean="0"/>
          </a:p>
          <a:p>
            <a:r>
              <a:rPr lang="en-US" baseline="0" dirty="0" smtClean="0"/>
              <a:t>Then we open the Attribute Data Translation dialog for each attribute and map the attribute to the column containing the applicable translation. We can add in as many languages as we need to support in this way. </a:t>
            </a:r>
          </a:p>
        </p:txBody>
      </p:sp>
      <p:sp>
        <p:nvSpPr>
          <p:cNvPr id="4" name="Slide Number Placeholder 3"/>
          <p:cNvSpPr>
            <a:spLocks noGrp="1"/>
          </p:cNvSpPr>
          <p:nvPr>
            <p:ph type="sldNum" sz="quarter" idx="10"/>
          </p:nvPr>
        </p:nvSpPr>
        <p:spPr/>
        <p:txBody>
          <a:bodyPr/>
          <a:lstStyle/>
          <a:p>
            <a:pPr>
              <a:defRPr/>
            </a:pPr>
            <a:fld id="{47C584BF-6945-4E60-B2A7-1638FF8EA8EE}" type="slidenum">
              <a:rPr lang="en-US" smtClean="0"/>
              <a:pPr>
                <a:defRPr/>
              </a:pPr>
              <a:t>29</a:t>
            </a:fld>
            <a:endParaRPr lang="en-US"/>
          </a:p>
        </p:txBody>
      </p:sp>
    </p:spTree>
    <p:extLst>
      <p:ext uri="{BB962C8B-B14F-4D97-AF65-F5344CB8AC3E}">
        <p14:creationId xmlns:p14="http://schemas.microsoft.com/office/powerpoint/2010/main" val="78543760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As</a:t>
            </a:r>
            <a:r>
              <a:rPr lang="en-US" baseline="0" dirty="0" smtClean="0"/>
              <a:t> we’ve seen in this module, there are many tasks that we need to perform during the development of a dimension. Let’s take a moment to review these tasks.</a:t>
            </a:r>
          </a:p>
          <a:p>
            <a:endParaRPr lang="en-US" baseline="0" dirty="0" smtClean="0"/>
          </a:p>
          <a:p>
            <a:r>
              <a:rPr lang="en-US" baseline="0" dirty="0" smtClean="0"/>
              <a:t>(enumerate)</a:t>
            </a:r>
            <a:endParaRPr lang="en-US" dirty="0"/>
          </a:p>
        </p:txBody>
      </p:sp>
      <p:sp>
        <p:nvSpPr>
          <p:cNvPr id="4" name="Slide Number Placeholder 3"/>
          <p:cNvSpPr>
            <a:spLocks noGrp="1"/>
          </p:cNvSpPr>
          <p:nvPr>
            <p:ph type="sldNum" sz="quarter" idx="10"/>
          </p:nvPr>
        </p:nvSpPr>
        <p:spPr/>
        <p:txBody>
          <a:bodyPr/>
          <a:lstStyle/>
          <a:p>
            <a:fld id="{5F8E462F-1A81-4169-9BB2-DAD111F40AB7}" type="slidenum">
              <a:rPr lang="en-US" smtClean="0"/>
              <a:t>30</a:t>
            </a:fld>
            <a:endParaRPr lang="en-US"/>
          </a:p>
        </p:txBody>
      </p:sp>
    </p:spTree>
    <p:extLst>
      <p:ext uri="{BB962C8B-B14F-4D97-AF65-F5344CB8AC3E}">
        <p14:creationId xmlns:p14="http://schemas.microsoft.com/office/powerpoint/2010/main" val="82618962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Arial" pitchFamily="34" charset="0"/>
                <a:ea typeface="+mn-ea"/>
                <a:cs typeface="+mn-cs"/>
              </a:rPr>
              <a:t>In an earlier module</a:t>
            </a:r>
            <a:r>
              <a:rPr lang="en-US" sz="1200" kern="1200" baseline="0" dirty="0" smtClean="0">
                <a:solidFill>
                  <a:schemeClr val="tx1"/>
                </a:solidFill>
                <a:effectLst/>
                <a:latin typeface="Arial" pitchFamily="34" charset="0"/>
                <a:ea typeface="+mn-ea"/>
                <a:cs typeface="+mn-cs"/>
              </a:rPr>
              <a:t> in this course, we learned out to create a cube by using the Cube Wizard, but at that time we were focused on the top down approach which is appropriate when we have no existing data warehouse. Now we’re going to learn how to use the Cube Wizard when we DO have a data warehouse.</a:t>
            </a:r>
          </a:p>
          <a:p>
            <a:endParaRPr lang="en-US" sz="1200" kern="1200" baseline="0" dirty="0" smtClean="0">
              <a:solidFill>
                <a:schemeClr val="tx1"/>
              </a:solidFill>
              <a:effectLst/>
              <a:latin typeface="Arial" pitchFamily="34" charset="0"/>
              <a:ea typeface="+mn-ea"/>
              <a:cs typeface="+mn-cs"/>
            </a:endParaRPr>
          </a:p>
          <a:p>
            <a:r>
              <a:rPr lang="en-US" sz="1200" kern="1200" baseline="0" dirty="0" smtClean="0">
                <a:solidFill>
                  <a:schemeClr val="tx1"/>
                </a:solidFill>
                <a:effectLst/>
                <a:latin typeface="Arial" pitchFamily="34" charset="0"/>
                <a:ea typeface="+mn-ea"/>
                <a:cs typeface="+mn-cs"/>
              </a:rPr>
              <a:t>When we start the cube wizard, we need to select a creation method.</a:t>
            </a:r>
          </a:p>
          <a:p>
            <a:endParaRPr lang="en-US" sz="1200" kern="1200" baseline="0" dirty="0" smtClean="0">
              <a:solidFill>
                <a:schemeClr val="tx1"/>
              </a:solidFill>
              <a:effectLst/>
              <a:latin typeface="Arial" pitchFamily="34" charset="0"/>
              <a:ea typeface="+mn-ea"/>
              <a:cs typeface="+mn-cs"/>
            </a:endParaRPr>
          </a:p>
          <a:p>
            <a:r>
              <a:rPr lang="en-US" sz="1200" kern="1200" baseline="0" dirty="0" smtClean="0">
                <a:solidFill>
                  <a:schemeClr val="tx1"/>
                </a:solidFill>
                <a:effectLst/>
                <a:latin typeface="Arial" pitchFamily="34" charset="0"/>
                <a:ea typeface="+mn-ea"/>
                <a:cs typeface="+mn-cs"/>
              </a:rPr>
              <a:t>This time, we’ll choose the option Use Existing Tables.</a:t>
            </a:r>
          </a:p>
          <a:p>
            <a:endParaRPr lang="en-US" sz="1200" kern="1200" baseline="0" dirty="0" smtClean="0">
              <a:solidFill>
                <a:schemeClr val="tx1"/>
              </a:solidFill>
              <a:effectLst/>
              <a:latin typeface="Arial" pitchFamily="34" charset="0"/>
              <a:ea typeface="+mn-ea"/>
              <a:cs typeface="+mn-cs"/>
            </a:endParaRPr>
          </a:p>
          <a:p>
            <a:r>
              <a:rPr lang="en-US" sz="1200" kern="1200" baseline="0" dirty="0" smtClean="0">
                <a:solidFill>
                  <a:schemeClr val="tx1"/>
                </a:solidFill>
                <a:effectLst/>
                <a:latin typeface="Arial" pitchFamily="34" charset="0"/>
                <a:ea typeface="+mn-ea"/>
                <a:cs typeface="+mn-cs"/>
              </a:rPr>
              <a:t>Then all the tables available in the data source view display and we need to select one or measure group tables. </a:t>
            </a:r>
          </a:p>
          <a:p>
            <a:endParaRPr lang="en-US" sz="1200" kern="1200" baseline="0" dirty="0" smtClean="0">
              <a:solidFill>
                <a:schemeClr val="tx1"/>
              </a:solidFill>
              <a:effectLst/>
              <a:latin typeface="Arial" pitchFamily="34" charset="0"/>
              <a:ea typeface="+mn-ea"/>
              <a:cs typeface="+mn-cs"/>
            </a:endParaRPr>
          </a:p>
          <a:p>
            <a:r>
              <a:rPr lang="en-US" sz="1200" kern="1200" baseline="0" dirty="0" smtClean="0">
                <a:solidFill>
                  <a:schemeClr val="tx1"/>
                </a:solidFill>
                <a:effectLst/>
                <a:latin typeface="Arial" pitchFamily="34" charset="0"/>
                <a:ea typeface="+mn-ea"/>
                <a:cs typeface="+mn-cs"/>
              </a:rPr>
              <a:t>A measure group table is the same thing as a fact table when we have a data warehouse, although remember that we can use data from other sources besides a data warehouse so the table we need here might not be called a fact table. In general, it’s the table that contains the numeric values that users want to analyze and it’s the one that has foreign key relationships to the dimension tables that we have set up in the data source view.</a:t>
            </a:r>
          </a:p>
          <a:p>
            <a:endParaRPr lang="en-US" sz="1200" kern="1200" baseline="0" dirty="0" smtClean="0">
              <a:solidFill>
                <a:schemeClr val="tx1"/>
              </a:solidFill>
              <a:effectLst/>
              <a:latin typeface="Arial" pitchFamily="34" charset="0"/>
              <a:ea typeface="+mn-ea"/>
              <a:cs typeface="+mn-cs"/>
            </a:endParaRPr>
          </a:p>
          <a:p>
            <a:r>
              <a:rPr lang="en-US" sz="1200" kern="1200" baseline="0" dirty="0" smtClean="0">
                <a:solidFill>
                  <a:schemeClr val="tx1"/>
                </a:solidFill>
                <a:effectLst/>
                <a:latin typeface="Arial" pitchFamily="34" charset="0"/>
                <a:ea typeface="+mn-ea"/>
                <a:cs typeface="+mn-cs"/>
              </a:rPr>
              <a:t>If we’re not sure which tables to select, we can use the Suggest button. The wizard will look at the relationships between tables in the data source view, and propose tables that meet the general characteristics of a fact table. This feature is useful for people who are not professional business intelligence developers who want to build a cube. </a:t>
            </a:r>
          </a:p>
          <a:p>
            <a:endParaRPr lang="en-US" sz="1200" kern="1200" baseline="0" dirty="0" smtClean="0">
              <a:solidFill>
                <a:schemeClr val="tx1"/>
              </a:solidFill>
              <a:effectLst/>
              <a:latin typeface="Arial" pitchFamily="34" charset="0"/>
              <a:ea typeface="+mn-ea"/>
              <a:cs typeface="+mn-cs"/>
            </a:endParaRPr>
          </a:p>
          <a:p>
            <a:r>
              <a:rPr lang="en-US" sz="1200" kern="1200" baseline="0" dirty="0" smtClean="0">
                <a:solidFill>
                  <a:schemeClr val="tx1"/>
                </a:solidFill>
                <a:effectLst/>
                <a:latin typeface="Arial" pitchFamily="34" charset="0"/>
                <a:ea typeface="+mn-ea"/>
                <a:cs typeface="+mn-cs"/>
              </a:rPr>
              <a:t>After we select the measure group table, we then see a list of all the columns in each table having a numeric data type. Some of the columns won’t be measures at all, but keys to dimensions and sometimes we don’t want to have all the measures from a table added to our cube. </a:t>
            </a:r>
          </a:p>
          <a:p>
            <a:endParaRPr lang="en-US" sz="1200" kern="1200" baseline="0" dirty="0" smtClean="0">
              <a:solidFill>
                <a:schemeClr val="tx1"/>
              </a:solidFill>
              <a:effectLst/>
              <a:latin typeface="Arial" pitchFamily="34" charset="0"/>
              <a:ea typeface="+mn-ea"/>
              <a:cs typeface="+mn-cs"/>
            </a:endParaRPr>
          </a:p>
          <a:p>
            <a:r>
              <a:rPr lang="en-US" sz="1200" kern="1200" baseline="0" dirty="0" smtClean="0">
                <a:solidFill>
                  <a:schemeClr val="tx1"/>
                </a:solidFill>
                <a:effectLst/>
                <a:latin typeface="Arial" pitchFamily="34" charset="0"/>
                <a:ea typeface="+mn-ea"/>
                <a:cs typeface="+mn-cs"/>
              </a:rPr>
              <a:t>So we need to select the measures that we want to add and then we continue with the wizard.</a:t>
            </a:r>
          </a:p>
          <a:p>
            <a:endParaRPr lang="en-US" sz="1200" kern="1200" baseline="0" dirty="0" smtClean="0">
              <a:solidFill>
                <a:schemeClr val="tx1"/>
              </a:solidFill>
              <a:effectLst/>
              <a:latin typeface="Arial" pitchFamily="34" charset="0"/>
              <a:ea typeface="+mn-ea"/>
              <a:cs typeface="+mn-cs"/>
            </a:endParaRPr>
          </a:p>
          <a:p>
            <a:r>
              <a:rPr lang="en-US" sz="1200" kern="1200" baseline="0" dirty="0" smtClean="0">
                <a:solidFill>
                  <a:schemeClr val="tx1"/>
                </a:solidFill>
                <a:effectLst/>
                <a:latin typeface="Arial" pitchFamily="34" charset="0"/>
                <a:ea typeface="+mn-ea"/>
                <a:cs typeface="+mn-cs"/>
              </a:rPr>
              <a:t>If we’ve already set up dimensions in the database, we can choose the dimensions that we want to add to our cube. </a:t>
            </a:r>
          </a:p>
          <a:p>
            <a:endParaRPr lang="en-US" sz="1200" kern="1200" baseline="0" dirty="0" smtClean="0">
              <a:solidFill>
                <a:schemeClr val="tx1"/>
              </a:solidFill>
              <a:effectLst/>
              <a:latin typeface="Arial" pitchFamily="34" charset="0"/>
              <a:ea typeface="+mn-ea"/>
              <a:cs typeface="+mn-cs"/>
            </a:endParaRPr>
          </a:p>
          <a:p>
            <a:r>
              <a:rPr lang="en-US" sz="1200" kern="1200" baseline="0" dirty="0" smtClean="0">
                <a:solidFill>
                  <a:schemeClr val="tx1"/>
                </a:solidFill>
                <a:effectLst/>
                <a:latin typeface="Arial" pitchFamily="34" charset="0"/>
                <a:ea typeface="+mn-ea"/>
                <a:cs typeface="+mn-cs"/>
              </a:rPr>
              <a:t>We can choose some or all of the dimensions. Not shown here is another page in the wizard that might appear if the wizard detects that a dimension could be created from the measure group table. That’s an advanced design that we’ll cover in an advanced course. </a:t>
            </a:r>
          </a:p>
          <a:p>
            <a:endParaRPr lang="en-US" dirty="0"/>
          </a:p>
        </p:txBody>
      </p:sp>
      <p:sp>
        <p:nvSpPr>
          <p:cNvPr id="4" name="Slide Number Placeholder 3"/>
          <p:cNvSpPr>
            <a:spLocks noGrp="1"/>
          </p:cNvSpPr>
          <p:nvPr>
            <p:ph type="sldNum" sz="quarter" idx="10"/>
          </p:nvPr>
        </p:nvSpPr>
        <p:spPr/>
        <p:txBody>
          <a:bodyPr/>
          <a:lstStyle/>
          <a:p>
            <a:fld id="{5F8E462F-1A81-4169-9BB2-DAD111F40AB7}" type="slidenum">
              <a:rPr lang="en-US" smtClean="0"/>
              <a:t>31</a:t>
            </a:fld>
            <a:endParaRPr lang="en-US"/>
          </a:p>
        </p:txBody>
      </p:sp>
    </p:spTree>
    <p:extLst>
      <p:ext uri="{BB962C8B-B14F-4D97-AF65-F5344CB8AC3E}">
        <p14:creationId xmlns:p14="http://schemas.microsoft.com/office/powerpoint/2010/main" val="347536704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After we finish</a:t>
            </a:r>
            <a:r>
              <a:rPr lang="en-US" baseline="0" dirty="0" smtClean="0"/>
              <a:t> the cube wizard, we see the results in the cube designer.</a:t>
            </a:r>
          </a:p>
          <a:p>
            <a:endParaRPr lang="en-US" baseline="0" dirty="0" smtClean="0"/>
          </a:p>
          <a:p>
            <a:r>
              <a:rPr lang="en-US" baseline="0" dirty="0" smtClean="0"/>
              <a:t>The cube designer has many different tabs, several of which we’ll explore in this module. The first tab is for working with the Cube Structure. </a:t>
            </a:r>
          </a:p>
          <a:p>
            <a:endParaRPr lang="en-US" baseline="0" dirty="0" smtClean="0"/>
          </a:p>
          <a:p>
            <a:r>
              <a:rPr lang="en-US" baseline="0" dirty="0" smtClean="0"/>
              <a:t>In the upper left corner we see all the measures that we’ve added to the cube. By default the measures appear in a tree view. If we have multiple measure groups in the cube, then we’ll see each set of measures organized below its respective measure group. </a:t>
            </a:r>
            <a:endParaRPr lang="en-US" dirty="0"/>
          </a:p>
        </p:txBody>
      </p:sp>
      <p:sp>
        <p:nvSpPr>
          <p:cNvPr id="4" name="Slide Number Placeholder 3"/>
          <p:cNvSpPr>
            <a:spLocks noGrp="1"/>
          </p:cNvSpPr>
          <p:nvPr>
            <p:ph type="sldNum" sz="quarter" idx="10"/>
          </p:nvPr>
        </p:nvSpPr>
        <p:spPr/>
        <p:txBody>
          <a:bodyPr/>
          <a:lstStyle/>
          <a:p>
            <a:pPr>
              <a:defRPr/>
            </a:pPr>
            <a:fld id="{47C584BF-6945-4E60-B2A7-1638FF8EA8EE}" type="slidenum">
              <a:rPr lang="en-US" smtClean="0"/>
              <a:pPr>
                <a:defRPr/>
              </a:pPr>
              <a:t>32</a:t>
            </a:fld>
            <a:endParaRPr lang="en-US"/>
          </a:p>
        </p:txBody>
      </p:sp>
    </p:spTree>
    <p:extLst>
      <p:ext uri="{BB962C8B-B14F-4D97-AF65-F5344CB8AC3E}">
        <p14:creationId xmlns:p14="http://schemas.microsoft.com/office/powerpoint/2010/main" val="293271737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Arial" pitchFamily="34" charset="0"/>
                <a:ea typeface="+mn-ea"/>
                <a:cs typeface="+mn-cs"/>
              </a:rPr>
              <a:t>After the cube is built – one</a:t>
            </a:r>
            <a:r>
              <a:rPr lang="en-US" sz="1200" kern="1200" baseline="0" dirty="0" smtClean="0">
                <a:solidFill>
                  <a:schemeClr val="tx1"/>
                </a:solidFill>
                <a:effectLst/>
                <a:latin typeface="Arial" pitchFamily="34" charset="0"/>
                <a:ea typeface="+mn-ea"/>
                <a:cs typeface="+mn-cs"/>
              </a:rPr>
              <a:t> of our tasks is to go through the properties for each measure </a:t>
            </a:r>
          </a:p>
          <a:p>
            <a:endParaRPr lang="en-US" sz="1200" kern="1200" baseline="0" dirty="0" smtClean="0">
              <a:solidFill>
                <a:schemeClr val="tx1"/>
              </a:solidFill>
              <a:effectLst/>
              <a:latin typeface="Arial" pitchFamily="34" charset="0"/>
              <a:ea typeface="+mn-ea"/>
              <a:cs typeface="+mn-cs"/>
            </a:endParaRPr>
          </a:p>
          <a:p>
            <a:r>
              <a:rPr lang="en-US" sz="1200" kern="1200" baseline="0" dirty="0" smtClean="0">
                <a:solidFill>
                  <a:schemeClr val="tx1"/>
                </a:solidFill>
                <a:effectLst/>
                <a:latin typeface="Arial" pitchFamily="34" charset="0"/>
                <a:ea typeface="+mn-ea"/>
                <a:cs typeface="+mn-cs"/>
              </a:rPr>
              <a:t>and make sure the properties are set properly.</a:t>
            </a:r>
          </a:p>
          <a:p>
            <a:endParaRPr lang="en-US" sz="1200" kern="1200" baseline="0" dirty="0" smtClean="0">
              <a:solidFill>
                <a:schemeClr val="tx1"/>
              </a:solidFill>
              <a:effectLst/>
              <a:latin typeface="Arial" pitchFamily="34" charset="0"/>
              <a:ea typeface="+mn-ea"/>
              <a:cs typeface="+mn-cs"/>
            </a:endParaRPr>
          </a:p>
          <a:p>
            <a:r>
              <a:rPr lang="en-US" sz="1200" kern="1200" baseline="0" dirty="0" smtClean="0">
                <a:solidFill>
                  <a:schemeClr val="tx1"/>
                </a:solidFill>
                <a:effectLst/>
                <a:latin typeface="Arial" pitchFamily="34" charset="0"/>
                <a:ea typeface="+mn-ea"/>
                <a:cs typeface="+mn-cs"/>
              </a:rPr>
              <a:t>The </a:t>
            </a:r>
            <a:r>
              <a:rPr lang="en-US" sz="1200" kern="1200" dirty="0" smtClean="0">
                <a:solidFill>
                  <a:schemeClr val="tx1"/>
                </a:solidFill>
                <a:effectLst/>
                <a:latin typeface="Arial" pitchFamily="34" charset="0"/>
                <a:ea typeface="+mn-ea"/>
                <a:cs typeface="+mn-cs"/>
              </a:rPr>
              <a:t>first thing we should do is make sure the name appears as we want it, if we didn’t already rename the measure while</a:t>
            </a:r>
            <a:r>
              <a:rPr lang="en-US" sz="1200" kern="1200" baseline="0" dirty="0" smtClean="0">
                <a:solidFill>
                  <a:schemeClr val="tx1"/>
                </a:solidFill>
                <a:effectLst/>
                <a:latin typeface="Arial" pitchFamily="34" charset="0"/>
                <a:ea typeface="+mn-ea"/>
                <a:cs typeface="+mn-cs"/>
              </a:rPr>
              <a:t> working with the cube wizard.</a:t>
            </a:r>
          </a:p>
          <a:p>
            <a:endParaRPr lang="en-US" sz="1200" kern="1200" baseline="0" dirty="0" smtClean="0">
              <a:solidFill>
                <a:schemeClr val="tx1"/>
              </a:solidFill>
              <a:effectLst/>
              <a:latin typeface="Arial" pitchFamily="34" charset="0"/>
              <a:ea typeface="+mn-ea"/>
              <a:cs typeface="+mn-cs"/>
            </a:endParaRPr>
          </a:p>
          <a:p>
            <a:r>
              <a:rPr lang="en-US" sz="1200" kern="1200" baseline="0" dirty="0" smtClean="0">
                <a:solidFill>
                  <a:schemeClr val="tx1"/>
                </a:solidFill>
                <a:effectLst/>
                <a:latin typeface="Arial" pitchFamily="34" charset="0"/>
                <a:ea typeface="+mn-ea"/>
                <a:cs typeface="+mn-cs"/>
              </a:rPr>
              <a:t>Then we should </a:t>
            </a:r>
            <a:r>
              <a:rPr lang="en-US" sz="1200" kern="1200" dirty="0" smtClean="0">
                <a:solidFill>
                  <a:schemeClr val="tx1"/>
                </a:solidFill>
                <a:effectLst/>
                <a:latin typeface="Arial" pitchFamily="34" charset="0"/>
                <a:ea typeface="+mn-ea"/>
                <a:cs typeface="+mn-cs"/>
              </a:rPr>
              <a:t>set the format strings to make it easier to read the numbers when we’re testing the cube. There are built-in format</a:t>
            </a:r>
            <a:r>
              <a:rPr lang="en-US" sz="1200" kern="1200" baseline="0" dirty="0" smtClean="0">
                <a:solidFill>
                  <a:schemeClr val="tx1"/>
                </a:solidFill>
                <a:effectLst/>
                <a:latin typeface="Arial" pitchFamily="34" charset="0"/>
                <a:ea typeface="+mn-ea"/>
                <a:cs typeface="+mn-cs"/>
              </a:rPr>
              <a:t> strings like Currency and Percent, but we can also use custom formatting strings like we can in Excel.</a:t>
            </a:r>
            <a:endParaRPr lang="en-US" sz="1200" kern="1200" dirty="0" smtClean="0">
              <a:solidFill>
                <a:schemeClr val="tx1"/>
              </a:solidFill>
              <a:effectLst/>
              <a:latin typeface="Arial" pitchFamily="34" charset="0"/>
              <a:ea typeface="+mn-ea"/>
              <a:cs typeface="+mn-cs"/>
            </a:endParaRPr>
          </a:p>
          <a:p>
            <a:endParaRPr lang="en-US" sz="1200" kern="1200" dirty="0" smtClean="0">
              <a:solidFill>
                <a:schemeClr val="tx1"/>
              </a:solidFill>
              <a:effectLst/>
              <a:latin typeface="Arial" pitchFamily="34" charset="0"/>
              <a:ea typeface="+mn-ea"/>
              <a:cs typeface="+mn-cs"/>
            </a:endParaRPr>
          </a:p>
          <a:p>
            <a:r>
              <a:rPr lang="en-US" sz="1200" kern="1200" dirty="0" smtClean="0">
                <a:solidFill>
                  <a:schemeClr val="tx1"/>
                </a:solidFill>
                <a:effectLst/>
                <a:latin typeface="Arial" pitchFamily="34" charset="0"/>
                <a:ea typeface="+mn-ea"/>
                <a:cs typeface="+mn-cs"/>
              </a:rPr>
              <a:t>We can also choose</a:t>
            </a:r>
            <a:r>
              <a:rPr lang="en-US" sz="1200" kern="1200" baseline="0" dirty="0" smtClean="0">
                <a:solidFill>
                  <a:schemeClr val="tx1"/>
                </a:solidFill>
                <a:effectLst/>
                <a:latin typeface="Arial" pitchFamily="34" charset="0"/>
                <a:ea typeface="+mn-ea"/>
                <a:cs typeface="+mn-cs"/>
              </a:rPr>
              <a:t> to hide the measure. It will be available for use in calculations, but when we change the Visible property to False, users of the cube will not be able to view the measure independently.</a:t>
            </a:r>
          </a:p>
          <a:p>
            <a:endParaRPr lang="en-US" sz="1200" kern="1200" baseline="0" dirty="0" smtClean="0">
              <a:solidFill>
                <a:schemeClr val="tx1"/>
              </a:solidFill>
              <a:effectLst/>
              <a:latin typeface="Arial" pitchFamily="34" charset="0"/>
              <a:ea typeface="+mn-ea"/>
              <a:cs typeface="+mn-cs"/>
            </a:endParaRPr>
          </a:p>
          <a:p>
            <a:r>
              <a:rPr lang="en-US" sz="1200" kern="1200" baseline="0" dirty="0" smtClean="0">
                <a:solidFill>
                  <a:schemeClr val="tx1"/>
                </a:solidFill>
                <a:effectLst/>
                <a:latin typeface="Arial" pitchFamily="34" charset="0"/>
                <a:ea typeface="+mn-ea"/>
                <a:cs typeface="+mn-cs"/>
              </a:rPr>
              <a:t>If we have a lot of measures in a measure group, we can organize the measures into groups by specifying a display folder. The first time we reference a folder, we type in the name here, but afterwards the folder will be available in a drop-down list so that we can assign it to other measures.</a:t>
            </a:r>
            <a:endParaRPr lang="en-US" sz="1200" kern="1200" dirty="0" smtClean="0">
              <a:solidFill>
                <a:schemeClr val="tx1"/>
              </a:solidFill>
              <a:effectLst/>
              <a:latin typeface="Arial" pitchFamily="34" charset="0"/>
              <a:ea typeface="+mn-ea"/>
              <a:cs typeface="+mn-cs"/>
            </a:endParaRPr>
          </a:p>
          <a:p>
            <a:endParaRPr lang="en-US" sz="1200" kern="1200" dirty="0" smtClean="0">
              <a:solidFill>
                <a:schemeClr val="tx1"/>
              </a:solidFill>
              <a:effectLst/>
              <a:latin typeface="Arial" pitchFamily="34" charset="0"/>
              <a:ea typeface="+mn-ea"/>
              <a:cs typeface="+mn-cs"/>
            </a:endParaRPr>
          </a:p>
          <a:p>
            <a:r>
              <a:rPr lang="en-US" sz="1200" kern="1200" dirty="0" smtClean="0">
                <a:solidFill>
                  <a:schemeClr val="tx1"/>
                </a:solidFill>
                <a:effectLst/>
                <a:latin typeface="Arial" pitchFamily="34" charset="0"/>
                <a:ea typeface="+mn-ea"/>
                <a:cs typeface="+mn-cs"/>
              </a:rPr>
              <a:t>And,</a:t>
            </a:r>
            <a:r>
              <a:rPr lang="en-US" sz="1200" kern="1200" baseline="0" dirty="0" smtClean="0">
                <a:solidFill>
                  <a:schemeClr val="tx1"/>
                </a:solidFill>
                <a:effectLst/>
                <a:latin typeface="Arial" pitchFamily="34" charset="0"/>
                <a:ea typeface="+mn-ea"/>
                <a:cs typeface="+mn-cs"/>
              </a:rPr>
              <a:t> perhaps the most important property of all, we have </a:t>
            </a:r>
            <a:r>
              <a:rPr lang="en-US" sz="1200" kern="1200" dirty="0" smtClean="0">
                <a:solidFill>
                  <a:schemeClr val="tx1"/>
                </a:solidFill>
                <a:effectLst/>
                <a:latin typeface="Arial" pitchFamily="34" charset="0"/>
                <a:ea typeface="+mn-ea"/>
                <a:cs typeface="+mn-cs"/>
              </a:rPr>
              <a:t>the aggregate function.</a:t>
            </a:r>
            <a:r>
              <a:rPr lang="en-US" sz="1200" kern="1200" baseline="0" dirty="0" smtClean="0">
                <a:solidFill>
                  <a:schemeClr val="tx1"/>
                </a:solidFill>
                <a:effectLst/>
                <a:latin typeface="Arial" pitchFamily="34" charset="0"/>
                <a:ea typeface="+mn-ea"/>
                <a:cs typeface="+mn-cs"/>
              </a:rPr>
              <a:t> The default is Sum – which adds up each record in the fact table by dimension. </a:t>
            </a:r>
            <a:endParaRPr lang="en-US" sz="1200" kern="1200" dirty="0" smtClean="0">
              <a:solidFill>
                <a:schemeClr val="tx1"/>
              </a:solidFill>
              <a:effectLst/>
              <a:latin typeface="Arial" pitchFamily="34" charset="0"/>
              <a:ea typeface="+mn-ea"/>
              <a:cs typeface="+mn-cs"/>
            </a:endParaRPr>
          </a:p>
        </p:txBody>
      </p:sp>
      <p:sp>
        <p:nvSpPr>
          <p:cNvPr id="4" name="Slide Number Placeholder 3"/>
          <p:cNvSpPr>
            <a:spLocks noGrp="1"/>
          </p:cNvSpPr>
          <p:nvPr>
            <p:ph type="sldNum" sz="quarter" idx="10"/>
          </p:nvPr>
        </p:nvSpPr>
        <p:spPr/>
        <p:txBody>
          <a:bodyPr/>
          <a:lstStyle/>
          <a:p>
            <a:fld id="{5F8E462F-1A81-4169-9BB2-DAD111F40AB7}" type="slidenum">
              <a:rPr lang="en-US" smtClean="0"/>
              <a:t>33</a:t>
            </a:fld>
            <a:endParaRPr lang="en-US"/>
          </a:p>
        </p:txBody>
      </p:sp>
    </p:spTree>
    <p:extLst>
      <p:ext uri="{BB962C8B-B14F-4D97-AF65-F5344CB8AC3E}">
        <p14:creationId xmlns:p14="http://schemas.microsoft.com/office/powerpoint/2010/main" val="111830915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There</a:t>
            </a:r>
            <a:r>
              <a:rPr lang="en-US" baseline="0" dirty="0" smtClean="0"/>
              <a:t> are several different types of aggregate functions that we can use with a measure.</a:t>
            </a:r>
          </a:p>
          <a:p>
            <a:endParaRPr lang="en-US" baseline="0" dirty="0" smtClean="0"/>
          </a:p>
          <a:p>
            <a:r>
              <a:rPr lang="en-US" baseline="0" dirty="0" smtClean="0"/>
              <a:t>The most commonly used aggregate function is the Sum function. When we use that function, we’ll have dimension members on rows or columns and the measure in the browser. When the dimension member is the All level or a level in a user hierarchy that has children, then the value of the measure is the sum of the values across the children for the member that we’re viewing on a particular row. </a:t>
            </a:r>
          </a:p>
          <a:p>
            <a:endParaRPr lang="en-US" baseline="0" dirty="0" smtClean="0"/>
          </a:p>
          <a:p>
            <a:r>
              <a:rPr lang="en-US" baseline="0" dirty="0" smtClean="0"/>
              <a:t>Another common function is the Count function – which we can use to get a count of the non-empty fact rows associated with the children of the current dimension member.</a:t>
            </a:r>
          </a:p>
          <a:p>
            <a:endParaRPr lang="en-US" baseline="0" dirty="0" smtClean="0"/>
          </a:p>
          <a:p>
            <a:r>
              <a:rPr lang="en-US" baseline="0" dirty="0" smtClean="0"/>
              <a:t>We can also find the minimum and maximum values of a member’s children although these are less commonly used functions. </a:t>
            </a:r>
            <a:endParaRPr lang="en-US" dirty="0" smtClean="0"/>
          </a:p>
          <a:p>
            <a:endParaRPr lang="en-US" dirty="0" smtClean="0"/>
          </a:p>
          <a:p>
            <a:r>
              <a:rPr lang="en-US" dirty="0" smtClean="0"/>
              <a:t>Then we have Distinct count which is the number of unique members in a dimension that are found in a fact table. When we assign a distinct count function to a measure, it gets placed</a:t>
            </a:r>
            <a:r>
              <a:rPr lang="en-US" baseline="0" dirty="0" smtClean="0"/>
              <a:t> in a separate measure group to optimize performance. It’s best if we use only integer values for distinct count measures to get best performance.</a:t>
            </a:r>
            <a:endParaRPr lang="en-US" dirty="0" smtClean="0"/>
          </a:p>
          <a:p>
            <a:endParaRPr lang="en-US" dirty="0" smtClean="0"/>
          </a:p>
          <a:p>
            <a:r>
              <a:rPr lang="en-US" dirty="0" smtClean="0"/>
              <a:t>When we have measures that are calculations that can’t be decomposed for some reason – maybe we have a percentage value</a:t>
            </a:r>
            <a:r>
              <a:rPr lang="en-US" baseline="0" dirty="0" smtClean="0"/>
              <a:t> that we want to include in a cube for use in other calculations, we can prevent aggregation for that measure by setting the Aggregate function to None.</a:t>
            </a:r>
          </a:p>
          <a:p>
            <a:endParaRPr lang="en-US" baseline="0" dirty="0" smtClean="0"/>
          </a:p>
          <a:p>
            <a:r>
              <a:rPr lang="en-US" baseline="0" dirty="0" smtClean="0"/>
              <a:t>Then we have a set of measures that are considered semi-additive. That means that aggregate like a sum function when we’re aggregating within a dimension as long as it’s not the Date dimension. Within the date dimension, the behavior depends on which semi-additive function we’re using. With </a:t>
            </a:r>
            <a:r>
              <a:rPr lang="en-US" baseline="0" dirty="0" err="1" smtClean="0"/>
              <a:t>ByAccount</a:t>
            </a:r>
            <a:r>
              <a:rPr lang="en-US" baseline="0" dirty="0" smtClean="0"/>
              <a:t> – we need to use an Account dimension type – one that identifies accounts as Assets, Liabilities, Revenue and expenses, for example, and then the values get added up properly by time according to the type of account is displayed.</a:t>
            </a:r>
          </a:p>
          <a:p>
            <a:endParaRPr lang="en-US" baseline="0" dirty="0" smtClean="0"/>
          </a:p>
          <a:p>
            <a:r>
              <a:rPr lang="en-US" baseline="0" dirty="0" smtClean="0"/>
              <a:t>Then we have </a:t>
            </a:r>
            <a:r>
              <a:rPr lang="en-US" baseline="0" dirty="0" err="1" smtClean="0"/>
              <a:t>AverageOfChildren</a:t>
            </a:r>
            <a:r>
              <a:rPr lang="en-US" baseline="0" dirty="0" smtClean="0"/>
              <a:t> – as an example, if we’re viewing a quarter member, the average of children will sum up the three months below it and divide by 3. </a:t>
            </a:r>
          </a:p>
          <a:p>
            <a:endParaRPr lang="en-US" baseline="0" dirty="0" smtClean="0"/>
          </a:p>
          <a:p>
            <a:r>
              <a:rPr lang="en-US" baseline="0" dirty="0" smtClean="0"/>
              <a:t>We can take the First Child or Last Child of the date dimension – this is useful for measures like an inventory count where we load a balance on the first day or last day of a month. Then the month value will be the first or last day respectively, whereas a quarter will use the value of the first or last month, and so on.</a:t>
            </a:r>
          </a:p>
          <a:p>
            <a:endParaRPr lang="en-US" baseline="0" dirty="0" smtClean="0"/>
          </a:p>
          <a:p>
            <a:r>
              <a:rPr lang="en-US" baseline="0" dirty="0" smtClean="0"/>
              <a:t>Similar to this is the </a:t>
            </a:r>
            <a:r>
              <a:rPr lang="en-US" baseline="0" dirty="0" err="1" smtClean="0"/>
              <a:t>FirstNonEmpty</a:t>
            </a:r>
            <a:r>
              <a:rPr lang="en-US" baseline="0" dirty="0" smtClean="0"/>
              <a:t> or </a:t>
            </a:r>
            <a:r>
              <a:rPr lang="en-US" baseline="0" dirty="0" err="1" smtClean="0"/>
              <a:t>LastNonEmpty</a:t>
            </a:r>
            <a:r>
              <a:rPr lang="en-US" baseline="0" dirty="0" smtClean="0"/>
              <a:t> function – but rather than using the first or last child explicitly, Analysis Services will use the first or last child only if it has a value. If it doesn’t, it continues looking at each child until it finds on that’s not empty. So with </a:t>
            </a:r>
            <a:r>
              <a:rPr lang="en-US" baseline="0" dirty="0" err="1" smtClean="0"/>
              <a:t>FirstNonEmpty</a:t>
            </a:r>
            <a:r>
              <a:rPr lang="en-US" baseline="0" dirty="0" smtClean="0"/>
              <a:t>, it will look at the second child, third child, and so on until it finds a child with a value. Likewise, with </a:t>
            </a:r>
            <a:r>
              <a:rPr lang="en-US" baseline="0" dirty="0" err="1" smtClean="0"/>
              <a:t>LastNonEmpty</a:t>
            </a:r>
            <a:r>
              <a:rPr lang="en-US" baseline="0" dirty="0" smtClean="0"/>
              <a:t>, it will look at the next to last child, the one before that, and the one before that.</a:t>
            </a:r>
          </a:p>
          <a:p>
            <a:endParaRPr lang="en-US" baseline="0" dirty="0" smtClean="0"/>
          </a:p>
          <a:p>
            <a:r>
              <a:rPr lang="en-US" baseline="0" dirty="0" smtClean="0"/>
              <a:t>It’s important to know that this last group of measures- the ones that are semi-additive – are available only in Enterprise edition. You’ll be able to develop in Developer’s Edition, but for production purposes, you can use them only in Enterprise edition.</a:t>
            </a:r>
            <a:endParaRPr lang="en-US" dirty="0"/>
          </a:p>
        </p:txBody>
      </p:sp>
      <p:sp>
        <p:nvSpPr>
          <p:cNvPr id="4" name="Slide Number Placeholder 3"/>
          <p:cNvSpPr>
            <a:spLocks noGrp="1"/>
          </p:cNvSpPr>
          <p:nvPr>
            <p:ph type="sldNum" sz="quarter" idx="10"/>
          </p:nvPr>
        </p:nvSpPr>
        <p:spPr/>
        <p:txBody>
          <a:bodyPr/>
          <a:lstStyle/>
          <a:p>
            <a:pPr>
              <a:defRPr/>
            </a:pPr>
            <a:fld id="{47C584BF-6945-4E60-B2A7-1638FF8EA8EE}" type="slidenum">
              <a:rPr lang="en-US" smtClean="0"/>
              <a:pPr>
                <a:defRPr/>
              </a:pPr>
              <a:t>34</a:t>
            </a:fld>
            <a:endParaRPr lang="en-US"/>
          </a:p>
        </p:txBody>
      </p:sp>
    </p:spTree>
    <p:extLst>
      <p:ext uri="{BB962C8B-B14F-4D97-AF65-F5344CB8AC3E}">
        <p14:creationId xmlns:p14="http://schemas.microsoft.com/office/powerpoint/2010/main" val="265144353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 special situation arises when we have a dimension used multiple times within</a:t>
            </a:r>
            <a:r>
              <a:rPr lang="en-US" baseline="0" dirty="0" smtClean="0"/>
              <a:t> a cube for different purposes – we call this a role-playing dimension.</a:t>
            </a:r>
          </a:p>
          <a:p>
            <a:endParaRPr lang="en-US" baseline="0" dirty="0" smtClean="0"/>
          </a:p>
          <a:p>
            <a:r>
              <a:rPr lang="en-US" baseline="0" dirty="0" smtClean="0"/>
              <a:t>In the case of our sample database for Adventure Works, we have created a single dimension for Date that appears in Solution Explorer. Any dimension that appears in Solution Explorer is a database dimension. We can associate it with one or more cubes that we add to the database, and we can set up different properties for each instance of the dimension within a cube but we have common properties for the dimension at the database level. </a:t>
            </a:r>
          </a:p>
          <a:p>
            <a:endParaRPr lang="en-US" baseline="0" dirty="0" smtClean="0"/>
          </a:p>
          <a:p>
            <a:r>
              <a:rPr lang="en-US" baseline="0" dirty="0" smtClean="0"/>
              <a:t>We set up a role-playing dimension when our fact table in the data source view has multiple columns that have a relationship to the same dimension table, such as we see here between Reseller Sales and Date – </a:t>
            </a:r>
          </a:p>
          <a:p>
            <a:endParaRPr lang="en-US" baseline="0" dirty="0" smtClean="0"/>
          </a:p>
          <a:p>
            <a:r>
              <a:rPr lang="en-US" baseline="0" dirty="0" smtClean="0"/>
              <a:t>Here we have relationships for </a:t>
            </a:r>
            <a:r>
              <a:rPr lang="en-US" baseline="0" dirty="0" err="1" smtClean="0"/>
              <a:t>OrderDateKey</a:t>
            </a:r>
            <a:r>
              <a:rPr lang="en-US" baseline="0" dirty="0" smtClean="0"/>
              <a:t>, </a:t>
            </a:r>
            <a:r>
              <a:rPr lang="en-US" baseline="0" dirty="0" err="1" smtClean="0"/>
              <a:t>DueDateKey</a:t>
            </a:r>
            <a:r>
              <a:rPr lang="en-US" baseline="0" dirty="0" smtClean="0"/>
              <a:t>, and </a:t>
            </a:r>
            <a:r>
              <a:rPr lang="en-US" baseline="0" dirty="0" err="1" smtClean="0"/>
              <a:t>ShipDateKey</a:t>
            </a:r>
            <a:r>
              <a:rPr lang="en-US" baseline="0" dirty="0" smtClean="0"/>
              <a:t>. We can see different values in each column because each column has a different meaning – one for the sale date, one for the date we promised it, and a third date for when we actually shipped it. They relate to the same date dimension because any given date will have the same properties- the same month, the same quarter, the same year, day of year, and so on.</a:t>
            </a:r>
          </a:p>
          <a:p>
            <a:endParaRPr lang="en-US" baseline="0" dirty="0" smtClean="0"/>
          </a:p>
          <a:p>
            <a:r>
              <a:rPr lang="en-US" baseline="0" dirty="0" smtClean="0"/>
              <a:t>When we add this dimension to the cube – the presence of the multiple relationships triggers the addition of multiple versions of the dimension to the cube – which we call role-playing dimensions. We can rename them if we like, hide them, or delete them as determined by the users’ analysis requirements. Renaming the dimension in the cube is one of the properties of a dimension that is set cube by cube and does not affect the dimension at the database level.</a:t>
            </a:r>
            <a:endParaRPr lang="en-US" dirty="0"/>
          </a:p>
        </p:txBody>
      </p:sp>
      <p:sp>
        <p:nvSpPr>
          <p:cNvPr id="4" name="Slide Number Placeholder 3"/>
          <p:cNvSpPr>
            <a:spLocks noGrp="1"/>
          </p:cNvSpPr>
          <p:nvPr>
            <p:ph type="sldNum" sz="quarter" idx="10"/>
          </p:nvPr>
        </p:nvSpPr>
        <p:spPr/>
        <p:txBody>
          <a:bodyPr/>
          <a:lstStyle/>
          <a:p>
            <a:pPr>
              <a:defRPr/>
            </a:pPr>
            <a:fld id="{47C584BF-6945-4E60-B2A7-1638FF8EA8EE}" type="slidenum">
              <a:rPr lang="en-US" smtClean="0"/>
              <a:pPr>
                <a:defRPr/>
              </a:pPr>
              <a:t>35</a:t>
            </a:fld>
            <a:endParaRPr lang="en-US"/>
          </a:p>
        </p:txBody>
      </p:sp>
    </p:spTree>
    <p:extLst>
      <p:ext uri="{BB962C8B-B14F-4D97-AF65-F5344CB8AC3E}">
        <p14:creationId xmlns:p14="http://schemas.microsoft.com/office/powerpoint/2010/main" val="250824476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As we’re working with a cube, we might find that we need to create additional measures</a:t>
            </a:r>
            <a:r>
              <a:rPr lang="en-US" baseline="0" dirty="0" smtClean="0"/>
              <a:t> for our cube. As long as the measures are in the data source view as part of an existing fact table or a new fact table that we add to the data source view, </a:t>
            </a:r>
          </a:p>
          <a:p>
            <a:endParaRPr lang="en-US" baseline="0" dirty="0" smtClean="0"/>
          </a:p>
          <a:p>
            <a:r>
              <a:rPr lang="en-US" baseline="0" dirty="0" smtClean="0"/>
              <a:t>then we can right-click in the Measures pane on the Cube Structure tab of the Cube Designer, and select either New Measure or New Measure Group. </a:t>
            </a:r>
          </a:p>
          <a:p>
            <a:endParaRPr lang="en-US" baseline="0" dirty="0" smtClean="0"/>
          </a:p>
          <a:p>
            <a:r>
              <a:rPr lang="en-US" baseline="0" dirty="0" smtClean="0"/>
              <a:t>If we select New Measure, then we add a single measure from the dialog box, and we specify usage – which will set the aggregate function for us.</a:t>
            </a:r>
          </a:p>
          <a:p>
            <a:endParaRPr lang="en-US" baseline="0" dirty="0" smtClean="0"/>
          </a:p>
          <a:p>
            <a:r>
              <a:rPr lang="en-US" baseline="0" dirty="0" smtClean="0"/>
              <a:t>If we select New Measure Group, then we see a list of the tables currently in the data source view. When we select a table, then all the columns with numeric data types are added to the cube as measures. In that case, we might need to delete several columns because we’ll probably have a set of dimension keys included that we aren’t really measures.</a:t>
            </a:r>
          </a:p>
          <a:p>
            <a:endParaRPr lang="en-US" baseline="0" dirty="0" smtClean="0"/>
          </a:p>
        </p:txBody>
      </p:sp>
      <p:sp>
        <p:nvSpPr>
          <p:cNvPr id="4" name="Slide Number Placeholder 3"/>
          <p:cNvSpPr>
            <a:spLocks noGrp="1"/>
          </p:cNvSpPr>
          <p:nvPr>
            <p:ph type="sldNum" sz="quarter" idx="10"/>
          </p:nvPr>
        </p:nvSpPr>
        <p:spPr/>
        <p:txBody>
          <a:bodyPr/>
          <a:lstStyle/>
          <a:p>
            <a:pPr>
              <a:defRPr/>
            </a:pPr>
            <a:fld id="{BC2BB7BD-02DE-4741-BB69-95420D3FC211}" type="slidenum">
              <a:rPr lang="en-US" smtClean="0"/>
              <a:pPr>
                <a:defRPr/>
              </a:pPr>
              <a:t>36</a:t>
            </a:fld>
            <a:endParaRPr 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47C584BF-6945-4E60-B2A7-1638FF8EA8EE}" type="slidenum">
              <a:rPr lang="en-US" smtClean="0"/>
              <a:pPr>
                <a:defRPr/>
              </a:pPr>
              <a:t>37</a:t>
            </a:fld>
            <a:endParaRPr lang="en-US"/>
          </a:p>
        </p:txBody>
      </p:sp>
    </p:spTree>
    <p:extLst>
      <p:ext uri="{BB962C8B-B14F-4D97-AF65-F5344CB8AC3E}">
        <p14:creationId xmlns:p14="http://schemas.microsoft.com/office/powerpoint/2010/main" val="30776874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Data for our Analysis Services database can</a:t>
            </a:r>
            <a:r>
              <a:rPr lang="en-US" baseline="0" dirty="0" smtClean="0"/>
              <a:t> come from one or more relational data sources.</a:t>
            </a:r>
          </a:p>
          <a:p>
            <a:endParaRPr lang="en-US" baseline="0" dirty="0" smtClean="0"/>
          </a:p>
          <a:p>
            <a:r>
              <a:rPr lang="en-US" baseline="0" dirty="0" smtClean="0"/>
              <a:t>When we process a database – which we’ll learn about in more detail in a separate module in this course – we load the data into the cube and dimension objects that we’ve defined for that database and the data source connection information describes where to find that data.</a:t>
            </a:r>
          </a:p>
          <a:p>
            <a:endParaRPr lang="en-US" baseline="0" dirty="0" smtClean="0"/>
          </a:p>
          <a:p>
            <a:r>
              <a:rPr lang="en-US" baseline="0" dirty="0" smtClean="0"/>
              <a:t>We use the connection manager interface to select a provider - </a:t>
            </a:r>
          </a:p>
          <a:p>
            <a:endParaRPr lang="en-US" baseline="0" dirty="0" smtClean="0"/>
          </a:p>
          <a:p>
            <a:r>
              <a:rPr lang="en-US" baseline="0" dirty="0" smtClean="0"/>
              <a:t>Which can be a managed .NET provider such as the SQL native client when we’re using SQL Server as the data source.</a:t>
            </a:r>
          </a:p>
          <a:p>
            <a:endParaRPr lang="en-US" baseline="0" dirty="0" smtClean="0"/>
          </a:p>
          <a:p>
            <a:r>
              <a:rPr lang="en-US" baseline="0" dirty="0" smtClean="0"/>
              <a:t>Or we can choose from several native OLE DB providers for other relational sources. The main thing to note here is that our data must be in a relational database. Analysis Services does not know how to retrieve data from Excel or from applications like SAS or from flat files. We’ll have to import data from those types of files into a database first, then we can use the data in Analysis Services.</a:t>
            </a:r>
          </a:p>
          <a:p>
            <a:endParaRPr lang="en-US" baseline="0" dirty="0" smtClean="0"/>
          </a:p>
          <a:p>
            <a:r>
              <a:rPr lang="en-US" baseline="0" dirty="0" smtClean="0"/>
              <a:t>After we select a provider, we then specify the server and database where the data is stored and also whether we’ll be using the Windows user or a database login for authentication whenever Analysis Services needs to connect to the data source. The concept of a data source is probably familiar to anyone who has used data sources in Integration Services or Reporting Services along with other applications that require connections to data.</a:t>
            </a:r>
          </a:p>
          <a:p>
            <a:endParaRPr lang="en-US" baseline="0" dirty="0" smtClean="0"/>
          </a:p>
          <a:p>
            <a:r>
              <a:rPr lang="en-US" baseline="0" dirty="0" smtClean="0"/>
              <a:t>In Analysis Services, however, we also have to define impersonation information. Remember that the purpose of the connection information is to tell Analysis Services where to find data for the cubes and dimensions during processing, and usually processing is done on a scheduled basis so Analysis Services won’t be processing within the security context of a current user – so we have impersonation information to deal with that.</a:t>
            </a:r>
          </a:p>
          <a:p>
            <a:endParaRPr lang="en-US" baseline="0" dirty="0" smtClean="0"/>
          </a:p>
          <a:p>
            <a:r>
              <a:rPr lang="en-US" baseline="0" dirty="0" smtClean="0"/>
              <a:t>There are four options for Impersonation Information.</a:t>
            </a:r>
          </a:p>
          <a:p>
            <a:endParaRPr lang="en-US" baseline="0" dirty="0" smtClean="0"/>
          </a:p>
          <a:p>
            <a:r>
              <a:rPr lang="en-US" baseline="0" dirty="0" smtClean="0"/>
              <a:t>If we want to hard-code a specific user name and password – we can specify that Windows account as the first option.</a:t>
            </a:r>
          </a:p>
          <a:p>
            <a:endParaRPr lang="en-US" baseline="0" dirty="0" smtClean="0"/>
          </a:p>
          <a:p>
            <a:r>
              <a:rPr lang="en-US" dirty="0" smtClean="0"/>
              <a:t>The most common option is to use the service account. This is the account that’s running the Analysis Services</a:t>
            </a:r>
            <a:r>
              <a:rPr lang="en-US" baseline="0" dirty="0" smtClean="0"/>
              <a:t> service – which is either a built-in account or a Windows account set up exclusively for the service. This might not be a good option if your data sources are on a remote server and you’re using the Local Service or Local System accounts because those built-in accounts are restricted to the local server.</a:t>
            </a:r>
          </a:p>
          <a:p>
            <a:endParaRPr lang="en-US" baseline="0" dirty="0" smtClean="0"/>
          </a:p>
          <a:p>
            <a:r>
              <a:rPr lang="en-US" baseline="0" dirty="0" smtClean="0"/>
              <a:t>We can also select the option to use the credentials of the current user – but that’s only useful when we’re processing the database manually, and will fail if we try to process as a scheduled job through SQL Server Agent or an Integration Services task.</a:t>
            </a:r>
          </a:p>
          <a:p>
            <a:endParaRPr lang="en-US" baseline="0" dirty="0" smtClean="0"/>
          </a:p>
          <a:p>
            <a:r>
              <a:rPr lang="en-US" baseline="0" dirty="0" smtClean="0"/>
              <a:t>The fourth option is Inherit – and this option will look at the database properties on the Analysis Services server to see how we’ve defined impersonation there. By default, it will use the Analysis Services service account. But we can specify user credentials in the database properties as well. </a:t>
            </a:r>
          </a:p>
          <a:p>
            <a:endParaRPr lang="en-US" baseline="0" dirty="0" smtClean="0"/>
          </a:p>
          <a:p>
            <a:r>
              <a:rPr lang="en-US" baseline="0" dirty="0" smtClean="0"/>
              <a:t>Regardless of which option we use, it’s important to ensure that the account that we choose has read permissions on the data source. Otherwise, processing will fail.</a:t>
            </a:r>
            <a:endParaRPr lang="en-US" dirty="0"/>
          </a:p>
        </p:txBody>
      </p:sp>
      <p:sp>
        <p:nvSpPr>
          <p:cNvPr id="4" name="Slide Number Placeholder 3"/>
          <p:cNvSpPr>
            <a:spLocks noGrp="1"/>
          </p:cNvSpPr>
          <p:nvPr>
            <p:ph type="sldNum" sz="quarter" idx="10"/>
          </p:nvPr>
        </p:nvSpPr>
        <p:spPr/>
        <p:txBody>
          <a:bodyPr/>
          <a:lstStyle/>
          <a:p>
            <a:pPr>
              <a:defRPr/>
            </a:pPr>
            <a:fld id="{47C584BF-6945-4E60-B2A7-1638FF8EA8EE}" type="slidenum">
              <a:rPr lang="en-US" smtClean="0"/>
              <a:pPr>
                <a:defRPr/>
              </a:pPr>
              <a:t>11</a:t>
            </a:fld>
            <a:endParaRPr lang="en-US"/>
          </a:p>
        </p:txBody>
      </p:sp>
    </p:spTree>
    <p:extLst>
      <p:ext uri="{BB962C8B-B14F-4D97-AF65-F5344CB8AC3E}">
        <p14:creationId xmlns:p14="http://schemas.microsoft.com/office/powerpoint/2010/main" val="210943192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47C584BF-6945-4E60-B2A7-1638FF8EA8EE}" type="slidenum">
              <a:rPr lang="en-US" smtClean="0"/>
              <a:pPr>
                <a:defRPr/>
              </a:pPr>
              <a:t>38</a:t>
            </a:fld>
            <a:endParaRPr lang="en-US"/>
          </a:p>
        </p:txBody>
      </p:sp>
    </p:spTree>
    <p:extLst>
      <p:ext uri="{BB962C8B-B14F-4D97-AF65-F5344CB8AC3E}">
        <p14:creationId xmlns:p14="http://schemas.microsoft.com/office/powerpoint/2010/main" val="4612090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47C584BF-6945-4E60-B2A7-1638FF8EA8EE}" type="slidenum">
              <a:rPr lang="en-US" smtClean="0"/>
              <a:pPr>
                <a:defRPr/>
              </a:pPr>
              <a:t>39</a:t>
            </a:fld>
            <a:endParaRPr lang="en-US"/>
          </a:p>
        </p:txBody>
      </p:sp>
    </p:spTree>
    <p:extLst>
      <p:ext uri="{BB962C8B-B14F-4D97-AF65-F5344CB8AC3E}">
        <p14:creationId xmlns:p14="http://schemas.microsoft.com/office/powerpoint/2010/main" val="428722874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F8E462F-1A81-4169-9BB2-DAD111F40AB7}" type="slidenum">
              <a:rPr lang="en-US" smtClean="0"/>
              <a:t>40</a:t>
            </a:fld>
            <a:endParaRPr lang="en-US"/>
          </a:p>
        </p:txBody>
      </p:sp>
    </p:spTree>
    <p:extLst>
      <p:ext uri="{BB962C8B-B14F-4D97-AF65-F5344CB8AC3E}">
        <p14:creationId xmlns:p14="http://schemas.microsoft.com/office/powerpoint/2010/main" val="176499125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Objects that can be included or excluded</a:t>
            </a:r>
          </a:p>
          <a:p>
            <a:pPr lvl="1"/>
            <a:r>
              <a:rPr lang="en-US" dirty="0" smtClean="0"/>
              <a:t>Dimensions</a:t>
            </a:r>
          </a:p>
          <a:p>
            <a:pPr lvl="1"/>
            <a:r>
              <a:rPr lang="en-US" dirty="0" smtClean="0"/>
              <a:t>Attributes</a:t>
            </a:r>
          </a:p>
          <a:p>
            <a:pPr lvl="1"/>
            <a:r>
              <a:rPr lang="en-US" dirty="0" smtClean="0"/>
              <a:t>Hierarchies</a:t>
            </a:r>
          </a:p>
          <a:p>
            <a:pPr lvl="1"/>
            <a:r>
              <a:rPr lang="en-US" dirty="0" smtClean="0"/>
              <a:t>Measure groups</a:t>
            </a:r>
          </a:p>
          <a:p>
            <a:pPr lvl="1"/>
            <a:r>
              <a:rPr lang="en-US" dirty="0" smtClean="0"/>
              <a:t>Measures</a:t>
            </a:r>
          </a:p>
          <a:p>
            <a:pPr lvl="1"/>
            <a:r>
              <a:rPr lang="en-US" dirty="0" smtClean="0"/>
              <a:t>KPIs</a:t>
            </a:r>
          </a:p>
          <a:p>
            <a:pPr lvl="1"/>
            <a:r>
              <a:rPr lang="en-US" dirty="0" smtClean="0"/>
              <a:t>Calculations</a:t>
            </a:r>
          </a:p>
          <a:p>
            <a:r>
              <a:rPr lang="en-US" dirty="0" smtClean="0"/>
              <a:t>Default perspective is cube</a:t>
            </a:r>
          </a:p>
          <a:p>
            <a:r>
              <a:rPr lang="en-US" dirty="0" smtClean="0"/>
              <a:t>Create additional perspectives to simplify the cube for users who work with subset of cube only</a:t>
            </a:r>
          </a:p>
          <a:p>
            <a:r>
              <a:rPr lang="en-US" dirty="0" smtClean="0"/>
              <a:t>Perspectives cannot be used as a security measure</a:t>
            </a:r>
          </a:p>
          <a:p>
            <a:endParaRPr lang="en-US" dirty="0" smtClean="0"/>
          </a:p>
          <a:p>
            <a:endParaRPr lang="en-US" dirty="0"/>
          </a:p>
        </p:txBody>
      </p:sp>
      <p:sp>
        <p:nvSpPr>
          <p:cNvPr id="4" name="Slide Number Placeholder 3"/>
          <p:cNvSpPr>
            <a:spLocks noGrp="1"/>
          </p:cNvSpPr>
          <p:nvPr>
            <p:ph type="sldNum" sz="quarter" idx="10"/>
          </p:nvPr>
        </p:nvSpPr>
        <p:spPr/>
        <p:txBody>
          <a:bodyPr/>
          <a:lstStyle/>
          <a:p>
            <a:fld id="{652B6610-333D-4E71-83B8-0674C27F7A74}" type="slidenum">
              <a:rPr lang="en-US" smtClean="0"/>
              <a:pPr/>
              <a:t>41</a:t>
            </a:fld>
            <a:endParaRPr 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47C584BF-6945-4E60-B2A7-1638FF8EA8EE}" type="slidenum">
              <a:rPr lang="en-US" smtClean="0"/>
              <a:pPr>
                <a:defRPr/>
              </a:pPr>
              <a:t>42</a:t>
            </a:fld>
            <a:endParaRPr lang="en-US"/>
          </a:p>
        </p:txBody>
      </p:sp>
    </p:spTree>
    <p:extLst>
      <p:ext uri="{BB962C8B-B14F-4D97-AF65-F5344CB8AC3E}">
        <p14:creationId xmlns:p14="http://schemas.microsoft.com/office/powerpoint/2010/main" val="2479537839"/>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47C584BF-6945-4E60-B2A7-1638FF8EA8EE}" type="slidenum">
              <a:rPr lang="en-US" smtClean="0"/>
              <a:pPr>
                <a:defRPr/>
              </a:pPr>
              <a:t>43</a:t>
            </a:fld>
            <a:endParaRPr lang="en-US"/>
          </a:p>
        </p:txBody>
      </p:sp>
    </p:spTree>
    <p:extLst>
      <p:ext uri="{BB962C8B-B14F-4D97-AF65-F5344CB8AC3E}">
        <p14:creationId xmlns:p14="http://schemas.microsoft.com/office/powerpoint/2010/main" val="429205280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Arial" pitchFamily="34" charset="0"/>
                <a:ea typeface="+mn-ea"/>
                <a:cs typeface="+mn-cs"/>
              </a:rPr>
              <a:t>Regardless of whether we use the top down approach, or use the bottom up approach as we’ll see later in</a:t>
            </a:r>
            <a:r>
              <a:rPr lang="en-US" sz="1200" kern="1200" baseline="0" dirty="0" smtClean="0">
                <a:solidFill>
                  <a:schemeClr val="tx1"/>
                </a:solidFill>
                <a:effectLst/>
                <a:latin typeface="Arial" pitchFamily="34" charset="0"/>
                <a:ea typeface="+mn-ea"/>
                <a:cs typeface="+mn-cs"/>
              </a:rPr>
              <a:t> this module</a:t>
            </a:r>
            <a:r>
              <a:rPr lang="en-US" sz="1200" kern="1200" dirty="0" smtClean="0">
                <a:solidFill>
                  <a:schemeClr val="tx1"/>
                </a:solidFill>
                <a:effectLst/>
                <a:latin typeface="Arial" pitchFamily="34" charset="0"/>
                <a:ea typeface="+mn-ea"/>
                <a:cs typeface="+mn-cs"/>
              </a:rPr>
              <a:t>, there are two key components in your Analysis Services project that we must have to start – a data source – which we already</a:t>
            </a:r>
            <a:r>
              <a:rPr lang="en-US" sz="1200" kern="1200" baseline="0" dirty="0" smtClean="0">
                <a:solidFill>
                  <a:schemeClr val="tx1"/>
                </a:solidFill>
                <a:effectLst/>
                <a:latin typeface="Arial" pitchFamily="34" charset="0"/>
                <a:ea typeface="+mn-ea"/>
                <a:cs typeface="+mn-cs"/>
              </a:rPr>
              <a:t> know </a:t>
            </a:r>
            <a:r>
              <a:rPr lang="en-US" sz="1200" kern="1200" dirty="0" smtClean="0">
                <a:solidFill>
                  <a:schemeClr val="tx1"/>
                </a:solidFill>
                <a:effectLst/>
                <a:latin typeface="Arial" pitchFamily="34" charset="0"/>
                <a:ea typeface="+mn-ea"/>
                <a:cs typeface="+mn-cs"/>
              </a:rPr>
              <a:t>defines where the physical data is stored, and a data source view which contains the metadata about the physical data. </a:t>
            </a:r>
          </a:p>
          <a:p>
            <a:endParaRPr lang="en-US" sz="1200" kern="1200" dirty="0" smtClean="0">
              <a:solidFill>
                <a:schemeClr val="tx1"/>
              </a:solidFill>
              <a:effectLst/>
              <a:latin typeface="Arial" pitchFamily="34" charset="0"/>
              <a:ea typeface="+mn-ea"/>
              <a:cs typeface="+mn-cs"/>
            </a:endParaRPr>
          </a:p>
          <a:p>
            <a:r>
              <a:rPr lang="en-US" sz="1200" kern="1200" dirty="0" smtClean="0">
                <a:solidFill>
                  <a:schemeClr val="tx1"/>
                </a:solidFill>
                <a:effectLst/>
                <a:latin typeface="Arial" pitchFamily="34" charset="0"/>
                <a:ea typeface="+mn-ea"/>
                <a:cs typeface="+mn-cs"/>
              </a:rPr>
              <a:t>The schema generation wizard builds the data source view directly like we see here, but we can easily build out a data source view manually or modify the generated data</a:t>
            </a:r>
            <a:r>
              <a:rPr lang="en-US" sz="1200" kern="1200" baseline="0" dirty="0" smtClean="0">
                <a:solidFill>
                  <a:schemeClr val="tx1"/>
                </a:solidFill>
                <a:effectLst/>
                <a:latin typeface="Arial" pitchFamily="34" charset="0"/>
                <a:ea typeface="+mn-ea"/>
                <a:cs typeface="+mn-cs"/>
              </a:rPr>
              <a:t> source view – or </a:t>
            </a:r>
            <a:r>
              <a:rPr lang="en-US" sz="1200" kern="1200" dirty="0" smtClean="0">
                <a:solidFill>
                  <a:schemeClr val="tx1"/>
                </a:solidFill>
                <a:effectLst/>
                <a:latin typeface="Arial" pitchFamily="34" charset="0"/>
                <a:ea typeface="+mn-ea"/>
                <a:cs typeface="+mn-cs"/>
              </a:rPr>
              <a:t>DSV</a:t>
            </a:r>
            <a:r>
              <a:rPr lang="en-US" sz="1200" kern="1200" baseline="0" dirty="0" smtClean="0">
                <a:solidFill>
                  <a:schemeClr val="tx1"/>
                </a:solidFill>
                <a:effectLst/>
                <a:latin typeface="Arial" pitchFamily="34" charset="0"/>
                <a:ea typeface="+mn-ea"/>
                <a:cs typeface="+mn-cs"/>
              </a:rPr>
              <a:t> - that was created for us.</a:t>
            </a:r>
          </a:p>
          <a:p>
            <a:endParaRPr lang="en-US" sz="1200" kern="1200" baseline="0" dirty="0" smtClean="0">
              <a:solidFill>
                <a:schemeClr val="tx1"/>
              </a:solidFill>
              <a:effectLst/>
              <a:latin typeface="Arial" pitchFamily="34" charset="0"/>
              <a:ea typeface="+mn-ea"/>
              <a:cs typeface="+mn-cs"/>
            </a:endParaRPr>
          </a:p>
          <a:p>
            <a:r>
              <a:rPr lang="en-US" sz="1200" kern="1200" baseline="0" dirty="0" smtClean="0">
                <a:solidFill>
                  <a:schemeClr val="tx1"/>
                </a:solidFill>
                <a:effectLst/>
                <a:latin typeface="Arial" pitchFamily="34" charset="0"/>
                <a:ea typeface="+mn-ea"/>
                <a:cs typeface="+mn-cs"/>
              </a:rPr>
              <a:t>The initial process of creating a data source view is the selection of tables that we want to use to develop dimensions and cubes. As we add tables, they appear in diagram form in the center of the workspace</a:t>
            </a:r>
          </a:p>
          <a:p>
            <a:endParaRPr lang="en-US" sz="1200" kern="1200" baseline="0" dirty="0" smtClean="0">
              <a:solidFill>
                <a:schemeClr val="tx1"/>
              </a:solidFill>
              <a:effectLst/>
              <a:latin typeface="Arial" pitchFamily="34" charset="0"/>
              <a:ea typeface="+mn-ea"/>
              <a:cs typeface="+mn-cs"/>
            </a:endParaRPr>
          </a:p>
          <a:p>
            <a:r>
              <a:rPr lang="en-US" sz="1200" kern="1200" baseline="0" dirty="0" smtClean="0">
                <a:solidFill>
                  <a:schemeClr val="tx1"/>
                </a:solidFill>
                <a:effectLst/>
                <a:latin typeface="Arial" pitchFamily="34" charset="0"/>
                <a:ea typeface="+mn-ea"/>
                <a:cs typeface="+mn-cs"/>
              </a:rPr>
              <a:t>And in tabular form on the left side of the workspace.</a:t>
            </a:r>
          </a:p>
          <a:p>
            <a:endParaRPr lang="en-US" sz="1200" kern="1200" baseline="0" dirty="0" smtClean="0">
              <a:solidFill>
                <a:schemeClr val="tx1"/>
              </a:solidFill>
              <a:effectLst/>
              <a:latin typeface="Arial" pitchFamily="34" charset="0"/>
              <a:ea typeface="+mn-ea"/>
              <a:cs typeface="+mn-cs"/>
            </a:endParaRPr>
          </a:p>
          <a:p>
            <a:r>
              <a:rPr lang="en-US" sz="1200" kern="1200" baseline="0" dirty="0" smtClean="0">
                <a:solidFill>
                  <a:schemeClr val="tx1"/>
                </a:solidFill>
                <a:effectLst/>
                <a:latin typeface="Arial" pitchFamily="34" charset="0"/>
                <a:ea typeface="+mn-ea"/>
                <a:cs typeface="+mn-cs"/>
              </a:rPr>
              <a:t>As we select a particular table or a column in a table, we can view the related properties in the Properties window which by default displays to the right of the diagram. We often change the names of tables or columns here if for some reason we don’t have the necessary permissions to modify the names directly in the data source.</a:t>
            </a:r>
          </a:p>
          <a:p>
            <a:endParaRPr lang="en-US" sz="1200" kern="1200" baseline="0" dirty="0" smtClean="0">
              <a:solidFill>
                <a:schemeClr val="tx1"/>
              </a:solidFill>
              <a:effectLst/>
              <a:latin typeface="Arial" pitchFamily="34" charset="0"/>
              <a:ea typeface="+mn-ea"/>
              <a:cs typeface="+mn-cs"/>
            </a:endParaRPr>
          </a:p>
          <a:p>
            <a:r>
              <a:rPr lang="en-US" dirty="0" smtClean="0"/>
              <a:t>Notice also in the DSV we have primary keys in</a:t>
            </a:r>
            <a:r>
              <a:rPr lang="en-US" baseline="0" dirty="0" smtClean="0"/>
              <a:t> each of our dimension tables including each level of snowflake dimensions. We can’t see the primary key for the Time dimension here but it exists.</a:t>
            </a:r>
          </a:p>
          <a:p>
            <a:endParaRPr lang="en-US" baseline="0" dirty="0" smtClean="0"/>
          </a:p>
          <a:p>
            <a:r>
              <a:rPr lang="en-US" baseline="0" dirty="0" smtClean="0"/>
              <a:t>Also notice we have relationships defined between foreign keys in the fact table to dimension tables or between child levels in the snowflake.</a:t>
            </a:r>
          </a:p>
          <a:p>
            <a:endParaRPr lang="en-US" baseline="0" dirty="0" smtClean="0"/>
          </a:p>
          <a:p>
            <a:pPr marL="0" marR="0" lvl="1" indent="0" algn="l" defTabSz="914400" rtl="0" eaLnBrk="0" fontAlgn="base" latinLnBrk="0" hangingPunct="0">
              <a:lnSpc>
                <a:spcPct val="100000"/>
              </a:lnSpc>
              <a:spcBef>
                <a:spcPct val="30000"/>
              </a:spcBef>
              <a:spcAft>
                <a:spcPct val="0"/>
              </a:spcAft>
              <a:buClrTx/>
              <a:buSzTx/>
              <a:buFontTx/>
              <a:buNone/>
              <a:tabLst/>
              <a:defRPr/>
            </a:pPr>
            <a:r>
              <a:rPr lang="en-US" sz="2200" dirty="0" smtClean="0"/>
              <a:t>The purpose</a:t>
            </a:r>
            <a:r>
              <a:rPr lang="en-US" sz="2200" baseline="0" dirty="0" smtClean="0"/>
              <a:t> of the DSV is to </a:t>
            </a:r>
            <a:r>
              <a:rPr lang="en-US" sz="1200" baseline="0" dirty="0" smtClean="0"/>
              <a:t>p</a:t>
            </a:r>
            <a:r>
              <a:rPr lang="en-US" dirty="0" smtClean="0"/>
              <a:t>rovide an abstraction layer between our physical sources in the relational database and our logical schema in SSAS. We</a:t>
            </a:r>
            <a:r>
              <a:rPr lang="en-US" baseline="0" dirty="0" smtClean="0"/>
              <a:t> can use it to combine multiple data sources that we might not be able to join together relationally and we can use it to simulate structural changes that we wouldn’t be allowed to do in the underlying source. We can use it to simplify a source that has lots and lots of tables so we can focus on just what we need. And by having the metadata of our schema stored within the project, we can work on the Analysis Services database design when we’re disconnected from the source – we only need connectivity when we’re ready to load data into Analysis Services.</a:t>
            </a:r>
            <a:endParaRPr lang="en-US" dirty="0" smtClean="0"/>
          </a:p>
          <a:p>
            <a:endParaRPr lang="en-US" sz="2200" dirty="0" smtClean="0"/>
          </a:p>
          <a:p>
            <a:pPr lvl="1"/>
            <a:endParaRPr lang="en-US" dirty="0" smtClean="0"/>
          </a:p>
          <a:p>
            <a:endParaRPr lang="en-US" dirty="0"/>
          </a:p>
        </p:txBody>
      </p:sp>
      <p:sp>
        <p:nvSpPr>
          <p:cNvPr id="4" name="Slide Number Placeholder 3"/>
          <p:cNvSpPr>
            <a:spLocks noGrp="1"/>
          </p:cNvSpPr>
          <p:nvPr>
            <p:ph type="sldNum" sz="quarter" idx="10"/>
          </p:nvPr>
        </p:nvSpPr>
        <p:spPr/>
        <p:txBody>
          <a:bodyPr/>
          <a:lstStyle/>
          <a:p>
            <a:fld id="{5F8E462F-1A81-4169-9BB2-DAD111F40AB7}" type="slidenum">
              <a:rPr lang="en-US" smtClean="0"/>
              <a:t>12</a:t>
            </a:fld>
            <a:endParaRPr lang="en-US"/>
          </a:p>
        </p:txBody>
      </p:sp>
    </p:spTree>
    <p:extLst>
      <p:ext uri="{BB962C8B-B14F-4D97-AF65-F5344CB8AC3E}">
        <p14:creationId xmlns:p14="http://schemas.microsoft.com/office/powerpoint/2010/main" val="204786448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2800" dirty="0" smtClean="0"/>
              <a:t>There are a set of tasks</a:t>
            </a:r>
            <a:r>
              <a:rPr lang="en-US" sz="2800" baseline="0" dirty="0" smtClean="0"/>
              <a:t> that we commonly perform when working with a data source view.</a:t>
            </a:r>
          </a:p>
          <a:p>
            <a:endParaRPr lang="en-US" sz="2800" baseline="0" dirty="0" smtClean="0"/>
          </a:p>
          <a:p>
            <a:r>
              <a:rPr lang="en-US" sz="2800" baseline="0" dirty="0" smtClean="0"/>
              <a:t>First – we need to select the tables of views that we want to work with during dimension and cube development.</a:t>
            </a:r>
          </a:p>
          <a:p>
            <a:endParaRPr lang="en-US" sz="2800" baseline="0" dirty="0" smtClean="0"/>
          </a:p>
          <a:p>
            <a:r>
              <a:rPr lang="en-US" sz="2800" baseline="0" dirty="0" smtClean="0"/>
              <a:t>Then we’ll rename tables and columns as needed to provide friendlier names than might exist in the source. As we work with wizards during the development process, a lot of objects inherit their names from the DSV so the more work we do here, the easier our work will be during the later development tasks. We can use the properties window to set the </a:t>
            </a:r>
            <a:r>
              <a:rPr lang="en-US" sz="2800" baseline="0" dirty="0" err="1" smtClean="0"/>
              <a:t>FriendlyName</a:t>
            </a:r>
            <a:r>
              <a:rPr lang="en-US" sz="2800" baseline="0" dirty="0" smtClean="0"/>
              <a:t> property of each table or column that we want to update.</a:t>
            </a:r>
          </a:p>
          <a:p>
            <a:endParaRPr lang="en-US" sz="2800" baseline="0" dirty="0" smtClean="0"/>
          </a:p>
          <a:p>
            <a:r>
              <a:rPr lang="en-US" sz="2800" baseline="0" dirty="0" smtClean="0"/>
              <a:t>Next we might consider replacing a table with a named query. We’ll take a closer look at named queries later in this module. But first let’s review the reasons why we would do this.</a:t>
            </a:r>
          </a:p>
          <a:p>
            <a:endParaRPr lang="en-US" sz="2800" baseline="0" dirty="0" smtClean="0"/>
          </a:p>
          <a:p>
            <a:r>
              <a:rPr lang="en-US" sz="2800" baseline="0" dirty="0" smtClean="0"/>
              <a:t>One reason is to eliminate columns from a table and thereby reduce complexity. It’s a lot easier for us to see the columns that we’re interested in working with when we can get rid of columns that we don’t need.</a:t>
            </a:r>
          </a:p>
          <a:p>
            <a:endParaRPr lang="en-US" sz="2800" baseline="0" dirty="0" smtClean="0"/>
          </a:p>
          <a:p>
            <a:r>
              <a:rPr lang="en-US" sz="2800" baseline="0" dirty="0" smtClean="0"/>
              <a:t>Another reason is to add the equivalent of derived columns. We can create expressions if we need to change the data in some way – like concatenating a first name and a last name together or multiplying a quantity sold by a price to get to the total sale amount for a transaction.</a:t>
            </a:r>
          </a:p>
          <a:p>
            <a:endParaRPr lang="en-US" sz="2800" baseline="0" dirty="0" smtClean="0"/>
          </a:p>
          <a:p>
            <a:r>
              <a:rPr lang="en-US" sz="2800" dirty="0" smtClean="0"/>
              <a:t>One of the rules for dimension tables is that it must have a primary key.</a:t>
            </a:r>
            <a:r>
              <a:rPr lang="en-US" sz="2800" baseline="0" dirty="0" smtClean="0"/>
              <a:t> If for some reason our table doesn’t, we can manufacture a logical primary key. Usually we’re in this situation when we’re prototyping and don’t have a real data mart or data warehouse to use as a source but sometimes data warehouse designers leave off the primary key definition as a performance optimization for loading tables. </a:t>
            </a:r>
          </a:p>
          <a:p>
            <a:endParaRPr lang="en-US" sz="2800" dirty="0" smtClean="0"/>
          </a:p>
          <a:p>
            <a:r>
              <a:rPr lang="en-US" sz="2800" dirty="0" smtClean="0"/>
              <a:t>Also, we need to make</a:t>
            </a:r>
            <a:r>
              <a:rPr lang="en-US" sz="2800" baseline="0" dirty="0" smtClean="0"/>
              <a:t> sure that the proper relationships </a:t>
            </a:r>
            <a:r>
              <a:rPr lang="en-US" sz="2800" dirty="0" smtClean="0"/>
              <a:t>exist between fact and dimension tables. Foreign</a:t>
            </a:r>
            <a:r>
              <a:rPr lang="en-US" sz="2800" baseline="0" dirty="0" smtClean="0"/>
              <a:t> key relationships are automatically detected in the source, but sometimes these relationships don’t get created for performance reasons or we might be combining tables from different data sources. Whatever the reason, we can create logical relationships wherever we need to do so. We just need to t</a:t>
            </a:r>
            <a:r>
              <a:rPr lang="en-US" sz="2600" dirty="0" smtClean="0"/>
              <a:t>ake care to define the proper direction of a relationshi</a:t>
            </a:r>
            <a:r>
              <a:rPr lang="en-US" dirty="0" smtClean="0"/>
              <a:t>p – the direction of the arrow needs to point away from the fact table and</a:t>
            </a:r>
            <a:r>
              <a:rPr lang="en-US" baseline="0" dirty="0" smtClean="0"/>
              <a:t> towards the dimension table for example – or away from a child level in a snowflake dimension and towards a parent level. We’ll see how to do this in the next demonstration.</a:t>
            </a:r>
            <a:endParaRPr lang="en-US" sz="2600" dirty="0" smtClean="0"/>
          </a:p>
          <a:p>
            <a:pPr lvl="1"/>
            <a:endParaRPr lang="en-US" sz="2400" dirty="0" smtClean="0"/>
          </a:p>
        </p:txBody>
      </p:sp>
      <p:sp>
        <p:nvSpPr>
          <p:cNvPr id="4" name="Slide Number Placeholder 3"/>
          <p:cNvSpPr>
            <a:spLocks noGrp="1"/>
          </p:cNvSpPr>
          <p:nvPr>
            <p:ph type="sldNum" sz="quarter" idx="10"/>
          </p:nvPr>
        </p:nvSpPr>
        <p:spPr/>
        <p:txBody>
          <a:bodyPr/>
          <a:lstStyle/>
          <a:p>
            <a:fld id="{5F8E462F-1A81-4169-9BB2-DAD111F40AB7}" type="slidenum">
              <a:rPr lang="en-US" smtClean="0"/>
              <a:t>13</a:t>
            </a:fld>
            <a:endParaRPr lang="en-US"/>
          </a:p>
        </p:txBody>
      </p:sp>
    </p:spTree>
    <p:extLst>
      <p:ext uri="{BB962C8B-B14F-4D97-AF65-F5344CB8AC3E}">
        <p14:creationId xmlns:p14="http://schemas.microsoft.com/office/powerpoint/2010/main" val="168592918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An alternative to a named query is a named calculation. </a:t>
            </a:r>
          </a:p>
          <a:p>
            <a:endParaRPr lang="en-US" dirty="0" smtClean="0"/>
          </a:p>
          <a:p>
            <a:r>
              <a:rPr lang="en-US" dirty="0" smtClean="0"/>
              <a:t>A named calculation is simply a</a:t>
            </a:r>
            <a:r>
              <a:rPr lang="en-US" baseline="0" dirty="0" smtClean="0"/>
              <a:t> SQL expression that adds a column to a table in the DSV – it doesn’t update the source itself but is defined and available only in the DSV. It’s a quick way to modify the table without setting up a named query which might be preferable if we have a lot of named calculations that we want to add. The expression that we use passes through directly to the underlying source – so we use the language that’s applicable. If SQL Server is our source –we use Transact-SQL syntax. There is no validation of our expression or expression builder in the dialog box. We’ll have to test the results elsewhere.</a:t>
            </a:r>
          </a:p>
          <a:p>
            <a:endParaRPr lang="en-US" baseline="0" dirty="0" smtClean="0"/>
          </a:p>
          <a:p>
            <a:r>
              <a:rPr lang="en-US" baseline="0" dirty="0" smtClean="0"/>
              <a:t>After we add the expression as a named calculation, we’ll see a new column appear in the DSV with a calculator icon. To test whether the expression is valid, we can right-click on the table and select Explore Data </a:t>
            </a:r>
          </a:p>
          <a:p>
            <a:endParaRPr lang="en-US" baseline="0" dirty="0" smtClean="0"/>
          </a:p>
          <a:p>
            <a:r>
              <a:rPr lang="en-US" baseline="0" dirty="0" smtClean="0"/>
              <a:t>and then we’ll see the results and can determine if we set up the expression correctly.</a:t>
            </a:r>
          </a:p>
          <a:p>
            <a:endParaRPr lang="en-US" baseline="0" dirty="0" smtClean="0"/>
          </a:p>
          <a:p>
            <a:endParaRPr lang="en-US" baseline="0" dirty="0" smtClean="0"/>
          </a:p>
          <a:p>
            <a:pPr lvl="1"/>
            <a:r>
              <a:rPr lang="en-US" dirty="0" smtClean="0"/>
              <a:t>Create a new column in the logical layer when you have read-only access to data source</a:t>
            </a:r>
          </a:p>
          <a:p>
            <a:pPr lvl="1"/>
            <a:r>
              <a:rPr lang="en-US" dirty="0" smtClean="0"/>
              <a:t>Optimize cube performance with scalar named calculations instead of cube calculations</a:t>
            </a:r>
          </a:p>
          <a:p>
            <a:pPr lvl="1"/>
            <a:r>
              <a:rPr lang="en-US" dirty="0" smtClean="0"/>
              <a:t>Define user-friendly labels for dimension members</a:t>
            </a:r>
            <a:endParaRPr lang="en-US" dirty="0"/>
          </a:p>
        </p:txBody>
      </p:sp>
      <p:sp>
        <p:nvSpPr>
          <p:cNvPr id="4" name="Slide Number Placeholder 3"/>
          <p:cNvSpPr>
            <a:spLocks noGrp="1"/>
          </p:cNvSpPr>
          <p:nvPr>
            <p:ph type="sldNum" sz="quarter" idx="10"/>
          </p:nvPr>
        </p:nvSpPr>
        <p:spPr/>
        <p:txBody>
          <a:bodyPr/>
          <a:lstStyle/>
          <a:p>
            <a:pPr>
              <a:defRPr/>
            </a:pPr>
            <a:fld id="{47C584BF-6945-4E60-B2A7-1638FF8EA8EE}" type="slidenum">
              <a:rPr lang="en-US" smtClean="0"/>
              <a:pPr>
                <a:defRPr/>
              </a:pPr>
              <a:t>14</a:t>
            </a:fld>
            <a:endParaRPr lang="en-US"/>
          </a:p>
        </p:txBody>
      </p:sp>
    </p:spTree>
    <p:extLst>
      <p:ext uri="{BB962C8B-B14F-4D97-AF65-F5344CB8AC3E}">
        <p14:creationId xmlns:p14="http://schemas.microsoft.com/office/powerpoint/2010/main" val="100039112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dirty="0" smtClean="0"/>
              <a:t>When we need to do more than add a column to a table, we can use</a:t>
            </a:r>
            <a:r>
              <a:rPr lang="en-US" baseline="0" dirty="0" smtClean="0"/>
              <a:t> a named query instead of a named calculation.</a:t>
            </a:r>
          </a:p>
          <a:p>
            <a:pPr lvl="0"/>
            <a:endParaRPr lang="en-US" baseline="0" dirty="0" smtClean="0"/>
          </a:p>
          <a:p>
            <a:pPr lvl="0"/>
            <a:r>
              <a:rPr lang="en-US" baseline="0" dirty="0" smtClean="0"/>
              <a:t>The difference is that with a named query, we have complete control over the select statement that returns data. It’s just like creating a view in a relational database.</a:t>
            </a:r>
          </a:p>
          <a:p>
            <a:pPr lvl="0"/>
            <a:endParaRPr lang="en-US" baseline="0" dirty="0" smtClean="0"/>
          </a:p>
          <a:p>
            <a:pPr lvl="0"/>
            <a:r>
              <a:rPr lang="en-US" baseline="0" dirty="0" smtClean="0"/>
              <a:t>When we use SQL Server as a source, we have access to a graphical query builder interface to help us design the query. We can also test the query inside the named query editor. Basically we use named queries to simplify a large table by reducing the number of </a:t>
            </a:r>
            <a:r>
              <a:rPr lang="en-US" baseline="0" dirty="0" err="1" smtClean="0"/>
              <a:t>columsn</a:t>
            </a:r>
            <a:r>
              <a:rPr lang="en-US" baseline="0" dirty="0" smtClean="0"/>
              <a:t> that we want to expose to the development environment or we can apply filters using a WHERE clause or joins to other tables when we want to restrict the number of rows that we want to load into our Analysis Services database. It’s also a way to c</a:t>
            </a:r>
            <a:r>
              <a:rPr lang="en-US" dirty="0" smtClean="0"/>
              <a:t>reate a new table in the logical layer when we have read-only access to data source.</a:t>
            </a:r>
            <a:endParaRPr lang="en-US" dirty="0"/>
          </a:p>
        </p:txBody>
      </p:sp>
      <p:sp>
        <p:nvSpPr>
          <p:cNvPr id="4" name="Slide Number Placeholder 3"/>
          <p:cNvSpPr>
            <a:spLocks noGrp="1"/>
          </p:cNvSpPr>
          <p:nvPr>
            <p:ph type="sldNum" sz="quarter" idx="10"/>
          </p:nvPr>
        </p:nvSpPr>
        <p:spPr/>
        <p:txBody>
          <a:bodyPr/>
          <a:lstStyle/>
          <a:p>
            <a:pPr>
              <a:defRPr/>
            </a:pPr>
            <a:fld id="{47C584BF-6945-4E60-B2A7-1638FF8EA8EE}" type="slidenum">
              <a:rPr lang="en-US" smtClean="0"/>
              <a:pPr>
                <a:defRPr/>
              </a:pPr>
              <a:t>15</a:t>
            </a:fld>
            <a:endParaRPr lang="en-US"/>
          </a:p>
        </p:txBody>
      </p:sp>
    </p:spTree>
    <p:extLst>
      <p:ext uri="{BB962C8B-B14F-4D97-AF65-F5344CB8AC3E}">
        <p14:creationId xmlns:p14="http://schemas.microsoft.com/office/powerpoint/2010/main" val="364715462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In the previous module – we learned</a:t>
            </a:r>
            <a:r>
              <a:rPr lang="en-US" baseline="0" dirty="0" smtClean="0"/>
              <a:t> how to create dimension using the top down approach. Now we’re going to see how to build dimensions from the bottom up. </a:t>
            </a:r>
          </a:p>
          <a:p>
            <a:endParaRPr lang="en-US" baseline="0" dirty="0" smtClean="0"/>
          </a:p>
          <a:p>
            <a:r>
              <a:rPr lang="en-US" baseline="0" dirty="0" smtClean="0"/>
              <a:t>When we start the wizard – we need to specify the creation method. We saw this page when we used the top down approach, but most of the time,</a:t>
            </a:r>
          </a:p>
          <a:p>
            <a:endParaRPr lang="en-US" baseline="0" dirty="0" smtClean="0"/>
          </a:p>
          <a:p>
            <a:r>
              <a:rPr lang="en-US" baseline="0" dirty="0" smtClean="0"/>
              <a:t>we’re going to select the first option – Use an existing table. We’ll review the other options regarding the time table in separate demonstrations in this module.</a:t>
            </a:r>
          </a:p>
          <a:p>
            <a:endParaRPr lang="en-US" baseline="0" dirty="0" smtClean="0"/>
          </a:p>
          <a:p>
            <a:r>
              <a:rPr lang="en-US" sz="1200" b="0" i="0" kern="1200" dirty="0" smtClean="0">
                <a:solidFill>
                  <a:schemeClr val="tx1"/>
                </a:solidFill>
                <a:effectLst/>
                <a:latin typeface="Arial" pitchFamily="34" charset="0"/>
                <a:ea typeface="+mn-ea"/>
                <a:cs typeface="+mn-cs"/>
              </a:rPr>
              <a:t>When we design a dimension, we select the relevant table from the DSV, </a:t>
            </a:r>
          </a:p>
          <a:p>
            <a:endParaRPr lang="en-US" sz="1200" b="0" i="0" kern="1200" dirty="0" smtClean="0">
              <a:solidFill>
                <a:schemeClr val="tx1"/>
              </a:solidFill>
              <a:effectLst/>
              <a:latin typeface="Arial" pitchFamily="34" charset="0"/>
              <a:ea typeface="+mn-ea"/>
              <a:cs typeface="+mn-cs"/>
            </a:endParaRPr>
          </a:p>
          <a:p>
            <a:r>
              <a:rPr lang="en-US" sz="1200" b="0" i="0" kern="1200" dirty="0" smtClean="0">
                <a:solidFill>
                  <a:schemeClr val="tx1"/>
                </a:solidFill>
                <a:effectLst/>
                <a:latin typeface="Arial" pitchFamily="34" charset="0"/>
                <a:ea typeface="+mn-ea"/>
                <a:cs typeface="+mn-cs"/>
              </a:rPr>
              <a:t>and identify the key column.</a:t>
            </a:r>
            <a:r>
              <a:rPr lang="en-US" sz="1200" b="0" i="0" kern="1200" baseline="0" dirty="0" smtClean="0">
                <a:solidFill>
                  <a:schemeClr val="tx1"/>
                </a:solidFill>
                <a:effectLst/>
                <a:latin typeface="Arial" pitchFamily="34" charset="0"/>
                <a:ea typeface="+mn-ea"/>
                <a:cs typeface="+mn-cs"/>
              </a:rPr>
              <a:t> The key column uniquely identifies each record in the dimension table and is usually the primary key of the table when we have a data warehouse for our source data. We can specify multiple columns as key columns if the table has a composite key structure to uniquely identify records.</a:t>
            </a:r>
          </a:p>
          <a:p>
            <a:endParaRPr lang="en-US" sz="1200" b="0" i="0" kern="1200" baseline="0" dirty="0" smtClean="0">
              <a:solidFill>
                <a:schemeClr val="tx1"/>
              </a:solidFill>
              <a:effectLst/>
              <a:latin typeface="Arial" pitchFamily="34" charset="0"/>
              <a:ea typeface="+mn-ea"/>
              <a:cs typeface="+mn-cs"/>
            </a:endParaRPr>
          </a:p>
          <a:p>
            <a:r>
              <a:rPr lang="en-US" sz="1200" b="0" i="0" kern="1200" baseline="0" dirty="0" smtClean="0">
                <a:solidFill>
                  <a:schemeClr val="tx1"/>
                </a:solidFill>
                <a:effectLst/>
                <a:latin typeface="Arial" pitchFamily="34" charset="0"/>
                <a:ea typeface="+mn-ea"/>
                <a:cs typeface="+mn-cs"/>
              </a:rPr>
              <a:t>Selecting a name column is optional here. If we don’t select one, then the value in the key column will display as the label that we see when browsing the dimension members. </a:t>
            </a:r>
          </a:p>
          <a:p>
            <a:endParaRPr lang="en-US" sz="1200" b="0" i="0" kern="1200" baseline="0" dirty="0" smtClean="0">
              <a:solidFill>
                <a:schemeClr val="tx1"/>
              </a:solidFill>
              <a:effectLst/>
              <a:latin typeface="Arial" pitchFamily="34" charset="0"/>
              <a:ea typeface="+mn-ea"/>
              <a:cs typeface="+mn-cs"/>
            </a:endParaRPr>
          </a:p>
          <a:p>
            <a:r>
              <a:rPr lang="en-US" sz="1200" b="0" i="0" kern="1200" dirty="0" smtClean="0">
                <a:solidFill>
                  <a:schemeClr val="tx1"/>
                </a:solidFill>
                <a:effectLst/>
                <a:latin typeface="Arial" pitchFamily="34" charset="0"/>
                <a:ea typeface="+mn-ea"/>
                <a:cs typeface="+mn-cs"/>
              </a:rPr>
              <a:t>On the next page of the dimension</a:t>
            </a:r>
            <a:r>
              <a:rPr lang="en-US" sz="1200" b="0" i="0" kern="1200" baseline="0" dirty="0" smtClean="0">
                <a:solidFill>
                  <a:schemeClr val="tx1"/>
                </a:solidFill>
                <a:effectLst/>
                <a:latin typeface="Arial" pitchFamily="34" charset="0"/>
                <a:ea typeface="+mn-ea"/>
                <a:cs typeface="+mn-cs"/>
              </a:rPr>
              <a:t> wizard, we </a:t>
            </a:r>
            <a:r>
              <a:rPr lang="en-US" sz="1200" b="0" i="0" kern="1200" dirty="0" smtClean="0">
                <a:solidFill>
                  <a:schemeClr val="tx1"/>
                </a:solidFill>
                <a:effectLst/>
                <a:latin typeface="Arial" pitchFamily="34" charset="0"/>
                <a:ea typeface="+mn-ea"/>
                <a:cs typeface="+mn-cs"/>
              </a:rPr>
              <a:t>pick the attributes (which is the name we use to refer to the table columns from the DSV.</a:t>
            </a:r>
            <a:r>
              <a:rPr lang="en-US" sz="1200" b="0" i="0" kern="1200" baseline="0" dirty="0" smtClean="0">
                <a:solidFill>
                  <a:schemeClr val="tx1"/>
                </a:solidFill>
                <a:effectLst/>
                <a:latin typeface="Arial" pitchFamily="34" charset="0"/>
                <a:ea typeface="+mn-ea"/>
                <a:cs typeface="+mn-cs"/>
              </a:rPr>
              <a:t> </a:t>
            </a:r>
            <a:r>
              <a:rPr lang="en-US" sz="1200" b="0" i="0" kern="1200" dirty="0" smtClean="0">
                <a:solidFill>
                  <a:schemeClr val="tx1"/>
                </a:solidFill>
                <a:effectLst/>
                <a:latin typeface="Arial" pitchFamily="34" charset="0"/>
                <a:ea typeface="+mn-ea"/>
                <a:cs typeface="+mn-cs"/>
              </a:rPr>
              <a:t>We decide here </a:t>
            </a:r>
          </a:p>
          <a:p>
            <a:endParaRPr lang="en-US" sz="1200" b="0" i="0" kern="1200" dirty="0" smtClean="0">
              <a:solidFill>
                <a:schemeClr val="tx1"/>
              </a:solidFill>
              <a:effectLst/>
              <a:latin typeface="Arial" pitchFamily="34" charset="0"/>
              <a:ea typeface="+mn-ea"/>
              <a:cs typeface="+mn-cs"/>
            </a:endParaRPr>
          </a:p>
          <a:p>
            <a:r>
              <a:rPr lang="en-US" sz="1200" b="0" i="0" kern="1200" dirty="0" smtClean="0">
                <a:solidFill>
                  <a:schemeClr val="tx1"/>
                </a:solidFill>
                <a:effectLst/>
                <a:latin typeface="Arial" pitchFamily="34" charset="0"/>
                <a:ea typeface="+mn-ea"/>
                <a:cs typeface="+mn-cs"/>
              </a:rPr>
              <a:t>which attributes to include in the dimension, </a:t>
            </a:r>
          </a:p>
          <a:p>
            <a:endParaRPr lang="en-US" sz="1200" b="0" i="0" kern="1200" dirty="0" smtClean="0">
              <a:solidFill>
                <a:schemeClr val="tx1"/>
              </a:solidFill>
              <a:effectLst/>
              <a:latin typeface="Arial" pitchFamily="34" charset="0"/>
              <a:ea typeface="+mn-ea"/>
              <a:cs typeface="+mn-cs"/>
            </a:endParaRPr>
          </a:p>
          <a:p>
            <a:r>
              <a:rPr lang="en-US" sz="1200" b="0" i="0" kern="1200" dirty="0" smtClean="0">
                <a:solidFill>
                  <a:schemeClr val="tx1"/>
                </a:solidFill>
                <a:effectLst/>
                <a:latin typeface="Arial" pitchFamily="34" charset="0"/>
                <a:ea typeface="+mn-ea"/>
                <a:cs typeface="+mn-cs"/>
              </a:rPr>
              <a:t>And whether the users</a:t>
            </a:r>
            <a:r>
              <a:rPr lang="en-US" sz="1200" b="0" i="0" kern="1200" baseline="0" dirty="0" smtClean="0">
                <a:solidFill>
                  <a:schemeClr val="tx1"/>
                </a:solidFill>
                <a:effectLst/>
                <a:latin typeface="Arial" pitchFamily="34" charset="0"/>
                <a:ea typeface="+mn-ea"/>
                <a:cs typeface="+mn-cs"/>
              </a:rPr>
              <a:t> will be able to view each attribute independently when browsing the cube. For example, we could have an attribute that we use exclusively for sorting purposes as we’ll see in a demonstration later in this module- so we would not enable browsing for that attribute. </a:t>
            </a:r>
            <a:endParaRPr lang="en-US" sz="1200" b="0" i="0" kern="1200" dirty="0" smtClean="0">
              <a:solidFill>
                <a:schemeClr val="tx1"/>
              </a:solidFill>
              <a:effectLst/>
              <a:latin typeface="Arial" pitchFamily="34" charset="0"/>
              <a:ea typeface="+mn-ea"/>
              <a:cs typeface="+mn-cs"/>
            </a:endParaRPr>
          </a:p>
          <a:p>
            <a:endParaRPr lang="en-US" sz="1200" b="0" i="0" kern="1200" dirty="0" smtClean="0">
              <a:solidFill>
                <a:schemeClr val="tx1"/>
              </a:solidFill>
              <a:effectLst/>
              <a:latin typeface="Arial" pitchFamily="34" charset="0"/>
              <a:ea typeface="+mn-ea"/>
              <a:cs typeface="+mn-cs"/>
            </a:endParaRPr>
          </a:p>
          <a:p>
            <a:endParaRPr lang="en-US" sz="1200" b="0" i="0" kern="1200" dirty="0" smtClean="0">
              <a:solidFill>
                <a:schemeClr val="tx1"/>
              </a:solidFill>
              <a:effectLst/>
              <a:latin typeface="Arial" pitchFamily="34" charset="0"/>
              <a:ea typeface="+mn-ea"/>
              <a:cs typeface="+mn-cs"/>
            </a:endParaRPr>
          </a:p>
        </p:txBody>
      </p:sp>
      <p:sp>
        <p:nvSpPr>
          <p:cNvPr id="4" name="Slide Number Placeholder 3"/>
          <p:cNvSpPr>
            <a:spLocks noGrp="1"/>
          </p:cNvSpPr>
          <p:nvPr>
            <p:ph type="sldNum" sz="quarter" idx="10"/>
          </p:nvPr>
        </p:nvSpPr>
        <p:spPr/>
        <p:txBody>
          <a:bodyPr/>
          <a:lstStyle/>
          <a:p>
            <a:fld id="{5F8E462F-1A81-4169-9BB2-DAD111F40AB7}" type="slidenum">
              <a:rPr lang="en-US" smtClean="0"/>
              <a:t>16</a:t>
            </a:fld>
            <a:endParaRPr lang="en-US"/>
          </a:p>
        </p:txBody>
      </p:sp>
    </p:spTree>
    <p:extLst>
      <p:ext uri="{BB962C8B-B14F-4D97-AF65-F5344CB8AC3E}">
        <p14:creationId xmlns:p14="http://schemas.microsoft.com/office/powerpoint/2010/main" val="72137067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After we complete the dimension wizard, the dimension designer opens for the dimension we just created. </a:t>
            </a:r>
          </a:p>
          <a:p>
            <a:endParaRPr lang="en-US" dirty="0" smtClean="0"/>
          </a:p>
          <a:p>
            <a:r>
              <a:rPr lang="en-US" dirty="0" smtClean="0"/>
              <a:t>Let’s take a moment to explore the interface of the designer.</a:t>
            </a:r>
          </a:p>
          <a:p>
            <a:endParaRPr lang="en-US" dirty="0" smtClean="0"/>
          </a:p>
          <a:p>
            <a:r>
              <a:rPr lang="en-US" dirty="0" smtClean="0"/>
              <a:t>On the left we have the attributes pane where we see a tree view of the dimension and its</a:t>
            </a:r>
            <a:r>
              <a:rPr lang="en-US" baseline="0" dirty="0" smtClean="0"/>
              <a:t> attributes</a:t>
            </a:r>
            <a:r>
              <a:rPr lang="en-US" dirty="0" smtClean="0"/>
              <a:t>. </a:t>
            </a:r>
            <a:r>
              <a:rPr lang="en-US" baseline="0" dirty="0" smtClean="0"/>
              <a:t>At the top of the tree we have the dimension indicated by the icon with the three arrows radiating from a common point labeled Sales Territory – and we see the three attributes that we selected in the wizard – Sales Territory Country, Sales Territory Group, and Sales Territory Key. Whenever we select an object in the designer, the associated properties for that object will </a:t>
            </a:r>
          </a:p>
          <a:p>
            <a:endParaRPr lang="en-US" baseline="0" dirty="0" smtClean="0"/>
          </a:p>
          <a:p>
            <a:r>
              <a:rPr lang="en-US" baseline="0" dirty="0" smtClean="0"/>
              <a:t>display in the Properties window. Much of our work in fine-tuning the dimension design will involve configuring properties. There are different properties for the dimension than there are for the individual attributes as we’ll see in the demonstrations later in this module. </a:t>
            </a:r>
          </a:p>
          <a:p>
            <a:endParaRPr lang="en-US" baseline="0" dirty="0" smtClean="0"/>
          </a:p>
          <a:p>
            <a:r>
              <a:rPr lang="en-US" baseline="0" dirty="0" smtClean="0"/>
              <a:t>Next to the attributes pane </a:t>
            </a:r>
          </a:p>
          <a:p>
            <a:endParaRPr lang="en-US" baseline="0" dirty="0" smtClean="0"/>
          </a:p>
          <a:p>
            <a:r>
              <a:rPr lang="en-US" baseline="0" dirty="0" smtClean="0"/>
              <a:t>Is the Hierarchies pane. It’s currently empty but we’ll be adding a hierarchy later in this module. These hierarchies are called user-defined hierarchies to distinguish them from the attribute hierarchies. User-defined hierarchies can have multiple levels and are useful for helping users navigate from summarized to detailed information.</a:t>
            </a:r>
          </a:p>
          <a:p>
            <a:endParaRPr lang="en-US" baseline="0" dirty="0" smtClean="0"/>
          </a:p>
          <a:p>
            <a:r>
              <a:rPr lang="en-US" dirty="0" smtClean="0"/>
              <a:t>The next pane is the data source view pane. Here we see a subset of the data</a:t>
            </a:r>
            <a:r>
              <a:rPr lang="en-US" baseline="0" dirty="0" smtClean="0"/>
              <a:t> source view – showing just the table or tables that we use to create the dimension. If we decide later that we need to add more attributes to the dimension after we created it up with the wizard, we can just drag the attributes from the data source view pane over to the attributes pane to quickly add them.</a:t>
            </a:r>
          </a:p>
          <a:p>
            <a:endParaRPr lang="en-US" baseline="0" dirty="0" smtClean="0"/>
          </a:p>
          <a:p>
            <a:r>
              <a:rPr lang="en-US" baseline="0" dirty="0" smtClean="0"/>
              <a:t>The solution explorer shows us all the files in our project. After we completed the dimension wizard, a new file was added to the project – </a:t>
            </a:r>
          </a:p>
          <a:p>
            <a:endParaRPr lang="en-US" baseline="0" dirty="0" smtClean="0"/>
          </a:p>
          <a:p>
            <a:r>
              <a:rPr lang="en-US" baseline="0" dirty="0" smtClean="0"/>
              <a:t>the Sales Territory dim file. If we later close the dimension designer for Sales Territory, we can just double-click the file name here to reopen it. As we add other dimensions to our project – each dimension will have its own file in the Dimensions folder. </a:t>
            </a:r>
            <a:endParaRPr lang="en-US" dirty="0"/>
          </a:p>
        </p:txBody>
      </p:sp>
      <p:sp>
        <p:nvSpPr>
          <p:cNvPr id="4" name="Slide Number Placeholder 3"/>
          <p:cNvSpPr>
            <a:spLocks noGrp="1"/>
          </p:cNvSpPr>
          <p:nvPr>
            <p:ph type="sldNum" sz="quarter" idx="10"/>
          </p:nvPr>
        </p:nvSpPr>
        <p:spPr/>
        <p:txBody>
          <a:bodyPr/>
          <a:lstStyle/>
          <a:p>
            <a:pPr>
              <a:defRPr/>
            </a:pPr>
            <a:fld id="{47C584BF-6945-4E60-B2A7-1638FF8EA8EE}" type="slidenum">
              <a:rPr lang="en-US" smtClean="0"/>
              <a:pPr>
                <a:defRPr/>
              </a:pPr>
              <a:t>17</a:t>
            </a:fld>
            <a:endParaRPr lang="en-US"/>
          </a:p>
        </p:txBody>
      </p:sp>
    </p:spTree>
    <p:extLst>
      <p:ext uri="{BB962C8B-B14F-4D97-AF65-F5344CB8AC3E}">
        <p14:creationId xmlns:p14="http://schemas.microsoft.com/office/powerpoint/2010/main" val="427153583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jpeg"/><Relationship Id="rId3" Type="http://schemas.openxmlformats.org/officeDocument/2006/relationships/image" Target="../media/image5.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blipFill dpi="0" rotWithShape="0">
          <a:blip r:embed="rId2"/>
          <a:srcRect/>
          <a:stretch>
            <a:fillRect/>
          </a:stretch>
        </a:blipFill>
        <a:effectLst/>
      </p:bgPr>
    </p:bg>
    <p:spTree>
      <p:nvGrpSpPr>
        <p:cNvPr id="1" name=""/>
        <p:cNvGrpSpPr/>
        <p:nvPr/>
      </p:nvGrpSpPr>
      <p:grpSpPr>
        <a:xfrm>
          <a:off x="0" y="0"/>
          <a:ext cx="0" cy="0"/>
          <a:chOff x="0" y="0"/>
          <a:chExt cx="0" cy="0"/>
        </a:xfrm>
      </p:grpSpPr>
      <p:pic>
        <p:nvPicPr>
          <p:cNvPr id="3" name="Picture 10" descr="TextOnly_Logo_02"/>
          <p:cNvPicPr>
            <a:picLocks noChangeAspect="1" noChangeArrowheads="1"/>
          </p:cNvPicPr>
          <p:nvPr userDrawn="1"/>
        </p:nvPicPr>
        <p:blipFill>
          <a:blip r:embed="rId3"/>
          <a:srcRect/>
          <a:stretch>
            <a:fillRect/>
          </a:stretch>
        </p:blipFill>
        <p:spPr bwMode="invGray">
          <a:xfrm>
            <a:off x="6308725" y="5432425"/>
            <a:ext cx="2806700" cy="1492250"/>
          </a:xfrm>
          <a:prstGeom prst="rect">
            <a:avLst/>
          </a:prstGeom>
          <a:noFill/>
          <a:ln w="9525">
            <a:noFill/>
            <a:miter lim="800000"/>
            <a:headEnd/>
            <a:tailEnd/>
          </a:ln>
        </p:spPr>
      </p:pic>
      <p:sp>
        <p:nvSpPr>
          <p:cNvPr id="66562" name="Rectangle 2"/>
          <p:cNvSpPr>
            <a:spLocks noGrp="1" noChangeArrowheads="1"/>
          </p:cNvSpPr>
          <p:nvPr>
            <p:ph type="ctrTitle" sz="quarter"/>
          </p:nvPr>
        </p:nvSpPr>
        <p:spPr>
          <a:xfrm>
            <a:off x="0" y="76200"/>
            <a:ext cx="9144000" cy="762000"/>
          </a:xfrm>
          <a:effectLst>
            <a:outerShdw dist="17961" dir="2700000" algn="ctr" rotWithShape="0">
              <a:schemeClr val="bg2"/>
            </a:outerShdw>
          </a:effectLst>
        </p:spPr>
        <p:txBody>
          <a:bodyPr anchor="ctr"/>
          <a:lstStyle>
            <a:lvl1pPr algn="r">
              <a:defRPr/>
            </a:lvl1pPr>
          </a:lstStyle>
          <a:p>
            <a:r>
              <a:rPr lang="en-US"/>
              <a:t>Click to edit Master title style</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40525" y="228600"/>
            <a:ext cx="2170113" cy="6196013"/>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227013" y="228600"/>
            <a:ext cx="6361112" cy="6196013"/>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Text Placeholder 2"/>
          <p:cNvSpPr>
            <a:spLocks noGrp="1"/>
          </p:cNvSpPr>
          <p:nvPr>
            <p:ph type="body"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Date Placeholder 5"/>
          <p:cNvSpPr>
            <a:spLocks noGrp="1"/>
          </p:cNvSpPr>
          <p:nvPr>
            <p:ph type="dt" sz="half" idx="10"/>
          </p:nvPr>
        </p:nvSpPr>
        <p:spPr>
          <a:xfrm>
            <a:off x="457200" y="6356350"/>
            <a:ext cx="2133600" cy="365125"/>
          </a:xfrm>
          <a:prstGeom prst="rect">
            <a:avLst/>
          </a:prstGeom>
        </p:spPr>
        <p:txBody>
          <a:bodyPr/>
          <a:lstStyle/>
          <a:p>
            <a:r>
              <a:rPr lang="en-US" dirty="0" smtClean="0"/>
              <a:t>Mar-2008</a:t>
            </a:r>
            <a:endParaRPr lang="en-US" dirty="0"/>
          </a:p>
        </p:txBody>
      </p:sp>
      <p:sp>
        <p:nvSpPr>
          <p:cNvPr id="7" name="Slide Number Placeholder 6"/>
          <p:cNvSpPr>
            <a:spLocks noGrp="1"/>
          </p:cNvSpPr>
          <p:nvPr>
            <p:ph type="sldNum" sz="quarter" idx="11"/>
          </p:nvPr>
        </p:nvSpPr>
        <p:spPr>
          <a:xfrm>
            <a:off x="6553200" y="6356350"/>
            <a:ext cx="2133600" cy="365125"/>
          </a:xfrm>
          <a:prstGeom prst="rect">
            <a:avLst/>
          </a:prstGeom>
        </p:spPr>
        <p:txBody>
          <a:bodyPr/>
          <a:lstStyle/>
          <a:p>
            <a:fld id="{EFD5A5E3-ED6D-4393-B150-D14B9F28E9C3}" type="slidenum">
              <a:rPr lang="en-US" smtClean="0"/>
              <a:pPr/>
              <a:t>‹#›</a:t>
            </a:fld>
            <a:endParaRPr lang="en-US"/>
          </a:p>
        </p:txBody>
      </p:sp>
      <p:sp>
        <p:nvSpPr>
          <p:cNvPr id="8" name="Footer Placeholder 7"/>
          <p:cNvSpPr>
            <a:spLocks noGrp="1"/>
          </p:cNvSpPr>
          <p:nvPr>
            <p:ph type="ftr" sz="quarter" idx="12"/>
          </p:nvPr>
        </p:nvSpPr>
        <p:spPr>
          <a:xfrm>
            <a:off x="3124200" y="6356350"/>
            <a:ext cx="2895600" cy="365125"/>
          </a:xfrm>
          <a:prstGeom prst="rect">
            <a:avLst/>
          </a:prstGeom>
        </p:spPr>
        <p:txBody>
          <a:bodyPr/>
          <a:lstStyle/>
          <a:p>
            <a:r>
              <a:rPr lang="en-US" smtClean="0"/>
              <a:t>Microsoft Developer &amp; Platform Evangelism</a:t>
            </a:r>
            <a:endParaRPr lang="en-US"/>
          </a:p>
        </p:txBody>
      </p:sp>
    </p:spTree>
    <p:extLst>
      <p:ext uri="{BB962C8B-B14F-4D97-AF65-F5344CB8AC3E}">
        <p14:creationId xmlns:p14="http://schemas.microsoft.com/office/powerpoint/2010/main" val="200286254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a:xfrm>
            <a:off x="227013" y="1384300"/>
            <a:ext cx="8455025" cy="50403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227013" y="1141413"/>
            <a:ext cx="4151312" cy="5283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530725" y="1141413"/>
            <a:ext cx="4151313" cy="5283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theme" Target="../theme/theme1.xml"/><Relationship Id="rId14" Type="http://schemas.openxmlformats.org/officeDocument/2006/relationships/image" Target="../media/image1.jpeg"/><Relationship Id="rId15" Type="http://schemas.openxmlformats.org/officeDocument/2006/relationships/image" Target="../media/image2.png"/><Relationship Id="rId16" Type="http://schemas.openxmlformats.org/officeDocument/2006/relationships/image" Target="../media/image3.pn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4"/>
          <a:srcRect/>
          <a:stretch>
            <a:fillRect/>
          </a:stretch>
        </a:blipFill>
        <a:effectLst/>
      </p:bgPr>
    </p:bg>
    <p:spTree>
      <p:nvGrpSpPr>
        <p:cNvPr id="1" name=""/>
        <p:cNvGrpSpPr/>
        <p:nvPr/>
      </p:nvGrpSpPr>
      <p:grpSpPr>
        <a:xfrm>
          <a:off x="0" y="0"/>
          <a:ext cx="0" cy="0"/>
          <a:chOff x="0" y="0"/>
          <a:chExt cx="0" cy="0"/>
        </a:xfrm>
      </p:grpSpPr>
      <p:sp>
        <p:nvSpPr>
          <p:cNvPr id="65538" name="Rectangle 2"/>
          <p:cNvSpPr>
            <a:spLocks noGrp="1" noChangeAspect="1" noChangeArrowheads="1"/>
          </p:cNvSpPr>
          <p:nvPr>
            <p:ph type="title"/>
          </p:nvPr>
        </p:nvSpPr>
        <p:spPr bwMode="auto">
          <a:xfrm>
            <a:off x="227013" y="228600"/>
            <a:ext cx="8683625" cy="695325"/>
          </a:xfrm>
          <a:prstGeom prst="rect">
            <a:avLst/>
          </a:prstGeom>
          <a:noFill/>
          <a:ln w="9525">
            <a:noFill/>
            <a:miter lim="800000"/>
            <a:headEnd/>
            <a:tailEnd/>
          </a:ln>
          <a:effectLst>
            <a:outerShdw dist="17961" dir="2700000" algn="ctr" rotWithShape="0">
              <a:schemeClr val="bg2">
                <a:alpha val="50000"/>
              </a:schemeClr>
            </a:outerShdw>
          </a:effectLst>
        </p:spPr>
        <p:txBody>
          <a:bodyPr vert="horz" wrap="square" lIns="91440" tIns="45720" rIns="91440" bIns="45720" numCol="1" anchor="t" anchorCtr="0" compatLnSpc="1">
            <a:prstTxWarp prst="textNoShape">
              <a:avLst/>
            </a:prstTxWarp>
            <a:spAutoFit/>
          </a:bodyPr>
          <a:lstStyle/>
          <a:p>
            <a:pPr lvl="0"/>
            <a:r>
              <a:rPr lang="en-US" dirty="0" smtClean="0"/>
              <a:t>Click to edit Title Slide</a:t>
            </a:r>
          </a:p>
        </p:txBody>
      </p:sp>
      <p:sp>
        <p:nvSpPr>
          <p:cNvPr id="65539" name="Rectangle 3"/>
          <p:cNvSpPr>
            <a:spLocks noGrp="1" noChangeAspect="1" noChangeArrowheads="1"/>
          </p:cNvSpPr>
          <p:nvPr>
            <p:ph type="body" idx="1"/>
          </p:nvPr>
        </p:nvSpPr>
        <p:spPr bwMode="auto">
          <a:xfrm>
            <a:off x="227013" y="1141413"/>
            <a:ext cx="8455025" cy="5283200"/>
          </a:xfrm>
          <a:prstGeom prst="rect">
            <a:avLst/>
          </a:prstGeom>
          <a:noFill/>
          <a:ln w="9525">
            <a:noFill/>
            <a:miter lim="800000"/>
            <a:headEnd/>
            <a:tailEnd/>
          </a:ln>
          <a:effectLst>
            <a:outerShdw dist="17961" dir="2700000" algn="ctr" rotWithShape="0">
              <a:schemeClr val="bg2">
                <a:alpha val="0"/>
              </a:schemeClr>
            </a:outerShdw>
          </a:effectLst>
        </p:spPr>
        <p:txBody>
          <a:bodyPr vert="horz" wrap="square" lIns="91440" tIns="45720" rIns="91440" bIns="45720" numCol="1" anchor="t" anchorCtr="0" compatLnSpc="1">
            <a:prstTxWarp prst="textNoShape">
              <a:avLst/>
            </a:prstTxWarp>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pic>
        <p:nvPicPr>
          <p:cNvPr id="1028" name="Picture 4" descr="sqlskills_logo_pure"/>
          <p:cNvPicPr>
            <a:picLocks noChangeAspect="1" noChangeArrowheads="1"/>
          </p:cNvPicPr>
          <p:nvPr/>
        </p:nvPicPr>
        <p:blipFill>
          <a:blip r:embed="rId15"/>
          <a:srcRect/>
          <a:stretch>
            <a:fillRect/>
          </a:stretch>
        </p:blipFill>
        <p:spPr bwMode="auto">
          <a:xfrm>
            <a:off x="7918450" y="6299200"/>
            <a:ext cx="1168400" cy="514350"/>
          </a:xfrm>
          <a:prstGeom prst="rect">
            <a:avLst/>
          </a:prstGeom>
          <a:noFill/>
          <a:ln w="9525">
            <a:noFill/>
            <a:miter lim="800000"/>
            <a:headEnd/>
            <a:tailEnd/>
          </a:ln>
        </p:spPr>
      </p:pic>
      <p:sp>
        <p:nvSpPr>
          <p:cNvPr id="65541" name="Rectangle 5"/>
          <p:cNvSpPr>
            <a:spLocks noChangeArrowheads="1"/>
          </p:cNvSpPr>
          <p:nvPr/>
        </p:nvSpPr>
        <p:spPr bwMode="auto">
          <a:xfrm>
            <a:off x="0" y="6461125"/>
            <a:ext cx="2040330" cy="400110"/>
          </a:xfrm>
          <a:prstGeom prst="rect">
            <a:avLst/>
          </a:prstGeom>
          <a:noFill/>
          <a:ln w="12700">
            <a:noFill/>
            <a:miter lim="800000"/>
            <a:headEnd/>
            <a:tailEnd/>
          </a:ln>
          <a:effectLst/>
        </p:spPr>
        <p:txBody>
          <a:bodyPr wrap="none">
            <a:spAutoFit/>
          </a:bodyPr>
          <a:lstStyle/>
          <a:p>
            <a:pPr>
              <a:lnSpc>
                <a:spcPct val="100000"/>
              </a:lnSpc>
              <a:defRPr/>
            </a:pPr>
            <a:r>
              <a:rPr lang="en-US" sz="1000" b="0" dirty="0">
                <a:solidFill>
                  <a:srgbClr val="969696"/>
                </a:solidFill>
                <a:latin typeface="Calibri" pitchFamily="34" charset="0"/>
                <a:sym typeface="Symbol" pitchFamily="18" charset="2"/>
              </a:rPr>
              <a:t></a:t>
            </a:r>
            <a:r>
              <a:rPr lang="en-US" sz="1000" b="0" dirty="0">
                <a:solidFill>
                  <a:srgbClr val="969696"/>
                </a:solidFill>
                <a:latin typeface="Calibri" pitchFamily="34" charset="0"/>
              </a:rPr>
              <a:t>SQLskills.com</a:t>
            </a:r>
            <a:br>
              <a:rPr lang="en-US" sz="1000" b="0" dirty="0">
                <a:solidFill>
                  <a:srgbClr val="969696"/>
                </a:solidFill>
                <a:latin typeface="Calibri" pitchFamily="34" charset="0"/>
              </a:rPr>
            </a:br>
            <a:r>
              <a:rPr lang="en-US" sz="1000" b="0" dirty="0" smtClean="0">
                <a:solidFill>
                  <a:srgbClr val="969696"/>
                </a:solidFill>
                <a:latin typeface="Calibri" pitchFamily="34" charset="0"/>
              </a:rPr>
              <a:t>SQL Server 2008 </a:t>
            </a:r>
            <a:r>
              <a:rPr lang="en-US" sz="1000" b="0" dirty="0" smtClean="0">
                <a:solidFill>
                  <a:srgbClr val="969696"/>
                </a:solidFill>
                <a:latin typeface="Calibri" pitchFamily="34" charset="0"/>
              </a:rPr>
              <a:t>R2:</a:t>
            </a:r>
            <a:r>
              <a:rPr lang="en-US" sz="1000" b="0" baseline="0" dirty="0" smtClean="0">
                <a:solidFill>
                  <a:srgbClr val="969696"/>
                </a:solidFill>
                <a:latin typeface="Calibri" pitchFamily="34" charset="0"/>
              </a:rPr>
              <a:t> BI Foundations</a:t>
            </a:r>
            <a:endParaRPr lang="en-US" sz="1000" b="0" dirty="0">
              <a:solidFill>
                <a:srgbClr val="969696"/>
              </a:solidFill>
              <a:latin typeface="Calibri" pitchFamily="34" charset="0"/>
            </a:endParaRPr>
          </a:p>
        </p:txBody>
      </p:sp>
    </p:spTree>
  </p:cSld>
  <p:clrMap bg1="dk2" tx1="lt1" bg2="dk1" tx2="lt2" accent1="accent1" accent2="accent2" accent3="accent3" accent4="accent4" accent5="accent5" accent6="accent6" hlink="hlink" folHlink="folHlink"/>
  <p:sldLayoutIdLst>
    <p:sldLayoutId id="2147483698" r:id="rId1"/>
    <p:sldLayoutId id="2147483688" r:id="rId2"/>
    <p:sldLayoutId id="2147483689" r:id="rId3"/>
    <p:sldLayoutId id="2147483690" r:id="rId4"/>
    <p:sldLayoutId id="2147483691" r:id="rId5"/>
    <p:sldLayoutId id="2147483692" r:id="rId6"/>
    <p:sldLayoutId id="2147483693" r:id="rId7"/>
    <p:sldLayoutId id="2147483694" r:id="rId8"/>
    <p:sldLayoutId id="2147483695" r:id="rId9"/>
    <p:sldLayoutId id="2147483696" r:id="rId10"/>
    <p:sldLayoutId id="2147483697" r:id="rId11"/>
    <p:sldLayoutId id="2147483699" r:id="rId12"/>
  </p:sldLayoutIdLst>
  <p:txStyles>
    <p:titleStyle>
      <a:lvl1pPr algn="l" rtl="0" eaLnBrk="0" fontAlgn="base" hangingPunct="0">
        <a:lnSpc>
          <a:spcPct val="90000"/>
        </a:lnSpc>
        <a:spcBef>
          <a:spcPct val="0"/>
        </a:spcBef>
        <a:spcAft>
          <a:spcPct val="0"/>
        </a:spcAft>
        <a:defRPr sz="4400" b="1">
          <a:solidFill>
            <a:srgbClr val="FFCC00"/>
          </a:solidFill>
          <a:latin typeface="Calibri" pitchFamily="34" charset="0"/>
          <a:ea typeface="+mj-ea"/>
          <a:cs typeface="+mj-cs"/>
        </a:defRPr>
      </a:lvl1pPr>
      <a:lvl2pPr algn="l" rtl="0" eaLnBrk="0" fontAlgn="base" hangingPunct="0">
        <a:lnSpc>
          <a:spcPct val="90000"/>
        </a:lnSpc>
        <a:spcBef>
          <a:spcPct val="0"/>
        </a:spcBef>
        <a:spcAft>
          <a:spcPct val="0"/>
        </a:spcAft>
        <a:defRPr sz="4400" b="1">
          <a:solidFill>
            <a:srgbClr val="FFCC00"/>
          </a:solidFill>
          <a:latin typeface="Calibri" pitchFamily="34" charset="0"/>
        </a:defRPr>
      </a:lvl2pPr>
      <a:lvl3pPr algn="l" rtl="0" eaLnBrk="0" fontAlgn="base" hangingPunct="0">
        <a:lnSpc>
          <a:spcPct val="90000"/>
        </a:lnSpc>
        <a:spcBef>
          <a:spcPct val="0"/>
        </a:spcBef>
        <a:spcAft>
          <a:spcPct val="0"/>
        </a:spcAft>
        <a:defRPr sz="4400" b="1">
          <a:solidFill>
            <a:srgbClr val="FFCC00"/>
          </a:solidFill>
          <a:latin typeface="Calibri" pitchFamily="34" charset="0"/>
        </a:defRPr>
      </a:lvl3pPr>
      <a:lvl4pPr algn="l" rtl="0" eaLnBrk="0" fontAlgn="base" hangingPunct="0">
        <a:lnSpc>
          <a:spcPct val="90000"/>
        </a:lnSpc>
        <a:spcBef>
          <a:spcPct val="0"/>
        </a:spcBef>
        <a:spcAft>
          <a:spcPct val="0"/>
        </a:spcAft>
        <a:defRPr sz="4400" b="1">
          <a:solidFill>
            <a:srgbClr val="FFCC00"/>
          </a:solidFill>
          <a:latin typeface="Calibri" pitchFamily="34" charset="0"/>
        </a:defRPr>
      </a:lvl4pPr>
      <a:lvl5pPr algn="l" rtl="0" eaLnBrk="0" fontAlgn="base" hangingPunct="0">
        <a:lnSpc>
          <a:spcPct val="90000"/>
        </a:lnSpc>
        <a:spcBef>
          <a:spcPct val="0"/>
        </a:spcBef>
        <a:spcAft>
          <a:spcPct val="0"/>
        </a:spcAft>
        <a:defRPr sz="4400" b="1">
          <a:solidFill>
            <a:srgbClr val="FFCC00"/>
          </a:solidFill>
          <a:latin typeface="Calibri" pitchFamily="34" charset="0"/>
        </a:defRPr>
      </a:lvl5pPr>
      <a:lvl6pPr marL="457200" algn="l" rtl="0" fontAlgn="base">
        <a:lnSpc>
          <a:spcPct val="90000"/>
        </a:lnSpc>
        <a:spcBef>
          <a:spcPct val="0"/>
        </a:spcBef>
        <a:spcAft>
          <a:spcPct val="0"/>
        </a:spcAft>
        <a:defRPr sz="4400" b="1">
          <a:solidFill>
            <a:srgbClr val="FFCC00"/>
          </a:solidFill>
          <a:latin typeface="Eurostile" pitchFamily="34" charset="0"/>
        </a:defRPr>
      </a:lvl6pPr>
      <a:lvl7pPr marL="914400" algn="l" rtl="0" fontAlgn="base">
        <a:lnSpc>
          <a:spcPct val="90000"/>
        </a:lnSpc>
        <a:spcBef>
          <a:spcPct val="0"/>
        </a:spcBef>
        <a:spcAft>
          <a:spcPct val="0"/>
        </a:spcAft>
        <a:defRPr sz="4400" b="1">
          <a:solidFill>
            <a:srgbClr val="FFCC00"/>
          </a:solidFill>
          <a:latin typeface="Eurostile" pitchFamily="34" charset="0"/>
        </a:defRPr>
      </a:lvl7pPr>
      <a:lvl8pPr marL="1371600" algn="l" rtl="0" fontAlgn="base">
        <a:lnSpc>
          <a:spcPct val="90000"/>
        </a:lnSpc>
        <a:spcBef>
          <a:spcPct val="0"/>
        </a:spcBef>
        <a:spcAft>
          <a:spcPct val="0"/>
        </a:spcAft>
        <a:defRPr sz="4400" b="1">
          <a:solidFill>
            <a:srgbClr val="FFCC00"/>
          </a:solidFill>
          <a:latin typeface="Eurostile" pitchFamily="34" charset="0"/>
        </a:defRPr>
      </a:lvl8pPr>
      <a:lvl9pPr marL="1828800" algn="l" rtl="0" fontAlgn="base">
        <a:lnSpc>
          <a:spcPct val="90000"/>
        </a:lnSpc>
        <a:spcBef>
          <a:spcPct val="0"/>
        </a:spcBef>
        <a:spcAft>
          <a:spcPct val="0"/>
        </a:spcAft>
        <a:defRPr sz="4400" b="1">
          <a:solidFill>
            <a:srgbClr val="FFCC00"/>
          </a:solidFill>
          <a:latin typeface="Eurostile" pitchFamily="34" charset="0"/>
        </a:defRPr>
      </a:lvl9pPr>
    </p:titleStyle>
    <p:bodyStyle>
      <a:lvl1pPr marL="457200" indent="-457200" algn="l" rtl="0" eaLnBrk="0" fontAlgn="base" hangingPunct="0">
        <a:spcBef>
          <a:spcPct val="0"/>
        </a:spcBef>
        <a:spcAft>
          <a:spcPct val="0"/>
        </a:spcAft>
        <a:buSzPct val="95000"/>
        <a:buBlip>
          <a:blip r:embed="rId16"/>
        </a:buBlip>
        <a:defRPr sz="3200">
          <a:solidFill>
            <a:schemeClr val="tx1"/>
          </a:solidFill>
          <a:latin typeface="Calibri" pitchFamily="34" charset="0"/>
          <a:ea typeface="+mn-ea"/>
          <a:cs typeface="+mn-cs"/>
        </a:defRPr>
      </a:lvl1pPr>
      <a:lvl2pPr marL="1030288" indent="-454025" algn="l" rtl="0" eaLnBrk="0" fontAlgn="base" hangingPunct="0">
        <a:spcBef>
          <a:spcPct val="0"/>
        </a:spcBef>
        <a:spcAft>
          <a:spcPct val="0"/>
        </a:spcAft>
        <a:buSzPct val="95000"/>
        <a:buBlip>
          <a:blip r:embed="rId16"/>
        </a:buBlip>
        <a:defRPr sz="2800">
          <a:solidFill>
            <a:schemeClr val="tx1"/>
          </a:solidFill>
          <a:latin typeface="Calibri" pitchFamily="34" charset="0"/>
        </a:defRPr>
      </a:lvl2pPr>
      <a:lvl3pPr marL="1481138" indent="-336550" algn="l" rtl="0" eaLnBrk="0" fontAlgn="base" hangingPunct="0">
        <a:spcBef>
          <a:spcPct val="0"/>
        </a:spcBef>
        <a:spcAft>
          <a:spcPct val="0"/>
        </a:spcAft>
        <a:buSzPct val="95000"/>
        <a:buBlip>
          <a:blip r:embed="rId16"/>
        </a:buBlip>
        <a:defRPr sz="2400">
          <a:solidFill>
            <a:schemeClr val="tx1"/>
          </a:solidFill>
          <a:latin typeface="Calibri" pitchFamily="34" charset="0"/>
        </a:defRPr>
      </a:lvl3pPr>
      <a:lvl4pPr marL="1944688" indent="-349250" algn="l" rtl="0" eaLnBrk="0" fontAlgn="base" hangingPunct="0">
        <a:spcBef>
          <a:spcPct val="0"/>
        </a:spcBef>
        <a:spcAft>
          <a:spcPct val="0"/>
        </a:spcAft>
        <a:buSzPct val="95000"/>
        <a:buBlip>
          <a:blip r:embed="rId16"/>
        </a:buBlip>
        <a:defRPr sz="2000">
          <a:solidFill>
            <a:schemeClr val="tx1"/>
          </a:solidFill>
          <a:latin typeface="Calibri" pitchFamily="34" charset="0"/>
        </a:defRPr>
      </a:lvl4pPr>
      <a:lvl5pPr marL="2395538" indent="-336550" algn="l" rtl="0" eaLnBrk="0" fontAlgn="base" hangingPunct="0">
        <a:spcBef>
          <a:spcPct val="0"/>
        </a:spcBef>
        <a:spcAft>
          <a:spcPct val="0"/>
        </a:spcAft>
        <a:buSzPct val="95000"/>
        <a:buBlip>
          <a:blip r:embed="rId16"/>
        </a:buBlip>
        <a:defRPr sz="2000">
          <a:solidFill>
            <a:schemeClr val="tx1"/>
          </a:solidFill>
          <a:latin typeface="Calibri" pitchFamily="34" charset="0"/>
        </a:defRPr>
      </a:lvl5pPr>
      <a:lvl6pPr marL="2852738" indent="-336550" algn="l" rtl="0" fontAlgn="base">
        <a:spcBef>
          <a:spcPct val="0"/>
        </a:spcBef>
        <a:spcAft>
          <a:spcPct val="0"/>
        </a:spcAft>
        <a:buSzPct val="95000"/>
        <a:buBlip>
          <a:blip r:embed="rId16"/>
        </a:buBlip>
        <a:defRPr sz="2000" b="1">
          <a:solidFill>
            <a:schemeClr val="tx1"/>
          </a:solidFill>
          <a:effectLst>
            <a:outerShdw blurRad="38100" dist="38100" dir="2700000" algn="tl">
              <a:srgbClr val="000000"/>
            </a:outerShdw>
          </a:effectLst>
          <a:latin typeface="+mn-lt"/>
        </a:defRPr>
      </a:lvl6pPr>
      <a:lvl7pPr marL="3309938" indent="-336550" algn="l" rtl="0" fontAlgn="base">
        <a:spcBef>
          <a:spcPct val="0"/>
        </a:spcBef>
        <a:spcAft>
          <a:spcPct val="0"/>
        </a:spcAft>
        <a:buSzPct val="95000"/>
        <a:buBlip>
          <a:blip r:embed="rId16"/>
        </a:buBlip>
        <a:defRPr sz="2000" b="1">
          <a:solidFill>
            <a:schemeClr val="tx1"/>
          </a:solidFill>
          <a:effectLst>
            <a:outerShdw blurRad="38100" dist="38100" dir="2700000" algn="tl">
              <a:srgbClr val="000000"/>
            </a:outerShdw>
          </a:effectLst>
          <a:latin typeface="+mn-lt"/>
        </a:defRPr>
      </a:lvl7pPr>
      <a:lvl8pPr marL="3767138" indent="-336550" algn="l" rtl="0" fontAlgn="base">
        <a:spcBef>
          <a:spcPct val="0"/>
        </a:spcBef>
        <a:spcAft>
          <a:spcPct val="0"/>
        </a:spcAft>
        <a:buSzPct val="95000"/>
        <a:buBlip>
          <a:blip r:embed="rId16"/>
        </a:buBlip>
        <a:defRPr sz="2000" b="1">
          <a:solidFill>
            <a:schemeClr val="tx1"/>
          </a:solidFill>
          <a:effectLst>
            <a:outerShdw blurRad="38100" dist="38100" dir="2700000" algn="tl">
              <a:srgbClr val="000000"/>
            </a:outerShdw>
          </a:effectLst>
          <a:latin typeface="+mn-lt"/>
        </a:defRPr>
      </a:lvl8pPr>
      <a:lvl9pPr marL="4224338" indent="-336550" algn="l" rtl="0" fontAlgn="base">
        <a:spcBef>
          <a:spcPct val="0"/>
        </a:spcBef>
        <a:spcAft>
          <a:spcPct val="0"/>
        </a:spcAft>
        <a:buSzPct val="95000"/>
        <a:buBlip>
          <a:blip r:embed="rId16"/>
        </a:buBlip>
        <a:defRPr sz="2000" b="1">
          <a:solidFill>
            <a:schemeClr val="tx1"/>
          </a:solidFill>
          <a:effectLst>
            <a:outerShdw blurRad="38100" dist="38100" dir="2700000" algn="tl">
              <a:srgbClr val="000000"/>
            </a:outerShdw>
          </a:effectLst>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3.xml"/><Relationship Id="rId3" Type="http://schemas.openxmlformats.org/officeDocument/2006/relationships/image" Target="../media/image12.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4.xml"/><Relationship Id="rId3" Type="http://schemas.openxmlformats.org/officeDocument/2006/relationships/image" Target="../media/image13.png"/></Relationships>
</file>

<file path=ppt/slides/_rels/slide13.xml.rels><?xml version="1.0" encoding="UTF-8" standalone="yes"?>
<Relationships xmlns="http://schemas.openxmlformats.org/package/2006/relationships"><Relationship Id="rId3" Type="http://schemas.openxmlformats.org/officeDocument/2006/relationships/image" Target="../media/image14.png"/><Relationship Id="rId4" Type="http://schemas.openxmlformats.org/officeDocument/2006/relationships/image" Target="../media/image15.png"/><Relationship Id="rId5" Type="http://schemas.openxmlformats.org/officeDocument/2006/relationships/image" Target="../media/image16.png"/><Relationship Id="rId6" Type="http://schemas.openxmlformats.org/officeDocument/2006/relationships/image" Target="../media/image17.png"/><Relationship Id="rId7" Type="http://schemas.openxmlformats.org/officeDocument/2006/relationships/image" Target="../media/image18.png"/><Relationship Id="rId1" Type="http://schemas.openxmlformats.org/officeDocument/2006/relationships/slideLayout" Target="../slideLayouts/slideLayout12.xml"/><Relationship Id="rId2" Type="http://schemas.openxmlformats.org/officeDocument/2006/relationships/notesSlide" Target="../notesSlides/notesSlide5.xml"/></Relationships>
</file>

<file path=ppt/slides/_rels/slide14.xml.rels><?xml version="1.0" encoding="UTF-8" standalone="yes"?>
<Relationships xmlns="http://schemas.openxmlformats.org/package/2006/relationships"><Relationship Id="rId3" Type="http://schemas.openxmlformats.org/officeDocument/2006/relationships/image" Target="../media/image19.png"/><Relationship Id="rId4" Type="http://schemas.openxmlformats.org/officeDocument/2006/relationships/image" Target="../media/image20.png"/><Relationship Id="rId5" Type="http://schemas.openxmlformats.org/officeDocument/2006/relationships/image" Target="../media/image21.png"/><Relationship Id="rId1" Type="http://schemas.openxmlformats.org/officeDocument/2006/relationships/slideLayout" Target="../slideLayouts/slideLayout12.xml"/><Relationship Id="rId2" Type="http://schemas.openxmlformats.org/officeDocument/2006/relationships/notesSlide" Target="../notesSlides/notesSlide6.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7.xml"/><Relationship Id="rId3" Type="http://schemas.openxmlformats.org/officeDocument/2006/relationships/image" Target="../media/image16.png"/></Relationships>
</file>

<file path=ppt/slides/_rels/slide16.xml.rels><?xml version="1.0" encoding="UTF-8" standalone="yes"?>
<Relationships xmlns="http://schemas.openxmlformats.org/package/2006/relationships"><Relationship Id="rId3" Type="http://schemas.openxmlformats.org/officeDocument/2006/relationships/image" Target="../media/image22.png"/><Relationship Id="rId4" Type="http://schemas.openxmlformats.org/officeDocument/2006/relationships/image" Target="../media/image23.png"/><Relationship Id="rId5" Type="http://schemas.openxmlformats.org/officeDocument/2006/relationships/image" Target="../media/image24.png"/><Relationship Id="rId1" Type="http://schemas.openxmlformats.org/officeDocument/2006/relationships/slideLayout" Target="../slideLayouts/slideLayout12.xml"/><Relationship Id="rId2" Type="http://schemas.openxmlformats.org/officeDocument/2006/relationships/notesSlide" Target="../notesSlides/notesSlide8.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9.xml"/><Relationship Id="rId3" Type="http://schemas.openxmlformats.org/officeDocument/2006/relationships/image" Target="../media/image25.png"/></Relationships>
</file>

<file path=ppt/slides/_rels/slide18.xml.rels><?xml version="1.0" encoding="UTF-8" standalone="yes"?>
<Relationships xmlns="http://schemas.openxmlformats.org/package/2006/relationships"><Relationship Id="rId3" Type="http://schemas.openxmlformats.org/officeDocument/2006/relationships/image" Target="../media/image26.png"/><Relationship Id="rId4" Type="http://schemas.openxmlformats.org/officeDocument/2006/relationships/image" Target="../media/image27.png"/><Relationship Id="rId5" Type="http://schemas.openxmlformats.org/officeDocument/2006/relationships/image" Target="../media/image28.png"/><Relationship Id="rId1" Type="http://schemas.openxmlformats.org/officeDocument/2006/relationships/slideLayout" Target="../slideLayouts/slideLayout12.xml"/><Relationship Id="rId2" Type="http://schemas.openxmlformats.org/officeDocument/2006/relationships/notesSlide" Target="../notesSlides/notesSlide10.xml"/></Relationships>
</file>

<file path=ppt/slides/_rels/slide19.xml.rels><?xml version="1.0" encoding="UTF-8" standalone="yes"?>
<Relationships xmlns="http://schemas.openxmlformats.org/package/2006/relationships"><Relationship Id="rId3" Type="http://schemas.openxmlformats.org/officeDocument/2006/relationships/image" Target="../media/image29.png"/><Relationship Id="rId4" Type="http://schemas.openxmlformats.org/officeDocument/2006/relationships/image" Target="../media/image30.png"/><Relationship Id="rId5" Type="http://schemas.openxmlformats.org/officeDocument/2006/relationships/image" Target="../media/image31.png"/><Relationship Id="rId6" Type="http://schemas.openxmlformats.org/officeDocument/2006/relationships/image" Target="../media/image32.png"/><Relationship Id="rId1" Type="http://schemas.openxmlformats.org/officeDocument/2006/relationships/slideLayout" Target="../slideLayouts/slideLayout12.xml"/><Relationship Id="rId2" Type="http://schemas.openxmlformats.org/officeDocument/2006/relationships/notesSlide" Target="../notesSlides/notesSlide1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3" Type="http://schemas.openxmlformats.org/officeDocument/2006/relationships/image" Target="../media/image29.png"/><Relationship Id="rId4" Type="http://schemas.openxmlformats.org/officeDocument/2006/relationships/image" Target="../media/image32.png"/><Relationship Id="rId5" Type="http://schemas.openxmlformats.org/officeDocument/2006/relationships/image" Target="../media/image26.png"/><Relationship Id="rId6" Type="http://schemas.openxmlformats.org/officeDocument/2006/relationships/image" Target="../media/image33.png"/><Relationship Id="rId1" Type="http://schemas.openxmlformats.org/officeDocument/2006/relationships/slideLayout" Target="../slideLayouts/slideLayout12.xml"/><Relationship Id="rId2" Type="http://schemas.openxmlformats.org/officeDocument/2006/relationships/notesSlide" Target="../notesSlides/notesSlide1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3.xml"/><Relationship Id="rId3" Type="http://schemas.openxmlformats.org/officeDocument/2006/relationships/image" Target="../media/image34.png"/></Relationships>
</file>

<file path=ppt/slides/_rels/slide22.xml.rels><?xml version="1.0" encoding="UTF-8" standalone="yes"?>
<Relationships xmlns="http://schemas.openxmlformats.org/package/2006/relationships"><Relationship Id="rId3" Type="http://schemas.openxmlformats.org/officeDocument/2006/relationships/image" Target="../media/image35.png"/><Relationship Id="rId4" Type="http://schemas.openxmlformats.org/officeDocument/2006/relationships/image" Target="../media/image36.png"/><Relationship Id="rId5" Type="http://schemas.openxmlformats.org/officeDocument/2006/relationships/image" Target="../media/image37.png"/><Relationship Id="rId6" Type="http://schemas.openxmlformats.org/officeDocument/2006/relationships/image" Target="../media/image38.png"/><Relationship Id="rId7" Type="http://schemas.openxmlformats.org/officeDocument/2006/relationships/image" Target="../media/image39.png"/><Relationship Id="rId1" Type="http://schemas.openxmlformats.org/officeDocument/2006/relationships/slideLayout" Target="../slideLayouts/slideLayout12.xml"/><Relationship Id="rId2" Type="http://schemas.openxmlformats.org/officeDocument/2006/relationships/notesSlide" Target="../notesSlides/notesSlide14.xml"/></Relationships>
</file>

<file path=ppt/slides/_rels/slide23.xml.rels><?xml version="1.0" encoding="UTF-8" standalone="yes"?>
<Relationships xmlns="http://schemas.openxmlformats.org/package/2006/relationships"><Relationship Id="rId3" Type="http://schemas.openxmlformats.org/officeDocument/2006/relationships/image" Target="../media/image40.png"/><Relationship Id="rId4" Type="http://schemas.openxmlformats.org/officeDocument/2006/relationships/image" Target="../media/image41.png"/><Relationship Id="rId1" Type="http://schemas.openxmlformats.org/officeDocument/2006/relationships/slideLayout" Target="../slideLayouts/slideLayout12.xml"/><Relationship Id="rId2" Type="http://schemas.openxmlformats.org/officeDocument/2006/relationships/notesSlide" Target="../notesSlides/notesSlide15.xml"/></Relationships>
</file>

<file path=ppt/slides/_rels/slide24.xml.rels><?xml version="1.0" encoding="UTF-8" standalone="yes"?>
<Relationships xmlns="http://schemas.openxmlformats.org/package/2006/relationships"><Relationship Id="rId3" Type="http://schemas.openxmlformats.org/officeDocument/2006/relationships/image" Target="../media/image42.png"/><Relationship Id="rId4" Type="http://schemas.openxmlformats.org/officeDocument/2006/relationships/image" Target="../media/image43.png"/><Relationship Id="rId5" Type="http://schemas.openxmlformats.org/officeDocument/2006/relationships/image" Target="../media/image44.png"/><Relationship Id="rId1" Type="http://schemas.openxmlformats.org/officeDocument/2006/relationships/slideLayout" Target="../slideLayouts/slideLayout12.xml"/><Relationship Id="rId2" Type="http://schemas.openxmlformats.org/officeDocument/2006/relationships/notesSlide" Target="../notesSlides/notesSlide16.xml"/></Relationships>
</file>

<file path=ppt/slides/_rels/slide25.xml.rels><?xml version="1.0" encoding="UTF-8" standalone="yes"?>
<Relationships xmlns="http://schemas.openxmlformats.org/package/2006/relationships"><Relationship Id="rId3" Type="http://schemas.openxmlformats.org/officeDocument/2006/relationships/image" Target="../media/image45.png"/><Relationship Id="rId4" Type="http://schemas.openxmlformats.org/officeDocument/2006/relationships/image" Target="../media/image46.png"/><Relationship Id="rId1" Type="http://schemas.openxmlformats.org/officeDocument/2006/relationships/slideLayout" Target="../slideLayouts/slideLayout12.xml"/><Relationship Id="rId2" Type="http://schemas.openxmlformats.org/officeDocument/2006/relationships/notesSlide" Target="../notesSlides/notesSlide17.xml"/></Relationships>
</file>

<file path=ppt/slides/_rels/slide26.xml.rels><?xml version="1.0" encoding="UTF-8" standalone="yes"?>
<Relationships xmlns="http://schemas.openxmlformats.org/package/2006/relationships"><Relationship Id="rId3" Type="http://schemas.openxmlformats.org/officeDocument/2006/relationships/image" Target="../media/image47.png"/><Relationship Id="rId4" Type="http://schemas.openxmlformats.org/officeDocument/2006/relationships/image" Target="../media/image48.png"/><Relationship Id="rId5" Type="http://schemas.openxmlformats.org/officeDocument/2006/relationships/image" Target="../media/image49.png"/><Relationship Id="rId6" Type="http://schemas.openxmlformats.org/officeDocument/2006/relationships/image" Target="../media/image50.png"/><Relationship Id="rId1" Type="http://schemas.openxmlformats.org/officeDocument/2006/relationships/slideLayout" Target="../slideLayouts/slideLayout12.xml"/><Relationship Id="rId2" Type="http://schemas.openxmlformats.org/officeDocument/2006/relationships/notesSlide" Target="../notesSlides/notesSlide18.xml"/></Relationships>
</file>

<file path=ppt/slides/_rels/slide27.xml.rels><?xml version="1.0" encoding="UTF-8" standalone="yes"?>
<Relationships xmlns="http://schemas.openxmlformats.org/package/2006/relationships"><Relationship Id="rId3" Type="http://schemas.openxmlformats.org/officeDocument/2006/relationships/image" Target="../media/image51.png"/><Relationship Id="rId4" Type="http://schemas.openxmlformats.org/officeDocument/2006/relationships/image" Target="../media/image52.png"/><Relationship Id="rId1" Type="http://schemas.openxmlformats.org/officeDocument/2006/relationships/slideLayout" Target="../slideLayouts/slideLayout12.xml"/><Relationship Id="rId2" Type="http://schemas.openxmlformats.org/officeDocument/2006/relationships/notesSlide" Target="../notesSlides/notesSlide19.xml"/></Relationships>
</file>

<file path=ppt/slides/_rels/slide28.xml.rels><?xml version="1.0" encoding="UTF-8" standalone="yes"?>
<Relationships xmlns="http://schemas.openxmlformats.org/package/2006/relationships"><Relationship Id="rId3" Type="http://schemas.openxmlformats.org/officeDocument/2006/relationships/image" Target="../media/image53.png"/><Relationship Id="rId4" Type="http://schemas.openxmlformats.org/officeDocument/2006/relationships/image" Target="../media/image54.png"/><Relationship Id="rId5" Type="http://schemas.openxmlformats.org/officeDocument/2006/relationships/image" Target="../media/image55.png"/><Relationship Id="rId1" Type="http://schemas.openxmlformats.org/officeDocument/2006/relationships/slideLayout" Target="../slideLayouts/slideLayout12.xml"/><Relationship Id="rId2" Type="http://schemas.openxmlformats.org/officeDocument/2006/relationships/notesSlide" Target="../notesSlides/notesSlide20.xml"/></Relationships>
</file>

<file path=ppt/slides/_rels/slide29.xml.rels><?xml version="1.0" encoding="UTF-8" standalone="yes"?>
<Relationships xmlns="http://schemas.openxmlformats.org/package/2006/relationships"><Relationship Id="rId3" Type="http://schemas.openxmlformats.org/officeDocument/2006/relationships/image" Target="../media/image56.png"/><Relationship Id="rId4" Type="http://schemas.openxmlformats.org/officeDocument/2006/relationships/image" Target="../media/image57.png"/><Relationship Id="rId1" Type="http://schemas.openxmlformats.org/officeDocument/2006/relationships/slideLayout" Target="../slideLayouts/slideLayout12.xml"/><Relationship Id="rId2" Type="http://schemas.openxmlformats.org/officeDocument/2006/relationships/notesSlide" Target="../notesSlides/notesSlide2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2.xml"/></Relationships>
</file>

<file path=ppt/slides/_rels/slide31.xml.rels><?xml version="1.0" encoding="UTF-8" standalone="yes"?>
<Relationships xmlns="http://schemas.openxmlformats.org/package/2006/relationships"><Relationship Id="rId3" Type="http://schemas.openxmlformats.org/officeDocument/2006/relationships/image" Target="../media/image58.png"/><Relationship Id="rId4" Type="http://schemas.openxmlformats.org/officeDocument/2006/relationships/image" Target="../media/image59.png"/><Relationship Id="rId5" Type="http://schemas.openxmlformats.org/officeDocument/2006/relationships/image" Target="../media/image60.png"/><Relationship Id="rId6" Type="http://schemas.openxmlformats.org/officeDocument/2006/relationships/image" Target="../media/image61.png"/><Relationship Id="rId1" Type="http://schemas.openxmlformats.org/officeDocument/2006/relationships/slideLayout" Target="../slideLayouts/slideLayout12.xml"/><Relationship Id="rId2" Type="http://schemas.openxmlformats.org/officeDocument/2006/relationships/notesSlide" Target="../notesSlides/notesSlide23.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4.xml"/><Relationship Id="rId3" Type="http://schemas.openxmlformats.org/officeDocument/2006/relationships/image" Target="../media/image62.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5.xml"/><Relationship Id="rId3" Type="http://schemas.openxmlformats.org/officeDocument/2006/relationships/image" Target="../media/image63.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6.xml"/></Relationships>
</file>

<file path=ppt/slides/_rels/slide35.xml.rels><?xml version="1.0" encoding="UTF-8" standalone="yes"?>
<Relationships xmlns="http://schemas.openxmlformats.org/package/2006/relationships"><Relationship Id="rId3" Type="http://schemas.openxmlformats.org/officeDocument/2006/relationships/image" Target="../media/image64.png"/><Relationship Id="rId4" Type="http://schemas.openxmlformats.org/officeDocument/2006/relationships/image" Target="../media/image65.png"/><Relationship Id="rId5" Type="http://schemas.openxmlformats.org/officeDocument/2006/relationships/image" Target="../media/image66.png"/><Relationship Id="rId1" Type="http://schemas.openxmlformats.org/officeDocument/2006/relationships/slideLayout" Target="../slideLayouts/slideLayout12.xml"/><Relationship Id="rId2" Type="http://schemas.openxmlformats.org/officeDocument/2006/relationships/notesSlide" Target="../notesSlides/notesSlide27.xml"/></Relationships>
</file>

<file path=ppt/slides/_rels/slide36.xml.rels><?xml version="1.0" encoding="UTF-8" standalone="yes"?>
<Relationships xmlns="http://schemas.openxmlformats.org/package/2006/relationships"><Relationship Id="rId3" Type="http://schemas.openxmlformats.org/officeDocument/2006/relationships/image" Target="../media/image67.png"/><Relationship Id="rId4" Type="http://schemas.openxmlformats.org/officeDocument/2006/relationships/image" Target="../media/image68.png"/><Relationship Id="rId5" Type="http://schemas.openxmlformats.org/officeDocument/2006/relationships/image" Target="../media/image69.png"/><Relationship Id="rId1" Type="http://schemas.openxmlformats.org/officeDocument/2006/relationships/slideLayout" Target="../slideLayouts/slideLayout12.xml"/><Relationship Id="rId2" Type="http://schemas.openxmlformats.org/officeDocument/2006/relationships/notesSlide" Target="../notesSlides/notesSlide28.xml"/></Relationships>
</file>

<file path=ppt/slides/_rels/slide37.xml.rels><?xml version="1.0" encoding="UTF-8" standalone="yes"?>
<Relationships xmlns="http://schemas.openxmlformats.org/package/2006/relationships"><Relationship Id="rId3" Type="http://schemas.openxmlformats.org/officeDocument/2006/relationships/image" Target="../media/image70.png"/><Relationship Id="rId4" Type="http://schemas.openxmlformats.org/officeDocument/2006/relationships/image" Target="../media/image71.png"/><Relationship Id="rId1" Type="http://schemas.openxmlformats.org/officeDocument/2006/relationships/slideLayout" Target="../slideLayouts/slideLayout12.xml"/><Relationship Id="rId2" Type="http://schemas.openxmlformats.org/officeDocument/2006/relationships/notesSlide" Target="../notesSlides/notesSlide29.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30.xml"/><Relationship Id="rId3" Type="http://schemas.openxmlformats.org/officeDocument/2006/relationships/image" Target="../media/image72.png"/></Relationships>
</file>

<file path=ppt/slides/_rels/slide39.xml.rels><?xml version="1.0" encoding="UTF-8" standalone="yes"?>
<Relationships xmlns="http://schemas.openxmlformats.org/package/2006/relationships"><Relationship Id="rId3" Type="http://schemas.openxmlformats.org/officeDocument/2006/relationships/image" Target="../media/image73.png"/><Relationship Id="rId4" Type="http://schemas.openxmlformats.org/officeDocument/2006/relationships/image" Target="../media/image74.png"/><Relationship Id="rId1" Type="http://schemas.openxmlformats.org/officeDocument/2006/relationships/slideLayout" Target="../slideLayouts/slideLayout12.xml"/><Relationship Id="rId2" Type="http://schemas.openxmlformats.org/officeDocument/2006/relationships/notesSlide" Target="../notesSlides/notesSlide3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75.png"/><Relationship Id="rId4" Type="http://schemas.openxmlformats.org/officeDocument/2006/relationships/image" Target="../media/image76.png"/><Relationship Id="rId5" Type="http://schemas.openxmlformats.org/officeDocument/2006/relationships/image" Target="../media/image77.png"/><Relationship Id="rId1" Type="http://schemas.openxmlformats.org/officeDocument/2006/relationships/slideLayout" Target="../slideLayouts/slideLayout12.xml"/><Relationship Id="rId2" Type="http://schemas.openxmlformats.org/officeDocument/2006/relationships/notesSlide" Target="../notesSlides/notesSlide3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33.xml"/><Relationship Id="rId3" Type="http://schemas.openxmlformats.org/officeDocument/2006/relationships/image" Target="../media/image78.png"/></Relationships>
</file>

<file path=ppt/slides/_rels/slide42.xml.rels><?xml version="1.0" encoding="UTF-8" standalone="yes"?>
<Relationships xmlns="http://schemas.openxmlformats.org/package/2006/relationships"><Relationship Id="rId3" Type="http://schemas.openxmlformats.org/officeDocument/2006/relationships/image" Target="../media/image79.png"/><Relationship Id="rId4" Type="http://schemas.openxmlformats.org/officeDocument/2006/relationships/image" Target="../media/image80.png"/><Relationship Id="rId1" Type="http://schemas.openxmlformats.org/officeDocument/2006/relationships/slideLayout" Target="../slideLayouts/slideLayout12.xml"/><Relationship Id="rId2" Type="http://schemas.openxmlformats.org/officeDocument/2006/relationships/notesSlide" Target="../notesSlides/notesSlide34.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35.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8.wmf"/><Relationship Id="rId4" Type="http://schemas.openxmlformats.org/officeDocument/2006/relationships/image" Target="../media/image9.png"/><Relationship Id="rId1" Type="http://schemas.openxmlformats.org/officeDocument/2006/relationships/slideLayout" Target="../slideLayouts/slideLayout2.xml"/><Relationship Id="rId2" Type="http://schemas.openxmlformats.org/officeDocument/2006/relationships/image" Target="../media/image7.wmf"/></Relationships>
</file>

<file path=ppt/slides/_rels/slide8.xml.rels><?xml version="1.0" encoding="UTF-8" standalone="yes"?>
<Relationships xmlns="http://schemas.openxmlformats.org/package/2006/relationships"><Relationship Id="rId3" Type="http://schemas.openxmlformats.org/officeDocument/2006/relationships/image" Target="../media/image8.wmf"/><Relationship Id="rId4" Type="http://schemas.openxmlformats.org/officeDocument/2006/relationships/image" Target="../media/image9.png"/><Relationship Id="rId1" Type="http://schemas.openxmlformats.org/officeDocument/2006/relationships/slideLayout" Target="../slideLayouts/slideLayout2.xml"/><Relationship Id="rId2" Type="http://schemas.openxmlformats.org/officeDocument/2006/relationships/image" Target="../media/image7.wmf"/></Relationships>
</file>

<file path=ppt/slides/_rels/slide9.xml.rels><?xml version="1.0" encoding="UTF-8" standalone="yes"?>
<Relationships xmlns="http://schemas.openxmlformats.org/package/2006/relationships"><Relationship Id="rId3" Type="http://schemas.openxmlformats.org/officeDocument/2006/relationships/image" Target="../media/image8.wmf"/><Relationship Id="rId4" Type="http://schemas.openxmlformats.org/officeDocument/2006/relationships/image" Target="../media/image9.png"/><Relationship Id="rId5" Type="http://schemas.openxmlformats.org/officeDocument/2006/relationships/image" Target="../media/image10.png"/><Relationship Id="rId6" Type="http://schemas.openxmlformats.org/officeDocument/2006/relationships/image" Target="../media/image11.png"/><Relationship Id="rId1" Type="http://schemas.openxmlformats.org/officeDocument/2006/relationships/slideLayout" Target="../slideLayouts/slideLayout2.xml"/><Relationship Id="rId2" Type="http://schemas.openxmlformats.org/officeDocument/2006/relationships/image" Target="../media/image7.w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Grp="1" noChangeArrowheads="1"/>
          </p:cNvSpPr>
          <p:nvPr>
            <p:ph type="ctrTitle"/>
          </p:nvPr>
        </p:nvSpPr>
        <p:spPr>
          <a:xfrm>
            <a:off x="457200" y="455613"/>
            <a:ext cx="8382000" cy="1931811"/>
          </a:xfrm>
        </p:spPr>
        <p:txBody>
          <a:bodyPr anchor="t"/>
          <a:lstStyle/>
          <a:p>
            <a:pPr eaLnBrk="1" hangingPunct="1">
              <a:defRPr/>
            </a:pPr>
            <a:r>
              <a:rPr lang="en-US" sz="4000" dirty="0" smtClean="0">
                <a:solidFill>
                  <a:schemeClr val="accent1"/>
                </a:solidFill>
              </a:rPr>
              <a:t>Module 3</a:t>
            </a:r>
            <a:r>
              <a:rPr lang="en-US" dirty="0" smtClean="0"/>
              <a:t/>
            </a:r>
            <a:br>
              <a:rPr lang="en-US" dirty="0" smtClean="0"/>
            </a:br>
            <a:r>
              <a:rPr lang="en-US" dirty="0" smtClean="0"/>
              <a:t>Multidimensional Database Development with SSAS</a:t>
            </a:r>
            <a:endParaRPr lang="en-US" sz="3200" dirty="0" smtClean="0">
              <a:solidFill>
                <a:srgbClr val="FCEB98"/>
              </a:solidFill>
            </a:endParaRPr>
          </a:p>
        </p:txBody>
      </p:sp>
    </p:spTree>
    <p:extLst>
      <p:ext uri="{BB962C8B-B14F-4D97-AF65-F5344CB8AC3E}">
        <p14:creationId xmlns:p14="http://schemas.microsoft.com/office/powerpoint/2010/main" val="2828958992"/>
      </p:ext>
    </p:extLst>
  </p:cSld>
  <p:clrMapOvr>
    <a:masterClrMapping/>
  </p:clrMapOvr>
  <p:transition xmlns:p14="http://schemas.microsoft.com/office/powerpoint/2010/main" advTm="2343"/>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7013" y="228600"/>
            <a:ext cx="8683625" cy="656590"/>
          </a:xfrm>
        </p:spPr>
        <p:txBody>
          <a:bodyPr/>
          <a:lstStyle/>
          <a:p>
            <a:r>
              <a:rPr lang="en-US" sz="4000" dirty="0" smtClean="0"/>
              <a:t>Understanding Database Components</a:t>
            </a:r>
            <a:endParaRPr lang="en-US" sz="4000" dirty="0"/>
          </a:p>
        </p:txBody>
      </p:sp>
      <p:sp>
        <p:nvSpPr>
          <p:cNvPr id="3" name="Content Placeholder 2"/>
          <p:cNvSpPr>
            <a:spLocks noGrp="1"/>
          </p:cNvSpPr>
          <p:nvPr>
            <p:ph idx="1"/>
          </p:nvPr>
        </p:nvSpPr>
        <p:spPr/>
        <p:txBody>
          <a:bodyPr/>
          <a:lstStyle/>
          <a:p>
            <a:r>
              <a:rPr lang="en-US" dirty="0" smtClean="0"/>
              <a:t>Data Source</a:t>
            </a:r>
          </a:p>
          <a:p>
            <a:r>
              <a:rPr lang="en-US" dirty="0" smtClean="0"/>
              <a:t>Data Source View</a:t>
            </a:r>
          </a:p>
          <a:p>
            <a:r>
              <a:rPr lang="en-US" dirty="0" smtClean="0"/>
              <a:t>Dimensions</a:t>
            </a:r>
            <a:endParaRPr lang="en-US" dirty="0"/>
          </a:p>
        </p:txBody>
      </p:sp>
    </p:spTree>
    <p:extLst>
      <p:ext uri="{BB962C8B-B14F-4D97-AF65-F5344CB8AC3E}">
        <p14:creationId xmlns:p14="http://schemas.microsoft.com/office/powerpoint/2010/main" val="398278592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Data Source</a:t>
            </a:r>
            <a:endParaRPr lang="en-US" dirty="0"/>
          </a:p>
        </p:txBody>
      </p:sp>
      <p:sp>
        <p:nvSpPr>
          <p:cNvPr id="3" name="Text Placeholder 2"/>
          <p:cNvSpPr>
            <a:spLocks noGrp="1"/>
          </p:cNvSpPr>
          <p:nvPr>
            <p:ph type="body" idx="1"/>
          </p:nvPr>
        </p:nvSpPr>
        <p:spPr>
          <a:xfrm>
            <a:off x="227013" y="1141413"/>
            <a:ext cx="8774747" cy="5283200"/>
          </a:xfrm>
        </p:spPr>
        <p:txBody>
          <a:bodyPr/>
          <a:lstStyle/>
          <a:p>
            <a:r>
              <a:rPr lang="en-US" dirty="0" smtClean="0"/>
              <a:t>Connection information for cube and dimension data sources</a:t>
            </a:r>
            <a:endParaRPr lang="en-US" dirty="0"/>
          </a:p>
          <a:p>
            <a:pPr lvl="1"/>
            <a:r>
              <a:rPr lang="en-US" dirty="0" smtClean="0"/>
              <a:t>Select </a:t>
            </a:r>
            <a:r>
              <a:rPr lang="en-US" dirty="0"/>
              <a:t>connection provider</a:t>
            </a:r>
          </a:p>
          <a:p>
            <a:pPr lvl="2"/>
            <a:r>
              <a:rPr lang="en-US" dirty="0"/>
              <a:t>Managed Microsoft .NET provider</a:t>
            </a:r>
          </a:p>
          <a:p>
            <a:pPr lvl="2"/>
            <a:r>
              <a:rPr lang="en-US" dirty="0"/>
              <a:t>Native OLE DB provider</a:t>
            </a:r>
          </a:p>
          <a:p>
            <a:pPr lvl="1"/>
            <a:r>
              <a:rPr lang="en-US" dirty="0" smtClean="0"/>
              <a:t>Specify location </a:t>
            </a:r>
            <a:r>
              <a:rPr lang="en-US" dirty="0"/>
              <a:t>(server, database) and </a:t>
            </a:r>
            <a:r>
              <a:rPr lang="en-US" dirty="0" smtClean="0"/>
              <a:t>authentication</a:t>
            </a:r>
          </a:p>
          <a:p>
            <a:r>
              <a:rPr lang="en-US" dirty="0" smtClean="0"/>
              <a:t>Impersonation information for connections</a:t>
            </a:r>
          </a:p>
          <a:p>
            <a:pPr lvl="1"/>
            <a:endParaRPr lang="en-US" dirty="0"/>
          </a:p>
          <a:p>
            <a:endParaRPr lang="en-US" dirty="0"/>
          </a:p>
        </p:txBody>
      </p:sp>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80622" y="4663440"/>
            <a:ext cx="3588657" cy="19806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Rounded Rectangle 3"/>
          <p:cNvSpPr/>
          <p:nvPr/>
        </p:nvSpPr>
        <p:spPr bwMode="auto">
          <a:xfrm>
            <a:off x="2337690" y="5171440"/>
            <a:ext cx="3179189" cy="548639"/>
          </a:xfrm>
          <a:prstGeom prst="roundRect">
            <a:avLst/>
          </a:prstGeom>
          <a:noFill/>
          <a:ln w="25400" algn="ctr">
            <a:solidFill>
              <a:srgbClr val="FF0000"/>
            </a:solidFill>
            <a:miter lim="800000"/>
            <a:headEnd/>
            <a:tailEnd/>
          </a:ln>
          <a:effectLst/>
        </p:spPr>
        <p:txBody>
          <a:bodyPr wrap="none" rtlCol="0" anchor="ctr"/>
          <a:lstStyle/>
          <a:p>
            <a:pPr algn="ctr"/>
            <a:endParaRPr lang="en-US" sz="2000" dirty="0">
              <a:latin typeface="Tekton Pro" pitchFamily="34" charset="0"/>
            </a:endParaRPr>
          </a:p>
        </p:txBody>
      </p:sp>
      <p:sp>
        <p:nvSpPr>
          <p:cNvPr id="7" name="Rounded Rectangle 6"/>
          <p:cNvSpPr/>
          <p:nvPr/>
        </p:nvSpPr>
        <p:spPr bwMode="auto">
          <a:xfrm>
            <a:off x="2337690" y="5722244"/>
            <a:ext cx="3179189" cy="251836"/>
          </a:xfrm>
          <a:prstGeom prst="roundRect">
            <a:avLst/>
          </a:prstGeom>
          <a:noFill/>
          <a:ln w="25400" algn="ctr">
            <a:solidFill>
              <a:srgbClr val="FF0000"/>
            </a:solidFill>
            <a:miter lim="800000"/>
            <a:headEnd/>
            <a:tailEnd/>
          </a:ln>
          <a:effectLst/>
        </p:spPr>
        <p:txBody>
          <a:bodyPr wrap="none" rtlCol="0" anchor="ctr"/>
          <a:lstStyle/>
          <a:p>
            <a:pPr algn="ctr"/>
            <a:endParaRPr lang="en-US" sz="2000" dirty="0">
              <a:latin typeface="Tekton Pro" pitchFamily="34" charset="0"/>
            </a:endParaRPr>
          </a:p>
        </p:txBody>
      </p:sp>
      <p:sp>
        <p:nvSpPr>
          <p:cNvPr id="8" name="Rounded Rectangle 7"/>
          <p:cNvSpPr/>
          <p:nvPr/>
        </p:nvSpPr>
        <p:spPr bwMode="auto">
          <a:xfrm>
            <a:off x="2337690" y="5976244"/>
            <a:ext cx="3179189" cy="251836"/>
          </a:xfrm>
          <a:prstGeom prst="roundRect">
            <a:avLst/>
          </a:prstGeom>
          <a:noFill/>
          <a:ln w="25400" algn="ctr">
            <a:solidFill>
              <a:srgbClr val="FF0000"/>
            </a:solidFill>
            <a:miter lim="800000"/>
            <a:headEnd/>
            <a:tailEnd/>
          </a:ln>
          <a:effectLst/>
        </p:spPr>
        <p:txBody>
          <a:bodyPr wrap="none" rtlCol="0" anchor="ctr"/>
          <a:lstStyle/>
          <a:p>
            <a:pPr algn="ctr"/>
            <a:endParaRPr lang="en-US" sz="2000" dirty="0">
              <a:latin typeface="Tekton Pro" pitchFamily="34" charset="0"/>
            </a:endParaRPr>
          </a:p>
        </p:txBody>
      </p:sp>
      <p:sp>
        <p:nvSpPr>
          <p:cNvPr id="9" name="Rounded Rectangle 8"/>
          <p:cNvSpPr/>
          <p:nvPr/>
        </p:nvSpPr>
        <p:spPr bwMode="auto">
          <a:xfrm>
            <a:off x="2337690" y="6281044"/>
            <a:ext cx="3179189" cy="251836"/>
          </a:xfrm>
          <a:prstGeom prst="roundRect">
            <a:avLst/>
          </a:prstGeom>
          <a:noFill/>
          <a:ln w="25400" algn="ctr">
            <a:solidFill>
              <a:srgbClr val="FF0000"/>
            </a:solidFill>
            <a:miter lim="800000"/>
            <a:headEnd/>
            <a:tailEnd/>
          </a:ln>
          <a:effectLst/>
        </p:spPr>
        <p:txBody>
          <a:bodyPr wrap="none" rtlCol="0" anchor="ctr"/>
          <a:lstStyle/>
          <a:p>
            <a:pPr algn="ctr"/>
            <a:endParaRPr lang="en-US" sz="2000" dirty="0">
              <a:latin typeface="Tekton Pro" pitchFamily="34" charset="0"/>
            </a:endParaRPr>
          </a:p>
        </p:txBody>
      </p:sp>
      <p:sp>
        <p:nvSpPr>
          <p:cNvPr id="11" name="Rectangle 5126"/>
          <p:cNvSpPr>
            <a:spLocks noChangeArrowheads="1"/>
          </p:cNvSpPr>
          <p:nvPr/>
        </p:nvSpPr>
        <p:spPr bwMode="auto">
          <a:xfrm>
            <a:off x="6385560" y="4778692"/>
            <a:ext cx="2438400" cy="1398588"/>
          </a:xfrm>
          <a:prstGeom prst="rect">
            <a:avLst/>
          </a:prstGeom>
          <a:gradFill rotWithShape="1">
            <a:gsLst>
              <a:gs pos="0">
                <a:srgbClr val="A4D289"/>
              </a:gs>
              <a:gs pos="100000">
                <a:schemeClr val="bg1"/>
              </a:gs>
            </a:gsLst>
            <a:lin ang="5400000" scaled="1"/>
          </a:gradFill>
          <a:ln w="9525" algn="ctr">
            <a:solidFill>
              <a:schemeClr val="tx1"/>
            </a:solidFill>
            <a:miter lim="800000"/>
            <a:headEnd/>
            <a:tailEnd/>
          </a:ln>
          <a:effectLst>
            <a:outerShdw blurRad="50800" dist="38100" dir="2700000" algn="tl" rotWithShape="0">
              <a:prstClr val="black">
                <a:alpha val="40000"/>
              </a:prstClr>
            </a:outerShdw>
          </a:effectLst>
        </p:spPr>
        <p:txBody>
          <a:bodyPr wrap="none" anchor="ctr"/>
          <a:lstStyle/>
          <a:p>
            <a:pPr algn="ctr">
              <a:defRPr/>
            </a:pPr>
            <a:r>
              <a:rPr lang="en-US" sz="1600" dirty="0" smtClean="0">
                <a:latin typeface="Tekton Pro" pitchFamily="34" charset="0"/>
              </a:rPr>
              <a:t>Impersonation account </a:t>
            </a:r>
            <a:br>
              <a:rPr lang="en-US" sz="1600" dirty="0" smtClean="0">
                <a:latin typeface="Tekton Pro" pitchFamily="34" charset="0"/>
              </a:rPr>
            </a:br>
            <a:r>
              <a:rPr lang="en-US" sz="1600" dirty="0" smtClean="0">
                <a:latin typeface="Tekton Pro" pitchFamily="34" charset="0"/>
              </a:rPr>
              <a:t>must have </a:t>
            </a:r>
            <a:br>
              <a:rPr lang="en-US" sz="1600" dirty="0" smtClean="0">
                <a:latin typeface="Tekton Pro" pitchFamily="34" charset="0"/>
              </a:rPr>
            </a:br>
            <a:r>
              <a:rPr lang="en-US" sz="1600" dirty="0" smtClean="0">
                <a:latin typeface="Tekton Pro" pitchFamily="34" charset="0"/>
              </a:rPr>
              <a:t>READ permissions</a:t>
            </a:r>
            <a:br>
              <a:rPr lang="en-US" sz="1600" dirty="0" smtClean="0">
                <a:latin typeface="Tekton Pro" pitchFamily="34" charset="0"/>
              </a:rPr>
            </a:br>
            <a:r>
              <a:rPr lang="en-US" sz="1600" dirty="0" smtClean="0">
                <a:latin typeface="Tekton Pro" pitchFamily="34" charset="0"/>
              </a:rPr>
              <a:t>on source</a:t>
            </a:r>
            <a:endParaRPr lang="en-US" sz="1600" dirty="0">
              <a:latin typeface="Tekton Pro" pitchFamily="34" charset="0"/>
            </a:endParaRPr>
          </a:p>
        </p:txBody>
      </p:sp>
    </p:spTree>
    <p:extLst>
      <p:ext uri="{BB962C8B-B14F-4D97-AF65-F5344CB8AC3E}">
        <p14:creationId xmlns:p14="http://schemas.microsoft.com/office/powerpoint/2010/main" val="97106845"/>
      </p:ext>
    </p:extLst>
  </p:cSld>
  <p:clrMapOvr>
    <a:masterClrMapping/>
  </p:clrMapOvr>
  <mc:AlternateContent xmlns:mc="http://schemas.openxmlformats.org/markup-compatibility/2006">
    <mc:Choice xmlns:p14="http://schemas.microsoft.com/office/powerpoint/2010/main" Requires="p14">
      <p:transition spd="slow" p14:dur="2000"/>
    </mc:Choice>
    <mc:Fallback>
      <p:transition xmlns:p14="http://schemas.microsoft.com/office/powerpoint/2010/mai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fade">
                                      <p:cBhvr>
                                        <p:cTn id="32" dur="500"/>
                                        <p:tgtEl>
                                          <p:spTgt spid="3">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1027"/>
                                        </p:tgtEl>
                                        <p:attrNameLst>
                                          <p:attrName>style.visibility</p:attrName>
                                        </p:attrNameLst>
                                      </p:cBhvr>
                                      <p:to>
                                        <p:strVal val="visible"/>
                                      </p:to>
                                    </p:set>
                                    <p:animEffect transition="in" filter="fade">
                                      <p:cBhvr>
                                        <p:cTn id="37" dur="500"/>
                                        <p:tgtEl>
                                          <p:spTgt spid="1027"/>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4"/>
                                        </p:tgtEl>
                                        <p:attrNameLst>
                                          <p:attrName>style.visibility</p:attrName>
                                        </p:attrNameLst>
                                      </p:cBhvr>
                                      <p:to>
                                        <p:strVal val="visible"/>
                                      </p:to>
                                    </p:set>
                                    <p:animEffect transition="in" filter="fade">
                                      <p:cBhvr>
                                        <p:cTn id="42" dur="500"/>
                                        <p:tgtEl>
                                          <p:spTgt spid="4"/>
                                        </p:tgtEl>
                                      </p:cBhvr>
                                    </p:animEffect>
                                  </p:childTnLst>
                                </p:cTn>
                              </p:par>
                            </p:childTnLst>
                          </p:cTn>
                        </p:par>
                      </p:childTnLst>
                    </p:cTn>
                  </p:par>
                  <p:par>
                    <p:cTn id="43" fill="hold">
                      <p:stCondLst>
                        <p:cond delay="indefinite"/>
                      </p:stCondLst>
                      <p:childTnLst>
                        <p:par>
                          <p:cTn id="44" fill="hold">
                            <p:stCondLst>
                              <p:cond delay="0"/>
                            </p:stCondLst>
                            <p:childTnLst>
                              <p:par>
                                <p:cTn id="45" presetID="1" presetClass="exit" presetSubtype="0" fill="hold" grpId="1" nodeType="clickEffect">
                                  <p:stCondLst>
                                    <p:cond delay="0"/>
                                  </p:stCondLst>
                                  <p:childTnLst>
                                    <p:set>
                                      <p:cBhvr>
                                        <p:cTn id="46" dur="1" fill="hold">
                                          <p:stCondLst>
                                            <p:cond delay="0"/>
                                          </p:stCondLst>
                                        </p:cTn>
                                        <p:tgtEl>
                                          <p:spTgt spid="4"/>
                                        </p:tgtEl>
                                        <p:attrNameLst>
                                          <p:attrName>style.visibility</p:attrName>
                                        </p:attrNameLst>
                                      </p:cBhvr>
                                      <p:to>
                                        <p:strVal val="hidden"/>
                                      </p:to>
                                    </p:set>
                                  </p:childTnLst>
                                </p:cTn>
                              </p:par>
                              <p:par>
                                <p:cTn id="47" presetID="10" presetClass="entr" presetSubtype="0" fill="hold" grpId="0" nodeType="withEffect">
                                  <p:stCondLst>
                                    <p:cond delay="0"/>
                                  </p:stCondLst>
                                  <p:childTnLst>
                                    <p:set>
                                      <p:cBhvr>
                                        <p:cTn id="48" dur="1" fill="hold">
                                          <p:stCondLst>
                                            <p:cond delay="0"/>
                                          </p:stCondLst>
                                        </p:cTn>
                                        <p:tgtEl>
                                          <p:spTgt spid="7"/>
                                        </p:tgtEl>
                                        <p:attrNameLst>
                                          <p:attrName>style.visibility</p:attrName>
                                        </p:attrNameLst>
                                      </p:cBhvr>
                                      <p:to>
                                        <p:strVal val="visible"/>
                                      </p:to>
                                    </p:set>
                                    <p:animEffect transition="in" filter="fade">
                                      <p:cBhvr>
                                        <p:cTn id="49" dur="500"/>
                                        <p:tgtEl>
                                          <p:spTgt spid="7"/>
                                        </p:tgtEl>
                                      </p:cBhvr>
                                    </p:animEffect>
                                  </p:childTnLst>
                                </p:cTn>
                              </p:par>
                            </p:childTnLst>
                          </p:cTn>
                        </p:par>
                      </p:childTnLst>
                    </p:cTn>
                  </p:par>
                  <p:par>
                    <p:cTn id="50" fill="hold">
                      <p:stCondLst>
                        <p:cond delay="indefinite"/>
                      </p:stCondLst>
                      <p:childTnLst>
                        <p:par>
                          <p:cTn id="51" fill="hold">
                            <p:stCondLst>
                              <p:cond delay="0"/>
                            </p:stCondLst>
                            <p:childTnLst>
                              <p:par>
                                <p:cTn id="52" presetID="1" presetClass="exit" presetSubtype="0" fill="hold" grpId="1" nodeType="clickEffect">
                                  <p:stCondLst>
                                    <p:cond delay="0"/>
                                  </p:stCondLst>
                                  <p:childTnLst>
                                    <p:set>
                                      <p:cBhvr>
                                        <p:cTn id="53" dur="1" fill="hold">
                                          <p:stCondLst>
                                            <p:cond delay="0"/>
                                          </p:stCondLst>
                                        </p:cTn>
                                        <p:tgtEl>
                                          <p:spTgt spid="7"/>
                                        </p:tgtEl>
                                        <p:attrNameLst>
                                          <p:attrName>style.visibility</p:attrName>
                                        </p:attrNameLst>
                                      </p:cBhvr>
                                      <p:to>
                                        <p:strVal val="hidden"/>
                                      </p:to>
                                    </p:set>
                                  </p:childTnLst>
                                </p:cTn>
                              </p:par>
                              <p:par>
                                <p:cTn id="54" presetID="10" presetClass="entr" presetSubtype="0" fill="hold" grpId="0" nodeType="withEffect">
                                  <p:stCondLst>
                                    <p:cond delay="0"/>
                                  </p:stCondLst>
                                  <p:childTnLst>
                                    <p:set>
                                      <p:cBhvr>
                                        <p:cTn id="55" dur="1" fill="hold">
                                          <p:stCondLst>
                                            <p:cond delay="0"/>
                                          </p:stCondLst>
                                        </p:cTn>
                                        <p:tgtEl>
                                          <p:spTgt spid="8"/>
                                        </p:tgtEl>
                                        <p:attrNameLst>
                                          <p:attrName>style.visibility</p:attrName>
                                        </p:attrNameLst>
                                      </p:cBhvr>
                                      <p:to>
                                        <p:strVal val="visible"/>
                                      </p:to>
                                    </p:set>
                                    <p:animEffect transition="in" filter="fade">
                                      <p:cBhvr>
                                        <p:cTn id="56" dur="500"/>
                                        <p:tgtEl>
                                          <p:spTgt spid="8"/>
                                        </p:tgtEl>
                                      </p:cBhvr>
                                    </p:animEffect>
                                  </p:childTnLst>
                                </p:cTn>
                              </p:par>
                            </p:childTnLst>
                          </p:cTn>
                        </p:par>
                      </p:childTnLst>
                    </p:cTn>
                  </p:par>
                  <p:par>
                    <p:cTn id="57" fill="hold">
                      <p:stCondLst>
                        <p:cond delay="indefinite"/>
                      </p:stCondLst>
                      <p:childTnLst>
                        <p:par>
                          <p:cTn id="58" fill="hold">
                            <p:stCondLst>
                              <p:cond delay="0"/>
                            </p:stCondLst>
                            <p:childTnLst>
                              <p:par>
                                <p:cTn id="59" presetID="1" presetClass="exit" presetSubtype="0" fill="hold" grpId="1" nodeType="clickEffect">
                                  <p:stCondLst>
                                    <p:cond delay="0"/>
                                  </p:stCondLst>
                                  <p:childTnLst>
                                    <p:set>
                                      <p:cBhvr>
                                        <p:cTn id="60" dur="1" fill="hold">
                                          <p:stCondLst>
                                            <p:cond delay="0"/>
                                          </p:stCondLst>
                                        </p:cTn>
                                        <p:tgtEl>
                                          <p:spTgt spid="8"/>
                                        </p:tgtEl>
                                        <p:attrNameLst>
                                          <p:attrName>style.visibility</p:attrName>
                                        </p:attrNameLst>
                                      </p:cBhvr>
                                      <p:to>
                                        <p:strVal val="hidden"/>
                                      </p:to>
                                    </p:set>
                                  </p:childTnLst>
                                </p:cTn>
                              </p:par>
                              <p:par>
                                <p:cTn id="61" presetID="10" presetClass="entr" presetSubtype="0" fill="hold" grpId="0" nodeType="withEffect">
                                  <p:stCondLst>
                                    <p:cond delay="0"/>
                                  </p:stCondLst>
                                  <p:childTnLst>
                                    <p:set>
                                      <p:cBhvr>
                                        <p:cTn id="62" dur="1" fill="hold">
                                          <p:stCondLst>
                                            <p:cond delay="0"/>
                                          </p:stCondLst>
                                        </p:cTn>
                                        <p:tgtEl>
                                          <p:spTgt spid="9"/>
                                        </p:tgtEl>
                                        <p:attrNameLst>
                                          <p:attrName>style.visibility</p:attrName>
                                        </p:attrNameLst>
                                      </p:cBhvr>
                                      <p:to>
                                        <p:strVal val="visible"/>
                                      </p:to>
                                    </p:set>
                                    <p:animEffect transition="in" filter="fade">
                                      <p:cBhvr>
                                        <p:cTn id="63" dur="500"/>
                                        <p:tgtEl>
                                          <p:spTgt spid="9"/>
                                        </p:tgtEl>
                                      </p:cBhvr>
                                    </p:animEffect>
                                  </p:childTnLst>
                                </p:cTn>
                              </p:par>
                            </p:childTnLst>
                          </p:cTn>
                        </p:par>
                      </p:childTnLst>
                    </p:cTn>
                  </p:par>
                  <p:par>
                    <p:cTn id="64" fill="hold">
                      <p:stCondLst>
                        <p:cond delay="indefinite"/>
                      </p:stCondLst>
                      <p:childTnLst>
                        <p:par>
                          <p:cTn id="65" fill="hold">
                            <p:stCondLst>
                              <p:cond delay="0"/>
                            </p:stCondLst>
                            <p:childTnLst>
                              <p:par>
                                <p:cTn id="66" presetID="10" presetClass="entr" presetSubtype="0" fill="hold" grpId="0" nodeType="clickEffect">
                                  <p:stCondLst>
                                    <p:cond delay="0"/>
                                  </p:stCondLst>
                                  <p:childTnLst>
                                    <p:set>
                                      <p:cBhvr>
                                        <p:cTn id="67" dur="1" fill="hold">
                                          <p:stCondLst>
                                            <p:cond delay="0"/>
                                          </p:stCondLst>
                                        </p:cTn>
                                        <p:tgtEl>
                                          <p:spTgt spid="11"/>
                                        </p:tgtEl>
                                        <p:attrNameLst>
                                          <p:attrName>style.visibility</p:attrName>
                                        </p:attrNameLst>
                                      </p:cBhvr>
                                      <p:to>
                                        <p:strVal val="visible"/>
                                      </p:to>
                                    </p:set>
                                    <p:animEffect transition="in" filter="fade">
                                      <p:cBhvr>
                                        <p:cTn id="68" dur="500"/>
                                        <p:tgtEl>
                                          <p:spTgt spid="11"/>
                                        </p:tgtEl>
                                      </p:cBhvr>
                                    </p:animEffect>
                                  </p:childTnLst>
                                </p:cTn>
                              </p:par>
                              <p:par>
                                <p:cTn id="69" presetID="1" presetClass="exit" presetSubtype="0" fill="hold" grpId="1" nodeType="withEffect">
                                  <p:stCondLst>
                                    <p:cond delay="0"/>
                                  </p:stCondLst>
                                  <p:childTnLst>
                                    <p:set>
                                      <p:cBhvr>
                                        <p:cTn id="70" dur="1" fill="hold">
                                          <p:stCondLst>
                                            <p:cond delay="0"/>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 grpId="1" animBg="1"/>
      <p:bldP spid="7" grpId="0" animBg="1"/>
      <p:bldP spid="7" grpId="1" animBg="1"/>
      <p:bldP spid="8" grpId="0" animBg="1"/>
      <p:bldP spid="8" grpId="1" animBg="1"/>
      <p:bldP spid="9" grpId="0" animBg="1"/>
      <p:bldP spid="9" grpId="1" animBg="1"/>
      <p:bldP spid="11"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Data </a:t>
            </a:r>
            <a:r>
              <a:rPr lang="en-US" dirty="0"/>
              <a:t>Source View</a:t>
            </a:r>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47800" y="1066800"/>
            <a:ext cx="6400800" cy="48456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extBox 37"/>
          <p:cNvSpPr txBox="1">
            <a:spLocks noChangeArrowheads="1"/>
          </p:cNvSpPr>
          <p:nvPr/>
        </p:nvSpPr>
        <p:spPr bwMode="auto">
          <a:xfrm>
            <a:off x="3505200" y="2201859"/>
            <a:ext cx="1899745"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600" b="1">
                <a:solidFill>
                  <a:schemeClr val="tx1"/>
                </a:solidFill>
                <a:latin typeface="Arial" charset="0"/>
              </a:defRPr>
            </a:lvl1pPr>
            <a:lvl2pPr marL="742950" indent="-285750">
              <a:defRPr sz="1600" b="1">
                <a:solidFill>
                  <a:schemeClr val="tx1"/>
                </a:solidFill>
                <a:latin typeface="Arial" charset="0"/>
              </a:defRPr>
            </a:lvl2pPr>
            <a:lvl3pPr marL="1143000" indent="-228600">
              <a:defRPr sz="1600" b="1">
                <a:solidFill>
                  <a:schemeClr val="tx1"/>
                </a:solidFill>
                <a:latin typeface="Arial" charset="0"/>
              </a:defRPr>
            </a:lvl3pPr>
            <a:lvl4pPr marL="1600200" indent="-228600">
              <a:defRPr sz="1600" b="1">
                <a:solidFill>
                  <a:schemeClr val="tx1"/>
                </a:solidFill>
                <a:latin typeface="Arial" charset="0"/>
              </a:defRPr>
            </a:lvl4pPr>
            <a:lvl5pPr marL="2057400" indent="-228600">
              <a:defRPr sz="1600" b="1">
                <a:solidFill>
                  <a:schemeClr val="tx1"/>
                </a:solidFill>
                <a:latin typeface="Arial" charset="0"/>
              </a:defRPr>
            </a:lvl5pPr>
            <a:lvl6pPr marL="2514600" indent="-228600" algn="ctr" eaLnBrk="0" fontAlgn="base" hangingPunct="0">
              <a:spcBef>
                <a:spcPct val="0"/>
              </a:spcBef>
              <a:spcAft>
                <a:spcPct val="0"/>
              </a:spcAft>
              <a:defRPr sz="1600" b="1">
                <a:solidFill>
                  <a:schemeClr val="tx1"/>
                </a:solidFill>
                <a:latin typeface="Arial" charset="0"/>
              </a:defRPr>
            </a:lvl6pPr>
            <a:lvl7pPr marL="2971800" indent="-228600" algn="ctr" eaLnBrk="0" fontAlgn="base" hangingPunct="0">
              <a:spcBef>
                <a:spcPct val="0"/>
              </a:spcBef>
              <a:spcAft>
                <a:spcPct val="0"/>
              </a:spcAft>
              <a:defRPr sz="1600" b="1">
                <a:solidFill>
                  <a:schemeClr val="tx1"/>
                </a:solidFill>
                <a:latin typeface="Arial" charset="0"/>
              </a:defRPr>
            </a:lvl7pPr>
            <a:lvl8pPr marL="3429000" indent="-228600" algn="ctr" eaLnBrk="0" fontAlgn="base" hangingPunct="0">
              <a:spcBef>
                <a:spcPct val="0"/>
              </a:spcBef>
              <a:spcAft>
                <a:spcPct val="0"/>
              </a:spcAft>
              <a:defRPr sz="1600" b="1">
                <a:solidFill>
                  <a:schemeClr val="tx1"/>
                </a:solidFill>
                <a:latin typeface="Arial" charset="0"/>
              </a:defRPr>
            </a:lvl8pPr>
            <a:lvl9pPr marL="3886200" indent="-228600" algn="ctr" eaLnBrk="0" fontAlgn="base" hangingPunct="0">
              <a:spcBef>
                <a:spcPct val="0"/>
              </a:spcBef>
              <a:spcAft>
                <a:spcPct val="0"/>
              </a:spcAft>
              <a:defRPr sz="1600" b="1">
                <a:solidFill>
                  <a:schemeClr val="tx1"/>
                </a:solidFill>
                <a:latin typeface="Arial" charset="0"/>
              </a:defRPr>
            </a:lvl9pPr>
          </a:lstStyle>
          <a:p>
            <a:pPr algn="l"/>
            <a:r>
              <a:rPr lang="en-US" sz="1800" b="0" dirty="0" smtClean="0">
                <a:solidFill>
                  <a:srgbClr val="002060"/>
                </a:solidFill>
                <a:latin typeface="Tekton Pro" pitchFamily="34" charset="0"/>
              </a:rPr>
              <a:t>Diagram </a:t>
            </a:r>
            <a:br>
              <a:rPr lang="en-US" sz="1800" b="0" dirty="0" smtClean="0">
                <a:solidFill>
                  <a:srgbClr val="002060"/>
                </a:solidFill>
                <a:latin typeface="Tekton Pro" pitchFamily="34" charset="0"/>
              </a:rPr>
            </a:br>
            <a:r>
              <a:rPr lang="en-US" sz="1800" b="0" dirty="0" smtClean="0">
                <a:solidFill>
                  <a:srgbClr val="002060"/>
                </a:solidFill>
                <a:latin typeface="Tekton Pro" pitchFamily="34" charset="0"/>
              </a:rPr>
              <a:t>view</a:t>
            </a:r>
            <a:endParaRPr lang="en-US" sz="1800" b="0" dirty="0">
              <a:solidFill>
                <a:srgbClr val="002060"/>
              </a:solidFill>
              <a:latin typeface="Tekton Pro" pitchFamily="34" charset="0"/>
            </a:endParaRPr>
          </a:p>
        </p:txBody>
      </p:sp>
      <p:sp>
        <p:nvSpPr>
          <p:cNvPr id="5" name="TextBox 37"/>
          <p:cNvSpPr txBox="1">
            <a:spLocks noChangeArrowheads="1"/>
          </p:cNvSpPr>
          <p:nvPr/>
        </p:nvSpPr>
        <p:spPr bwMode="auto">
          <a:xfrm>
            <a:off x="1676403" y="3886200"/>
            <a:ext cx="1899745"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600" b="1">
                <a:solidFill>
                  <a:schemeClr val="tx1"/>
                </a:solidFill>
                <a:latin typeface="Arial" charset="0"/>
              </a:defRPr>
            </a:lvl1pPr>
            <a:lvl2pPr marL="742950" indent="-285750">
              <a:defRPr sz="1600" b="1">
                <a:solidFill>
                  <a:schemeClr val="tx1"/>
                </a:solidFill>
                <a:latin typeface="Arial" charset="0"/>
              </a:defRPr>
            </a:lvl2pPr>
            <a:lvl3pPr marL="1143000" indent="-228600">
              <a:defRPr sz="1600" b="1">
                <a:solidFill>
                  <a:schemeClr val="tx1"/>
                </a:solidFill>
                <a:latin typeface="Arial" charset="0"/>
              </a:defRPr>
            </a:lvl3pPr>
            <a:lvl4pPr marL="1600200" indent="-228600">
              <a:defRPr sz="1600" b="1">
                <a:solidFill>
                  <a:schemeClr val="tx1"/>
                </a:solidFill>
                <a:latin typeface="Arial" charset="0"/>
              </a:defRPr>
            </a:lvl4pPr>
            <a:lvl5pPr marL="2057400" indent="-228600">
              <a:defRPr sz="1600" b="1">
                <a:solidFill>
                  <a:schemeClr val="tx1"/>
                </a:solidFill>
                <a:latin typeface="Arial" charset="0"/>
              </a:defRPr>
            </a:lvl5pPr>
            <a:lvl6pPr marL="2514600" indent="-228600" algn="ctr" eaLnBrk="0" fontAlgn="base" hangingPunct="0">
              <a:spcBef>
                <a:spcPct val="0"/>
              </a:spcBef>
              <a:spcAft>
                <a:spcPct val="0"/>
              </a:spcAft>
              <a:defRPr sz="1600" b="1">
                <a:solidFill>
                  <a:schemeClr val="tx1"/>
                </a:solidFill>
                <a:latin typeface="Arial" charset="0"/>
              </a:defRPr>
            </a:lvl6pPr>
            <a:lvl7pPr marL="2971800" indent="-228600" algn="ctr" eaLnBrk="0" fontAlgn="base" hangingPunct="0">
              <a:spcBef>
                <a:spcPct val="0"/>
              </a:spcBef>
              <a:spcAft>
                <a:spcPct val="0"/>
              </a:spcAft>
              <a:defRPr sz="1600" b="1">
                <a:solidFill>
                  <a:schemeClr val="tx1"/>
                </a:solidFill>
                <a:latin typeface="Arial" charset="0"/>
              </a:defRPr>
            </a:lvl7pPr>
            <a:lvl8pPr marL="3429000" indent="-228600" algn="ctr" eaLnBrk="0" fontAlgn="base" hangingPunct="0">
              <a:spcBef>
                <a:spcPct val="0"/>
              </a:spcBef>
              <a:spcAft>
                <a:spcPct val="0"/>
              </a:spcAft>
              <a:defRPr sz="1600" b="1">
                <a:solidFill>
                  <a:schemeClr val="tx1"/>
                </a:solidFill>
                <a:latin typeface="Arial" charset="0"/>
              </a:defRPr>
            </a:lvl8pPr>
            <a:lvl9pPr marL="3886200" indent="-228600" algn="ctr" eaLnBrk="0" fontAlgn="base" hangingPunct="0">
              <a:spcBef>
                <a:spcPct val="0"/>
              </a:spcBef>
              <a:spcAft>
                <a:spcPct val="0"/>
              </a:spcAft>
              <a:defRPr sz="1600" b="1">
                <a:solidFill>
                  <a:schemeClr val="tx1"/>
                </a:solidFill>
                <a:latin typeface="Arial" charset="0"/>
              </a:defRPr>
            </a:lvl9pPr>
          </a:lstStyle>
          <a:p>
            <a:pPr algn="l"/>
            <a:r>
              <a:rPr lang="en-US" sz="1800" b="0" dirty="0" smtClean="0">
                <a:solidFill>
                  <a:srgbClr val="002060"/>
                </a:solidFill>
                <a:latin typeface="Tekton Pro" pitchFamily="34" charset="0"/>
              </a:rPr>
              <a:t>Tabular</a:t>
            </a:r>
            <a:br>
              <a:rPr lang="en-US" sz="1800" b="0" dirty="0" smtClean="0">
                <a:solidFill>
                  <a:srgbClr val="002060"/>
                </a:solidFill>
                <a:latin typeface="Tekton Pro" pitchFamily="34" charset="0"/>
              </a:rPr>
            </a:br>
            <a:r>
              <a:rPr lang="en-US" sz="1800" b="0" dirty="0" smtClean="0">
                <a:solidFill>
                  <a:srgbClr val="002060"/>
                </a:solidFill>
                <a:latin typeface="Tekton Pro" pitchFamily="34" charset="0"/>
              </a:rPr>
              <a:t>view</a:t>
            </a:r>
            <a:endParaRPr lang="en-US" sz="1800" b="0" dirty="0">
              <a:solidFill>
                <a:srgbClr val="002060"/>
              </a:solidFill>
              <a:latin typeface="Tekton Pro" pitchFamily="34" charset="0"/>
            </a:endParaRPr>
          </a:p>
        </p:txBody>
      </p:sp>
      <p:sp>
        <p:nvSpPr>
          <p:cNvPr id="6" name="Rounded Rectangle 5"/>
          <p:cNvSpPr/>
          <p:nvPr/>
        </p:nvSpPr>
        <p:spPr bwMode="auto">
          <a:xfrm>
            <a:off x="2743200" y="1864870"/>
            <a:ext cx="3733800" cy="3697729"/>
          </a:xfrm>
          <a:prstGeom prst="roundRect">
            <a:avLst/>
          </a:prstGeom>
          <a:noFill/>
          <a:ln w="25400" algn="ctr">
            <a:solidFill>
              <a:srgbClr val="FF0000"/>
            </a:solidFill>
            <a:miter lim="800000"/>
            <a:headEnd/>
            <a:tailEnd/>
          </a:ln>
          <a:effectLst/>
        </p:spPr>
        <p:txBody>
          <a:bodyPr wrap="none" rtlCol="0" anchor="ctr"/>
          <a:lstStyle/>
          <a:p>
            <a:pPr algn="ctr"/>
            <a:endParaRPr lang="en-US" sz="2000" dirty="0">
              <a:latin typeface="Tekton Pro" pitchFamily="34" charset="0"/>
            </a:endParaRPr>
          </a:p>
        </p:txBody>
      </p:sp>
      <p:sp>
        <p:nvSpPr>
          <p:cNvPr id="7" name="Rounded Rectangle 6"/>
          <p:cNvSpPr/>
          <p:nvPr/>
        </p:nvSpPr>
        <p:spPr bwMode="auto">
          <a:xfrm>
            <a:off x="1575764" y="2848190"/>
            <a:ext cx="1173477" cy="2714409"/>
          </a:xfrm>
          <a:prstGeom prst="roundRect">
            <a:avLst/>
          </a:prstGeom>
          <a:noFill/>
          <a:ln w="25400" algn="ctr">
            <a:solidFill>
              <a:srgbClr val="FF0000"/>
            </a:solidFill>
            <a:miter lim="800000"/>
            <a:headEnd/>
            <a:tailEnd/>
          </a:ln>
          <a:effectLst/>
        </p:spPr>
        <p:txBody>
          <a:bodyPr wrap="none" rtlCol="0" anchor="ctr"/>
          <a:lstStyle/>
          <a:p>
            <a:pPr algn="ctr"/>
            <a:endParaRPr lang="en-US" sz="2000" dirty="0">
              <a:latin typeface="Tekton Pro" pitchFamily="34" charset="0"/>
            </a:endParaRPr>
          </a:p>
        </p:txBody>
      </p:sp>
      <p:sp>
        <p:nvSpPr>
          <p:cNvPr id="8" name="Rounded Rectangle 7"/>
          <p:cNvSpPr/>
          <p:nvPr/>
        </p:nvSpPr>
        <p:spPr bwMode="auto">
          <a:xfrm>
            <a:off x="6522723" y="1447800"/>
            <a:ext cx="1325877" cy="4267199"/>
          </a:xfrm>
          <a:prstGeom prst="roundRect">
            <a:avLst/>
          </a:prstGeom>
          <a:noFill/>
          <a:ln w="25400" algn="ctr">
            <a:solidFill>
              <a:srgbClr val="FF0000"/>
            </a:solidFill>
            <a:miter lim="800000"/>
            <a:headEnd/>
            <a:tailEnd/>
          </a:ln>
          <a:effectLst/>
        </p:spPr>
        <p:txBody>
          <a:bodyPr wrap="none" rtlCol="0" anchor="ctr"/>
          <a:lstStyle/>
          <a:p>
            <a:pPr algn="ctr"/>
            <a:endParaRPr lang="en-US" sz="2000" dirty="0">
              <a:latin typeface="Tekton Pro" pitchFamily="34" charset="0"/>
            </a:endParaRPr>
          </a:p>
        </p:txBody>
      </p:sp>
      <p:sp>
        <p:nvSpPr>
          <p:cNvPr id="3" name="TextBox 2"/>
          <p:cNvSpPr txBox="1"/>
          <p:nvPr/>
        </p:nvSpPr>
        <p:spPr bwMode="auto">
          <a:xfrm>
            <a:off x="152400" y="2525024"/>
            <a:ext cx="1143000" cy="595548"/>
          </a:xfrm>
          <a:prstGeom prst="rect">
            <a:avLst/>
          </a:prstGeom>
          <a:noFill/>
          <a:ln w="9525">
            <a:noFill/>
            <a:miter lim="800000"/>
            <a:headEnd/>
            <a:tailEnd/>
          </a:ln>
        </p:spPr>
        <p:txBody>
          <a:bodyPr wrap="square" rtlCol="0">
            <a:spAutoFit/>
          </a:bodyPr>
          <a:lstStyle/>
          <a:p>
            <a:r>
              <a:rPr lang="en-US" sz="1800" dirty="0" smtClean="0">
                <a:solidFill>
                  <a:schemeClr val="tx2"/>
                </a:solidFill>
                <a:latin typeface="Tekton Pro" pitchFamily="34" charset="0"/>
              </a:rPr>
              <a:t>Primary</a:t>
            </a:r>
          </a:p>
          <a:p>
            <a:r>
              <a:rPr lang="en-US" sz="1800" dirty="0" smtClean="0">
                <a:solidFill>
                  <a:schemeClr val="tx2"/>
                </a:solidFill>
                <a:latin typeface="Tekton Pro" pitchFamily="34" charset="0"/>
              </a:rPr>
              <a:t>keys</a:t>
            </a:r>
            <a:endParaRPr lang="en-US" sz="1800" dirty="0">
              <a:solidFill>
                <a:schemeClr val="tx2"/>
              </a:solidFill>
              <a:latin typeface="Tekton Pro" pitchFamily="34" charset="0"/>
            </a:endParaRPr>
          </a:p>
        </p:txBody>
      </p:sp>
      <p:cxnSp>
        <p:nvCxnSpPr>
          <p:cNvPr id="10" name="Straight Connector 9"/>
          <p:cNvCxnSpPr/>
          <p:nvPr/>
        </p:nvCxnSpPr>
        <p:spPr bwMode="auto">
          <a:xfrm>
            <a:off x="990600" y="2848190"/>
            <a:ext cx="1905000" cy="504610"/>
          </a:xfrm>
          <a:prstGeom prst="line">
            <a:avLst/>
          </a:prstGeom>
          <a:gradFill rotWithShape="1">
            <a:gsLst>
              <a:gs pos="0">
                <a:srgbClr val="A4D289"/>
              </a:gs>
              <a:gs pos="100000">
                <a:schemeClr val="bg1"/>
              </a:gs>
            </a:gsLst>
            <a:lin ang="5400000" scaled="1"/>
          </a:gradFill>
          <a:ln w="25400" cap="flat" cmpd="sng" algn="ctr">
            <a:solidFill>
              <a:srgbClr val="FF0000"/>
            </a:solidFill>
            <a:prstDash val="solid"/>
            <a:round/>
            <a:headEnd type="none" w="med" len="med"/>
            <a:tailEnd type="none" w="med" len="med"/>
          </a:ln>
          <a:effectLst/>
        </p:spPr>
      </p:cxnSp>
      <p:cxnSp>
        <p:nvCxnSpPr>
          <p:cNvPr id="12" name="Straight Connector 11"/>
          <p:cNvCxnSpPr/>
          <p:nvPr/>
        </p:nvCxnSpPr>
        <p:spPr bwMode="auto">
          <a:xfrm>
            <a:off x="990600" y="2848190"/>
            <a:ext cx="2057400" cy="1038010"/>
          </a:xfrm>
          <a:prstGeom prst="line">
            <a:avLst/>
          </a:prstGeom>
          <a:gradFill rotWithShape="1">
            <a:gsLst>
              <a:gs pos="0">
                <a:srgbClr val="A4D289"/>
              </a:gs>
              <a:gs pos="100000">
                <a:schemeClr val="bg1"/>
              </a:gs>
            </a:gsLst>
            <a:lin ang="5400000" scaled="1"/>
          </a:gradFill>
          <a:ln w="25400" cap="flat" cmpd="sng" algn="ctr">
            <a:solidFill>
              <a:srgbClr val="FF0000"/>
            </a:solidFill>
            <a:prstDash val="solid"/>
            <a:round/>
            <a:headEnd type="none" w="med" len="med"/>
            <a:tailEnd type="none" w="med" len="med"/>
          </a:ln>
          <a:effectLst/>
        </p:spPr>
      </p:cxnSp>
      <p:cxnSp>
        <p:nvCxnSpPr>
          <p:cNvPr id="16" name="Straight Connector 15"/>
          <p:cNvCxnSpPr/>
          <p:nvPr/>
        </p:nvCxnSpPr>
        <p:spPr bwMode="auto">
          <a:xfrm>
            <a:off x="990600" y="2848190"/>
            <a:ext cx="2514600" cy="1684341"/>
          </a:xfrm>
          <a:prstGeom prst="line">
            <a:avLst/>
          </a:prstGeom>
          <a:gradFill rotWithShape="1">
            <a:gsLst>
              <a:gs pos="0">
                <a:srgbClr val="A4D289"/>
              </a:gs>
              <a:gs pos="100000">
                <a:schemeClr val="bg1"/>
              </a:gs>
            </a:gsLst>
            <a:lin ang="5400000" scaled="1"/>
          </a:gradFill>
          <a:ln w="25400" cap="flat" cmpd="sng" algn="ctr">
            <a:solidFill>
              <a:srgbClr val="FF0000"/>
            </a:solidFill>
            <a:prstDash val="solid"/>
            <a:round/>
            <a:headEnd type="none" w="med" len="med"/>
            <a:tailEnd type="none" w="med" len="med"/>
          </a:ln>
          <a:effectLst/>
        </p:spPr>
      </p:cxnSp>
      <p:cxnSp>
        <p:nvCxnSpPr>
          <p:cNvPr id="19" name="Straight Connector 18"/>
          <p:cNvCxnSpPr/>
          <p:nvPr/>
        </p:nvCxnSpPr>
        <p:spPr bwMode="auto">
          <a:xfrm>
            <a:off x="990600" y="2848190"/>
            <a:ext cx="4191000" cy="1800010"/>
          </a:xfrm>
          <a:prstGeom prst="line">
            <a:avLst/>
          </a:prstGeom>
          <a:gradFill rotWithShape="1">
            <a:gsLst>
              <a:gs pos="0">
                <a:srgbClr val="A4D289"/>
              </a:gs>
              <a:gs pos="100000">
                <a:schemeClr val="bg1"/>
              </a:gs>
            </a:gsLst>
            <a:lin ang="5400000" scaled="1"/>
          </a:gradFill>
          <a:ln w="25400" cap="flat" cmpd="sng" algn="ctr">
            <a:solidFill>
              <a:srgbClr val="FF0000"/>
            </a:solidFill>
            <a:prstDash val="solid"/>
            <a:round/>
            <a:headEnd type="none" w="med" len="med"/>
            <a:tailEnd type="none" w="med" len="med"/>
          </a:ln>
          <a:effectLst/>
        </p:spPr>
      </p:cxnSp>
      <p:sp>
        <p:nvSpPr>
          <p:cNvPr id="22" name="TextBox 21"/>
          <p:cNvSpPr txBox="1"/>
          <p:nvPr/>
        </p:nvSpPr>
        <p:spPr bwMode="auto">
          <a:xfrm>
            <a:off x="4400834" y="5105400"/>
            <a:ext cx="1817086" cy="346249"/>
          </a:xfrm>
          <a:prstGeom prst="rect">
            <a:avLst/>
          </a:prstGeom>
          <a:noFill/>
          <a:ln w="9525">
            <a:noFill/>
            <a:miter lim="800000"/>
            <a:headEnd/>
            <a:tailEnd/>
          </a:ln>
        </p:spPr>
        <p:txBody>
          <a:bodyPr wrap="square" rtlCol="0">
            <a:spAutoFit/>
          </a:bodyPr>
          <a:lstStyle/>
          <a:p>
            <a:r>
              <a:rPr lang="en-US" sz="1800" dirty="0" smtClean="0">
                <a:solidFill>
                  <a:srgbClr val="002060"/>
                </a:solidFill>
                <a:latin typeface="Tekton Pro" pitchFamily="34" charset="0"/>
              </a:rPr>
              <a:t>Relationships</a:t>
            </a:r>
            <a:endParaRPr lang="en-US" sz="1800" dirty="0">
              <a:solidFill>
                <a:srgbClr val="002060"/>
              </a:solidFill>
              <a:latin typeface="Tekton Pro" pitchFamily="34" charset="0"/>
            </a:endParaRPr>
          </a:p>
        </p:txBody>
      </p:sp>
      <p:cxnSp>
        <p:nvCxnSpPr>
          <p:cNvPr id="23" name="Straight Connector 22"/>
          <p:cNvCxnSpPr/>
          <p:nvPr/>
        </p:nvCxnSpPr>
        <p:spPr bwMode="auto">
          <a:xfrm flipH="1">
            <a:off x="4953000" y="3690360"/>
            <a:ext cx="152400" cy="1415040"/>
          </a:xfrm>
          <a:prstGeom prst="line">
            <a:avLst/>
          </a:prstGeom>
          <a:gradFill rotWithShape="1">
            <a:gsLst>
              <a:gs pos="0">
                <a:srgbClr val="A4D289"/>
              </a:gs>
              <a:gs pos="100000">
                <a:schemeClr val="bg1"/>
              </a:gs>
            </a:gsLst>
            <a:lin ang="5400000" scaled="1"/>
          </a:gradFill>
          <a:ln w="25400" cap="flat" cmpd="sng" algn="ctr">
            <a:solidFill>
              <a:srgbClr val="FF0000"/>
            </a:solidFill>
            <a:prstDash val="solid"/>
            <a:round/>
            <a:headEnd type="none" w="med" len="med"/>
            <a:tailEnd type="none" w="med" len="med"/>
          </a:ln>
          <a:effectLst/>
        </p:spPr>
      </p:cxnSp>
      <p:cxnSp>
        <p:nvCxnSpPr>
          <p:cNvPr id="26" name="Straight Connector 25"/>
          <p:cNvCxnSpPr/>
          <p:nvPr/>
        </p:nvCxnSpPr>
        <p:spPr bwMode="auto">
          <a:xfrm>
            <a:off x="3576148" y="4267200"/>
            <a:ext cx="1376852" cy="838200"/>
          </a:xfrm>
          <a:prstGeom prst="line">
            <a:avLst/>
          </a:prstGeom>
          <a:gradFill rotWithShape="1">
            <a:gsLst>
              <a:gs pos="0">
                <a:srgbClr val="A4D289"/>
              </a:gs>
              <a:gs pos="100000">
                <a:schemeClr val="bg1"/>
              </a:gs>
            </a:gsLst>
            <a:lin ang="5400000" scaled="1"/>
          </a:gradFill>
          <a:ln w="25400" cap="flat" cmpd="sng" algn="ctr">
            <a:solidFill>
              <a:srgbClr val="FF0000"/>
            </a:solidFill>
            <a:prstDash val="solid"/>
            <a:round/>
            <a:headEnd type="none" w="med" len="med"/>
            <a:tailEnd type="none" w="med" len="med"/>
          </a:ln>
          <a:effectLst/>
        </p:spPr>
      </p:cxnSp>
      <p:sp>
        <p:nvSpPr>
          <p:cNvPr id="34" name="TextBox 33"/>
          <p:cNvSpPr txBox="1"/>
          <p:nvPr/>
        </p:nvSpPr>
        <p:spPr bwMode="auto">
          <a:xfrm>
            <a:off x="6629400" y="3011269"/>
            <a:ext cx="1264920" cy="318036"/>
          </a:xfrm>
          <a:prstGeom prst="rect">
            <a:avLst/>
          </a:prstGeom>
          <a:noFill/>
          <a:ln w="9525">
            <a:noFill/>
            <a:miter lim="800000"/>
            <a:headEnd/>
            <a:tailEnd/>
          </a:ln>
        </p:spPr>
        <p:txBody>
          <a:bodyPr wrap="square" rtlCol="0">
            <a:spAutoFit/>
          </a:bodyPr>
          <a:lstStyle/>
          <a:p>
            <a:r>
              <a:rPr lang="en-US" sz="1600" dirty="0" smtClean="0">
                <a:solidFill>
                  <a:srgbClr val="002060"/>
                </a:solidFill>
                <a:latin typeface="Tekton Pro" pitchFamily="34" charset="0"/>
              </a:rPr>
              <a:t>Properties</a:t>
            </a:r>
            <a:endParaRPr lang="en-US" sz="1600" dirty="0">
              <a:solidFill>
                <a:srgbClr val="002060"/>
              </a:solidFill>
              <a:latin typeface="Tekton Pro" pitchFamily="34" charset="0"/>
            </a:endParaRPr>
          </a:p>
        </p:txBody>
      </p:sp>
    </p:spTree>
    <p:extLst>
      <p:ext uri="{BB962C8B-B14F-4D97-AF65-F5344CB8AC3E}">
        <p14:creationId xmlns:p14="http://schemas.microsoft.com/office/powerpoint/2010/main" val="368947552"/>
      </p:ext>
    </p:extLst>
  </p:cSld>
  <p:clrMapOvr>
    <a:masterClrMapping/>
  </p:clrMapOvr>
  <mc:AlternateContent xmlns:mc="http://schemas.openxmlformats.org/markup-compatibility/2006">
    <mc:Choice xmlns:p14="http://schemas.microsoft.com/office/powerpoint/2010/main" Requires="p14">
      <p:transition spd="slow" p14:dur="2000"/>
    </mc:Choice>
    <mc:Fallback>
      <p:transition xmlns:p14="http://schemas.microsoft.com/office/powerpoint/2010/mai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animEffect transition="in" filter="fade">
                                      <p:cBhvr>
                                        <p:cTn id="7" dur="500"/>
                                        <p:tgtEl>
                                          <p:spTgt spid="102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fade">
                                      <p:cBhvr>
                                        <p:cTn id="20" dur="500"/>
                                        <p:tgtEl>
                                          <p:spTgt spid="5"/>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fade">
                                      <p:cBhvr>
                                        <p:cTn id="23" dur="500"/>
                                        <p:tgtEl>
                                          <p:spTgt spid="7"/>
                                        </p:tgtEl>
                                      </p:cBhvr>
                                    </p:animEffect>
                                  </p:childTnLst>
                                </p:cTn>
                              </p:par>
                              <p:par>
                                <p:cTn id="24" presetID="1" presetClass="exit" presetSubtype="0" fill="hold" grpId="1" nodeType="withEffect">
                                  <p:stCondLst>
                                    <p:cond delay="0"/>
                                  </p:stCondLst>
                                  <p:childTnLst>
                                    <p:set>
                                      <p:cBhvr>
                                        <p:cTn id="25" dur="1" fill="hold">
                                          <p:stCondLst>
                                            <p:cond delay="0"/>
                                          </p:stCondLst>
                                        </p:cTn>
                                        <p:tgtEl>
                                          <p:spTgt spid="4"/>
                                        </p:tgtEl>
                                        <p:attrNameLst>
                                          <p:attrName>style.visibility</p:attrName>
                                        </p:attrNameLst>
                                      </p:cBhvr>
                                      <p:to>
                                        <p:strVal val="hidden"/>
                                      </p:to>
                                    </p:set>
                                  </p:childTnLst>
                                </p:cTn>
                              </p:par>
                              <p:par>
                                <p:cTn id="26" presetID="1" presetClass="exit" presetSubtype="0" fill="hold" grpId="1" nodeType="withEffect">
                                  <p:stCondLst>
                                    <p:cond delay="0"/>
                                  </p:stCondLst>
                                  <p:childTnLst>
                                    <p:set>
                                      <p:cBhvr>
                                        <p:cTn id="27" dur="1" fill="hold">
                                          <p:stCondLst>
                                            <p:cond delay="0"/>
                                          </p:stCondLst>
                                        </p:cTn>
                                        <p:tgtEl>
                                          <p:spTgt spid="6"/>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fade">
                                      <p:cBhvr>
                                        <p:cTn id="32" dur="500"/>
                                        <p:tgtEl>
                                          <p:spTgt spid="8"/>
                                        </p:tgtEl>
                                      </p:cBhvr>
                                    </p:animEffect>
                                  </p:childTnLst>
                                </p:cTn>
                              </p:par>
                              <p:par>
                                <p:cTn id="33" presetID="1" presetClass="exit" presetSubtype="0" fill="hold" grpId="1" nodeType="withEffect">
                                  <p:stCondLst>
                                    <p:cond delay="0"/>
                                  </p:stCondLst>
                                  <p:childTnLst>
                                    <p:set>
                                      <p:cBhvr>
                                        <p:cTn id="34" dur="1" fill="hold">
                                          <p:stCondLst>
                                            <p:cond delay="0"/>
                                          </p:stCondLst>
                                        </p:cTn>
                                        <p:tgtEl>
                                          <p:spTgt spid="7"/>
                                        </p:tgtEl>
                                        <p:attrNameLst>
                                          <p:attrName>style.visibility</p:attrName>
                                        </p:attrNameLst>
                                      </p:cBhvr>
                                      <p:to>
                                        <p:strVal val="hidden"/>
                                      </p:to>
                                    </p:set>
                                  </p:childTnLst>
                                </p:cTn>
                              </p:par>
                              <p:par>
                                <p:cTn id="35" presetID="1" presetClass="exit" presetSubtype="0" fill="hold" grpId="1" nodeType="withEffect">
                                  <p:stCondLst>
                                    <p:cond delay="0"/>
                                  </p:stCondLst>
                                  <p:childTnLst>
                                    <p:set>
                                      <p:cBhvr>
                                        <p:cTn id="36" dur="1" fill="hold">
                                          <p:stCondLst>
                                            <p:cond delay="0"/>
                                          </p:stCondLst>
                                        </p:cTn>
                                        <p:tgtEl>
                                          <p:spTgt spid="5"/>
                                        </p:tgtEl>
                                        <p:attrNameLst>
                                          <p:attrName>style.visibility</p:attrName>
                                        </p:attrNameLst>
                                      </p:cBhvr>
                                      <p:to>
                                        <p:strVal val="hidden"/>
                                      </p:to>
                                    </p:set>
                                  </p:childTnLst>
                                </p:cTn>
                              </p:par>
                              <p:par>
                                <p:cTn id="37" presetID="10" presetClass="entr" presetSubtype="0" fill="hold" grpId="0" nodeType="withEffect">
                                  <p:stCondLst>
                                    <p:cond delay="0"/>
                                  </p:stCondLst>
                                  <p:childTnLst>
                                    <p:set>
                                      <p:cBhvr>
                                        <p:cTn id="38" dur="1" fill="hold">
                                          <p:stCondLst>
                                            <p:cond delay="0"/>
                                          </p:stCondLst>
                                        </p:cTn>
                                        <p:tgtEl>
                                          <p:spTgt spid="34"/>
                                        </p:tgtEl>
                                        <p:attrNameLst>
                                          <p:attrName>style.visibility</p:attrName>
                                        </p:attrNameLst>
                                      </p:cBhvr>
                                      <p:to>
                                        <p:strVal val="visible"/>
                                      </p:to>
                                    </p:set>
                                    <p:animEffect transition="in" filter="fade">
                                      <p:cBhvr>
                                        <p:cTn id="39" dur="500"/>
                                        <p:tgtEl>
                                          <p:spTgt spid="34"/>
                                        </p:tgtEl>
                                      </p:cBhvr>
                                    </p:animEffect>
                                  </p:childTnLst>
                                </p:cTn>
                              </p:par>
                            </p:childTnLst>
                          </p:cTn>
                        </p:par>
                      </p:childTnLst>
                    </p:cTn>
                  </p:par>
                  <p:par>
                    <p:cTn id="40" fill="hold">
                      <p:stCondLst>
                        <p:cond delay="indefinite"/>
                      </p:stCondLst>
                      <p:childTnLst>
                        <p:par>
                          <p:cTn id="41" fill="hold">
                            <p:stCondLst>
                              <p:cond delay="0"/>
                            </p:stCondLst>
                            <p:childTnLst>
                              <p:par>
                                <p:cTn id="42" presetID="10" presetClass="entr" presetSubtype="0" fill="hold" nodeType="clickEffect">
                                  <p:stCondLst>
                                    <p:cond delay="0"/>
                                  </p:stCondLst>
                                  <p:childTnLst>
                                    <p:set>
                                      <p:cBhvr>
                                        <p:cTn id="43" dur="1" fill="hold">
                                          <p:stCondLst>
                                            <p:cond delay="0"/>
                                          </p:stCondLst>
                                        </p:cTn>
                                        <p:tgtEl>
                                          <p:spTgt spid="10"/>
                                        </p:tgtEl>
                                        <p:attrNameLst>
                                          <p:attrName>style.visibility</p:attrName>
                                        </p:attrNameLst>
                                      </p:cBhvr>
                                      <p:to>
                                        <p:strVal val="visible"/>
                                      </p:to>
                                    </p:set>
                                    <p:animEffect transition="in" filter="fade">
                                      <p:cBhvr>
                                        <p:cTn id="44" dur="500"/>
                                        <p:tgtEl>
                                          <p:spTgt spid="10"/>
                                        </p:tgtEl>
                                      </p:cBhvr>
                                    </p:animEffect>
                                  </p:childTnLst>
                                </p:cTn>
                              </p:par>
                              <p:par>
                                <p:cTn id="45" presetID="10" presetClass="entr" presetSubtype="0" fill="hold" nodeType="withEffect">
                                  <p:stCondLst>
                                    <p:cond delay="0"/>
                                  </p:stCondLst>
                                  <p:childTnLst>
                                    <p:set>
                                      <p:cBhvr>
                                        <p:cTn id="46" dur="1" fill="hold">
                                          <p:stCondLst>
                                            <p:cond delay="0"/>
                                          </p:stCondLst>
                                        </p:cTn>
                                        <p:tgtEl>
                                          <p:spTgt spid="19"/>
                                        </p:tgtEl>
                                        <p:attrNameLst>
                                          <p:attrName>style.visibility</p:attrName>
                                        </p:attrNameLst>
                                      </p:cBhvr>
                                      <p:to>
                                        <p:strVal val="visible"/>
                                      </p:to>
                                    </p:set>
                                    <p:animEffect transition="in" filter="fade">
                                      <p:cBhvr>
                                        <p:cTn id="47" dur="500"/>
                                        <p:tgtEl>
                                          <p:spTgt spid="19"/>
                                        </p:tgtEl>
                                      </p:cBhvr>
                                    </p:animEffect>
                                  </p:childTnLst>
                                </p:cTn>
                              </p:par>
                              <p:par>
                                <p:cTn id="48" presetID="10" presetClass="entr" presetSubtype="0" fill="hold" nodeType="withEffect">
                                  <p:stCondLst>
                                    <p:cond delay="0"/>
                                  </p:stCondLst>
                                  <p:childTnLst>
                                    <p:set>
                                      <p:cBhvr>
                                        <p:cTn id="49" dur="1" fill="hold">
                                          <p:stCondLst>
                                            <p:cond delay="0"/>
                                          </p:stCondLst>
                                        </p:cTn>
                                        <p:tgtEl>
                                          <p:spTgt spid="12"/>
                                        </p:tgtEl>
                                        <p:attrNameLst>
                                          <p:attrName>style.visibility</p:attrName>
                                        </p:attrNameLst>
                                      </p:cBhvr>
                                      <p:to>
                                        <p:strVal val="visible"/>
                                      </p:to>
                                    </p:set>
                                    <p:animEffect transition="in" filter="fade">
                                      <p:cBhvr>
                                        <p:cTn id="50" dur="500"/>
                                        <p:tgtEl>
                                          <p:spTgt spid="12"/>
                                        </p:tgtEl>
                                      </p:cBhvr>
                                    </p:animEffect>
                                  </p:childTnLst>
                                </p:cTn>
                              </p:par>
                              <p:par>
                                <p:cTn id="51" presetID="10" presetClass="entr" presetSubtype="0" fill="hold" nodeType="withEffect">
                                  <p:stCondLst>
                                    <p:cond delay="0"/>
                                  </p:stCondLst>
                                  <p:childTnLst>
                                    <p:set>
                                      <p:cBhvr>
                                        <p:cTn id="52" dur="1" fill="hold">
                                          <p:stCondLst>
                                            <p:cond delay="0"/>
                                          </p:stCondLst>
                                        </p:cTn>
                                        <p:tgtEl>
                                          <p:spTgt spid="16"/>
                                        </p:tgtEl>
                                        <p:attrNameLst>
                                          <p:attrName>style.visibility</p:attrName>
                                        </p:attrNameLst>
                                      </p:cBhvr>
                                      <p:to>
                                        <p:strVal val="visible"/>
                                      </p:to>
                                    </p:set>
                                    <p:animEffect transition="in" filter="fade">
                                      <p:cBhvr>
                                        <p:cTn id="53" dur="500"/>
                                        <p:tgtEl>
                                          <p:spTgt spid="16"/>
                                        </p:tgtEl>
                                      </p:cBhvr>
                                    </p:animEffect>
                                  </p:childTnLst>
                                </p:cTn>
                              </p:par>
                              <p:par>
                                <p:cTn id="54" presetID="1" presetClass="exit" presetSubtype="0" fill="hold" grpId="1" nodeType="withEffect">
                                  <p:stCondLst>
                                    <p:cond delay="0"/>
                                  </p:stCondLst>
                                  <p:childTnLst>
                                    <p:set>
                                      <p:cBhvr>
                                        <p:cTn id="55" dur="1" fill="hold">
                                          <p:stCondLst>
                                            <p:cond delay="0"/>
                                          </p:stCondLst>
                                        </p:cTn>
                                        <p:tgtEl>
                                          <p:spTgt spid="34"/>
                                        </p:tgtEl>
                                        <p:attrNameLst>
                                          <p:attrName>style.visibility</p:attrName>
                                        </p:attrNameLst>
                                      </p:cBhvr>
                                      <p:to>
                                        <p:strVal val="hidden"/>
                                      </p:to>
                                    </p:set>
                                  </p:childTnLst>
                                </p:cTn>
                              </p:par>
                              <p:par>
                                <p:cTn id="56" presetID="1" presetClass="exit" presetSubtype="0" fill="hold" grpId="1" nodeType="withEffect">
                                  <p:stCondLst>
                                    <p:cond delay="0"/>
                                  </p:stCondLst>
                                  <p:childTnLst>
                                    <p:set>
                                      <p:cBhvr>
                                        <p:cTn id="57" dur="1" fill="hold">
                                          <p:stCondLst>
                                            <p:cond delay="0"/>
                                          </p:stCondLst>
                                        </p:cTn>
                                        <p:tgtEl>
                                          <p:spTgt spid="8"/>
                                        </p:tgtEl>
                                        <p:attrNameLst>
                                          <p:attrName>style.visibility</p:attrName>
                                        </p:attrNameLst>
                                      </p:cBhvr>
                                      <p:to>
                                        <p:strVal val="hidden"/>
                                      </p:to>
                                    </p:set>
                                  </p:childTnLst>
                                </p:cTn>
                              </p:par>
                              <p:par>
                                <p:cTn id="58" presetID="10" presetClass="entr" presetSubtype="0" fill="hold" grpId="0" nodeType="withEffect">
                                  <p:stCondLst>
                                    <p:cond delay="0"/>
                                  </p:stCondLst>
                                  <p:childTnLst>
                                    <p:set>
                                      <p:cBhvr>
                                        <p:cTn id="59" dur="1" fill="hold">
                                          <p:stCondLst>
                                            <p:cond delay="0"/>
                                          </p:stCondLst>
                                        </p:cTn>
                                        <p:tgtEl>
                                          <p:spTgt spid="3"/>
                                        </p:tgtEl>
                                        <p:attrNameLst>
                                          <p:attrName>style.visibility</p:attrName>
                                        </p:attrNameLst>
                                      </p:cBhvr>
                                      <p:to>
                                        <p:strVal val="visible"/>
                                      </p:to>
                                    </p:set>
                                    <p:animEffect transition="in" filter="fade">
                                      <p:cBhvr>
                                        <p:cTn id="60" dur="500"/>
                                        <p:tgtEl>
                                          <p:spTgt spid="3"/>
                                        </p:tgtEl>
                                      </p:cBhvr>
                                    </p:animEffect>
                                  </p:childTnLst>
                                </p:cTn>
                              </p:par>
                            </p:childTnLst>
                          </p:cTn>
                        </p:par>
                      </p:childTnLst>
                    </p:cTn>
                  </p:par>
                  <p:par>
                    <p:cTn id="61" fill="hold">
                      <p:stCondLst>
                        <p:cond delay="indefinite"/>
                      </p:stCondLst>
                      <p:childTnLst>
                        <p:par>
                          <p:cTn id="62" fill="hold">
                            <p:stCondLst>
                              <p:cond delay="0"/>
                            </p:stCondLst>
                            <p:childTnLst>
                              <p:par>
                                <p:cTn id="63" presetID="1" presetClass="exit" presetSubtype="0" fill="hold" nodeType="clickEffect">
                                  <p:stCondLst>
                                    <p:cond delay="0"/>
                                  </p:stCondLst>
                                  <p:childTnLst>
                                    <p:set>
                                      <p:cBhvr>
                                        <p:cTn id="64" dur="1" fill="hold">
                                          <p:stCondLst>
                                            <p:cond delay="0"/>
                                          </p:stCondLst>
                                        </p:cTn>
                                        <p:tgtEl>
                                          <p:spTgt spid="10"/>
                                        </p:tgtEl>
                                        <p:attrNameLst>
                                          <p:attrName>style.visibility</p:attrName>
                                        </p:attrNameLst>
                                      </p:cBhvr>
                                      <p:to>
                                        <p:strVal val="hidden"/>
                                      </p:to>
                                    </p:set>
                                  </p:childTnLst>
                                </p:cTn>
                              </p:par>
                              <p:par>
                                <p:cTn id="65" presetID="1" presetClass="exit" presetSubtype="0" fill="hold" nodeType="withEffect">
                                  <p:stCondLst>
                                    <p:cond delay="0"/>
                                  </p:stCondLst>
                                  <p:childTnLst>
                                    <p:set>
                                      <p:cBhvr>
                                        <p:cTn id="66" dur="1" fill="hold">
                                          <p:stCondLst>
                                            <p:cond delay="0"/>
                                          </p:stCondLst>
                                        </p:cTn>
                                        <p:tgtEl>
                                          <p:spTgt spid="19"/>
                                        </p:tgtEl>
                                        <p:attrNameLst>
                                          <p:attrName>style.visibility</p:attrName>
                                        </p:attrNameLst>
                                      </p:cBhvr>
                                      <p:to>
                                        <p:strVal val="hidden"/>
                                      </p:to>
                                    </p:set>
                                  </p:childTnLst>
                                </p:cTn>
                              </p:par>
                              <p:par>
                                <p:cTn id="67" presetID="1" presetClass="exit" presetSubtype="0" fill="hold" nodeType="withEffect">
                                  <p:stCondLst>
                                    <p:cond delay="0"/>
                                  </p:stCondLst>
                                  <p:childTnLst>
                                    <p:set>
                                      <p:cBhvr>
                                        <p:cTn id="68" dur="1" fill="hold">
                                          <p:stCondLst>
                                            <p:cond delay="0"/>
                                          </p:stCondLst>
                                        </p:cTn>
                                        <p:tgtEl>
                                          <p:spTgt spid="12"/>
                                        </p:tgtEl>
                                        <p:attrNameLst>
                                          <p:attrName>style.visibility</p:attrName>
                                        </p:attrNameLst>
                                      </p:cBhvr>
                                      <p:to>
                                        <p:strVal val="hidden"/>
                                      </p:to>
                                    </p:set>
                                  </p:childTnLst>
                                </p:cTn>
                              </p:par>
                              <p:par>
                                <p:cTn id="69" presetID="1" presetClass="exit" presetSubtype="0" fill="hold" nodeType="withEffect">
                                  <p:stCondLst>
                                    <p:cond delay="0"/>
                                  </p:stCondLst>
                                  <p:childTnLst>
                                    <p:set>
                                      <p:cBhvr>
                                        <p:cTn id="70" dur="1" fill="hold">
                                          <p:stCondLst>
                                            <p:cond delay="0"/>
                                          </p:stCondLst>
                                        </p:cTn>
                                        <p:tgtEl>
                                          <p:spTgt spid="16"/>
                                        </p:tgtEl>
                                        <p:attrNameLst>
                                          <p:attrName>style.visibility</p:attrName>
                                        </p:attrNameLst>
                                      </p:cBhvr>
                                      <p:to>
                                        <p:strVal val="hidden"/>
                                      </p:to>
                                    </p:set>
                                  </p:childTnLst>
                                </p:cTn>
                              </p:par>
                              <p:par>
                                <p:cTn id="71" presetID="1" presetClass="exit" presetSubtype="0" fill="hold" grpId="1" nodeType="withEffect">
                                  <p:stCondLst>
                                    <p:cond delay="0"/>
                                  </p:stCondLst>
                                  <p:childTnLst>
                                    <p:set>
                                      <p:cBhvr>
                                        <p:cTn id="72" dur="1" fill="hold">
                                          <p:stCondLst>
                                            <p:cond delay="0"/>
                                          </p:stCondLst>
                                        </p:cTn>
                                        <p:tgtEl>
                                          <p:spTgt spid="3"/>
                                        </p:tgtEl>
                                        <p:attrNameLst>
                                          <p:attrName>style.visibility</p:attrName>
                                        </p:attrNameLst>
                                      </p:cBhvr>
                                      <p:to>
                                        <p:strVal val="hidden"/>
                                      </p:to>
                                    </p:set>
                                  </p:childTnLst>
                                </p:cTn>
                              </p:par>
                              <p:par>
                                <p:cTn id="73" presetID="10" presetClass="entr" presetSubtype="0" fill="hold" grpId="0" nodeType="withEffect">
                                  <p:stCondLst>
                                    <p:cond delay="0"/>
                                  </p:stCondLst>
                                  <p:childTnLst>
                                    <p:set>
                                      <p:cBhvr>
                                        <p:cTn id="74" dur="1" fill="hold">
                                          <p:stCondLst>
                                            <p:cond delay="0"/>
                                          </p:stCondLst>
                                        </p:cTn>
                                        <p:tgtEl>
                                          <p:spTgt spid="22"/>
                                        </p:tgtEl>
                                        <p:attrNameLst>
                                          <p:attrName>style.visibility</p:attrName>
                                        </p:attrNameLst>
                                      </p:cBhvr>
                                      <p:to>
                                        <p:strVal val="visible"/>
                                      </p:to>
                                    </p:set>
                                    <p:animEffect transition="in" filter="fade">
                                      <p:cBhvr>
                                        <p:cTn id="75" dur="500"/>
                                        <p:tgtEl>
                                          <p:spTgt spid="22"/>
                                        </p:tgtEl>
                                      </p:cBhvr>
                                    </p:animEffect>
                                  </p:childTnLst>
                                </p:cTn>
                              </p:par>
                              <p:par>
                                <p:cTn id="76" presetID="10" presetClass="entr" presetSubtype="0" fill="hold" nodeType="withEffect">
                                  <p:stCondLst>
                                    <p:cond delay="0"/>
                                  </p:stCondLst>
                                  <p:childTnLst>
                                    <p:set>
                                      <p:cBhvr>
                                        <p:cTn id="77" dur="1" fill="hold">
                                          <p:stCondLst>
                                            <p:cond delay="0"/>
                                          </p:stCondLst>
                                        </p:cTn>
                                        <p:tgtEl>
                                          <p:spTgt spid="23"/>
                                        </p:tgtEl>
                                        <p:attrNameLst>
                                          <p:attrName>style.visibility</p:attrName>
                                        </p:attrNameLst>
                                      </p:cBhvr>
                                      <p:to>
                                        <p:strVal val="visible"/>
                                      </p:to>
                                    </p:set>
                                    <p:animEffect transition="in" filter="fade">
                                      <p:cBhvr>
                                        <p:cTn id="78" dur="500"/>
                                        <p:tgtEl>
                                          <p:spTgt spid="23"/>
                                        </p:tgtEl>
                                      </p:cBhvr>
                                    </p:animEffect>
                                  </p:childTnLst>
                                </p:cTn>
                              </p:par>
                              <p:par>
                                <p:cTn id="79" presetID="10" presetClass="entr" presetSubtype="0" fill="hold" nodeType="withEffect">
                                  <p:stCondLst>
                                    <p:cond delay="0"/>
                                  </p:stCondLst>
                                  <p:childTnLst>
                                    <p:set>
                                      <p:cBhvr>
                                        <p:cTn id="80" dur="1" fill="hold">
                                          <p:stCondLst>
                                            <p:cond delay="0"/>
                                          </p:stCondLst>
                                        </p:cTn>
                                        <p:tgtEl>
                                          <p:spTgt spid="26"/>
                                        </p:tgtEl>
                                        <p:attrNameLst>
                                          <p:attrName>style.visibility</p:attrName>
                                        </p:attrNameLst>
                                      </p:cBhvr>
                                      <p:to>
                                        <p:strVal val="visible"/>
                                      </p:to>
                                    </p:set>
                                    <p:animEffect transition="in" filter="fade">
                                      <p:cBhvr>
                                        <p:cTn id="81" dur="500"/>
                                        <p:tgtEl>
                                          <p:spTgt spid="26"/>
                                        </p:tgtEl>
                                      </p:cBhvr>
                                    </p:animEffect>
                                  </p:childTnLst>
                                </p:cTn>
                              </p:par>
                            </p:childTnLst>
                          </p:cTn>
                        </p:par>
                      </p:childTnLst>
                    </p:cTn>
                  </p:par>
                  <p:par>
                    <p:cTn id="82" fill="hold">
                      <p:stCondLst>
                        <p:cond delay="indefinite"/>
                      </p:stCondLst>
                      <p:childTnLst>
                        <p:par>
                          <p:cTn id="83" fill="hold">
                            <p:stCondLst>
                              <p:cond delay="0"/>
                            </p:stCondLst>
                            <p:childTnLst>
                              <p:par>
                                <p:cTn id="84" presetID="1" presetClass="exit" presetSubtype="0" fill="hold" grpId="1" nodeType="clickEffect">
                                  <p:stCondLst>
                                    <p:cond delay="0"/>
                                  </p:stCondLst>
                                  <p:childTnLst>
                                    <p:set>
                                      <p:cBhvr>
                                        <p:cTn id="85" dur="1" fill="hold">
                                          <p:stCondLst>
                                            <p:cond delay="0"/>
                                          </p:stCondLst>
                                        </p:cTn>
                                        <p:tgtEl>
                                          <p:spTgt spid="22"/>
                                        </p:tgtEl>
                                        <p:attrNameLst>
                                          <p:attrName>style.visibility</p:attrName>
                                        </p:attrNameLst>
                                      </p:cBhvr>
                                      <p:to>
                                        <p:strVal val="hidden"/>
                                      </p:to>
                                    </p:set>
                                  </p:childTnLst>
                                </p:cTn>
                              </p:par>
                              <p:par>
                                <p:cTn id="86" presetID="1" presetClass="exit" presetSubtype="0" fill="hold" nodeType="withEffect">
                                  <p:stCondLst>
                                    <p:cond delay="0"/>
                                  </p:stCondLst>
                                  <p:childTnLst>
                                    <p:set>
                                      <p:cBhvr>
                                        <p:cTn id="87" dur="1" fill="hold">
                                          <p:stCondLst>
                                            <p:cond delay="0"/>
                                          </p:stCondLst>
                                        </p:cTn>
                                        <p:tgtEl>
                                          <p:spTgt spid="23"/>
                                        </p:tgtEl>
                                        <p:attrNameLst>
                                          <p:attrName>style.visibility</p:attrName>
                                        </p:attrNameLst>
                                      </p:cBhvr>
                                      <p:to>
                                        <p:strVal val="hidden"/>
                                      </p:to>
                                    </p:set>
                                  </p:childTnLst>
                                </p:cTn>
                              </p:par>
                              <p:par>
                                <p:cTn id="88" presetID="1" presetClass="exit" presetSubtype="0" fill="hold" nodeType="withEffect">
                                  <p:stCondLst>
                                    <p:cond delay="0"/>
                                  </p:stCondLst>
                                  <p:childTnLst>
                                    <p:set>
                                      <p:cBhvr>
                                        <p:cTn id="89" dur="1" fill="hold">
                                          <p:stCondLst>
                                            <p:cond delay="0"/>
                                          </p:stCondLst>
                                        </p:cTn>
                                        <p:tgtEl>
                                          <p:spTgt spid="2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5" grpId="0"/>
      <p:bldP spid="5" grpId="1"/>
      <p:bldP spid="6" grpId="0" animBg="1"/>
      <p:bldP spid="6" grpId="1" animBg="1"/>
      <p:bldP spid="7" grpId="0" animBg="1"/>
      <p:bldP spid="7" grpId="1" animBg="1"/>
      <p:bldP spid="8" grpId="0" animBg="1"/>
      <p:bldP spid="8" grpId="1" animBg="1"/>
      <p:bldP spid="3" grpId="0"/>
      <p:bldP spid="3" grpId="1"/>
      <p:bldP spid="22" grpId="0"/>
      <p:bldP spid="22" grpId="1"/>
      <p:bldP spid="34" grpId="0"/>
      <p:bldP spid="34" grpId="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Data Source View Tasks</a:t>
            </a:r>
            <a:endParaRPr lang="en-US" dirty="0"/>
          </a:p>
        </p:txBody>
      </p:sp>
      <p:sp>
        <p:nvSpPr>
          <p:cNvPr id="3" name="Content Placeholder 2"/>
          <p:cNvSpPr>
            <a:spLocks noGrp="1"/>
          </p:cNvSpPr>
          <p:nvPr>
            <p:ph type="body" idx="1"/>
          </p:nvPr>
        </p:nvSpPr>
        <p:spPr/>
        <p:txBody>
          <a:bodyPr>
            <a:normAutofit/>
          </a:bodyPr>
          <a:lstStyle/>
          <a:p>
            <a:r>
              <a:rPr lang="en-US" sz="2800" dirty="0" smtClean="0"/>
              <a:t>Select tables or views</a:t>
            </a:r>
          </a:p>
          <a:p>
            <a:r>
              <a:rPr lang="en-US" sz="2800" dirty="0" smtClean="0"/>
              <a:t>Rename tables and columns</a:t>
            </a:r>
          </a:p>
          <a:p>
            <a:r>
              <a:rPr lang="en-US" sz="2800" dirty="0" smtClean="0"/>
              <a:t>Replace table with named query</a:t>
            </a:r>
          </a:p>
          <a:p>
            <a:pPr lvl="1"/>
            <a:r>
              <a:rPr lang="en-US" sz="2400" dirty="0" smtClean="0"/>
              <a:t>Reduce complexity by eliminating columns</a:t>
            </a:r>
          </a:p>
          <a:p>
            <a:pPr lvl="1"/>
            <a:r>
              <a:rPr lang="en-US" sz="2400" dirty="0" smtClean="0"/>
              <a:t>Add expressions to concatenate strings or perform mathematical operations</a:t>
            </a:r>
          </a:p>
          <a:p>
            <a:r>
              <a:rPr lang="en-US" sz="2800" dirty="0" smtClean="0"/>
              <a:t>Set logical primary keys on dimension tables</a:t>
            </a:r>
          </a:p>
          <a:p>
            <a:r>
              <a:rPr lang="en-US" sz="2800" dirty="0" smtClean="0"/>
              <a:t>Create relationships between fact and dimension tables</a:t>
            </a:r>
          </a:p>
        </p:txBody>
      </p:sp>
      <p:pic>
        <p:nvPicPr>
          <p:cNvPr id="2050"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28600" y="5232400"/>
            <a:ext cx="1292988" cy="11430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1"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926608" y="5232400"/>
            <a:ext cx="1294535" cy="11430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2" name="Picture 4"/>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610818" y="5156200"/>
            <a:ext cx="1189782" cy="13338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3" name="Picture 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105401" y="5232399"/>
            <a:ext cx="1678114" cy="12192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4" name="Picture 6"/>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7162800" y="5372502"/>
            <a:ext cx="1760142" cy="10790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9" name="Group 8"/>
          <p:cNvGrpSpPr/>
          <p:nvPr/>
        </p:nvGrpSpPr>
        <p:grpSpPr>
          <a:xfrm>
            <a:off x="1592177" y="5666622"/>
            <a:ext cx="230935" cy="288079"/>
            <a:chOff x="1434966" y="1858489"/>
            <a:chExt cx="230935" cy="288079"/>
          </a:xfrm>
        </p:grpSpPr>
        <p:sp>
          <p:nvSpPr>
            <p:cNvPr id="10" name="Right Arrow 9"/>
            <p:cNvSpPr/>
            <p:nvPr/>
          </p:nvSpPr>
          <p:spPr>
            <a:xfrm>
              <a:off x="1434966" y="1858489"/>
              <a:ext cx="230935" cy="288079"/>
            </a:xfrm>
            <a:prstGeom prst="rightArrow">
              <a:avLst>
                <a:gd name="adj1" fmla="val 60000"/>
                <a:gd name="adj2" fmla="val 50000"/>
              </a:avLst>
            </a:prstGeom>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11" name="Right Arrow 4"/>
            <p:cNvSpPr/>
            <p:nvPr/>
          </p:nvSpPr>
          <p:spPr>
            <a:xfrm>
              <a:off x="1434966" y="1916105"/>
              <a:ext cx="161655" cy="172847"/>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0" tIns="0" rIns="0" bIns="0" numCol="1" spcCol="1270" anchor="ctr" anchorCtr="0">
              <a:noAutofit/>
            </a:bodyPr>
            <a:lstStyle/>
            <a:p>
              <a:pPr lvl="0" algn="ctr" defTabSz="533400">
                <a:lnSpc>
                  <a:spcPct val="90000"/>
                </a:lnSpc>
                <a:spcBef>
                  <a:spcPct val="0"/>
                </a:spcBef>
                <a:spcAft>
                  <a:spcPct val="35000"/>
                </a:spcAft>
              </a:pPr>
              <a:endParaRPr lang="en-US" sz="1200" kern="1200"/>
            </a:p>
          </p:txBody>
        </p:sp>
      </p:grpSp>
      <p:grpSp>
        <p:nvGrpSpPr>
          <p:cNvPr id="12" name="Group 11"/>
          <p:cNvGrpSpPr/>
          <p:nvPr/>
        </p:nvGrpSpPr>
        <p:grpSpPr>
          <a:xfrm>
            <a:off x="3268577" y="5683680"/>
            <a:ext cx="230935" cy="288079"/>
            <a:chOff x="1434966" y="1858489"/>
            <a:chExt cx="230935" cy="288079"/>
          </a:xfrm>
        </p:grpSpPr>
        <p:sp>
          <p:nvSpPr>
            <p:cNvPr id="13" name="Right Arrow 12"/>
            <p:cNvSpPr/>
            <p:nvPr/>
          </p:nvSpPr>
          <p:spPr>
            <a:xfrm>
              <a:off x="1434966" y="1858489"/>
              <a:ext cx="230935" cy="288079"/>
            </a:xfrm>
            <a:prstGeom prst="rightArrow">
              <a:avLst>
                <a:gd name="adj1" fmla="val 60000"/>
                <a:gd name="adj2" fmla="val 50000"/>
              </a:avLst>
            </a:prstGeom>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14" name="Right Arrow 4"/>
            <p:cNvSpPr/>
            <p:nvPr/>
          </p:nvSpPr>
          <p:spPr>
            <a:xfrm>
              <a:off x="1434966" y="1916105"/>
              <a:ext cx="161655" cy="172847"/>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0" tIns="0" rIns="0" bIns="0" numCol="1" spcCol="1270" anchor="ctr" anchorCtr="0">
              <a:noAutofit/>
            </a:bodyPr>
            <a:lstStyle/>
            <a:p>
              <a:pPr lvl="0" algn="ctr" defTabSz="533400">
                <a:lnSpc>
                  <a:spcPct val="90000"/>
                </a:lnSpc>
                <a:spcBef>
                  <a:spcPct val="0"/>
                </a:spcBef>
                <a:spcAft>
                  <a:spcPct val="35000"/>
                </a:spcAft>
              </a:pPr>
              <a:endParaRPr lang="en-US" sz="1200" kern="1200"/>
            </a:p>
          </p:txBody>
        </p:sp>
      </p:grpSp>
      <p:grpSp>
        <p:nvGrpSpPr>
          <p:cNvPr id="15" name="Group 14"/>
          <p:cNvGrpSpPr/>
          <p:nvPr/>
        </p:nvGrpSpPr>
        <p:grpSpPr>
          <a:xfrm>
            <a:off x="4861825" y="5689600"/>
            <a:ext cx="230935" cy="288079"/>
            <a:chOff x="1434966" y="1858489"/>
            <a:chExt cx="230935" cy="288079"/>
          </a:xfrm>
        </p:grpSpPr>
        <p:sp>
          <p:nvSpPr>
            <p:cNvPr id="16" name="Right Arrow 15"/>
            <p:cNvSpPr/>
            <p:nvPr/>
          </p:nvSpPr>
          <p:spPr>
            <a:xfrm>
              <a:off x="1434966" y="1858489"/>
              <a:ext cx="230935" cy="288079"/>
            </a:xfrm>
            <a:prstGeom prst="rightArrow">
              <a:avLst>
                <a:gd name="adj1" fmla="val 60000"/>
                <a:gd name="adj2" fmla="val 50000"/>
              </a:avLst>
            </a:prstGeom>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17" name="Right Arrow 4"/>
            <p:cNvSpPr/>
            <p:nvPr/>
          </p:nvSpPr>
          <p:spPr>
            <a:xfrm>
              <a:off x="1434966" y="1916105"/>
              <a:ext cx="161655" cy="172847"/>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0" tIns="0" rIns="0" bIns="0" numCol="1" spcCol="1270" anchor="ctr" anchorCtr="0">
              <a:noAutofit/>
            </a:bodyPr>
            <a:lstStyle/>
            <a:p>
              <a:pPr lvl="0" algn="ctr" defTabSz="533400">
                <a:lnSpc>
                  <a:spcPct val="90000"/>
                </a:lnSpc>
                <a:spcBef>
                  <a:spcPct val="0"/>
                </a:spcBef>
                <a:spcAft>
                  <a:spcPct val="35000"/>
                </a:spcAft>
              </a:pPr>
              <a:endParaRPr lang="en-US" sz="1200" kern="1200"/>
            </a:p>
          </p:txBody>
        </p:sp>
      </p:grpSp>
      <p:grpSp>
        <p:nvGrpSpPr>
          <p:cNvPr id="18" name="Group 17"/>
          <p:cNvGrpSpPr/>
          <p:nvPr/>
        </p:nvGrpSpPr>
        <p:grpSpPr>
          <a:xfrm>
            <a:off x="6779465" y="5666622"/>
            <a:ext cx="230935" cy="288079"/>
            <a:chOff x="1434966" y="1858489"/>
            <a:chExt cx="230935" cy="288079"/>
          </a:xfrm>
        </p:grpSpPr>
        <p:sp>
          <p:nvSpPr>
            <p:cNvPr id="19" name="Right Arrow 18"/>
            <p:cNvSpPr/>
            <p:nvPr/>
          </p:nvSpPr>
          <p:spPr>
            <a:xfrm>
              <a:off x="1434966" y="1858489"/>
              <a:ext cx="230935" cy="288079"/>
            </a:xfrm>
            <a:prstGeom prst="rightArrow">
              <a:avLst>
                <a:gd name="adj1" fmla="val 60000"/>
                <a:gd name="adj2" fmla="val 50000"/>
              </a:avLst>
            </a:prstGeom>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20" name="Right Arrow 4"/>
            <p:cNvSpPr/>
            <p:nvPr/>
          </p:nvSpPr>
          <p:spPr>
            <a:xfrm>
              <a:off x="1434966" y="1916105"/>
              <a:ext cx="161655" cy="172847"/>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0" tIns="0" rIns="0" bIns="0" numCol="1" spcCol="1270" anchor="ctr" anchorCtr="0">
              <a:noAutofit/>
            </a:bodyPr>
            <a:lstStyle/>
            <a:p>
              <a:pPr lvl="0" algn="ctr" defTabSz="533400">
                <a:lnSpc>
                  <a:spcPct val="90000"/>
                </a:lnSpc>
                <a:spcBef>
                  <a:spcPct val="0"/>
                </a:spcBef>
                <a:spcAft>
                  <a:spcPct val="35000"/>
                </a:spcAft>
              </a:pPr>
              <a:endParaRPr lang="en-US" sz="1200" kern="1200"/>
            </a:p>
          </p:txBody>
        </p:sp>
      </p:grpSp>
    </p:spTree>
    <p:extLst>
      <p:ext uri="{BB962C8B-B14F-4D97-AF65-F5344CB8AC3E}">
        <p14:creationId xmlns:p14="http://schemas.microsoft.com/office/powerpoint/2010/main" val="127841843"/>
      </p:ext>
    </p:extLst>
  </p:cSld>
  <p:clrMapOvr>
    <a:masterClrMapping/>
  </p:clrMapOvr>
  <mc:AlternateContent xmlns:mc="http://schemas.openxmlformats.org/markup-compatibility/2006">
    <mc:Choice xmlns:p14="http://schemas.microsoft.com/office/powerpoint/2010/main" Requires="p14">
      <p:transition spd="slow" p14:dur="2000"/>
    </mc:Choice>
    <mc:Fallback>
      <p:transition xmlns:p14="http://schemas.microsoft.com/office/powerpoint/2010/mai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2050"/>
                                        </p:tgtEl>
                                        <p:attrNameLst>
                                          <p:attrName>style.visibility</p:attrName>
                                        </p:attrNameLst>
                                      </p:cBhvr>
                                      <p:to>
                                        <p:strVal val="visible"/>
                                      </p:to>
                                    </p:set>
                                    <p:animEffect transition="in" filter="fade">
                                      <p:cBhvr>
                                        <p:cTn id="10" dur="500"/>
                                        <p:tgtEl>
                                          <p:spTgt spid="2050"/>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Effect transition="in" filter="fade">
                                      <p:cBhvr>
                                        <p:cTn id="15" dur="500"/>
                                        <p:tgtEl>
                                          <p:spTgt spid="3">
                                            <p:txEl>
                                              <p:pRg st="1" end="1"/>
                                            </p:txEl>
                                          </p:spTgt>
                                        </p:tgtEl>
                                      </p:cBhvr>
                                    </p:animEffect>
                                  </p:childTnLst>
                                </p:cTn>
                              </p:par>
                              <p:par>
                                <p:cTn id="16" presetID="10" presetClass="entr" presetSubtype="0" fill="hold" nodeType="with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fade">
                                      <p:cBhvr>
                                        <p:cTn id="18" dur="500"/>
                                        <p:tgtEl>
                                          <p:spTgt spid="9"/>
                                        </p:tgtEl>
                                      </p:cBhvr>
                                    </p:animEffect>
                                  </p:childTnLst>
                                </p:cTn>
                              </p:par>
                              <p:par>
                                <p:cTn id="19" presetID="10" presetClass="entr" presetSubtype="0" fill="hold" nodeType="withEffect">
                                  <p:stCondLst>
                                    <p:cond delay="0"/>
                                  </p:stCondLst>
                                  <p:childTnLst>
                                    <p:set>
                                      <p:cBhvr>
                                        <p:cTn id="20" dur="1" fill="hold">
                                          <p:stCondLst>
                                            <p:cond delay="0"/>
                                          </p:stCondLst>
                                        </p:cTn>
                                        <p:tgtEl>
                                          <p:spTgt spid="2051"/>
                                        </p:tgtEl>
                                        <p:attrNameLst>
                                          <p:attrName>style.visibility</p:attrName>
                                        </p:attrNameLst>
                                      </p:cBhvr>
                                      <p:to>
                                        <p:strVal val="visible"/>
                                      </p:to>
                                    </p:set>
                                    <p:animEffect transition="in" filter="fade">
                                      <p:cBhvr>
                                        <p:cTn id="21" dur="500"/>
                                        <p:tgtEl>
                                          <p:spTgt spid="2051"/>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nodeType="clickEffect">
                                  <p:stCondLst>
                                    <p:cond delay="0"/>
                                  </p:stCondLst>
                                  <p:childTnLst>
                                    <p:set>
                                      <p:cBhvr>
                                        <p:cTn id="25" dur="1" fill="hold">
                                          <p:stCondLst>
                                            <p:cond delay="0"/>
                                          </p:stCondLst>
                                        </p:cTn>
                                        <p:tgtEl>
                                          <p:spTgt spid="3">
                                            <p:txEl>
                                              <p:pRg st="2" end="2"/>
                                            </p:txEl>
                                          </p:spTgt>
                                        </p:tgtEl>
                                        <p:attrNameLst>
                                          <p:attrName>style.visibility</p:attrName>
                                        </p:attrNameLst>
                                      </p:cBhvr>
                                      <p:to>
                                        <p:strVal val="visible"/>
                                      </p:to>
                                    </p:set>
                                    <p:animEffect transition="in" filter="fade">
                                      <p:cBhvr>
                                        <p:cTn id="26" dur="500"/>
                                        <p:tgtEl>
                                          <p:spTgt spid="3">
                                            <p:txEl>
                                              <p:pRg st="2" end="2"/>
                                            </p:txEl>
                                          </p:spTgt>
                                        </p:tgtEl>
                                      </p:cBhvr>
                                    </p:animEffect>
                                  </p:childTnLst>
                                </p:cTn>
                              </p:par>
                              <p:par>
                                <p:cTn id="27" presetID="10" presetClass="entr" presetSubtype="0" fill="hold" nodeType="withEffect">
                                  <p:stCondLst>
                                    <p:cond delay="0"/>
                                  </p:stCondLst>
                                  <p:childTnLst>
                                    <p:set>
                                      <p:cBhvr>
                                        <p:cTn id="28" dur="1" fill="hold">
                                          <p:stCondLst>
                                            <p:cond delay="0"/>
                                          </p:stCondLst>
                                        </p:cTn>
                                        <p:tgtEl>
                                          <p:spTgt spid="12"/>
                                        </p:tgtEl>
                                        <p:attrNameLst>
                                          <p:attrName>style.visibility</p:attrName>
                                        </p:attrNameLst>
                                      </p:cBhvr>
                                      <p:to>
                                        <p:strVal val="visible"/>
                                      </p:to>
                                    </p:set>
                                    <p:animEffect transition="in" filter="fade">
                                      <p:cBhvr>
                                        <p:cTn id="29" dur="500"/>
                                        <p:tgtEl>
                                          <p:spTgt spid="12"/>
                                        </p:tgtEl>
                                      </p:cBhvr>
                                    </p:animEffect>
                                  </p:childTnLst>
                                </p:cTn>
                              </p:par>
                              <p:par>
                                <p:cTn id="30" presetID="10" presetClass="entr" presetSubtype="0" fill="hold" nodeType="withEffect">
                                  <p:stCondLst>
                                    <p:cond delay="0"/>
                                  </p:stCondLst>
                                  <p:childTnLst>
                                    <p:set>
                                      <p:cBhvr>
                                        <p:cTn id="31" dur="1" fill="hold">
                                          <p:stCondLst>
                                            <p:cond delay="0"/>
                                          </p:stCondLst>
                                        </p:cTn>
                                        <p:tgtEl>
                                          <p:spTgt spid="2052"/>
                                        </p:tgtEl>
                                        <p:attrNameLst>
                                          <p:attrName>style.visibility</p:attrName>
                                        </p:attrNameLst>
                                      </p:cBhvr>
                                      <p:to>
                                        <p:strVal val="visible"/>
                                      </p:to>
                                    </p:set>
                                    <p:animEffect transition="in" filter="fade">
                                      <p:cBhvr>
                                        <p:cTn id="32" dur="500"/>
                                        <p:tgtEl>
                                          <p:spTgt spid="2052"/>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3">
                                            <p:txEl>
                                              <p:pRg st="3" end="3"/>
                                            </p:txEl>
                                          </p:spTgt>
                                        </p:tgtEl>
                                        <p:attrNameLst>
                                          <p:attrName>style.visibility</p:attrName>
                                        </p:attrNameLst>
                                      </p:cBhvr>
                                      <p:to>
                                        <p:strVal val="visible"/>
                                      </p:to>
                                    </p:set>
                                    <p:animEffect transition="in" filter="fade">
                                      <p:cBhvr>
                                        <p:cTn id="37" dur="500"/>
                                        <p:tgtEl>
                                          <p:spTgt spid="3">
                                            <p:txEl>
                                              <p:pRg st="3" end="3"/>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3">
                                            <p:txEl>
                                              <p:pRg st="4" end="4"/>
                                            </p:txEl>
                                          </p:spTgt>
                                        </p:tgtEl>
                                        <p:attrNameLst>
                                          <p:attrName>style.visibility</p:attrName>
                                        </p:attrNameLst>
                                      </p:cBhvr>
                                      <p:to>
                                        <p:strVal val="visible"/>
                                      </p:to>
                                    </p:set>
                                    <p:animEffect transition="in" filter="fade">
                                      <p:cBhvr>
                                        <p:cTn id="42" dur="500"/>
                                        <p:tgtEl>
                                          <p:spTgt spid="3">
                                            <p:txEl>
                                              <p:pRg st="4" end="4"/>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nodeType="clickEffect">
                                  <p:stCondLst>
                                    <p:cond delay="0"/>
                                  </p:stCondLst>
                                  <p:childTnLst>
                                    <p:set>
                                      <p:cBhvr>
                                        <p:cTn id="46" dur="1" fill="hold">
                                          <p:stCondLst>
                                            <p:cond delay="0"/>
                                          </p:stCondLst>
                                        </p:cTn>
                                        <p:tgtEl>
                                          <p:spTgt spid="3">
                                            <p:txEl>
                                              <p:pRg st="5" end="5"/>
                                            </p:txEl>
                                          </p:spTgt>
                                        </p:tgtEl>
                                        <p:attrNameLst>
                                          <p:attrName>style.visibility</p:attrName>
                                        </p:attrNameLst>
                                      </p:cBhvr>
                                      <p:to>
                                        <p:strVal val="visible"/>
                                      </p:to>
                                    </p:set>
                                    <p:animEffect transition="in" filter="fade">
                                      <p:cBhvr>
                                        <p:cTn id="47" dur="500"/>
                                        <p:tgtEl>
                                          <p:spTgt spid="3">
                                            <p:txEl>
                                              <p:pRg st="5" end="5"/>
                                            </p:txEl>
                                          </p:spTgt>
                                        </p:tgtEl>
                                      </p:cBhvr>
                                    </p:animEffect>
                                  </p:childTnLst>
                                </p:cTn>
                              </p:par>
                              <p:par>
                                <p:cTn id="48" presetID="10" presetClass="entr" presetSubtype="0" fill="hold" nodeType="withEffect">
                                  <p:stCondLst>
                                    <p:cond delay="0"/>
                                  </p:stCondLst>
                                  <p:childTnLst>
                                    <p:set>
                                      <p:cBhvr>
                                        <p:cTn id="49" dur="1" fill="hold">
                                          <p:stCondLst>
                                            <p:cond delay="0"/>
                                          </p:stCondLst>
                                        </p:cTn>
                                        <p:tgtEl>
                                          <p:spTgt spid="15"/>
                                        </p:tgtEl>
                                        <p:attrNameLst>
                                          <p:attrName>style.visibility</p:attrName>
                                        </p:attrNameLst>
                                      </p:cBhvr>
                                      <p:to>
                                        <p:strVal val="visible"/>
                                      </p:to>
                                    </p:set>
                                    <p:animEffect transition="in" filter="fade">
                                      <p:cBhvr>
                                        <p:cTn id="50" dur="500"/>
                                        <p:tgtEl>
                                          <p:spTgt spid="15"/>
                                        </p:tgtEl>
                                      </p:cBhvr>
                                    </p:animEffect>
                                  </p:childTnLst>
                                </p:cTn>
                              </p:par>
                              <p:par>
                                <p:cTn id="51" presetID="10" presetClass="entr" presetSubtype="0" fill="hold" nodeType="withEffect">
                                  <p:stCondLst>
                                    <p:cond delay="0"/>
                                  </p:stCondLst>
                                  <p:childTnLst>
                                    <p:set>
                                      <p:cBhvr>
                                        <p:cTn id="52" dur="1" fill="hold">
                                          <p:stCondLst>
                                            <p:cond delay="0"/>
                                          </p:stCondLst>
                                        </p:cTn>
                                        <p:tgtEl>
                                          <p:spTgt spid="2053"/>
                                        </p:tgtEl>
                                        <p:attrNameLst>
                                          <p:attrName>style.visibility</p:attrName>
                                        </p:attrNameLst>
                                      </p:cBhvr>
                                      <p:to>
                                        <p:strVal val="visible"/>
                                      </p:to>
                                    </p:set>
                                    <p:animEffect transition="in" filter="fade">
                                      <p:cBhvr>
                                        <p:cTn id="53" dur="500"/>
                                        <p:tgtEl>
                                          <p:spTgt spid="2053"/>
                                        </p:tgtEl>
                                      </p:cBhvr>
                                    </p:animEffect>
                                  </p:childTnLst>
                                </p:cTn>
                              </p:par>
                            </p:childTnLst>
                          </p:cTn>
                        </p:par>
                      </p:childTnLst>
                    </p:cTn>
                  </p:par>
                  <p:par>
                    <p:cTn id="54" fill="hold">
                      <p:stCondLst>
                        <p:cond delay="indefinite"/>
                      </p:stCondLst>
                      <p:childTnLst>
                        <p:par>
                          <p:cTn id="55" fill="hold">
                            <p:stCondLst>
                              <p:cond delay="0"/>
                            </p:stCondLst>
                            <p:childTnLst>
                              <p:par>
                                <p:cTn id="56" presetID="10" presetClass="entr" presetSubtype="0" fill="hold" nodeType="clickEffect">
                                  <p:stCondLst>
                                    <p:cond delay="0"/>
                                  </p:stCondLst>
                                  <p:childTnLst>
                                    <p:set>
                                      <p:cBhvr>
                                        <p:cTn id="57" dur="1" fill="hold">
                                          <p:stCondLst>
                                            <p:cond delay="0"/>
                                          </p:stCondLst>
                                        </p:cTn>
                                        <p:tgtEl>
                                          <p:spTgt spid="3">
                                            <p:txEl>
                                              <p:pRg st="6" end="6"/>
                                            </p:txEl>
                                          </p:spTgt>
                                        </p:tgtEl>
                                        <p:attrNameLst>
                                          <p:attrName>style.visibility</p:attrName>
                                        </p:attrNameLst>
                                      </p:cBhvr>
                                      <p:to>
                                        <p:strVal val="visible"/>
                                      </p:to>
                                    </p:set>
                                    <p:animEffect transition="in" filter="fade">
                                      <p:cBhvr>
                                        <p:cTn id="58" dur="500"/>
                                        <p:tgtEl>
                                          <p:spTgt spid="3">
                                            <p:txEl>
                                              <p:pRg st="6" end="6"/>
                                            </p:txEl>
                                          </p:spTgt>
                                        </p:tgtEl>
                                      </p:cBhvr>
                                    </p:animEffect>
                                  </p:childTnLst>
                                </p:cTn>
                              </p:par>
                              <p:par>
                                <p:cTn id="59" presetID="10" presetClass="entr" presetSubtype="0" fill="hold" nodeType="withEffect">
                                  <p:stCondLst>
                                    <p:cond delay="0"/>
                                  </p:stCondLst>
                                  <p:childTnLst>
                                    <p:set>
                                      <p:cBhvr>
                                        <p:cTn id="60" dur="1" fill="hold">
                                          <p:stCondLst>
                                            <p:cond delay="0"/>
                                          </p:stCondLst>
                                        </p:cTn>
                                        <p:tgtEl>
                                          <p:spTgt spid="18"/>
                                        </p:tgtEl>
                                        <p:attrNameLst>
                                          <p:attrName>style.visibility</p:attrName>
                                        </p:attrNameLst>
                                      </p:cBhvr>
                                      <p:to>
                                        <p:strVal val="visible"/>
                                      </p:to>
                                    </p:set>
                                    <p:animEffect transition="in" filter="fade">
                                      <p:cBhvr>
                                        <p:cTn id="61" dur="500"/>
                                        <p:tgtEl>
                                          <p:spTgt spid="18"/>
                                        </p:tgtEl>
                                      </p:cBhvr>
                                    </p:animEffect>
                                  </p:childTnLst>
                                </p:cTn>
                              </p:par>
                              <p:par>
                                <p:cTn id="62" presetID="10" presetClass="entr" presetSubtype="0" fill="hold" nodeType="withEffect">
                                  <p:stCondLst>
                                    <p:cond delay="0"/>
                                  </p:stCondLst>
                                  <p:childTnLst>
                                    <p:set>
                                      <p:cBhvr>
                                        <p:cTn id="63" dur="1" fill="hold">
                                          <p:stCondLst>
                                            <p:cond delay="0"/>
                                          </p:stCondLst>
                                        </p:cTn>
                                        <p:tgtEl>
                                          <p:spTgt spid="2054"/>
                                        </p:tgtEl>
                                        <p:attrNameLst>
                                          <p:attrName>style.visibility</p:attrName>
                                        </p:attrNameLst>
                                      </p:cBhvr>
                                      <p:to>
                                        <p:strVal val="visible"/>
                                      </p:to>
                                    </p:set>
                                    <p:animEffect transition="in" filter="fade">
                                      <p:cBhvr>
                                        <p:cTn id="64" dur="500"/>
                                        <p:tgtEl>
                                          <p:spTgt spid="20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6"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477000" y="2865120"/>
            <a:ext cx="1676400" cy="1887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le 1"/>
          <p:cNvSpPr>
            <a:spLocks noGrp="1"/>
          </p:cNvSpPr>
          <p:nvPr>
            <p:ph type="title"/>
          </p:nvPr>
        </p:nvSpPr>
        <p:spPr/>
        <p:txBody>
          <a:bodyPr/>
          <a:lstStyle/>
          <a:p>
            <a:r>
              <a:rPr lang="en-US" dirty="0" smtClean="0"/>
              <a:t>Named Calculation</a:t>
            </a:r>
            <a:endParaRPr lang="en-US" dirty="0"/>
          </a:p>
        </p:txBody>
      </p:sp>
      <p:sp>
        <p:nvSpPr>
          <p:cNvPr id="4" name="Text Placeholder 3"/>
          <p:cNvSpPr>
            <a:spLocks noGrp="1"/>
          </p:cNvSpPr>
          <p:nvPr>
            <p:ph type="body" idx="1"/>
          </p:nvPr>
        </p:nvSpPr>
        <p:spPr/>
        <p:txBody>
          <a:bodyPr/>
          <a:lstStyle/>
          <a:p>
            <a:r>
              <a:rPr lang="en-US" dirty="0" smtClean="0"/>
              <a:t>Pass-through </a:t>
            </a:r>
            <a:r>
              <a:rPr lang="en-US" dirty="0"/>
              <a:t>SQL expression </a:t>
            </a:r>
            <a:endParaRPr lang="en-US" dirty="0" smtClean="0"/>
          </a:p>
          <a:p>
            <a:r>
              <a:rPr lang="en-US" dirty="0" smtClean="0"/>
              <a:t>Additional “column” in table identified with calculator icon</a:t>
            </a:r>
            <a:endParaRPr lang="en-US" dirty="0"/>
          </a:p>
          <a:p>
            <a:endParaRPr lang="en-US" dirty="0"/>
          </a:p>
          <a:p>
            <a:endParaRPr lang="en-US" dirty="0"/>
          </a:p>
        </p:txBody>
      </p:sp>
      <p:pic>
        <p:nvPicPr>
          <p:cNvPr id="3074"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09600" y="2788921"/>
            <a:ext cx="4191000" cy="3409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6" name="Straight Connector 5"/>
          <p:cNvCxnSpPr/>
          <p:nvPr/>
        </p:nvCxnSpPr>
        <p:spPr bwMode="auto">
          <a:xfrm>
            <a:off x="4000500" y="3436619"/>
            <a:ext cx="2476500" cy="1057277"/>
          </a:xfrm>
          <a:prstGeom prst="line">
            <a:avLst/>
          </a:prstGeom>
          <a:gradFill rotWithShape="1">
            <a:gsLst>
              <a:gs pos="0">
                <a:srgbClr val="A4D289"/>
              </a:gs>
              <a:gs pos="100000">
                <a:schemeClr val="bg1"/>
              </a:gs>
            </a:gsLst>
            <a:lin ang="5400000" scaled="1"/>
          </a:gradFill>
          <a:ln w="25400" cap="flat" cmpd="sng" algn="ctr">
            <a:solidFill>
              <a:srgbClr val="FF0000"/>
            </a:solidFill>
            <a:prstDash val="solid"/>
            <a:round/>
            <a:headEnd type="none" w="med" len="med"/>
            <a:tailEnd type="none" w="med" len="med"/>
          </a:ln>
          <a:effectLst/>
        </p:spPr>
      </p:cxnSp>
      <p:pic>
        <p:nvPicPr>
          <p:cNvPr id="3078" name="Picture 6" descr="C:\Users\smisner\AppData\Local\Temp\SNAGHTML262667b.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753100" y="5303520"/>
            <a:ext cx="3124200" cy="1171576"/>
          </a:xfrm>
          <a:prstGeom prst="rect">
            <a:avLst/>
          </a:prstGeom>
          <a:noFill/>
          <a:extLst>
            <a:ext uri="{909E8E84-426E-40dd-AFC4-6F175D3DCCD1}">
              <a14:hiddenFill xmlns:a14="http://schemas.microsoft.com/office/drawing/2010/main">
                <a:solidFill>
                  <a:srgbClr val="FFFFFF"/>
                </a:solidFill>
              </a14:hiddenFill>
            </a:ext>
          </a:extLst>
        </p:spPr>
      </p:pic>
      <p:sp>
        <p:nvSpPr>
          <p:cNvPr id="18" name="Rounded Rectangle 17"/>
          <p:cNvSpPr/>
          <p:nvPr/>
        </p:nvSpPr>
        <p:spPr bwMode="auto">
          <a:xfrm>
            <a:off x="7845734" y="5189220"/>
            <a:ext cx="764866" cy="1009651"/>
          </a:xfrm>
          <a:prstGeom prst="roundRect">
            <a:avLst/>
          </a:prstGeom>
          <a:noFill/>
          <a:ln w="25400" algn="ctr">
            <a:solidFill>
              <a:srgbClr val="FF0000"/>
            </a:solidFill>
            <a:miter lim="800000"/>
            <a:headEnd/>
            <a:tailEnd/>
          </a:ln>
          <a:effectLst/>
        </p:spPr>
        <p:txBody>
          <a:bodyPr wrap="none" rtlCol="0" anchor="ctr"/>
          <a:lstStyle/>
          <a:p>
            <a:pPr algn="ctr"/>
            <a:endParaRPr lang="en-US" sz="2000" dirty="0">
              <a:latin typeface="Tekton Pro" pitchFamily="34" charset="0"/>
            </a:endParaRPr>
          </a:p>
        </p:txBody>
      </p:sp>
    </p:spTree>
    <p:extLst>
      <p:ext uri="{BB962C8B-B14F-4D97-AF65-F5344CB8AC3E}">
        <p14:creationId xmlns:p14="http://schemas.microsoft.com/office/powerpoint/2010/main" val="452204193"/>
      </p:ext>
    </p:extLst>
  </p:cSld>
  <p:clrMapOvr>
    <a:masterClrMapping/>
  </p:clrMapOvr>
  <mc:AlternateContent xmlns:mc="http://schemas.openxmlformats.org/markup-compatibility/2006">
    <mc:Choice xmlns:p14="http://schemas.microsoft.com/office/powerpoint/2010/main" Requires="p14">
      <p:transition spd="slow" p14:dur="2000"/>
    </mc:Choice>
    <mc:Fallback>
      <p:transition xmlns:p14="http://schemas.microsoft.com/office/powerpoint/2010/mai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074"/>
                                        </p:tgtEl>
                                        <p:attrNameLst>
                                          <p:attrName>style.visibility</p:attrName>
                                        </p:attrNameLst>
                                      </p:cBhvr>
                                      <p:to>
                                        <p:strVal val="visible"/>
                                      </p:to>
                                    </p:set>
                                    <p:animEffect transition="in" filter="fade">
                                      <p:cBhvr>
                                        <p:cTn id="10" dur="500"/>
                                        <p:tgtEl>
                                          <p:spTgt spid="3074"/>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par>
                                <p:cTn id="16" presetID="10" presetClass="entr" presetSubtype="0" fill="hold" nodeType="withEffect">
                                  <p:stCondLst>
                                    <p:cond delay="0"/>
                                  </p:stCondLst>
                                  <p:childTnLst>
                                    <p:set>
                                      <p:cBhvr>
                                        <p:cTn id="17" dur="1" fill="hold">
                                          <p:stCondLst>
                                            <p:cond delay="0"/>
                                          </p:stCondLst>
                                        </p:cTn>
                                        <p:tgtEl>
                                          <p:spTgt spid="3076"/>
                                        </p:tgtEl>
                                        <p:attrNameLst>
                                          <p:attrName>style.visibility</p:attrName>
                                        </p:attrNameLst>
                                      </p:cBhvr>
                                      <p:to>
                                        <p:strVal val="visible"/>
                                      </p:to>
                                    </p:set>
                                    <p:animEffect transition="in" filter="fade">
                                      <p:cBhvr>
                                        <p:cTn id="18" dur="500"/>
                                        <p:tgtEl>
                                          <p:spTgt spid="3076"/>
                                        </p:tgtEl>
                                      </p:cBhvr>
                                    </p:animEffect>
                                  </p:childTnLst>
                                </p:cTn>
                              </p:par>
                              <p:par>
                                <p:cTn id="19" presetID="10" presetClass="entr" presetSubtype="0" fill="hold" nodeType="withEffect">
                                  <p:stCondLst>
                                    <p:cond delay="0"/>
                                  </p:stCondLst>
                                  <p:childTnLst>
                                    <p:set>
                                      <p:cBhvr>
                                        <p:cTn id="20" dur="1" fill="hold">
                                          <p:stCondLst>
                                            <p:cond delay="0"/>
                                          </p:stCondLst>
                                        </p:cTn>
                                        <p:tgtEl>
                                          <p:spTgt spid="4">
                                            <p:txEl>
                                              <p:pRg st="1" end="1"/>
                                            </p:txEl>
                                          </p:spTgt>
                                        </p:tgtEl>
                                        <p:attrNameLst>
                                          <p:attrName>style.visibility</p:attrName>
                                        </p:attrNameLst>
                                      </p:cBhvr>
                                      <p:to>
                                        <p:strVal val="visible"/>
                                      </p:to>
                                    </p:set>
                                    <p:animEffect transition="in" filter="fade">
                                      <p:cBhvr>
                                        <p:cTn id="21" dur="500"/>
                                        <p:tgtEl>
                                          <p:spTgt spid="4">
                                            <p:txEl>
                                              <p:pRg st="1" end="1"/>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nodeType="clickEffect">
                                  <p:stCondLst>
                                    <p:cond delay="0"/>
                                  </p:stCondLst>
                                  <p:childTnLst>
                                    <p:set>
                                      <p:cBhvr>
                                        <p:cTn id="25" dur="1" fill="hold">
                                          <p:stCondLst>
                                            <p:cond delay="0"/>
                                          </p:stCondLst>
                                        </p:cTn>
                                        <p:tgtEl>
                                          <p:spTgt spid="3078"/>
                                        </p:tgtEl>
                                        <p:attrNameLst>
                                          <p:attrName>style.visibility</p:attrName>
                                        </p:attrNameLst>
                                      </p:cBhvr>
                                      <p:to>
                                        <p:strVal val="visible"/>
                                      </p:to>
                                    </p:set>
                                    <p:animEffect transition="in" filter="fade">
                                      <p:cBhvr>
                                        <p:cTn id="26" dur="500"/>
                                        <p:tgtEl>
                                          <p:spTgt spid="3078"/>
                                        </p:tgtEl>
                                      </p:cBhvr>
                                    </p:animEffect>
                                  </p:childTnLst>
                                </p:cTn>
                              </p:par>
                            </p:childTnLst>
                          </p:cTn>
                        </p:par>
                        <p:par>
                          <p:cTn id="27" fill="hold">
                            <p:stCondLst>
                              <p:cond delay="500"/>
                            </p:stCondLst>
                            <p:childTnLst>
                              <p:par>
                                <p:cTn id="28" presetID="10" presetClass="entr" presetSubtype="0" fill="hold" grpId="0" nodeType="afterEffect">
                                  <p:stCondLst>
                                    <p:cond delay="0"/>
                                  </p:stCondLst>
                                  <p:childTnLst>
                                    <p:set>
                                      <p:cBhvr>
                                        <p:cTn id="29" dur="1" fill="hold">
                                          <p:stCondLst>
                                            <p:cond delay="0"/>
                                          </p:stCondLst>
                                        </p:cTn>
                                        <p:tgtEl>
                                          <p:spTgt spid="18"/>
                                        </p:tgtEl>
                                        <p:attrNameLst>
                                          <p:attrName>style.visibility</p:attrName>
                                        </p:attrNameLst>
                                      </p:cBhvr>
                                      <p:to>
                                        <p:strVal val="visible"/>
                                      </p:to>
                                    </p:set>
                                    <p:animEffect transition="in" filter="fade">
                                      <p:cBhvr>
                                        <p:cTn id="30"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Named Query</a:t>
            </a:r>
            <a:endParaRPr lang="en-US" dirty="0"/>
          </a:p>
        </p:txBody>
      </p:sp>
      <p:sp>
        <p:nvSpPr>
          <p:cNvPr id="4" name="Text Placeholder 3"/>
          <p:cNvSpPr>
            <a:spLocks noGrp="1"/>
          </p:cNvSpPr>
          <p:nvPr>
            <p:ph type="body" idx="1"/>
          </p:nvPr>
        </p:nvSpPr>
        <p:spPr/>
        <p:txBody>
          <a:bodyPr/>
          <a:lstStyle/>
          <a:p>
            <a:r>
              <a:rPr lang="en-US" dirty="0" smtClean="0"/>
              <a:t>SELECT statement replaces a </a:t>
            </a:r>
            <a:r>
              <a:rPr lang="en-US" dirty="0"/>
              <a:t>table</a:t>
            </a:r>
          </a:p>
          <a:p>
            <a:r>
              <a:rPr lang="en-US" dirty="0" smtClean="0"/>
              <a:t>Graphical query builder available for SQL Server</a:t>
            </a:r>
            <a:endParaRPr lang="en-US" dirty="0"/>
          </a:p>
          <a:p>
            <a:pPr lvl="1"/>
            <a:endParaRPr lang="en-US" dirty="0"/>
          </a:p>
        </p:txBody>
      </p:sp>
      <p:pic>
        <p:nvPicPr>
          <p:cNvPr id="5"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773732" y="2463799"/>
            <a:ext cx="3398468" cy="38100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050577474"/>
      </p:ext>
    </p:extLst>
  </p:cSld>
  <p:clrMapOvr>
    <a:masterClrMapping/>
  </p:clrMapOvr>
  <mc:AlternateContent xmlns:mc="http://schemas.openxmlformats.org/markup-compatibility/2006">
    <mc:Choice xmlns:p14="http://schemas.microsoft.com/office/powerpoint/2010/main" Requires="p14">
      <p:transition spd="slow" p14:dur="2000"/>
    </mc:Choice>
    <mc:Fallback>
      <p:transition xmlns:p14="http://schemas.microsoft.com/office/powerpoint/2010/mai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4">
                                            <p:txEl>
                                              <p:pRg st="1" end="1"/>
                                            </p:txEl>
                                          </p:spTgt>
                                        </p:tgtEl>
                                        <p:attrNameLst>
                                          <p:attrName>style.visibility</p:attrName>
                                        </p:attrNameLst>
                                      </p:cBhvr>
                                      <p:to>
                                        <p:strVal val="visible"/>
                                      </p:to>
                                    </p:set>
                                    <p:animEffect transition="in" filter="fade">
                                      <p:cBhvr>
                                        <p:cTn id="15" dur="5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90600" y="1325880"/>
            <a:ext cx="3571429" cy="31571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le 1"/>
          <p:cNvSpPr>
            <a:spLocks noGrp="1"/>
          </p:cNvSpPr>
          <p:nvPr>
            <p:ph type="title"/>
          </p:nvPr>
        </p:nvSpPr>
        <p:spPr>
          <a:xfrm>
            <a:off x="227013" y="228600"/>
            <a:ext cx="8683625" cy="713016"/>
          </a:xfrm>
        </p:spPr>
        <p:txBody>
          <a:bodyPr/>
          <a:lstStyle/>
          <a:p>
            <a:r>
              <a:rPr lang="en-US" dirty="0" smtClean="0"/>
              <a:t>Dimensions</a:t>
            </a:r>
            <a:endParaRPr lang="en-US" dirty="0"/>
          </a:p>
        </p:txBody>
      </p:sp>
      <p:sp>
        <p:nvSpPr>
          <p:cNvPr id="4" name="Rounded Rectangle 3"/>
          <p:cNvSpPr/>
          <p:nvPr/>
        </p:nvSpPr>
        <p:spPr bwMode="auto">
          <a:xfrm>
            <a:off x="1069848" y="2126537"/>
            <a:ext cx="1041862" cy="199002"/>
          </a:xfrm>
          <a:prstGeom prst="roundRect">
            <a:avLst/>
          </a:prstGeom>
          <a:noFill/>
          <a:ln w="25400" algn="ctr">
            <a:solidFill>
              <a:srgbClr val="FF0000"/>
            </a:solidFill>
            <a:miter lim="800000"/>
            <a:headEnd/>
            <a:tailEnd/>
          </a:ln>
          <a:effectLst/>
        </p:spPr>
        <p:txBody>
          <a:bodyPr wrap="none" rtlCol="0" anchor="ctr"/>
          <a:lstStyle/>
          <a:p>
            <a:pPr algn="ctr"/>
            <a:endParaRPr lang="en-US" sz="2000" dirty="0">
              <a:latin typeface="Tekton Pro" pitchFamily="34" charset="0"/>
            </a:endParaRPr>
          </a:p>
        </p:txBody>
      </p:sp>
      <p:pic>
        <p:nvPicPr>
          <p:cNvPr id="102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835205" y="2150185"/>
            <a:ext cx="3568643" cy="31546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Rounded Rectangle 8"/>
          <p:cNvSpPr/>
          <p:nvPr/>
        </p:nvSpPr>
        <p:spPr bwMode="auto">
          <a:xfrm>
            <a:off x="2936722" y="3076457"/>
            <a:ext cx="1041862" cy="352543"/>
          </a:xfrm>
          <a:prstGeom prst="roundRect">
            <a:avLst/>
          </a:prstGeom>
          <a:noFill/>
          <a:ln w="25400" algn="ctr">
            <a:solidFill>
              <a:srgbClr val="FF0000"/>
            </a:solidFill>
            <a:miter lim="800000"/>
            <a:headEnd/>
            <a:tailEnd/>
          </a:ln>
          <a:effectLst/>
        </p:spPr>
        <p:txBody>
          <a:bodyPr wrap="none" rtlCol="0" anchor="ctr"/>
          <a:lstStyle/>
          <a:p>
            <a:pPr algn="ctr"/>
            <a:endParaRPr lang="en-US" sz="2000" dirty="0">
              <a:latin typeface="Tekton Pro" pitchFamily="34" charset="0"/>
            </a:endParaRPr>
          </a:p>
        </p:txBody>
      </p:sp>
      <p:sp>
        <p:nvSpPr>
          <p:cNvPr id="10" name="Rounded Rectangle 9"/>
          <p:cNvSpPr/>
          <p:nvPr/>
        </p:nvSpPr>
        <p:spPr bwMode="auto">
          <a:xfrm>
            <a:off x="2936722" y="3434256"/>
            <a:ext cx="1041862" cy="499241"/>
          </a:xfrm>
          <a:prstGeom prst="roundRect">
            <a:avLst/>
          </a:prstGeom>
          <a:noFill/>
          <a:ln w="25400" algn="ctr">
            <a:solidFill>
              <a:srgbClr val="FF0000"/>
            </a:solidFill>
            <a:miter lim="800000"/>
            <a:headEnd/>
            <a:tailEnd/>
          </a:ln>
          <a:effectLst/>
        </p:spPr>
        <p:txBody>
          <a:bodyPr wrap="none" rtlCol="0" anchor="ctr"/>
          <a:lstStyle/>
          <a:p>
            <a:pPr algn="ctr"/>
            <a:endParaRPr lang="en-US" sz="2000" dirty="0">
              <a:latin typeface="Tekton Pro" pitchFamily="34" charset="0"/>
            </a:endParaRPr>
          </a:p>
        </p:txBody>
      </p:sp>
      <p:sp>
        <p:nvSpPr>
          <p:cNvPr id="11" name="Rounded Rectangle 10"/>
          <p:cNvSpPr/>
          <p:nvPr/>
        </p:nvSpPr>
        <p:spPr bwMode="auto">
          <a:xfrm>
            <a:off x="2945946" y="4572001"/>
            <a:ext cx="1041862" cy="381000"/>
          </a:xfrm>
          <a:prstGeom prst="roundRect">
            <a:avLst/>
          </a:prstGeom>
          <a:noFill/>
          <a:ln w="25400" algn="ctr">
            <a:solidFill>
              <a:srgbClr val="FF0000"/>
            </a:solidFill>
            <a:miter lim="800000"/>
            <a:headEnd/>
            <a:tailEnd/>
          </a:ln>
          <a:effectLst/>
        </p:spPr>
        <p:txBody>
          <a:bodyPr wrap="none" rtlCol="0" anchor="ctr"/>
          <a:lstStyle/>
          <a:p>
            <a:pPr algn="ctr"/>
            <a:endParaRPr lang="en-US" sz="2000" dirty="0">
              <a:latin typeface="Tekton Pro" pitchFamily="34" charset="0"/>
            </a:endParaRPr>
          </a:p>
        </p:txBody>
      </p:sp>
      <p:pic>
        <p:nvPicPr>
          <p:cNvPr id="1027"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659131" y="2867663"/>
            <a:ext cx="3568643" cy="31546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3" name="Rounded Rectangle 12"/>
          <p:cNvSpPr/>
          <p:nvPr/>
        </p:nvSpPr>
        <p:spPr bwMode="auto">
          <a:xfrm>
            <a:off x="4800600" y="3493375"/>
            <a:ext cx="1447800" cy="1078625"/>
          </a:xfrm>
          <a:prstGeom prst="roundRect">
            <a:avLst/>
          </a:prstGeom>
          <a:noFill/>
          <a:ln w="25400" algn="ctr">
            <a:solidFill>
              <a:srgbClr val="FF0000"/>
            </a:solidFill>
            <a:miter lim="800000"/>
            <a:headEnd/>
            <a:tailEnd/>
          </a:ln>
          <a:effectLst/>
        </p:spPr>
        <p:txBody>
          <a:bodyPr wrap="none" rtlCol="0" anchor="ctr"/>
          <a:lstStyle/>
          <a:p>
            <a:pPr algn="ctr"/>
            <a:endParaRPr lang="en-US" sz="2000" dirty="0">
              <a:latin typeface="Tekton Pro" pitchFamily="34" charset="0"/>
            </a:endParaRPr>
          </a:p>
        </p:txBody>
      </p:sp>
      <p:sp>
        <p:nvSpPr>
          <p:cNvPr id="14" name="Rounded Rectangle 13"/>
          <p:cNvSpPr/>
          <p:nvPr/>
        </p:nvSpPr>
        <p:spPr bwMode="auto">
          <a:xfrm>
            <a:off x="6425738" y="3505200"/>
            <a:ext cx="813262" cy="1066800"/>
          </a:xfrm>
          <a:prstGeom prst="roundRect">
            <a:avLst/>
          </a:prstGeom>
          <a:noFill/>
          <a:ln w="25400" algn="ctr">
            <a:solidFill>
              <a:srgbClr val="FF0000"/>
            </a:solidFill>
            <a:miter lim="800000"/>
            <a:headEnd/>
            <a:tailEnd/>
          </a:ln>
          <a:effectLst/>
        </p:spPr>
        <p:txBody>
          <a:bodyPr wrap="none" rtlCol="0" anchor="ctr"/>
          <a:lstStyle/>
          <a:p>
            <a:pPr algn="ctr"/>
            <a:endParaRPr lang="en-US" sz="2000" dirty="0">
              <a:latin typeface="Tekton Pro" pitchFamily="34" charset="0"/>
            </a:endParaRPr>
          </a:p>
        </p:txBody>
      </p:sp>
    </p:spTree>
    <p:extLst>
      <p:ext uri="{BB962C8B-B14F-4D97-AF65-F5344CB8AC3E}">
        <p14:creationId xmlns:p14="http://schemas.microsoft.com/office/powerpoint/2010/main" val="1294570202"/>
      </p:ext>
    </p:extLst>
  </p:cSld>
  <p:clrMapOvr>
    <a:masterClrMapping/>
  </p:clrMapOvr>
  <mc:AlternateContent xmlns:mc="http://schemas.openxmlformats.org/markup-compatibility/2006">
    <mc:Choice xmlns:p14="http://schemas.microsoft.com/office/powerpoint/2010/main" Requires="p14">
      <p:transition spd="slow" p14:dur="2000"/>
    </mc:Choice>
    <mc:Fallback>
      <p:transition xmlns:p14="http://schemas.microsoft.com/office/powerpoint/2010/mai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050"/>
                                        </p:tgtEl>
                                        <p:attrNameLst>
                                          <p:attrName>style.visibility</p:attrName>
                                        </p:attrNameLst>
                                      </p:cBhvr>
                                      <p:to>
                                        <p:strVal val="visible"/>
                                      </p:to>
                                    </p:set>
                                    <p:animEffect transition="in" filter="fade">
                                      <p:cBhvr>
                                        <p:cTn id="7" dur="500"/>
                                        <p:tgtEl>
                                          <p:spTgt spid="205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026"/>
                                        </p:tgtEl>
                                        <p:attrNameLst>
                                          <p:attrName>style.visibility</p:attrName>
                                        </p:attrNameLst>
                                      </p:cBhvr>
                                      <p:to>
                                        <p:strVal val="visible"/>
                                      </p:to>
                                    </p:set>
                                    <p:animEffect transition="in" filter="fade">
                                      <p:cBhvr>
                                        <p:cTn id="17" dur="500"/>
                                        <p:tgtEl>
                                          <p:spTgt spid="1026"/>
                                        </p:tgtEl>
                                      </p:cBhvr>
                                    </p:animEffect>
                                  </p:childTnLst>
                                </p:cTn>
                              </p:par>
                              <p:par>
                                <p:cTn id="18" presetID="1" presetClass="exit" presetSubtype="0" fill="hold" grpId="1" nodeType="withEffect">
                                  <p:stCondLst>
                                    <p:cond delay="0"/>
                                  </p:stCondLst>
                                  <p:childTnLst>
                                    <p:set>
                                      <p:cBhvr>
                                        <p:cTn id="19" dur="1" fill="hold">
                                          <p:stCondLst>
                                            <p:cond delay="0"/>
                                          </p:stCondLst>
                                        </p:cTn>
                                        <p:tgtEl>
                                          <p:spTgt spid="4"/>
                                        </p:tgtEl>
                                        <p:attrNameLst>
                                          <p:attrName>style.visibility</p:attrName>
                                        </p:attrNameLst>
                                      </p:cBhvr>
                                      <p:to>
                                        <p:strVal val="hidden"/>
                                      </p:to>
                                    </p:se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grpId="0" nodeType="click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fade">
                                      <p:cBhvr>
                                        <p:cTn id="24" dur="500"/>
                                        <p:tgtEl>
                                          <p:spTgt spid="9"/>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grpId="0" nodeType="clickEffect">
                                  <p:stCondLst>
                                    <p:cond delay="0"/>
                                  </p:stCondLst>
                                  <p:childTnLst>
                                    <p:set>
                                      <p:cBhvr>
                                        <p:cTn id="28" dur="1" fill="hold">
                                          <p:stCondLst>
                                            <p:cond delay="0"/>
                                          </p:stCondLst>
                                        </p:cTn>
                                        <p:tgtEl>
                                          <p:spTgt spid="10"/>
                                        </p:tgtEl>
                                        <p:attrNameLst>
                                          <p:attrName>style.visibility</p:attrName>
                                        </p:attrNameLst>
                                      </p:cBhvr>
                                      <p:to>
                                        <p:strVal val="visible"/>
                                      </p:to>
                                    </p:set>
                                    <p:animEffect transition="in" filter="fade">
                                      <p:cBhvr>
                                        <p:cTn id="29" dur="500"/>
                                        <p:tgtEl>
                                          <p:spTgt spid="10"/>
                                        </p:tgtEl>
                                      </p:cBhvr>
                                    </p:animEffect>
                                  </p:childTnLst>
                                </p:cTn>
                              </p:par>
                              <p:par>
                                <p:cTn id="30" presetID="1" presetClass="exit" presetSubtype="0" fill="hold" grpId="1" nodeType="withEffect">
                                  <p:stCondLst>
                                    <p:cond delay="0"/>
                                  </p:stCondLst>
                                  <p:childTnLst>
                                    <p:set>
                                      <p:cBhvr>
                                        <p:cTn id="31" dur="1" fill="hold">
                                          <p:stCondLst>
                                            <p:cond delay="0"/>
                                          </p:stCondLst>
                                        </p:cTn>
                                        <p:tgtEl>
                                          <p:spTgt spid="9"/>
                                        </p:tgtEl>
                                        <p:attrNameLst>
                                          <p:attrName>style.visibility</p:attrName>
                                        </p:attrNameLst>
                                      </p:cBhvr>
                                      <p:to>
                                        <p:strVal val="hidden"/>
                                      </p:to>
                                    </p:se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grpId="0" nodeType="clickEffect">
                                  <p:stCondLst>
                                    <p:cond delay="0"/>
                                  </p:stCondLst>
                                  <p:childTnLst>
                                    <p:set>
                                      <p:cBhvr>
                                        <p:cTn id="35" dur="1" fill="hold">
                                          <p:stCondLst>
                                            <p:cond delay="0"/>
                                          </p:stCondLst>
                                        </p:cTn>
                                        <p:tgtEl>
                                          <p:spTgt spid="11"/>
                                        </p:tgtEl>
                                        <p:attrNameLst>
                                          <p:attrName>style.visibility</p:attrName>
                                        </p:attrNameLst>
                                      </p:cBhvr>
                                      <p:to>
                                        <p:strVal val="visible"/>
                                      </p:to>
                                    </p:set>
                                    <p:animEffect transition="in" filter="fade">
                                      <p:cBhvr>
                                        <p:cTn id="36" dur="500"/>
                                        <p:tgtEl>
                                          <p:spTgt spid="11"/>
                                        </p:tgtEl>
                                      </p:cBhvr>
                                    </p:animEffect>
                                  </p:childTnLst>
                                </p:cTn>
                              </p:par>
                              <p:par>
                                <p:cTn id="37" presetID="1" presetClass="exit" presetSubtype="0" fill="hold" grpId="1" nodeType="withEffect">
                                  <p:stCondLst>
                                    <p:cond delay="0"/>
                                  </p:stCondLst>
                                  <p:childTnLst>
                                    <p:set>
                                      <p:cBhvr>
                                        <p:cTn id="38" dur="1" fill="hold">
                                          <p:stCondLst>
                                            <p:cond delay="0"/>
                                          </p:stCondLst>
                                        </p:cTn>
                                        <p:tgtEl>
                                          <p:spTgt spid="10"/>
                                        </p:tgtEl>
                                        <p:attrNameLst>
                                          <p:attrName>style.visibility</p:attrName>
                                        </p:attrNameLst>
                                      </p:cBhvr>
                                      <p:to>
                                        <p:strVal val="hidden"/>
                                      </p:to>
                                    </p:set>
                                  </p:childTnLst>
                                </p:cTn>
                              </p:par>
                            </p:childTnLst>
                          </p:cTn>
                        </p:par>
                      </p:childTnLst>
                    </p:cTn>
                  </p:par>
                  <p:par>
                    <p:cTn id="39" fill="hold">
                      <p:stCondLst>
                        <p:cond delay="indefinite"/>
                      </p:stCondLst>
                      <p:childTnLst>
                        <p:par>
                          <p:cTn id="40" fill="hold">
                            <p:stCondLst>
                              <p:cond delay="0"/>
                            </p:stCondLst>
                            <p:childTnLst>
                              <p:par>
                                <p:cTn id="41" presetID="10" presetClass="entr" presetSubtype="0" fill="hold" nodeType="clickEffect">
                                  <p:stCondLst>
                                    <p:cond delay="0"/>
                                  </p:stCondLst>
                                  <p:childTnLst>
                                    <p:set>
                                      <p:cBhvr>
                                        <p:cTn id="42" dur="1" fill="hold">
                                          <p:stCondLst>
                                            <p:cond delay="0"/>
                                          </p:stCondLst>
                                        </p:cTn>
                                        <p:tgtEl>
                                          <p:spTgt spid="1027"/>
                                        </p:tgtEl>
                                        <p:attrNameLst>
                                          <p:attrName>style.visibility</p:attrName>
                                        </p:attrNameLst>
                                      </p:cBhvr>
                                      <p:to>
                                        <p:strVal val="visible"/>
                                      </p:to>
                                    </p:set>
                                    <p:animEffect transition="in" filter="fade">
                                      <p:cBhvr>
                                        <p:cTn id="43" dur="500"/>
                                        <p:tgtEl>
                                          <p:spTgt spid="1027"/>
                                        </p:tgtEl>
                                      </p:cBhvr>
                                    </p:animEffect>
                                  </p:childTnLst>
                                </p:cTn>
                              </p:par>
                              <p:par>
                                <p:cTn id="44" presetID="1" presetClass="exit" presetSubtype="0" fill="hold" grpId="1" nodeType="withEffect">
                                  <p:stCondLst>
                                    <p:cond delay="0"/>
                                  </p:stCondLst>
                                  <p:childTnLst>
                                    <p:set>
                                      <p:cBhvr>
                                        <p:cTn id="45" dur="1" fill="hold">
                                          <p:stCondLst>
                                            <p:cond delay="0"/>
                                          </p:stCondLst>
                                        </p:cTn>
                                        <p:tgtEl>
                                          <p:spTgt spid="11"/>
                                        </p:tgtEl>
                                        <p:attrNameLst>
                                          <p:attrName>style.visibility</p:attrName>
                                        </p:attrNameLst>
                                      </p:cBhvr>
                                      <p:to>
                                        <p:strVal val="hidden"/>
                                      </p:to>
                                    </p:set>
                                  </p:childTnLst>
                                </p:cTn>
                              </p:par>
                            </p:childTnLst>
                          </p:cTn>
                        </p:par>
                      </p:childTnLst>
                    </p:cTn>
                  </p:par>
                  <p:par>
                    <p:cTn id="46" fill="hold">
                      <p:stCondLst>
                        <p:cond delay="indefinite"/>
                      </p:stCondLst>
                      <p:childTnLst>
                        <p:par>
                          <p:cTn id="47" fill="hold">
                            <p:stCondLst>
                              <p:cond delay="0"/>
                            </p:stCondLst>
                            <p:childTnLst>
                              <p:par>
                                <p:cTn id="48" presetID="10" presetClass="entr" presetSubtype="0" fill="hold" grpId="0" nodeType="clickEffect">
                                  <p:stCondLst>
                                    <p:cond delay="0"/>
                                  </p:stCondLst>
                                  <p:childTnLst>
                                    <p:set>
                                      <p:cBhvr>
                                        <p:cTn id="49" dur="1" fill="hold">
                                          <p:stCondLst>
                                            <p:cond delay="0"/>
                                          </p:stCondLst>
                                        </p:cTn>
                                        <p:tgtEl>
                                          <p:spTgt spid="13"/>
                                        </p:tgtEl>
                                        <p:attrNameLst>
                                          <p:attrName>style.visibility</p:attrName>
                                        </p:attrNameLst>
                                      </p:cBhvr>
                                      <p:to>
                                        <p:strVal val="visible"/>
                                      </p:to>
                                    </p:set>
                                    <p:animEffect transition="in" filter="fade">
                                      <p:cBhvr>
                                        <p:cTn id="50" dur="500"/>
                                        <p:tgtEl>
                                          <p:spTgt spid="13"/>
                                        </p:tgtEl>
                                      </p:cBhvr>
                                    </p:animEffect>
                                  </p:childTnLst>
                                </p:cTn>
                              </p:par>
                            </p:childTnLst>
                          </p:cTn>
                        </p:par>
                      </p:childTnLst>
                    </p:cTn>
                  </p:par>
                  <p:par>
                    <p:cTn id="51" fill="hold">
                      <p:stCondLst>
                        <p:cond delay="indefinite"/>
                      </p:stCondLst>
                      <p:childTnLst>
                        <p:par>
                          <p:cTn id="52" fill="hold">
                            <p:stCondLst>
                              <p:cond delay="0"/>
                            </p:stCondLst>
                            <p:childTnLst>
                              <p:par>
                                <p:cTn id="53" presetID="10" presetClass="entr" presetSubtype="0" fill="hold" grpId="0" nodeType="clickEffect">
                                  <p:stCondLst>
                                    <p:cond delay="0"/>
                                  </p:stCondLst>
                                  <p:childTnLst>
                                    <p:set>
                                      <p:cBhvr>
                                        <p:cTn id="54" dur="1" fill="hold">
                                          <p:stCondLst>
                                            <p:cond delay="0"/>
                                          </p:stCondLst>
                                        </p:cTn>
                                        <p:tgtEl>
                                          <p:spTgt spid="14"/>
                                        </p:tgtEl>
                                        <p:attrNameLst>
                                          <p:attrName>style.visibility</p:attrName>
                                        </p:attrNameLst>
                                      </p:cBhvr>
                                      <p:to>
                                        <p:strVal val="visible"/>
                                      </p:to>
                                    </p:set>
                                    <p:animEffect transition="in" filter="fade">
                                      <p:cBhvr>
                                        <p:cTn id="55" dur="500"/>
                                        <p:tgtEl>
                                          <p:spTgt spid="14"/>
                                        </p:tgtEl>
                                      </p:cBhvr>
                                    </p:animEffect>
                                  </p:childTnLst>
                                </p:cTn>
                              </p:par>
                              <p:par>
                                <p:cTn id="56" presetID="1" presetClass="exit" presetSubtype="0" fill="hold" grpId="1" nodeType="withEffect">
                                  <p:stCondLst>
                                    <p:cond delay="0"/>
                                  </p:stCondLst>
                                  <p:childTnLst>
                                    <p:set>
                                      <p:cBhvr>
                                        <p:cTn id="57" dur="1" fill="hold">
                                          <p:stCondLst>
                                            <p:cond delay="0"/>
                                          </p:stCondLst>
                                        </p:cTn>
                                        <p:tgtEl>
                                          <p:spTgt spid="13"/>
                                        </p:tgtEl>
                                        <p:attrNameLst>
                                          <p:attrName>style.visibility</p:attrName>
                                        </p:attrNameLst>
                                      </p:cBhvr>
                                      <p:to>
                                        <p:strVal val="hidden"/>
                                      </p:to>
                                    </p:set>
                                  </p:childTnLst>
                                </p:cTn>
                              </p:par>
                              <p:par>
                                <p:cTn id="58" presetID="1" presetClass="exit" presetSubtype="0" fill="hold" grpId="1" nodeType="withEffect">
                                  <p:stCondLst>
                                    <p:cond delay="0"/>
                                  </p:stCondLst>
                                  <p:childTnLst>
                                    <p:set>
                                      <p:cBhvr>
                                        <p:cTn id="59" dur="1" fill="hold">
                                          <p:stCondLst>
                                            <p:cond delay="0"/>
                                          </p:stCondLst>
                                        </p:cTn>
                                        <p:tgtEl>
                                          <p:spTgt spid="1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 grpId="1" animBg="1"/>
      <p:bldP spid="9" grpId="0" animBg="1"/>
      <p:bldP spid="9" grpId="1" animBg="1"/>
      <p:bldP spid="10" grpId="0" animBg="1"/>
      <p:bldP spid="10" grpId="1" animBg="1"/>
      <p:bldP spid="11" grpId="0" animBg="1"/>
      <p:bldP spid="11" grpId="1" animBg="1"/>
      <p:bldP spid="13" grpId="0" animBg="1"/>
      <p:bldP spid="13" grpId="1" animBg="1"/>
      <p:bldP spid="14" grpId="0" animBg="1"/>
      <p:bldP spid="14" grpId="1"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Dimension Designer</a:t>
            </a:r>
            <a:endParaRPr lang="en-US" dirty="0"/>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6332" y="1156138"/>
            <a:ext cx="8498000" cy="46284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ounded Rectangle 4"/>
          <p:cNvSpPr/>
          <p:nvPr/>
        </p:nvSpPr>
        <p:spPr bwMode="auto">
          <a:xfrm>
            <a:off x="475115" y="2028498"/>
            <a:ext cx="1703153" cy="3610302"/>
          </a:xfrm>
          <a:prstGeom prst="roundRect">
            <a:avLst/>
          </a:prstGeom>
          <a:noFill/>
          <a:ln w="25400" algn="ctr">
            <a:solidFill>
              <a:srgbClr val="FF0000"/>
            </a:solidFill>
            <a:miter lim="800000"/>
            <a:headEnd/>
            <a:tailEnd/>
          </a:ln>
          <a:effectLst/>
        </p:spPr>
        <p:txBody>
          <a:bodyPr wrap="none" rtlCol="0" anchor="ctr"/>
          <a:lstStyle/>
          <a:p>
            <a:pPr algn="ctr"/>
            <a:endParaRPr lang="en-US" sz="2000" dirty="0">
              <a:latin typeface="Tekton Pro" pitchFamily="34" charset="0"/>
            </a:endParaRPr>
          </a:p>
        </p:txBody>
      </p:sp>
      <p:cxnSp>
        <p:nvCxnSpPr>
          <p:cNvPr id="6" name="Straight Arrow Connector 5"/>
          <p:cNvCxnSpPr/>
          <p:nvPr/>
        </p:nvCxnSpPr>
        <p:spPr bwMode="auto">
          <a:xfrm>
            <a:off x="1219200" y="2286000"/>
            <a:ext cx="5181600" cy="1547649"/>
          </a:xfrm>
          <a:prstGeom prst="straightConnector1">
            <a:avLst/>
          </a:prstGeom>
          <a:gradFill rotWithShape="1">
            <a:gsLst>
              <a:gs pos="0">
                <a:srgbClr val="A4D289"/>
              </a:gs>
              <a:gs pos="100000">
                <a:schemeClr val="bg1"/>
              </a:gs>
            </a:gsLst>
            <a:lin ang="5400000" scaled="1"/>
          </a:gradFill>
          <a:ln w="25400" cap="flat" cmpd="sng" algn="ctr">
            <a:solidFill>
              <a:srgbClr val="FF0000"/>
            </a:solidFill>
            <a:prstDash val="solid"/>
            <a:round/>
            <a:headEnd type="none" w="med" len="med"/>
            <a:tailEnd type="arrow"/>
          </a:ln>
          <a:effectLst/>
        </p:spPr>
      </p:cxnSp>
      <p:sp>
        <p:nvSpPr>
          <p:cNvPr id="10" name="Rounded Rectangle 9"/>
          <p:cNvSpPr/>
          <p:nvPr/>
        </p:nvSpPr>
        <p:spPr bwMode="auto">
          <a:xfrm>
            <a:off x="6353502" y="3641834"/>
            <a:ext cx="2433532" cy="1996966"/>
          </a:xfrm>
          <a:prstGeom prst="roundRect">
            <a:avLst/>
          </a:prstGeom>
          <a:noFill/>
          <a:ln w="25400" algn="ctr">
            <a:solidFill>
              <a:srgbClr val="FF0000"/>
            </a:solidFill>
            <a:miter lim="800000"/>
            <a:headEnd/>
            <a:tailEnd/>
          </a:ln>
          <a:effectLst/>
        </p:spPr>
        <p:txBody>
          <a:bodyPr wrap="none" rtlCol="0" anchor="ctr"/>
          <a:lstStyle/>
          <a:p>
            <a:pPr algn="ctr"/>
            <a:endParaRPr lang="en-US" sz="2000" dirty="0">
              <a:latin typeface="Tekton Pro" pitchFamily="34" charset="0"/>
            </a:endParaRPr>
          </a:p>
        </p:txBody>
      </p:sp>
      <p:sp>
        <p:nvSpPr>
          <p:cNvPr id="11" name="Rounded Rectangle 10"/>
          <p:cNvSpPr/>
          <p:nvPr/>
        </p:nvSpPr>
        <p:spPr bwMode="auto">
          <a:xfrm>
            <a:off x="2209800" y="2028498"/>
            <a:ext cx="2375532" cy="3610302"/>
          </a:xfrm>
          <a:prstGeom prst="roundRect">
            <a:avLst/>
          </a:prstGeom>
          <a:noFill/>
          <a:ln w="25400" algn="ctr">
            <a:solidFill>
              <a:srgbClr val="FF0000"/>
            </a:solidFill>
            <a:miter lim="800000"/>
            <a:headEnd/>
            <a:tailEnd/>
          </a:ln>
          <a:effectLst/>
        </p:spPr>
        <p:txBody>
          <a:bodyPr wrap="none" rtlCol="0" anchor="ctr"/>
          <a:lstStyle/>
          <a:p>
            <a:pPr algn="ctr"/>
            <a:endParaRPr lang="en-US" sz="2000" dirty="0">
              <a:latin typeface="Tekton Pro" pitchFamily="34" charset="0"/>
            </a:endParaRPr>
          </a:p>
        </p:txBody>
      </p:sp>
      <p:sp>
        <p:nvSpPr>
          <p:cNvPr id="12" name="TextBox 11"/>
          <p:cNvSpPr txBox="1"/>
          <p:nvPr/>
        </p:nvSpPr>
        <p:spPr bwMode="auto">
          <a:xfrm>
            <a:off x="587429" y="3470381"/>
            <a:ext cx="1667716" cy="646331"/>
          </a:xfrm>
          <a:prstGeom prst="rect">
            <a:avLst/>
          </a:prstGeom>
          <a:noFill/>
          <a:ln w="9525">
            <a:noFill/>
            <a:miter lim="800000"/>
            <a:headEnd/>
            <a:tailEnd/>
          </a:ln>
        </p:spPr>
        <p:txBody>
          <a:bodyPr wrap="square" rtlCol="0">
            <a:spAutoFit/>
          </a:bodyPr>
          <a:lstStyle/>
          <a:p>
            <a:r>
              <a:rPr lang="en-US" sz="1800" dirty="0" smtClean="0">
                <a:solidFill>
                  <a:srgbClr val="002060"/>
                </a:solidFill>
                <a:latin typeface="Tekton Pro" pitchFamily="34" charset="0"/>
              </a:rPr>
              <a:t>Attributes in tree view</a:t>
            </a:r>
            <a:endParaRPr lang="en-US" sz="1800" dirty="0">
              <a:solidFill>
                <a:srgbClr val="002060"/>
              </a:solidFill>
              <a:latin typeface="Tekton Pro" pitchFamily="34" charset="0"/>
            </a:endParaRPr>
          </a:p>
        </p:txBody>
      </p:sp>
      <p:sp>
        <p:nvSpPr>
          <p:cNvPr id="13" name="TextBox 12"/>
          <p:cNvSpPr txBox="1"/>
          <p:nvPr/>
        </p:nvSpPr>
        <p:spPr bwMode="auto">
          <a:xfrm>
            <a:off x="2514600" y="3468469"/>
            <a:ext cx="1667716" cy="369332"/>
          </a:xfrm>
          <a:prstGeom prst="rect">
            <a:avLst/>
          </a:prstGeom>
          <a:noFill/>
          <a:ln w="9525">
            <a:noFill/>
            <a:miter lim="800000"/>
            <a:headEnd/>
            <a:tailEnd/>
          </a:ln>
        </p:spPr>
        <p:txBody>
          <a:bodyPr wrap="square" rtlCol="0">
            <a:spAutoFit/>
          </a:bodyPr>
          <a:lstStyle/>
          <a:p>
            <a:r>
              <a:rPr lang="en-US" sz="1800" dirty="0" smtClean="0">
                <a:solidFill>
                  <a:srgbClr val="002060"/>
                </a:solidFill>
                <a:latin typeface="Tekton Pro" pitchFamily="34" charset="0"/>
              </a:rPr>
              <a:t>User hierarchies</a:t>
            </a:r>
            <a:endParaRPr lang="en-US" sz="1800" dirty="0">
              <a:solidFill>
                <a:srgbClr val="002060"/>
              </a:solidFill>
              <a:latin typeface="Tekton Pro" pitchFamily="34" charset="0"/>
            </a:endParaRPr>
          </a:p>
        </p:txBody>
      </p:sp>
      <p:sp>
        <p:nvSpPr>
          <p:cNvPr id="14" name="Rounded Rectangle 13"/>
          <p:cNvSpPr/>
          <p:nvPr/>
        </p:nvSpPr>
        <p:spPr bwMode="auto">
          <a:xfrm>
            <a:off x="4572000" y="2028498"/>
            <a:ext cx="1784773" cy="3610302"/>
          </a:xfrm>
          <a:prstGeom prst="roundRect">
            <a:avLst/>
          </a:prstGeom>
          <a:noFill/>
          <a:ln w="25400" algn="ctr">
            <a:solidFill>
              <a:srgbClr val="FF0000"/>
            </a:solidFill>
            <a:miter lim="800000"/>
            <a:headEnd/>
            <a:tailEnd/>
          </a:ln>
          <a:effectLst/>
        </p:spPr>
        <p:txBody>
          <a:bodyPr wrap="none" rtlCol="0" anchor="ctr"/>
          <a:lstStyle/>
          <a:p>
            <a:pPr algn="ctr"/>
            <a:endParaRPr lang="en-US" sz="2000" dirty="0">
              <a:latin typeface="Tekton Pro" pitchFamily="34" charset="0"/>
            </a:endParaRPr>
          </a:p>
        </p:txBody>
      </p:sp>
      <p:sp>
        <p:nvSpPr>
          <p:cNvPr id="15" name="Rounded Rectangle 14"/>
          <p:cNvSpPr/>
          <p:nvPr/>
        </p:nvSpPr>
        <p:spPr bwMode="auto">
          <a:xfrm>
            <a:off x="6405668" y="1584434"/>
            <a:ext cx="2433532" cy="1996966"/>
          </a:xfrm>
          <a:prstGeom prst="roundRect">
            <a:avLst/>
          </a:prstGeom>
          <a:noFill/>
          <a:ln w="25400" algn="ctr">
            <a:solidFill>
              <a:srgbClr val="FF0000"/>
            </a:solidFill>
            <a:miter lim="800000"/>
            <a:headEnd/>
            <a:tailEnd/>
          </a:ln>
          <a:effectLst/>
        </p:spPr>
        <p:txBody>
          <a:bodyPr wrap="none" rtlCol="0" anchor="ctr"/>
          <a:lstStyle/>
          <a:p>
            <a:pPr algn="ctr"/>
            <a:endParaRPr lang="en-US" sz="2000" dirty="0">
              <a:latin typeface="Tekton Pro" pitchFamily="34" charset="0"/>
            </a:endParaRPr>
          </a:p>
        </p:txBody>
      </p:sp>
      <p:sp>
        <p:nvSpPr>
          <p:cNvPr id="17" name="Rounded Rectangle 16"/>
          <p:cNvSpPr/>
          <p:nvPr/>
        </p:nvSpPr>
        <p:spPr bwMode="auto">
          <a:xfrm>
            <a:off x="6705600" y="2519351"/>
            <a:ext cx="819150" cy="147637"/>
          </a:xfrm>
          <a:prstGeom prst="roundRect">
            <a:avLst/>
          </a:prstGeom>
          <a:noFill/>
          <a:ln w="25400" algn="ctr">
            <a:solidFill>
              <a:srgbClr val="FF0000"/>
            </a:solidFill>
            <a:miter lim="800000"/>
            <a:headEnd/>
            <a:tailEnd/>
          </a:ln>
          <a:effectLst/>
        </p:spPr>
        <p:txBody>
          <a:bodyPr wrap="none" rtlCol="0" anchor="ctr"/>
          <a:lstStyle/>
          <a:p>
            <a:pPr algn="ctr"/>
            <a:endParaRPr lang="en-US" sz="2000" dirty="0">
              <a:latin typeface="Tekton Pro" pitchFamily="34" charset="0"/>
            </a:endParaRPr>
          </a:p>
        </p:txBody>
      </p:sp>
    </p:spTree>
    <p:extLst>
      <p:ext uri="{BB962C8B-B14F-4D97-AF65-F5344CB8AC3E}">
        <p14:creationId xmlns:p14="http://schemas.microsoft.com/office/powerpoint/2010/main" val="2607806120"/>
      </p:ext>
    </p:extLst>
  </p:cSld>
  <p:clrMapOvr>
    <a:masterClrMapping/>
  </p:clrMapOvr>
  <mc:AlternateContent xmlns:mc="http://schemas.openxmlformats.org/markup-compatibility/2006">
    <mc:Choice xmlns:p14="http://schemas.microsoft.com/office/powerpoint/2010/main" Requires="p14">
      <p:transition spd="slow" p14:dur="2000"/>
    </mc:Choice>
    <mc:Fallback>
      <p:transition xmlns:p14="http://schemas.microsoft.com/office/powerpoint/2010/mai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animEffect transition="in" filter="fade">
                                      <p:cBhvr>
                                        <p:cTn id="7" dur="500"/>
                                        <p:tgtEl>
                                          <p:spTgt spid="102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fade">
                                      <p:cBhvr>
                                        <p:cTn id="15" dur="500"/>
                                        <p:tgtEl>
                                          <p:spTgt spid="12"/>
                                        </p:tgtEl>
                                      </p:cBhvr>
                                    </p:animEffect>
                                  </p:childTnLst>
                                </p:cTn>
                              </p:par>
                            </p:childTnLst>
                          </p:cTn>
                        </p:par>
                      </p:childTnLst>
                    </p:cTn>
                  </p:par>
                  <p:par>
                    <p:cTn id="16" fill="hold">
                      <p:stCondLst>
                        <p:cond delay="indefinite"/>
                      </p:stCondLst>
                      <p:childTnLst>
                        <p:par>
                          <p:cTn id="17" fill="hold">
                            <p:stCondLst>
                              <p:cond delay="0"/>
                            </p:stCondLst>
                            <p:childTnLst>
                              <p:par>
                                <p:cTn id="18" presetID="1" presetClass="exit" presetSubtype="0" fill="hold" grpId="1" nodeType="clickEffect">
                                  <p:stCondLst>
                                    <p:cond delay="0"/>
                                  </p:stCondLst>
                                  <p:childTnLst>
                                    <p:set>
                                      <p:cBhvr>
                                        <p:cTn id="19" dur="1" fill="hold">
                                          <p:stCondLst>
                                            <p:cond delay="0"/>
                                          </p:stCondLst>
                                        </p:cTn>
                                        <p:tgtEl>
                                          <p:spTgt spid="5"/>
                                        </p:tgtEl>
                                        <p:attrNameLst>
                                          <p:attrName>style.visibility</p:attrName>
                                        </p:attrNameLst>
                                      </p:cBhvr>
                                      <p:to>
                                        <p:strVal val="hidden"/>
                                      </p:to>
                                    </p:set>
                                  </p:childTnLst>
                                </p:cTn>
                              </p:par>
                              <p:par>
                                <p:cTn id="20" presetID="1" presetClass="exit" presetSubtype="0" fill="hold" grpId="1" nodeType="withEffect">
                                  <p:stCondLst>
                                    <p:cond delay="0"/>
                                  </p:stCondLst>
                                  <p:childTnLst>
                                    <p:set>
                                      <p:cBhvr>
                                        <p:cTn id="21" dur="1" fill="hold">
                                          <p:stCondLst>
                                            <p:cond delay="0"/>
                                          </p:stCondLst>
                                        </p:cTn>
                                        <p:tgtEl>
                                          <p:spTgt spid="12"/>
                                        </p:tgtEl>
                                        <p:attrNameLst>
                                          <p:attrName>style.visibility</p:attrName>
                                        </p:attrNameLst>
                                      </p:cBhvr>
                                      <p:to>
                                        <p:strVal val="hidden"/>
                                      </p:to>
                                    </p:set>
                                  </p:childTnLst>
                                </p:cTn>
                              </p:par>
                              <p:par>
                                <p:cTn id="22" presetID="10" presetClass="entr" presetSubtype="0" fill="hold" nodeType="with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fade">
                                      <p:cBhvr>
                                        <p:cTn id="24" dur="500"/>
                                        <p:tgtEl>
                                          <p:spTgt spid="6"/>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fade">
                                      <p:cBhvr>
                                        <p:cTn id="27" dur="500"/>
                                        <p:tgtEl>
                                          <p:spTgt spid="10"/>
                                        </p:tgtEl>
                                      </p:cBhvr>
                                    </p:animEffect>
                                  </p:childTnLst>
                                </p:cTn>
                              </p:par>
                            </p:childTnLst>
                          </p:cTn>
                        </p:par>
                      </p:childTnLst>
                    </p:cTn>
                  </p:par>
                  <p:par>
                    <p:cTn id="28" fill="hold">
                      <p:stCondLst>
                        <p:cond delay="indefinite"/>
                      </p:stCondLst>
                      <p:childTnLst>
                        <p:par>
                          <p:cTn id="29" fill="hold">
                            <p:stCondLst>
                              <p:cond delay="0"/>
                            </p:stCondLst>
                            <p:childTnLst>
                              <p:par>
                                <p:cTn id="30" presetID="1" presetClass="exit" presetSubtype="0" fill="hold" nodeType="clickEffect">
                                  <p:stCondLst>
                                    <p:cond delay="0"/>
                                  </p:stCondLst>
                                  <p:childTnLst>
                                    <p:set>
                                      <p:cBhvr>
                                        <p:cTn id="31" dur="1" fill="hold">
                                          <p:stCondLst>
                                            <p:cond delay="0"/>
                                          </p:stCondLst>
                                        </p:cTn>
                                        <p:tgtEl>
                                          <p:spTgt spid="6"/>
                                        </p:tgtEl>
                                        <p:attrNameLst>
                                          <p:attrName>style.visibility</p:attrName>
                                        </p:attrNameLst>
                                      </p:cBhvr>
                                      <p:to>
                                        <p:strVal val="hidden"/>
                                      </p:to>
                                    </p:set>
                                  </p:childTnLst>
                                </p:cTn>
                              </p:par>
                              <p:par>
                                <p:cTn id="32" presetID="1" presetClass="exit" presetSubtype="0" fill="hold" grpId="1" nodeType="withEffect">
                                  <p:stCondLst>
                                    <p:cond delay="0"/>
                                  </p:stCondLst>
                                  <p:childTnLst>
                                    <p:set>
                                      <p:cBhvr>
                                        <p:cTn id="33" dur="1" fill="hold">
                                          <p:stCondLst>
                                            <p:cond delay="0"/>
                                          </p:stCondLst>
                                        </p:cTn>
                                        <p:tgtEl>
                                          <p:spTgt spid="10"/>
                                        </p:tgtEl>
                                        <p:attrNameLst>
                                          <p:attrName>style.visibility</p:attrName>
                                        </p:attrNameLst>
                                      </p:cBhvr>
                                      <p:to>
                                        <p:strVal val="hidden"/>
                                      </p:to>
                                    </p:set>
                                  </p:childTnLst>
                                </p:cTn>
                              </p:par>
                              <p:par>
                                <p:cTn id="34" presetID="10" presetClass="entr" presetSubtype="0" fill="hold" grpId="0" nodeType="withEffect">
                                  <p:stCondLst>
                                    <p:cond delay="0"/>
                                  </p:stCondLst>
                                  <p:childTnLst>
                                    <p:set>
                                      <p:cBhvr>
                                        <p:cTn id="35" dur="1" fill="hold">
                                          <p:stCondLst>
                                            <p:cond delay="0"/>
                                          </p:stCondLst>
                                        </p:cTn>
                                        <p:tgtEl>
                                          <p:spTgt spid="11"/>
                                        </p:tgtEl>
                                        <p:attrNameLst>
                                          <p:attrName>style.visibility</p:attrName>
                                        </p:attrNameLst>
                                      </p:cBhvr>
                                      <p:to>
                                        <p:strVal val="visible"/>
                                      </p:to>
                                    </p:set>
                                    <p:animEffect transition="in" filter="fade">
                                      <p:cBhvr>
                                        <p:cTn id="36" dur="500"/>
                                        <p:tgtEl>
                                          <p:spTgt spid="11"/>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13"/>
                                        </p:tgtEl>
                                        <p:attrNameLst>
                                          <p:attrName>style.visibility</p:attrName>
                                        </p:attrNameLst>
                                      </p:cBhvr>
                                      <p:to>
                                        <p:strVal val="visible"/>
                                      </p:to>
                                    </p:set>
                                    <p:animEffect transition="in" filter="fade">
                                      <p:cBhvr>
                                        <p:cTn id="39" dur="500"/>
                                        <p:tgtEl>
                                          <p:spTgt spid="13"/>
                                        </p:tgtEl>
                                      </p:cBhvr>
                                    </p:animEffect>
                                  </p:childTnLst>
                                </p:cTn>
                              </p:par>
                            </p:childTnLst>
                          </p:cTn>
                        </p:par>
                      </p:childTnLst>
                    </p:cTn>
                  </p:par>
                  <p:par>
                    <p:cTn id="40" fill="hold">
                      <p:stCondLst>
                        <p:cond delay="indefinite"/>
                      </p:stCondLst>
                      <p:childTnLst>
                        <p:par>
                          <p:cTn id="41" fill="hold">
                            <p:stCondLst>
                              <p:cond delay="0"/>
                            </p:stCondLst>
                            <p:childTnLst>
                              <p:par>
                                <p:cTn id="42" presetID="1" presetClass="exit" presetSubtype="0" fill="hold" grpId="1" nodeType="clickEffect">
                                  <p:stCondLst>
                                    <p:cond delay="0"/>
                                  </p:stCondLst>
                                  <p:childTnLst>
                                    <p:set>
                                      <p:cBhvr>
                                        <p:cTn id="43" dur="1" fill="hold">
                                          <p:stCondLst>
                                            <p:cond delay="0"/>
                                          </p:stCondLst>
                                        </p:cTn>
                                        <p:tgtEl>
                                          <p:spTgt spid="11"/>
                                        </p:tgtEl>
                                        <p:attrNameLst>
                                          <p:attrName>style.visibility</p:attrName>
                                        </p:attrNameLst>
                                      </p:cBhvr>
                                      <p:to>
                                        <p:strVal val="hidden"/>
                                      </p:to>
                                    </p:set>
                                  </p:childTnLst>
                                </p:cTn>
                              </p:par>
                              <p:par>
                                <p:cTn id="44" presetID="1" presetClass="exit" presetSubtype="0" fill="hold" grpId="1" nodeType="withEffect">
                                  <p:stCondLst>
                                    <p:cond delay="0"/>
                                  </p:stCondLst>
                                  <p:childTnLst>
                                    <p:set>
                                      <p:cBhvr>
                                        <p:cTn id="45" dur="1" fill="hold">
                                          <p:stCondLst>
                                            <p:cond delay="0"/>
                                          </p:stCondLst>
                                        </p:cTn>
                                        <p:tgtEl>
                                          <p:spTgt spid="13"/>
                                        </p:tgtEl>
                                        <p:attrNameLst>
                                          <p:attrName>style.visibility</p:attrName>
                                        </p:attrNameLst>
                                      </p:cBhvr>
                                      <p:to>
                                        <p:strVal val="hidden"/>
                                      </p:to>
                                    </p:set>
                                  </p:childTnLst>
                                </p:cTn>
                              </p:par>
                              <p:par>
                                <p:cTn id="46" presetID="10" presetClass="entr" presetSubtype="0" fill="hold" grpId="0" nodeType="withEffect">
                                  <p:stCondLst>
                                    <p:cond delay="0"/>
                                  </p:stCondLst>
                                  <p:childTnLst>
                                    <p:set>
                                      <p:cBhvr>
                                        <p:cTn id="47" dur="1" fill="hold">
                                          <p:stCondLst>
                                            <p:cond delay="0"/>
                                          </p:stCondLst>
                                        </p:cTn>
                                        <p:tgtEl>
                                          <p:spTgt spid="14"/>
                                        </p:tgtEl>
                                        <p:attrNameLst>
                                          <p:attrName>style.visibility</p:attrName>
                                        </p:attrNameLst>
                                      </p:cBhvr>
                                      <p:to>
                                        <p:strVal val="visible"/>
                                      </p:to>
                                    </p:set>
                                    <p:animEffect transition="in" filter="fade">
                                      <p:cBhvr>
                                        <p:cTn id="48" dur="500"/>
                                        <p:tgtEl>
                                          <p:spTgt spid="14"/>
                                        </p:tgtEl>
                                      </p:cBhvr>
                                    </p:animEffect>
                                  </p:childTnLst>
                                </p:cTn>
                              </p:par>
                            </p:childTnLst>
                          </p:cTn>
                        </p:par>
                      </p:childTnLst>
                    </p:cTn>
                  </p:par>
                  <p:par>
                    <p:cTn id="49" fill="hold">
                      <p:stCondLst>
                        <p:cond delay="indefinite"/>
                      </p:stCondLst>
                      <p:childTnLst>
                        <p:par>
                          <p:cTn id="50" fill="hold">
                            <p:stCondLst>
                              <p:cond delay="0"/>
                            </p:stCondLst>
                            <p:childTnLst>
                              <p:par>
                                <p:cTn id="51" presetID="1" presetClass="exit" presetSubtype="0" fill="hold" grpId="1" nodeType="clickEffect">
                                  <p:stCondLst>
                                    <p:cond delay="0"/>
                                  </p:stCondLst>
                                  <p:childTnLst>
                                    <p:set>
                                      <p:cBhvr>
                                        <p:cTn id="52" dur="1" fill="hold">
                                          <p:stCondLst>
                                            <p:cond delay="0"/>
                                          </p:stCondLst>
                                        </p:cTn>
                                        <p:tgtEl>
                                          <p:spTgt spid="14"/>
                                        </p:tgtEl>
                                        <p:attrNameLst>
                                          <p:attrName>style.visibility</p:attrName>
                                        </p:attrNameLst>
                                      </p:cBhvr>
                                      <p:to>
                                        <p:strVal val="hidden"/>
                                      </p:to>
                                    </p:set>
                                  </p:childTnLst>
                                </p:cTn>
                              </p:par>
                              <p:par>
                                <p:cTn id="53" presetID="10" presetClass="entr" presetSubtype="0" fill="hold" grpId="0" nodeType="withEffect">
                                  <p:stCondLst>
                                    <p:cond delay="0"/>
                                  </p:stCondLst>
                                  <p:childTnLst>
                                    <p:set>
                                      <p:cBhvr>
                                        <p:cTn id="54" dur="1" fill="hold">
                                          <p:stCondLst>
                                            <p:cond delay="0"/>
                                          </p:stCondLst>
                                        </p:cTn>
                                        <p:tgtEl>
                                          <p:spTgt spid="15"/>
                                        </p:tgtEl>
                                        <p:attrNameLst>
                                          <p:attrName>style.visibility</p:attrName>
                                        </p:attrNameLst>
                                      </p:cBhvr>
                                      <p:to>
                                        <p:strVal val="visible"/>
                                      </p:to>
                                    </p:set>
                                    <p:animEffect transition="in" filter="fade">
                                      <p:cBhvr>
                                        <p:cTn id="55" dur="500"/>
                                        <p:tgtEl>
                                          <p:spTgt spid="15"/>
                                        </p:tgtEl>
                                      </p:cBhvr>
                                    </p:animEffect>
                                  </p:childTnLst>
                                </p:cTn>
                              </p:par>
                            </p:childTnLst>
                          </p:cTn>
                        </p:par>
                      </p:childTnLst>
                    </p:cTn>
                  </p:par>
                  <p:par>
                    <p:cTn id="56" fill="hold">
                      <p:stCondLst>
                        <p:cond delay="indefinite"/>
                      </p:stCondLst>
                      <p:childTnLst>
                        <p:par>
                          <p:cTn id="57" fill="hold">
                            <p:stCondLst>
                              <p:cond delay="0"/>
                            </p:stCondLst>
                            <p:childTnLst>
                              <p:par>
                                <p:cTn id="58" presetID="10" presetClass="entr" presetSubtype="0" fill="hold" grpId="0" nodeType="clickEffect">
                                  <p:stCondLst>
                                    <p:cond delay="0"/>
                                  </p:stCondLst>
                                  <p:childTnLst>
                                    <p:set>
                                      <p:cBhvr>
                                        <p:cTn id="59" dur="1" fill="hold">
                                          <p:stCondLst>
                                            <p:cond delay="0"/>
                                          </p:stCondLst>
                                        </p:cTn>
                                        <p:tgtEl>
                                          <p:spTgt spid="17"/>
                                        </p:tgtEl>
                                        <p:attrNameLst>
                                          <p:attrName>style.visibility</p:attrName>
                                        </p:attrNameLst>
                                      </p:cBhvr>
                                      <p:to>
                                        <p:strVal val="visible"/>
                                      </p:to>
                                    </p:set>
                                    <p:animEffect transition="in" filter="fade">
                                      <p:cBhvr>
                                        <p:cTn id="60"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5" grpId="1" animBg="1"/>
      <p:bldP spid="10" grpId="0" animBg="1"/>
      <p:bldP spid="10" grpId="1" animBg="1"/>
      <p:bldP spid="11" grpId="0" animBg="1"/>
      <p:bldP spid="11" grpId="1" animBg="1"/>
      <p:bldP spid="12" grpId="0"/>
      <p:bldP spid="12" grpId="1"/>
      <p:bldP spid="13" grpId="0"/>
      <p:bldP spid="13" grpId="1"/>
      <p:bldP spid="14" grpId="0" animBg="1"/>
      <p:bldP spid="14" grpId="1" animBg="1"/>
      <p:bldP spid="15" grpId="0" animBg="1"/>
      <p:bldP spid="17"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Attributes</a:t>
            </a:r>
            <a:endParaRPr lang="en-US" dirty="0"/>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85825" y="2590800"/>
            <a:ext cx="1428750" cy="2524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1"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314575" y="1308209"/>
            <a:ext cx="4295775" cy="209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p:nvSpPr>
        <p:spPr bwMode="auto">
          <a:xfrm>
            <a:off x="5791200" y="1260910"/>
            <a:ext cx="819150" cy="295275"/>
          </a:xfrm>
          <a:prstGeom prst="roundRect">
            <a:avLst/>
          </a:prstGeom>
          <a:noFill/>
          <a:ln w="25400" algn="ctr">
            <a:solidFill>
              <a:srgbClr val="FF0000"/>
            </a:solidFill>
            <a:miter lim="800000"/>
            <a:headEnd/>
            <a:tailEnd/>
          </a:ln>
          <a:effectLst/>
        </p:spPr>
        <p:txBody>
          <a:bodyPr wrap="none" rtlCol="0" anchor="ctr"/>
          <a:lstStyle/>
          <a:p>
            <a:pPr algn="ctr"/>
            <a:endParaRPr lang="en-US" sz="2000" dirty="0">
              <a:latin typeface="Tekton Pro" pitchFamily="34" charset="0"/>
            </a:endParaRPr>
          </a:p>
        </p:txBody>
      </p:sp>
      <p:sp>
        <p:nvSpPr>
          <p:cNvPr id="4" name="TextBox 3"/>
          <p:cNvSpPr txBox="1"/>
          <p:nvPr/>
        </p:nvSpPr>
        <p:spPr bwMode="auto">
          <a:xfrm>
            <a:off x="381000" y="1899219"/>
            <a:ext cx="2438400" cy="595548"/>
          </a:xfrm>
          <a:prstGeom prst="rect">
            <a:avLst/>
          </a:prstGeom>
          <a:noFill/>
          <a:ln w="9525">
            <a:noFill/>
            <a:miter lim="800000"/>
            <a:headEnd/>
            <a:tailEnd/>
          </a:ln>
        </p:spPr>
        <p:txBody>
          <a:bodyPr wrap="square" rtlCol="0">
            <a:spAutoFit/>
          </a:bodyPr>
          <a:lstStyle/>
          <a:p>
            <a:pPr algn="ctr"/>
            <a:r>
              <a:rPr lang="en-US" sz="1800" dirty="0" smtClean="0">
                <a:solidFill>
                  <a:schemeClr val="tx2"/>
                </a:solidFill>
                <a:latin typeface="Tekton Pro" pitchFamily="34" charset="0"/>
              </a:rPr>
              <a:t>Sales Territory Region</a:t>
            </a:r>
            <a:endParaRPr lang="en-US" sz="1800" dirty="0">
              <a:solidFill>
                <a:schemeClr val="tx2"/>
              </a:solidFill>
              <a:latin typeface="Tekton Pro" pitchFamily="34" charset="0"/>
            </a:endParaRPr>
          </a:p>
        </p:txBody>
      </p:sp>
      <p:sp>
        <p:nvSpPr>
          <p:cNvPr id="5" name="Right Brace 4"/>
          <p:cNvSpPr/>
          <p:nvPr/>
        </p:nvSpPr>
        <p:spPr bwMode="auto">
          <a:xfrm>
            <a:off x="2314575" y="2590800"/>
            <a:ext cx="533400" cy="2524125"/>
          </a:xfrm>
          <a:prstGeom prst="rightBrace">
            <a:avLst/>
          </a:prstGeom>
          <a:noFill/>
          <a:ln w="25400" cap="flat" cmpd="sng" algn="ctr">
            <a:solidFill>
              <a:srgbClr val="FF0000"/>
            </a:solidFill>
            <a:prstDash val="solid"/>
            <a:round/>
            <a:headEnd type="none" w="med" len="med"/>
            <a:tailEnd type="none" w="med" len="med"/>
          </a:ln>
          <a:effectLst/>
        </p:spPr>
        <p:txBody>
          <a:bodyPr vert="horz" wrap="none" lIns="91440" tIns="45720" rIns="91440" bIns="45720" rtlCol="0" anchor="ctr" compatLnSpc="1"/>
          <a:lstStyle/>
          <a:p>
            <a:pPr marL="0" marR="0" indent="0" algn="ctr" defTabSz="914400" rtl="0" eaLnBrk="0" fontAlgn="base" latinLnBrk="0" hangingPunct="0">
              <a:lnSpc>
                <a:spcPct val="100000"/>
              </a:lnSpc>
              <a:spcBef>
                <a:spcPct val="0"/>
              </a:spcBef>
              <a:spcAft>
                <a:spcPct val="0"/>
              </a:spcAft>
              <a:buNone/>
              <a:tabLst/>
            </a:pPr>
            <a:endParaRPr kumimoji="0" lang="en-US" sz="1600" b="1" i="0" u="none" strike="noStrike" baseline="0">
              <a:solidFill>
                <a:schemeClr val="tx1">
                  <a:alpha val="100000"/>
                </a:schemeClr>
              </a:solidFill>
              <a:effectLst/>
              <a:latin typeface="Arial"/>
            </a:endParaRPr>
          </a:p>
        </p:txBody>
      </p:sp>
      <p:sp>
        <p:nvSpPr>
          <p:cNvPr id="7" name="TextBox 6"/>
          <p:cNvSpPr txBox="1"/>
          <p:nvPr/>
        </p:nvSpPr>
        <p:spPr bwMode="auto">
          <a:xfrm>
            <a:off x="2938462" y="3690035"/>
            <a:ext cx="1524000" cy="346249"/>
          </a:xfrm>
          <a:prstGeom prst="rect">
            <a:avLst/>
          </a:prstGeom>
          <a:noFill/>
          <a:ln w="9525">
            <a:noFill/>
            <a:miter lim="800000"/>
            <a:headEnd/>
            <a:tailEnd/>
          </a:ln>
        </p:spPr>
        <p:txBody>
          <a:bodyPr wrap="square" rtlCol="0">
            <a:spAutoFit/>
          </a:bodyPr>
          <a:lstStyle/>
          <a:p>
            <a:r>
              <a:rPr lang="en-US" sz="1800" dirty="0" smtClean="0">
                <a:solidFill>
                  <a:schemeClr val="tx2"/>
                </a:solidFill>
                <a:latin typeface="Tekton Pro" pitchFamily="34" charset="0"/>
              </a:rPr>
              <a:t>Members</a:t>
            </a:r>
            <a:endParaRPr lang="en-US" sz="1800" dirty="0">
              <a:solidFill>
                <a:schemeClr val="tx2"/>
              </a:solidFill>
              <a:latin typeface="Tekton Pro" pitchFamily="34" charset="0"/>
            </a:endParaRPr>
          </a:p>
        </p:txBody>
      </p:sp>
      <p:pic>
        <p:nvPicPr>
          <p:cNvPr id="2052"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148978" y="2747962"/>
            <a:ext cx="4809565" cy="2209800"/>
          </a:xfrm>
          <a:prstGeom prst="rect">
            <a:avLst/>
          </a:prstGeom>
          <a:noFill/>
          <a:ln w="9525">
            <a:solidFill>
              <a:schemeClr val="bg1">
                <a:lumMod val="85000"/>
              </a:schemeClr>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TextBox 7"/>
          <p:cNvSpPr txBox="1"/>
          <p:nvPr/>
        </p:nvSpPr>
        <p:spPr bwMode="auto">
          <a:xfrm>
            <a:off x="3886200" y="5253859"/>
            <a:ext cx="1667716" cy="595548"/>
          </a:xfrm>
          <a:prstGeom prst="rect">
            <a:avLst/>
          </a:prstGeom>
          <a:noFill/>
          <a:ln w="9525">
            <a:noFill/>
            <a:miter lim="800000"/>
            <a:headEnd/>
            <a:tailEnd/>
          </a:ln>
        </p:spPr>
        <p:txBody>
          <a:bodyPr wrap="square" rtlCol="0">
            <a:spAutoFit/>
          </a:bodyPr>
          <a:lstStyle/>
          <a:p>
            <a:r>
              <a:rPr lang="en-US" sz="1800" dirty="0" smtClean="0">
                <a:solidFill>
                  <a:schemeClr val="tx2"/>
                </a:solidFill>
                <a:latin typeface="Tekton Pro" pitchFamily="34" charset="0"/>
              </a:rPr>
              <a:t>Distinct values</a:t>
            </a:r>
            <a:endParaRPr lang="en-US" sz="1800" dirty="0">
              <a:solidFill>
                <a:schemeClr val="tx2"/>
              </a:solidFill>
              <a:latin typeface="Tekton Pro" pitchFamily="34" charset="0"/>
            </a:endParaRPr>
          </a:p>
        </p:txBody>
      </p:sp>
      <p:cxnSp>
        <p:nvCxnSpPr>
          <p:cNvPr id="10" name="Straight Arrow Connector 9"/>
          <p:cNvCxnSpPr>
            <a:stCxn id="8" idx="0"/>
          </p:cNvCxnSpPr>
          <p:nvPr/>
        </p:nvCxnSpPr>
        <p:spPr bwMode="auto">
          <a:xfrm flipV="1">
            <a:off x="4720058" y="4957763"/>
            <a:ext cx="0" cy="296096"/>
          </a:xfrm>
          <a:prstGeom prst="straightConnector1">
            <a:avLst/>
          </a:prstGeom>
          <a:gradFill rotWithShape="1">
            <a:gsLst>
              <a:gs pos="0">
                <a:srgbClr val="A4D289"/>
              </a:gs>
              <a:gs pos="100000">
                <a:schemeClr val="bg1"/>
              </a:gs>
            </a:gsLst>
            <a:lin ang="5400000" scaled="1"/>
          </a:gradFill>
          <a:ln w="25400" cap="flat" cmpd="sng" algn="ctr">
            <a:solidFill>
              <a:srgbClr val="FF0000"/>
            </a:solidFill>
            <a:prstDash val="solid"/>
            <a:round/>
            <a:headEnd type="none" w="med" len="med"/>
            <a:tailEnd type="arrow"/>
          </a:ln>
          <a:effectLst/>
        </p:spPr>
      </p:cxnSp>
      <p:sp>
        <p:nvSpPr>
          <p:cNvPr id="14" name="TextBox 13"/>
          <p:cNvSpPr txBox="1"/>
          <p:nvPr/>
        </p:nvSpPr>
        <p:spPr bwMode="auto">
          <a:xfrm>
            <a:off x="4656884" y="5650468"/>
            <a:ext cx="1667716" cy="595548"/>
          </a:xfrm>
          <a:prstGeom prst="rect">
            <a:avLst/>
          </a:prstGeom>
          <a:noFill/>
          <a:ln w="9525">
            <a:noFill/>
            <a:miter lim="800000"/>
            <a:headEnd/>
            <a:tailEnd/>
          </a:ln>
        </p:spPr>
        <p:txBody>
          <a:bodyPr wrap="square" rtlCol="0">
            <a:spAutoFit/>
          </a:bodyPr>
          <a:lstStyle/>
          <a:p>
            <a:r>
              <a:rPr lang="en-US" sz="1800" dirty="0" smtClean="0">
                <a:solidFill>
                  <a:schemeClr val="tx2"/>
                </a:solidFill>
                <a:latin typeface="Tekton Pro" pitchFamily="34" charset="0"/>
              </a:rPr>
              <a:t>Member names</a:t>
            </a:r>
            <a:endParaRPr lang="en-US" sz="1800" dirty="0">
              <a:solidFill>
                <a:schemeClr val="tx2"/>
              </a:solidFill>
              <a:latin typeface="Tekton Pro" pitchFamily="34" charset="0"/>
            </a:endParaRPr>
          </a:p>
        </p:txBody>
      </p:sp>
      <p:cxnSp>
        <p:nvCxnSpPr>
          <p:cNvPr id="15" name="Straight Arrow Connector 14"/>
          <p:cNvCxnSpPr>
            <a:stCxn id="14" idx="0"/>
          </p:cNvCxnSpPr>
          <p:nvPr/>
        </p:nvCxnSpPr>
        <p:spPr bwMode="auto">
          <a:xfrm flipV="1">
            <a:off x="5490742" y="4957762"/>
            <a:ext cx="0" cy="692706"/>
          </a:xfrm>
          <a:prstGeom prst="straightConnector1">
            <a:avLst/>
          </a:prstGeom>
          <a:gradFill rotWithShape="1">
            <a:gsLst>
              <a:gs pos="0">
                <a:srgbClr val="A4D289"/>
              </a:gs>
              <a:gs pos="100000">
                <a:schemeClr val="bg1"/>
              </a:gs>
            </a:gsLst>
            <a:lin ang="5400000" scaled="1"/>
          </a:gradFill>
          <a:ln w="25400" cap="flat" cmpd="sng" algn="ctr">
            <a:solidFill>
              <a:srgbClr val="FF0000"/>
            </a:solidFill>
            <a:prstDash val="solid"/>
            <a:round/>
            <a:headEnd type="none" w="med" len="med"/>
            <a:tailEnd type="arrow"/>
          </a:ln>
          <a:effectLst/>
        </p:spPr>
      </p:cxnSp>
      <p:sp>
        <p:nvSpPr>
          <p:cNvPr id="17" name="Rounded Rectangle 16"/>
          <p:cNvSpPr/>
          <p:nvPr/>
        </p:nvSpPr>
        <p:spPr bwMode="auto">
          <a:xfrm>
            <a:off x="823651" y="2519351"/>
            <a:ext cx="819150" cy="295275"/>
          </a:xfrm>
          <a:prstGeom prst="roundRect">
            <a:avLst/>
          </a:prstGeom>
          <a:noFill/>
          <a:ln w="25400" algn="ctr">
            <a:solidFill>
              <a:srgbClr val="FF0000"/>
            </a:solidFill>
            <a:miter lim="800000"/>
            <a:headEnd/>
            <a:tailEnd/>
          </a:ln>
          <a:effectLst/>
        </p:spPr>
        <p:txBody>
          <a:bodyPr wrap="none" rtlCol="0" anchor="ctr"/>
          <a:lstStyle/>
          <a:p>
            <a:pPr algn="ctr"/>
            <a:endParaRPr lang="en-US" sz="2000" dirty="0">
              <a:latin typeface="Tekton Pro" pitchFamily="34" charset="0"/>
            </a:endParaRPr>
          </a:p>
        </p:txBody>
      </p:sp>
    </p:spTree>
    <p:extLst>
      <p:ext uri="{BB962C8B-B14F-4D97-AF65-F5344CB8AC3E}">
        <p14:creationId xmlns:p14="http://schemas.microsoft.com/office/powerpoint/2010/main" val="3339266614"/>
      </p:ext>
    </p:extLst>
  </p:cSld>
  <p:clrMapOvr>
    <a:masterClrMapping/>
  </p:clrMapOvr>
  <mc:AlternateContent xmlns:mc="http://schemas.openxmlformats.org/markup-compatibility/2006">
    <mc:Choice xmlns:p14="http://schemas.microsoft.com/office/powerpoint/2010/main" Requires="p14">
      <p:transition spd="slow" p14:dur="2000"/>
    </mc:Choice>
    <mc:Fallback>
      <p:transition xmlns:p14="http://schemas.microsoft.com/office/powerpoint/2010/mai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051"/>
                                        </p:tgtEl>
                                        <p:attrNameLst>
                                          <p:attrName>style.visibility</p:attrName>
                                        </p:attrNameLst>
                                      </p:cBhvr>
                                      <p:to>
                                        <p:strVal val="visible"/>
                                      </p:to>
                                    </p:set>
                                    <p:animEffect transition="in" filter="fade">
                                      <p:cBhvr>
                                        <p:cTn id="7" dur="500"/>
                                        <p:tgtEl>
                                          <p:spTgt spid="2051"/>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050"/>
                                        </p:tgtEl>
                                        <p:attrNameLst>
                                          <p:attrName>style.visibility</p:attrName>
                                        </p:attrNameLst>
                                      </p:cBhvr>
                                      <p:to>
                                        <p:strVal val="visible"/>
                                      </p:to>
                                    </p:set>
                                    <p:animEffect transition="in" filter="fade">
                                      <p:cBhvr>
                                        <p:cTn id="17" dur="500"/>
                                        <p:tgtEl>
                                          <p:spTgt spid="2050"/>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fade">
                                      <p:cBhvr>
                                        <p:cTn id="20" dur="500"/>
                                        <p:tgtEl>
                                          <p:spTgt spid="4"/>
                                        </p:tgtEl>
                                      </p:cBhvr>
                                    </p:animEffect>
                                  </p:childTnLst>
                                </p:cTn>
                              </p:par>
                              <p:par>
                                <p:cTn id="21" presetID="1" presetClass="exit" presetSubtype="0" fill="hold" grpId="1" nodeType="withEffect">
                                  <p:stCondLst>
                                    <p:cond delay="0"/>
                                  </p:stCondLst>
                                  <p:childTnLst>
                                    <p:set>
                                      <p:cBhvr>
                                        <p:cTn id="22" dur="1" fill="hold">
                                          <p:stCondLst>
                                            <p:cond delay="0"/>
                                          </p:stCondLst>
                                        </p:cTn>
                                        <p:tgtEl>
                                          <p:spTgt spid="6"/>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fade">
                                      <p:cBhvr>
                                        <p:cTn id="27" dur="500"/>
                                        <p:tgtEl>
                                          <p:spTgt spid="5"/>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7"/>
                                        </p:tgtEl>
                                        <p:attrNameLst>
                                          <p:attrName>style.visibility</p:attrName>
                                        </p:attrNameLst>
                                      </p:cBhvr>
                                      <p:to>
                                        <p:strVal val="visible"/>
                                      </p:to>
                                    </p:set>
                                    <p:animEffect transition="in" filter="fade">
                                      <p:cBhvr>
                                        <p:cTn id="30" dur="500"/>
                                        <p:tgtEl>
                                          <p:spTgt spid="7"/>
                                        </p:tgtEl>
                                      </p:cBhvr>
                                    </p:animEffect>
                                  </p:childTnLst>
                                </p:cTn>
                              </p:par>
                            </p:childTnLst>
                          </p:cTn>
                        </p:par>
                      </p:childTnLst>
                    </p:cTn>
                  </p:par>
                  <p:par>
                    <p:cTn id="31" fill="hold">
                      <p:stCondLst>
                        <p:cond delay="indefinite"/>
                      </p:stCondLst>
                      <p:childTnLst>
                        <p:par>
                          <p:cTn id="32" fill="hold">
                            <p:stCondLst>
                              <p:cond delay="0"/>
                            </p:stCondLst>
                            <p:childTnLst>
                              <p:par>
                                <p:cTn id="33" presetID="1" presetClass="exit" presetSubtype="0" fill="hold" grpId="1" nodeType="clickEffect">
                                  <p:stCondLst>
                                    <p:cond delay="0"/>
                                  </p:stCondLst>
                                  <p:childTnLst>
                                    <p:set>
                                      <p:cBhvr>
                                        <p:cTn id="34" dur="1" fill="hold">
                                          <p:stCondLst>
                                            <p:cond delay="0"/>
                                          </p:stCondLst>
                                        </p:cTn>
                                        <p:tgtEl>
                                          <p:spTgt spid="5"/>
                                        </p:tgtEl>
                                        <p:attrNameLst>
                                          <p:attrName>style.visibility</p:attrName>
                                        </p:attrNameLst>
                                      </p:cBhvr>
                                      <p:to>
                                        <p:strVal val="hidden"/>
                                      </p:to>
                                    </p:set>
                                  </p:childTnLst>
                                </p:cTn>
                              </p:par>
                              <p:par>
                                <p:cTn id="35" presetID="1" presetClass="exit" presetSubtype="0" fill="hold" grpId="1" nodeType="withEffect">
                                  <p:stCondLst>
                                    <p:cond delay="0"/>
                                  </p:stCondLst>
                                  <p:childTnLst>
                                    <p:set>
                                      <p:cBhvr>
                                        <p:cTn id="36" dur="1" fill="hold">
                                          <p:stCondLst>
                                            <p:cond delay="0"/>
                                          </p:stCondLst>
                                        </p:cTn>
                                        <p:tgtEl>
                                          <p:spTgt spid="7"/>
                                        </p:tgtEl>
                                        <p:attrNameLst>
                                          <p:attrName>style.visibility</p:attrName>
                                        </p:attrNameLst>
                                      </p:cBhvr>
                                      <p:to>
                                        <p:strVal val="hidden"/>
                                      </p:to>
                                    </p:set>
                                  </p:childTnLst>
                                </p:cTn>
                              </p:par>
                              <p:par>
                                <p:cTn id="37" presetID="10" presetClass="entr" presetSubtype="0" fill="hold" nodeType="withEffect">
                                  <p:stCondLst>
                                    <p:cond delay="0"/>
                                  </p:stCondLst>
                                  <p:childTnLst>
                                    <p:set>
                                      <p:cBhvr>
                                        <p:cTn id="38" dur="1" fill="hold">
                                          <p:stCondLst>
                                            <p:cond delay="0"/>
                                          </p:stCondLst>
                                        </p:cTn>
                                        <p:tgtEl>
                                          <p:spTgt spid="2052"/>
                                        </p:tgtEl>
                                        <p:attrNameLst>
                                          <p:attrName>style.visibility</p:attrName>
                                        </p:attrNameLst>
                                      </p:cBhvr>
                                      <p:to>
                                        <p:strVal val="visible"/>
                                      </p:to>
                                    </p:set>
                                    <p:animEffect transition="in" filter="fade">
                                      <p:cBhvr>
                                        <p:cTn id="39" dur="500"/>
                                        <p:tgtEl>
                                          <p:spTgt spid="2052"/>
                                        </p:tgtEl>
                                      </p:cBhvr>
                                    </p:animEffect>
                                  </p:childTnLst>
                                </p:cTn>
                              </p:par>
                            </p:childTnLst>
                          </p:cTn>
                        </p:par>
                      </p:childTnLst>
                    </p:cTn>
                  </p:par>
                  <p:par>
                    <p:cTn id="40" fill="hold">
                      <p:stCondLst>
                        <p:cond delay="indefinite"/>
                      </p:stCondLst>
                      <p:childTnLst>
                        <p:par>
                          <p:cTn id="41" fill="hold">
                            <p:stCondLst>
                              <p:cond delay="0"/>
                            </p:stCondLst>
                            <p:childTnLst>
                              <p:par>
                                <p:cTn id="42" presetID="10" presetClass="entr" presetSubtype="0" fill="hold" nodeType="clickEffect">
                                  <p:stCondLst>
                                    <p:cond delay="0"/>
                                  </p:stCondLst>
                                  <p:childTnLst>
                                    <p:set>
                                      <p:cBhvr>
                                        <p:cTn id="43" dur="1" fill="hold">
                                          <p:stCondLst>
                                            <p:cond delay="0"/>
                                          </p:stCondLst>
                                        </p:cTn>
                                        <p:tgtEl>
                                          <p:spTgt spid="10"/>
                                        </p:tgtEl>
                                        <p:attrNameLst>
                                          <p:attrName>style.visibility</p:attrName>
                                        </p:attrNameLst>
                                      </p:cBhvr>
                                      <p:to>
                                        <p:strVal val="visible"/>
                                      </p:to>
                                    </p:set>
                                    <p:animEffect transition="in" filter="fade">
                                      <p:cBhvr>
                                        <p:cTn id="44" dur="500"/>
                                        <p:tgtEl>
                                          <p:spTgt spid="10"/>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8"/>
                                        </p:tgtEl>
                                        <p:attrNameLst>
                                          <p:attrName>style.visibility</p:attrName>
                                        </p:attrNameLst>
                                      </p:cBhvr>
                                      <p:to>
                                        <p:strVal val="visible"/>
                                      </p:to>
                                    </p:set>
                                    <p:animEffect transition="in" filter="fade">
                                      <p:cBhvr>
                                        <p:cTn id="47" dur="500"/>
                                        <p:tgtEl>
                                          <p:spTgt spid="8"/>
                                        </p:tgtEl>
                                      </p:cBhvr>
                                    </p:animEffect>
                                  </p:childTnLst>
                                </p:cTn>
                              </p:par>
                            </p:childTnLst>
                          </p:cTn>
                        </p:par>
                      </p:childTnLst>
                    </p:cTn>
                  </p:par>
                  <p:par>
                    <p:cTn id="48" fill="hold">
                      <p:stCondLst>
                        <p:cond delay="indefinite"/>
                      </p:stCondLst>
                      <p:childTnLst>
                        <p:par>
                          <p:cTn id="49" fill="hold">
                            <p:stCondLst>
                              <p:cond delay="0"/>
                            </p:stCondLst>
                            <p:childTnLst>
                              <p:par>
                                <p:cTn id="50" presetID="1" presetClass="exit" presetSubtype="0" fill="hold" nodeType="clickEffect">
                                  <p:stCondLst>
                                    <p:cond delay="0"/>
                                  </p:stCondLst>
                                  <p:childTnLst>
                                    <p:set>
                                      <p:cBhvr>
                                        <p:cTn id="51" dur="1" fill="hold">
                                          <p:stCondLst>
                                            <p:cond delay="0"/>
                                          </p:stCondLst>
                                        </p:cTn>
                                        <p:tgtEl>
                                          <p:spTgt spid="10"/>
                                        </p:tgtEl>
                                        <p:attrNameLst>
                                          <p:attrName>style.visibility</p:attrName>
                                        </p:attrNameLst>
                                      </p:cBhvr>
                                      <p:to>
                                        <p:strVal val="hidden"/>
                                      </p:to>
                                    </p:set>
                                  </p:childTnLst>
                                </p:cTn>
                              </p:par>
                              <p:par>
                                <p:cTn id="52" presetID="1" presetClass="exit" presetSubtype="0" fill="hold" grpId="1" nodeType="withEffect">
                                  <p:stCondLst>
                                    <p:cond delay="0"/>
                                  </p:stCondLst>
                                  <p:childTnLst>
                                    <p:set>
                                      <p:cBhvr>
                                        <p:cTn id="53" dur="1" fill="hold">
                                          <p:stCondLst>
                                            <p:cond delay="0"/>
                                          </p:stCondLst>
                                        </p:cTn>
                                        <p:tgtEl>
                                          <p:spTgt spid="8"/>
                                        </p:tgtEl>
                                        <p:attrNameLst>
                                          <p:attrName>style.visibility</p:attrName>
                                        </p:attrNameLst>
                                      </p:cBhvr>
                                      <p:to>
                                        <p:strVal val="hidden"/>
                                      </p:to>
                                    </p:set>
                                  </p:childTnLst>
                                </p:cTn>
                              </p:par>
                              <p:par>
                                <p:cTn id="54" presetID="10" presetClass="entr" presetSubtype="0" fill="hold" nodeType="withEffect">
                                  <p:stCondLst>
                                    <p:cond delay="0"/>
                                  </p:stCondLst>
                                  <p:childTnLst>
                                    <p:set>
                                      <p:cBhvr>
                                        <p:cTn id="55" dur="1" fill="hold">
                                          <p:stCondLst>
                                            <p:cond delay="0"/>
                                          </p:stCondLst>
                                        </p:cTn>
                                        <p:tgtEl>
                                          <p:spTgt spid="15"/>
                                        </p:tgtEl>
                                        <p:attrNameLst>
                                          <p:attrName>style.visibility</p:attrName>
                                        </p:attrNameLst>
                                      </p:cBhvr>
                                      <p:to>
                                        <p:strVal val="visible"/>
                                      </p:to>
                                    </p:set>
                                    <p:animEffect transition="in" filter="fade">
                                      <p:cBhvr>
                                        <p:cTn id="56" dur="500"/>
                                        <p:tgtEl>
                                          <p:spTgt spid="15"/>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14"/>
                                        </p:tgtEl>
                                        <p:attrNameLst>
                                          <p:attrName>style.visibility</p:attrName>
                                        </p:attrNameLst>
                                      </p:cBhvr>
                                      <p:to>
                                        <p:strVal val="visible"/>
                                      </p:to>
                                    </p:set>
                                    <p:animEffect transition="in" filter="fade">
                                      <p:cBhvr>
                                        <p:cTn id="59" dur="500"/>
                                        <p:tgtEl>
                                          <p:spTgt spid="14"/>
                                        </p:tgtEl>
                                      </p:cBhvr>
                                    </p:animEffect>
                                  </p:childTnLst>
                                </p:cTn>
                              </p:par>
                            </p:childTnLst>
                          </p:cTn>
                        </p:par>
                      </p:childTnLst>
                    </p:cTn>
                  </p:par>
                  <p:par>
                    <p:cTn id="60" fill="hold">
                      <p:stCondLst>
                        <p:cond delay="indefinite"/>
                      </p:stCondLst>
                      <p:childTnLst>
                        <p:par>
                          <p:cTn id="61" fill="hold">
                            <p:stCondLst>
                              <p:cond delay="0"/>
                            </p:stCondLst>
                            <p:childTnLst>
                              <p:par>
                                <p:cTn id="62" presetID="1" presetClass="exit" presetSubtype="0" fill="hold" nodeType="clickEffect">
                                  <p:stCondLst>
                                    <p:cond delay="0"/>
                                  </p:stCondLst>
                                  <p:childTnLst>
                                    <p:set>
                                      <p:cBhvr>
                                        <p:cTn id="63" dur="1" fill="hold">
                                          <p:stCondLst>
                                            <p:cond delay="0"/>
                                          </p:stCondLst>
                                        </p:cTn>
                                        <p:tgtEl>
                                          <p:spTgt spid="15"/>
                                        </p:tgtEl>
                                        <p:attrNameLst>
                                          <p:attrName>style.visibility</p:attrName>
                                        </p:attrNameLst>
                                      </p:cBhvr>
                                      <p:to>
                                        <p:strVal val="hidden"/>
                                      </p:to>
                                    </p:set>
                                  </p:childTnLst>
                                </p:cTn>
                              </p:par>
                              <p:par>
                                <p:cTn id="64" presetID="1" presetClass="exit" presetSubtype="0" fill="hold" grpId="1" nodeType="withEffect">
                                  <p:stCondLst>
                                    <p:cond delay="0"/>
                                  </p:stCondLst>
                                  <p:childTnLst>
                                    <p:set>
                                      <p:cBhvr>
                                        <p:cTn id="65" dur="1" fill="hold">
                                          <p:stCondLst>
                                            <p:cond delay="0"/>
                                          </p:stCondLst>
                                        </p:cTn>
                                        <p:tgtEl>
                                          <p:spTgt spid="14"/>
                                        </p:tgtEl>
                                        <p:attrNameLst>
                                          <p:attrName>style.visibility</p:attrName>
                                        </p:attrNameLst>
                                      </p:cBhvr>
                                      <p:to>
                                        <p:strVal val="hidden"/>
                                      </p:to>
                                    </p:set>
                                  </p:childTnLst>
                                </p:cTn>
                              </p:par>
                              <p:par>
                                <p:cTn id="66" presetID="10" presetClass="entr" presetSubtype="0" fill="hold" grpId="0" nodeType="withEffect">
                                  <p:stCondLst>
                                    <p:cond delay="0"/>
                                  </p:stCondLst>
                                  <p:childTnLst>
                                    <p:set>
                                      <p:cBhvr>
                                        <p:cTn id="67" dur="1" fill="hold">
                                          <p:stCondLst>
                                            <p:cond delay="0"/>
                                          </p:stCondLst>
                                        </p:cTn>
                                        <p:tgtEl>
                                          <p:spTgt spid="17"/>
                                        </p:tgtEl>
                                        <p:attrNameLst>
                                          <p:attrName>style.visibility</p:attrName>
                                        </p:attrNameLst>
                                      </p:cBhvr>
                                      <p:to>
                                        <p:strVal val="visible"/>
                                      </p:to>
                                    </p:set>
                                    <p:animEffect transition="in" filter="fade">
                                      <p:cBhvr>
                                        <p:cTn id="68"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6" grpId="1" animBg="1"/>
      <p:bldP spid="4" grpId="0"/>
      <p:bldP spid="5" grpId="0" animBg="1"/>
      <p:bldP spid="5" grpId="1" animBg="1"/>
      <p:bldP spid="7" grpId="0"/>
      <p:bldP spid="7" grpId="1"/>
      <p:bldP spid="8" grpId="0"/>
      <p:bldP spid="8" grpId="1"/>
      <p:bldP spid="14" grpId="0"/>
      <p:bldP spid="14" grpId="1"/>
      <p:bldP spid="17"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Attributes</a:t>
            </a:r>
            <a:endParaRPr lang="en-US" dirty="0"/>
          </a:p>
        </p:txBody>
      </p:sp>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4345" y="1689538"/>
            <a:ext cx="1352550" cy="1733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5"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81000" y="3691759"/>
            <a:ext cx="3792763" cy="1664762"/>
          </a:xfrm>
          <a:prstGeom prst="rect">
            <a:avLst/>
          </a:prstGeom>
          <a:noFill/>
          <a:ln w="9525">
            <a:solidFill>
              <a:schemeClr val="bg1">
                <a:lumMod val="85000"/>
              </a:schemeClr>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6"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876800" y="3706961"/>
            <a:ext cx="3691429" cy="1237715"/>
          </a:xfrm>
          <a:prstGeom prst="rect">
            <a:avLst/>
          </a:prstGeom>
          <a:noFill/>
          <a:ln w="9525">
            <a:solidFill>
              <a:schemeClr val="bg1">
                <a:lumMod val="85000"/>
              </a:schemeClr>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7" name="Picture 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876800" y="1689538"/>
            <a:ext cx="1343025" cy="1190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TextBox 7"/>
          <p:cNvSpPr txBox="1"/>
          <p:nvPr/>
        </p:nvSpPr>
        <p:spPr bwMode="auto">
          <a:xfrm>
            <a:off x="127000" y="1152040"/>
            <a:ext cx="2438400" cy="595548"/>
          </a:xfrm>
          <a:prstGeom prst="rect">
            <a:avLst/>
          </a:prstGeom>
          <a:noFill/>
          <a:ln w="9525">
            <a:noFill/>
            <a:miter lim="800000"/>
            <a:headEnd/>
            <a:tailEnd/>
          </a:ln>
        </p:spPr>
        <p:txBody>
          <a:bodyPr wrap="square" rtlCol="0">
            <a:spAutoFit/>
          </a:bodyPr>
          <a:lstStyle/>
          <a:p>
            <a:pPr algn="ctr"/>
            <a:r>
              <a:rPr lang="en-US" sz="1800" dirty="0" smtClean="0">
                <a:solidFill>
                  <a:srgbClr val="FFCC29"/>
                </a:solidFill>
                <a:latin typeface="Tekton Pro" pitchFamily="34" charset="0"/>
              </a:rPr>
              <a:t>Sales Territory Country</a:t>
            </a:r>
            <a:endParaRPr lang="en-US" sz="1800" dirty="0">
              <a:solidFill>
                <a:srgbClr val="FFCC29"/>
              </a:solidFill>
              <a:latin typeface="Tekton Pro" pitchFamily="34" charset="0"/>
            </a:endParaRPr>
          </a:p>
        </p:txBody>
      </p:sp>
      <p:sp>
        <p:nvSpPr>
          <p:cNvPr id="9" name="TextBox 8"/>
          <p:cNvSpPr txBox="1"/>
          <p:nvPr/>
        </p:nvSpPr>
        <p:spPr bwMode="auto">
          <a:xfrm>
            <a:off x="4460240" y="1091080"/>
            <a:ext cx="2438400" cy="595548"/>
          </a:xfrm>
          <a:prstGeom prst="rect">
            <a:avLst/>
          </a:prstGeom>
          <a:noFill/>
          <a:ln w="9525">
            <a:noFill/>
            <a:miter lim="800000"/>
            <a:headEnd/>
            <a:tailEnd/>
          </a:ln>
        </p:spPr>
        <p:txBody>
          <a:bodyPr wrap="square" rtlCol="0">
            <a:spAutoFit/>
          </a:bodyPr>
          <a:lstStyle/>
          <a:p>
            <a:pPr algn="ctr"/>
            <a:r>
              <a:rPr lang="en-US" sz="1800" dirty="0" smtClean="0">
                <a:solidFill>
                  <a:srgbClr val="FFCC29"/>
                </a:solidFill>
                <a:latin typeface="Tekton Pro" pitchFamily="34" charset="0"/>
              </a:rPr>
              <a:t>Sales Territory Group</a:t>
            </a:r>
            <a:endParaRPr lang="en-US" sz="1800" dirty="0">
              <a:solidFill>
                <a:srgbClr val="FFCC29"/>
              </a:solidFill>
              <a:latin typeface="Tekton Pro" pitchFamily="34" charset="0"/>
            </a:endParaRPr>
          </a:p>
        </p:txBody>
      </p:sp>
    </p:spTree>
    <p:extLst>
      <p:ext uri="{BB962C8B-B14F-4D97-AF65-F5344CB8AC3E}">
        <p14:creationId xmlns:p14="http://schemas.microsoft.com/office/powerpoint/2010/main" val="590826725"/>
      </p:ext>
    </p:extLst>
  </p:cSld>
  <p:clrMapOvr>
    <a:masterClrMapping/>
  </p:clrMapOvr>
  <mc:AlternateContent xmlns:mc="http://schemas.openxmlformats.org/markup-compatibility/2006">
    <mc:Choice xmlns:p14="http://schemas.microsoft.com/office/powerpoint/2010/main" Requires="p14">
      <p:transition spd="slow" p14:dur="2000"/>
    </mc:Choice>
    <mc:Fallback>
      <p:transition xmlns:p14="http://schemas.microsoft.com/office/powerpoint/2010/mai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074"/>
                                        </p:tgtEl>
                                        <p:attrNameLst>
                                          <p:attrName>style.visibility</p:attrName>
                                        </p:attrNameLst>
                                      </p:cBhvr>
                                      <p:to>
                                        <p:strVal val="visible"/>
                                      </p:to>
                                    </p:set>
                                    <p:animEffect transition="in" filter="fade">
                                      <p:cBhvr>
                                        <p:cTn id="7" dur="500"/>
                                        <p:tgtEl>
                                          <p:spTgt spid="307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fade">
                                      <p:cBhvr>
                                        <p:cTn id="10" dur="500"/>
                                        <p:tgtEl>
                                          <p:spTgt spid="8"/>
                                        </p:tgtEl>
                                      </p:cBhvr>
                                    </p:animEffect>
                                  </p:childTnLst>
                                </p:cTn>
                              </p:par>
                              <p:par>
                                <p:cTn id="11" presetID="10" presetClass="entr" presetSubtype="0" fill="hold" nodeType="withEffect">
                                  <p:stCondLst>
                                    <p:cond delay="0"/>
                                  </p:stCondLst>
                                  <p:childTnLst>
                                    <p:set>
                                      <p:cBhvr>
                                        <p:cTn id="12" dur="1" fill="hold">
                                          <p:stCondLst>
                                            <p:cond delay="0"/>
                                          </p:stCondLst>
                                        </p:cTn>
                                        <p:tgtEl>
                                          <p:spTgt spid="3075"/>
                                        </p:tgtEl>
                                        <p:attrNameLst>
                                          <p:attrName>style.visibility</p:attrName>
                                        </p:attrNameLst>
                                      </p:cBhvr>
                                      <p:to>
                                        <p:strVal val="visible"/>
                                      </p:to>
                                    </p:set>
                                    <p:animEffect transition="in" filter="fade">
                                      <p:cBhvr>
                                        <p:cTn id="13" dur="500"/>
                                        <p:tgtEl>
                                          <p:spTgt spid="3075"/>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fade">
                                      <p:cBhvr>
                                        <p:cTn id="18" dur="500"/>
                                        <p:tgtEl>
                                          <p:spTgt spid="9"/>
                                        </p:tgtEl>
                                      </p:cBhvr>
                                    </p:animEffect>
                                  </p:childTnLst>
                                </p:cTn>
                              </p:par>
                              <p:par>
                                <p:cTn id="19" presetID="10" presetClass="entr" presetSubtype="0" fill="hold" nodeType="withEffect">
                                  <p:stCondLst>
                                    <p:cond delay="0"/>
                                  </p:stCondLst>
                                  <p:childTnLst>
                                    <p:set>
                                      <p:cBhvr>
                                        <p:cTn id="20" dur="1" fill="hold">
                                          <p:stCondLst>
                                            <p:cond delay="0"/>
                                          </p:stCondLst>
                                        </p:cTn>
                                        <p:tgtEl>
                                          <p:spTgt spid="3077"/>
                                        </p:tgtEl>
                                        <p:attrNameLst>
                                          <p:attrName>style.visibility</p:attrName>
                                        </p:attrNameLst>
                                      </p:cBhvr>
                                      <p:to>
                                        <p:strVal val="visible"/>
                                      </p:to>
                                    </p:set>
                                    <p:animEffect transition="in" filter="fade">
                                      <p:cBhvr>
                                        <p:cTn id="21" dur="500"/>
                                        <p:tgtEl>
                                          <p:spTgt spid="3077"/>
                                        </p:tgtEl>
                                      </p:cBhvr>
                                    </p:animEffect>
                                  </p:childTnLst>
                                </p:cTn>
                              </p:par>
                              <p:par>
                                <p:cTn id="22" presetID="10" presetClass="entr" presetSubtype="0" fill="hold" nodeType="withEffect">
                                  <p:stCondLst>
                                    <p:cond delay="0"/>
                                  </p:stCondLst>
                                  <p:childTnLst>
                                    <p:set>
                                      <p:cBhvr>
                                        <p:cTn id="23" dur="1" fill="hold">
                                          <p:stCondLst>
                                            <p:cond delay="0"/>
                                          </p:stCondLst>
                                        </p:cTn>
                                        <p:tgtEl>
                                          <p:spTgt spid="3076"/>
                                        </p:tgtEl>
                                        <p:attrNameLst>
                                          <p:attrName>style.visibility</p:attrName>
                                        </p:attrNameLst>
                                      </p:cBhvr>
                                      <p:to>
                                        <p:strVal val="visible"/>
                                      </p:to>
                                    </p:set>
                                    <p:animEffect transition="in" filter="fade">
                                      <p:cBhvr>
                                        <p:cTn id="24" dur="500"/>
                                        <p:tgtEl>
                                          <p:spTgt spid="30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p:txBody>
          <a:bodyPr/>
          <a:lstStyle/>
          <a:p>
            <a:pPr eaLnBrk="1" hangingPunct="1"/>
            <a:r>
              <a:rPr lang="en-US" dirty="0" smtClean="0"/>
              <a:t>Module Overview</a:t>
            </a:r>
          </a:p>
        </p:txBody>
      </p:sp>
      <p:sp>
        <p:nvSpPr>
          <p:cNvPr id="7171" name="Rectangle 3"/>
          <p:cNvSpPr>
            <a:spLocks noGrp="1" noChangeArrowheads="1"/>
          </p:cNvSpPr>
          <p:nvPr>
            <p:ph type="body" idx="1"/>
          </p:nvPr>
        </p:nvSpPr>
        <p:spPr>
          <a:noFill/>
        </p:spPr>
        <p:txBody>
          <a:bodyPr/>
          <a:lstStyle/>
          <a:p>
            <a:r>
              <a:rPr lang="en-US" dirty="0" smtClean="0"/>
              <a:t>Reviewing OLAP Fundamentals</a:t>
            </a:r>
          </a:p>
          <a:p>
            <a:r>
              <a:rPr lang="en-US" dirty="0" smtClean="0"/>
              <a:t>Understanding Database Components</a:t>
            </a:r>
            <a:endParaRPr lang="en-US" dirty="0"/>
          </a:p>
        </p:txBody>
      </p:sp>
    </p:spTree>
    <p:extLst>
      <p:ext uri="{BB962C8B-B14F-4D97-AF65-F5344CB8AC3E}">
        <p14:creationId xmlns:p14="http://schemas.microsoft.com/office/powerpoint/2010/main" val="29120949"/>
      </p:ext>
    </p:extLst>
  </p:cSld>
  <p:clrMapOvr>
    <a:masterClrMapping/>
  </p:clrMapOvr>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Unknown Member</a:t>
            </a:r>
            <a:endParaRPr lang="en-US" dirty="0"/>
          </a:p>
        </p:txBody>
      </p:sp>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04745" y="1689538"/>
            <a:ext cx="1352550" cy="1733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7"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781800" y="1689538"/>
            <a:ext cx="1343025" cy="1190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TextBox 7"/>
          <p:cNvSpPr txBox="1"/>
          <p:nvPr/>
        </p:nvSpPr>
        <p:spPr bwMode="auto">
          <a:xfrm>
            <a:off x="3296920" y="1101240"/>
            <a:ext cx="2438400" cy="595548"/>
          </a:xfrm>
          <a:prstGeom prst="rect">
            <a:avLst/>
          </a:prstGeom>
          <a:noFill/>
          <a:ln w="9525">
            <a:noFill/>
            <a:miter lim="800000"/>
            <a:headEnd/>
            <a:tailEnd/>
          </a:ln>
        </p:spPr>
        <p:txBody>
          <a:bodyPr wrap="square" rtlCol="0">
            <a:spAutoFit/>
          </a:bodyPr>
          <a:lstStyle/>
          <a:p>
            <a:pPr algn="ctr"/>
            <a:r>
              <a:rPr lang="en-US" sz="1800" dirty="0" smtClean="0">
                <a:solidFill>
                  <a:srgbClr val="FFCC29"/>
                </a:solidFill>
                <a:latin typeface="Tekton Pro" pitchFamily="34" charset="0"/>
              </a:rPr>
              <a:t>Sales Territory Country</a:t>
            </a:r>
            <a:endParaRPr lang="en-US" sz="1800" dirty="0">
              <a:solidFill>
                <a:srgbClr val="FFCC29"/>
              </a:solidFill>
              <a:latin typeface="Tekton Pro" pitchFamily="34" charset="0"/>
            </a:endParaRPr>
          </a:p>
        </p:txBody>
      </p:sp>
      <p:sp>
        <p:nvSpPr>
          <p:cNvPr id="9" name="TextBox 8"/>
          <p:cNvSpPr txBox="1"/>
          <p:nvPr/>
        </p:nvSpPr>
        <p:spPr bwMode="auto">
          <a:xfrm>
            <a:off x="6233160" y="1121560"/>
            <a:ext cx="2438400" cy="595548"/>
          </a:xfrm>
          <a:prstGeom prst="rect">
            <a:avLst/>
          </a:prstGeom>
          <a:noFill/>
          <a:ln w="9525">
            <a:noFill/>
            <a:miter lim="800000"/>
            <a:headEnd/>
            <a:tailEnd/>
          </a:ln>
        </p:spPr>
        <p:txBody>
          <a:bodyPr wrap="square" rtlCol="0">
            <a:spAutoFit/>
          </a:bodyPr>
          <a:lstStyle/>
          <a:p>
            <a:pPr algn="ctr"/>
            <a:r>
              <a:rPr lang="en-US" sz="1800" dirty="0" smtClean="0">
                <a:solidFill>
                  <a:srgbClr val="FFCC29"/>
                </a:solidFill>
                <a:latin typeface="Tekton Pro" pitchFamily="34" charset="0"/>
              </a:rPr>
              <a:t>Sales Territory Group</a:t>
            </a:r>
            <a:endParaRPr lang="en-US" sz="1800" dirty="0">
              <a:solidFill>
                <a:srgbClr val="FFCC29"/>
              </a:solidFill>
              <a:latin typeface="Tekton Pro" pitchFamily="34" charset="0"/>
            </a:endParaRPr>
          </a:p>
        </p:txBody>
      </p:sp>
      <p:sp>
        <p:nvSpPr>
          <p:cNvPr id="10" name="Rounded Rectangle 9"/>
          <p:cNvSpPr/>
          <p:nvPr/>
        </p:nvSpPr>
        <p:spPr bwMode="auto">
          <a:xfrm>
            <a:off x="4099667" y="3216822"/>
            <a:ext cx="1041862" cy="190500"/>
          </a:xfrm>
          <a:prstGeom prst="roundRect">
            <a:avLst/>
          </a:prstGeom>
          <a:noFill/>
          <a:ln w="25400" algn="ctr">
            <a:solidFill>
              <a:srgbClr val="FF0000"/>
            </a:solidFill>
            <a:miter lim="800000"/>
            <a:headEnd/>
            <a:tailEnd/>
          </a:ln>
          <a:effectLst/>
        </p:spPr>
        <p:txBody>
          <a:bodyPr wrap="none" rtlCol="0" anchor="ctr"/>
          <a:lstStyle/>
          <a:p>
            <a:pPr algn="ctr"/>
            <a:endParaRPr lang="en-US" sz="2000" dirty="0">
              <a:latin typeface="Tekton Pro" pitchFamily="34" charset="0"/>
            </a:endParaRPr>
          </a:p>
        </p:txBody>
      </p:sp>
      <p:sp>
        <p:nvSpPr>
          <p:cNvPr id="11" name="Rounded Rectangle 10"/>
          <p:cNvSpPr/>
          <p:nvPr/>
        </p:nvSpPr>
        <p:spPr bwMode="auto">
          <a:xfrm>
            <a:off x="7066870" y="2628900"/>
            <a:ext cx="1041862" cy="190500"/>
          </a:xfrm>
          <a:prstGeom prst="roundRect">
            <a:avLst/>
          </a:prstGeom>
          <a:noFill/>
          <a:ln w="25400" algn="ctr">
            <a:solidFill>
              <a:srgbClr val="FF0000"/>
            </a:solidFill>
            <a:miter lim="800000"/>
            <a:headEnd/>
            <a:tailEnd/>
          </a:ln>
          <a:effectLst/>
        </p:spPr>
        <p:txBody>
          <a:bodyPr wrap="none" rtlCol="0" anchor="ctr"/>
          <a:lstStyle/>
          <a:p>
            <a:pPr algn="ctr"/>
            <a:endParaRPr lang="en-US" sz="2000" dirty="0">
              <a:latin typeface="Tekton Pro" pitchFamily="34" charset="0"/>
            </a:endParaRPr>
          </a:p>
        </p:txBody>
      </p:sp>
      <p:pic>
        <p:nvPicPr>
          <p:cNvPr id="12"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62000" y="1689538"/>
            <a:ext cx="1428750" cy="2524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3" name="TextBox 12"/>
          <p:cNvSpPr txBox="1"/>
          <p:nvPr/>
        </p:nvSpPr>
        <p:spPr bwMode="auto">
          <a:xfrm>
            <a:off x="320040" y="1117006"/>
            <a:ext cx="2438400" cy="595548"/>
          </a:xfrm>
          <a:prstGeom prst="rect">
            <a:avLst/>
          </a:prstGeom>
          <a:noFill/>
          <a:ln w="9525">
            <a:noFill/>
            <a:miter lim="800000"/>
            <a:headEnd/>
            <a:tailEnd/>
          </a:ln>
        </p:spPr>
        <p:txBody>
          <a:bodyPr wrap="square" rtlCol="0">
            <a:spAutoFit/>
          </a:bodyPr>
          <a:lstStyle/>
          <a:p>
            <a:pPr algn="ctr"/>
            <a:r>
              <a:rPr lang="en-US" sz="1800" dirty="0" smtClean="0">
                <a:solidFill>
                  <a:srgbClr val="FFCC29"/>
                </a:solidFill>
                <a:latin typeface="Tekton Pro" pitchFamily="34" charset="0"/>
              </a:rPr>
              <a:t>Sales Territory Region</a:t>
            </a:r>
            <a:endParaRPr lang="en-US" sz="1800" dirty="0">
              <a:solidFill>
                <a:srgbClr val="FFCC29"/>
              </a:solidFill>
              <a:latin typeface="Tekton Pro" pitchFamily="34" charset="0"/>
            </a:endParaRPr>
          </a:p>
        </p:txBody>
      </p:sp>
      <p:sp>
        <p:nvSpPr>
          <p:cNvPr id="14" name="Rounded Rectangle 13"/>
          <p:cNvSpPr/>
          <p:nvPr/>
        </p:nvSpPr>
        <p:spPr bwMode="auto">
          <a:xfrm>
            <a:off x="1051034" y="3978166"/>
            <a:ext cx="1041862" cy="190500"/>
          </a:xfrm>
          <a:prstGeom prst="roundRect">
            <a:avLst/>
          </a:prstGeom>
          <a:noFill/>
          <a:ln w="25400" algn="ctr">
            <a:solidFill>
              <a:srgbClr val="FF0000"/>
            </a:solidFill>
            <a:miter lim="800000"/>
            <a:headEnd/>
            <a:tailEnd/>
          </a:ln>
          <a:effectLst/>
        </p:spPr>
        <p:txBody>
          <a:bodyPr wrap="none" rtlCol="0" anchor="ctr"/>
          <a:lstStyle/>
          <a:p>
            <a:pPr algn="ctr"/>
            <a:endParaRPr lang="en-US" sz="2000" dirty="0">
              <a:latin typeface="Tekton Pro" pitchFamily="34" charset="0"/>
            </a:endParaRPr>
          </a:p>
        </p:txBody>
      </p:sp>
      <p:pic>
        <p:nvPicPr>
          <p:cNvPr id="4098"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343150" y="4572000"/>
            <a:ext cx="3676650" cy="990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Rectangular Callout 3"/>
          <p:cNvSpPr/>
          <p:nvPr/>
        </p:nvSpPr>
        <p:spPr bwMode="auto">
          <a:xfrm>
            <a:off x="6613300" y="4072103"/>
            <a:ext cx="1949001" cy="1432034"/>
          </a:xfrm>
          <a:prstGeom prst="wedgeRectCallout">
            <a:avLst>
              <a:gd name="adj1" fmla="val -138124"/>
              <a:gd name="adj2" fmla="val 38280"/>
            </a:avLst>
          </a:prstGeom>
          <a:gradFill rotWithShape="1">
            <a:gsLst>
              <a:gs pos="0">
                <a:srgbClr val="A4D289"/>
              </a:gs>
              <a:gs pos="100000">
                <a:schemeClr val="bg1"/>
              </a:gs>
            </a:gsLst>
            <a:lin ang="5400000" scaled="1"/>
          </a:gradFill>
          <a:ln w="9525" algn="ctr">
            <a:solidFill>
              <a:schemeClr val="tx1"/>
            </a:solidFill>
            <a:miter lim="800000"/>
            <a:headEnd/>
            <a:tailEnd/>
          </a:ln>
          <a:effectLst>
            <a:outerShdw blurRad="50800" dist="38100" dir="2700000" algn="tl" rotWithShape="0">
              <a:prstClr val="black">
                <a:alpha val="40000"/>
              </a:prstClr>
            </a:outerShdw>
          </a:effectLst>
        </p:spPr>
        <p:txBody>
          <a:bodyPr wrap="none" rtlCol="0" anchor="ctr"/>
          <a:lstStyle/>
          <a:p>
            <a:r>
              <a:rPr lang="en-US" sz="2000" dirty="0">
                <a:solidFill>
                  <a:srgbClr val="002060"/>
                </a:solidFill>
                <a:latin typeface="Tekton Pro" pitchFamily="34" charset="0"/>
              </a:rPr>
              <a:t>Visible</a:t>
            </a:r>
          </a:p>
          <a:p>
            <a:r>
              <a:rPr lang="en-US" sz="2000" dirty="0">
                <a:solidFill>
                  <a:srgbClr val="002060"/>
                </a:solidFill>
                <a:latin typeface="Tekton Pro" pitchFamily="34" charset="0"/>
              </a:rPr>
              <a:t>Hidden</a:t>
            </a:r>
          </a:p>
          <a:p>
            <a:r>
              <a:rPr lang="en-US" sz="2000" dirty="0">
                <a:solidFill>
                  <a:srgbClr val="002060"/>
                </a:solidFill>
                <a:latin typeface="Tekton Pro" pitchFamily="34" charset="0"/>
              </a:rPr>
              <a:t>None</a:t>
            </a:r>
          </a:p>
          <a:p>
            <a:r>
              <a:rPr lang="en-US" sz="2000" dirty="0" err="1" smtClean="0">
                <a:solidFill>
                  <a:srgbClr val="002060"/>
                </a:solidFill>
                <a:latin typeface="Tekton Pro" pitchFamily="34" charset="0"/>
              </a:rPr>
              <a:t>AutomaticNull</a:t>
            </a:r>
            <a:endParaRPr lang="en-US" sz="2000" dirty="0">
              <a:solidFill>
                <a:srgbClr val="002060"/>
              </a:solidFill>
              <a:latin typeface="Tekton Pro" pitchFamily="34" charset="0"/>
            </a:endParaRPr>
          </a:p>
        </p:txBody>
      </p:sp>
      <p:sp>
        <p:nvSpPr>
          <p:cNvPr id="17" name="Rounded Rectangle 16"/>
          <p:cNvSpPr/>
          <p:nvPr/>
        </p:nvSpPr>
        <p:spPr bwMode="auto">
          <a:xfrm>
            <a:off x="2423282" y="5393121"/>
            <a:ext cx="1386718" cy="190500"/>
          </a:xfrm>
          <a:prstGeom prst="roundRect">
            <a:avLst/>
          </a:prstGeom>
          <a:noFill/>
          <a:ln w="25400" algn="ctr">
            <a:solidFill>
              <a:srgbClr val="FF0000"/>
            </a:solidFill>
            <a:miter lim="800000"/>
            <a:headEnd/>
            <a:tailEnd/>
          </a:ln>
          <a:effectLst/>
        </p:spPr>
        <p:txBody>
          <a:bodyPr wrap="none" rtlCol="0" anchor="ctr"/>
          <a:lstStyle/>
          <a:p>
            <a:pPr algn="ctr"/>
            <a:endParaRPr lang="en-US" sz="2000" dirty="0">
              <a:latin typeface="Tekton Pro" pitchFamily="34" charset="0"/>
            </a:endParaRPr>
          </a:p>
        </p:txBody>
      </p:sp>
    </p:spTree>
    <p:extLst>
      <p:ext uri="{BB962C8B-B14F-4D97-AF65-F5344CB8AC3E}">
        <p14:creationId xmlns:p14="http://schemas.microsoft.com/office/powerpoint/2010/main" val="1608679567"/>
      </p:ext>
    </p:extLst>
  </p:cSld>
  <p:clrMapOvr>
    <a:masterClrMapping/>
  </p:clrMapOvr>
  <mc:AlternateContent xmlns:mc="http://schemas.openxmlformats.org/markup-compatibility/2006">
    <mc:Choice xmlns:p14="http://schemas.microsoft.com/office/powerpoint/2010/main" Requires="p14">
      <p:transition spd="slow" p14:dur="2000"/>
    </mc:Choice>
    <mc:Fallback>
      <p:transition xmlns:p14="http://schemas.microsoft.com/office/powerpoint/2010/mai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par>
                                <p:cTn id="8" presetID="10" presetClass="entr" presetSubtype="0" fill="hold" nodeType="withEffect">
                                  <p:stCondLst>
                                    <p:cond delay="0"/>
                                  </p:stCondLst>
                                  <p:childTnLst>
                                    <p:set>
                                      <p:cBhvr>
                                        <p:cTn id="9" dur="1" fill="hold">
                                          <p:stCondLst>
                                            <p:cond delay="0"/>
                                          </p:stCondLst>
                                        </p:cTn>
                                        <p:tgtEl>
                                          <p:spTgt spid="3074"/>
                                        </p:tgtEl>
                                        <p:attrNameLst>
                                          <p:attrName>style.visibility</p:attrName>
                                        </p:attrNameLst>
                                      </p:cBhvr>
                                      <p:to>
                                        <p:strVal val="visible"/>
                                      </p:to>
                                    </p:set>
                                    <p:animEffect transition="in" filter="fade">
                                      <p:cBhvr>
                                        <p:cTn id="10" dur="500"/>
                                        <p:tgtEl>
                                          <p:spTgt spid="3074"/>
                                        </p:tgtEl>
                                      </p:cBhvr>
                                    </p:animEffect>
                                  </p:childTnLst>
                                </p:cTn>
                              </p:par>
                              <p:par>
                                <p:cTn id="11" presetID="10" presetClass="entr" presetSubtype="0" fill="hold" nodeType="withEffect">
                                  <p:stCondLst>
                                    <p:cond delay="0"/>
                                  </p:stCondLst>
                                  <p:childTnLst>
                                    <p:set>
                                      <p:cBhvr>
                                        <p:cTn id="12" dur="1" fill="hold">
                                          <p:stCondLst>
                                            <p:cond delay="0"/>
                                          </p:stCondLst>
                                        </p:cTn>
                                        <p:tgtEl>
                                          <p:spTgt spid="3077"/>
                                        </p:tgtEl>
                                        <p:attrNameLst>
                                          <p:attrName>style.visibility</p:attrName>
                                        </p:attrNameLst>
                                      </p:cBhvr>
                                      <p:to>
                                        <p:strVal val="visible"/>
                                      </p:to>
                                    </p:set>
                                    <p:animEffect transition="in" filter="fade">
                                      <p:cBhvr>
                                        <p:cTn id="13" dur="500"/>
                                        <p:tgtEl>
                                          <p:spTgt spid="3077"/>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fade">
                                      <p:cBhvr>
                                        <p:cTn id="16" dur="500"/>
                                        <p:tgtEl>
                                          <p:spTgt spid="13"/>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500"/>
                                        <p:tgtEl>
                                          <p:spTgt spid="8"/>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fade">
                                      <p:cBhvr>
                                        <p:cTn id="22" dur="500"/>
                                        <p:tgtEl>
                                          <p:spTgt spid="9"/>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fade">
                                      <p:cBhvr>
                                        <p:cTn id="27" dur="500"/>
                                        <p:tgtEl>
                                          <p:spTgt spid="10"/>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11"/>
                                        </p:tgtEl>
                                        <p:attrNameLst>
                                          <p:attrName>style.visibility</p:attrName>
                                        </p:attrNameLst>
                                      </p:cBhvr>
                                      <p:to>
                                        <p:strVal val="visible"/>
                                      </p:to>
                                    </p:set>
                                    <p:animEffect transition="in" filter="fade">
                                      <p:cBhvr>
                                        <p:cTn id="30" dur="500"/>
                                        <p:tgtEl>
                                          <p:spTgt spid="11"/>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14"/>
                                        </p:tgtEl>
                                        <p:attrNameLst>
                                          <p:attrName>style.visibility</p:attrName>
                                        </p:attrNameLst>
                                      </p:cBhvr>
                                      <p:to>
                                        <p:strVal val="visible"/>
                                      </p:to>
                                    </p:set>
                                    <p:animEffect transition="in" filter="fade">
                                      <p:cBhvr>
                                        <p:cTn id="33" dur="500"/>
                                        <p:tgtEl>
                                          <p:spTgt spid="14"/>
                                        </p:tgtEl>
                                      </p:cBhvr>
                                    </p:animEffect>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nodeType="clickEffect">
                                  <p:stCondLst>
                                    <p:cond delay="0"/>
                                  </p:stCondLst>
                                  <p:childTnLst>
                                    <p:set>
                                      <p:cBhvr>
                                        <p:cTn id="37" dur="1" fill="hold">
                                          <p:stCondLst>
                                            <p:cond delay="0"/>
                                          </p:stCondLst>
                                        </p:cTn>
                                        <p:tgtEl>
                                          <p:spTgt spid="4098"/>
                                        </p:tgtEl>
                                        <p:attrNameLst>
                                          <p:attrName>style.visibility</p:attrName>
                                        </p:attrNameLst>
                                      </p:cBhvr>
                                      <p:to>
                                        <p:strVal val="visible"/>
                                      </p:to>
                                    </p:set>
                                    <p:animEffect transition="in" filter="fade">
                                      <p:cBhvr>
                                        <p:cTn id="38" dur="500"/>
                                        <p:tgtEl>
                                          <p:spTgt spid="4098"/>
                                        </p:tgtEl>
                                      </p:cBhvr>
                                    </p:animEffect>
                                  </p:childTnLst>
                                </p:cTn>
                              </p:par>
                            </p:childTnLst>
                          </p:cTn>
                        </p:par>
                      </p:childTnLst>
                    </p:cTn>
                  </p:par>
                  <p:par>
                    <p:cTn id="39" fill="hold">
                      <p:stCondLst>
                        <p:cond delay="indefinite"/>
                      </p:stCondLst>
                      <p:childTnLst>
                        <p:par>
                          <p:cTn id="40" fill="hold">
                            <p:stCondLst>
                              <p:cond delay="0"/>
                            </p:stCondLst>
                            <p:childTnLst>
                              <p:par>
                                <p:cTn id="41" presetID="10" presetClass="entr" presetSubtype="0" fill="hold" grpId="0" nodeType="clickEffect">
                                  <p:stCondLst>
                                    <p:cond delay="0"/>
                                  </p:stCondLst>
                                  <p:childTnLst>
                                    <p:set>
                                      <p:cBhvr>
                                        <p:cTn id="42" dur="1" fill="hold">
                                          <p:stCondLst>
                                            <p:cond delay="0"/>
                                          </p:stCondLst>
                                        </p:cTn>
                                        <p:tgtEl>
                                          <p:spTgt spid="4"/>
                                        </p:tgtEl>
                                        <p:attrNameLst>
                                          <p:attrName>style.visibility</p:attrName>
                                        </p:attrNameLst>
                                      </p:cBhvr>
                                      <p:to>
                                        <p:strVal val="visible"/>
                                      </p:to>
                                    </p:set>
                                    <p:animEffect transition="in" filter="fade">
                                      <p:cBhvr>
                                        <p:cTn id="43" dur="500"/>
                                        <p:tgtEl>
                                          <p:spTgt spid="4"/>
                                        </p:tgtEl>
                                      </p:cBhvr>
                                    </p:animEffect>
                                  </p:childTnLst>
                                </p:cTn>
                              </p:par>
                              <p:par>
                                <p:cTn id="44" presetID="10" presetClass="entr" presetSubtype="0" fill="hold" nodeType="withEffect">
                                  <p:stCondLst>
                                    <p:cond delay="0"/>
                                  </p:stCondLst>
                                  <p:childTnLst>
                                    <p:set>
                                      <p:cBhvr>
                                        <p:cTn id="45" dur="1" fill="hold">
                                          <p:stCondLst>
                                            <p:cond delay="0"/>
                                          </p:stCondLst>
                                        </p:cTn>
                                        <p:tgtEl>
                                          <p:spTgt spid="4">
                                            <p:txEl>
                                              <p:pRg st="0" end="0"/>
                                            </p:txEl>
                                          </p:spTgt>
                                        </p:tgtEl>
                                        <p:attrNameLst>
                                          <p:attrName>style.visibility</p:attrName>
                                        </p:attrNameLst>
                                      </p:cBhvr>
                                      <p:to>
                                        <p:strVal val="visible"/>
                                      </p:to>
                                    </p:set>
                                    <p:animEffect transition="in" filter="fade">
                                      <p:cBhvr>
                                        <p:cTn id="46" dur="500"/>
                                        <p:tgtEl>
                                          <p:spTgt spid="4">
                                            <p:txEl>
                                              <p:pRg st="0" end="0"/>
                                            </p:txEl>
                                          </p:spTgt>
                                        </p:tgtEl>
                                      </p:cBhvr>
                                    </p:animEffect>
                                  </p:childTnLst>
                                </p:cTn>
                              </p:par>
                            </p:childTnLst>
                          </p:cTn>
                        </p:par>
                      </p:childTnLst>
                    </p:cTn>
                  </p:par>
                  <p:par>
                    <p:cTn id="47" fill="hold">
                      <p:stCondLst>
                        <p:cond delay="indefinite"/>
                      </p:stCondLst>
                      <p:childTnLst>
                        <p:par>
                          <p:cTn id="48" fill="hold">
                            <p:stCondLst>
                              <p:cond delay="0"/>
                            </p:stCondLst>
                            <p:childTnLst>
                              <p:par>
                                <p:cTn id="49" presetID="10" presetClass="entr" presetSubtype="0" fill="hold" nodeType="clickEffect">
                                  <p:stCondLst>
                                    <p:cond delay="0"/>
                                  </p:stCondLst>
                                  <p:childTnLst>
                                    <p:set>
                                      <p:cBhvr>
                                        <p:cTn id="50" dur="1" fill="hold">
                                          <p:stCondLst>
                                            <p:cond delay="0"/>
                                          </p:stCondLst>
                                        </p:cTn>
                                        <p:tgtEl>
                                          <p:spTgt spid="4">
                                            <p:txEl>
                                              <p:pRg st="1" end="1"/>
                                            </p:txEl>
                                          </p:spTgt>
                                        </p:tgtEl>
                                        <p:attrNameLst>
                                          <p:attrName>style.visibility</p:attrName>
                                        </p:attrNameLst>
                                      </p:cBhvr>
                                      <p:to>
                                        <p:strVal val="visible"/>
                                      </p:to>
                                    </p:set>
                                    <p:animEffect transition="in" filter="fade">
                                      <p:cBhvr>
                                        <p:cTn id="51" dur="500"/>
                                        <p:tgtEl>
                                          <p:spTgt spid="4">
                                            <p:txEl>
                                              <p:pRg st="1" end="1"/>
                                            </p:txEl>
                                          </p:spTgt>
                                        </p:tgtEl>
                                      </p:cBhvr>
                                    </p:animEffect>
                                  </p:childTnLst>
                                </p:cTn>
                              </p:par>
                            </p:childTnLst>
                          </p:cTn>
                        </p:par>
                      </p:childTnLst>
                    </p:cTn>
                  </p:par>
                  <p:par>
                    <p:cTn id="52" fill="hold">
                      <p:stCondLst>
                        <p:cond delay="indefinite"/>
                      </p:stCondLst>
                      <p:childTnLst>
                        <p:par>
                          <p:cTn id="53" fill="hold">
                            <p:stCondLst>
                              <p:cond delay="0"/>
                            </p:stCondLst>
                            <p:childTnLst>
                              <p:par>
                                <p:cTn id="54" presetID="10" presetClass="entr" presetSubtype="0" fill="hold" nodeType="clickEffect">
                                  <p:stCondLst>
                                    <p:cond delay="0"/>
                                  </p:stCondLst>
                                  <p:childTnLst>
                                    <p:set>
                                      <p:cBhvr>
                                        <p:cTn id="55" dur="1" fill="hold">
                                          <p:stCondLst>
                                            <p:cond delay="0"/>
                                          </p:stCondLst>
                                        </p:cTn>
                                        <p:tgtEl>
                                          <p:spTgt spid="4">
                                            <p:txEl>
                                              <p:pRg st="2" end="2"/>
                                            </p:txEl>
                                          </p:spTgt>
                                        </p:tgtEl>
                                        <p:attrNameLst>
                                          <p:attrName>style.visibility</p:attrName>
                                        </p:attrNameLst>
                                      </p:cBhvr>
                                      <p:to>
                                        <p:strVal val="visible"/>
                                      </p:to>
                                    </p:set>
                                    <p:animEffect transition="in" filter="fade">
                                      <p:cBhvr>
                                        <p:cTn id="56" dur="500"/>
                                        <p:tgtEl>
                                          <p:spTgt spid="4">
                                            <p:txEl>
                                              <p:pRg st="2" end="2"/>
                                            </p:txEl>
                                          </p:spTgt>
                                        </p:tgtEl>
                                      </p:cBhvr>
                                    </p:animEffect>
                                  </p:childTnLst>
                                </p:cTn>
                              </p:par>
                            </p:childTnLst>
                          </p:cTn>
                        </p:par>
                      </p:childTnLst>
                    </p:cTn>
                  </p:par>
                  <p:par>
                    <p:cTn id="57" fill="hold">
                      <p:stCondLst>
                        <p:cond delay="indefinite"/>
                      </p:stCondLst>
                      <p:childTnLst>
                        <p:par>
                          <p:cTn id="58" fill="hold">
                            <p:stCondLst>
                              <p:cond delay="0"/>
                            </p:stCondLst>
                            <p:childTnLst>
                              <p:par>
                                <p:cTn id="59" presetID="10" presetClass="entr" presetSubtype="0" fill="hold" nodeType="clickEffect">
                                  <p:stCondLst>
                                    <p:cond delay="0"/>
                                  </p:stCondLst>
                                  <p:childTnLst>
                                    <p:set>
                                      <p:cBhvr>
                                        <p:cTn id="60" dur="1" fill="hold">
                                          <p:stCondLst>
                                            <p:cond delay="0"/>
                                          </p:stCondLst>
                                        </p:cTn>
                                        <p:tgtEl>
                                          <p:spTgt spid="4">
                                            <p:txEl>
                                              <p:pRg st="3" end="3"/>
                                            </p:txEl>
                                          </p:spTgt>
                                        </p:tgtEl>
                                        <p:attrNameLst>
                                          <p:attrName>style.visibility</p:attrName>
                                        </p:attrNameLst>
                                      </p:cBhvr>
                                      <p:to>
                                        <p:strVal val="visible"/>
                                      </p:to>
                                    </p:set>
                                    <p:animEffect transition="in" filter="fade">
                                      <p:cBhvr>
                                        <p:cTn id="61" dur="500"/>
                                        <p:tgtEl>
                                          <p:spTgt spid="4">
                                            <p:txEl>
                                              <p:pRg st="3" end="3"/>
                                            </p:txEl>
                                          </p:spTgt>
                                        </p:tgtEl>
                                      </p:cBhvr>
                                    </p:animEffect>
                                  </p:childTnLst>
                                </p:cTn>
                              </p:par>
                            </p:childTnLst>
                          </p:cTn>
                        </p:par>
                      </p:childTnLst>
                    </p:cTn>
                  </p:par>
                  <p:par>
                    <p:cTn id="62" fill="hold">
                      <p:stCondLst>
                        <p:cond delay="indefinite"/>
                      </p:stCondLst>
                      <p:childTnLst>
                        <p:par>
                          <p:cTn id="63" fill="hold">
                            <p:stCondLst>
                              <p:cond delay="0"/>
                            </p:stCondLst>
                            <p:childTnLst>
                              <p:par>
                                <p:cTn id="64" presetID="1" presetClass="exit" presetSubtype="0" fill="hold" grpId="1" nodeType="clickEffect">
                                  <p:stCondLst>
                                    <p:cond delay="0"/>
                                  </p:stCondLst>
                                  <p:childTnLst>
                                    <p:set>
                                      <p:cBhvr>
                                        <p:cTn id="65" dur="1" fill="hold">
                                          <p:stCondLst>
                                            <p:cond delay="0"/>
                                          </p:stCondLst>
                                        </p:cTn>
                                        <p:tgtEl>
                                          <p:spTgt spid="4">
                                            <p:txEl>
                                              <p:pRg st="0" end="0"/>
                                            </p:txEl>
                                          </p:spTgt>
                                        </p:tgtEl>
                                        <p:attrNameLst>
                                          <p:attrName>style.visibility</p:attrName>
                                        </p:attrNameLst>
                                      </p:cBhvr>
                                      <p:to>
                                        <p:strVal val="hidden"/>
                                      </p:to>
                                    </p:set>
                                  </p:childTnLst>
                                </p:cTn>
                              </p:par>
                              <p:par>
                                <p:cTn id="66" presetID="1" presetClass="exit" presetSubtype="0" fill="hold" grpId="1" nodeType="withEffect">
                                  <p:stCondLst>
                                    <p:cond delay="0"/>
                                  </p:stCondLst>
                                  <p:childTnLst>
                                    <p:set>
                                      <p:cBhvr>
                                        <p:cTn id="67" dur="1" fill="hold">
                                          <p:stCondLst>
                                            <p:cond delay="0"/>
                                          </p:stCondLst>
                                        </p:cTn>
                                        <p:tgtEl>
                                          <p:spTgt spid="4">
                                            <p:txEl>
                                              <p:pRg st="1" end="1"/>
                                            </p:txEl>
                                          </p:spTgt>
                                        </p:tgtEl>
                                        <p:attrNameLst>
                                          <p:attrName>style.visibility</p:attrName>
                                        </p:attrNameLst>
                                      </p:cBhvr>
                                      <p:to>
                                        <p:strVal val="hidden"/>
                                      </p:to>
                                    </p:set>
                                  </p:childTnLst>
                                </p:cTn>
                              </p:par>
                              <p:par>
                                <p:cTn id="68" presetID="1" presetClass="exit" presetSubtype="0" fill="hold" grpId="1" nodeType="withEffect">
                                  <p:stCondLst>
                                    <p:cond delay="0"/>
                                  </p:stCondLst>
                                  <p:childTnLst>
                                    <p:set>
                                      <p:cBhvr>
                                        <p:cTn id="69" dur="1" fill="hold">
                                          <p:stCondLst>
                                            <p:cond delay="0"/>
                                          </p:stCondLst>
                                        </p:cTn>
                                        <p:tgtEl>
                                          <p:spTgt spid="4">
                                            <p:txEl>
                                              <p:pRg st="2" end="2"/>
                                            </p:txEl>
                                          </p:spTgt>
                                        </p:tgtEl>
                                        <p:attrNameLst>
                                          <p:attrName>style.visibility</p:attrName>
                                        </p:attrNameLst>
                                      </p:cBhvr>
                                      <p:to>
                                        <p:strVal val="hidden"/>
                                      </p:to>
                                    </p:set>
                                  </p:childTnLst>
                                </p:cTn>
                              </p:par>
                              <p:par>
                                <p:cTn id="70" presetID="1" presetClass="exit" presetSubtype="0" fill="hold" grpId="1" nodeType="withEffect">
                                  <p:stCondLst>
                                    <p:cond delay="0"/>
                                  </p:stCondLst>
                                  <p:childTnLst>
                                    <p:set>
                                      <p:cBhvr>
                                        <p:cTn id="71" dur="1" fill="hold">
                                          <p:stCondLst>
                                            <p:cond delay="0"/>
                                          </p:stCondLst>
                                        </p:cTn>
                                        <p:tgtEl>
                                          <p:spTgt spid="4">
                                            <p:txEl>
                                              <p:pRg st="3" end="3"/>
                                            </p:txEl>
                                          </p:spTgt>
                                        </p:tgtEl>
                                        <p:attrNameLst>
                                          <p:attrName>style.visibility</p:attrName>
                                        </p:attrNameLst>
                                      </p:cBhvr>
                                      <p:to>
                                        <p:strVal val="hidden"/>
                                      </p:to>
                                    </p:set>
                                  </p:childTnLst>
                                </p:cTn>
                              </p:par>
                              <p:par>
                                <p:cTn id="72" presetID="1" presetClass="exit" presetSubtype="0" fill="hold" grpId="1" nodeType="withEffect">
                                  <p:stCondLst>
                                    <p:cond delay="0"/>
                                  </p:stCondLst>
                                  <p:childTnLst>
                                    <p:set>
                                      <p:cBhvr>
                                        <p:cTn id="73" dur="1" fill="hold">
                                          <p:stCondLst>
                                            <p:cond delay="0"/>
                                          </p:stCondLst>
                                        </p:cTn>
                                        <p:tgtEl>
                                          <p:spTgt spid="4">
                                            <p:bg/>
                                          </p:spTgt>
                                        </p:tgtEl>
                                        <p:attrNameLst>
                                          <p:attrName>style.visibility</p:attrName>
                                        </p:attrNameLst>
                                      </p:cBhvr>
                                      <p:to>
                                        <p:strVal val="hidden"/>
                                      </p:to>
                                    </p:set>
                                  </p:childTnLst>
                                </p:cTn>
                              </p:par>
                              <p:par>
                                <p:cTn id="74" presetID="10" presetClass="entr" presetSubtype="0" fill="hold" grpId="0" nodeType="withEffect">
                                  <p:stCondLst>
                                    <p:cond delay="0"/>
                                  </p:stCondLst>
                                  <p:childTnLst>
                                    <p:set>
                                      <p:cBhvr>
                                        <p:cTn id="75" dur="1" fill="hold">
                                          <p:stCondLst>
                                            <p:cond delay="0"/>
                                          </p:stCondLst>
                                        </p:cTn>
                                        <p:tgtEl>
                                          <p:spTgt spid="17"/>
                                        </p:tgtEl>
                                        <p:attrNameLst>
                                          <p:attrName>style.visibility</p:attrName>
                                        </p:attrNameLst>
                                      </p:cBhvr>
                                      <p:to>
                                        <p:strVal val="visible"/>
                                      </p:to>
                                    </p:set>
                                    <p:animEffect transition="in" filter="fade">
                                      <p:cBhvr>
                                        <p:cTn id="76"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animBg="1"/>
      <p:bldP spid="11" grpId="0" animBg="1"/>
      <p:bldP spid="13" grpId="0"/>
      <p:bldP spid="14" grpId="0" animBg="1"/>
      <p:bldP spid="4" grpId="0" animBg="1"/>
      <p:bldP spid="4" grpId="1" build="allAtOnce" animBg="1"/>
      <p:bldP spid="17"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30527" y="977923"/>
            <a:ext cx="3426704" cy="50418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le 1"/>
          <p:cNvSpPr>
            <a:spLocks noGrp="1"/>
          </p:cNvSpPr>
          <p:nvPr>
            <p:ph type="title"/>
          </p:nvPr>
        </p:nvSpPr>
        <p:spPr/>
        <p:txBody>
          <a:bodyPr>
            <a:normAutofit/>
          </a:bodyPr>
          <a:lstStyle/>
          <a:p>
            <a:r>
              <a:rPr lang="en-US" dirty="0" smtClean="0"/>
              <a:t>Basic Attribute Properties</a:t>
            </a:r>
            <a:endParaRPr lang="en-US" dirty="0"/>
          </a:p>
        </p:txBody>
      </p:sp>
      <p:sp>
        <p:nvSpPr>
          <p:cNvPr id="3" name="Content Placeholder 2"/>
          <p:cNvSpPr>
            <a:spLocks noGrp="1"/>
          </p:cNvSpPr>
          <p:nvPr>
            <p:ph type="body" idx="1"/>
          </p:nvPr>
        </p:nvSpPr>
        <p:spPr/>
        <p:txBody>
          <a:bodyPr/>
          <a:lstStyle/>
          <a:p>
            <a:r>
              <a:rPr lang="en-US" dirty="0" smtClean="0"/>
              <a:t>Update the key column </a:t>
            </a:r>
            <a:r>
              <a:rPr lang="en-US" dirty="0" smtClean="0"/>
              <a:t/>
            </a:r>
            <a:br>
              <a:rPr lang="en-US" dirty="0" smtClean="0"/>
            </a:br>
            <a:r>
              <a:rPr lang="en-US" dirty="0" smtClean="0"/>
              <a:t>and</a:t>
            </a:r>
            <a:r>
              <a:rPr lang="en-US" dirty="0" smtClean="0"/>
              <a:t/>
            </a:r>
            <a:br>
              <a:rPr lang="en-US" dirty="0" smtClean="0"/>
            </a:br>
            <a:r>
              <a:rPr lang="en-US" dirty="0" smtClean="0"/>
              <a:t>name column</a:t>
            </a:r>
          </a:p>
          <a:p>
            <a:r>
              <a:rPr lang="en-US" dirty="0" smtClean="0"/>
              <a:t>Rename the attribute</a:t>
            </a:r>
          </a:p>
          <a:p>
            <a:r>
              <a:rPr lang="en-US" dirty="0" smtClean="0"/>
              <a:t>Define sort order</a:t>
            </a:r>
          </a:p>
          <a:p>
            <a:r>
              <a:rPr lang="en-US" dirty="0" smtClean="0"/>
              <a:t>Disable browsing</a:t>
            </a:r>
          </a:p>
          <a:p>
            <a:r>
              <a:rPr lang="en-US" dirty="0" smtClean="0"/>
              <a:t>Review usage</a:t>
            </a:r>
          </a:p>
        </p:txBody>
      </p:sp>
      <p:sp>
        <p:nvSpPr>
          <p:cNvPr id="7" name="Rounded Rectangle 6"/>
          <p:cNvSpPr/>
          <p:nvPr/>
        </p:nvSpPr>
        <p:spPr>
          <a:xfrm>
            <a:off x="4830526" y="5638800"/>
            <a:ext cx="3625245" cy="279446"/>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ounded Rectangle 12"/>
          <p:cNvSpPr/>
          <p:nvPr/>
        </p:nvSpPr>
        <p:spPr>
          <a:xfrm>
            <a:off x="4924098" y="2727434"/>
            <a:ext cx="2369569" cy="253132"/>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ounded Rectangle 8"/>
          <p:cNvSpPr/>
          <p:nvPr/>
        </p:nvSpPr>
        <p:spPr>
          <a:xfrm>
            <a:off x="4945631" y="3429000"/>
            <a:ext cx="2369569" cy="152400"/>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ounded Rectangle 9"/>
          <p:cNvSpPr/>
          <p:nvPr/>
        </p:nvSpPr>
        <p:spPr>
          <a:xfrm>
            <a:off x="4945631" y="1719303"/>
            <a:ext cx="2369569" cy="157175"/>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ounded Rectangle 10"/>
          <p:cNvSpPr/>
          <p:nvPr/>
        </p:nvSpPr>
        <p:spPr>
          <a:xfrm>
            <a:off x="4953000" y="3673366"/>
            <a:ext cx="2369569" cy="152400"/>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707996171"/>
      </p:ext>
    </p:extLst>
  </p:cSld>
  <p:clrMapOvr>
    <a:masterClrMapping/>
  </p:clrMapOvr>
  <mc:AlternateContent xmlns:mc="http://schemas.openxmlformats.org/markup-compatibility/2006">
    <mc:Choice xmlns:p14="http://schemas.microsoft.com/office/powerpoint/2010/main" Requires="p14">
      <p:transition spd="slow" p14:dur="2000"/>
    </mc:Choice>
    <mc:Fallback>
      <p:transition xmlns:p14="http://schemas.microsoft.com/office/powerpoint/2010/mai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050"/>
                                        </p:tgtEl>
                                        <p:attrNameLst>
                                          <p:attrName>style.visibility</p:attrName>
                                        </p:attrNameLst>
                                      </p:cBhvr>
                                      <p:to>
                                        <p:strVal val="visible"/>
                                      </p:to>
                                    </p:set>
                                    <p:animEffect transition="in" filter="fade">
                                      <p:cBhvr>
                                        <p:cTn id="7" dur="500"/>
                                        <p:tgtEl>
                                          <p:spTgt spid="205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fade">
                                      <p:cBhvr>
                                        <p:cTn id="12" dur="500"/>
                                        <p:tgtEl>
                                          <p:spTgt spid="3">
                                            <p:txEl>
                                              <p:pRg st="0" end="0"/>
                                            </p:txEl>
                                          </p:spTgt>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500"/>
                                        <p:tgtEl>
                                          <p:spTgt spid="7"/>
                                        </p:tgtEl>
                                      </p:cBhvr>
                                    </p:animEffect>
                                  </p:childTnLst>
                                </p:cTn>
                              </p:par>
                            </p:childTnLst>
                          </p:cTn>
                        </p:par>
                      </p:childTnLst>
                    </p:cTn>
                  </p:par>
                  <p:par>
                    <p:cTn id="16" fill="hold">
                      <p:stCondLst>
                        <p:cond delay="indefinite"/>
                      </p:stCondLst>
                      <p:childTnLst>
                        <p:par>
                          <p:cTn id="17" fill="hold">
                            <p:stCondLst>
                              <p:cond delay="0"/>
                            </p:stCondLst>
                            <p:childTnLst>
                              <p:par>
                                <p:cTn id="18" presetID="1" presetClass="exit" presetSubtype="0" fill="hold" grpId="1" nodeType="clickEffect">
                                  <p:stCondLst>
                                    <p:cond delay="0"/>
                                  </p:stCondLst>
                                  <p:childTnLst>
                                    <p:set>
                                      <p:cBhvr>
                                        <p:cTn id="19" dur="1" fill="hold">
                                          <p:stCondLst>
                                            <p:cond delay="0"/>
                                          </p:stCondLst>
                                        </p:cTn>
                                        <p:tgtEl>
                                          <p:spTgt spid="7"/>
                                        </p:tgtEl>
                                        <p:attrNameLst>
                                          <p:attrName>style.visibility</p:attrName>
                                        </p:attrNameLst>
                                      </p:cBhvr>
                                      <p:to>
                                        <p:strVal val="hidden"/>
                                      </p:to>
                                    </p:set>
                                  </p:childTnLst>
                                </p:cTn>
                              </p:par>
                              <p:par>
                                <p:cTn id="20" presetID="10" presetClass="entr" presetSubtype="0" fill="hold" grpId="0" nodeType="with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fade">
                                      <p:cBhvr>
                                        <p:cTn id="22" dur="500"/>
                                        <p:tgtEl>
                                          <p:spTgt spid="9"/>
                                        </p:tgtEl>
                                      </p:cBhvr>
                                    </p:animEffect>
                                  </p:childTnLst>
                                </p:cTn>
                              </p:par>
                              <p:par>
                                <p:cTn id="23" presetID="10" presetClass="entr" presetSubtype="0" fill="hold" nodeType="withEffect">
                                  <p:stCondLst>
                                    <p:cond delay="0"/>
                                  </p:stCondLst>
                                  <p:childTnLst>
                                    <p:set>
                                      <p:cBhvr>
                                        <p:cTn id="24" dur="1" fill="hold">
                                          <p:stCondLst>
                                            <p:cond delay="0"/>
                                          </p:stCondLst>
                                        </p:cTn>
                                        <p:tgtEl>
                                          <p:spTgt spid="3">
                                            <p:txEl>
                                              <p:pRg st="1" end="1"/>
                                            </p:txEl>
                                          </p:spTgt>
                                        </p:tgtEl>
                                        <p:attrNameLst>
                                          <p:attrName>style.visibility</p:attrName>
                                        </p:attrNameLst>
                                      </p:cBhvr>
                                      <p:to>
                                        <p:strVal val="visible"/>
                                      </p:to>
                                    </p:set>
                                    <p:animEffect transition="in" filter="fade">
                                      <p:cBhvr>
                                        <p:cTn id="25" dur="500"/>
                                        <p:tgtEl>
                                          <p:spTgt spid="3">
                                            <p:txEl>
                                              <p:pRg st="1" end="1"/>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nodeType="clickEffect">
                                  <p:stCondLst>
                                    <p:cond delay="0"/>
                                  </p:stCondLst>
                                  <p:childTnLst>
                                    <p:set>
                                      <p:cBhvr>
                                        <p:cTn id="29" dur="1" fill="hold">
                                          <p:stCondLst>
                                            <p:cond delay="0"/>
                                          </p:stCondLst>
                                        </p:cTn>
                                        <p:tgtEl>
                                          <p:spTgt spid="3">
                                            <p:txEl>
                                              <p:pRg st="2" end="2"/>
                                            </p:txEl>
                                          </p:spTgt>
                                        </p:tgtEl>
                                        <p:attrNameLst>
                                          <p:attrName>style.visibility</p:attrName>
                                        </p:attrNameLst>
                                      </p:cBhvr>
                                      <p:to>
                                        <p:strVal val="visible"/>
                                      </p:to>
                                    </p:set>
                                    <p:animEffect transition="in" filter="fade">
                                      <p:cBhvr>
                                        <p:cTn id="30" dur="500"/>
                                        <p:tgtEl>
                                          <p:spTgt spid="3">
                                            <p:txEl>
                                              <p:pRg st="2" end="2"/>
                                            </p:txEl>
                                          </p:spTgt>
                                        </p:tgtEl>
                                      </p:cBhvr>
                                    </p:animEffect>
                                  </p:childTnLst>
                                </p:cTn>
                              </p:par>
                              <p:par>
                                <p:cTn id="31" presetID="1" presetClass="exit" presetSubtype="0" fill="hold" grpId="1" nodeType="withEffect">
                                  <p:stCondLst>
                                    <p:cond delay="0"/>
                                  </p:stCondLst>
                                  <p:childTnLst>
                                    <p:set>
                                      <p:cBhvr>
                                        <p:cTn id="32" dur="1" fill="hold">
                                          <p:stCondLst>
                                            <p:cond delay="0"/>
                                          </p:stCondLst>
                                        </p:cTn>
                                        <p:tgtEl>
                                          <p:spTgt spid="9"/>
                                        </p:tgtEl>
                                        <p:attrNameLst>
                                          <p:attrName>style.visibility</p:attrName>
                                        </p:attrNameLst>
                                      </p:cBhvr>
                                      <p:to>
                                        <p:strVal val="hidden"/>
                                      </p:to>
                                    </p:set>
                                  </p:childTnLst>
                                </p:cTn>
                              </p:par>
                              <p:par>
                                <p:cTn id="33" presetID="10" presetClass="entr" presetSubtype="0" fill="hold" grpId="0" nodeType="withEffect">
                                  <p:stCondLst>
                                    <p:cond delay="0"/>
                                  </p:stCondLst>
                                  <p:childTnLst>
                                    <p:set>
                                      <p:cBhvr>
                                        <p:cTn id="34" dur="1" fill="hold">
                                          <p:stCondLst>
                                            <p:cond delay="0"/>
                                          </p:stCondLst>
                                        </p:cTn>
                                        <p:tgtEl>
                                          <p:spTgt spid="13"/>
                                        </p:tgtEl>
                                        <p:attrNameLst>
                                          <p:attrName>style.visibility</p:attrName>
                                        </p:attrNameLst>
                                      </p:cBhvr>
                                      <p:to>
                                        <p:strVal val="visible"/>
                                      </p:to>
                                    </p:set>
                                    <p:animEffect transition="in" filter="fade">
                                      <p:cBhvr>
                                        <p:cTn id="35" dur="500"/>
                                        <p:tgtEl>
                                          <p:spTgt spid="13"/>
                                        </p:tgtEl>
                                      </p:cBhvr>
                                    </p:animEffect>
                                  </p:childTnLst>
                                </p:cTn>
                              </p:par>
                            </p:childTnLst>
                          </p:cTn>
                        </p:par>
                      </p:childTnLst>
                    </p:cTn>
                  </p:par>
                  <p:par>
                    <p:cTn id="36" fill="hold">
                      <p:stCondLst>
                        <p:cond delay="indefinite"/>
                      </p:stCondLst>
                      <p:childTnLst>
                        <p:par>
                          <p:cTn id="37" fill="hold">
                            <p:stCondLst>
                              <p:cond delay="0"/>
                            </p:stCondLst>
                            <p:childTnLst>
                              <p:par>
                                <p:cTn id="38" presetID="1" presetClass="exit" presetSubtype="0" fill="hold" grpId="1" nodeType="clickEffect">
                                  <p:stCondLst>
                                    <p:cond delay="0"/>
                                  </p:stCondLst>
                                  <p:childTnLst>
                                    <p:set>
                                      <p:cBhvr>
                                        <p:cTn id="39" dur="1" fill="hold">
                                          <p:stCondLst>
                                            <p:cond delay="0"/>
                                          </p:stCondLst>
                                        </p:cTn>
                                        <p:tgtEl>
                                          <p:spTgt spid="13"/>
                                        </p:tgtEl>
                                        <p:attrNameLst>
                                          <p:attrName>style.visibility</p:attrName>
                                        </p:attrNameLst>
                                      </p:cBhvr>
                                      <p:to>
                                        <p:strVal val="hidden"/>
                                      </p:to>
                                    </p:set>
                                  </p:childTnLst>
                                </p:cTn>
                              </p:par>
                              <p:par>
                                <p:cTn id="40" presetID="10" presetClass="entr" presetSubtype="0" fill="hold" nodeType="withEffect">
                                  <p:stCondLst>
                                    <p:cond delay="0"/>
                                  </p:stCondLst>
                                  <p:childTnLst>
                                    <p:set>
                                      <p:cBhvr>
                                        <p:cTn id="41" dur="1" fill="hold">
                                          <p:stCondLst>
                                            <p:cond delay="0"/>
                                          </p:stCondLst>
                                        </p:cTn>
                                        <p:tgtEl>
                                          <p:spTgt spid="3">
                                            <p:txEl>
                                              <p:pRg st="3" end="3"/>
                                            </p:txEl>
                                          </p:spTgt>
                                        </p:tgtEl>
                                        <p:attrNameLst>
                                          <p:attrName>style.visibility</p:attrName>
                                        </p:attrNameLst>
                                      </p:cBhvr>
                                      <p:to>
                                        <p:strVal val="visible"/>
                                      </p:to>
                                    </p:set>
                                    <p:animEffect transition="in" filter="fade">
                                      <p:cBhvr>
                                        <p:cTn id="42" dur="500"/>
                                        <p:tgtEl>
                                          <p:spTgt spid="3">
                                            <p:txEl>
                                              <p:pRg st="3" end="3"/>
                                            </p:txEl>
                                          </p:spTgt>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10"/>
                                        </p:tgtEl>
                                        <p:attrNameLst>
                                          <p:attrName>style.visibility</p:attrName>
                                        </p:attrNameLst>
                                      </p:cBhvr>
                                      <p:to>
                                        <p:strVal val="visible"/>
                                      </p:to>
                                    </p:set>
                                    <p:animEffect transition="in" filter="fade">
                                      <p:cBhvr>
                                        <p:cTn id="45" dur="500"/>
                                        <p:tgtEl>
                                          <p:spTgt spid="10"/>
                                        </p:tgtEl>
                                      </p:cBhvr>
                                    </p:animEffect>
                                  </p:childTnLst>
                                </p:cTn>
                              </p:par>
                            </p:childTnLst>
                          </p:cTn>
                        </p:par>
                      </p:childTnLst>
                    </p:cTn>
                  </p:par>
                  <p:par>
                    <p:cTn id="46" fill="hold">
                      <p:stCondLst>
                        <p:cond delay="indefinite"/>
                      </p:stCondLst>
                      <p:childTnLst>
                        <p:par>
                          <p:cTn id="47" fill="hold">
                            <p:stCondLst>
                              <p:cond delay="0"/>
                            </p:stCondLst>
                            <p:childTnLst>
                              <p:par>
                                <p:cTn id="48" presetID="10" presetClass="entr" presetSubtype="0" fill="hold" nodeType="clickEffect">
                                  <p:stCondLst>
                                    <p:cond delay="0"/>
                                  </p:stCondLst>
                                  <p:childTnLst>
                                    <p:set>
                                      <p:cBhvr>
                                        <p:cTn id="49" dur="1" fill="hold">
                                          <p:stCondLst>
                                            <p:cond delay="0"/>
                                          </p:stCondLst>
                                        </p:cTn>
                                        <p:tgtEl>
                                          <p:spTgt spid="3">
                                            <p:txEl>
                                              <p:pRg st="4" end="4"/>
                                            </p:txEl>
                                          </p:spTgt>
                                        </p:tgtEl>
                                        <p:attrNameLst>
                                          <p:attrName>style.visibility</p:attrName>
                                        </p:attrNameLst>
                                      </p:cBhvr>
                                      <p:to>
                                        <p:strVal val="visible"/>
                                      </p:to>
                                    </p:set>
                                    <p:animEffect transition="in" filter="fade">
                                      <p:cBhvr>
                                        <p:cTn id="50" dur="500"/>
                                        <p:tgtEl>
                                          <p:spTgt spid="3">
                                            <p:txEl>
                                              <p:pRg st="4" end="4"/>
                                            </p:txEl>
                                          </p:spTgt>
                                        </p:tgtEl>
                                      </p:cBhvr>
                                    </p:animEffect>
                                  </p:childTnLst>
                                </p:cTn>
                              </p:par>
                              <p:par>
                                <p:cTn id="51" presetID="1" presetClass="exit" presetSubtype="0" fill="hold" grpId="1" nodeType="withEffect">
                                  <p:stCondLst>
                                    <p:cond delay="0"/>
                                  </p:stCondLst>
                                  <p:childTnLst>
                                    <p:set>
                                      <p:cBhvr>
                                        <p:cTn id="52" dur="1" fill="hold">
                                          <p:stCondLst>
                                            <p:cond delay="0"/>
                                          </p:stCondLst>
                                        </p:cTn>
                                        <p:tgtEl>
                                          <p:spTgt spid="10"/>
                                        </p:tgtEl>
                                        <p:attrNameLst>
                                          <p:attrName>style.visibility</p:attrName>
                                        </p:attrNameLst>
                                      </p:cBhvr>
                                      <p:to>
                                        <p:strVal val="hidden"/>
                                      </p:to>
                                    </p:set>
                                  </p:childTnLst>
                                </p:cTn>
                              </p:par>
                              <p:par>
                                <p:cTn id="53" presetID="10" presetClass="entr" presetSubtype="0" fill="hold" grpId="0" nodeType="withEffect">
                                  <p:stCondLst>
                                    <p:cond delay="0"/>
                                  </p:stCondLst>
                                  <p:childTnLst>
                                    <p:set>
                                      <p:cBhvr>
                                        <p:cTn id="54" dur="1" fill="hold">
                                          <p:stCondLst>
                                            <p:cond delay="0"/>
                                          </p:stCondLst>
                                        </p:cTn>
                                        <p:tgtEl>
                                          <p:spTgt spid="11"/>
                                        </p:tgtEl>
                                        <p:attrNameLst>
                                          <p:attrName>style.visibility</p:attrName>
                                        </p:attrNameLst>
                                      </p:cBhvr>
                                      <p:to>
                                        <p:strVal val="visible"/>
                                      </p:to>
                                    </p:set>
                                    <p:animEffect transition="in" filter="fade">
                                      <p:cBhvr>
                                        <p:cTn id="55"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13" grpId="0" animBg="1"/>
      <p:bldP spid="13" grpId="1" animBg="1"/>
      <p:bldP spid="9" grpId="0" animBg="1"/>
      <p:bldP spid="9" grpId="1" animBg="1"/>
      <p:bldP spid="10" grpId="0" animBg="1"/>
      <p:bldP spid="10" grpId="1" animBg="1"/>
      <p:bldP spid="11"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Date Dimension Properties</a:t>
            </a:r>
            <a:endParaRPr lang="en-US" dirty="0"/>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0998" y="1636470"/>
            <a:ext cx="3581401" cy="31659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352925" y="3621227"/>
            <a:ext cx="1390650" cy="1895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8"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743575" y="4247358"/>
            <a:ext cx="3133725" cy="7818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9" name="Picture 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352925" y="1304924"/>
            <a:ext cx="1047750" cy="1914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0" name="Picture 6"/>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724525" y="2029276"/>
            <a:ext cx="3145809" cy="5615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 name="Text Placeholder 15"/>
          <p:cNvSpPr>
            <a:spLocks noGrp="1"/>
          </p:cNvSpPr>
          <p:nvPr>
            <p:ph type="body" idx="1"/>
          </p:nvPr>
        </p:nvSpPr>
        <p:spPr>
          <a:xfrm>
            <a:off x="228600" y="4876800"/>
            <a:ext cx="8229600" cy="1295400"/>
          </a:xfrm>
        </p:spPr>
        <p:txBody>
          <a:bodyPr/>
          <a:lstStyle/>
          <a:p>
            <a:r>
              <a:rPr lang="en-US" sz="1800" b="0" dirty="0" smtClean="0"/>
              <a:t>Identifies date dimension</a:t>
            </a:r>
            <a:br>
              <a:rPr lang="en-US" sz="1800" b="0" dirty="0" smtClean="0"/>
            </a:br>
            <a:r>
              <a:rPr lang="en-US" sz="1800" b="0" dirty="0" smtClean="0"/>
              <a:t>to presentation layer tools</a:t>
            </a:r>
          </a:p>
          <a:p>
            <a:r>
              <a:rPr lang="en-US" sz="1800" b="0" dirty="0" smtClean="0"/>
              <a:t>Enables support for MDX</a:t>
            </a:r>
            <a:br>
              <a:rPr lang="en-US" sz="1800" b="0" dirty="0" smtClean="0"/>
            </a:br>
            <a:r>
              <a:rPr lang="en-US" sz="1800" b="0" dirty="0" smtClean="0"/>
              <a:t>functions: YTD, QTD, MTD , WTD</a:t>
            </a:r>
            <a:endParaRPr lang="en-US" sz="1800" b="0" dirty="0"/>
          </a:p>
        </p:txBody>
      </p:sp>
      <p:sp>
        <p:nvSpPr>
          <p:cNvPr id="5" name="TextBox 4"/>
          <p:cNvSpPr txBox="1"/>
          <p:nvPr/>
        </p:nvSpPr>
        <p:spPr bwMode="auto">
          <a:xfrm>
            <a:off x="5715000" y="1304924"/>
            <a:ext cx="2362200" cy="346249"/>
          </a:xfrm>
          <a:prstGeom prst="rect">
            <a:avLst/>
          </a:prstGeom>
          <a:noFill/>
          <a:ln w="9525">
            <a:noFill/>
            <a:miter lim="800000"/>
            <a:headEnd/>
            <a:tailEnd/>
          </a:ln>
        </p:spPr>
        <p:txBody>
          <a:bodyPr wrap="square" rtlCol="0">
            <a:spAutoFit/>
          </a:bodyPr>
          <a:lstStyle/>
          <a:p>
            <a:r>
              <a:rPr lang="en-US" sz="1800" dirty="0" smtClean="0">
                <a:solidFill>
                  <a:srgbClr val="FFCC29"/>
                </a:solidFill>
                <a:latin typeface="Tekton Pro" pitchFamily="34" charset="0"/>
              </a:rPr>
              <a:t>Alphabetical sort</a:t>
            </a:r>
            <a:endParaRPr lang="en-US" sz="1800" dirty="0">
              <a:solidFill>
                <a:srgbClr val="FFCC29"/>
              </a:solidFill>
              <a:latin typeface="Tekton Pro" pitchFamily="34" charset="0"/>
            </a:endParaRPr>
          </a:p>
        </p:txBody>
      </p:sp>
      <p:sp>
        <p:nvSpPr>
          <p:cNvPr id="12" name="TextBox 11"/>
          <p:cNvSpPr txBox="1"/>
          <p:nvPr/>
        </p:nvSpPr>
        <p:spPr bwMode="auto">
          <a:xfrm>
            <a:off x="5715000" y="3669268"/>
            <a:ext cx="2362200" cy="346249"/>
          </a:xfrm>
          <a:prstGeom prst="rect">
            <a:avLst/>
          </a:prstGeom>
          <a:noFill/>
          <a:ln w="9525">
            <a:noFill/>
            <a:miter lim="800000"/>
            <a:headEnd/>
            <a:tailEnd/>
          </a:ln>
        </p:spPr>
        <p:txBody>
          <a:bodyPr wrap="square" rtlCol="0">
            <a:spAutoFit/>
          </a:bodyPr>
          <a:lstStyle/>
          <a:p>
            <a:r>
              <a:rPr lang="en-US" sz="1800" dirty="0" smtClean="0">
                <a:solidFill>
                  <a:srgbClr val="FFCC29"/>
                </a:solidFill>
                <a:latin typeface="Tekton Pro" pitchFamily="34" charset="0"/>
              </a:rPr>
              <a:t>Chronological sort</a:t>
            </a:r>
            <a:endParaRPr lang="en-US" sz="1800" dirty="0">
              <a:solidFill>
                <a:srgbClr val="FFCC29"/>
              </a:solidFill>
              <a:latin typeface="Tekton Pro" pitchFamily="34" charset="0"/>
            </a:endParaRPr>
          </a:p>
        </p:txBody>
      </p:sp>
    </p:spTree>
    <p:extLst>
      <p:ext uri="{BB962C8B-B14F-4D97-AF65-F5344CB8AC3E}">
        <p14:creationId xmlns:p14="http://schemas.microsoft.com/office/powerpoint/2010/main" val="269205347"/>
      </p:ext>
    </p:extLst>
  </p:cSld>
  <p:clrMapOvr>
    <a:masterClrMapping/>
  </p:clrMapOvr>
  <mc:AlternateContent xmlns:mc="http://schemas.openxmlformats.org/markup-compatibility/2006">
    <mc:Choice xmlns:p14="http://schemas.microsoft.com/office/powerpoint/2010/main" Requires="p14">
      <p:transition spd="slow" p14:dur="2000"/>
    </mc:Choice>
    <mc:Fallback>
      <p:transition xmlns:p14="http://schemas.microsoft.com/office/powerpoint/2010/mai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animEffect transition="in" filter="fade">
                                      <p:cBhvr>
                                        <p:cTn id="7" dur="500"/>
                                        <p:tgtEl>
                                          <p:spTgt spid="102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0">
                                            <p:txEl>
                                              <p:pRg st="0" end="0"/>
                                            </p:txEl>
                                          </p:spTgt>
                                        </p:tgtEl>
                                        <p:attrNameLst>
                                          <p:attrName>style.visibility</p:attrName>
                                        </p:attrNameLst>
                                      </p:cBhvr>
                                      <p:to>
                                        <p:strVal val="visible"/>
                                      </p:to>
                                    </p:set>
                                    <p:animEffect transition="in" filter="fade">
                                      <p:cBhvr>
                                        <p:cTn id="12" dur="500"/>
                                        <p:tgtEl>
                                          <p:spTgt spid="10">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0">
                                            <p:txEl>
                                              <p:pRg st="1" end="1"/>
                                            </p:txEl>
                                          </p:spTgt>
                                        </p:tgtEl>
                                        <p:attrNameLst>
                                          <p:attrName>style.visibility</p:attrName>
                                        </p:attrNameLst>
                                      </p:cBhvr>
                                      <p:to>
                                        <p:strVal val="visible"/>
                                      </p:to>
                                    </p:set>
                                    <p:animEffect transition="in" filter="fade">
                                      <p:cBhvr>
                                        <p:cTn id="17" dur="500"/>
                                        <p:tgtEl>
                                          <p:spTgt spid="10">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029"/>
                                        </p:tgtEl>
                                        <p:attrNameLst>
                                          <p:attrName>style.visibility</p:attrName>
                                        </p:attrNameLst>
                                      </p:cBhvr>
                                      <p:to>
                                        <p:strVal val="visible"/>
                                      </p:to>
                                    </p:set>
                                    <p:animEffect transition="in" filter="fade">
                                      <p:cBhvr>
                                        <p:cTn id="22" dur="500"/>
                                        <p:tgtEl>
                                          <p:spTgt spid="1029"/>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fade">
                                      <p:cBhvr>
                                        <p:cTn id="27" dur="500"/>
                                        <p:tgtEl>
                                          <p:spTgt spid="5"/>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1030"/>
                                        </p:tgtEl>
                                        <p:attrNameLst>
                                          <p:attrName>style.visibility</p:attrName>
                                        </p:attrNameLst>
                                      </p:cBhvr>
                                      <p:to>
                                        <p:strVal val="visible"/>
                                      </p:to>
                                    </p:set>
                                    <p:animEffect transition="in" filter="fade">
                                      <p:cBhvr>
                                        <p:cTn id="32" dur="500"/>
                                        <p:tgtEl>
                                          <p:spTgt spid="1030"/>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1027"/>
                                        </p:tgtEl>
                                        <p:attrNameLst>
                                          <p:attrName>style.visibility</p:attrName>
                                        </p:attrNameLst>
                                      </p:cBhvr>
                                      <p:to>
                                        <p:strVal val="visible"/>
                                      </p:to>
                                    </p:set>
                                    <p:animEffect transition="in" filter="fade">
                                      <p:cBhvr>
                                        <p:cTn id="37" dur="500"/>
                                        <p:tgtEl>
                                          <p:spTgt spid="1027"/>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12"/>
                                        </p:tgtEl>
                                        <p:attrNameLst>
                                          <p:attrName>style.visibility</p:attrName>
                                        </p:attrNameLst>
                                      </p:cBhvr>
                                      <p:to>
                                        <p:strVal val="visible"/>
                                      </p:to>
                                    </p:set>
                                    <p:animEffect transition="in" filter="fade">
                                      <p:cBhvr>
                                        <p:cTn id="42" dur="500"/>
                                        <p:tgtEl>
                                          <p:spTgt spid="12"/>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nodeType="clickEffect">
                                  <p:stCondLst>
                                    <p:cond delay="0"/>
                                  </p:stCondLst>
                                  <p:childTnLst>
                                    <p:set>
                                      <p:cBhvr>
                                        <p:cTn id="46" dur="1" fill="hold">
                                          <p:stCondLst>
                                            <p:cond delay="0"/>
                                          </p:stCondLst>
                                        </p:cTn>
                                        <p:tgtEl>
                                          <p:spTgt spid="1028"/>
                                        </p:tgtEl>
                                        <p:attrNameLst>
                                          <p:attrName>style.visibility</p:attrName>
                                        </p:attrNameLst>
                                      </p:cBhvr>
                                      <p:to>
                                        <p:strVal val="visible"/>
                                      </p:to>
                                    </p:set>
                                    <p:animEffect transition="in" filter="fade">
                                      <p:cBhvr>
                                        <p:cTn id="47" dur="500"/>
                                        <p:tgtEl>
                                          <p:spTgt spid="10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2"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Best Practice Warnings</a:t>
            </a:r>
            <a:endParaRPr lang="en-US" dirty="0"/>
          </a:p>
        </p:txBody>
      </p:sp>
      <p:sp>
        <p:nvSpPr>
          <p:cNvPr id="3" name="Content Placeholder 2"/>
          <p:cNvSpPr>
            <a:spLocks noGrp="1"/>
          </p:cNvSpPr>
          <p:nvPr>
            <p:ph type="body" idx="1"/>
          </p:nvPr>
        </p:nvSpPr>
        <p:spPr/>
        <p:txBody>
          <a:bodyPr>
            <a:normAutofit/>
          </a:bodyPr>
          <a:lstStyle/>
          <a:p>
            <a:r>
              <a:rPr lang="en-US" sz="2400" dirty="0"/>
              <a:t>Visual indicators </a:t>
            </a:r>
            <a:r>
              <a:rPr lang="en-US" sz="2400" dirty="0" smtClean="0"/>
              <a:t>highlight </a:t>
            </a:r>
            <a:r>
              <a:rPr lang="en-US" sz="2400" dirty="0"/>
              <a:t>best practice violations</a:t>
            </a:r>
          </a:p>
          <a:p>
            <a:r>
              <a:rPr lang="en-US" sz="2400" dirty="0" smtClean="0"/>
              <a:t>Dismiss </a:t>
            </a:r>
            <a:r>
              <a:rPr lang="en-US" sz="2400" dirty="0"/>
              <a:t>warnings by instance or globally with optional comment</a:t>
            </a:r>
          </a:p>
        </p:txBody>
      </p:sp>
      <p:pic>
        <p:nvPicPr>
          <p:cNvPr id="44034" name="Picture 2" descr="C:\Users\smisner\AppData\Local\Temp\SNAGHTML2cac0161.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14400" y="3429000"/>
            <a:ext cx="4657725" cy="981076"/>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p:cNvPicPr>
            <a:picLocks noChangeAspect="1" noChangeArrowheads="1"/>
          </p:cNvPicPr>
          <p:nvPr/>
        </p:nvPicPr>
        <p:blipFill>
          <a:blip r:embed="rId4" cstate="print"/>
          <a:srcRect/>
          <a:stretch>
            <a:fillRect/>
          </a:stretch>
        </p:blipFill>
        <p:spPr bwMode="auto">
          <a:xfrm>
            <a:off x="4648200" y="3040662"/>
            <a:ext cx="3926567" cy="3275319"/>
          </a:xfrm>
          <a:prstGeom prst="rect">
            <a:avLst/>
          </a:prstGeom>
          <a:noFill/>
          <a:ln w="9525">
            <a:noFill/>
            <a:miter lim="800000"/>
            <a:headEnd/>
            <a:tailEnd/>
          </a:ln>
          <a:effectLst/>
        </p:spPr>
      </p:pic>
    </p:spTree>
    <p:extLst>
      <p:ext uri="{BB962C8B-B14F-4D97-AF65-F5344CB8AC3E}">
        <p14:creationId xmlns:p14="http://schemas.microsoft.com/office/powerpoint/2010/main" val="2676313025"/>
      </p:ext>
    </p:extLst>
  </p:cSld>
  <p:clrMapOvr>
    <a:masterClrMapping/>
  </p:clrMapOvr>
  <mc:AlternateContent xmlns:mc="http://schemas.openxmlformats.org/markup-compatibility/2006">
    <mc:Choice xmlns:p14="http://schemas.microsoft.com/office/powerpoint/2010/main" Requires="p14">
      <p:transition spd="slow" p14:dur="2000"/>
    </mc:Choice>
    <mc:Fallback>
      <p:transition xmlns:p14="http://schemas.microsoft.com/office/powerpoint/2010/mai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4034"/>
                                        </p:tgtEl>
                                        <p:attrNameLst>
                                          <p:attrName>style.visibility</p:attrName>
                                        </p:attrNameLst>
                                      </p:cBhvr>
                                      <p:to>
                                        <p:strVal val="visible"/>
                                      </p:to>
                                    </p:set>
                                    <p:animEffect transition="in" filter="fade">
                                      <p:cBhvr>
                                        <p:cTn id="12" dur="500"/>
                                        <p:tgtEl>
                                          <p:spTgt spid="4403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fade">
                                      <p:cBhvr>
                                        <p:cTn id="17" dur="500"/>
                                        <p:tgtEl>
                                          <p:spTgt spid="3">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fade">
                                      <p:cBhvr>
                                        <p:cTn id="2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User Hierarchies</a:t>
            </a:r>
            <a:endParaRPr lang="en-US" dirty="0"/>
          </a:p>
        </p:txBody>
      </p:sp>
      <p:sp>
        <p:nvSpPr>
          <p:cNvPr id="16" name="Text Placeholder 15"/>
          <p:cNvSpPr>
            <a:spLocks noGrp="1"/>
          </p:cNvSpPr>
          <p:nvPr>
            <p:ph type="body" idx="1"/>
          </p:nvPr>
        </p:nvSpPr>
        <p:spPr>
          <a:xfrm>
            <a:off x="457200" y="4152900"/>
            <a:ext cx="8229600" cy="1295400"/>
          </a:xfrm>
        </p:spPr>
        <p:txBody>
          <a:bodyPr/>
          <a:lstStyle/>
          <a:p>
            <a:r>
              <a:rPr lang="en-US" sz="2600" dirty="0" smtClean="0"/>
              <a:t>Provide a navigation path for drilldown from summary to detail data</a:t>
            </a:r>
          </a:p>
          <a:p>
            <a:r>
              <a:rPr lang="en-US" sz="2600" dirty="0" smtClean="0"/>
              <a:t>Improve query performance with more optimal storage</a:t>
            </a:r>
          </a:p>
          <a:p>
            <a:r>
              <a:rPr lang="en-US" sz="2600" dirty="0" smtClean="0"/>
              <a:t>Optionally expose attributes only through user-defined hierarchies</a:t>
            </a:r>
            <a:endParaRPr lang="en-US" sz="2600" dirty="0"/>
          </a:p>
        </p:txBody>
      </p:sp>
      <p:pic>
        <p:nvPicPr>
          <p:cNvPr id="4505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47800" y="1676400"/>
            <a:ext cx="2302933" cy="1828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029200" y="1707932"/>
            <a:ext cx="2590800" cy="2305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6" name="Straight Arrow Connector 5"/>
          <p:cNvCxnSpPr/>
          <p:nvPr/>
        </p:nvCxnSpPr>
        <p:spPr bwMode="auto">
          <a:xfrm>
            <a:off x="3276600" y="2209800"/>
            <a:ext cx="1981200" cy="0"/>
          </a:xfrm>
          <a:prstGeom prst="straightConnector1">
            <a:avLst/>
          </a:prstGeom>
          <a:gradFill rotWithShape="1">
            <a:gsLst>
              <a:gs pos="0">
                <a:srgbClr val="A4D289"/>
              </a:gs>
              <a:gs pos="100000">
                <a:schemeClr val="bg1"/>
              </a:gs>
            </a:gsLst>
            <a:lin ang="5400000" scaled="1"/>
          </a:gradFill>
          <a:ln w="25400" cap="flat" cmpd="sng" algn="ctr">
            <a:solidFill>
              <a:srgbClr val="FF0000"/>
            </a:solidFill>
            <a:prstDash val="solid"/>
            <a:round/>
            <a:headEnd type="none" w="med" len="med"/>
            <a:tailEnd type="arrow"/>
          </a:ln>
          <a:effectLst/>
        </p:spPr>
      </p:cxnSp>
      <p:cxnSp>
        <p:nvCxnSpPr>
          <p:cNvPr id="11" name="Straight Arrow Connector 10"/>
          <p:cNvCxnSpPr/>
          <p:nvPr/>
        </p:nvCxnSpPr>
        <p:spPr bwMode="auto">
          <a:xfrm flipV="1">
            <a:off x="2743200" y="2438400"/>
            <a:ext cx="2614448" cy="152400"/>
          </a:xfrm>
          <a:prstGeom prst="straightConnector1">
            <a:avLst/>
          </a:prstGeom>
          <a:gradFill rotWithShape="1">
            <a:gsLst>
              <a:gs pos="0">
                <a:srgbClr val="A4D289"/>
              </a:gs>
              <a:gs pos="100000">
                <a:schemeClr val="bg1"/>
              </a:gs>
            </a:gsLst>
            <a:lin ang="5400000" scaled="1"/>
          </a:gradFill>
          <a:ln w="25400" cap="flat" cmpd="sng" algn="ctr">
            <a:solidFill>
              <a:srgbClr val="FF0000"/>
            </a:solidFill>
            <a:prstDash val="solid"/>
            <a:round/>
            <a:headEnd type="none" w="med" len="med"/>
            <a:tailEnd type="arrow"/>
          </a:ln>
          <a:effectLst/>
        </p:spPr>
      </p:cxnSp>
      <p:cxnSp>
        <p:nvCxnSpPr>
          <p:cNvPr id="14" name="Straight Arrow Connector 13"/>
          <p:cNvCxnSpPr/>
          <p:nvPr/>
        </p:nvCxnSpPr>
        <p:spPr bwMode="auto">
          <a:xfrm>
            <a:off x="2743200" y="2590800"/>
            <a:ext cx="2614448" cy="533400"/>
          </a:xfrm>
          <a:prstGeom prst="straightConnector1">
            <a:avLst/>
          </a:prstGeom>
          <a:gradFill rotWithShape="1">
            <a:gsLst>
              <a:gs pos="0">
                <a:srgbClr val="A4D289"/>
              </a:gs>
              <a:gs pos="100000">
                <a:schemeClr val="bg1"/>
              </a:gs>
            </a:gsLst>
            <a:lin ang="5400000" scaled="1"/>
          </a:gradFill>
          <a:ln w="25400" cap="flat" cmpd="sng" algn="ctr">
            <a:solidFill>
              <a:srgbClr val="FF0000"/>
            </a:solidFill>
            <a:prstDash val="solid"/>
            <a:round/>
            <a:headEnd type="none" w="med" len="med"/>
            <a:tailEnd type="arrow"/>
          </a:ln>
          <a:effectLst/>
        </p:spPr>
      </p:cxnSp>
      <p:sp>
        <p:nvSpPr>
          <p:cNvPr id="17" name="Right Brace 16"/>
          <p:cNvSpPr/>
          <p:nvPr/>
        </p:nvSpPr>
        <p:spPr bwMode="auto">
          <a:xfrm rot="10800000">
            <a:off x="5334000" y="2454166"/>
            <a:ext cx="381000" cy="670034"/>
          </a:xfrm>
          <a:prstGeom prst="rightBrace">
            <a:avLst/>
          </a:prstGeom>
          <a:noFill/>
          <a:ln w="25400" cap="flat" cmpd="sng" algn="ctr">
            <a:solidFill>
              <a:srgbClr val="FF0000"/>
            </a:solidFill>
            <a:prstDash val="solid"/>
            <a:round/>
            <a:headEnd type="none" w="med" len="med"/>
            <a:tailEnd type="none" w="med" len="med"/>
          </a:ln>
          <a:effectLst/>
        </p:spPr>
        <p:txBody>
          <a:bodyPr vert="horz" wrap="none" lIns="91440" tIns="45720" rIns="91440" bIns="45720" rtlCol="0" anchor="ctr" compatLnSpc="1"/>
          <a:lstStyle/>
          <a:p>
            <a:pPr marL="0" marR="0" indent="0" algn="ctr" defTabSz="914400" rtl="0" eaLnBrk="0" fontAlgn="base" latinLnBrk="0" hangingPunct="0">
              <a:lnSpc>
                <a:spcPct val="100000"/>
              </a:lnSpc>
              <a:spcBef>
                <a:spcPct val="0"/>
              </a:spcBef>
              <a:spcAft>
                <a:spcPct val="0"/>
              </a:spcAft>
              <a:buNone/>
              <a:tabLst/>
            </a:pPr>
            <a:endParaRPr kumimoji="0" lang="en-US" sz="1600" b="1" i="0" u="none" strike="noStrike" baseline="0">
              <a:solidFill>
                <a:schemeClr val="tx1">
                  <a:alpha val="100000"/>
                </a:schemeClr>
              </a:solidFill>
              <a:effectLst/>
              <a:latin typeface="Arial"/>
            </a:endParaRPr>
          </a:p>
        </p:txBody>
      </p:sp>
      <p:cxnSp>
        <p:nvCxnSpPr>
          <p:cNvPr id="18" name="Straight Arrow Connector 17"/>
          <p:cNvCxnSpPr>
            <a:endCxn id="17" idx="1"/>
          </p:cNvCxnSpPr>
          <p:nvPr/>
        </p:nvCxnSpPr>
        <p:spPr bwMode="auto">
          <a:xfrm flipV="1">
            <a:off x="2660431" y="2789183"/>
            <a:ext cx="2673569" cy="71274"/>
          </a:xfrm>
          <a:prstGeom prst="straightConnector1">
            <a:avLst/>
          </a:prstGeom>
          <a:gradFill rotWithShape="1">
            <a:gsLst>
              <a:gs pos="0">
                <a:srgbClr val="A4D289"/>
              </a:gs>
              <a:gs pos="100000">
                <a:schemeClr val="bg1"/>
              </a:gs>
            </a:gsLst>
            <a:lin ang="5400000" scaled="1"/>
          </a:gradFill>
          <a:ln w="25400" cap="flat" cmpd="sng" algn="ctr">
            <a:solidFill>
              <a:srgbClr val="FF0000"/>
            </a:solidFill>
            <a:prstDash val="solid"/>
            <a:round/>
            <a:headEnd type="none" w="med" len="med"/>
            <a:tailEnd type="none"/>
          </a:ln>
          <a:effectLst/>
        </p:spPr>
      </p:cxnSp>
      <p:sp>
        <p:nvSpPr>
          <p:cNvPr id="20" name="TextBox 19"/>
          <p:cNvSpPr txBox="1"/>
          <p:nvPr/>
        </p:nvSpPr>
        <p:spPr bwMode="auto">
          <a:xfrm>
            <a:off x="1447800" y="1066800"/>
            <a:ext cx="6172200" cy="346249"/>
          </a:xfrm>
          <a:prstGeom prst="rect">
            <a:avLst/>
          </a:prstGeom>
          <a:noFill/>
          <a:ln w="9525">
            <a:noFill/>
            <a:miter lim="800000"/>
            <a:headEnd/>
            <a:tailEnd/>
          </a:ln>
        </p:spPr>
        <p:txBody>
          <a:bodyPr wrap="square" rtlCol="0">
            <a:spAutoFit/>
          </a:bodyPr>
          <a:lstStyle/>
          <a:p>
            <a:pPr algn="ctr"/>
            <a:r>
              <a:rPr lang="en-US" sz="1800" dirty="0" smtClean="0">
                <a:solidFill>
                  <a:srgbClr val="FFCC29"/>
                </a:solidFill>
                <a:latin typeface="Tekton Pro" pitchFamily="34" charset="0"/>
              </a:rPr>
              <a:t>Natural</a:t>
            </a:r>
            <a:r>
              <a:rPr lang="en-US" sz="1800" dirty="0" smtClean="0">
                <a:solidFill>
                  <a:srgbClr val="002060"/>
                </a:solidFill>
                <a:latin typeface="Tekton Pro" pitchFamily="34" charset="0"/>
              </a:rPr>
              <a:t> </a:t>
            </a:r>
            <a:r>
              <a:rPr lang="en-US" sz="1800" dirty="0" smtClean="0">
                <a:solidFill>
                  <a:srgbClr val="FFCC29"/>
                </a:solidFill>
                <a:latin typeface="Tekton Pro" pitchFamily="34" charset="0"/>
              </a:rPr>
              <a:t>Hierarchy</a:t>
            </a:r>
            <a:endParaRPr lang="en-US" sz="1800" dirty="0">
              <a:solidFill>
                <a:srgbClr val="FFCC29"/>
              </a:solidFill>
              <a:latin typeface="Tekton Pro" pitchFamily="34" charset="0"/>
            </a:endParaRPr>
          </a:p>
        </p:txBody>
      </p:sp>
      <p:pic>
        <p:nvPicPr>
          <p:cNvPr id="2052"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438842" y="5823585"/>
            <a:ext cx="2281238" cy="7239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813330156"/>
      </p:ext>
    </p:extLst>
  </p:cSld>
  <p:clrMapOvr>
    <a:masterClrMapping/>
  </p:clrMapOvr>
  <mc:AlternateContent xmlns:mc="http://schemas.openxmlformats.org/markup-compatibility/2006">
    <mc:Choice xmlns:p14="http://schemas.microsoft.com/office/powerpoint/2010/main" Requires="p14">
      <p:transition spd="slow" p14:dur="2000"/>
    </mc:Choice>
    <mc:Fallback>
      <p:transition xmlns:p14="http://schemas.microsoft.com/office/powerpoint/2010/mai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5058"/>
                                        </p:tgtEl>
                                        <p:attrNameLst>
                                          <p:attrName>style.visibility</p:attrName>
                                        </p:attrNameLst>
                                      </p:cBhvr>
                                      <p:to>
                                        <p:strVal val="visible"/>
                                      </p:to>
                                    </p:set>
                                    <p:animEffect transition="in" filter="fade">
                                      <p:cBhvr>
                                        <p:cTn id="7" dur="500"/>
                                        <p:tgtEl>
                                          <p:spTgt spid="4505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050"/>
                                        </p:tgtEl>
                                        <p:attrNameLst>
                                          <p:attrName>style.visibility</p:attrName>
                                        </p:attrNameLst>
                                      </p:cBhvr>
                                      <p:to>
                                        <p:strVal val="visible"/>
                                      </p:to>
                                    </p:set>
                                    <p:animEffect transition="in" filter="fade">
                                      <p:cBhvr>
                                        <p:cTn id="12" dur="500"/>
                                        <p:tgtEl>
                                          <p:spTgt spid="2050"/>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1" presetClass="exit" presetSubtype="0" fill="hold" nodeType="clickEffect">
                                  <p:stCondLst>
                                    <p:cond delay="0"/>
                                  </p:stCondLst>
                                  <p:childTnLst>
                                    <p:set>
                                      <p:cBhvr>
                                        <p:cTn id="21" dur="1" fill="hold">
                                          <p:stCondLst>
                                            <p:cond delay="0"/>
                                          </p:stCondLst>
                                        </p:cTn>
                                        <p:tgtEl>
                                          <p:spTgt spid="6"/>
                                        </p:tgtEl>
                                        <p:attrNameLst>
                                          <p:attrName>style.visibility</p:attrName>
                                        </p:attrNameLst>
                                      </p:cBhvr>
                                      <p:to>
                                        <p:strVal val="hidden"/>
                                      </p:to>
                                    </p:set>
                                  </p:childTnLst>
                                </p:cTn>
                              </p:par>
                              <p:par>
                                <p:cTn id="22" presetID="10" presetClass="entr" presetSubtype="0" fill="hold" nodeType="withEffect">
                                  <p:stCondLst>
                                    <p:cond delay="0"/>
                                  </p:stCondLst>
                                  <p:childTnLst>
                                    <p:set>
                                      <p:cBhvr>
                                        <p:cTn id="23" dur="1" fill="hold">
                                          <p:stCondLst>
                                            <p:cond delay="0"/>
                                          </p:stCondLst>
                                        </p:cTn>
                                        <p:tgtEl>
                                          <p:spTgt spid="11"/>
                                        </p:tgtEl>
                                        <p:attrNameLst>
                                          <p:attrName>style.visibility</p:attrName>
                                        </p:attrNameLst>
                                      </p:cBhvr>
                                      <p:to>
                                        <p:strVal val="visible"/>
                                      </p:to>
                                    </p:set>
                                    <p:animEffect transition="in" filter="fade">
                                      <p:cBhvr>
                                        <p:cTn id="24" dur="500"/>
                                        <p:tgtEl>
                                          <p:spTgt spid="11"/>
                                        </p:tgtEl>
                                      </p:cBhvr>
                                    </p:animEffect>
                                  </p:childTnLst>
                                </p:cTn>
                              </p:par>
                              <p:par>
                                <p:cTn id="25" presetID="10" presetClass="entr" presetSubtype="0" fill="hold" nodeType="with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fade">
                                      <p:cBhvr>
                                        <p:cTn id="27" dur="500"/>
                                        <p:tgtEl>
                                          <p:spTgt spid="14"/>
                                        </p:tgtEl>
                                      </p:cBhvr>
                                    </p:animEffect>
                                  </p:childTnLst>
                                </p:cTn>
                              </p:par>
                            </p:childTnLst>
                          </p:cTn>
                        </p:par>
                      </p:childTnLst>
                    </p:cTn>
                  </p:par>
                  <p:par>
                    <p:cTn id="28" fill="hold">
                      <p:stCondLst>
                        <p:cond delay="indefinite"/>
                      </p:stCondLst>
                      <p:childTnLst>
                        <p:par>
                          <p:cTn id="29" fill="hold">
                            <p:stCondLst>
                              <p:cond delay="0"/>
                            </p:stCondLst>
                            <p:childTnLst>
                              <p:par>
                                <p:cTn id="30" presetID="1" presetClass="exit" presetSubtype="0" fill="hold" nodeType="clickEffect">
                                  <p:stCondLst>
                                    <p:cond delay="0"/>
                                  </p:stCondLst>
                                  <p:childTnLst>
                                    <p:set>
                                      <p:cBhvr>
                                        <p:cTn id="31" dur="1" fill="hold">
                                          <p:stCondLst>
                                            <p:cond delay="0"/>
                                          </p:stCondLst>
                                        </p:cTn>
                                        <p:tgtEl>
                                          <p:spTgt spid="14"/>
                                        </p:tgtEl>
                                        <p:attrNameLst>
                                          <p:attrName>style.visibility</p:attrName>
                                        </p:attrNameLst>
                                      </p:cBhvr>
                                      <p:to>
                                        <p:strVal val="hidden"/>
                                      </p:to>
                                    </p:set>
                                  </p:childTnLst>
                                </p:cTn>
                              </p:par>
                            </p:childTnLst>
                          </p:cTn>
                        </p:par>
                      </p:childTnLst>
                    </p:cTn>
                  </p:par>
                  <p:par>
                    <p:cTn id="32" fill="hold">
                      <p:stCondLst>
                        <p:cond delay="indefinite"/>
                      </p:stCondLst>
                      <p:childTnLst>
                        <p:par>
                          <p:cTn id="33" fill="hold">
                            <p:stCondLst>
                              <p:cond delay="0"/>
                            </p:stCondLst>
                            <p:childTnLst>
                              <p:par>
                                <p:cTn id="34" presetID="1" presetClass="exit" presetSubtype="0" fill="hold" nodeType="clickEffect">
                                  <p:stCondLst>
                                    <p:cond delay="0"/>
                                  </p:stCondLst>
                                  <p:childTnLst>
                                    <p:set>
                                      <p:cBhvr>
                                        <p:cTn id="35" dur="1" fill="hold">
                                          <p:stCondLst>
                                            <p:cond delay="0"/>
                                          </p:stCondLst>
                                        </p:cTn>
                                        <p:tgtEl>
                                          <p:spTgt spid="11"/>
                                        </p:tgtEl>
                                        <p:attrNameLst>
                                          <p:attrName>style.visibility</p:attrName>
                                        </p:attrNameLst>
                                      </p:cBhvr>
                                      <p:to>
                                        <p:strVal val="hidden"/>
                                      </p:to>
                                    </p:set>
                                  </p:childTnLst>
                                </p:cTn>
                              </p:par>
                              <p:par>
                                <p:cTn id="36" presetID="10" presetClass="entr" presetSubtype="0" fill="hold" grpId="0" nodeType="withEffect">
                                  <p:stCondLst>
                                    <p:cond delay="0"/>
                                  </p:stCondLst>
                                  <p:childTnLst>
                                    <p:set>
                                      <p:cBhvr>
                                        <p:cTn id="37" dur="1" fill="hold">
                                          <p:stCondLst>
                                            <p:cond delay="0"/>
                                          </p:stCondLst>
                                        </p:cTn>
                                        <p:tgtEl>
                                          <p:spTgt spid="17"/>
                                        </p:tgtEl>
                                        <p:attrNameLst>
                                          <p:attrName>style.visibility</p:attrName>
                                        </p:attrNameLst>
                                      </p:cBhvr>
                                      <p:to>
                                        <p:strVal val="visible"/>
                                      </p:to>
                                    </p:set>
                                    <p:animEffect transition="in" filter="fade">
                                      <p:cBhvr>
                                        <p:cTn id="38" dur="500"/>
                                        <p:tgtEl>
                                          <p:spTgt spid="17"/>
                                        </p:tgtEl>
                                      </p:cBhvr>
                                    </p:animEffect>
                                  </p:childTnLst>
                                </p:cTn>
                              </p:par>
                              <p:par>
                                <p:cTn id="39" presetID="10" presetClass="entr" presetSubtype="0" fill="hold" nodeType="withEffect">
                                  <p:stCondLst>
                                    <p:cond delay="0"/>
                                  </p:stCondLst>
                                  <p:childTnLst>
                                    <p:set>
                                      <p:cBhvr>
                                        <p:cTn id="40" dur="1" fill="hold">
                                          <p:stCondLst>
                                            <p:cond delay="0"/>
                                          </p:stCondLst>
                                        </p:cTn>
                                        <p:tgtEl>
                                          <p:spTgt spid="18"/>
                                        </p:tgtEl>
                                        <p:attrNameLst>
                                          <p:attrName>style.visibility</p:attrName>
                                        </p:attrNameLst>
                                      </p:cBhvr>
                                      <p:to>
                                        <p:strVal val="visible"/>
                                      </p:to>
                                    </p:set>
                                    <p:animEffect transition="in" filter="fade">
                                      <p:cBhvr>
                                        <p:cTn id="41" dur="500"/>
                                        <p:tgtEl>
                                          <p:spTgt spid="18"/>
                                        </p:tgtEl>
                                      </p:cBhvr>
                                    </p:animEffect>
                                  </p:childTnLst>
                                </p:cTn>
                              </p:par>
                            </p:childTnLst>
                          </p:cTn>
                        </p:par>
                      </p:childTnLst>
                    </p:cTn>
                  </p:par>
                  <p:par>
                    <p:cTn id="42" fill="hold">
                      <p:stCondLst>
                        <p:cond delay="indefinite"/>
                      </p:stCondLst>
                      <p:childTnLst>
                        <p:par>
                          <p:cTn id="43" fill="hold">
                            <p:stCondLst>
                              <p:cond delay="0"/>
                            </p:stCondLst>
                            <p:childTnLst>
                              <p:par>
                                <p:cTn id="44" presetID="1" presetClass="exit" presetSubtype="0" fill="hold" nodeType="clickEffect">
                                  <p:stCondLst>
                                    <p:cond delay="0"/>
                                  </p:stCondLst>
                                  <p:childTnLst>
                                    <p:set>
                                      <p:cBhvr>
                                        <p:cTn id="45" dur="1" fill="hold">
                                          <p:stCondLst>
                                            <p:cond delay="0"/>
                                          </p:stCondLst>
                                        </p:cTn>
                                        <p:tgtEl>
                                          <p:spTgt spid="18"/>
                                        </p:tgtEl>
                                        <p:attrNameLst>
                                          <p:attrName>style.visibility</p:attrName>
                                        </p:attrNameLst>
                                      </p:cBhvr>
                                      <p:to>
                                        <p:strVal val="hidden"/>
                                      </p:to>
                                    </p:set>
                                  </p:childTnLst>
                                </p:cTn>
                              </p:par>
                              <p:par>
                                <p:cTn id="46" presetID="1" presetClass="exit" presetSubtype="0" fill="hold" grpId="1" nodeType="withEffect">
                                  <p:stCondLst>
                                    <p:cond delay="0"/>
                                  </p:stCondLst>
                                  <p:childTnLst>
                                    <p:set>
                                      <p:cBhvr>
                                        <p:cTn id="47" dur="1" fill="hold">
                                          <p:stCondLst>
                                            <p:cond delay="0"/>
                                          </p:stCondLst>
                                        </p:cTn>
                                        <p:tgtEl>
                                          <p:spTgt spid="17"/>
                                        </p:tgtEl>
                                        <p:attrNameLst>
                                          <p:attrName>style.visibility</p:attrName>
                                        </p:attrNameLst>
                                      </p:cBhvr>
                                      <p:to>
                                        <p:strVal val="hidden"/>
                                      </p:to>
                                    </p:set>
                                  </p:childTnLst>
                                </p:cTn>
                              </p:par>
                              <p:par>
                                <p:cTn id="48" presetID="10" presetClass="entr" presetSubtype="0" fill="hold" nodeType="withEffect">
                                  <p:stCondLst>
                                    <p:cond delay="0"/>
                                  </p:stCondLst>
                                  <p:childTnLst>
                                    <p:set>
                                      <p:cBhvr>
                                        <p:cTn id="49" dur="1" fill="hold">
                                          <p:stCondLst>
                                            <p:cond delay="0"/>
                                          </p:stCondLst>
                                        </p:cTn>
                                        <p:tgtEl>
                                          <p:spTgt spid="16">
                                            <p:txEl>
                                              <p:pRg st="0" end="0"/>
                                            </p:txEl>
                                          </p:spTgt>
                                        </p:tgtEl>
                                        <p:attrNameLst>
                                          <p:attrName>style.visibility</p:attrName>
                                        </p:attrNameLst>
                                      </p:cBhvr>
                                      <p:to>
                                        <p:strVal val="visible"/>
                                      </p:to>
                                    </p:set>
                                    <p:animEffect transition="in" filter="fade">
                                      <p:cBhvr>
                                        <p:cTn id="50" dur="500"/>
                                        <p:tgtEl>
                                          <p:spTgt spid="16">
                                            <p:txEl>
                                              <p:pRg st="0" end="0"/>
                                            </p:txEl>
                                          </p:spTgt>
                                        </p:tgtEl>
                                      </p:cBhvr>
                                    </p:animEffect>
                                  </p:childTnLst>
                                </p:cTn>
                              </p:par>
                            </p:childTnLst>
                          </p:cTn>
                        </p:par>
                      </p:childTnLst>
                    </p:cTn>
                  </p:par>
                  <p:par>
                    <p:cTn id="51" fill="hold">
                      <p:stCondLst>
                        <p:cond delay="indefinite"/>
                      </p:stCondLst>
                      <p:childTnLst>
                        <p:par>
                          <p:cTn id="52" fill="hold">
                            <p:stCondLst>
                              <p:cond delay="0"/>
                            </p:stCondLst>
                            <p:childTnLst>
                              <p:par>
                                <p:cTn id="53" presetID="10" presetClass="entr" presetSubtype="0" fill="hold" nodeType="clickEffect">
                                  <p:stCondLst>
                                    <p:cond delay="0"/>
                                  </p:stCondLst>
                                  <p:childTnLst>
                                    <p:set>
                                      <p:cBhvr>
                                        <p:cTn id="54" dur="1" fill="hold">
                                          <p:stCondLst>
                                            <p:cond delay="0"/>
                                          </p:stCondLst>
                                        </p:cTn>
                                        <p:tgtEl>
                                          <p:spTgt spid="16">
                                            <p:txEl>
                                              <p:pRg st="1" end="1"/>
                                            </p:txEl>
                                          </p:spTgt>
                                        </p:tgtEl>
                                        <p:attrNameLst>
                                          <p:attrName>style.visibility</p:attrName>
                                        </p:attrNameLst>
                                      </p:cBhvr>
                                      <p:to>
                                        <p:strVal val="visible"/>
                                      </p:to>
                                    </p:set>
                                    <p:animEffect transition="in" filter="fade">
                                      <p:cBhvr>
                                        <p:cTn id="55" dur="500"/>
                                        <p:tgtEl>
                                          <p:spTgt spid="16">
                                            <p:txEl>
                                              <p:pRg st="1" end="1"/>
                                            </p:txEl>
                                          </p:spTgt>
                                        </p:tgtEl>
                                      </p:cBhvr>
                                    </p:animEffect>
                                  </p:childTnLst>
                                </p:cTn>
                              </p:par>
                            </p:childTnLst>
                          </p:cTn>
                        </p:par>
                      </p:childTnLst>
                    </p:cTn>
                  </p:par>
                  <p:par>
                    <p:cTn id="56" fill="hold">
                      <p:stCondLst>
                        <p:cond delay="indefinite"/>
                      </p:stCondLst>
                      <p:childTnLst>
                        <p:par>
                          <p:cTn id="57" fill="hold">
                            <p:stCondLst>
                              <p:cond delay="0"/>
                            </p:stCondLst>
                            <p:childTnLst>
                              <p:par>
                                <p:cTn id="58" presetID="10" presetClass="entr" presetSubtype="0" fill="hold" nodeType="clickEffect">
                                  <p:stCondLst>
                                    <p:cond delay="0"/>
                                  </p:stCondLst>
                                  <p:childTnLst>
                                    <p:set>
                                      <p:cBhvr>
                                        <p:cTn id="59" dur="1" fill="hold">
                                          <p:stCondLst>
                                            <p:cond delay="0"/>
                                          </p:stCondLst>
                                        </p:cTn>
                                        <p:tgtEl>
                                          <p:spTgt spid="16">
                                            <p:txEl>
                                              <p:pRg st="2" end="2"/>
                                            </p:txEl>
                                          </p:spTgt>
                                        </p:tgtEl>
                                        <p:attrNameLst>
                                          <p:attrName>style.visibility</p:attrName>
                                        </p:attrNameLst>
                                      </p:cBhvr>
                                      <p:to>
                                        <p:strVal val="visible"/>
                                      </p:to>
                                    </p:set>
                                    <p:animEffect transition="in" filter="fade">
                                      <p:cBhvr>
                                        <p:cTn id="60" dur="500"/>
                                        <p:tgtEl>
                                          <p:spTgt spid="16">
                                            <p:txEl>
                                              <p:pRg st="2" end="2"/>
                                            </p:txEl>
                                          </p:spTgt>
                                        </p:tgtEl>
                                      </p:cBhvr>
                                    </p:animEffect>
                                  </p:childTnLst>
                                </p:cTn>
                              </p:par>
                            </p:childTnLst>
                          </p:cTn>
                        </p:par>
                      </p:childTnLst>
                    </p:cTn>
                  </p:par>
                  <p:par>
                    <p:cTn id="61" fill="hold">
                      <p:stCondLst>
                        <p:cond delay="indefinite"/>
                      </p:stCondLst>
                      <p:childTnLst>
                        <p:par>
                          <p:cTn id="62" fill="hold">
                            <p:stCondLst>
                              <p:cond delay="0"/>
                            </p:stCondLst>
                            <p:childTnLst>
                              <p:par>
                                <p:cTn id="63" presetID="10" presetClass="entr" presetSubtype="0" fill="hold" nodeType="clickEffect">
                                  <p:stCondLst>
                                    <p:cond delay="0"/>
                                  </p:stCondLst>
                                  <p:childTnLst>
                                    <p:set>
                                      <p:cBhvr>
                                        <p:cTn id="64" dur="1" fill="hold">
                                          <p:stCondLst>
                                            <p:cond delay="0"/>
                                          </p:stCondLst>
                                        </p:cTn>
                                        <p:tgtEl>
                                          <p:spTgt spid="2052"/>
                                        </p:tgtEl>
                                        <p:attrNameLst>
                                          <p:attrName>style.visibility</p:attrName>
                                        </p:attrNameLst>
                                      </p:cBhvr>
                                      <p:to>
                                        <p:strVal val="visible"/>
                                      </p:to>
                                    </p:set>
                                    <p:animEffect transition="in" filter="fade">
                                      <p:cBhvr>
                                        <p:cTn id="65" dur="500"/>
                                        <p:tgtEl>
                                          <p:spTgt spid="2052"/>
                                        </p:tgtEl>
                                      </p:cBhvr>
                                    </p:animEffect>
                                  </p:childTnLst>
                                </p:cTn>
                              </p:par>
                            </p:childTnLst>
                          </p:cTn>
                        </p:par>
                      </p:childTnLst>
                    </p:cTn>
                  </p:par>
                  <p:par>
                    <p:cTn id="66" fill="hold">
                      <p:stCondLst>
                        <p:cond delay="indefinite"/>
                      </p:stCondLst>
                      <p:childTnLst>
                        <p:par>
                          <p:cTn id="67" fill="hold">
                            <p:stCondLst>
                              <p:cond delay="0"/>
                            </p:stCondLst>
                            <p:childTnLst>
                              <p:par>
                                <p:cTn id="68" presetID="10" presetClass="entr" presetSubtype="0" fill="hold" grpId="0" nodeType="clickEffect">
                                  <p:stCondLst>
                                    <p:cond delay="0"/>
                                  </p:stCondLst>
                                  <p:childTnLst>
                                    <p:set>
                                      <p:cBhvr>
                                        <p:cTn id="69" dur="1" fill="hold">
                                          <p:stCondLst>
                                            <p:cond delay="0"/>
                                          </p:stCondLst>
                                        </p:cTn>
                                        <p:tgtEl>
                                          <p:spTgt spid="20"/>
                                        </p:tgtEl>
                                        <p:attrNameLst>
                                          <p:attrName>style.visibility</p:attrName>
                                        </p:attrNameLst>
                                      </p:cBhvr>
                                      <p:to>
                                        <p:strVal val="visible"/>
                                      </p:to>
                                    </p:set>
                                    <p:animEffect transition="in" filter="fade">
                                      <p:cBhvr>
                                        <p:cTn id="70"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7" grpId="1" animBg="1"/>
      <p:bldP spid="20"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User Hierarchies</a:t>
            </a:r>
            <a:endParaRPr lang="en-US" dirty="0"/>
          </a:p>
        </p:txBody>
      </p:sp>
      <p:pic>
        <p:nvPicPr>
          <p:cNvPr id="4"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29201" y="1856233"/>
            <a:ext cx="2143886" cy="30205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extBox 4"/>
          <p:cNvSpPr txBox="1"/>
          <p:nvPr/>
        </p:nvSpPr>
        <p:spPr bwMode="auto">
          <a:xfrm>
            <a:off x="1447800" y="1219200"/>
            <a:ext cx="6172200" cy="346249"/>
          </a:xfrm>
          <a:prstGeom prst="rect">
            <a:avLst/>
          </a:prstGeom>
          <a:noFill/>
          <a:ln w="9525">
            <a:noFill/>
            <a:miter lim="800000"/>
            <a:headEnd/>
            <a:tailEnd/>
          </a:ln>
        </p:spPr>
        <p:txBody>
          <a:bodyPr wrap="square" rtlCol="0">
            <a:spAutoFit/>
          </a:bodyPr>
          <a:lstStyle/>
          <a:p>
            <a:pPr algn="ctr"/>
            <a:r>
              <a:rPr lang="en-US" sz="1800" dirty="0" smtClean="0">
                <a:solidFill>
                  <a:srgbClr val="FFCC29"/>
                </a:solidFill>
                <a:latin typeface="Tekton Pro" pitchFamily="34" charset="0"/>
              </a:rPr>
              <a:t>Unnatural Hierarchy</a:t>
            </a:r>
            <a:endParaRPr lang="en-US" sz="1800" dirty="0">
              <a:solidFill>
                <a:srgbClr val="FFCC29"/>
              </a:solidFill>
              <a:latin typeface="Tekton Pro" pitchFamily="34" charset="0"/>
            </a:endParaRPr>
          </a:p>
        </p:txBody>
      </p:sp>
      <p:pic>
        <p:nvPicPr>
          <p:cNvPr id="3074"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981200" y="1856233"/>
            <a:ext cx="1898667" cy="14579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Text Placeholder 15"/>
          <p:cNvSpPr>
            <a:spLocks noGrp="1"/>
          </p:cNvSpPr>
          <p:nvPr>
            <p:ph type="body" idx="1"/>
          </p:nvPr>
        </p:nvSpPr>
        <p:spPr>
          <a:xfrm>
            <a:off x="457200" y="5257800"/>
            <a:ext cx="8229600" cy="914400"/>
          </a:xfrm>
        </p:spPr>
        <p:txBody>
          <a:bodyPr/>
          <a:lstStyle/>
          <a:p>
            <a:r>
              <a:rPr lang="en-US" sz="2600" dirty="0" smtClean="0"/>
              <a:t>Create a predefined grouping of attributes</a:t>
            </a:r>
          </a:p>
          <a:p>
            <a:r>
              <a:rPr lang="en-US" sz="2600" dirty="0" smtClean="0"/>
              <a:t>Derive no query performance benefit</a:t>
            </a:r>
          </a:p>
        </p:txBody>
      </p:sp>
      <p:cxnSp>
        <p:nvCxnSpPr>
          <p:cNvPr id="9" name="Straight Arrow Connector 8"/>
          <p:cNvCxnSpPr/>
          <p:nvPr/>
        </p:nvCxnSpPr>
        <p:spPr bwMode="auto">
          <a:xfrm>
            <a:off x="3124200" y="2514600"/>
            <a:ext cx="2057400" cy="0"/>
          </a:xfrm>
          <a:prstGeom prst="straightConnector1">
            <a:avLst/>
          </a:prstGeom>
          <a:gradFill rotWithShape="1">
            <a:gsLst>
              <a:gs pos="0">
                <a:srgbClr val="A4D289"/>
              </a:gs>
              <a:gs pos="100000">
                <a:schemeClr val="bg1"/>
              </a:gs>
            </a:gsLst>
            <a:lin ang="5400000" scaled="1"/>
          </a:gradFill>
          <a:ln w="25400" cap="flat" cmpd="sng" algn="ctr">
            <a:solidFill>
              <a:srgbClr val="FF0000"/>
            </a:solidFill>
            <a:prstDash val="solid"/>
            <a:round/>
            <a:headEnd type="none" w="med" len="med"/>
            <a:tailEnd type="arrow"/>
          </a:ln>
          <a:effectLst/>
        </p:spPr>
      </p:cxnSp>
      <p:cxnSp>
        <p:nvCxnSpPr>
          <p:cNvPr id="10" name="Straight Arrow Connector 9"/>
          <p:cNvCxnSpPr/>
          <p:nvPr/>
        </p:nvCxnSpPr>
        <p:spPr bwMode="auto">
          <a:xfrm>
            <a:off x="3124200" y="2514600"/>
            <a:ext cx="1905001" cy="1600200"/>
          </a:xfrm>
          <a:prstGeom prst="straightConnector1">
            <a:avLst/>
          </a:prstGeom>
          <a:gradFill rotWithShape="1">
            <a:gsLst>
              <a:gs pos="0">
                <a:srgbClr val="A4D289"/>
              </a:gs>
              <a:gs pos="100000">
                <a:schemeClr val="bg1"/>
              </a:gs>
            </a:gsLst>
            <a:lin ang="5400000" scaled="1"/>
          </a:gradFill>
          <a:ln w="25400" cap="flat" cmpd="sng" algn="ctr">
            <a:solidFill>
              <a:srgbClr val="FF0000"/>
            </a:solidFill>
            <a:prstDash val="solid"/>
            <a:round/>
            <a:headEnd type="none" w="med" len="med"/>
            <a:tailEnd type="arrow"/>
          </a:ln>
          <a:effectLst/>
        </p:spPr>
      </p:cxnSp>
      <p:cxnSp>
        <p:nvCxnSpPr>
          <p:cNvPr id="16" name="Straight Arrow Connector 15"/>
          <p:cNvCxnSpPr/>
          <p:nvPr/>
        </p:nvCxnSpPr>
        <p:spPr bwMode="auto">
          <a:xfrm>
            <a:off x="3124200" y="2819400"/>
            <a:ext cx="2209800" cy="152400"/>
          </a:xfrm>
          <a:prstGeom prst="straightConnector1">
            <a:avLst/>
          </a:prstGeom>
          <a:gradFill rotWithShape="1">
            <a:gsLst>
              <a:gs pos="0">
                <a:srgbClr val="A4D289"/>
              </a:gs>
              <a:gs pos="100000">
                <a:schemeClr val="bg1"/>
              </a:gs>
            </a:gsLst>
            <a:lin ang="5400000" scaled="1"/>
          </a:gradFill>
          <a:ln w="25400" cap="flat" cmpd="sng" algn="ctr">
            <a:solidFill>
              <a:srgbClr val="FF0000"/>
            </a:solidFill>
            <a:prstDash val="solid"/>
            <a:round/>
            <a:headEnd type="none" w="med" len="med"/>
            <a:tailEnd type="arrow"/>
          </a:ln>
          <a:effectLst/>
        </p:spPr>
      </p:cxnSp>
      <p:cxnSp>
        <p:nvCxnSpPr>
          <p:cNvPr id="17" name="Straight Arrow Connector 16"/>
          <p:cNvCxnSpPr/>
          <p:nvPr/>
        </p:nvCxnSpPr>
        <p:spPr bwMode="auto">
          <a:xfrm>
            <a:off x="3124200" y="2819400"/>
            <a:ext cx="2209800" cy="1600200"/>
          </a:xfrm>
          <a:prstGeom prst="straightConnector1">
            <a:avLst/>
          </a:prstGeom>
          <a:gradFill rotWithShape="1">
            <a:gsLst>
              <a:gs pos="0">
                <a:srgbClr val="A4D289"/>
              </a:gs>
              <a:gs pos="100000">
                <a:schemeClr val="bg1"/>
              </a:gs>
            </a:gsLst>
            <a:lin ang="5400000" scaled="1"/>
          </a:gradFill>
          <a:ln w="25400" cap="flat" cmpd="sng" algn="ctr">
            <a:solidFill>
              <a:srgbClr val="FF0000"/>
            </a:solidFill>
            <a:prstDash val="solid"/>
            <a:round/>
            <a:headEnd type="none" w="med" len="med"/>
            <a:tailEnd type="arrow"/>
          </a:ln>
          <a:effectLst/>
        </p:spPr>
      </p:cxnSp>
    </p:spTree>
    <p:extLst>
      <p:ext uri="{BB962C8B-B14F-4D97-AF65-F5344CB8AC3E}">
        <p14:creationId xmlns:p14="http://schemas.microsoft.com/office/powerpoint/2010/main" val="1160371447"/>
      </p:ext>
    </p:extLst>
  </p:cSld>
  <p:clrMapOvr>
    <a:masterClrMapping/>
  </p:clrMapOvr>
  <mc:AlternateContent xmlns:mc="http://schemas.openxmlformats.org/markup-compatibility/2006">
    <mc:Choice xmlns:p14="http://schemas.microsoft.com/office/powerpoint/2010/main" Requires="p14">
      <p:transition spd="slow" p14:dur="2000"/>
    </mc:Choice>
    <mc:Fallback>
      <p:transition xmlns:p14="http://schemas.microsoft.com/office/powerpoint/2010/mai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7">
                                            <p:txEl>
                                              <p:pRg st="0" end="0"/>
                                            </p:txEl>
                                          </p:spTgt>
                                        </p:tgtEl>
                                        <p:attrNameLst>
                                          <p:attrName>style.visibility</p:attrName>
                                        </p:attrNameLst>
                                      </p:cBhvr>
                                      <p:to>
                                        <p:strVal val="visible"/>
                                      </p:to>
                                    </p:set>
                                    <p:animEffect transition="in" filter="fade">
                                      <p:cBhvr>
                                        <p:cTn id="12" dur="500"/>
                                        <p:tgtEl>
                                          <p:spTgt spid="7">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074"/>
                                        </p:tgtEl>
                                        <p:attrNameLst>
                                          <p:attrName>style.visibility</p:attrName>
                                        </p:attrNameLst>
                                      </p:cBhvr>
                                      <p:to>
                                        <p:strVal val="visible"/>
                                      </p:to>
                                    </p:set>
                                    <p:animEffect transition="in" filter="fade">
                                      <p:cBhvr>
                                        <p:cTn id="17" dur="500"/>
                                        <p:tgtEl>
                                          <p:spTgt spid="3074"/>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fade">
                                      <p:cBhvr>
                                        <p:cTn id="22" dur="500"/>
                                        <p:tgtEl>
                                          <p:spTgt spid="4"/>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500"/>
                                        <p:tgtEl>
                                          <p:spTgt spid="9"/>
                                        </p:tgtEl>
                                      </p:cBhvr>
                                    </p:animEffect>
                                  </p:childTnLst>
                                </p:cTn>
                              </p:par>
                              <p:par>
                                <p:cTn id="28" presetID="10" presetClass="entr" presetSubtype="0" fill="hold" nodeType="withEffect">
                                  <p:stCondLst>
                                    <p:cond delay="0"/>
                                  </p:stCondLst>
                                  <p:childTnLst>
                                    <p:set>
                                      <p:cBhvr>
                                        <p:cTn id="29" dur="1" fill="hold">
                                          <p:stCondLst>
                                            <p:cond delay="0"/>
                                          </p:stCondLst>
                                        </p:cTn>
                                        <p:tgtEl>
                                          <p:spTgt spid="10"/>
                                        </p:tgtEl>
                                        <p:attrNameLst>
                                          <p:attrName>style.visibility</p:attrName>
                                        </p:attrNameLst>
                                      </p:cBhvr>
                                      <p:to>
                                        <p:strVal val="visible"/>
                                      </p:to>
                                    </p:set>
                                    <p:animEffect transition="in" filter="fade">
                                      <p:cBhvr>
                                        <p:cTn id="30" dur="500"/>
                                        <p:tgtEl>
                                          <p:spTgt spid="10"/>
                                        </p:tgtEl>
                                      </p:cBhvr>
                                    </p:animEffect>
                                  </p:childTnLst>
                                </p:cTn>
                              </p:par>
                            </p:childTnLst>
                          </p:cTn>
                        </p:par>
                      </p:childTnLst>
                    </p:cTn>
                  </p:par>
                  <p:par>
                    <p:cTn id="31" fill="hold">
                      <p:stCondLst>
                        <p:cond delay="indefinite"/>
                      </p:stCondLst>
                      <p:childTnLst>
                        <p:par>
                          <p:cTn id="32" fill="hold">
                            <p:stCondLst>
                              <p:cond delay="0"/>
                            </p:stCondLst>
                            <p:childTnLst>
                              <p:par>
                                <p:cTn id="33" presetID="1" presetClass="exit" presetSubtype="0" fill="hold" nodeType="clickEffect">
                                  <p:stCondLst>
                                    <p:cond delay="0"/>
                                  </p:stCondLst>
                                  <p:childTnLst>
                                    <p:set>
                                      <p:cBhvr>
                                        <p:cTn id="34" dur="1" fill="hold">
                                          <p:stCondLst>
                                            <p:cond delay="0"/>
                                          </p:stCondLst>
                                        </p:cTn>
                                        <p:tgtEl>
                                          <p:spTgt spid="10"/>
                                        </p:tgtEl>
                                        <p:attrNameLst>
                                          <p:attrName>style.visibility</p:attrName>
                                        </p:attrNameLst>
                                      </p:cBhvr>
                                      <p:to>
                                        <p:strVal val="hidden"/>
                                      </p:to>
                                    </p:set>
                                  </p:childTnLst>
                                </p:cTn>
                              </p:par>
                              <p:par>
                                <p:cTn id="35" presetID="1" presetClass="exit" presetSubtype="0" fill="hold" nodeType="withEffect">
                                  <p:stCondLst>
                                    <p:cond delay="0"/>
                                  </p:stCondLst>
                                  <p:childTnLst>
                                    <p:set>
                                      <p:cBhvr>
                                        <p:cTn id="36" dur="1" fill="hold">
                                          <p:stCondLst>
                                            <p:cond delay="0"/>
                                          </p:stCondLst>
                                        </p:cTn>
                                        <p:tgtEl>
                                          <p:spTgt spid="9"/>
                                        </p:tgtEl>
                                        <p:attrNameLst>
                                          <p:attrName>style.visibility</p:attrName>
                                        </p:attrNameLst>
                                      </p:cBhvr>
                                      <p:to>
                                        <p:strVal val="hidden"/>
                                      </p:to>
                                    </p:set>
                                  </p:childTnLst>
                                </p:cTn>
                              </p:par>
                              <p:par>
                                <p:cTn id="37" presetID="10" presetClass="entr" presetSubtype="0" fill="hold" nodeType="withEffect">
                                  <p:stCondLst>
                                    <p:cond delay="0"/>
                                  </p:stCondLst>
                                  <p:childTnLst>
                                    <p:set>
                                      <p:cBhvr>
                                        <p:cTn id="38" dur="1" fill="hold">
                                          <p:stCondLst>
                                            <p:cond delay="0"/>
                                          </p:stCondLst>
                                        </p:cTn>
                                        <p:tgtEl>
                                          <p:spTgt spid="16"/>
                                        </p:tgtEl>
                                        <p:attrNameLst>
                                          <p:attrName>style.visibility</p:attrName>
                                        </p:attrNameLst>
                                      </p:cBhvr>
                                      <p:to>
                                        <p:strVal val="visible"/>
                                      </p:to>
                                    </p:set>
                                    <p:animEffect transition="in" filter="fade">
                                      <p:cBhvr>
                                        <p:cTn id="39" dur="500"/>
                                        <p:tgtEl>
                                          <p:spTgt spid="16"/>
                                        </p:tgtEl>
                                      </p:cBhvr>
                                    </p:animEffect>
                                  </p:childTnLst>
                                </p:cTn>
                              </p:par>
                              <p:par>
                                <p:cTn id="40" presetID="10" presetClass="entr" presetSubtype="0" fill="hold" nodeType="withEffect">
                                  <p:stCondLst>
                                    <p:cond delay="0"/>
                                  </p:stCondLst>
                                  <p:childTnLst>
                                    <p:set>
                                      <p:cBhvr>
                                        <p:cTn id="41" dur="1" fill="hold">
                                          <p:stCondLst>
                                            <p:cond delay="0"/>
                                          </p:stCondLst>
                                        </p:cTn>
                                        <p:tgtEl>
                                          <p:spTgt spid="17"/>
                                        </p:tgtEl>
                                        <p:attrNameLst>
                                          <p:attrName>style.visibility</p:attrName>
                                        </p:attrNameLst>
                                      </p:cBhvr>
                                      <p:to>
                                        <p:strVal val="visible"/>
                                      </p:to>
                                    </p:set>
                                    <p:animEffect transition="in" filter="fade">
                                      <p:cBhvr>
                                        <p:cTn id="42" dur="500"/>
                                        <p:tgtEl>
                                          <p:spTgt spid="17"/>
                                        </p:tgtEl>
                                      </p:cBhvr>
                                    </p:animEffect>
                                  </p:childTnLst>
                                </p:cTn>
                              </p:par>
                            </p:childTnLst>
                          </p:cTn>
                        </p:par>
                      </p:childTnLst>
                    </p:cTn>
                  </p:par>
                  <p:par>
                    <p:cTn id="43" fill="hold">
                      <p:stCondLst>
                        <p:cond delay="indefinite"/>
                      </p:stCondLst>
                      <p:childTnLst>
                        <p:par>
                          <p:cTn id="44" fill="hold">
                            <p:stCondLst>
                              <p:cond delay="0"/>
                            </p:stCondLst>
                            <p:childTnLst>
                              <p:par>
                                <p:cTn id="45" presetID="1" presetClass="exit" presetSubtype="0" fill="hold" nodeType="clickEffect">
                                  <p:stCondLst>
                                    <p:cond delay="0"/>
                                  </p:stCondLst>
                                  <p:childTnLst>
                                    <p:set>
                                      <p:cBhvr>
                                        <p:cTn id="46" dur="1" fill="hold">
                                          <p:stCondLst>
                                            <p:cond delay="0"/>
                                          </p:stCondLst>
                                        </p:cTn>
                                        <p:tgtEl>
                                          <p:spTgt spid="17"/>
                                        </p:tgtEl>
                                        <p:attrNameLst>
                                          <p:attrName>style.visibility</p:attrName>
                                        </p:attrNameLst>
                                      </p:cBhvr>
                                      <p:to>
                                        <p:strVal val="hidden"/>
                                      </p:to>
                                    </p:set>
                                  </p:childTnLst>
                                </p:cTn>
                              </p:par>
                              <p:par>
                                <p:cTn id="47" presetID="1" presetClass="exit" presetSubtype="0" fill="hold" nodeType="withEffect">
                                  <p:stCondLst>
                                    <p:cond delay="0"/>
                                  </p:stCondLst>
                                  <p:childTnLst>
                                    <p:set>
                                      <p:cBhvr>
                                        <p:cTn id="48" dur="1" fill="hold">
                                          <p:stCondLst>
                                            <p:cond delay="0"/>
                                          </p:stCondLst>
                                        </p:cTn>
                                        <p:tgtEl>
                                          <p:spTgt spid="16"/>
                                        </p:tgtEl>
                                        <p:attrNameLst>
                                          <p:attrName>style.visibility</p:attrName>
                                        </p:attrNameLst>
                                      </p:cBhvr>
                                      <p:to>
                                        <p:strVal val="hidden"/>
                                      </p:to>
                                    </p:set>
                                  </p:childTnLst>
                                </p:cTn>
                              </p:par>
                              <p:par>
                                <p:cTn id="49" presetID="10" presetClass="entr" presetSubtype="0" fill="hold" nodeType="withEffect">
                                  <p:stCondLst>
                                    <p:cond delay="0"/>
                                  </p:stCondLst>
                                  <p:childTnLst>
                                    <p:set>
                                      <p:cBhvr>
                                        <p:cTn id="50" dur="1" fill="hold">
                                          <p:stCondLst>
                                            <p:cond delay="0"/>
                                          </p:stCondLst>
                                        </p:cTn>
                                        <p:tgtEl>
                                          <p:spTgt spid="7">
                                            <p:txEl>
                                              <p:pRg st="1" end="1"/>
                                            </p:txEl>
                                          </p:spTgt>
                                        </p:tgtEl>
                                        <p:attrNameLst>
                                          <p:attrName>style.visibility</p:attrName>
                                        </p:attrNameLst>
                                      </p:cBhvr>
                                      <p:to>
                                        <p:strVal val="visible"/>
                                      </p:to>
                                    </p:set>
                                    <p:animEffect transition="in" filter="fade">
                                      <p:cBhvr>
                                        <p:cTn id="51" dur="500"/>
                                        <p:tgtEl>
                                          <p:spTgt spid="7">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p:cNvSpPr/>
          <p:nvPr/>
        </p:nvSpPr>
        <p:spPr bwMode="auto">
          <a:xfrm>
            <a:off x="3657600" y="1066800"/>
            <a:ext cx="5257800" cy="2133600"/>
          </a:xfrm>
          <a:prstGeom prst="rect">
            <a:avLst/>
          </a:prstGeom>
          <a:gradFill rotWithShape="1">
            <a:gsLst>
              <a:gs pos="0">
                <a:srgbClr val="A4D289"/>
              </a:gs>
              <a:gs pos="100000">
                <a:schemeClr val="bg1"/>
              </a:gs>
            </a:gsLst>
            <a:lin ang="5400000" scaled="1"/>
          </a:gradFill>
          <a:ln w="9525" algn="ctr">
            <a:solidFill>
              <a:schemeClr val="tx1"/>
            </a:solidFill>
            <a:miter lim="800000"/>
            <a:headEnd/>
            <a:tailEnd/>
          </a:ln>
          <a:effectLst>
            <a:outerShdw blurRad="50800" dist="38100" dir="2700000" algn="tl" rotWithShape="0">
              <a:prstClr val="black">
                <a:alpha val="40000"/>
              </a:prstClr>
            </a:outerShdw>
          </a:effectLst>
        </p:spPr>
        <p:txBody>
          <a:bodyPr wrap="none" rtlCol="0" anchor="ctr"/>
          <a:lstStyle/>
          <a:p>
            <a:pPr algn="ctr"/>
            <a:endParaRPr lang="en-US" sz="2000" dirty="0">
              <a:latin typeface="Tekton Pro" pitchFamily="34" charset="0"/>
            </a:endParaRPr>
          </a:p>
        </p:txBody>
      </p:sp>
      <p:sp>
        <p:nvSpPr>
          <p:cNvPr id="4" name="Rectangle 3"/>
          <p:cNvSpPr/>
          <p:nvPr/>
        </p:nvSpPr>
        <p:spPr bwMode="auto">
          <a:xfrm>
            <a:off x="228600" y="1066800"/>
            <a:ext cx="2667000" cy="2133600"/>
          </a:xfrm>
          <a:prstGeom prst="rect">
            <a:avLst/>
          </a:prstGeom>
          <a:gradFill rotWithShape="1">
            <a:gsLst>
              <a:gs pos="0">
                <a:srgbClr val="A4D289"/>
              </a:gs>
              <a:gs pos="100000">
                <a:schemeClr val="bg1"/>
              </a:gs>
            </a:gsLst>
            <a:lin ang="5400000" scaled="1"/>
          </a:gradFill>
          <a:ln w="9525" algn="ctr">
            <a:solidFill>
              <a:schemeClr val="tx1"/>
            </a:solidFill>
            <a:miter lim="800000"/>
            <a:headEnd/>
            <a:tailEnd/>
          </a:ln>
          <a:effectLst>
            <a:outerShdw blurRad="50800" dist="38100" dir="2700000" algn="tl" rotWithShape="0">
              <a:prstClr val="black">
                <a:alpha val="40000"/>
              </a:prstClr>
            </a:outerShdw>
          </a:effectLst>
        </p:spPr>
        <p:txBody>
          <a:bodyPr wrap="none" rtlCol="0" anchor="ctr"/>
          <a:lstStyle/>
          <a:p>
            <a:pPr algn="ctr"/>
            <a:endParaRPr lang="en-US" sz="2000" dirty="0">
              <a:latin typeface="Tekton Pro" pitchFamily="34" charset="0"/>
            </a:endParaRPr>
          </a:p>
        </p:txBody>
      </p:sp>
      <p:sp>
        <p:nvSpPr>
          <p:cNvPr id="2" name="Title 1"/>
          <p:cNvSpPr>
            <a:spLocks noGrp="1"/>
          </p:cNvSpPr>
          <p:nvPr>
            <p:ph type="title"/>
          </p:nvPr>
        </p:nvSpPr>
        <p:spPr/>
        <p:txBody>
          <a:bodyPr/>
          <a:lstStyle/>
          <a:p>
            <a:r>
              <a:rPr lang="en-US" dirty="0" smtClean="0"/>
              <a:t>Parent-Child Hierarchy</a:t>
            </a:r>
            <a:endParaRPr lang="en-US" dirty="0"/>
          </a:p>
        </p:txBody>
      </p:sp>
      <p:pic>
        <p:nvPicPr>
          <p:cNvPr id="4101" name="Picture 5" descr="C:\Users\smisner\AppData\Local\Temp\SNAGHTML11418f1.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7200" y="1485900"/>
            <a:ext cx="2076450" cy="1714500"/>
          </a:xfrm>
          <a:prstGeom prst="rect">
            <a:avLst/>
          </a:prstGeom>
          <a:noFill/>
          <a:extLst>
            <a:ext uri="{909E8E84-426E-40dd-AFC4-6F175D3DCCD1}">
              <a14:hiddenFill xmlns:a14="http://schemas.microsoft.com/office/drawing/2010/main">
                <a:solidFill>
                  <a:srgbClr val="FFFFFF"/>
                </a:solidFill>
              </a14:hiddenFill>
            </a:ext>
          </a:extLst>
        </p:spPr>
      </p:pic>
      <p:sp>
        <p:nvSpPr>
          <p:cNvPr id="8" name="Text Placeholder 15"/>
          <p:cNvSpPr>
            <a:spLocks noGrp="1"/>
          </p:cNvSpPr>
          <p:nvPr>
            <p:ph type="body" idx="1"/>
          </p:nvPr>
        </p:nvSpPr>
        <p:spPr>
          <a:xfrm>
            <a:off x="457200" y="4724400"/>
            <a:ext cx="8382000" cy="1295400"/>
          </a:xfrm>
        </p:spPr>
        <p:txBody>
          <a:bodyPr/>
          <a:lstStyle/>
          <a:p>
            <a:r>
              <a:rPr lang="en-US" sz="2600" dirty="0" smtClean="0"/>
              <a:t>Provide a flexible structure with different number of levels per branch</a:t>
            </a:r>
          </a:p>
          <a:p>
            <a:r>
              <a:rPr lang="en-US" sz="2600" dirty="0" smtClean="0"/>
              <a:t>Support data in fact table for non-leaf members</a:t>
            </a:r>
          </a:p>
          <a:p>
            <a:endParaRPr lang="en-US" sz="2600" dirty="0" smtClean="0"/>
          </a:p>
        </p:txBody>
      </p:sp>
      <p:sp>
        <p:nvSpPr>
          <p:cNvPr id="11" name="TextBox 10"/>
          <p:cNvSpPr txBox="1"/>
          <p:nvPr/>
        </p:nvSpPr>
        <p:spPr bwMode="auto">
          <a:xfrm>
            <a:off x="457200" y="1219200"/>
            <a:ext cx="1981200" cy="487313"/>
          </a:xfrm>
          <a:prstGeom prst="rect">
            <a:avLst/>
          </a:prstGeom>
          <a:noFill/>
          <a:ln w="9525">
            <a:noFill/>
            <a:miter lim="800000"/>
            <a:headEnd/>
            <a:tailEnd/>
          </a:ln>
        </p:spPr>
        <p:txBody>
          <a:bodyPr wrap="square" rtlCol="0">
            <a:spAutoFit/>
          </a:bodyPr>
          <a:lstStyle/>
          <a:p>
            <a:pPr algn="ctr"/>
            <a:r>
              <a:rPr lang="en-US" sz="2800" b="1" dirty="0" smtClean="0">
                <a:solidFill>
                  <a:srgbClr val="002060"/>
                </a:solidFill>
                <a:latin typeface="Tekton Pro" pitchFamily="34" charset="0"/>
              </a:rPr>
              <a:t>DSV</a:t>
            </a:r>
            <a:endParaRPr lang="en-US" sz="2800" b="1" dirty="0">
              <a:solidFill>
                <a:srgbClr val="002060"/>
              </a:solidFill>
              <a:latin typeface="Tekton Pro" pitchFamily="34" charset="0"/>
            </a:endParaRPr>
          </a:p>
        </p:txBody>
      </p:sp>
      <p:sp>
        <p:nvSpPr>
          <p:cNvPr id="12" name="TextBox 11"/>
          <p:cNvSpPr txBox="1"/>
          <p:nvPr/>
        </p:nvSpPr>
        <p:spPr bwMode="auto">
          <a:xfrm>
            <a:off x="4038600" y="1219200"/>
            <a:ext cx="4591050" cy="487313"/>
          </a:xfrm>
          <a:prstGeom prst="rect">
            <a:avLst/>
          </a:prstGeom>
          <a:noFill/>
          <a:ln w="9525">
            <a:noFill/>
            <a:miter lim="800000"/>
            <a:headEnd/>
            <a:tailEnd/>
          </a:ln>
        </p:spPr>
        <p:txBody>
          <a:bodyPr wrap="square" rtlCol="0">
            <a:spAutoFit/>
          </a:bodyPr>
          <a:lstStyle/>
          <a:p>
            <a:pPr algn="ctr"/>
            <a:r>
              <a:rPr lang="en-US" sz="2800" b="1" dirty="0" smtClean="0">
                <a:solidFill>
                  <a:srgbClr val="002060"/>
                </a:solidFill>
                <a:latin typeface="Tekton Pro" pitchFamily="34" charset="0"/>
              </a:rPr>
              <a:t>Dimension Designer</a:t>
            </a:r>
            <a:endParaRPr lang="en-US" sz="2800" b="1" dirty="0">
              <a:solidFill>
                <a:srgbClr val="002060"/>
              </a:solidFill>
              <a:latin typeface="Tekton Pro" pitchFamily="34" charset="0"/>
            </a:endParaRPr>
          </a:p>
        </p:txBody>
      </p:sp>
      <p:pic>
        <p:nvPicPr>
          <p:cNvPr id="4113" name="Picture 1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038600" y="2256966"/>
            <a:ext cx="1478588" cy="3696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14" name="Picture 18"/>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943600" y="1987790"/>
            <a:ext cx="2428875" cy="962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098" name="Picture 2" descr="C:\Users\smisner\AppData\Local\Temp\SNAGHTML1a4fe7f8.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757487" y="3733800"/>
            <a:ext cx="2562225" cy="7239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71607033"/>
      </p:ext>
    </p:extLst>
  </p:cSld>
  <p:clrMapOvr>
    <a:masterClrMapping/>
  </p:clrMapOvr>
  <mc:AlternateContent xmlns:mc="http://schemas.openxmlformats.org/markup-compatibility/2006">
    <mc:Choice xmlns:p14="http://schemas.microsoft.com/office/powerpoint/2010/main" Requires="p14">
      <p:transition spd="slow" p14:dur="2000"/>
    </mc:Choice>
    <mc:Fallback>
      <p:transition xmlns:p14="http://schemas.microsoft.com/office/powerpoint/2010/mai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101"/>
                                        </p:tgtEl>
                                        <p:attrNameLst>
                                          <p:attrName>style.visibility</p:attrName>
                                        </p:attrNameLst>
                                      </p:cBhvr>
                                      <p:to>
                                        <p:strVal val="visible"/>
                                      </p:to>
                                    </p:set>
                                    <p:animEffect transition="in" filter="fade">
                                      <p:cBhvr>
                                        <p:cTn id="7" dur="500"/>
                                        <p:tgtEl>
                                          <p:spTgt spid="4101"/>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fade">
                                      <p:cBhvr>
                                        <p:cTn id="10" dur="500"/>
                                        <p:tgtEl>
                                          <p:spTgt spid="11"/>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500"/>
                                        <p:tgtEl>
                                          <p:spTgt spid="4"/>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8">
                                            <p:txEl>
                                              <p:pRg st="0" end="0"/>
                                            </p:txEl>
                                          </p:spTgt>
                                        </p:tgtEl>
                                        <p:attrNameLst>
                                          <p:attrName>style.visibility</p:attrName>
                                        </p:attrNameLst>
                                      </p:cBhvr>
                                      <p:to>
                                        <p:strVal val="visible"/>
                                      </p:to>
                                    </p:set>
                                    <p:animEffect transition="in" filter="fade">
                                      <p:cBhvr>
                                        <p:cTn id="18" dur="500"/>
                                        <p:tgtEl>
                                          <p:spTgt spid="8">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fade">
                                      <p:cBhvr>
                                        <p:cTn id="23" dur="500"/>
                                        <p:tgtEl>
                                          <p:spTgt spid="12"/>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14"/>
                                        </p:tgtEl>
                                        <p:attrNameLst>
                                          <p:attrName>style.visibility</p:attrName>
                                        </p:attrNameLst>
                                      </p:cBhvr>
                                      <p:to>
                                        <p:strVal val="visible"/>
                                      </p:to>
                                    </p:set>
                                    <p:animEffect transition="in" filter="fade">
                                      <p:cBhvr>
                                        <p:cTn id="26" dur="500"/>
                                        <p:tgtEl>
                                          <p:spTgt spid="14"/>
                                        </p:tgtEl>
                                      </p:cBhvr>
                                    </p:animEffect>
                                  </p:childTnLst>
                                </p:cTn>
                              </p:par>
                              <p:par>
                                <p:cTn id="27" presetID="10" presetClass="entr" presetSubtype="0" fill="hold" nodeType="withEffect">
                                  <p:stCondLst>
                                    <p:cond delay="0"/>
                                  </p:stCondLst>
                                  <p:childTnLst>
                                    <p:set>
                                      <p:cBhvr>
                                        <p:cTn id="28" dur="1" fill="hold">
                                          <p:stCondLst>
                                            <p:cond delay="0"/>
                                          </p:stCondLst>
                                        </p:cTn>
                                        <p:tgtEl>
                                          <p:spTgt spid="4113"/>
                                        </p:tgtEl>
                                        <p:attrNameLst>
                                          <p:attrName>style.visibility</p:attrName>
                                        </p:attrNameLst>
                                      </p:cBhvr>
                                      <p:to>
                                        <p:strVal val="visible"/>
                                      </p:to>
                                    </p:set>
                                    <p:animEffect transition="in" filter="fade">
                                      <p:cBhvr>
                                        <p:cTn id="29" dur="500"/>
                                        <p:tgtEl>
                                          <p:spTgt spid="4113"/>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nodeType="clickEffect">
                                  <p:stCondLst>
                                    <p:cond delay="0"/>
                                  </p:stCondLst>
                                  <p:childTnLst>
                                    <p:set>
                                      <p:cBhvr>
                                        <p:cTn id="33" dur="1" fill="hold">
                                          <p:stCondLst>
                                            <p:cond delay="0"/>
                                          </p:stCondLst>
                                        </p:cTn>
                                        <p:tgtEl>
                                          <p:spTgt spid="4114"/>
                                        </p:tgtEl>
                                        <p:attrNameLst>
                                          <p:attrName>style.visibility</p:attrName>
                                        </p:attrNameLst>
                                      </p:cBhvr>
                                      <p:to>
                                        <p:strVal val="visible"/>
                                      </p:to>
                                    </p:set>
                                    <p:animEffect transition="in" filter="fade">
                                      <p:cBhvr>
                                        <p:cTn id="34" dur="500"/>
                                        <p:tgtEl>
                                          <p:spTgt spid="4114"/>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nodeType="clickEffect">
                                  <p:stCondLst>
                                    <p:cond delay="0"/>
                                  </p:stCondLst>
                                  <p:childTnLst>
                                    <p:set>
                                      <p:cBhvr>
                                        <p:cTn id="38" dur="1" fill="hold">
                                          <p:stCondLst>
                                            <p:cond delay="0"/>
                                          </p:stCondLst>
                                        </p:cTn>
                                        <p:tgtEl>
                                          <p:spTgt spid="8">
                                            <p:txEl>
                                              <p:pRg st="1" end="1"/>
                                            </p:txEl>
                                          </p:spTgt>
                                        </p:tgtEl>
                                        <p:attrNameLst>
                                          <p:attrName>style.visibility</p:attrName>
                                        </p:attrNameLst>
                                      </p:cBhvr>
                                      <p:to>
                                        <p:strVal val="visible"/>
                                      </p:to>
                                    </p:set>
                                    <p:animEffect transition="in" filter="fade">
                                      <p:cBhvr>
                                        <p:cTn id="39" dur="500"/>
                                        <p:tgtEl>
                                          <p:spTgt spid="8">
                                            <p:txEl>
                                              <p:pRg st="1" end="1"/>
                                            </p:txEl>
                                          </p:spTgt>
                                        </p:tgtEl>
                                      </p:cBhvr>
                                    </p:animEffect>
                                  </p:childTnLst>
                                </p:cTn>
                              </p:par>
                            </p:childTnLst>
                          </p:cTn>
                        </p:par>
                      </p:childTnLst>
                    </p:cTn>
                  </p:par>
                  <p:par>
                    <p:cTn id="40" fill="hold">
                      <p:stCondLst>
                        <p:cond delay="indefinite"/>
                      </p:stCondLst>
                      <p:childTnLst>
                        <p:par>
                          <p:cTn id="41" fill="hold">
                            <p:stCondLst>
                              <p:cond delay="0"/>
                            </p:stCondLst>
                            <p:childTnLst>
                              <p:par>
                                <p:cTn id="42" presetID="10" presetClass="entr" presetSubtype="0" fill="hold" nodeType="clickEffect">
                                  <p:stCondLst>
                                    <p:cond delay="0"/>
                                  </p:stCondLst>
                                  <p:childTnLst>
                                    <p:set>
                                      <p:cBhvr>
                                        <p:cTn id="43" dur="1" fill="hold">
                                          <p:stCondLst>
                                            <p:cond delay="0"/>
                                          </p:stCondLst>
                                        </p:cTn>
                                        <p:tgtEl>
                                          <p:spTgt spid="4098"/>
                                        </p:tgtEl>
                                        <p:attrNameLst>
                                          <p:attrName>style.visibility</p:attrName>
                                        </p:attrNameLst>
                                      </p:cBhvr>
                                      <p:to>
                                        <p:strVal val="visible"/>
                                      </p:to>
                                    </p:set>
                                    <p:animEffect transition="in" filter="fade">
                                      <p:cBhvr>
                                        <p:cTn id="44" dur="500"/>
                                        <p:tgtEl>
                                          <p:spTgt spid="40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4" grpId="0" animBg="1"/>
      <p:bldP spid="11" grpId="0"/>
      <p:bldP spid="12"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Attribute Relationships</a:t>
            </a:r>
            <a:endParaRPr lang="en-US" dirty="0"/>
          </a:p>
        </p:txBody>
      </p:sp>
      <p:sp>
        <p:nvSpPr>
          <p:cNvPr id="3" name="Content Placeholder 2"/>
          <p:cNvSpPr>
            <a:spLocks noGrp="1"/>
          </p:cNvSpPr>
          <p:nvPr>
            <p:ph type="body" idx="1"/>
          </p:nvPr>
        </p:nvSpPr>
        <p:spPr/>
        <p:txBody>
          <a:bodyPr/>
          <a:lstStyle/>
          <a:p>
            <a:pPr>
              <a:lnSpc>
                <a:spcPct val="80000"/>
              </a:lnSpc>
            </a:pPr>
            <a:r>
              <a:rPr lang="en-US" sz="2400" dirty="0" smtClean="0"/>
              <a:t>Attributes </a:t>
            </a:r>
            <a:r>
              <a:rPr lang="en-US" sz="2400" dirty="0"/>
              <a:t>must relate </a:t>
            </a:r>
            <a:r>
              <a:rPr lang="en-US" sz="2400" dirty="0" smtClean="0"/>
              <a:t>directly </a:t>
            </a:r>
            <a:r>
              <a:rPr lang="en-US" sz="2400" dirty="0"/>
              <a:t>or indirectly to </a:t>
            </a:r>
            <a:r>
              <a:rPr lang="en-US" sz="2400" dirty="0" smtClean="0"/>
              <a:t>facts </a:t>
            </a:r>
            <a:r>
              <a:rPr lang="en-US" sz="2400" dirty="0"/>
              <a:t>via </a:t>
            </a:r>
            <a:r>
              <a:rPr lang="en-US" sz="2400" dirty="0" smtClean="0"/>
              <a:t>key </a:t>
            </a:r>
            <a:r>
              <a:rPr lang="en-US" sz="2400" dirty="0" smtClean="0"/>
              <a:t>attribute</a:t>
            </a:r>
          </a:p>
          <a:p>
            <a:pPr>
              <a:lnSpc>
                <a:spcPct val="80000"/>
              </a:lnSpc>
            </a:pPr>
            <a:endParaRPr lang="en-US" sz="2400" dirty="0"/>
          </a:p>
          <a:p>
            <a:pPr>
              <a:lnSpc>
                <a:spcPct val="80000"/>
              </a:lnSpc>
            </a:pPr>
            <a:endParaRPr lang="en-US" sz="2400" dirty="0"/>
          </a:p>
          <a:p>
            <a:pPr>
              <a:lnSpc>
                <a:spcPct val="80000"/>
              </a:lnSpc>
            </a:pPr>
            <a:endParaRPr lang="en-US" sz="2400" dirty="0" smtClean="0"/>
          </a:p>
          <a:p>
            <a:pPr>
              <a:lnSpc>
                <a:spcPct val="80000"/>
              </a:lnSpc>
            </a:pPr>
            <a:endParaRPr lang="en-US" sz="2400" dirty="0"/>
          </a:p>
          <a:p>
            <a:pPr>
              <a:lnSpc>
                <a:spcPct val="80000"/>
              </a:lnSpc>
            </a:pPr>
            <a:endParaRPr lang="en-US" sz="2400" dirty="0" smtClean="0"/>
          </a:p>
          <a:p>
            <a:pPr>
              <a:lnSpc>
                <a:spcPct val="80000"/>
              </a:lnSpc>
            </a:pPr>
            <a:endParaRPr lang="en-US" sz="2400" dirty="0"/>
          </a:p>
          <a:p>
            <a:pPr>
              <a:lnSpc>
                <a:spcPct val="80000"/>
              </a:lnSpc>
            </a:pPr>
            <a:r>
              <a:rPr lang="en-US" sz="2400" dirty="0" smtClean="0"/>
              <a:t>Attribute relationships serve multiple purposes</a:t>
            </a:r>
          </a:p>
          <a:p>
            <a:pPr lvl="1">
              <a:lnSpc>
                <a:spcPct val="80000"/>
              </a:lnSpc>
            </a:pPr>
            <a:r>
              <a:rPr lang="en-US" sz="2200" dirty="0" smtClean="0"/>
              <a:t>Enhance </a:t>
            </a:r>
            <a:r>
              <a:rPr lang="en-US" sz="2200" dirty="0"/>
              <a:t>query performance</a:t>
            </a:r>
          </a:p>
          <a:p>
            <a:pPr lvl="1">
              <a:lnSpc>
                <a:spcPct val="80000"/>
              </a:lnSpc>
            </a:pPr>
            <a:r>
              <a:rPr lang="en-US" sz="2200" dirty="0" smtClean="0"/>
              <a:t>Ensure correct totals</a:t>
            </a:r>
          </a:p>
          <a:p>
            <a:pPr lvl="1">
              <a:lnSpc>
                <a:spcPct val="80000"/>
              </a:lnSpc>
            </a:pPr>
            <a:r>
              <a:rPr lang="en-US" sz="2200" dirty="0" smtClean="0"/>
              <a:t>Facilitate aggregation design</a:t>
            </a:r>
          </a:p>
          <a:p>
            <a:pPr>
              <a:lnSpc>
                <a:spcPct val="80000"/>
              </a:lnSpc>
            </a:pPr>
            <a:r>
              <a:rPr lang="en-US" sz="2400" dirty="0" smtClean="0"/>
              <a:t>Relationship types affect dimension processing</a:t>
            </a:r>
          </a:p>
          <a:p>
            <a:pPr lvl="1">
              <a:lnSpc>
                <a:spcPct val="80000"/>
              </a:lnSpc>
            </a:pPr>
            <a:endParaRPr lang="en-US" sz="2200" dirty="0" smtClean="0"/>
          </a:p>
          <a:p>
            <a:pPr lvl="1">
              <a:lnSpc>
                <a:spcPct val="80000"/>
              </a:lnSpc>
            </a:pPr>
            <a:endParaRPr lang="en-US" sz="2200" dirty="0"/>
          </a:p>
          <a:p>
            <a:endParaRPr lang="en-US" sz="2400" dirty="0" smtClean="0"/>
          </a:p>
        </p:txBody>
      </p:sp>
      <p:pic>
        <p:nvPicPr>
          <p:cNvPr id="38918" name="Picture 6" descr="C:\Users\smisner\AppData\Local\Temp\SNAGHTML2cc5c472.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3803" y="1894840"/>
            <a:ext cx="8048625" cy="619126"/>
          </a:xfrm>
          <a:prstGeom prst="rect">
            <a:avLst/>
          </a:prstGeom>
          <a:noFill/>
          <a:extLst>
            <a:ext uri="{909E8E84-426E-40dd-AFC4-6F175D3DCCD1}">
              <a14:hiddenFill xmlns:a14="http://schemas.microsoft.com/office/drawing/2010/main">
                <a:solidFill>
                  <a:srgbClr val="FFFFFF"/>
                </a:solidFill>
              </a14:hiddenFill>
            </a:ext>
          </a:extLst>
        </p:spPr>
      </p:pic>
      <p:cxnSp>
        <p:nvCxnSpPr>
          <p:cNvPr id="5" name="Straight Arrow Connector 4"/>
          <p:cNvCxnSpPr/>
          <p:nvPr/>
        </p:nvCxnSpPr>
        <p:spPr bwMode="auto">
          <a:xfrm flipH="1" flipV="1">
            <a:off x="1524000" y="2204403"/>
            <a:ext cx="914400" cy="528637"/>
          </a:xfrm>
          <a:prstGeom prst="straightConnector1">
            <a:avLst/>
          </a:prstGeom>
          <a:gradFill rotWithShape="1">
            <a:gsLst>
              <a:gs pos="0">
                <a:srgbClr val="A4D289"/>
              </a:gs>
              <a:gs pos="100000">
                <a:schemeClr val="bg1"/>
              </a:gs>
            </a:gsLst>
            <a:lin ang="5400000" scaled="1"/>
          </a:gradFill>
          <a:ln w="25400" cap="flat" cmpd="sng" algn="ctr">
            <a:solidFill>
              <a:srgbClr val="FF0000"/>
            </a:solidFill>
            <a:prstDash val="solid"/>
            <a:round/>
            <a:headEnd type="none" w="med" len="med"/>
            <a:tailEnd type="arrow"/>
          </a:ln>
          <a:effectLst/>
        </p:spPr>
      </p:cxnSp>
      <p:cxnSp>
        <p:nvCxnSpPr>
          <p:cNvPr id="6" name="Straight Arrow Connector 5"/>
          <p:cNvCxnSpPr/>
          <p:nvPr/>
        </p:nvCxnSpPr>
        <p:spPr bwMode="auto">
          <a:xfrm flipV="1">
            <a:off x="2438400" y="2204404"/>
            <a:ext cx="914400" cy="528636"/>
          </a:xfrm>
          <a:prstGeom prst="straightConnector1">
            <a:avLst/>
          </a:prstGeom>
          <a:gradFill rotWithShape="1">
            <a:gsLst>
              <a:gs pos="0">
                <a:srgbClr val="A4D289"/>
              </a:gs>
              <a:gs pos="100000">
                <a:schemeClr val="bg1"/>
              </a:gs>
            </a:gsLst>
            <a:lin ang="5400000" scaled="1"/>
          </a:gradFill>
          <a:ln w="25400" cap="flat" cmpd="sng" algn="ctr">
            <a:solidFill>
              <a:srgbClr val="FF0000"/>
            </a:solidFill>
            <a:prstDash val="solid"/>
            <a:round/>
            <a:headEnd type="none" w="med" len="med"/>
            <a:tailEnd type="arrow"/>
          </a:ln>
          <a:effectLst/>
        </p:spPr>
      </p:cxnSp>
      <p:sp>
        <p:nvSpPr>
          <p:cNvPr id="19" name="TextBox 18"/>
          <p:cNvSpPr txBox="1"/>
          <p:nvPr/>
        </p:nvSpPr>
        <p:spPr bwMode="auto">
          <a:xfrm>
            <a:off x="1475096" y="2738179"/>
            <a:ext cx="1981200" cy="595548"/>
          </a:xfrm>
          <a:prstGeom prst="rect">
            <a:avLst/>
          </a:prstGeom>
          <a:noFill/>
          <a:ln w="9525">
            <a:noFill/>
            <a:miter lim="800000"/>
            <a:headEnd/>
            <a:tailEnd/>
          </a:ln>
        </p:spPr>
        <p:txBody>
          <a:bodyPr wrap="square" rtlCol="0">
            <a:spAutoFit/>
          </a:bodyPr>
          <a:lstStyle/>
          <a:p>
            <a:pPr algn="ctr"/>
            <a:r>
              <a:rPr lang="en-US" sz="1800" dirty="0" smtClean="0">
                <a:solidFill>
                  <a:srgbClr val="FFCC29"/>
                </a:solidFill>
                <a:latin typeface="Tekton Pro" pitchFamily="34" charset="0"/>
              </a:rPr>
              <a:t>Direct relationship</a:t>
            </a:r>
            <a:endParaRPr lang="en-US" sz="1800" dirty="0">
              <a:solidFill>
                <a:srgbClr val="FFCC29"/>
              </a:solidFill>
              <a:latin typeface="Tekton Pro" pitchFamily="34" charset="0"/>
            </a:endParaRPr>
          </a:p>
        </p:txBody>
      </p:sp>
      <p:sp>
        <p:nvSpPr>
          <p:cNvPr id="20" name="TextBox 19"/>
          <p:cNvSpPr txBox="1"/>
          <p:nvPr/>
        </p:nvSpPr>
        <p:spPr bwMode="auto">
          <a:xfrm>
            <a:off x="4953000" y="2954580"/>
            <a:ext cx="2819400" cy="346249"/>
          </a:xfrm>
          <a:prstGeom prst="rect">
            <a:avLst/>
          </a:prstGeom>
          <a:noFill/>
          <a:ln w="9525">
            <a:noFill/>
            <a:miter lim="800000"/>
            <a:headEnd/>
            <a:tailEnd/>
          </a:ln>
        </p:spPr>
        <p:txBody>
          <a:bodyPr wrap="square" rtlCol="0">
            <a:spAutoFit/>
          </a:bodyPr>
          <a:lstStyle/>
          <a:p>
            <a:pPr algn="ctr"/>
            <a:r>
              <a:rPr lang="en-US" sz="1800" dirty="0" smtClean="0">
                <a:solidFill>
                  <a:srgbClr val="FFCC29"/>
                </a:solidFill>
                <a:latin typeface="Tekton Pro" pitchFamily="34" charset="0"/>
              </a:rPr>
              <a:t>Indirect relationships</a:t>
            </a:r>
            <a:endParaRPr lang="en-US" sz="1800" dirty="0">
              <a:solidFill>
                <a:srgbClr val="FFCC29"/>
              </a:solidFill>
              <a:latin typeface="Tekton Pro" pitchFamily="34" charset="0"/>
            </a:endParaRPr>
          </a:p>
        </p:txBody>
      </p:sp>
      <p:cxnSp>
        <p:nvCxnSpPr>
          <p:cNvPr id="21" name="Straight Arrow Connector 20"/>
          <p:cNvCxnSpPr/>
          <p:nvPr/>
        </p:nvCxnSpPr>
        <p:spPr bwMode="auto">
          <a:xfrm flipH="1" flipV="1">
            <a:off x="1828801" y="2204404"/>
            <a:ext cx="4343399" cy="646244"/>
          </a:xfrm>
          <a:prstGeom prst="straightConnector1">
            <a:avLst/>
          </a:prstGeom>
          <a:gradFill rotWithShape="1">
            <a:gsLst>
              <a:gs pos="0">
                <a:srgbClr val="A4D289"/>
              </a:gs>
              <a:gs pos="100000">
                <a:schemeClr val="bg1"/>
              </a:gs>
            </a:gsLst>
            <a:lin ang="5400000" scaled="1"/>
          </a:gradFill>
          <a:ln w="25400" cap="flat" cmpd="sng" algn="ctr">
            <a:solidFill>
              <a:srgbClr val="FF0000"/>
            </a:solidFill>
            <a:prstDash val="solid"/>
            <a:round/>
            <a:headEnd type="none" w="med" len="med"/>
            <a:tailEnd type="arrow"/>
          </a:ln>
          <a:effectLst/>
        </p:spPr>
      </p:cxnSp>
      <p:cxnSp>
        <p:nvCxnSpPr>
          <p:cNvPr id="24" name="Straight Arrow Connector 23"/>
          <p:cNvCxnSpPr/>
          <p:nvPr/>
        </p:nvCxnSpPr>
        <p:spPr bwMode="auto">
          <a:xfrm flipH="1" flipV="1">
            <a:off x="6096000" y="2204404"/>
            <a:ext cx="76200" cy="646244"/>
          </a:xfrm>
          <a:prstGeom prst="straightConnector1">
            <a:avLst/>
          </a:prstGeom>
          <a:gradFill rotWithShape="1">
            <a:gsLst>
              <a:gs pos="0">
                <a:srgbClr val="A4D289"/>
              </a:gs>
              <a:gs pos="100000">
                <a:schemeClr val="bg1"/>
              </a:gs>
            </a:gsLst>
            <a:lin ang="5400000" scaled="1"/>
          </a:gradFill>
          <a:ln w="25400" cap="flat" cmpd="sng" algn="ctr">
            <a:solidFill>
              <a:srgbClr val="FF0000"/>
            </a:solidFill>
            <a:prstDash val="solid"/>
            <a:round/>
            <a:headEnd type="none" w="med" len="med"/>
            <a:tailEnd type="arrow"/>
          </a:ln>
          <a:effectLst/>
        </p:spPr>
      </p:cxnSp>
      <p:cxnSp>
        <p:nvCxnSpPr>
          <p:cNvPr id="30" name="Straight Arrow Connector 29"/>
          <p:cNvCxnSpPr/>
          <p:nvPr/>
        </p:nvCxnSpPr>
        <p:spPr bwMode="auto">
          <a:xfrm flipV="1">
            <a:off x="6172200" y="2204404"/>
            <a:ext cx="1219200" cy="646244"/>
          </a:xfrm>
          <a:prstGeom prst="straightConnector1">
            <a:avLst/>
          </a:prstGeom>
          <a:gradFill rotWithShape="1">
            <a:gsLst>
              <a:gs pos="0">
                <a:srgbClr val="A4D289"/>
              </a:gs>
              <a:gs pos="100000">
                <a:schemeClr val="bg1"/>
              </a:gs>
            </a:gsLst>
            <a:lin ang="5400000" scaled="1"/>
          </a:gradFill>
          <a:ln w="25400" cap="flat" cmpd="sng" algn="ctr">
            <a:solidFill>
              <a:srgbClr val="FF0000"/>
            </a:solidFill>
            <a:prstDash val="solid"/>
            <a:round/>
            <a:headEnd type="none" w="med" len="med"/>
            <a:tailEnd type="arrow"/>
          </a:ln>
          <a:effectLst/>
        </p:spPr>
      </p:cxnSp>
      <p:pic>
        <p:nvPicPr>
          <p:cNvPr id="1026" name="Picture 2" descr="C:\Users\smisner\AppData\Local\Temp\SNAGHTML1804fc27.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981200" y="5276850"/>
            <a:ext cx="2439679" cy="835059"/>
          </a:xfrm>
          <a:prstGeom prst="rect">
            <a:avLst/>
          </a:prstGeom>
          <a:noFill/>
          <a:extLst>
            <a:ext uri="{909E8E84-426E-40dd-AFC4-6F175D3DCCD1}">
              <a14:hiddenFill xmlns:a14="http://schemas.microsoft.com/office/drawing/2010/main">
                <a:solidFill>
                  <a:srgbClr val="FFFFFF"/>
                </a:solidFill>
              </a14:hiddenFill>
            </a:ext>
          </a:extLst>
        </p:spPr>
      </p:pic>
      <p:sp>
        <p:nvSpPr>
          <p:cNvPr id="35" name="TextBox 34"/>
          <p:cNvSpPr txBox="1"/>
          <p:nvPr/>
        </p:nvSpPr>
        <p:spPr bwMode="auto">
          <a:xfrm>
            <a:off x="4876800" y="5276850"/>
            <a:ext cx="3657600" cy="595548"/>
          </a:xfrm>
          <a:prstGeom prst="rect">
            <a:avLst/>
          </a:prstGeom>
          <a:noFill/>
          <a:ln w="9525">
            <a:noFill/>
            <a:miter lim="800000"/>
            <a:headEnd/>
            <a:tailEnd/>
          </a:ln>
        </p:spPr>
        <p:txBody>
          <a:bodyPr wrap="square" rtlCol="0">
            <a:spAutoFit/>
          </a:bodyPr>
          <a:lstStyle/>
          <a:p>
            <a:pPr algn="ctr"/>
            <a:r>
              <a:rPr lang="en-US" sz="1800" dirty="0" smtClean="0">
                <a:solidFill>
                  <a:srgbClr val="FFCC29"/>
                </a:solidFill>
                <a:latin typeface="Tekton Pro" pitchFamily="34" charset="0"/>
              </a:rPr>
              <a:t>Rearrange attributes but lose </a:t>
            </a:r>
            <a:r>
              <a:rPr lang="en-US" sz="1800" dirty="0" err="1" smtClean="0">
                <a:solidFill>
                  <a:srgbClr val="FFCC29"/>
                </a:solidFill>
                <a:latin typeface="Tekton Pro" pitchFamily="34" charset="0"/>
              </a:rPr>
              <a:t>aggs</a:t>
            </a:r>
            <a:endParaRPr lang="en-US" sz="1800" dirty="0">
              <a:solidFill>
                <a:srgbClr val="FFCC29"/>
              </a:solidFill>
              <a:latin typeface="Tekton Pro" pitchFamily="34" charset="0"/>
            </a:endParaRPr>
          </a:p>
        </p:txBody>
      </p:sp>
      <p:cxnSp>
        <p:nvCxnSpPr>
          <p:cNvPr id="36" name="Straight Arrow Connector 35"/>
          <p:cNvCxnSpPr>
            <a:stCxn id="1026" idx="3"/>
          </p:cNvCxnSpPr>
          <p:nvPr/>
        </p:nvCxnSpPr>
        <p:spPr bwMode="auto">
          <a:xfrm flipV="1">
            <a:off x="4420879" y="5474037"/>
            <a:ext cx="685800" cy="220343"/>
          </a:xfrm>
          <a:prstGeom prst="straightConnector1">
            <a:avLst/>
          </a:prstGeom>
          <a:gradFill rotWithShape="1">
            <a:gsLst>
              <a:gs pos="0">
                <a:srgbClr val="A4D289"/>
              </a:gs>
              <a:gs pos="100000">
                <a:schemeClr val="bg1"/>
              </a:gs>
            </a:gsLst>
            <a:lin ang="5400000" scaled="1"/>
          </a:gradFill>
          <a:ln w="25400" cap="flat" cmpd="sng" algn="ctr">
            <a:solidFill>
              <a:srgbClr val="FF0000"/>
            </a:solidFill>
            <a:prstDash val="solid"/>
            <a:round/>
            <a:headEnd type="none" w="med" len="med"/>
            <a:tailEnd type="arrow"/>
          </a:ln>
          <a:effectLst/>
        </p:spPr>
      </p:cxnSp>
      <p:sp>
        <p:nvSpPr>
          <p:cNvPr id="39" name="TextBox 38"/>
          <p:cNvSpPr txBox="1"/>
          <p:nvPr/>
        </p:nvSpPr>
        <p:spPr bwMode="auto">
          <a:xfrm>
            <a:off x="4989820" y="5726668"/>
            <a:ext cx="4039879" cy="595548"/>
          </a:xfrm>
          <a:prstGeom prst="rect">
            <a:avLst/>
          </a:prstGeom>
          <a:noFill/>
          <a:ln w="9525">
            <a:noFill/>
            <a:miter lim="800000"/>
            <a:headEnd/>
            <a:tailEnd/>
          </a:ln>
        </p:spPr>
        <p:txBody>
          <a:bodyPr wrap="square" rtlCol="0">
            <a:spAutoFit/>
          </a:bodyPr>
          <a:lstStyle/>
          <a:p>
            <a:pPr algn="ctr"/>
            <a:r>
              <a:rPr lang="en-US" sz="1800" dirty="0" smtClean="0">
                <a:solidFill>
                  <a:srgbClr val="FFCC29"/>
                </a:solidFill>
                <a:latin typeface="Tekton Pro" pitchFamily="34" charset="0"/>
              </a:rPr>
              <a:t>Keep </a:t>
            </a:r>
            <a:r>
              <a:rPr lang="en-US" sz="1800" dirty="0" err="1" smtClean="0">
                <a:solidFill>
                  <a:srgbClr val="FFCC29"/>
                </a:solidFill>
                <a:latin typeface="Tekton Pro" pitchFamily="34" charset="0"/>
              </a:rPr>
              <a:t>aggs</a:t>
            </a:r>
            <a:r>
              <a:rPr lang="en-US" sz="1800" dirty="0" smtClean="0">
                <a:solidFill>
                  <a:srgbClr val="FFCC29"/>
                </a:solidFill>
                <a:latin typeface="Tekton Pro" pitchFamily="34" charset="0"/>
              </a:rPr>
              <a:t>, but fail when attributes move</a:t>
            </a:r>
            <a:endParaRPr lang="en-US" sz="1800" dirty="0">
              <a:solidFill>
                <a:srgbClr val="FFCC29"/>
              </a:solidFill>
              <a:latin typeface="Tekton Pro" pitchFamily="34" charset="0"/>
            </a:endParaRPr>
          </a:p>
        </p:txBody>
      </p:sp>
      <p:cxnSp>
        <p:nvCxnSpPr>
          <p:cNvPr id="40" name="Straight Arrow Connector 39"/>
          <p:cNvCxnSpPr>
            <a:stCxn id="1026" idx="3"/>
          </p:cNvCxnSpPr>
          <p:nvPr/>
        </p:nvCxnSpPr>
        <p:spPr bwMode="auto">
          <a:xfrm>
            <a:off x="4420879" y="5694380"/>
            <a:ext cx="684521" cy="229476"/>
          </a:xfrm>
          <a:prstGeom prst="straightConnector1">
            <a:avLst/>
          </a:prstGeom>
          <a:gradFill rotWithShape="1">
            <a:gsLst>
              <a:gs pos="0">
                <a:srgbClr val="A4D289"/>
              </a:gs>
              <a:gs pos="100000">
                <a:schemeClr val="bg1"/>
              </a:gs>
            </a:gsLst>
            <a:lin ang="5400000" scaled="1"/>
          </a:gradFill>
          <a:ln w="25400" cap="flat" cmpd="sng" algn="ctr">
            <a:solidFill>
              <a:srgbClr val="FF0000"/>
            </a:solidFill>
            <a:prstDash val="solid"/>
            <a:round/>
            <a:headEnd type="none" w="med" len="med"/>
            <a:tailEnd type="arrow"/>
          </a:ln>
          <a:effectLst/>
        </p:spPr>
      </p:cxnSp>
    </p:spTree>
    <p:extLst>
      <p:ext uri="{BB962C8B-B14F-4D97-AF65-F5344CB8AC3E}">
        <p14:creationId xmlns:p14="http://schemas.microsoft.com/office/powerpoint/2010/main" val="369545214"/>
      </p:ext>
    </p:extLst>
  </p:cSld>
  <p:clrMapOvr>
    <a:masterClrMapping/>
  </p:clrMapOvr>
  <mc:AlternateContent xmlns:mc="http://schemas.openxmlformats.org/markup-compatibility/2006">
    <mc:Choice xmlns:p14="http://schemas.microsoft.com/office/powerpoint/2010/main" Requires="p14">
      <p:transition spd="slow" p14:dur="2000"/>
    </mc:Choice>
    <mc:Fallback>
      <p:transition xmlns:p14="http://schemas.microsoft.com/office/powerpoint/2010/mai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8918"/>
                                        </p:tgtEl>
                                        <p:attrNameLst>
                                          <p:attrName>style.visibility</p:attrName>
                                        </p:attrNameLst>
                                      </p:cBhvr>
                                      <p:to>
                                        <p:strVal val="visible"/>
                                      </p:to>
                                    </p:set>
                                    <p:animEffect transition="in" filter="fade">
                                      <p:cBhvr>
                                        <p:cTn id="12" dur="500"/>
                                        <p:tgtEl>
                                          <p:spTgt spid="38918"/>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500"/>
                                        <p:tgtEl>
                                          <p:spTgt spid="5"/>
                                        </p:tgtEl>
                                      </p:cBhvr>
                                    </p:animEffect>
                                  </p:childTnLst>
                                </p:cTn>
                              </p:par>
                              <p:par>
                                <p:cTn id="18" presetID="10" presetClass="entr" presetSubtype="0" fill="hold" nodeType="with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fade">
                                      <p:cBhvr>
                                        <p:cTn id="20" dur="500"/>
                                        <p:tgtEl>
                                          <p:spTgt spid="6"/>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19"/>
                                        </p:tgtEl>
                                        <p:attrNameLst>
                                          <p:attrName>style.visibility</p:attrName>
                                        </p:attrNameLst>
                                      </p:cBhvr>
                                      <p:to>
                                        <p:strVal val="visible"/>
                                      </p:to>
                                    </p:set>
                                    <p:animEffect transition="in" filter="fade">
                                      <p:cBhvr>
                                        <p:cTn id="23" dur="500"/>
                                        <p:tgtEl>
                                          <p:spTgt spid="19"/>
                                        </p:tgtEl>
                                      </p:cBhvr>
                                    </p:animEffect>
                                  </p:childTnLst>
                                </p:cTn>
                              </p:par>
                            </p:childTnLst>
                          </p:cTn>
                        </p:par>
                      </p:childTnLst>
                    </p:cTn>
                  </p:par>
                  <p:par>
                    <p:cTn id="24" fill="hold">
                      <p:stCondLst>
                        <p:cond delay="indefinite"/>
                      </p:stCondLst>
                      <p:childTnLst>
                        <p:par>
                          <p:cTn id="25" fill="hold">
                            <p:stCondLst>
                              <p:cond delay="0"/>
                            </p:stCondLst>
                            <p:childTnLst>
                              <p:par>
                                <p:cTn id="26" presetID="1" presetClass="exit" presetSubtype="0" fill="hold" nodeType="clickEffect">
                                  <p:stCondLst>
                                    <p:cond delay="0"/>
                                  </p:stCondLst>
                                  <p:childTnLst>
                                    <p:set>
                                      <p:cBhvr>
                                        <p:cTn id="27" dur="1" fill="hold">
                                          <p:stCondLst>
                                            <p:cond delay="0"/>
                                          </p:stCondLst>
                                        </p:cTn>
                                        <p:tgtEl>
                                          <p:spTgt spid="6"/>
                                        </p:tgtEl>
                                        <p:attrNameLst>
                                          <p:attrName>style.visibility</p:attrName>
                                        </p:attrNameLst>
                                      </p:cBhvr>
                                      <p:to>
                                        <p:strVal val="hidden"/>
                                      </p:to>
                                    </p:set>
                                  </p:childTnLst>
                                </p:cTn>
                              </p:par>
                              <p:par>
                                <p:cTn id="28" presetID="1" presetClass="exit" presetSubtype="0" fill="hold" grpId="1" nodeType="withEffect">
                                  <p:stCondLst>
                                    <p:cond delay="0"/>
                                  </p:stCondLst>
                                  <p:childTnLst>
                                    <p:set>
                                      <p:cBhvr>
                                        <p:cTn id="29" dur="1" fill="hold">
                                          <p:stCondLst>
                                            <p:cond delay="0"/>
                                          </p:stCondLst>
                                        </p:cTn>
                                        <p:tgtEl>
                                          <p:spTgt spid="19"/>
                                        </p:tgtEl>
                                        <p:attrNameLst>
                                          <p:attrName>style.visibility</p:attrName>
                                        </p:attrNameLst>
                                      </p:cBhvr>
                                      <p:to>
                                        <p:strVal val="hidden"/>
                                      </p:to>
                                    </p:set>
                                  </p:childTnLst>
                                </p:cTn>
                              </p:par>
                              <p:par>
                                <p:cTn id="30" presetID="1" presetClass="exit" presetSubtype="0" fill="hold" nodeType="withEffect">
                                  <p:stCondLst>
                                    <p:cond delay="0"/>
                                  </p:stCondLst>
                                  <p:childTnLst>
                                    <p:set>
                                      <p:cBhvr>
                                        <p:cTn id="31" dur="1" fill="hold">
                                          <p:stCondLst>
                                            <p:cond delay="0"/>
                                          </p:stCondLst>
                                        </p:cTn>
                                        <p:tgtEl>
                                          <p:spTgt spid="5"/>
                                        </p:tgtEl>
                                        <p:attrNameLst>
                                          <p:attrName>style.visibility</p:attrName>
                                        </p:attrNameLst>
                                      </p:cBhvr>
                                      <p:to>
                                        <p:strVal val="hidden"/>
                                      </p:to>
                                    </p:set>
                                  </p:childTnLst>
                                </p:cTn>
                              </p:par>
                              <p:par>
                                <p:cTn id="32" presetID="10" presetClass="entr" presetSubtype="0" fill="hold" nodeType="withEffect">
                                  <p:stCondLst>
                                    <p:cond delay="0"/>
                                  </p:stCondLst>
                                  <p:childTnLst>
                                    <p:set>
                                      <p:cBhvr>
                                        <p:cTn id="33" dur="1" fill="hold">
                                          <p:stCondLst>
                                            <p:cond delay="0"/>
                                          </p:stCondLst>
                                        </p:cTn>
                                        <p:tgtEl>
                                          <p:spTgt spid="21"/>
                                        </p:tgtEl>
                                        <p:attrNameLst>
                                          <p:attrName>style.visibility</p:attrName>
                                        </p:attrNameLst>
                                      </p:cBhvr>
                                      <p:to>
                                        <p:strVal val="visible"/>
                                      </p:to>
                                    </p:set>
                                    <p:animEffect transition="in" filter="fade">
                                      <p:cBhvr>
                                        <p:cTn id="34" dur="500"/>
                                        <p:tgtEl>
                                          <p:spTgt spid="21"/>
                                        </p:tgtEl>
                                      </p:cBhvr>
                                    </p:animEffect>
                                  </p:childTnLst>
                                </p:cTn>
                              </p:par>
                              <p:par>
                                <p:cTn id="35" presetID="10" presetClass="entr" presetSubtype="0" fill="hold" nodeType="withEffect">
                                  <p:stCondLst>
                                    <p:cond delay="0"/>
                                  </p:stCondLst>
                                  <p:childTnLst>
                                    <p:set>
                                      <p:cBhvr>
                                        <p:cTn id="36" dur="1" fill="hold">
                                          <p:stCondLst>
                                            <p:cond delay="0"/>
                                          </p:stCondLst>
                                        </p:cTn>
                                        <p:tgtEl>
                                          <p:spTgt spid="24"/>
                                        </p:tgtEl>
                                        <p:attrNameLst>
                                          <p:attrName>style.visibility</p:attrName>
                                        </p:attrNameLst>
                                      </p:cBhvr>
                                      <p:to>
                                        <p:strVal val="visible"/>
                                      </p:to>
                                    </p:set>
                                    <p:animEffect transition="in" filter="fade">
                                      <p:cBhvr>
                                        <p:cTn id="37" dur="500"/>
                                        <p:tgtEl>
                                          <p:spTgt spid="24"/>
                                        </p:tgtEl>
                                      </p:cBhvr>
                                    </p:animEffect>
                                  </p:childTnLst>
                                </p:cTn>
                              </p:par>
                              <p:par>
                                <p:cTn id="38" presetID="10" presetClass="entr" presetSubtype="0" fill="hold" nodeType="withEffect">
                                  <p:stCondLst>
                                    <p:cond delay="0"/>
                                  </p:stCondLst>
                                  <p:childTnLst>
                                    <p:set>
                                      <p:cBhvr>
                                        <p:cTn id="39" dur="1" fill="hold">
                                          <p:stCondLst>
                                            <p:cond delay="0"/>
                                          </p:stCondLst>
                                        </p:cTn>
                                        <p:tgtEl>
                                          <p:spTgt spid="30"/>
                                        </p:tgtEl>
                                        <p:attrNameLst>
                                          <p:attrName>style.visibility</p:attrName>
                                        </p:attrNameLst>
                                      </p:cBhvr>
                                      <p:to>
                                        <p:strVal val="visible"/>
                                      </p:to>
                                    </p:set>
                                    <p:animEffect transition="in" filter="fade">
                                      <p:cBhvr>
                                        <p:cTn id="40" dur="500"/>
                                        <p:tgtEl>
                                          <p:spTgt spid="30"/>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20"/>
                                        </p:tgtEl>
                                        <p:attrNameLst>
                                          <p:attrName>style.visibility</p:attrName>
                                        </p:attrNameLst>
                                      </p:cBhvr>
                                      <p:to>
                                        <p:strVal val="visible"/>
                                      </p:to>
                                    </p:set>
                                    <p:animEffect transition="in" filter="fade">
                                      <p:cBhvr>
                                        <p:cTn id="43" dur="500"/>
                                        <p:tgtEl>
                                          <p:spTgt spid="20"/>
                                        </p:tgtEl>
                                      </p:cBhvr>
                                    </p:animEffect>
                                  </p:childTnLst>
                                </p:cTn>
                              </p:par>
                            </p:childTnLst>
                          </p:cTn>
                        </p:par>
                      </p:childTnLst>
                    </p:cTn>
                  </p:par>
                  <p:par>
                    <p:cTn id="44" fill="hold">
                      <p:stCondLst>
                        <p:cond delay="indefinite"/>
                      </p:stCondLst>
                      <p:childTnLst>
                        <p:par>
                          <p:cTn id="45" fill="hold">
                            <p:stCondLst>
                              <p:cond delay="0"/>
                            </p:stCondLst>
                            <p:childTnLst>
                              <p:par>
                                <p:cTn id="46" presetID="1" presetClass="exit" presetSubtype="0" fill="hold" grpId="1" nodeType="clickEffect">
                                  <p:stCondLst>
                                    <p:cond delay="0"/>
                                  </p:stCondLst>
                                  <p:childTnLst>
                                    <p:set>
                                      <p:cBhvr>
                                        <p:cTn id="47" dur="1" fill="hold">
                                          <p:stCondLst>
                                            <p:cond delay="0"/>
                                          </p:stCondLst>
                                        </p:cTn>
                                        <p:tgtEl>
                                          <p:spTgt spid="20"/>
                                        </p:tgtEl>
                                        <p:attrNameLst>
                                          <p:attrName>style.visibility</p:attrName>
                                        </p:attrNameLst>
                                      </p:cBhvr>
                                      <p:to>
                                        <p:strVal val="hidden"/>
                                      </p:to>
                                    </p:set>
                                  </p:childTnLst>
                                </p:cTn>
                              </p:par>
                              <p:par>
                                <p:cTn id="48" presetID="1" presetClass="exit" presetSubtype="0" fill="hold" nodeType="withEffect">
                                  <p:stCondLst>
                                    <p:cond delay="0"/>
                                  </p:stCondLst>
                                  <p:childTnLst>
                                    <p:set>
                                      <p:cBhvr>
                                        <p:cTn id="49" dur="1" fill="hold">
                                          <p:stCondLst>
                                            <p:cond delay="0"/>
                                          </p:stCondLst>
                                        </p:cTn>
                                        <p:tgtEl>
                                          <p:spTgt spid="21"/>
                                        </p:tgtEl>
                                        <p:attrNameLst>
                                          <p:attrName>style.visibility</p:attrName>
                                        </p:attrNameLst>
                                      </p:cBhvr>
                                      <p:to>
                                        <p:strVal val="hidden"/>
                                      </p:to>
                                    </p:set>
                                  </p:childTnLst>
                                </p:cTn>
                              </p:par>
                              <p:par>
                                <p:cTn id="50" presetID="1" presetClass="exit" presetSubtype="0" fill="hold" nodeType="withEffect">
                                  <p:stCondLst>
                                    <p:cond delay="0"/>
                                  </p:stCondLst>
                                  <p:childTnLst>
                                    <p:set>
                                      <p:cBhvr>
                                        <p:cTn id="51" dur="1" fill="hold">
                                          <p:stCondLst>
                                            <p:cond delay="0"/>
                                          </p:stCondLst>
                                        </p:cTn>
                                        <p:tgtEl>
                                          <p:spTgt spid="24"/>
                                        </p:tgtEl>
                                        <p:attrNameLst>
                                          <p:attrName>style.visibility</p:attrName>
                                        </p:attrNameLst>
                                      </p:cBhvr>
                                      <p:to>
                                        <p:strVal val="hidden"/>
                                      </p:to>
                                    </p:set>
                                  </p:childTnLst>
                                </p:cTn>
                              </p:par>
                              <p:par>
                                <p:cTn id="52" presetID="1" presetClass="exit" presetSubtype="0" fill="hold" nodeType="withEffect">
                                  <p:stCondLst>
                                    <p:cond delay="0"/>
                                  </p:stCondLst>
                                  <p:childTnLst>
                                    <p:set>
                                      <p:cBhvr>
                                        <p:cTn id="53" dur="1" fill="hold">
                                          <p:stCondLst>
                                            <p:cond delay="0"/>
                                          </p:stCondLst>
                                        </p:cTn>
                                        <p:tgtEl>
                                          <p:spTgt spid="30"/>
                                        </p:tgtEl>
                                        <p:attrNameLst>
                                          <p:attrName>style.visibility</p:attrName>
                                        </p:attrNameLst>
                                      </p:cBhvr>
                                      <p:to>
                                        <p:strVal val="hidden"/>
                                      </p:to>
                                    </p:set>
                                  </p:childTnLst>
                                </p:cTn>
                              </p:par>
                            </p:childTnLst>
                          </p:cTn>
                        </p:par>
                      </p:childTnLst>
                    </p:cTn>
                  </p:par>
                  <p:par>
                    <p:cTn id="54" fill="hold">
                      <p:stCondLst>
                        <p:cond delay="indefinite"/>
                      </p:stCondLst>
                      <p:childTnLst>
                        <p:par>
                          <p:cTn id="55" fill="hold">
                            <p:stCondLst>
                              <p:cond delay="0"/>
                            </p:stCondLst>
                            <p:childTnLst>
                              <p:par>
                                <p:cTn id="56" presetID="10" presetClass="entr" presetSubtype="0" fill="hold" grpId="0" nodeType="clickEffect">
                                  <p:stCondLst>
                                    <p:cond delay="0"/>
                                  </p:stCondLst>
                                  <p:childTnLst>
                                    <p:set>
                                      <p:cBhvr>
                                        <p:cTn id="57" dur="1" fill="hold">
                                          <p:stCondLst>
                                            <p:cond delay="0"/>
                                          </p:stCondLst>
                                        </p:cTn>
                                        <p:tgtEl>
                                          <p:spTgt spid="3">
                                            <p:txEl>
                                              <p:pRg st="7" end="7"/>
                                            </p:txEl>
                                          </p:spTgt>
                                        </p:tgtEl>
                                        <p:attrNameLst>
                                          <p:attrName>style.visibility</p:attrName>
                                        </p:attrNameLst>
                                      </p:cBhvr>
                                      <p:to>
                                        <p:strVal val="visible"/>
                                      </p:to>
                                    </p:set>
                                    <p:animEffect transition="in" filter="fade">
                                      <p:cBhvr>
                                        <p:cTn id="58" dur="500"/>
                                        <p:tgtEl>
                                          <p:spTgt spid="3">
                                            <p:txEl>
                                              <p:pRg st="7" end="7"/>
                                            </p:txEl>
                                          </p:spTgt>
                                        </p:tgtEl>
                                      </p:cBhvr>
                                    </p:animEffect>
                                  </p:childTnLst>
                                </p:cTn>
                              </p:par>
                            </p:childTnLst>
                          </p:cTn>
                        </p:par>
                      </p:childTnLst>
                    </p:cTn>
                  </p:par>
                  <p:par>
                    <p:cTn id="59" fill="hold">
                      <p:stCondLst>
                        <p:cond delay="indefinite"/>
                      </p:stCondLst>
                      <p:childTnLst>
                        <p:par>
                          <p:cTn id="60" fill="hold">
                            <p:stCondLst>
                              <p:cond delay="0"/>
                            </p:stCondLst>
                            <p:childTnLst>
                              <p:par>
                                <p:cTn id="61" presetID="10" presetClass="entr" presetSubtype="0" fill="hold" grpId="0" nodeType="clickEffect">
                                  <p:stCondLst>
                                    <p:cond delay="0"/>
                                  </p:stCondLst>
                                  <p:childTnLst>
                                    <p:set>
                                      <p:cBhvr>
                                        <p:cTn id="62" dur="1" fill="hold">
                                          <p:stCondLst>
                                            <p:cond delay="0"/>
                                          </p:stCondLst>
                                        </p:cTn>
                                        <p:tgtEl>
                                          <p:spTgt spid="3">
                                            <p:txEl>
                                              <p:pRg st="8" end="8"/>
                                            </p:txEl>
                                          </p:spTgt>
                                        </p:tgtEl>
                                        <p:attrNameLst>
                                          <p:attrName>style.visibility</p:attrName>
                                        </p:attrNameLst>
                                      </p:cBhvr>
                                      <p:to>
                                        <p:strVal val="visible"/>
                                      </p:to>
                                    </p:set>
                                    <p:animEffect transition="in" filter="fade">
                                      <p:cBhvr>
                                        <p:cTn id="63" dur="500"/>
                                        <p:tgtEl>
                                          <p:spTgt spid="3">
                                            <p:txEl>
                                              <p:pRg st="8" end="8"/>
                                            </p:txEl>
                                          </p:spTgt>
                                        </p:tgtEl>
                                      </p:cBhvr>
                                    </p:animEffect>
                                  </p:childTnLst>
                                </p:cTn>
                              </p:par>
                            </p:childTnLst>
                          </p:cTn>
                        </p:par>
                      </p:childTnLst>
                    </p:cTn>
                  </p:par>
                  <p:par>
                    <p:cTn id="64" fill="hold">
                      <p:stCondLst>
                        <p:cond delay="indefinite"/>
                      </p:stCondLst>
                      <p:childTnLst>
                        <p:par>
                          <p:cTn id="65" fill="hold">
                            <p:stCondLst>
                              <p:cond delay="0"/>
                            </p:stCondLst>
                            <p:childTnLst>
                              <p:par>
                                <p:cTn id="66" presetID="10" presetClass="entr" presetSubtype="0" fill="hold" grpId="0" nodeType="clickEffect">
                                  <p:stCondLst>
                                    <p:cond delay="0"/>
                                  </p:stCondLst>
                                  <p:childTnLst>
                                    <p:set>
                                      <p:cBhvr>
                                        <p:cTn id="67" dur="1" fill="hold">
                                          <p:stCondLst>
                                            <p:cond delay="0"/>
                                          </p:stCondLst>
                                        </p:cTn>
                                        <p:tgtEl>
                                          <p:spTgt spid="3">
                                            <p:txEl>
                                              <p:pRg st="9" end="9"/>
                                            </p:txEl>
                                          </p:spTgt>
                                        </p:tgtEl>
                                        <p:attrNameLst>
                                          <p:attrName>style.visibility</p:attrName>
                                        </p:attrNameLst>
                                      </p:cBhvr>
                                      <p:to>
                                        <p:strVal val="visible"/>
                                      </p:to>
                                    </p:set>
                                    <p:animEffect transition="in" filter="fade">
                                      <p:cBhvr>
                                        <p:cTn id="68" dur="500"/>
                                        <p:tgtEl>
                                          <p:spTgt spid="3">
                                            <p:txEl>
                                              <p:pRg st="9" end="9"/>
                                            </p:txEl>
                                          </p:spTgt>
                                        </p:tgtEl>
                                      </p:cBhvr>
                                    </p:animEffect>
                                  </p:childTnLst>
                                </p:cTn>
                              </p:par>
                            </p:childTnLst>
                          </p:cTn>
                        </p:par>
                      </p:childTnLst>
                    </p:cTn>
                  </p:par>
                  <p:par>
                    <p:cTn id="69" fill="hold">
                      <p:stCondLst>
                        <p:cond delay="indefinite"/>
                      </p:stCondLst>
                      <p:childTnLst>
                        <p:par>
                          <p:cTn id="70" fill="hold">
                            <p:stCondLst>
                              <p:cond delay="0"/>
                            </p:stCondLst>
                            <p:childTnLst>
                              <p:par>
                                <p:cTn id="71" presetID="10" presetClass="entr" presetSubtype="0" fill="hold" grpId="0" nodeType="clickEffect">
                                  <p:stCondLst>
                                    <p:cond delay="0"/>
                                  </p:stCondLst>
                                  <p:childTnLst>
                                    <p:set>
                                      <p:cBhvr>
                                        <p:cTn id="72" dur="1" fill="hold">
                                          <p:stCondLst>
                                            <p:cond delay="0"/>
                                          </p:stCondLst>
                                        </p:cTn>
                                        <p:tgtEl>
                                          <p:spTgt spid="3">
                                            <p:txEl>
                                              <p:pRg st="10" end="10"/>
                                            </p:txEl>
                                          </p:spTgt>
                                        </p:tgtEl>
                                        <p:attrNameLst>
                                          <p:attrName>style.visibility</p:attrName>
                                        </p:attrNameLst>
                                      </p:cBhvr>
                                      <p:to>
                                        <p:strVal val="visible"/>
                                      </p:to>
                                    </p:set>
                                    <p:animEffect transition="in" filter="fade">
                                      <p:cBhvr>
                                        <p:cTn id="73" dur="500"/>
                                        <p:tgtEl>
                                          <p:spTgt spid="3">
                                            <p:txEl>
                                              <p:pRg st="10" end="10"/>
                                            </p:txEl>
                                          </p:spTgt>
                                        </p:tgtEl>
                                      </p:cBhvr>
                                    </p:animEffect>
                                  </p:childTnLst>
                                </p:cTn>
                              </p:par>
                            </p:childTnLst>
                          </p:cTn>
                        </p:par>
                      </p:childTnLst>
                    </p:cTn>
                  </p:par>
                  <p:par>
                    <p:cTn id="74" fill="hold">
                      <p:stCondLst>
                        <p:cond delay="indefinite"/>
                      </p:stCondLst>
                      <p:childTnLst>
                        <p:par>
                          <p:cTn id="75" fill="hold">
                            <p:stCondLst>
                              <p:cond delay="0"/>
                            </p:stCondLst>
                            <p:childTnLst>
                              <p:par>
                                <p:cTn id="76" presetID="10" presetClass="entr" presetSubtype="0" fill="hold" grpId="0" nodeType="clickEffect">
                                  <p:stCondLst>
                                    <p:cond delay="0"/>
                                  </p:stCondLst>
                                  <p:childTnLst>
                                    <p:set>
                                      <p:cBhvr>
                                        <p:cTn id="77" dur="1" fill="hold">
                                          <p:stCondLst>
                                            <p:cond delay="0"/>
                                          </p:stCondLst>
                                        </p:cTn>
                                        <p:tgtEl>
                                          <p:spTgt spid="3">
                                            <p:txEl>
                                              <p:pRg st="11" end="11"/>
                                            </p:txEl>
                                          </p:spTgt>
                                        </p:tgtEl>
                                        <p:attrNameLst>
                                          <p:attrName>style.visibility</p:attrName>
                                        </p:attrNameLst>
                                      </p:cBhvr>
                                      <p:to>
                                        <p:strVal val="visible"/>
                                      </p:to>
                                    </p:set>
                                    <p:animEffect transition="in" filter="fade">
                                      <p:cBhvr>
                                        <p:cTn id="78" dur="500"/>
                                        <p:tgtEl>
                                          <p:spTgt spid="3">
                                            <p:txEl>
                                              <p:pRg st="11" end="11"/>
                                            </p:txEl>
                                          </p:spTgt>
                                        </p:tgtEl>
                                      </p:cBhvr>
                                    </p:animEffect>
                                  </p:childTnLst>
                                </p:cTn>
                              </p:par>
                            </p:childTnLst>
                          </p:cTn>
                        </p:par>
                      </p:childTnLst>
                    </p:cTn>
                  </p:par>
                  <p:par>
                    <p:cTn id="79" fill="hold">
                      <p:stCondLst>
                        <p:cond delay="indefinite"/>
                      </p:stCondLst>
                      <p:childTnLst>
                        <p:par>
                          <p:cTn id="80" fill="hold">
                            <p:stCondLst>
                              <p:cond delay="0"/>
                            </p:stCondLst>
                            <p:childTnLst>
                              <p:par>
                                <p:cTn id="81" presetID="10" presetClass="entr" presetSubtype="0" fill="hold" nodeType="clickEffect">
                                  <p:stCondLst>
                                    <p:cond delay="0"/>
                                  </p:stCondLst>
                                  <p:childTnLst>
                                    <p:set>
                                      <p:cBhvr>
                                        <p:cTn id="82" dur="1" fill="hold">
                                          <p:stCondLst>
                                            <p:cond delay="0"/>
                                          </p:stCondLst>
                                        </p:cTn>
                                        <p:tgtEl>
                                          <p:spTgt spid="1026"/>
                                        </p:tgtEl>
                                        <p:attrNameLst>
                                          <p:attrName>style.visibility</p:attrName>
                                        </p:attrNameLst>
                                      </p:cBhvr>
                                      <p:to>
                                        <p:strVal val="visible"/>
                                      </p:to>
                                    </p:set>
                                    <p:animEffect transition="in" filter="fade">
                                      <p:cBhvr>
                                        <p:cTn id="83" dur="500"/>
                                        <p:tgtEl>
                                          <p:spTgt spid="1026"/>
                                        </p:tgtEl>
                                      </p:cBhvr>
                                    </p:animEffect>
                                  </p:childTnLst>
                                </p:cTn>
                              </p:par>
                            </p:childTnLst>
                          </p:cTn>
                        </p:par>
                      </p:childTnLst>
                    </p:cTn>
                  </p:par>
                  <p:par>
                    <p:cTn id="84" fill="hold">
                      <p:stCondLst>
                        <p:cond delay="indefinite"/>
                      </p:stCondLst>
                      <p:childTnLst>
                        <p:par>
                          <p:cTn id="85" fill="hold">
                            <p:stCondLst>
                              <p:cond delay="0"/>
                            </p:stCondLst>
                            <p:childTnLst>
                              <p:par>
                                <p:cTn id="86" presetID="10" presetClass="entr" presetSubtype="0" fill="hold" nodeType="clickEffect">
                                  <p:stCondLst>
                                    <p:cond delay="0"/>
                                  </p:stCondLst>
                                  <p:childTnLst>
                                    <p:set>
                                      <p:cBhvr>
                                        <p:cTn id="87" dur="1" fill="hold">
                                          <p:stCondLst>
                                            <p:cond delay="0"/>
                                          </p:stCondLst>
                                        </p:cTn>
                                        <p:tgtEl>
                                          <p:spTgt spid="36"/>
                                        </p:tgtEl>
                                        <p:attrNameLst>
                                          <p:attrName>style.visibility</p:attrName>
                                        </p:attrNameLst>
                                      </p:cBhvr>
                                      <p:to>
                                        <p:strVal val="visible"/>
                                      </p:to>
                                    </p:set>
                                    <p:animEffect transition="in" filter="fade">
                                      <p:cBhvr>
                                        <p:cTn id="88" dur="500"/>
                                        <p:tgtEl>
                                          <p:spTgt spid="36"/>
                                        </p:tgtEl>
                                      </p:cBhvr>
                                    </p:animEffect>
                                  </p:childTnLst>
                                </p:cTn>
                              </p:par>
                              <p:par>
                                <p:cTn id="89" presetID="10" presetClass="entr" presetSubtype="0" fill="hold" grpId="0" nodeType="withEffect">
                                  <p:stCondLst>
                                    <p:cond delay="0"/>
                                  </p:stCondLst>
                                  <p:childTnLst>
                                    <p:set>
                                      <p:cBhvr>
                                        <p:cTn id="90" dur="1" fill="hold">
                                          <p:stCondLst>
                                            <p:cond delay="0"/>
                                          </p:stCondLst>
                                        </p:cTn>
                                        <p:tgtEl>
                                          <p:spTgt spid="35"/>
                                        </p:tgtEl>
                                        <p:attrNameLst>
                                          <p:attrName>style.visibility</p:attrName>
                                        </p:attrNameLst>
                                      </p:cBhvr>
                                      <p:to>
                                        <p:strVal val="visible"/>
                                      </p:to>
                                    </p:set>
                                    <p:animEffect transition="in" filter="fade">
                                      <p:cBhvr>
                                        <p:cTn id="91" dur="500"/>
                                        <p:tgtEl>
                                          <p:spTgt spid="35"/>
                                        </p:tgtEl>
                                      </p:cBhvr>
                                    </p:animEffect>
                                  </p:childTnLst>
                                </p:cTn>
                              </p:par>
                            </p:childTnLst>
                          </p:cTn>
                        </p:par>
                      </p:childTnLst>
                    </p:cTn>
                  </p:par>
                  <p:par>
                    <p:cTn id="92" fill="hold">
                      <p:stCondLst>
                        <p:cond delay="indefinite"/>
                      </p:stCondLst>
                      <p:childTnLst>
                        <p:par>
                          <p:cTn id="93" fill="hold">
                            <p:stCondLst>
                              <p:cond delay="0"/>
                            </p:stCondLst>
                            <p:childTnLst>
                              <p:par>
                                <p:cTn id="94" presetID="10" presetClass="entr" presetSubtype="0" fill="hold" nodeType="clickEffect">
                                  <p:stCondLst>
                                    <p:cond delay="0"/>
                                  </p:stCondLst>
                                  <p:childTnLst>
                                    <p:set>
                                      <p:cBhvr>
                                        <p:cTn id="95" dur="1" fill="hold">
                                          <p:stCondLst>
                                            <p:cond delay="0"/>
                                          </p:stCondLst>
                                        </p:cTn>
                                        <p:tgtEl>
                                          <p:spTgt spid="40"/>
                                        </p:tgtEl>
                                        <p:attrNameLst>
                                          <p:attrName>style.visibility</p:attrName>
                                        </p:attrNameLst>
                                      </p:cBhvr>
                                      <p:to>
                                        <p:strVal val="visible"/>
                                      </p:to>
                                    </p:set>
                                    <p:animEffect transition="in" filter="fade">
                                      <p:cBhvr>
                                        <p:cTn id="96" dur="500"/>
                                        <p:tgtEl>
                                          <p:spTgt spid="40"/>
                                        </p:tgtEl>
                                      </p:cBhvr>
                                    </p:animEffect>
                                  </p:childTnLst>
                                </p:cTn>
                              </p:par>
                              <p:par>
                                <p:cTn id="97" presetID="10" presetClass="entr" presetSubtype="0" fill="hold" grpId="0" nodeType="withEffect">
                                  <p:stCondLst>
                                    <p:cond delay="0"/>
                                  </p:stCondLst>
                                  <p:childTnLst>
                                    <p:set>
                                      <p:cBhvr>
                                        <p:cTn id="98" dur="1" fill="hold">
                                          <p:stCondLst>
                                            <p:cond delay="0"/>
                                          </p:stCondLst>
                                        </p:cTn>
                                        <p:tgtEl>
                                          <p:spTgt spid="39"/>
                                        </p:tgtEl>
                                        <p:attrNameLst>
                                          <p:attrName>style.visibility</p:attrName>
                                        </p:attrNameLst>
                                      </p:cBhvr>
                                      <p:to>
                                        <p:strVal val="visible"/>
                                      </p:to>
                                    </p:set>
                                    <p:animEffect transition="in" filter="fade">
                                      <p:cBhvr>
                                        <p:cTn id="99" dur="500"/>
                                        <p:tgtEl>
                                          <p:spTgt spid="39"/>
                                        </p:tgtEl>
                                      </p:cBhvr>
                                    </p:animEffect>
                                  </p:childTnLst>
                                </p:cTn>
                              </p:par>
                              <p:par>
                                <p:cTn id="100" presetID="1" presetClass="exit" presetSubtype="0" fill="hold" nodeType="withEffect">
                                  <p:stCondLst>
                                    <p:cond delay="0"/>
                                  </p:stCondLst>
                                  <p:childTnLst>
                                    <p:set>
                                      <p:cBhvr>
                                        <p:cTn id="101" dur="1" fill="hold">
                                          <p:stCondLst>
                                            <p:cond delay="0"/>
                                          </p:stCondLst>
                                        </p:cTn>
                                        <p:tgtEl>
                                          <p:spTgt spid="36"/>
                                        </p:tgtEl>
                                        <p:attrNameLst>
                                          <p:attrName>style.visibility</p:attrName>
                                        </p:attrNameLst>
                                      </p:cBhvr>
                                      <p:to>
                                        <p:strVal val="hidden"/>
                                      </p:to>
                                    </p:set>
                                  </p:childTnLst>
                                </p:cTn>
                              </p:par>
                              <p:par>
                                <p:cTn id="102" presetID="1" presetClass="exit" presetSubtype="0" fill="hold" grpId="1" nodeType="withEffect">
                                  <p:stCondLst>
                                    <p:cond delay="0"/>
                                  </p:stCondLst>
                                  <p:childTnLst>
                                    <p:set>
                                      <p:cBhvr>
                                        <p:cTn id="103" dur="1" fill="hold">
                                          <p:stCondLst>
                                            <p:cond delay="0"/>
                                          </p:stCondLst>
                                        </p:cTn>
                                        <p:tgtEl>
                                          <p:spTgt spid="3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19" grpId="0"/>
      <p:bldP spid="19" grpId="1"/>
      <p:bldP spid="20" grpId="0"/>
      <p:bldP spid="20" grpId="1"/>
      <p:bldP spid="35" grpId="0"/>
      <p:bldP spid="35" grpId="1"/>
      <p:bldP spid="39"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Translations</a:t>
            </a:r>
            <a:endParaRPr lang="en-US" dirty="0"/>
          </a:p>
        </p:txBody>
      </p:sp>
      <p:pic>
        <p:nvPicPr>
          <p:cNvPr id="205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902686" y="1454943"/>
            <a:ext cx="928571" cy="18785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2"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257800" y="1493042"/>
            <a:ext cx="1064286" cy="18642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Right Arrow 3"/>
          <p:cNvSpPr/>
          <p:nvPr/>
        </p:nvSpPr>
        <p:spPr bwMode="auto">
          <a:xfrm>
            <a:off x="4191000" y="2133600"/>
            <a:ext cx="762000" cy="481013"/>
          </a:xfrm>
          <a:prstGeom prst="rightArrow">
            <a:avLst/>
          </a:prstGeom>
          <a:gradFill rotWithShape="1">
            <a:gsLst>
              <a:gs pos="0">
                <a:srgbClr val="A4D289"/>
              </a:gs>
              <a:gs pos="100000">
                <a:schemeClr val="bg1"/>
              </a:gs>
            </a:gsLst>
            <a:lin ang="5400000" scaled="1"/>
          </a:gradFill>
          <a:ln w="9525" algn="ctr">
            <a:solidFill>
              <a:schemeClr val="tx1"/>
            </a:solidFill>
            <a:miter lim="800000"/>
            <a:headEnd/>
            <a:tailEnd/>
          </a:ln>
          <a:effectLst>
            <a:outerShdw blurRad="50800" dist="38100" dir="2700000" algn="tl" rotWithShape="0">
              <a:prstClr val="black">
                <a:alpha val="40000"/>
              </a:prstClr>
            </a:outerShdw>
          </a:effectLst>
        </p:spPr>
        <p:txBody>
          <a:bodyPr wrap="none" rtlCol="0" anchor="ctr"/>
          <a:lstStyle/>
          <a:p>
            <a:pPr algn="ctr"/>
            <a:endParaRPr lang="en-US" sz="2000" dirty="0">
              <a:latin typeface="Tekton Pro" pitchFamily="34" charset="0"/>
            </a:endParaRPr>
          </a:p>
        </p:txBody>
      </p:sp>
      <p:pic>
        <p:nvPicPr>
          <p:cNvPr id="2054" name="Picture 6" descr="C:\Users\smisner\AppData\Local\Temp\SNAGHTML19e8044b.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994571" y="4119575"/>
            <a:ext cx="5321429" cy="942857"/>
          </a:xfrm>
          <a:prstGeom prst="rect">
            <a:avLst/>
          </a:prstGeom>
          <a:noFill/>
          <a:extLst>
            <a:ext uri="{909E8E84-426E-40dd-AFC4-6F175D3DCCD1}">
              <a14:hiddenFill xmlns:a14="http://schemas.microsoft.com/office/drawing/2010/main">
                <a:solidFill>
                  <a:srgbClr val="FFFFFF"/>
                </a:solidFill>
              </a14:hiddenFill>
            </a:ext>
          </a:extLst>
        </p:spPr>
      </p:pic>
      <p:sp>
        <p:nvSpPr>
          <p:cNvPr id="9" name="TextBox 8"/>
          <p:cNvSpPr txBox="1"/>
          <p:nvPr/>
        </p:nvSpPr>
        <p:spPr bwMode="auto">
          <a:xfrm>
            <a:off x="3962400" y="5186375"/>
            <a:ext cx="3657600" cy="595548"/>
          </a:xfrm>
          <a:prstGeom prst="rect">
            <a:avLst/>
          </a:prstGeom>
          <a:noFill/>
          <a:ln w="9525">
            <a:noFill/>
            <a:miter lim="800000"/>
            <a:headEnd/>
            <a:tailEnd/>
          </a:ln>
        </p:spPr>
        <p:txBody>
          <a:bodyPr wrap="square" rtlCol="0">
            <a:spAutoFit/>
          </a:bodyPr>
          <a:lstStyle/>
          <a:p>
            <a:pPr algn="ctr"/>
            <a:r>
              <a:rPr lang="en-US" sz="1800" dirty="0" smtClean="0">
                <a:solidFill>
                  <a:srgbClr val="FFCC29"/>
                </a:solidFill>
                <a:latin typeface="Tekton Pro" pitchFamily="34" charset="0"/>
              </a:rPr>
              <a:t>One column per language </a:t>
            </a:r>
            <a:br>
              <a:rPr lang="en-US" sz="1800" dirty="0" smtClean="0">
                <a:solidFill>
                  <a:srgbClr val="FFCC29"/>
                </a:solidFill>
                <a:latin typeface="Tekton Pro" pitchFamily="34" charset="0"/>
              </a:rPr>
            </a:br>
            <a:r>
              <a:rPr lang="en-US" sz="1800" dirty="0" smtClean="0">
                <a:solidFill>
                  <a:srgbClr val="FFCC29"/>
                </a:solidFill>
                <a:latin typeface="Tekton Pro" pitchFamily="34" charset="0"/>
              </a:rPr>
              <a:t>for each attribute to translate</a:t>
            </a:r>
            <a:endParaRPr lang="en-US" sz="1800" dirty="0">
              <a:solidFill>
                <a:srgbClr val="FFCC29"/>
              </a:solidFill>
              <a:latin typeface="Tekton Pro" pitchFamily="34" charset="0"/>
            </a:endParaRPr>
          </a:p>
        </p:txBody>
      </p:sp>
      <p:sp>
        <p:nvSpPr>
          <p:cNvPr id="11" name="Rounded Rectangle 10"/>
          <p:cNvSpPr/>
          <p:nvPr/>
        </p:nvSpPr>
        <p:spPr>
          <a:xfrm>
            <a:off x="4800600" y="3962400"/>
            <a:ext cx="1905000" cy="1100032"/>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979867482"/>
      </p:ext>
    </p:extLst>
  </p:cSld>
  <p:clrMapOvr>
    <a:masterClrMapping/>
  </p:clrMapOvr>
  <mc:AlternateContent xmlns:mc="http://schemas.openxmlformats.org/markup-compatibility/2006">
    <mc:Choice xmlns:p14="http://schemas.microsoft.com/office/powerpoint/2010/main" Requires="p14">
      <p:transition spd="slow" p14:dur="2000"/>
    </mc:Choice>
    <mc:Fallback>
      <p:transition xmlns:p14="http://schemas.microsoft.com/office/powerpoint/2010/mai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051"/>
                                        </p:tgtEl>
                                        <p:attrNameLst>
                                          <p:attrName>style.visibility</p:attrName>
                                        </p:attrNameLst>
                                      </p:cBhvr>
                                      <p:to>
                                        <p:strVal val="visible"/>
                                      </p:to>
                                    </p:set>
                                    <p:animEffect transition="in" filter="fade">
                                      <p:cBhvr>
                                        <p:cTn id="7" dur="500"/>
                                        <p:tgtEl>
                                          <p:spTgt spid="205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left)">
                                      <p:cBhvr>
                                        <p:cTn id="12" dur="500"/>
                                        <p:tgtEl>
                                          <p:spTgt spid="4"/>
                                        </p:tgtEl>
                                      </p:cBhvr>
                                    </p:animEffect>
                                  </p:childTnLst>
                                </p:cTn>
                              </p:par>
                            </p:childTnLst>
                          </p:cTn>
                        </p:par>
                        <p:par>
                          <p:cTn id="13" fill="hold">
                            <p:stCondLst>
                              <p:cond delay="500"/>
                            </p:stCondLst>
                            <p:childTnLst>
                              <p:par>
                                <p:cTn id="14" presetID="10" presetClass="entr" presetSubtype="0" fill="hold" nodeType="afterEffect">
                                  <p:stCondLst>
                                    <p:cond delay="0"/>
                                  </p:stCondLst>
                                  <p:childTnLst>
                                    <p:set>
                                      <p:cBhvr>
                                        <p:cTn id="15" dur="1" fill="hold">
                                          <p:stCondLst>
                                            <p:cond delay="0"/>
                                          </p:stCondLst>
                                        </p:cTn>
                                        <p:tgtEl>
                                          <p:spTgt spid="2052"/>
                                        </p:tgtEl>
                                        <p:attrNameLst>
                                          <p:attrName>style.visibility</p:attrName>
                                        </p:attrNameLst>
                                      </p:cBhvr>
                                      <p:to>
                                        <p:strVal val="visible"/>
                                      </p:to>
                                    </p:set>
                                    <p:animEffect transition="in" filter="fade">
                                      <p:cBhvr>
                                        <p:cTn id="16" dur="500"/>
                                        <p:tgtEl>
                                          <p:spTgt spid="2052"/>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2054"/>
                                        </p:tgtEl>
                                        <p:attrNameLst>
                                          <p:attrName>style.visibility</p:attrName>
                                        </p:attrNameLst>
                                      </p:cBhvr>
                                      <p:to>
                                        <p:strVal val="visible"/>
                                      </p:to>
                                    </p:set>
                                    <p:animEffect transition="in" filter="fade">
                                      <p:cBhvr>
                                        <p:cTn id="21" dur="500"/>
                                        <p:tgtEl>
                                          <p:spTgt spid="2054"/>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9"/>
                                        </p:tgtEl>
                                        <p:attrNameLst>
                                          <p:attrName>style.visibility</p:attrName>
                                        </p:attrNameLst>
                                      </p:cBhvr>
                                      <p:to>
                                        <p:strVal val="visible"/>
                                      </p:to>
                                    </p:set>
                                    <p:animEffect transition="in" filter="fade">
                                      <p:cBhvr>
                                        <p:cTn id="26" dur="500"/>
                                        <p:tgtEl>
                                          <p:spTgt spid="9"/>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11"/>
                                        </p:tgtEl>
                                        <p:attrNameLst>
                                          <p:attrName>style.visibility</p:attrName>
                                        </p:attrNameLst>
                                      </p:cBhvr>
                                      <p:to>
                                        <p:strVal val="visible"/>
                                      </p:to>
                                    </p:set>
                                    <p:animEffect transition="in" filter="fade">
                                      <p:cBhvr>
                                        <p:cTn id="29"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9" grpId="0"/>
      <p:bldP spid="11"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Translations</a:t>
            </a:r>
            <a:endParaRPr lang="en-US" dirty="0"/>
          </a:p>
        </p:txBody>
      </p:sp>
      <p:pic>
        <p:nvPicPr>
          <p:cNvPr id="4" name="Picture 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7650" y="1828800"/>
            <a:ext cx="3965348" cy="24751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ounded Rectangle 4"/>
          <p:cNvSpPr/>
          <p:nvPr/>
        </p:nvSpPr>
        <p:spPr>
          <a:xfrm>
            <a:off x="2858685" y="1828800"/>
            <a:ext cx="1198965" cy="152400"/>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ounded Rectangle 5"/>
          <p:cNvSpPr/>
          <p:nvPr/>
        </p:nvSpPr>
        <p:spPr>
          <a:xfrm>
            <a:off x="2803298" y="2020669"/>
            <a:ext cx="1254352" cy="2322731"/>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074"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933950" y="1828800"/>
            <a:ext cx="3697278" cy="3810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TextBox 6"/>
          <p:cNvSpPr txBox="1"/>
          <p:nvPr/>
        </p:nvSpPr>
        <p:spPr bwMode="auto">
          <a:xfrm>
            <a:off x="247650" y="1295400"/>
            <a:ext cx="3562350" cy="346249"/>
          </a:xfrm>
          <a:prstGeom prst="rect">
            <a:avLst/>
          </a:prstGeom>
          <a:noFill/>
          <a:ln w="9525">
            <a:noFill/>
            <a:miter lim="800000"/>
            <a:headEnd/>
            <a:tailEnd/>
          </a:ln>
        </p:spPr>
        <p:txBody>
          <a:bodyPr wrap="square" rtlCol="0">
            <a:spAutoFit/>
          </a:bodyPr>
          <a:lstStyle/>
          <a:p>
            <a:r>
              <a:rPr lang="en-US" sz="1800" dirty="0" smtClean="0">
                <a:solidFill>
                  <a:srgbClr val="FFCC29"/>
                </a:solidFill>
                <a:latin typeface="Tekton Pro" pitchFamily="34" charset="0"/>
              </a:rPr>
              <a:t>Step 1: Add captions</a:t>
            </a:r>
            <a:endParaRPr lang="en-US" sz="1800" dirty="0">
              <a:solidFill>
                <a:srgbClr val="FFCC29"/>
              </a:solidFill>
              <a:latin typeface="Tekton Pro" pitchFamily="34" charset="0"/>
            </a:endParaRPr>
          </a:p>
        </p:txBody>
      </p:sp>
      <p:sp>
        <p:nvSpPr>
          <p:cNvPr id="9" name="TextBox 8"/>
          <p:cNvSpPr txBox="1"/>
          <p:nvPr/>
        </p:nvSpPr>
        <p:spPr bwMode="auto">
          <a:xfrm>
            <a:off x="4876800" y="1295400"/>
            <a:ext cx="4495800" cy="595548"/>
          </a:xfrm>
          <a:prstGeom prst="rect">
            <a:avLst/>
          </a:prstGeom>
          <a:noFill/>
          <a:ln w="9525">
            <a:noFill/>
            <a:miter lim="800000"/>
            <a:headEnd/>
            <a:tailEnd/>
          </a:ln>
        </p:spPr>
        <p:txBody>
          <a:bodyPr wrap="square" rtlCol="0">
            <a:spAutoFit/>
          </a:bodyPr>
          <a:lstStyle/>
          <a:p>
            <a:r>
              <a:rPr lang="en-US" sz="1800" dirty="0" smtClean="0">
                <a:solidFill>
                  <a:srgbClr val="FFCC29"/>
                </a:solidFill>
                <a:latin typeface="Tekton Pro" pitchFamily="34" charset="0"/>
              </a:rPr>
              <a:t>Step 2: Map attribute to translation column</a:t>
            </a:r>
            <a:endParaRPr lang="en-US" sz="1800" dirty="0">
              <a:solidFill>
                <a:srgbClr val="FFCC29"/>
              </a:solidFill>
              <a:latin typeface="Tekton Pro" pitchFamily="34" charset="0"/>
            </a:endParaRPr>
          </a:p>
        </p:txBody>
      </p:sp>
    </p:spTree>
    <p:extLst>
      <p:ext uri="{BB962C8B-B14F-4D97-AF65-F5344CB8AC3E}">
        <p14:creationId xmlns:p14="http://schemas.microsoft.com/office/powerpoint/2010/main" val="861912634"/>
      </p:ext>
    </p:extLst>
  </p:cSld>
  <p:clrMapOvr>
    <a:masterClrMapping/>
  </p:clrMapOvr>
  <mc:AlternateContent xmlns:mc="http://schemas.openxmlformats.org/markup-compatibility/2006">
    <mc:Choice xmlns:p14="http://schemas.microsoft.com/office/powerpoint/2010/main" Requires="p14">
      <p:transition spd="slow" p14:dur="2000"/>
    </mc:Choice>
    <mc:Fallback>
      <p:transition xmlns:p14="http://schemas.microsoft.com/office/powerpoint/2010/mai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par>
                                <p:cTn id="8" presetID="10" presetClass="entr" presetSubtype="0"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500"/>
                                        <p:tgtEl>
                                          <p:spTgt spid="4"/>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500"/>
                                        <p:tgtEl>
                                          <p:spTgt spid="5"/>
                                        </p:tgtEl>
                                      </p:cBhvr>
                                    </p:animEffect>
                                  </p:childTnLst>
                                </p:cTn>
                              </p:par>
                            </p:childTnLst>
                          </p:cTn>
                        </p:par>
                      </p:childTnLst>
                    </p:cTn>
                  </p:par>
                  <p:par>
                    <p:cTn id="16" fill="hold">
                      <p:stCondLst>
                        <p:cond delay="indefinite"/>
                      </p:stCondLst>
                      <p:childTnLst>
                        <p:par>
                          <p:cTn id="17" fill="hold">
                            <p:stCondLst>
                              <p:cond delay="0"/>
                            </p:stCondLst>
                            <p:childTnLst>
                              <p:par>
                                <p:cTn id="18" presetID="1" presetClass="exit" presetSubtype="0" fill="hold" grpId="1" nodeType="clickEffect">
                                  <p:stCondLst>
                                    <p:cond delay="0"/>
                                  </p:stCondLst>
                                  <p:childTnLst>
                                    <p:set>
                                      <p:cBhvr>
                                        <p:cTn id="19" dur="1" fill="hold">
                                          <p:stCondLst>
                                            <p:cond delay="0"/>
                                          </p:stCondLst>
                                        </p:cTn>
                                        <p:tgtEl>
                                          <p:spTgt spid="5"/>
                                        </p:tgtEl>
                                        <p:attrNameLst>
                                          <p:attrName>style.visibility</p:attrName>
                                        </p:attrNameLst>
                                      </p:cBhvr>
                                      <p:to>
                                        <p:strVal val="hidden"/>
                                      </p:to>
                                    </p:set>
                                  </p:childTnLst>
                                </p:cTn>
                              </p:par>
                              <p:par>
                                <p:cTn id="20" presetID="10" presetClass="entr" presetSubtype="0" fill="hold" grpId="0" nodeType="with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5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1" presetClass="exit" presetSubtype="0" fill="hold" grpId="1" nodeType="clickEffect">
                                  <p:stCondLst>
                                    <p:cond delay="0"/>
                                  </p:stCondLst>
                                  <p:childTnLst>
                                    <p:set>
                                      <p:cBhvr>
                                        <p:cTn id="26" dur="1" fill="hold">
                                          <p:stCondLst>
                                            <p:cond delay="0"/>
                                          </p:stCondLst>
                                        </p:cTn>
                                        <p:tgtEl>
                                          <p:spTgt spid="6"/>
                                        </p:tgtEl>
                                        <p:attrNameLst>
                                          <p:attrName>style.visibility</p:attrName>
                                        </p:attrNameLst>
                                      </p:cBhvr>
                                      <p:to>
                                        <p:strVal val="hidden"/>
                                      </p:to>
                                    </p:set>
                                  </p:childTnLst>
                                </p:cTn>
                              </p:par>
                              <p:par>
                                <p:cTn id="27" presetID="10" presetClass="entr" presetSubtype="0" fill="hold" grpId="0" nodeType="withEffect">
                                  <p:stCondLst>
                                    <p:cond delay="0"/>
                                  </p:stCondLst>
                                  <p:childTnLst>
                                    <p:set>
                                      <p:cBhvr>
                                        <p:cTn id="28" dur="1" fill="hold">
                                          <p:stCondLst>
                                            <p:cond delay="0"/>
                                          </p:stCondLst>
                                        </p:cTn>
                                        <p:tgtEl>
                                          <p:spTgt spid="9"/>
                                        </p:tgtEl>
                                        <p:attrNameLst>
                                          <p:attrName>style.visibility</p:attrName>
                                        </p:attrNameLst>
                                      </p:cBhvr>
                                      <p:to>
                                        <p:strVal val="visible"/>
                                      </p:to>
                                    </p:set>
                                    <p:animEffect transition="in" filter="fade">
                                      <p:cBhvr>
                                        <p:cTn id="29" dur="500"/>
                                        <p:tgtEl>
                                          <p:spTgt spid="9"/>
                                        </p:tgtEl>
                                      </p:cBhvr>
                                    </p:animEffect>
                                  </p:childTnLst>
                                </p:cTn>
                              </p:par>
                              <p:par>
                                <p:cTn id="30" presetID="10" presetClass="entr" presetSubtype="0" fill="hold" nodeType="withEffect">
                                  <p:stCondLst>
                                    <p:cond delay="0"/>
                                  </p:stCondLst>
                                  <p:childTnLst>
                                    <p:set>
                                      <p:cBhvr>
                                        <p:cTn id="31" dur="1" fill="hold">
                                          <p:stCondLst>
                                            <p:cond delay="0"/>
                                          </p:stCondLst>
                                        </p:cTn>
                                        <p:tgtEl>
                                          <p:spTgt spid="3074"/>
                                        </p:tgtEl>
                                        <p:attrNameLst>
                                          <p:attrName>style.visibility</p:attrName>
                                        </p:attrNameLst>
                                      </p:cBhvr>
                                      <p:to>
                                        <p:strVal val="visible"/>
                                      </p:to>
                                    </p:set>
                                    <p:animEffect transition="in" filter="fade">
                                      <p:cBhvr>
                                        <p:cTn id="32" dur="500"/>
                                        <p:tgtEl>
                                          <p:spTgt spid="30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5" grpId="1" animBg="1"/>
      <p:bldP spid="6" grpId="0" animBg="1"/>
      <p:bldP spid="6" grpId="1" animBg="1"/>
      <p:bldP spid="7" grpId="0"/>
      <p:bldP spid="9"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7013" y="228600"/>
            <a:ext cx="8683625" cy="713016"/>
          </a:xfrm>
        </p:spPr>
        <p:txBody>
          <a:bodyPr/>
          <a:lstStyle/>
          <a:p>
            <a:r>
              <a:rPr lang="en-US" dirty="0" smtClean="0"/>
              <a:t>Reviewing OLAP Fundamentals</a:t>
            </a:r>
            <a:endParaRPr lang="en-US" dirty="0"/>
          </a:p>
        </p:txBody>
      </p:sp>
      <p:sp>
        <p:nvSpPr>
          <p:cNvPr id="3" name="Text Placeholder 2"/>
          <p:cNvSpPr>
            <a:spLocks noGrp="1"/>
          </p:cNvSpPr>
          <p:nvPr>
            <p:ph type="body" idx="1"/>
          </p:nvPr>
        </p:nvSpPr>
        <p:spPr/>
        <p:txBody>
          <a:bodyPr/>
          <a:lstStyle/>
          <a:p>
            <a:r>
              <a:rPr lang="en-US" dirty="0" smtClean="0"/>
              <a:t>Comparing OLAP Queries to Relational Queries</a:t>
            </a:r>
          </a:p>
          <a:p>
            <a:r>
              <a:rPr lang="en-US" dirty="0" smtClean="0"/>
              <a:t>Reviewing Architectural Requirements</a:t>
            </a:r>
            <a:endParaRPr lang="en-US" dirty="0"/>
          </a:p>
          <a:p>
            <a:pPr eaLnBrk="1" hangingPunct="1">
              <a:lnSpc>
                <a:spcPct val="80000"/>
              </a:lnSpc>
            </a:pPr>
            <a:endParaRPr lang="en-US" dirty="0"/>
          </a:p>
          <a:p>
            <a:pPr marL="0" indent="0">
              <a:buNone/>
            </a:pPr>
            <a:endParaRPr lang="en-US" dirty="0"/>
          </a:p>
        </p:txBody>
      </p:sp>
    </p:spTree>
    <p:extLst>
      <p:ext uri="{BB962C8B-B14F-4D97-AF65-F5344CB8AC3E}">
        <p14:creationId xmlns:p14="http://schemas.microsoft.com/office/powerpoint/2010/main" val="3773882645"/>
      </p:ext>
    </p:extLst>
  </p:cSld>
  <p:clrMapOvr>
    <a:masterClrMapping/>
  </p:clrMapOvr>
  <p:timing>
    <p:tnLst>
      <p:par>
        <p:cTn xmlns:p14="http://schemas.microsoft.com/office/powerpoint/2010/mai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Dimension Development Tasks</a:t>
            </a:r>
            <a:endParaRPr lang="en-US" dirty="0"/>
          </a:p>
        </p:txBody>
      </p:sp>
      <p:sp>
        <p:nvSpPr>
          <p:cNvPr id="3" name="Content Placeholder 2"/>
          <p:cNvSpPr>
            <a:spLocks noGrp="1"/>
          </p:cNvSpPr>
          <p:nvPr>
            <p:ph type="body" idx="1"/>
          </p:nvPr>
        </p:nvSpPr>
        <p:spPr/>
        <p:txBody>
          <a:bodyPr>
            <a:normAutofit/>
          </a:bodyPr>
          <a:lstStyle/>
          <a:p>
            <a:pPr defTabSz="914400" eaLnBrk="1" hangingPunct="1"/>
            <a:r>
              <a:rPr lang="en-US" dirty="0"/>
              <a:t>Use the Browser to validate dimension design</a:t>
            </a:r>
          </a:p>
          <a:p>
            <a:pPr eaLnBrk="1" hangingPunct="1"/>
            <a:r>
              <a:rPr lang="en-US" dirty="0"/>
              <a:t>Check labels of dimensions, levels, and members</a:t>
            </a:r>
          </a:p>
          <a:p>
            <a:pPr eaLnBrk="1" hangingPunct="1"/>
            <a:r>
              <a:rPr lang="en-US" dirty="0"/>
              <a:t>Verify members are unique and </a:t>
            </a:r>
            <a:r>
              <a:rPr lang="en-US" dirty="0" smtClean="0"/>
              <a:t>non-empty</a:t>
            </a:r>
          </a:p>
          <a:p>
            <a:r>
              <a:rPr lang="en-US" dirty="0"/>
              <a:t>Add attributes to the dimension as needed</a:t>
            </a:r>
          </a:p>
          <a:p>
            <a:pPr defTabSz="914400"/>
            <a:r>
              <a:rPr lang="en-US" dirty="0" smtClean="0"/>
              <a:t>Set </a:t>
            </a:r>
            <a:r>
              <a:rPr lang="en-US" dirty="0"/>
              <a:t>attribute </a:t>
            </a:r>
            <a:r>
              <a:rPr lang="en-US" dirty="0" smtClean="0"/>
              <a:t>properties</a:t>
            </a:r>
          </a:p>
          <a:p>
            <a:pPr defTabSz="914400"/>
            <a:r>
              <a:rPr lang="en-US" dirty="0"/>
              <a:t>Organize attributes as user-defined hierarchies</a:t>
            </a:r>
          </a:p>
          <a:p>
            <a:pPr defTabSz="914400"/>
            <a:r>
              <a:rPr lang="en-US" dirty="0" smtClean="0"/>
              <a:t>Arrange attribute relationships</a:t>
            </a:r>
          </a:p>
          <a:p>
            <a:pPr defTabSz="914400"/>
            <a:r>
              <a:rPr lang="en-US" dirty="0" smtClean="0"/>
              <a:t>Add translations as needed</a:t>
            </a:r>
            <a:endParaRPr lang="en-US" dirty="0"/>
          </a:p>
          <a:p>
            <a:pPr defTabSz="914400" eaLnBrk="1" hangingPunct="1"/>
            <a:endParaRPr lang="en-US" dirty="0"/>
          </a:p>
        </p:txBody>
      </p:sp>
    </p:spTree>
    <p:extLst>
      <p:ext uri="{BB962C8B-B14F-4D97-AF65-F5344CB8AC3E}">
        <p14:creationId xmlns:p14="http://schemas.microsoft.com/office/powerpoint/2010/main" val="1098191560"/>
      </p:ext>
    </p:extLst>
  </p:cSld>
  <p:clrMapOvr>
    <a:masterClrMapping/>
  </p:clrMapOvr>
  <mc:AlternateContent xmlns:mc="http://schemas.openxmlformats.org/markup-compatibility/2006">
    <mc:Choice xmlns:p14="http://schemas.microsoft.com/office/powerpoint/2010/main" Requires="p14">
      <p:transition spd="slow" p14:dur="2000"/>
    </mc:Choice>
    <mc:Fallback>
      <p:transition xmlns:p14="http://schemas.microsoft.com/office/powerpoint/2010/mai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fade">
                                      <p:cBhvr>
                                        <p:cTn id="32" dur="500"/>
                                        <p:tgtEl>
                                          <p:spTgt spid="3">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Effect transition="in" filter="fade">
                                      <p:cBhvr>
                                        <p:cTn id="37" dur="500"/>
                                        <p:tgtEl>
                                          <p:spTgt spid="3">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3">
                                            <p:txEl>
                                              <p:pRg st="7" end="7"/>
                                            </p:txEl>
                                          </p:spTgt>
                                        </p:tgtEl>
                                        <p:attrNameLst>
                                          <p:attrName>style.visibility</p:attrName>
                                        </p:attrNameLst>
                                      </p:cBhvr>
                                      <p:to>
                                        <p:strVal val="visible"/>
                                      </p:to>
                                    </p:set>
                                    <p:animEffect transition="in" filter="fade">
                                      <p:cBhvr>
                                        <p:cTn id="42" dur="5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Cube Wizard</a:t>
            </a:r>
            <a:endParaRPr lang="en-US" dirty="0"/>
          </a:p>
        </p:txBody>
      </p:sp>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97423" y="1066800"/>
            <a:ext cx="3571429" cy="31571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33298" y="1548090"/>
            <a:ext cx="3571429" cy="31571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Rounded Rectangle 8"/>
          <p:cNvSpPr/>
          <p:nvPr/>
        </p:nvSpPr>
        <p:spPr bwMode="auto">
          <a:xfrm>
            <a:off x="373623" y="1842592"/>
            <a:ext cx="1041862" cy="199002"/>
          </a:xfrm>
          <a:prstGeom prst="roundRect">
            <a:avLst/>
          </a:prstGeom>
          <a:noFill/>
          <a:ln w="25400" algn="ctr">
            <a:solidFill>
              <a:srgbClr val="FF0000"/>
            </a:solidFill>
            <a:miter lim="800000"/>
            <a:headEnd/>
            <a:tailEnd/>
          </a:ln>
          <a:effectLst/>
        </p:spPr>
        <p:txBody>
          <a:bodyPr wrap="none" rtlCol="0" anchor="ctr"/>
          <a:lstStyle/>
          <a:p>
            <a:pPr algn="ctr"/>
            <a:endParaRPr lang="en-US" sz="2000" dirty="0">
              <a:latin typeface="Tekton Pro" pitchFamily="34" charset="0"/>
            </a:endParaRPr>
          </a:p>
        </p:txBody>
      </p:sp>
      <p:sp>
        <p:nvSpPr>
          <p:cNvPr id="10" name="Rounded Rectangle 9"/>
          <p:cNvSpPr/>
          <p:nvPr/>
        </p:nvSpPr>
        <p:spPr bwMode="auto">
          <a:xfrm>
            <a:off x="2278623" y="3160821"/>
            <a:ext cx="1041862" cy="199002"/>
          </a:xfrm>
          <a:prstGeom prst="roundRect">
            <a:avLst/>
          </a:prstGeom>
          <a:noFill/>
          <a:ln w="25400" algn="ctr">
            <a:solidFill>
              <a:srgbClr val="FF0000"/>
            </a:solidFill>
            <a:miter lim="800000"/>
            <a:headEnd/>
            <a:tailEnd/>
          </a:ln>
          <a:effectLst/>
        </p:spPr>
        <p:txBody>
          <a:bodyPr wrap="none" rtlCol="0" anchor="ctr"/>
          <a:lstStyle/>
          <a:p>
            <a:pPr algn="ctr"/>
            <a:endParaRPr lang="en-US" sz="2000" dirty="0">
              <a:latin typeface="Tekton Pro" pitchFamily="34" charset="0"/>
            </a:endParaRPr>
          </a:p>
        </p:txBody>
      </p:sp>
      <p:pic>
        <p:nvPicPr>
          <p:cNvPr id="1027"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581400" y="2209800"/>
            <a:ext cx="3571429" cy="31571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2" name="Rounded Rectangle 11"/>
          <p:cNvSpPr/>
          <p:nvPr/>
        </p:nvSpPr>
        <p:spPr bwMode="auto">
          <a:xfrm>
            <a:off x="3810000" y="3563700"/>
            <a:ext cx="1295400" cy="1008300"/>
          </a:xfrm>
          <a:prstGeom prst="roundRect">
            <a:avLst/>
          </a:prstGeom>
          <a:noFill/>
          <a:ln w="25400" algn="ctr">
            <a:solidFill>
              <a:srgbClr val="FF0000"/>
            </a:solidFill>
            <a:miter lim="800000"/>
            <a:headEnd/>
            <a:tailEnd/>
          </a:ln>
          <a:effectLst/>
        </p:spPr>
        <p:txBody>
          <a:bodyPr wrap="none" rtlCol="0" anchor="ctr"/>
          <a:lstStyle/>
          <a:p>
            <a:pPr algn="ctr"/>
            <a:endParaRPr lang="en-US" sz="2000" dirty="0">
              <a:latin typeface="Tekton Pro" pitchFamily="34" charset="0"/>
            </a:endParaRPr>
          </a:p>
        </p:txBody>
      </p:sp>
      <p:pic>
        <p:nvPicPr>
          <p:cNvPr id="1028" name="Picture 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351348" y="2935179"/>
            <a:ext cx="3571429" cy="31571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4" name="Rounded Rectangle 13"/>
          <p:cNvSpPr/>
          <p:nvPr/>
        </p:nvSpPr>
        <p:spPr bwMode="auto">
          <a:xfrm>
            <a:off x="5511338" y="3747448"/>
            <a:ext cx="889462" cy="503802"/>
          </a:xfrm>
          <a:prstGeom prst="roundRect">
            <a:avLst/>
          </a:prstGeom>
          <a:noFill/>
          <a:ln w="25400" algn="ctr">
            <a:solidFill>
              <a:srgbClr val="FF0000"/>
            </a:solidFill>
            <a:miter lim="800000"/>
            <a:headEnd/>
            <a:tailEnd/>
          </a:ln>
          <a:effectLst/>
        </p:spPr>
        <p:txBody>
          <a:bodyPr wrap="none" rtlCol="0" anchor="ctr"/>
          <a:lstStyle/>
          <a:p>
            <a:pPr algn="ctr"/>
            <a:endParaRPr lang="en-US" sz="2000" dirty="0">
              <a:latin typeface="Tekton Pro" pitchFamily="34" charset="0"/>
            </a:endParaRPr>
          </a:p>
        </p:txBody>
      </p:sp>
      <p:sp>
        <p:nvSpPr>
          <p:cNvPr id="4" name="TextBox 3"/>
          <p:cNvSpPr txBox="1"/>
          <p:nvPr/>
        </p:nvSpPr>
        <p:spPr bwMode="auto">
          <a:xfrm>
            <a:off x="203200" y="5593080"/>
            <a:ext cx="4312920" cy="346249"/>
          </a:xfrm>
          <a:prstGeom prst="rect">
            <a:avLst/>
          </a:prstGeom>
          <a:noFill/>
          <a:ln w="9525">
            <a:noFill/>
            <a:miter lim="800000"/>
            <a:headEnd/>
            <a:tailEnd/>
          </a:ln>
        </p:spPr>
        <p:txBody>
          <a:bodyPr wrap="square" rtlCol="0">
            <a:spAutoFit/>
          </a:bodyPr>
          <a:lstStyle/>
          <a:p>
            <a:r>
              <a:rPr lang="en-US" sz="1800" dirty="0" smtClean="0">
                <a:solidFill>
                  <a:srgbClr val="FFCC29"/>
                </a:solidFill>
                <a:latin typeface="Tekton Pro" pitchFamily="34" charset="0"/>
              </a:rPr>
              <a:t>Measure group table = fact table</a:t>
            </a:r>
            <a:endParaRPr lang="en-US" sz="1800" dirty="0">
              <a:solidFill>
                <a:srgbClr val="FFCC29"/>
              </a:solidFill>
              <a:latin typeface="Tekton Pro" pitchFamily="34" charset="0"/>
            </a:endParaRPr>
          </a:p>
        </p:txBody>
      </p:sp>
      <p:sp>
        <p:nvSpPr>
          <p:cNvPr id="16" name="Rounded Rectangle 15"/>
          <p:cNvSpPr/>
          <p:nvPr/>
        </p:nvSpPr>
        <p:spPr bwMode="auto">
          <a:xfrm>
            <a:off x="4861034" y="2514600"/>
            <a:ext cx="838200" cy="199002"/>
          </a:xfrm>
          <a:prstGeom prst="roundRect">
            <a:avLst/>
          </a:prstGeom>
          <a:noFill/>
          <a:ln w="25400" algn="ctr">
            <a:solidFill>
              <a:srgbClr val="FF0000"/>
            </a:solidFill>
            <a:miter lim="800000"/>
            <a:headEnd/>
            <a:tailEnd/>
          </a:ln>
          <a:effectLst/>
        </p:spPr>
        <p:txBody>
          <a:bodyPr wrap="none" rtlCol="0" anchor="ctr"/>
          <a:lstStyle/>
          <a:p>
            <a:pPr algn="ctr"/>
            <a:endParaRPr lang="en-US" sz="2000" dirty="0">
              <a:latin typeface="Tekton Pro" pitchFamily="34" charset="0"/>
            </a:endParaRPr>
          </a:p>
        </p:txBody>
      </p:sp>
    </p:spTree>
    <p:extLst>
      <p:ext uri="{BB962C8B-B14F-4D97-AF65-F5344CB8AC3E}">
        <p14:creationId xmlns:p14="http://schemas.microsoft.com/office/powerpoint/2010/main" val="288337842"/>
      </p:ext>
    </p:extLst>
  </p:cSld>
  <p:clrMapOvr>
    <a:masterClrMapping/>
  </p:clrMapOvr>
  <mc:AlternateContent xmlns:mc="http://schemas.openxmlformats.org/markup-compatibility/2006">
    <mc:Choice xmlns:p14="http://schemas.microsoft.com/office/powerpoint/2010/main" Requires="p14">
      <p:transition spd="slow" p14:dur="2000"/>
    </mc:Choice>
    <mc:Fallback>
      <p:transition xmlns:p14="http://schemas.microsoft.com/office/powerpoint/2010/mai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074"/>
                                        </p:tgtEl>
                                        <p:attrNameLst>
                                          <p:attrName>style.visibility</p:attrName>
                                        </p:attrNameLst>
                                      </p:cBhvr>
                                      <p:to>
                                        <p:strVal val="visible"/>
                                      </p:to>
                                    </p:set>
                                    <p:animEffect transition="in" filter="fade">
                                      <p:cBhvr>
                                        <p:cTn id="7" dur="500"/>
                                        <p:tgtEl>
                                          <p:spTgt spid="307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026"/>
                                        </p:tgtEl>
                                        <p:attrNameLst>
                                          <p:attrName>style.visibility</p:attrName>
                                        </p:attrNameLst>
                                      </p:cBhvr>
                                      <p:to>
                                        <p:strVal val="visible"/>
                                      </p:to>
                                    </p:set>
                                    <p:animEffect transition="in" filter="fade">
                                      <p:cBhvr>
                                        <p:cTn id="17" dur="500"/>
                                        <p:tgtEl>
                                          <p:spTgt spid="1026"/>
                                        </p:tgtEl>
                                      </p:cBhvr>
                                    </p:animEffect>
                                  </p:childTnLst>
                                </p:cTn>
                              </p:par>
                              <p:par>
                                <p:cTn id="18" presetID="1" presetClass="exit" presetSubtype="0" fill="hold" grpId="1" nodeType="withEffect">
                                  <p:stCondLst>
                                    <p:cond delay="0"/>
                                  </p:stCondLst>
                                  <p:childTnLst>
                                    <p:set>
                                      <p:cBhvr>
                                        <p:cTn id="19" dur="1" fill="hold">
                                          <p:stCondLst>
                                            <p:cond delay="0"/>
                                          </p:stCondLst>
                                        </p:cTn>
                                        <p:tgtEl>
                                          <p:spTgt spid="9"/>
                                        </p:tgtEl>
                                        <p:attrNameLst>
                                          <p:attrName>style.visibility</p:attrName>
                                        </p:attrNameLst>
                                      </p:cBhvr>
                                      <p:to>
                                        <p:strVal val="hidden"/>
                                      </p:to>
                                    </p:se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grpId="0" nodeType="clickEffect">
                                  <p:stCondLst>
                                    <p:cond delay="0"/>
                                  </p:stCondLst>
                                  <p:childTnLst>
                                    <p:set>
                                      <p:cBhvr>
                                        <p:cTn id="23" dur="1" fill="hold">
                                          <p:stCondLst>
                                            <p:cond delay="0"/>
                                          </p:stCondLst>
                                        </p:cTn>
                                        <p:tgtEl>
                                          <p:spTgt spid="4"/>
                                        </p:tgtEl>
                                        <p:attrNameLst>
                                          <p:attrName>style.visibility</p:attrName>
                                        </p:attrNameLst>
                                      </p:cBhvr>
                                      <p:to>
                                        <p:strVal val="visible"/>
                                      </p:to>
                                    </p:set>
                                    <p:animEffect transition="in" filter="fade">
                                      <p:cBhvr>
                                        <p:cTn id="24" dur="500"/>
                                        <p:tgtEl>
                                          <p:spTgt spid="4"/>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grpId="0" nodeType="clickEffect">
                                  <p:stCondLst>
                                    <p:cond delay="0"/>
                                  </p:stCondLst>
                                  <p:childTnLst>
                                    <p:set>
                                      <p:cBhvr>
                                        <p:cTn id="28" dur="1" fill="hold">
                                          <p:stCondLst>
                                            <p:cond delay="0"/>
                                          </p:stCondLst>
                                        </p:cTn>
                                        <p:tgtEl>
                                          <p:spTgt spid="16"/>
                                        </p:tgtEl>
                                        <p:attrNameLst>
                                          <p:attrName>style.visibility</p:attrName>
                                        </p:attrNameLst>
                                      </p:cBhvr>
                                      <p:to>
                                        <p:strVal val="visible"/>
                                      </p:to>
                                    </p:set>
                                    <p:animEffect transition="in" filter="fade">
                                      <p:cBhvr>
                                        <p:cTn id="29" dur="500"/>
                                        <p:tgtEl>
                                          <p:spTgt spid="16"/>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10"/>
                                        </p:tgtEl>
                                        <p:attrNameLst>
                                          <p:attrName>style.visibility</p:attrName>
                                        </p:attrNameLst>
                                      </p:cBhvr>
                                      <p:to>
                                        <p:strVal val="visible"/>
                                      </p:to>
                                    </p:set>
                                    <p:animEffect transition="in" filter="fade">
                                      <p:cBhvr>
                                        <p:cTn id="34" dur="500"/>
                                        <p:tgtEl>
                                          <p:spTgt spid="10"/>
                                        </p:tgtEl>
                                      </p:cBhvr>
                                    </p:animEffect>
                                  </p:childTnLst>
                                </p:cTn>
                              </p:par>
                              <p:par>
                                <p:cTn id="35" presetID="1" presetClass="exit" presetSubtype="0" fill="hold" grpId="1" nodeType="withEffect">
                                  <p:stCondLst>
                                    <p:cond delay="0"/>
                                  </p:stCondLst>
                                  <p:childTnLst>
                                    <p:set>
                                      <p:cBhvr>
                                        <p:cTn id="36" dur="1" fill="hold">
                                          <p:stCondLst>
                                            <p:cond delay="0"/>
                                          </p:stCondLst>
                                        </p:cTn>
                                        <p:tgtEl>
                                          <p:spTgt spid="16"/>
                                        </p:tgtEl>
                                        <p:attrNameLst>
                                          <p:attrName>style.visibility</p:attrName>
                                        </p:attrNameLst>
                                      </p:cBhvr>
                                      <p:to>
                                        <p:strVal val="hidden"/>
                                      </p:to>
                                    </p:set>
                                  </p:childTnLst>
                                </p:cTn>
                              </p:par>
                            </p:childTnLst>
                          </p:cTn>
                        </p:par>
                      </p:childTnLst>
                    </p:cTn>
                  </p:par>
                  <p:par>
                    <p:cTn id="37" fill="hold">
                      <p:stCondLst>
                        <p:cond delay="indefinite"/>
                      </p:stCondLst>
                      <p:childTnLst>
                        <p:par>
                          <p:cTn id="38" fill="hold">
                            <p:stCondLst>
                              <p:cond delay="0"/>
                            </p:stCondLst>
                            <p:childTnLst>
                              <p:par>
                                <p:cTn id="39" presetID="10" presetClass="entr" presetSubtype="0" fill="hold" nodeType="clickEffect">
                                  <p:stCondLst>
                                    <p:cond delay="0"/>
                                  </p:stCondLst>
                                  <p:childTnLst>
                                    <p:set>
                                      <p:cBhvr>
                                        <p:cTn id="40" dur="1" fill="hold">
                                          <p:stCondLst>
                                            <p:cond delay="0"/>
                                          </p:stCondLst>
                                        </p:cTn>
                                        <p:tgtEl>
                                          <p:spTgt spid="1027"/>
                                        </p:tgtEl>
                                        <p:attrNameLst>
                                          <p:attrName>style.visibility</p:attrName>
                                        </p:attrNameLst>
                                      </p:cBhvr>
                                      <p:to>
                                        <p:strVal val="visible"/>
                                      </p:to>
                                    </p:set>
                                    <p:animEffect transition="in" filter="fade">
                                      <p:cBhvr>
                                        <p:cTn id="41" dur="500"/>
                                        <p:tgtEl>
                                          <p:spTgt spid="1027"/>
                                        </p:tgtEl>
                                      </p:cBhvr>
                                    </p:animEffect>
                                  </p:childTnLst>
                                </p:cTn>
                              </p:par>
                              <p:par>
                                <p:cTn id="42" presetID="1" presetClass="exit" presetSubtype="0" fill="hold" grpId="1" nodeType="withEffect">
                                  <p:stCondLst>
                                    <p:cond delay="0"/>
                                  </p:stCondLst>
                                  <p:childTnLst>
                                    <p:set>
                                      <p:cBhvr>
                                        <p:cTn id="43" dur="1" fill="hold">
                                          <p:stCondLst>
                                            <p:cond delay="0"/>
                                          </p:stCondLst>
                                        </p:cTn>
                                        <p:tgtEl>
                                          <p:spTgt spid="10"/>
                                        </p:tgtEl>
                                        <p:attrNameLst>
                                          <p:attrName>style.visibility</p:attrName>
                                        </p:attrNameLst>
                                      </p:cBhvr>
                                      <p:to>
                                        <p:strVal val="hidden"/>
                                      </p:to>
                                    </p:set>
                                  </p:childTnLst>
                                </p:cTn>
                              </p:par>
                              <p:par>
                                <p:cTn id="44" presetID="1" presetClass="exit" presetSubtype="0" fill="hold" grpId="1" nodeType="withEffect">
                                  <p:stCondLst>
                                    <p:cond delay="0"/>
                                  </p:stCondLst>
                                  <p:childTnLst>
                                    <p:set>
                                      <p:cBhvr>
                                        <p:cTn id="45" dur="1" fill="hold">
                                          <p:stCondLst>
                                            <p:cond delay="0"/>
                                          </p:stCondLst>
                                        </p:cTn>
                                        <p:tgtEl>
                                          <p:spTgt spid="4"/>
                                        </p:tgtEl>
                                        <p:attrNameLst>
                                          <p:attrName>style.visibility</p:attrName>
                                        </p:attrNameLst>
                                      </p:cBhvr>
                                      <p:to>
                                        <p:strVal val="hidden"/>
                                      </p:to>
                                    </p:set>
                                  </p:childTnLst>
                                </p:cTn>
                              </p:par>
                            </p:childTnLst>
                          </p:cTn>
                        </p:par>
                      </p:childTnLst>
                    </p:cTn>
                  </p:par>
                  <p:par>
                    <p:cTn id="46" fill="hold">
                      <p:stCondLst>
                        <p:cond delay="indefinite"/>
                      </p:stCondLst>
                      <p:childTnLst>
                        <p:par>
                          <p:cTn id="47" fill="hold">
                            <p:stCondLst>
                              <p:cond delay="0"/>
                            </p:stCondLst>
                            <p:childTnLst>
                              <p:par>
                                <p:cTn id="48" presetID="10" presetClass="entr" presetSubtype="0" fill="hold" grpId="0" nodeType="clickEffect">
                                  <p:stCondLst>
                                    <p:cond delay="0"/>
                                  </p:stCondLst>
                                  <p:childTnLst>
                                    <p:set>
                                      <p:cBhvr>
                                        <p:cTn id="49" dur="1" fill="hold">
                                          <p:stCondLst>
                                            <p:cond delay="0"/>
                                          </p:stCondLst>
                                        </p:cTn>
                                        <p:tgtEl>
                                          <p:spTgt spid="12"/>
                                        </p:tgtEl>
                                        <p:attrNameLst>
                                          <p:attrName>style.visibility</p:attrName>
                                        </p:attrNameLst>
                                      </p:cBhvr>
                                      <p:to>
                                        <p:strVal val="visible"/>
                                      </p:to>
                                    </p:set>
                                    <p:animEffect transition="in" filter="fade">
                                      <p:cBhvr>
                                        <p:cTn id="50" dur="500"/>
                                        <p:tgtEl>
                                          <p:spTgt spid="12"/>
                                        </p:tgtEl>
                                      </p:cBhvr>
                                    </p:animEffect>
                                  </p:childTnLst>
                                </p:cTn>
                              </p:par>
                            </p:childTnLst>
                          </p:cTn>
                        </p:par>
                      </p:childTnLst>
                    </p:cTn>
                  </p:par>
                  <p:par>
                    <p:cTn id="51" fill="hold">
                      <p:stCondLst>
                        <p:cond delay="indefinite"/>
                      </p:stCondLst>
                      <p:childTnLst>
                        <p:par>
                          <p:cTn id="52" fill="hold">
                            <p:stCondLst>
                              <p:cond delay="0"/>
                            </p:stCondLst>
                            <p:childTnLst>
                              <p:par>
                                <p:cTn id="53" presetID="10" presetClass="entr" presetSubtype="0" fill="hold" nodeType="clickEffect">
                                  <p:stCondLst>
                                    <p:cond delay="0"/>
                                  </p:stCondLst>
                                  <p:childTnLst>
                                    <p:set>
                                      <p:cBhvr>
                                        <p:cTn id="54" dur="1" fill="hold">
                                          <p:stCondLst>
                                            <p:cond delay="0"/>
                                          </p:stCondLst>
                                        </p:cTn>
                                        <p:tgtEl>
                                          <p:spTgt spid="1028"/>
                                        </p:tgtEl>
                                        <p:attrNameLst>
                                          <p:attrName>style.visibility</p:attrName>
                                        </p:attrNameLst>
                                      </p:cBhvr>
                                      <p:to>
                                        <p:strVal val="visible"/>
                                      </p:to>
                                    </p:set>
                                    <p:animEffect transition="in" filter="fade">
                                      <p:cBhvr>
                                        <p:cTn id="55" dur="500"/>
                                        <p:tgtEl>
                                          <p:spTgt spid="1028"/>
                                        </p:tgtEl>
                                      </p:cBhvr>
                                    </p:animEffect>
                                  </p:childTnLst>
                                </p:cTn>
                              </p:par>
                              <p:par>
                                <p:cTn id="56" presetID="1" presetClass="exit" presetSubtype="0" fill="hold" grpId="1" nodeType="withEffect">
                                  <p:stCondLst>
                                    <p:cond delay="0"/>
                                  </p:stCondLst>
                                  <p:childTnLst>
                                    <p:set>
                                      <p:cBhvr>
                                        <p:cTn id="57" dur="1" fill="hold">
                                          <p:stCondLst>
                                            <p:cond delay="0"/>
                                          </p:stCondLst>
                                        </p:cTn>
                                        <p:tgtEl>
                                          <p:spTgt spid="12"/>
                                        </p:tgtEl>
                                        <p:attrNameLst>
                                          <p:attrName>style.visibility</p:attrName>
                                        </p:attrNameLst>
                                      </p:cBhvr>
                                      <p:to>
                                        <p:strVal val="hidden"/>
                                      </p:to>
                                    </p:set>
                                  </p:childTnLst>
                                </p:cTn>
                              </p:par>
                            </p:childTnLst>
                          </p:cTn>
                        </p:par>
                      </p:childTnLst>
                    </p:cTn>
                  </p:par>
                  <p:par>
                    <p:cTn id="58" fill="hold">
                      <p:stCondLst>
                        <p:cond delay="indefinite"/>
                      </p:stCondLst>
                      <p:childTnLst>
                        <p:par>
                          <p:cTn id="59" fill="hold">
                            <p:stCondLst>
                              <p:cond delay="0"/>
                            </p:stCondLst>
                            <p:childTnLst>
                              <p:par>
                                <p:cTn id="60" presetID="10" presetClass="entr" presetSubtype="0" fill="hold" grpId="0" nodeType="clickEffect">
                                  <p:stCondLst>
                                    <p:cond delay="0"/>
                                  </p:stCondLst>
                                  <p:childTnLst>
                                    <p:set>
                                      <p:cBhvr>
                                        <p:cTn id="61" dur="1" fill="hold">
                                          <p:stCondLst>
                                            <p:cond delay="0"/>
                                          </p:stCondLst>
                                        </p:cTn>
                                        <p:tgtEl>
                                          <p:spTgt spid="14"/>
                                        </p:tgtEl>
                                        <p:attrNameLst>
                                          <p:attrName>style.visibility</p:attrName>
                                        </p:attrNameLst>
                                      </p:cBhvr>
                                      <p:to>
                                        <p:strVal val="visible"/>
                                      </p:to>
                                    </p:set>
                                    <p:animEffect transition="in" filter="fade">
                                      <p:cBhvr>
                                        <p:cTn id="6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9" grpId="1" animBg="1"/>
      <p:bldP spid="10" grpId="0" animBg="1"/>
      <p:bldP spid="10" grpId="1" animBg="1"/>
      <p:bldP spid="12" grpId="0" animBg="1"/>
      <p:bldP spid="12" grpId="1" animBg="1"/>
      <p:bldP spid="14" grpId="0" animBg="1"/>
      <p:bldP spid="4" grpId="0"/>
      <p:bldP spid="4" grpId="1"/>
      <p:bldP spid="16" grpId="0" animBg="1"/>
      <p:bldP spid="16" grpId="1"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Cube Designer</a:t>
            </a:r>
            <a:endParaRPr lang="en-US" dirty="0"/>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9209" y="1143000"/>
            <a:ext cx="8456191" cy="47542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ounded Rectangle 4"/>
          <p:cNvSpPr/>
          <p:nvPr/>
        </p:nvSpPr>
        <p:spPr bwMode="auto">
          <a:xfrm>
            <a:off x="443583" y="2138860"/>
            <a:ext cx="1429885" cy="1823540"/>
          </a:xfrm>
          <a:prstGeom prst="roundRect">
            <a:avLst/>
          </a:prstGeom>
          <a:noFill/>
          <a:ln w="25400" algn="ctr">
            <a:solidFill>
              <a:srgbClr val="FF0000"/>
            </a:solidFill>
            <a:miter lim="800000"/>
            <a:headEnd/>
            <a:tailEnd/>
          </a:ln>
          <a:effectLst/>
        </p:spPr>
        <p:txBody>
          <a:bodyPr wrap="none" rtlCol="0" anchor="ctr"/>
          <a:lstStyle/>
          <a:p>
            <a:pPr algn="ctr"/>
            <a:endParaRPr lang="en-US" sz="2000" dirty="0">
              <a:latin typeface="Tekton Pro" pitchFamily="34" charset="0"/>
            </a:endParaRPr>
          </a:p>
        </p:txBody>
      </p:sp>
      <p:sp>
        <p:nvSpPr>
          <p:cNvPr id="6" name="TextBox 5"/>
          <p:cNvSpPr txBox="1"/>
          <p:nvPr/>
        </p:nvSpPr>
        <p:spPr bwMode="auto">
          <a:xfrm>
            <a:off x="555897" y="3048000"/>
            <a:ext cx="1400134" cy="646331"/>
          </a:xfrm>
          <a:prstGeom prst="rect">
            <a:avLst/>
          </a:prstGeom>
          <a:noFill/>
          <a:ln w="9525">
            <a:noFill/>
            <a:miter lim="800000"/>
            <a:headEnd/>
            <a:tailEnd/>
          </a:ln>
        </p:spPr>
        <p:txBody>
          <a:bodyPr wrap="square" rtlCol="0">
            <a:spAutoFit/>
          </a:bodyPr>
          <a:lstStyle/>
          <a:p>
            <a:r>
              <a:rPr lang="en-US" sz="1800" dirty="0" smtClean="0">
                <a:solidFill>
                  <a:srgbClr val="002060"/>
                </a:solidFill>
                <a:latin typeface="Tekton Pro" pitchFamily="34" charset="0"/>
              </a:rPr>
              <a:t>Measures  in tree view</a:t>
            </a:r>
            <a:endParaRPr lang="en-US" sz="1800" dirty="0">
              <a:solidFill>
                <a:srgbClr val="002060"/>
              </a:solidFill>
              <a:latin typeface="Tekton Pro" pitchFamily="34" charset="0"/>
            </a:endParaRPr>
          </a:p>
        </p:txBody>
      </p:sp>
      <p:sp>
        <p:nvSpPr>
          <p:cNvPr id="7" name="Rounded Rectangle 6"/>
          <p:cNvSpPr/>
          <p:nvPr/>
        </p:nvSpPr>
        <p:spPr bwMode="auto">
          <a:xfrm>
            <a:off x="457200" y="3933498"/>
            <a:ext cx="1429885" cy="1815664"/>
          </a:xfrm>
          <a:prstGeom prst="roundRect">
            <a:avLst/>
          </a:prstGeom>
          <a:noFill/>
          <a:ln w="25400" algn="ctr">
            <a:solidFill>
              <a:srgbClr val="FF0000"/>
            </a:solidFill>
            <a:miter lim="800000"/>
            <a:headEnd/>
            <a:tailEnd/>
          </a:ln>
          <a:effectLst/>
        </p:spPr>
        <p:txBody>
          <a:bodyPr wrap="none" rtlCol="0" anchor="ctr"/>
          <a:lstStyle/>
          <a:p>
            <a:pPr algn="ctr"/>
            <a:endParaRPr lang="en-US" sz="2000" dirty="0">
              <a:latin typeface="Tekton Pro" pitchFamily="34" charset="0"/>
            </a:endParaRPr>
          </a:p>
        </p:txBody>
      </p:sp>
      <p:sp>
        <p:nvSpPr>
          <p:cNvPr id="8" name="TextBox 7"/>
          <p:cNvSpPr txBox="1"/>
          <p:nvPr/>
        </p:nvSpPr>
        <p:spPr bwMode="auto">
          <a:xfrm>
            <a:off x="426720" y="4953000"/>
            <a:ext cx="1584960" cy="595548"/>
          </a:xfrm>
          <a:prstGeom prst="rect">
            <a:avLst/>
          </a:prstGeom>
          <a:noFill/>
          <a:ln w="9525">
            <a:noFill/>
            <a:miter lim="800000"/>
            <a:headEnd/>
            <a:tailEnd/>
          </a:ln>
        </p:spPr>
        <p:txBody>
          <a:bodyPr wrap="square" rtlCol="0">
            <a:spAutoFit/>
          </a:bodyPr>
          <a:lstStyle/>
          <a:p>
            <a:r>
              <a:rPr lang="en-US" sz="1800" dirty="0" smtClean="0">
                <a:solidFill>
                  <a:srgbClr val="002060"/>
                </a:solidFill>
                <a:latin typeface="Tekton Pro" pitchFamily="34" charset="0"/>
              </a:rPr>
              <a:t>Cube dimensions</a:t>
            </a:r>
            <a:endParaRPr lang="en-US" sz="1800" dirty="0">
              <a:solidFill>
                <a:srgbClr val="002060"/>
              </a:solidFill>
              <a:latin typeface="Tekton Pro" pitchFamily="34" charset="0"/>
            </a:endParaRPr>
          </a:p>
        </p:txBody>
      </p:sp>
      <p:sp>
        <p:nvSpPr>
          <p:cNvPr id="9" name="Rounded Rectangle 8"/>
          <p:cNvSpPr/>
          <p:nvPr/>
        </p:nvSpPr>
        <p:spPr bwMode="auto">
          <a:xfrm>
            <a:off x="1905000" y="2138860"/>
            <a:ext cx="5410200" cy="3610302"/>
          </a:xfrm>
          <a:prstGeom prst="roundRect">
            <a:avLst/>
          </a:prstGeom>
          <a:noFill/>
          <a:ln w="25400" algn="ctr">
            <a:solidFill>
              <a:srgbClr val="FF0000"/>
            </a:solidFill>
            <a:miter lim="800000"/>
            <a:headEnd/>
            <a:tailEnd/>
          </a:ln>
          <a:effectLst/>
        </p:spPr>
        <p:txBody>
          <a:bodyPr wrap="none" rtlCol="0" anchor="ctr"/>
          <a:lstStyle/>
          <a:p>
            <a:pPr algn="ctr"/>
            <a:endParaRPr lang="en-US" sz="2000" dirty="0">
              <a:latin typeface="Tekton Pro" pitchFamily="34" charset="0"/>
            </a:endParaRPr>
          </a:p>
        </p:txBody>
      </p:sp>
      <p:cxnSp>
        <p:nvCxnSpPr>
          <p:cNvPr id="10" name="Straight Arrow Connector 9"/>
          <p:cNvCxnSpPr/>
          <p:nvPr/>
        </p:nvCxnSpPr>
        <p:spPr bwMode="auto">
          <a:xfrm>
            <a:off x="1524000" y="2514600"/>
            <a:ext cx="5791200" cy="1600200"/>
          </a:xfrm>
          <a:prstGeom prst="straightConnector1">
            <a:avLst/>
          </a:prstGeom>
          <a:gradFill rotWithShape="1">
            <a:gsLst>
              <a:gs pos="0">
                <a:srgbClr val="A4D289"/>
              </a:gs>
              <a:gs pos="100000">
                <a:schemeClr val="bg1"/>
              </a:gs>
            </a:gsLst>
            <a:lin ang="5400000" scaled="1"/>
          </a:gradFill>
          <a:ln w="25400" cap="flat" cmpd="sng" algn="ctr">
            <a:solidFill>
              <a:srgbClr val="FF0000"/>
            </a:solidFill>
            <a:prstDash val="solid"/>
            <a:round/>
            <a:headEnd type="none" w="med" len="med"/>
            <a:tailEnd type="arrow"/>
          </a:ln>
          <a:effectLst/>
        </p:spPr>
      </p:cxnSp>
      <p:sp>
        <p:nvSpPr>
          <p:cNvPr id="11" name="Rounded Rectangle 10"/>
          <p:cNvSpPr/>
          <p:nvPr/>
        </p:nvSpPr>
        <p:spPr bwMode="auto">
          <a:xfrm>
            <a:off x="7315200" y="3962400"/>
            <a:ext cx="1600200" cy="1676400"/>
          </a:xfrm>
          <a:prstGeom prst="roundRect">
            <a:avLst/>
          </a:prstGeom>
          <a:noFill/>
          <a:ln w="25400" algn="ctr">
            <a:solidFill>
              <a:srgbClr val="FF0000"/>
            </a:solidFill>
            <a:miter lim="800000"/>
            <a:headEnd/>
            <a:tailEnd/>
          </a:ln>
          <a:effectLst/>
        </p:spPr>
        <p:txBody>
          <a:bodyPr wrap="none" rtlCol="0" anchor="ctr"/>
          <a:lstStyle/>
          <a:p>
            <a:pPr algn="ctr"/>
            <a:endParaRPr lang="en-US" sz="2000" dirty="0">
              <a:latin typeface="Tekton Pro" pitchFamily="34" charset="0"/>
            </a:endParaRPr>
          </a:p>
        </p:txBody>
      </p:sp>
    </p:spTree>
    <p:extLst>
      <p:ext uri="{BB962C8B-B14F-4D97-AF65-F5344CB8AC3E}">
        <p14:creationId xmlns:p14="http://schemas.microsoft.com/office/powerpoint/2010/main" val="1381769399"/>
      </p:ext>
    </p:extLst>
  </p:cSld>
  <p:clrMapOvr>
    <a:masterClrMapping/>
  </p:clrMapOvr>
  <mc:AlternateContent xmlns:mc="http://schemas.openxmlformats.org/markup-compatibility/2006">
    <mc:Choice xmlns:p14="http://schemas.microsoft.com/office/powerpoint/2010/main" Requires="p14">
      <p:transition spd="slow" p14:dur="2000"/>
    </mc:Choice>
    <mc:Fallback>
      <p:transition xmlns:p14="http://schemas.microsoft.com/office/powerpoint/2010/mai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050"/>
                                        </p:tgtEl>
                                        <p:attrNameLst>
                                          <p:attrName>style.visibility</p:attrName>
                                        </p:attrNameLst>
                                      </p:cBhvr>
                                      <p:to>
                                        <p:strVal val="visible"/>
                                      </p:to>
                                    </p:set>
                                    <p:animEffect transition="in" filter="fade">
                                      <p:cBhvr>
                                        <p:cTn id="7" dur="500"/>
                                        <p:tgtEl>
                                          <p:spTgt spid="205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childTnLst>
                          </p:cTn>
                        </p:par>
                      </p:childTnLst>
                    </p:cTn>
                  </p:par>
                  <p:par>
                    <p:cTn id="16" fill="hold">
                      <p:stCondLst>
                        <p:cond delay="indefinite"/>
                      </p:stCondLst>
                      <p:childTnLst>
                        <p:par>
                          <p:cTn id="17" fill="hold">
                            <p:stCondLst>
                              <p:cond delay="0"/>
                            </p:stCondLst>
                            <p:childTnLst>
                              <p:par>
                                <p:cTn id="18" presetID="1" presetClass="exit" presetSubtype="0" fill="hold" grpId="1" nodeType="clickEffect">
                                  <p:stCondLst>
                                    <p:cond delay="0"/>
                                  </p:stCondLst>
                                  <p:childTnLst>
                                    <p:set>
                                      <p:cBhvr>
                                        <p:cTn id="19" dur="1" fill="hold">
                                          <p:stCondLst>
                                            <p:cond delay="0"/>
                                          </p:stCondLst>
                                        </p:cTn>
                                        <p:tgtEl>
                                          <p:spTgt spid="5"/>
                                        </p:tgtEl>
                                        <p:attrNameLst>
                                          <p:attrName>style.visibility</p:attrName>
                                        </p:attrNameLst>
                                      </p:cBhvr>
                                      <p:to>
                                        <p:strVal val="hidden"/>
                                      </p:to>
                                    </p:set>
                                  </p:childTnLst>
                                </p:cTn>
                              </p:par>
                              <p:par>
                                <p:cTn id="20" presetID="1" presetClass="exit" presetSubtype="0" fill="hold" grpId="1" nodeType="withEffect">
                                  <p:stCondLst>
                                    <p:cond delay="0"/>
                                  </p:stCondLst>
                                  <p:childTnLst>
                                    <p:set>
                                      <p:cBhvr>
                                        <p:cTn id="21" dur="1" fill="hold">
                                          <p:stCondLst>
                                            <p:cond delay="0"/>
                                          </p:stCondLst>
                                        </p:cTn>
                                        <p:tgtEl>
                                          <p:spTgt spid="6"/>
                                        </p:tgtEl>
                                        <p:attrNameLst>
                                          <p:attrName>style.visibility</p:attrName>
                                        </p:attrNameLst>
                                      </p:cBhvr>
                                      <p:to>
                                        <p:strVal val="hidden"/>
                                      </p:to>
                                    </p:set>
                                  </p:childTnLst>
                                </p:cTn>
                              </p:par>
                              <p:par>
                                <p:cTn id="22" presetID="10" presetClass="entr" presetSubtype="0" fill="hold" grpId="0" nodeType="with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fade">
                                      <p:cBhvr>
                                        <p:cTn id="24" dur="500"/>
                                        <p:tgtEl>
                                          <p:spTgt spid="7"/>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fade">
                                      <p:cBhvr>
                                        <p:cTn id="27" dur="500"/>
                                        <p:tgtEl>
                                          <p:spTgt spid="8"/>
                                        </p:tgtEl>
                                      </p:cBhvr>
                                    </p:animEffect>
                                  </p:childTnLst>
                                </p:cTn>
                              </p:par>
                            </p:childTnLst>
                          </p:cTn>
                        </p:par>
                      </p:childTnLst>
                    </p:cTn>
                  </p:par>
                  <p:par>
                    <p:cTn id="28" fill="hold">
                      <p:stCondLst>
                        <p:cond delay="indefinite"/>
                      </p:stCondLst>
                      <p:childTnLst>
                        <p:par>
                          <p:cTn id="29" fill="hold">
                            <p:stCondLst>
                              <p:cond delay="0"/>
                            </p:stCondLst>
                            <p:childTnLst>
                              <p:par>
                                <p:cTn id="30" presetID="1" presetClass="exit" presetSubtype="0" fill="hold" grpId="1" nodeType="clickEffect">
                                  <p:stCondLst>
                                    <p:cond delay="0"/>
                                  </p:stCondLst>
                                  <p:childTnLst>
                                    <p:set>
                                      <p:cBhvr>
                                        <p:cTn id="31" dur="1" fill="hold">
                                          <p:stCondLst>
                                            <p:cond delay="0"/>
                                          </p:stCondLst>
                                        </p:cTn>
                                        <p:tgtEl>
                                          <p:spTgt spid="7"/>
                                        </p:tgtEl>
                                        <p:attrNameLst>
                                          <p:attrName>style.visibility</p:attrName>
                                        </p:attrNameLst>
                                      </p:cBhvr>
                                      <p:to>
                                        <p:strVal val="hidden"/>
                                      </p:to>
                                    </p:set>
                                  </p:childTnLst>
                                </p:cTn>
                              </p:par>
                              <p:par>
                                <p:cTn id="32" presetID="1" presetClass="exit" presetSubtype="0" fill="hold" grpId="1" nodeType="withEffect">
                                  <p:stCondLst>
                                    <p:cond delay="0"/>
                                  </p:stCondLst>
                                  <p:childTnLst>
                                    <p:set>
                                      <p:cBhvr>
                                        <p:cTn id="33" dur="1" fill="hold">
                                          <p:stCondLst>
                                            <p:cond delay="0"/>
                                          </p:stCondLst>
                                        </p:cTn>
                                        <p:tgtEl>
                                          <p:spTgt spid="8"/>
                                        </p:tgtEl>
                                        <p:attrNameLst>
                                          <p:attrName>style.visibility</p:attrName>
                                        </p:attrNameLst>
                                      </p:cBhvr>
                                      <p:to>
                                        <p:strVal val="hidden"/>
                                      </p:to>
                                    </p:set>
                                  </p:childTnLst>
                                </p:cTn>
                              </p:par>
                              <p:par>
                                <p:cTn id="34" presetID="10" presetClass="entr" presetSubtype="0" fill="hold" grpId="0" nodeType="withEffect">
                                  <p:stCondLst>
                                    <p:cond delay="0"/>
                                  </p:stCondLst>
                                  <p:childTnLst>
                                    <p:set>
                                      <p:cBhvr>
                                        <p:cTn id="35" dur="1" fill="hold">
                                          <p:stCondLst>
                                            <p:cond delay="0"/>
                                          </p:stCondLst>
                                        </p:cTn>
                                        <p:tgtEl>
                                          <p:spTgt spid="9"/>
                                        </p:tgtEl>
                                        <p:attrNameLst>
                                          <p:attrName>style.visibility</p:attrName>
                                        </p:attrNameLst>
                                      </p:cBhvr>
                                      <p:to>
                                        <p:strVal val="visible"/>
                                      </p:to>
                                    </p:set>
                                    <p:animEffect transition="in" filter="fade">
                                      <p:cBhvr>
                                        <p:cTn id="36" dur="500"/>
                                        <p:tgtEl>
                                          <p:spTgt spid="9"/>
                                        </p:tgtEl>
                                      </p:cBhvr>
                                    </p:animEffect>
                                  </p:childTnLst>
                                </p:cTn>
                              </p:par>
                            </p:childTnLst>
                          </p:cTn>
                        </p:par>
                      </p:childTnLst>
                    </p:cTn>
                  </p:par>
                  <p:par>
                    <p:cTn id="37" fill="hold">
                      <p:stCondLst>
                        <p:cond delay="indefinite"/>
                      </p:stCondLst>
                      <p:childTnLst>
                        <p:par>
                          <p:cTn id="38" fill="hold">
                            <p:stCondLst>
                              <p:cond delay="0"/>
                            </p:stCondLst>
                            <p:childTnLst>
                              <p:par>
                                <p:cTn id="39" presetID="1" presetClass="exit" presetSubtype="0" fill="hold" grpId="1" nodeType="clickEffect">
                                  <p:stCondLst>
                                    <p:cond delay="0"/>
                                  </p:stCondLst>
                                  <p:childTnLst>
                                    <p:set>
                                      <p:cBhvr>
                                        <p:cTn id="40" dur="1" fill="hold">
                                          <p:stCondLst>
                                            <p:cond delay="0"/>
                                          </p:stCondLst>
                                        </p:cTn>
                                        <p:tgtEl>
                                          <p:spTgt spid="9"/>
                                        </p:tgtEl>
                                        <p:attrNameLst>
                                          <p:attrName>style.visibility</p:attrName>
                                        </p:attrNameLst>
                                      </p:cBhvr>
                                      <p:to>
                                        <p:strVal val="hidden"/>
                                      </p:to>
                                    </p:set>
                                  </p:childTnLst>
                                </p:cTn>
                              </p:par>
                              <p:par>
                                <p:cTn id="41" presetID="10" presetClass="entr" presetSubtype="0" fill="hold" nodeType="withEffect">
                                  <p:stCondLst>
                                    <p:cond delay="0"/>
                                  </p:stCondLst>
                                  <p:childTnLst>
                                    <p:set>
                                      <p:cBhvr>
                                        <p:cTn id="42" dur="1" fill="hold">
                                          <p:stCondLst>
                                            <p:cond delay="0"/>
                                          </p:stCondLst>
                                        </p:cTn>
                                        <p:tgtEl>
                                          <p:spTgt spid="10"/>
                                        </p:tgtEl>
                                        <p:attrNameLst>
                                          <p:attrName>style.visibility</p:attrName>
                                        </p:attrNameLst>
                                      </p:cBhvr>
                                      <p:to>
                                        <p:strVal val="visible"/>
                                      </p:to>
                                    </p:set>
                                    <p:animEffect transition="in" filter="fade">
                                      <p:cBhvr>
                                        <p:cTn id="43" dur="500"/>
                                        <p:tgtEl>
                                          <p:spTgt spid="10"/>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11"/>
                                        </p:tgtEl>
                                        <p:attrNameLst>
                                          <p:attrName>style.visibility</p:attrName>
                                        </p:attrNameLst>
                                      </p:cBhvr>
                                      <p:to>
                                        <p:strVal val="visible"/>
                                      </p:to>
                                    </p:set>
                                    <p:animEffect transition="in" filter="fade">
                                      <p:cBhvr>
                                        <p:cTn id="46"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5" grpId="1" animBg="1"/>
      <p:bldP spid="6" grpId="0"/>
      <p:bldP spid="6" grpId="1"/>
      <p:bldP spid="7" grpId="0" animBg="1"/>
      <p:bldP spid="7" grpId="1" animBg="1"/>
      <p:bldP spid="8" grpId="0"/>
      <p:bldP spid="8" grpId="1"/>
      <p:bldP spid="9" grpId="0" animBg="1"/>
      <p:bldP spid="9" grpId="1" animBg="1"/>
      <p:bldP spid="11"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Measure Properties</a:t>
            </a:r>
            <a:endParaRPr lang="en-US" dirty="0"/>
          </a:p>
        </p:txBody>
      </p:sp>
      <p:sp>
        <p:nvSpPr>
          <p:cNvPr id="3" name="Content Placeholder 2"/>
          <p:cNvSpPr>
            <a:spLocks noGrp="1"/>
          </p:cNvSpPr>
          <p:nvPr>
            <p:ph type="body" idx="1"/>
          </p:nvPr>
        </p:nvSpPr>
        <p:spPr/>
        <p:txBody>
          <a:bodyPr>
            <a:normAutofit/>
          </a:bodyPr>
          <a:lstStyle/>
          <a:p>
            <a:r>
              <a:rPr lang="en-US" dirty="0" smtClean="0"/>
              <a:t>Update name</a:t>
            </a:r>
          </a:p>
          <a:p>
            <a:r>
              <a:rPr lang="en-US" dirty="0" smtClean="0"/>
              <a:t>Specify format string</a:t>
            </a:r>
          </a:p>
          <a:p>
            <a:r>
              <a:rPr lang="en-US" dirty="0" smtClean="0"/>
              <a:t>Hide if necessary</a:t>
            </a:r>
          </a:p>
          <a:p>
            <a:r>
              <a:rPr lang="en-US" dirty="0" smtClean="0"/>
              <a:t>Assign to a folder optionally</a:t>
            </a:r>
          </a:p>
          <a:p>
            <a:r>
              <a:rPr lang="en-US" dirty="0" smtClean="0"/>
              <a:t>Select aggregate function</a:t>
            </a:r>
          </a:p>
          <a:p>
            <a:endParaRPr lang="en-US" dirty="0" smtClean="0"/>
          </a:p>
          <a:p>
            <a:endParaRPr lang="en-US" dirty="0" smtClean="0"/>
          </a:p>
          <a:p>
            <a:pPr marL="457200" lvl="1" indent="0">
              <a:buNone/>
            </a:pPr>
            <a:endParaRPr lang="en-US" sz="2000" dirty="0" smtClean="0"/>
          </a:p>
          <a:p>
            <a:pPr lvl="1"/>
            <a:endParaRPr lang="en-US" sz="2000" dirty="0" smtClean="0"/>
          </a:p>
          <a:p>
            <a:pPr marL="0" indent="0">
              <a:buNone/>
            </a:pPr>
            <a:endParaRPr lang="en-US" dirty="0" smtClean="0"/>
          </a:p>
        </p:txBody>
      </p:sp>
      <p:pic>
        <p:nvPicPr>
          <p:cNvPr id="512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685790" y="1343167"/>
            <a:ext cx="3219450" cy="26098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 name="Rounded Rectangle 9"/>
          <p:cNvSpPr/>
          <p:nvPr/>
        </p:nvSpPr>
        <p:spPr>
          <a:xfrm>
            <a:off x="5838190" y="2147905"/>
            <a:ext cx="3047619" cy="214295"/>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ounded Rectangle 10"/>
          <p:cNvSpPr/>
          <p:nvPr/>
        </p:nvSpPr>
        <p:spPr>
          <a:xfrm>
            <a:off x="5854771" y="3290905"/>
            <a:ext cx="3047619" cy="214295"/>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ounded Rectangle 11"/>
          <p:cNvSpPr/>
          <p:nvPr/>
        </p:nvSpPr>
        <p:spPr>
          <a:xfrm>
            <a:off x="5850535" y="3627291"/>
            <a:ext cx="3047619" cy="177104"/>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ounded Rectangle 8"/>
          <p:cNvSpPr/>
          <p:nvPr/>
        </p:nvSpPr>
        <p:spPr>
          <a:xfrm>
            <a:off x="5838571" y="2790498"/>
            <a:ext cx="3047619" cy="214295"/>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ounded Rectangle 12"/>
          <p:cNvSpPr/>
          <p:nvPr/>
        </p:nvSpPr>
        <p:spPr>
          <a:xfrm>
            <a:off x="5838571" y="2479672"/>
            <a:ext cx="3047619" cy="194814"/>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43439774"/>
      </p:ext>
    </p:extLst>
  </p:cSld>
  <p:clrMapOvr>
    <a:masterClrMapping/>
  </p:clrMapOvr>
  <mc:AlternateContent xmlns:mc="http://schemas.openxmlformats.org/markup-compatibility/2006">
    <mc:Choice xmlns:p14="http://schemas.microsoft.com/office/powerpoint/2010/main" Requires="p14">
      <p:transition spd="slow" p14:dur="2000"/>
    </mc:Choice>
    <mc:Fallback>
      <p:transition xmlns:p14="http://schemas.microsoft.com/office/powerpoint/2010/mai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122"/>
                                        </p:tgtEl>
                                        <p:attrNameLst>
                                          <p:attrName>style.visibility</p:attrName>
                                        </p:attrNameLst>
                                      </p:cBhvr>
                                      <p:to>
                                        <p:strVal val="visible"/>
                                      </p:to>
                                    </p:set>
                                    <p:animEffect transition="in" filter="fade">
                                      <p:cBhvr>
                                        <p:cTn id="7" dur="500"/>
                                        <p:tgtEl>
                                          <p:spTgt spid="512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fade">
                                      <p:cBhvr>
                                        <p:cTn id="12" dur="500"/>
                                        <p:tgtEl>
                                          <p:spTgt spid="3">
                                            <p:txEl>
                                              <p:pRg st="0" end="0"/>
                                            </p:txEl>
                                          </p:spTgt>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fade">
                                      <p:cBhvr>
                                        <p:cTn id="15" dur="500"/>
                                        <p:tgtEl>
                                          <p:spTgt spid="12"/>
                                        </p:tgtEl>
                                      </p:cBhvr>
                                    </p:animEffect>
                                  </p:childTnLst>
                                </p:cTn>
                              </p:par>
                            </p:childTnLst>
                          </p:cTn>
                        </p:par>
                      </p:childTnLst>
                    </p:cTn>
                  </p:par>
                  <p:par>
                    <p:cTn id="16" fill="hold">
                      <p:stCondLst>
                        <p:cond delay="indefinite"/>
                      </p:stCondLst>
                      <p:childTnLst>
                        <p:par>
                          <p:cTn id="17" fill="hold">
                            <p:stCondLst>
                              <p:cond delay="0"/>
                            </p:stCondLst>
                            <p:childTnLst>
                              <p:par>
                                <p:cTn id="18" presetID="1" presetClass="exit" presetSubtype="0" fill="hold" grpId="1" nodeType="clickEffect">
                                  <p:stCondLst>
                                    <p:cond delay="0"/>
                                  </p:stCondLst>
                                  <p:childTnLst>
                                    <p:set>
                                      <p:cBhvr>
                                        <p:cTn id="19" dur="1" fill="hold">
                                          <p:stCondLst>
                                            <p:cond delay="0"/>
                                          </p:stCondLst>
                                        </p:cTn>
                                        <p:tgtEl>
                                          <p:spTgt spid="12"/>
                                        </p:tgtEl>
                                        <p:attrNameLst>
                                          <p:attrName>style.visibility</p:attrName>
                                        </p:attrNameLst>
                                      </p:cBhvr>
                                      <p:to>
                                        <p:strVal val="hidden"/>
                                      </p:to>
                                    </p:set>
                                  </p:childTnLst>
                                </p:cTn>
                              </p:par>
                              <p:par>
                                <p:cTn id="20" presetID="10" presetClass="entr" presetSubtype="0" fill="hold" grpId="0" nodeType="with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fade">
                                      <p:cBhvr>
                                        <p:cTn id="22" dur="500"/>
                                        <p:tgtEl>
                                          <p:spTgt spid="11"/>
                                        </p:tgtEl>
                                      </p:cBhvr>
                                    </p:animEffect>
                                  </p:childTnLst>
                                </p:cTn>
                              </p:par>
                              <p:par>
                                <p:cTn id="23" presetID="10" presetClass="entr" presetSubtype="0" fill="hold" nodeType="withEffect">
                                  <p:stCondLst>
                                    <p:cond delay="0"/>
                                  </p:stCondLst>
                                  <p:childTnLst>
                                    <p:set>
                                      <p:cBhvr>
                                        <p:cTn id="24" dur="1" fill="hold">
                                          <p:stCondLst>
                                            <p:cond delay="0"/>
                                          </p:stCondLst>
                                        </p:cTn>
                                        <p:tgtEl>
                                          <p:spTgt spid="3">
                                            <p:txEl>
                                              <p:pRg st="1" end="1"/>
                                            </p:txEl>
                                          </p:spTgt>
                                        </p:tgtEl>
                                        <p:attrNameLst>
                                          <p:attrName>style.visibility</p:attrName>
                                        </p:attrNameLst>
                                      </p:cBhvr>
                                      <p:to>
                                        <p:strVal val="visible"/>
                                      </p:to>
                                    </p:set>
                                    <p:animEffect transition="in" filter="fade">
                                      <p:cBhvr>
                                        <p:cTn id="25" dur="500"/>
                                        <p:tgtEl>
                                          <p:spTgt spid="3">
                                            <p:txEl>
                                              <p:pRg st="1" end="1"/>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1" presetClass="exit" presetSubtype="0" fill="hold" grpId="1" nodeType="clickEffect">
                                  <p:stCondLst>
                                    <p:cond delay="0"/>
                                  </p:stCondLst>
                                  <p:childTnLst>
                                    <p:set>
                                      <p:cBhvr>
                                        <p:cTn id="29" dur="1" fill="hold">
                                          <p:stCondLst>
                                            <p:cond delay="0"/>
                                          </p:stCondLst>
                                        </p:cTn>
                                        <p:tgtEl>
                                          <p:spTgt spid="11"/>
                                        </p:tgtEl>
                                        <p:attrNameLst>
                                          <p:attrName>style.visibility</p:attrName>
                                        </p:attrNameLst>
                                      </p:cBhvr>
                                      <p:to>
                                        <p:strVal val="hidden"/>
                                      </p:to>
                                    </p:set>
                                  </p:childTnLst>
                                </p:cTn>
                              </p:par>
                              <p:par>
                                <p:cTn id="30" presetID="10" presetClass="entr" presetSubtype="0" fill="hold" grpId="0" nodeType="with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fade">
                                      <p:cBhvr>
                                        <p:cTn id="32" dur="500"/>
                                        <p:tgtEl>
                                          <p:spTgt spid="9"/>
                                        </p:tgtEl>
                                      </p:cBhvr>
                                    </p:animEffect>
                                  </p:childTnLst>
                                </p:cTn>
                              </p:par>
                              <p:par>
                                <p:cTn id="33" presetID="10" presetClass="entr" presetSubtype="0" fill="hold" nodeType="withEffect">
                                  <p:stCondLst>
                                    <p:cond delay="0"/>
                                  </p:stCondLst>
                                  <p:childTnLst>
                                    <p:set>
                                      <p:cBhvr>
                                        <p:cTn id="34" dur="1" fill="hold">
                                          <p:stCondLst>
                                            <p:cond delay="0"/>
                                          </p:stCondLst>
                                        </p:cTn>
                                        <p:tgtEl>
                                          <p:spTgt spid="3">
                                            <p:txEl>
                                              <p:pRg st="2" end="2"/>
                                            </p:txEl>
                                          </p:spTgt>
                                        </p:tgtEl>
                                        <p:attrNameLst>
                                          <p:attrName>style.visibility</p:attrName>
                                        </p:attrNameLst>
                                      </p:cBhvr>
                                      <p:to>
                                        <p:strVal val="visible"/>
                                      </p:to>
                                    </p:set>
                                    <p:animEffect transition="in" filter="fade">
                                      <p:cBhvr>
                                        <p:cTn id="35" dur="500"/>
                                        <p:tgtEl>
                                          <p:spTgt spid="3">
                                            <p:txEl>
                                              <p:pRg st="2" end="2"/>
                                            </p:txEl>
                                          </p:spTgt>
                                        </p:tgtEl>
                                      </p:cBhvr>
                                    </p:animEffect>
                                  </p:childTnLst>
                                </p:cTn>
                              </p:par>
                            </p:childTnLst>
                          </p:cTn>
                        </p:par>
                      </p:childTnLst>
                    </p:cTn>
                  </p:par>
                  <p:par>
                    <p:cTn id="36" fill="hold">
                      <p:stCondLst>
                        <p:cond delay="indefinite"/>
                      </p:stCondLst>
                      <p:childTnLst>
                        <p:par>
                          <p:cTn id="37" fill="hold">
                            <p:stCondLst>
                              <p:cond delay="0"/>
                            </p:stCondLst>
                            <p:childTnLst>
                              <p:par>
                                <p:cTn id="38" presetID="1" presetClass="exit" presetSubtype="0" fill="hold" grpId="1" nodeType="clickEffect">
                                  <p:stCondLst>
                                    <p:cond delay="0"/>
                                  </p:stCondLst>
                                  <p:childTnLst>
                                    <p:set>
                                      <p:cBhvr>
                                        <p:cTn id="39" dur="1" fill="hold">
                                          <p:stCondLst>
                                            <p:cond delay="0"/>
                                          </p:stCondLst>
                                        </p:cTn>
                                        <p:tgtEl>
                                          <p:spTgt spid="9"/>
                                        </p:tgtEl>
                                        <p:attrNameLst>
                                          <p:attrName>style.visibility</p:attrName>
                                        </p:attrNameLst>
                                      </p:cBhvr>
                                      <p:to>
                                        <p:strVal val="hidden"/>
                                      </p:to>
                                    </p:set>
                                  </p:childTnLst>
                                </p:cTn>
                              </p:par>
                              <p:par>
                                <p:cTn id="40" presetID="10" presetClass="entr" presetSubtype="0" fill="hold" grpId="0" nodeType="withEffect">
                                  <p:stCondLst>
                                    <p:cond delay="0"/>
                                  </p:stCondLst>
                                  <p:childTnLst>
                                    <p:set>
                                      <p:cBhvr>
                                        <p:cTn id="41" dur="1" fill="hold">
                                          <p:stCondLst>
                                            <p:cond delay="0"/>
                                          </p:stCondLst>
                                        </p:cTn>
                                        <p:tgtEl>
                                          <p:spTgt spid="13"/>
                                        </p:tgtEl>
                                        <p:attrNameLst>
                                          <p:attrName>style.visibility</p:attrName>
                                        </p:attrNameLst>
                                      </p:cBhvr>
                                      <p:to>
                                        <p:strVal val="visible"/>
                                      </p:to>
                                    </p:set>
                                    <p:animEffect transition="in" filter="fade">
                                      <p:cBhvr>
                                        <p:cTn id="42" dur="500"/>
                                        <p:tgtEl>
                                          <p:spTgt spid="13"/>
                                        </p:tgtEl>
                                      </p:cBhvr>
                                    </p:animEffect>
                                  </p:childTnLst>
                                </p:cTn>
                              </p:par>
                              <p:par>
                                <p:cTn id="43" presetID="10" presetClass="entr" presetSubtype="0" fill="hold" nodeType="withEffect">
                                  <p:stCondLst>
                                    <p:cond delay="0"/>
                                  </p:stCondLst>
                                  <p:childTnLst>
                                    <p:set>
                                      <p:cBhvr>
                                        <p:cTn id="44" dur="1" fill="hold">
                                          <p:stCondLst>
                                            <p:cond delay="0"/>
                                          </p:stCondLst>
                                        </p:cTn>
                                        <p:tgtEl>
                                          <p:spTgt spid="3">
                                            <p:txEl>
                                              <p:pRg st="3" end="3"/>
                                            </p:txEl>
                                          </p:spTgt>
                                        </p:tgtEl>
                                        <p:attrNameLst>
                                          <p:attrName>style.visibility</p:attrName>
                                        </p:attrNameLst>
                                      </p:cBhvr>
                                      <p:to>
                                        <p:strVal val="visible"/>
                                      </p:to>
                                    </p:set>
                                    <p:animEffect transition="in" filter="fade">
                                      <p:cBhvr>
                                        <p:cTn id="45" dur="500"/>
                                        <p:tgtEl>
                                          <p:spTgt spid="3">
                                            <p:txEl>
                                              <p:pRg st="3" end="3"/>
                                            </p:txEl>
                                          </p:spTgt>
                                        </p:tgtEl>
                                      </p:cBhvr>
                                    </p:animEffect>
                                  </p:childTnLst>
                                </p:cTn>
                              </p:par>
                            </p:childTnLst>
                          </p:cTn>
                        </p:par>
                      </p:childTnLst>
                    </p:cTn>
                  </p:par>
                  <p:par>
                    <p:cTn id="46" fill="hold">
                      <p:stCondLst>
                        <p:cond delay="indefinite"/>
                      </p:stCondLst>
                      <p:childTnLst>
                        <p:par>
                          <p:cTn id="47" fill="hold">
                            <p:stCondLst>
                              <p:cond delay="0"/>
                            </p:stCondLst>
                            <p:childTnLst>
                              <p:par>
                                <p:cTn id="48" presetID="1" presetClass="exit" presetSubtype="0" fill="hold" grpId="1" nodeType="clickEffect">
                                  <p:stCondLst>
                                    <p:cond delay="0"/>
                                  </p:stCondLst>
                                  <p:childTnLst>
                                    <p:set>
                                      <p:cBhvr>
                                        <p:cTn id="49" dur="1" fill="hold">
                                          <p:stCondLst>
                                            <p:cond delay="0"/>
                                          </p:stCondLst>
                                        </p:cTn>
                                        <p:tgtEl>
                                          <p:spTgt spid="13"/>
                                        </p:tgtEl>
                                        <p:attrNameLst>
                                          <p:attrName>style.visibility</p:attrName>
                                        </p:attrNameLst>
                                      </p:cBhvr>
                                      <p:to>
                                        <p:strVal val="hidden"/>
                                      </p:to>
                                    </p:set>
                                  </p:childTnLst>
                                </p:cTn>
                              </p:par>
                              <p:par>
                                <p:cTn id="50" presetID="10" presetClass="entr" presetSubtype="0" fill="hold" grpId="0" nodeType="withEffect">
                                  <p:stCondLst>
                                    <p:cond delay="0"/>
                                  </p:stCondLst>
                                  <p:childTnLst>
                                    <p:set>
                                      <p:cBhvr>
                                        <p:cTn id="51" dur="1" fill="hold">
                                          <p:stCondLst>
                                            <p:cond delay="0"/>
                                          </p:stCondLst>
                                        </p:cTn>
                                        <p:tgtEl>
                                          <p:spTgt spid="10"/>
                                        </p:tgtEl>
                                        <p:attrNameLst>
                                          <p:attrName>style.visibility</p:attrName>
                                        </p:attrNameLst>
                                      </p:cBhvr>
                                      <p:to>
                                        <p:strVal val="visible"/>
                                      </p:to>
                                    </p:set>
                                    <p:animEffect transition="in" filter="fade">
                                      <p:cBhvr>
                                        <p:cTn id="52" dur="500"/>
                                        <p:tgtEl>
                                          <p:spTgt spid="10"/>
                                        </p:tgtEl>
                                      </p:cBhvr>
                                    </p:animEffect>
                                  </p:childTnLst>
                                </p:cTn>
                              </p:par>
                              <p:par>
                                <p:cTn id="53" presetID="10" presetClass="entr" presetSubtype="0" fill="hold" nodeType="withEffect">
                                  <p:stCondLst>
                                    <p:cond delay="0"/>
                                  </p:stCondLst>
                                  <p:childTnLst>
                                    <p:set>
                                      <p:cBhvr>
                                        <p:cTn id="54" dur="1" fill="hold">
                                          <p:stCondLst>
                                            <p:cond delay="0"/>
                                          </p:stCondLst>
                                        </p:cTn>
                                        <p:tgtEl>
                                          <p:spTgt spid="3">
                                            <p:txEl>
                                              <p:pRg st="4" end="4"/>
                                            </p:txEl>
                                          </p:spTgt>
                                        </p:tgtEl>
                                        <p:attrNameLst>
                                          <p:attrName>style.visibility</p:attrName>
                                        </p:attrNameLst>
                                      </p:cBhvr>
                                      <p:to>
                                        <p:strVal val="visible"/>
                                      </p:to>
                                    </p:set>
                                    <p:animEffect transition="in" filter="fade">
                                      <p:cBhvr>
                                        <p:cTn id="55"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1" grpId="1" animBg="1"/>
      <p:bldP spid="12" grpId="0" animBg="1"/>
      <p:bldP spid="12" grpId="1" animBg="1"/>
      <p:bldP spid="9" grpId="0" animBg="1"/>
      <p:bldP spid="9" grpId="1" animBg="1"/>
      <p:bldP spid="13" grpId="0" animBg="1"/>
      <p:bldP spid="13" grpId="1"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Aggregate Functions</a:t>
            </a:r>
            <a:endParaRPr lang="en-US" dirty="0"/>
          </a:p>
        </p:txBody>
      </p:sp>
      <p:graphicFrame>
        <p:nvGraphicFramePr>
          <p:cNvPr id="4" name="Table 3"/>
          <p:cNvGraphicFramePr>
            <a:graphicFrameLocks noGrp="1"/>
          </p:cNvGraphicFramePr>
          <p:nvPr>
            <p:extLst>
              <p:ext uri="{D42A27DB-BD31-4B8C-83A1-F6EECF244321}">
                <p14:modId xmlns:p14="http://schemas.microsoft.com/office/powerpoint/2010/main" val="362895409"/>
              </p:ext>
            </p:extLst>
          </p:nvPr>
        </p:nvGraphicFramePr>
        <p:xfrm>
          <a:off x="457200" y="1143000"/>
          <a:ext cx="8229600" cy="5181600"/>
        </p:xfrm>
        <a:graphic>
          <a:graphicData uri="http://schemas.openxmlformats.org/drawingml/2006/table">
            <a:tbl>
              <a:tblPr firstRow="1" bandRow="1">
                <a:tableStyleId>{69012ECD-51FC-41F1-AA8D-1B2483CD663E}</a:tableStyleId>
              </a:tblPr>
              <a:tblGrid>
                <a:gridCol w="3113405"/>
                <a:gridCol w="5116195"/>
              </a:tblGrid>
              <a:tr h="370840">
                <a:tc>
                  <a:txBody>
                    <a:bodyPr/>
                    <a:lstStyle/>
                    <a:p>
                      <a:pPr algn="ctr"/>
                      <a:r>
                        <a:rPr lang="en-US" sz="2000" dirty="0" smtClean="0">
                          <a:solidFill>
                            <a:schemeClr val="bg1"/>
                          </a:solidFill>
                          <a:latin typeface="Tekton Pro" pitchFamily="34" charset="0"/>
                        </a:rPr>
                        <a:t>Aggregate Function</a:t>
                      </a:r>
                      <a:endParaRPr lang="en-US" sz="2000" dirty="0">
                        <a:solidFill>
                          <a:schemeClr val="bg1"/>
                        </a:solidFill>
                        <a:latin typeface="Tekton Pro" pitchFamily="34" charset="0"/>
                      </a:endParaRPr>
                    </a:p>
                  </a:txBody>
                  <a:tcPr/>
                </a:tc>
                <a:tc>
                  <a:txBody>
                    <a:bodyPr/>
                    <a:lstStyle/>
                    <a:p>
                      <a:r>
                        <a:rPr lang="en-US" sz="2000" dirty="0" smtClean="0">
                          <a:solidFill>
                            <a:schemeClr val="bg1"/>
                          </a:solidFill>
                          <a:latin typeface="Tekton Pro" pitchFamily="34" charset="0"/>
                        </a:rPr>
                        <a:t>Parent Member</a:t>
                      </a:r>
                      <a:r>
                        <a:rPr lang="en-US" sz="2000" baseline="0" dirty="0" smtClean="0">
                          <a:solidFill>
                            <a:schemeClr val="bg1"/>
                          </a:solidFill>
                          <a:latin typeface="Tekton Pro" pitchFamily="34" charset="0"/>
                        </a:rPr>
                        <a:t> Is…</a:t>
                      </a:r>
                      <a:endParaRPr lang="en-US" sz="2000" dirty="0">
                        <a:solidFill>
                          <a:schemeClr val="bg1"/>
                        </a:solidFill>
                        <a:latin typeface="Tekton Pro" pitchFamily="34" charset="0"/>
                      </a:endParaRPr>
                    </a:p>
                  </a:txBody>
                  <a:tcPr/>
                </a:tc>
              </a:tr>
              <a:tr h="228600">
                <a:tc>
                  <a:txBody>
                    <a:bodyPr/>
                    <a:lstStyle/>
                    <a:p>
                      <a:r>
                        <a:rPr lang="en-US" dirty="0" smtClean="0"/>
                        <a:t>Sum</a:t>
                      </a:r>
                      <a:endParaRPr lang="en-US" dirty="0"/>
                    </a:p>
                  </a:txBody>
                  <a:tcPr/>
                </a:tc>
                <a:tc>
                  <a:txBody>
                    <a:bodyPr/>
                    <a:lstStyle/>
                    <a:p>
                      <a:r>
                        <a:rPr lang="en-US" sz="2000" dirty="0" smtClean="0"/>
                        <a:t>Sum of children (default)</a:t>
                      </a:r>
                      <a:endParaRPr lang="en-US" sz="2000" dirty="0"/>
                    </a:p>
                  </a:txBody>
                  <a:tcPr/>
                </a:tc>
              </a:tr>
              <a:tr h="228600">
                <a:tc>
                  <a:txBody>
                    <a:bodyPr/>
                    <a:lstStyle/>
                    <a:p>
                      <a:r>
                        <a:rPr lang="en-US" dirty="0" smtClean="0"/>
                        <a:t>Count</a:t>
                      </a:r>
                      <a:endParaRPr lang="en-US" dirty="0"/>
                    </a:p>
                  </a:txBody>
                  <a:tcPr/>
                </a:tc>
                <a:tc>
                  <a:txBody>
                    <a:bodyPr/>
                    <a:lstStyle/>
                    <a:p>
                      <a:r>
                        <a:rPr lang="en-US" sz="2000" dirty="0" smtClean="0"/>
                        <a:t>Number of non-empty</a:t>
                      </a:r>
                      <a:r>
                        <a:rPr lang="en-US" sz="2000" baseline="0" dirty="0" smtClean="0"/>
                        <a:t> rows in children</a:t>
                      </a:r>
                      <a:endParaRPr lang="en-US" sz="2000" dirty="0"/>
                    </a:p>
                  </a:txBody>
                  <a:tcPr/>
                </a:tc>
              </a:tr>
              <a:tr h="228600">
                <a:tc>
                  <a:txBody>
                    <a:bodyPr/>
                    <a:lstStyle/>
                    <a:p>
                      <a:r>
                        <a:rPr lang="en-US" dirty="0" smtClean="0"/>
                        <a:t>Min</a:t>
                      </a:r>
                      <a:r>
                        <a:rPr lang="en-US" baseline="0" dirty="0" smtClean="0"/>
                        <a:t> / Max</a:t>
                      </a:r>
                      <a:endParaRPr lang="en-US" dirty="0"/>
                    </a:p>
                  </a:txBody>
                  <a:tcPr/>
                </a:tc>
                <a:tc>
                  <a:txBody>
                    <a:bodyPr/>
                    <a:lstStyle/>
                    <a:p>
                      <a:r>
                        <a:rPr lang="en-US" sz="2000" dirty="0" smtClean="0"/>
                        <a:t>Minimum/maximum</a:t>
                      </a:r>
                      <a:r>
                        <a:rPr lang="en-US" sz="2000" baseline="0" dirty="0" smtClean="0"/>
                        <a:t> value across children</a:t>
                      </a:r>
                      <a:endParaRPr lang="en-US" sz="2000" dirty="0"/>
                    </a:p>
                  </a:txBody>
                  <a:tcPr/>
                </a:tc>
              </a:tr>
              <a:tr h="228600">
                <a:tc>
                  <a:txBody>
                    <a:bodyPr/>
                    <a:lstStyle/>
                    <a:p>
                      <a:r>
                        <a:rPr lang="en-US" dirty="0" smtClean="0"/>
                        <a:t>Distinct Count</a:t>
                      </a:r>
                      <a:endParaRPr lang="en-US" dirty="0"/>
                    </a:p>
                  </a:txBody>
                  <a:tcPr/>
                </a:tc>
                <a:tc>
                  <a:txBody>
                    <a:bodyPr/>
                    <a:lstStyle/>
                    <a:p>
                      <a:r>
                        <a:rPr lang="en-US" sz="2000" dirty="0" smtClean="0"/>
                        <a:t>Count</a:t>
                      </a:r>
                      <a:r>
                        <a:rPr lang="en-US" sz="2000" baseline="0" dirty="0" smtClean="0"/>
                        <a:t> of unique values of the member</a:t>
                      </a:r>
                      <a:endParaRPr lang="en-US" sz="2000" dirty="0"/>
                    </a:p>
                  </a:txBody>
                  <a:tcPr/>
                </a:tc>
              </a:tr>
              <a:tr h="228600">
                <a:tc>
                  <a:txBody>
                    <a:bodyPr/>
                    <a:lstStyle/>
                    <a:p>
                      <a:r>
                        <a:rPr lang="en-US" dirty="0" smtClean="0"/>
                        <a:t>None</a:t>
                      </a:r>
                      <a:endParaRPr lang="en-US" dirty="0"/>
                    </a:p>
                  </a:txBody>
                  <a:tcPr/>
                </a:tc>
                <a:tc>
                  <a:txBody>
                    <a:bodyPr/>
                    <a:lstStyle/>
                    <a:p>
                      <a:r>
                        <a:rPr lang="en-US" sz="2000" dirty="0" smtClean="0"/>
                        <a:t>Null</a:t>
                      </a:r>
                      <a:endParaRPr lang="en-US" sz="2000" dirty="0"/>
                    </a:p>
                  </a:txBody>
                  <a:tcPr/>
                </a:tc>
              </a:tr>
              <a:tr h="228600">
                <a:tc>
                  <a:txBody>
                    <a:bodyPr/>
                    <a:lstStyle/>
                    <a:p>
                      <a:r>
                        <a:rPr lang="en-US" dirty="0" err="1" smtClean="0"/>
                        <a:t>ByAccount</a:t>
                      </a:r>
                      <a:endParaRPr lang="en-US" dirty="0"/>
                    </a:p>
                  </a:txBody>
                  <a:tcPr/>
                </a:tc>
                <a:tc>
                  <a:txBody>
                    <a:bodyPr/>
                    <a:lstStyle/>
                    <a:p>
                      <a:r>
                        <a:rPr lang="en-US" sz="2000" dirty="0" smtClean="0"/>
                        <a:t>Dependent on account type</a:t>
                      </a:r>
                      <a:endParaRPr lang="en-US" sz="2000" dirty="0"/>
                    </a:p>
                  </a:txBody>
                  <a:tcPr/>
                </a:tc>
              </a:tr>
              <a:tr h="228600">
                <a:tc>
                  <a:txBody>
                    <a:bodyPr/>
                    <a:lstStyle/>
                    <a:p>
                      <a:r>
                        <a:rPr lang="en-US" dirty="0" err="1" smtClean="0"/>
                        <a:t>AverageOfChildren</a:t>
                      </a:r>
                      <a:endParaRPr lang="en-US" dirty="0"/>
                    </a:p>
                  </a:txBody>
                  <a:tcPr/>
                </a:tc>
                <a:tc>
                  <a:txBody>
                    <a:bodyPr/>
                    <a:lstStyle/>
                    <a:p>
                      <a:r>
                        <a:rPr lang="en-US" sz="2000" dirty="0" smtClean="0"/>
                        <a:t>Sum of dimensions</a:t>
                      </a:r>
                      <a:r>
                        <a:rPr lang="en-US" sz="2000" baseline="0" dirty="0" smtClean="0"/>
                        <a:t> at next lowest level of date divided by number of periods on level</a:t>
                      </a:r>
                      <a:endParaRPr lang="en-US" sz="2000" dirty="0"/>
                    </a:p>
                  </a:txBody>
                  <a:tcPr/>
                </a:tc>
              </a:tr>
              <a:tr h="228600">
                <a:tc>
                  <a:txBody>
                    <a:bodyPr/>
                    <a:lstStyle/>
                    <a:p>
                      <a:pPr marL="0" marR="0" indent="0" algn="l" defTabSz="914400" eaLnBrk="1" fontAlgn="base" latinLnBrk="0" hangingPunct="1">
                        <a:lnSpc>
                          <a:spcPct val="100000"/>
                        </a:lnSpc>
                        <a:spcBef>
                          <a:spcPct val="0"/>
                        </a:spcBef>
                        <a:spcAft>
                          <a:spcPct val="0"/>
                        </a:spcAft>
                        <a:buClrTx/>
                        <a:buSzTx/>
                        <a:buFontTx/>
                        <a:buNone/>
                        <a:tabLst/>
                        <a:defRPr/>
                      </a:pPr>
                      <a:r>
                        <a:rPr lang="en-US" dirty="0" err="1" smtClean="0"/>
                        <a:t>FirstChild</a:t>
                      </a:r>
                      <a:r>
                        <a:rPr lang="en-US" baseline="0" dirty="0" smtClean="0"/>
                        <a:t> / </a:t>
                      </a:r>
                      <a:r>
                        <a:rPr lang="en-US" baseline="0" dirty="0" err="1" smtClean="0"/>
                        <a:t>LastChild</a:t>
                      </a:r>
                      <a:endParaRPr lang="en-US" dirty="0" smtClean="0"/>
                    </a:p>
                  </a:txBody>
                  <a:tcPr/>
                </a:tc>
                <a:tc>
                  <a:txBody>
                    <a:bodyPr/>
                    <a:lstStyle/>
                    <a:p>
                      <a:r>
                        <a:rPr lang="en-US" sz="2000" dirty="0" smtClean="0"/>
                        <a:t>Value of first child (last child) in date dimension, otherwise sum of children</a:t>
                      </a:r>
                      <a:endParaRPr lang="en-US" sz="2000" dirty="0"/>
                    </a:p>
                  </a:txBody>
                  <a:tcPr/>
                </a:tc>
              </a:tr>
              <a:tr h="228600">
                <a:tc>
                  <a:txBody>
                    <a:bodyPr/>
                    <a:lstStyle/>
                    <a:p>
                      <a:pPr marL="0" marR="0" indent="0" algn="l" defTabSz="914400" eaLnBrk="1" fontAlgn="base" latinLnBrk="0" hangingPunct="1">
                        <a:lnSpc>
                          <a:spcPct val="100000"/>
                        </a:lnSpc>
                        <a:spcBef>
                          <a:spcPct val="0"/>
                        </a:spcBef>
                        <a:spcAft>
                          <a:spcPct val="0"/>
                        </a:spcAft>
                        <a:buClrTx/>
                        <a:buSzTx/>
                        <a:buFontTx/>
                        <a:buNone/>
                        <a:tabLst/>
                        <a:defRPr/>
                      </a:pPr>
                      <a:r>
                        <a:rPr lang="en-US" dirty="0" err="1" smtClean="0"/>
                        <a:t>FirstNonEmpty</a:t>
                      </a:r>
                      <a:r>
                        <a:rPr lang="en-US" dirty="0" smtClean="0"/>
                        <a:t> / </a:t>
                      </a:r>
                      <a:r>
                        <a:rPr lang="en-US" dirty="0" err="1" smtClean="0"/>
                        <a:t>LastNonEmpty</a:t>
                      </a:r>
                      <a:endParaRPr lang="en-US" dirty="0" smtClean="0"/>
                    </a:p>
                  </a:txBody>
                  <a:tcPr/>
                </a:tc>
                <a:tc>
                  <a:txBody>
                    <a:bodyPr/>
                    <a:lstStyle/>
                    <a:p>
                      <a:r>
                        <a:rPr lang="en-US" sz="2000" dirty="0" smtClean="0"/>
                        <a:t>Value of first child (last child)</a:t>
                      </a:r>
                      <a:r>
                        <a:rPr lang="en-US" sz="2000" baseline="0" dirty="0" smtClean="0"/>
                        <a:t>  in date dimension with value, otherwise sum of children</a:t>
                      </a:r>
                      <a:endParaRPr lang="en-US" sz="2000" dirty="0"/>
                    </a:p>
                  </a:txBody>
                  <a:tcPr/>
                </a:tc>
              </a:tr>
            </a:tbl>
          </a:graphicData>
        </a:graphic>
      </p:graphicFrame>
      <p:sp>
        <p:nvSpPr>
          <p:cNvPr id="5" name="Rounded Rectangle 4"/>
          <p:cNvSpPr/>
          <p:nvPr/>
        </p:nvSpPr>
        <p:spPr bwMode="auto">
          <a:xfrm>
            <a:off x="457200" y="3505200"/>
            <a:ext cx="8229600" cy="2590800"/>
          </a:xfrm>
          <a:prstGeom prst="roundRect">
            <a:avLst/>
          </a:prstGeom>
          <a:noFill/>
          <a:ln w="25400" algn="ctr">
            <a:solidFill>
              <a:srgbClr val="FF0000"/>
            </a:solidFill>
            <a:miter lim="800000"/>
            <a:headEnd/>
            <a:tailEnd/>
          </a:ln>
          <a:effectLst/>
        </p:spPr>
        <p:txBody>
          <a:bodyPr wrap="none" rtlCol="0" anchor="ctr"/>
          <a:lstStyle/>
          <a:p>
            <a:pPr algn="ctr"/>
            <a:endParaRPr lang="en-US" sz="2000" dirty="0">
              <a:latin typeface="Tekton Pro" pitchFamily="34" charset="0"/>
            </a:endParaRPr>
          </a:p>
        </p:txBody>
      </p:sp>
      <p:sp>
        <p:nvSpPr>
          <p:cNvPr id="6" name="Rounded Rectangle 5"/>
          <p:cNvSpPr/>
          <p:nvPr/>
        </p:nvSpPr>
        <p:spPr bwMode="auto">
          <a:xfrm>
            <a:off x="2667000" y="6019800"/>
            <a:ext cx="2971800" cy="685800"/>
          </a:xfrm>
          <a:prstGeom prst="roundRect">
            <a:avLst/>
          </a:prstGeom>
          <a:solidFill>
            <a:schemeClr val="accent1"/>
          </a:solidFill>
          <a:ln w="9525" algn="ctr">
            <a:solidFill>
              <a:schemeClr val="tx1"/>
            </a:solidFill>
            <a:miter lim="800000"/>
            <a:headEnd/>
            <a:tailEnd/>
          </a:ln>
          <a:effectLst>
            <a:outerShdw blurRad="50800" dist="38100" dir="2700000" algn="tl" rotWithShape="0">
              <a:prstClr val="black">
                <a:alpha val="40000"/>
              </a:prstClr>
            </a:outerShdw>
          </a:effectLst>
        </p:spPr>
        <p:txBody>
          <a:bodyPr wrap="none" rtlCol="0" anchor="ctr"/>
          <a:lstStyle/>
          <a:p>
            <a:pPr algn="ctr"/>
            <a:r>
              <a:rPr lang="en-US" sz="2000" dirty="0" smtClean="0">
                <a:solidFill>
                  <a:srgbClr val="00478E"/>
                </a:solidFill>
                <a:latin typeface="Tekton Pro" pitchFamily="34" charset="0"/>
              </a:rPr>
              <a:t>Semi-additive measures</a:t>
            </a:r>
          </a:p>
          <a:p>
            <a:pPr algn="ctr"/>
            <a:r>
              <a:rPr lang="en-US" sz="2000" dirty="0" smtClean="0">
                <a:solidFill>
                  <a:srgbClr val="00478E"/>
                </a:solidFill>
                <a:latin typeface="Tekton Pro" pitchFamily="34" charset="0"/>
              </a:rPr>
              <a:t>Enterprise edition only</a:t>
            </a:r>
            <a:endParaRPr lang="en-US" sz="2000" dirty="0">
              <a:solidFill>
                <a:srgbClr val="00478E"/>
              </a:solidFill>
              <a:latin typeface="Tekton Pro" pitchFamily="34" charset="0"/>
            </a:endParaRPr>
          </a:p>
        </p:txBody>
      </p:sp>
    </p:spTree>
    <p:extLst>
      <p:ext uri="{BB962C8B-B14F-4D97-AF65-F5344CB8AC3E}">
        <p14:creationId xmlns:p14="http://schemas.microsoft.com/office/powerpoint/2010/main" val="1377853506"/>
      </p:ext>
    </p:extLst>
  </p:cSld>
  <p:clrMapOvr>
    <a:masterClrMapping/>
  </p:clrMapOvr>
  <mc:AlternateContent xmlns:mc="http://schemas.openxmlformats.org/markup-compatibility/2006">
    <mc:Choice xmlns:p14="http://schemas.microsoft.com/office/powerpoint/2010/main" Requires="p14">
      <p:transition spd="slow" p14:dur="2000"/>
    </mc:Choice>
    <mc:Fallback>
      <p:transition xmlns:p14="http://schemas.microsoft.com/office/powerpoint/2010/mai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Role-Playing Dimension</a:t>
            </a:r>
            <a:endParaRPr lang="en-US" dirty="0"/>
          </a:p>
        </p:txBody>
      </p:sp>
      <p:pic>
        <p:nvPicPr>
          <p:cNvPr id="1026" name="Picture 2" descr="C:\Users\smisner\AppData\Local\Temp\SNAGHTML36b26382.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116144" y="1487811"/>
            <a:ext cx="1521312" cy="3846189"/>
          </a:xfrm>
          <a:prstGeom prst="rect">
            <a:avLst/>
          </a:prstGeom>
          <a:solidFill>
            <a:schemeClr val="tx1"/>
          </a:solidFill>
          <a:extLst/>
        </p:spPr>
      </p:pic>
      <p:sp>
        <p:nvSpPr>
          <p:cNvPr id="5" name="Rounded Rectangle 4"/>
          <p:cNvSpPr/>
          <p:nvPr/>
        </p:nvSpPr>
        <p:spPr>
          <a:xfrm>
            <a:off x="4298732" y="4238298"/>
            <a:ext cx="831273" cy="400751"/>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2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81000" y="1584083"/>
            <a:ext cx="2371725" cy="3714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8"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781800" y="2611821"/>
            <a:ext cx="1228725" cy="1524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Rounded Rectangle 7"/>
          <p:cNvSpPr/>
          <p:nvPr/>
        </p:nvSpPr>
        <p:spPr>
          <a:xfrm>
            <a:off x="7010400" y="3159093"/>
            <a:ext cx="755703" cy="200376"/>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ounded Rectangle 8"/>
          <p:cNvSpPr/>
          <p:nvPr/>
        </p:nvSpPr>
        <p:spPr>
          <a:xfrm>
            <a:off x="7010400" y="3441458"/>
            <a:ext cx="755703" cy="200376"/>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ounded Rectangle 9"/>
          <p:cNvSpPr/>
          <p:nvPr/>
        </p:nvSpPr>
        <p:spPr>
          <a:xfrm>
            <a:off x="7010400" y="3625390"/>
            <a:ext cx="755703" cy="200376"/>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p:cNvSpPr txBox="1"/>
          <p:nvPr/>
        </p:nvSpPr>
        <p:spPr bwMode="auto">
          <a:xfrm>
            <a:off x="228601" y="5650468"/>
            <a:ext cx="2524124" cy="595548"/>
          </a:xfrm>
          <a:prstGeom prst="rect">
            <a:avLst/>
          </a:prstGeom>
          <a:noFill/>
          <a:ln w="9525">
            <a:noFill/>
            <a:miter lim="800000"/>
            <a:headEnd/>
            <a:tailEnd/>
          </a:ln>
        </p:spPr>
        <p:txBody>
          <a:bodyPr wrap="square" rtlCol="0">
            <a:spAutoFit/>
          </a:bodyPr>
          <a:lstStyle/>
          <a:p>
            <a:pPr algn="ctr"/>
            <a:r>
              <a:rPr lang="en-US" sz="1800" dirty="0" smtClean="0">
                <a:solidFill>
                  <a:srgbClr val="FFCC29"/>
                </a:solidFill>
                <a:latin typeface="Tekton Pro" pitchFamily="34" charset="0"/>
              </a:rPr>
              <a:t>One database dimension</a:t>
            </a:r>
            <a:endParaRPr lang="en-US" sz="1800" dirty="0">
              <a:solidFill>
                <a:srgbClr val="FFCC29"/>
              </a:solidFill>
              <a:latin typeface="Tekton Pro" pitchFamily="34" charset="0"/>
            </a:endParaRPr>
          </a:p>
        </p:txBody>
      </p:sp>
      <p:sp>
        <p:nvSpPr>
          <p:cNvPr id="12" name="TextBox 11"/>
          <p:cNvSpPr txBox="1"/>
          <p:nvPr/>
        </p:nvSpPr>
        <p:spPr bwMode="auto">
          <a:xfrm>
            <a:off x="3810000" y="5638800"/>
            <a:ext cx="2438400" cy="595548"/>
          </a:xfrm>
          <a:prstGeom prst="rect">
            <a:avLst/>
          </a:prstGeom>
          <a:noFill/>
          <a:ln w="9525">
            <a:noFill/>
            <a:miter lim="800000"/>
            <a:headEnd/>
            <a:tailEnd/>
          </a:ln>
        </p:spPr>
        <p:txBody>
          <a:bodyPr wrap="square" rtlCol="0">
            <a:spAutoFit/>
          </a:bodyPr>
          <a:lstStyle/>
          <a:p>
            <a:r>
              <a:rPr lang="en-US" sz="1800" dirty="0" smtClean="0">
                <a:solidFill>
                  <a:srgbClr val="FFCC29"/>
                </a:solidFill>
                <a:latin typeface="Tekton Pro" pitchFamily="34" charset="0"/>
              </a:rPr>
              <a:t>+ Multiple relationships</a:t>
            </a:r>
            <a:endParaRPr lang="en-US" sz="1800" dirty="0">
              <a:solidFill>
                <a:srgbClr val="FFCC29"/>
              </a:solidFill>
              <a:latin typeface="Tekton Pro" pitchFamily="34" charset="0"/>
            </a:endParaRPr>
          </a:p>
        </p:txBody>
      </p:sp>
      <p:sp>
        <p:nvSpPr>
          <p:cNvPr id="13" name="TextBox 12"/>
          <p:cNvSpPr txBox="1"/>
          <p:nvPr/>
        </p:nvSpPr>
        <p:spPr bwMode="auto">
          <a:xfrm>
            <a:off x="6470703" y="4454383"/>
            <a:ext cx="2590800" cy="595548"/>
          </a:xfrm>
          <a:prstGeom prst="rect">
            <a:avLst/>
          </a:prstGeom>
          <a:noFill/>
          <a:ln w="9525">
            <a:noFill/>
            <a:miter lim="800000"/>
            <a:headEnd/>
            <a:tailEnd/>
          </a:ln>
        </p:spPr>
        <p:txBody>
          <a:bodyPr wrap="square" rtlCol="0">
            <a:spAutoFit/>
          </a:bodyPr>
          <a:lstStyle/>
          <a:p>
            <a:r>
              <a:rPr lang="en-US" sz="1800" dirty="0" smtClean="0">
                <a:solidFill>
                  <a:srgbClr val="FFCC29"/>
                </a:solidFill>
                <a:latin typeface="Tekton Pro" pitchFamily="34" charset="0"/>
              </a:rPr>
              <a:t>= Role-playing dimensions</a:t>
            </a:r>
            <a:endParaRPr lang="en-US" sz="1800" dirty="0">
              <a:solidFill>
                <a:srgbClr val="FFCC29"/>
              </a:solidFill>
              <a:latin typeface="Tekton Pro" pitchFamily="34" charset="0"/>
            </a:endParaRPr>
          </a:p>
        </p:txBody>
      </p:sp>
    </p:spTree>
    <p:extLst>
      <p:ext uri="{BB962C8B-B14F-4D97-AF65-F5344CB8AC3E}">
        <p14:creationId xmlns:p14="http://schemas.microsoft.com/office/powerpoint/2010/main" val="623295178"/>
      </p:ext>
    </p:extLst>
  </p:cSld>
  <p:clrMapOvr>
    <a:masterClrMapping/>
  </p:clrMapOvr>
  <mc:AlternateContent xmlns:mc="http://schemas.openxmlformats.org/markup-compatibility/2006">
    <mc:Choice xmlns:p14="http://schemas.microsoft.com/office/powerpoint/2010/main" Requires="p14">
      <p:transition spd="slow" p14:dur="2000"/>
    </mc:Choice>
    <mc:Fallback>
      <p:transition xmlns:p14="http://schemas.microsoft.com/office/powerpoint/2010/mai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27"/>
                                        </p:tgtEl>
                                        <p:attrNameLst>
                                          <p:attrName>style.visibility</p:attrName>
                                        </p:attrNameLst>
                                      </p:cBhvr>
                                      <p:to>
                                        <p:strVal val="visible"/>
                                      </p:to>
                                    </p:set>
                                    <p:animEffect transition="in" filter="fade">
                                      <p:cBhvr>
                                        <p:cTn id="7" dur="500"/>
                                        <p:tgtEl>
                                          <p:spTgt spid="102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500"/>
                                        <p:tgtEl>
                                          <p:spTgt spid="4"/>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1026"/>
                                        </p:tgtEl>
                                        <p:attrNameLst>
                                          <p:attrName>style.visibility</p:attrName>
                                        </p:attrNameLst>
                                      </p:cBhvr>
                                      <p:to>
                                        <p:strVal val="visible"/>
                                      </p:to>
                                    </p:set>
                                    <p:animEffect transition="in" filter="fade">
                                      <p:cBhvr>
                                        <p:cTn id="15" dur="500"/>
                                        <p:tgtEl>
                                          <p:spTgt spid="1026"/>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fade">
                                      <p:cBhvr>
                                        <p:cTn id="20" dur="500"/>
                                        <p:tgtEl>
                                          <p:spTgt spid="5"/>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fade">
                                      <p:cBhvr>
                                        <p:cTn id="23" dur="500"/>
                                        <p:tgtEl>
                                          <p:spTgt spid="12"/>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nodeType="clickEffect">
                                  <p:stCondLst>
                                    <p:cond delay="0"/>
                                  </p:stCondLst>
                                  <p:childTnLst>
                                    <p:set>
                                      <p:cBhvr>
                                        <p:cTn id="27" dur="1" fill="hold">
                                          <p:stCondLst>
                                            <p:cond delay="0"/>
                                          </p:stCondLst>
                                        </p:cTn>
                                        <p:tgtEl>
                                          <p:spTgt spid="1028"/>
                                        </p:tgtEl>
                                        <p:attrNameLst>
                                          <p:attrName>style.visibility</p:attrName>
                                        </p:attrNameLst>
                                      </p:cBhvr>
                                      <p:to>
                                        <p:strVal val="visible"/>
                                      </p:to>
                                    </p:set>
                                    <p:animEffect transition="in" filter="fade">
                                      <p:cBhvr>
                                        <p:cTn id="28" dur="500"/>
                                        <p:tgtEl>
                                          <p:spTgt spid="1028"/>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fade">
                                      <p:cBhvr>
                                        <p:cTn id="31" dur="500"/>
                                        <p:tgtEl>
                                          <p:spTgt spid="13"/>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grpId="0" nodeType="clickEffect">
                                  <p:stCondLst>
                                    <p:cond delay="0"/>
                                  </p:stCondLst>
                                  <p:childTnLst>
                                    <p:set>
                                      <p:cBhvr>
                                        <p:cTn id="35" dur="1" fill="hold">
                                          <p:stCondLst>
                                            <p:cond delay="0"/>
                                          </p:stCondLst>
                                        </p:cTn>
                                        <p:tgtEl>
                                          <p:spTgt spid="8"/>
                                        </p:tgtEl>
                                        <p:attrNameLst>
                                          <p:attrName>style.visibility</p:attrName>
                                        </p:attrNameLst>
                                      </p:cBhvr>
                                      <p:to>
                                        <p:strVal val="visible"/>
                                      </p:to>
                                    </p:set>
                                    <p:animEffect transition="in" filter="fade">
                                      <p:cBhvr>
                                        <p:cTn id="36" dur="500"/>
                                        <p:tgtEl>
                                          <p:spTgt spid="8"/>
                                        </p:tgtEl>
                                      </p:cBhvr>
                                    </p:animEffect>
                                  </p:childTnLst>
                                </p:cTn>
                              </p:par>
                            </p:childTnLst>
                          </p:cTn>
                        </p:par>
                        <p:par>
                          <p:cTn id="37" fill="hold">
                            <p:stCondLst>
                              <p:cond delay="500"/>
                            </p:stCondLst>
                            <p:childTnLst>
                              <p:par>
                                <p:cTn id="38" presetID="10" presetClass="entr" presetSubtype="0" fill="hold" grpId="0" nodeType="afterEffect">
                                  <p:stCondLst>
                                    <p:cond delay="0"/>
                                  </p:stCondLst>
                                  <p:childTnLst>
                                    <p:set>
                                      <p:cBhvr>
                                        <p:cTn id="39" dur="1" fill="hold">
                                          <p:stCondLst>
                                            <p:cond delay="0"/>
                                          </p:stCondLst>
                                        </p:cTn>
                                        <p:tgtEl>
                                          <p:spTgt spid="9"/>
                                        </p:tgtEl>
                                        <p:attrNameLst>
                                          <p:attrName>style.visibility</p:attrName>
                                        </p:attrNameLst>
                                      </p:cBhvr>
                                      <p:to>
                                        <p:strVal val="visible"/>
                                      </p:to>
                                    </p:set>
                                    <p:animEffect transition="in" filter="fade">
                                      <p:cBhvr>
                                        <p:cTn id="40" dur="500"/>
                                        <p:tgtEl>
                                          <p:spTgt spid="9"/>
                                        </p:tgtEl>
                                      </p:cBhvr>
                                    </p:animEffect>
                                  </p:childTnLst>
                                </p:cTn>
                              </p:par>
                            </p:childTnLst>
                          </p:cTn>
                        </p:par>
                        <p:par>
                          <p:cTn id="41" fill="hold">
                            <p:stCondLst>
                              <p:cond delay="1000"/>
                            </p:stCondLst>
                            <p:childTnLst>
                              <p:par>
                                <p:cTn id="42" presetID="10" presetClass="entr" presetSubtype="0" fill="hold" grpId="0" nodeType="afterEffect">
                                  <p:stCondLst>
                                    <p:cond delay="0"/>
                                  </p:stCondLst>
                                  <p:childTnLst>
                                    <p:set>
                                      <p:cBhvr>
                                        <p:cTn id="43" dur="1" fill="hold">
                                          <p:stCondLst>
                                            <p:cond delay="0"/>
                                          </p:stCondLst>
                                        </p:cTn>
                                        <p:tgtEl>
                                          <p:spTgt spid="10"/>
                                        </p:tgtEl>
                                        <p:attrNameLst>
                                          <p:attrName>style.visibility</p:attrName>
                                        </p:attrNameLst>
                                      </p:cBhvr>
                                      <p:to>
                                        <p:strVal val="visible"/>
                                      </p:to>
                                    </p:set>
                                    <p:animEffect transition="in" filter="fade">
                                      <p:cBhvr>
                                        <p:cTn id="44"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8" grpId="0" animBg="1"/>
      <p:bldP spid="9" grpId="0" animBg="1"/>
      <p:bldP spid="10" grpId="0" animBg="1"/>
      <p:bldP spid="4" grpId="0"/>
      <p:bldP spid="12" grpId="0"/>
      <p:bldP spid="13"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Additional Measures</a:t>
            </a:r>
            <a:endParaRPr lang="en-US" dirty="0"/>
          </a:p>
        </p:txBody>
      </p:sp>
      <p:pic>
        <p:nvPicPr>
          <p:cNvPr id="2050" name="Picture 2" descr="C:\Users\smisner\AppData\Local\Temp\SNAGHTML36d22da4.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05200" y="1323913"/>
            <a:ext cx="2295525" cy="3067050"/>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50228" y="2541000"/>
            <a:ext cx="2557143" cy="3300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3"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477000" y="2919571"/>
            <a:ext cx="2342858" cy="29214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5" name="Straight Arrow Connector 4"/>
          <p:cNvCxnSpPr/>
          <p:nvPr/>
        </p:nvCxnSpPr>
        <p:spPr bwMode="auto">
          <a:xfrm flipH="1">
            <a:off x="2514600" y="2743200"/>
            <a:ext cx="1524000" cy="1295400"/>
          </a:xfrm>
          <a:prstGeom prst="straightConnector1">
            <a:avLst/>
          </a:prstGeom>
          <a:gradFill rotWithShape="1">
            <a:gsLst>
              <a:gs pos="0">
                <a:srgbClr val="A4D289"/>
              </a:gs>
              <a:gs pos="100000">
                <a:schemeClr val="bg1"/>
              </a:gs>
            </a:gsLst>
            <a:lin ang="5400000" scaled="1"/>
          </a:gradFill>
          <a:ln w="25400" cap="flat" cmpd="sng" algn="ctr">
            <a:solidFill>
              <a:srgbClr val="FF0000"/>
            </a:solidFill>
            <a:prstDash val="solid"/>
            <a:round/>
            <a:headEnd type="none" w="med" len="med"/>
            <a:tailEnd type="arrow"/>
          </a:ln>
          <a:effectLst/>
        </p:spPr>
      </p:cxnSp>
      <p:cxnSp>
        <p:nvCxnSpPr>
          <p:cNvPr id="10" name="Straight Arrow Connector 9"/>
          <p:cNvCxnSpPr/>
          <p:nvPr/>
        </p:nvCxnSpPr>
        <p:spPr bwMode="auto">
          <a:xfrm>
            <a:off x="5257800" y="3150476"/>
            <a:ext cx="1219200" cy="533400"/>
          </a:xfrm>
          <a:prstGeom prst="straightConnector1">
            <a:avLst/>
          </a:prstGeom>
          <a:gradFill rotWithShape="1">
            <a:gsLst>
              <a:gs pos="0">
                <a:srgbClr val="A4D289"/>
              </a:gs>
              <a:gs pos="100000">
                <a:schemeClr val="bg1"/>
              </a:gs>
            </a:gsLst>
            <a:lin ang="5400000" scaled="1"/>
          </a:gradFill>
          <a:ln w="25400" cap="flat" cmpd="sng" algn="ctr">
            <a:solidFill>
              <a:srgbClr val="FF0000"/>
            </a:solidFill>
            <a:prstDash val="solid"/>
            <a:round/>
            <a:headEnd type="none" w="med" len="med"/>
            <a:tailEnd type="arrow"/>
          </a:ln>
          <a:effectLst/>
        </p:spPr>
      </p:cxnSp>
    </p:spTree>
    <p:extLst>
      <p:ext uri="{BB962C8B-B14F-4D97-AF65-F5344CB8AC3E}">
        <p14:creationId xmlns:p14="http://schemas.microsoft.com/office/powerpoint/2010/main" val="742100778"/>
      </p:ext>
    </p:extLst>
  </p:cSld>
  <p:clrMapOvr>
    <a:masterClrMapping/>
  </p:clrMapOvr>
  <mc:AlternateContent xmlns:mc="http://schemas.openxmlformats.org/markup-compatibility/2006">
    <mc:Choice xmlns:p14="http://schemas.microsoft.com/office/powerpoint/2010/main" Requires="p14">
      <p:transition spd="slow" p14:dur="2000"/>
    </mc:Choice>
    <mc:Fallback>
      <p:transition xmlns:p14="http://schemas.microsoft.com/office/powerpoint/2010/mai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050"/>
                                        </p:tgtEl>
                                        <p:attrNameLst>
                                          <p:attrName>style.visibility</p:attrName>
                                        </p:attrNameLst>
                                      </p:cBhvr>
                                      <p:to>
                                        <p:strVal val="visible"/>
                                      </p:to>
                                    </p:set>
                                    <p:animEffect transition="in" filter="fade">
                                      <p:cBhvr>
                                        <p:cTn id="7" dur="500"/>
                                        <p:tgtEl>
                                          <p:spTgt spid="205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052"/>
                                        </p:tgtEl>
                                        <p:attrNameLst>
                                          <p:attrName>style.visibility</p:attrName>
                                        </p:attrNameLst>
                                      </p:cBhvr>
                                      <p:to>
                                        <p:strVal val="visible"/>
                                      </p:to>
                                    </p:set>
                                    <p:animEffect transition="in" filter="fade">
                                      <p:cBhvr>
                                        <p:cTn id="12" dur="500"/>
                                        <p:tgtEl>
                                          <p:spTgt spid="2052"/>
                                        </p:tgtEl>
                                      </p:cBhvr>
                                    </p:animEffect>
                                  </p:childTnLst>
                                </p:cTn>
                              </p:par>
                              <p:par>
                                <p:cTn id="13" presetID="10" presetClass="entr" presetSubtype="0" fill="hold" nodeType="with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500"/>
                                        <p:tgtEl>
                                          <p:spTgt spid="5"/>
                                        </p:tgtEl>
                                      </p:cBhvr>
                                    </p:animEffect>
                                  </p:childTnLst>
                                </p:cTn>
                              </p:par>
                            </p:childTnLst>
                          </p:cTn>
                        </p:par>
                      </p:childTnLst>
                    </p:cTn>
                  </p:par>
                  <p:par>
                    <p:cTn id="16" fill="hold">
                      <p:stCondLst>
                        <p:cond delay="indefinite"/>
                      </p:stCondLst>
                      <p:childTnLst>
                        <p:par>
                          <p:cTn id="17" fill="hold">
                            <p:stCondLst>
                              <p:cond delay="0"/>
                            </p:stCondLst>
                            <p:childTnLst>
                              <p:par>
                                <p:cTn id="18" presetID="1" presetClass="exit" presetSubtype="0" fill="hold" nodeType="clickEffect">
                                  <p:stCondLst>
                                    <p:cond delay="0"/>
                                  </p:stCondLst>
                                  <p:childTnLst>
                                    <p:set>
                                      <p:cBhvr>
                                        <p:cTn id="19" dur="1" fill="hold">
                                          <p:stCondLst>
                                            <p:cond delay="0"/>
                                          </p:stCondLst>
                                        </p:cTn>
                                        <p:tgtEl>
                                          <p:spTgt spid="5"/>
                                        </p:tgtEl>
                                        <p:attrNameLst>
                                          <p:attrName>style.visibility</p:attrName>
                                        </p:attrNameLst>
                                      </p:cBhvr>
                                      <p:to>
                                        <p:strVal val="hidden"/>
                                      </p:to>
                                    </p:set>
                                  </p:childTnLst>
                                </p:cTn>
                              </p:par>
                              <p:par>
                                <p:cTn id="20" presetID="10" presetClass="entr" presetSubtype="0" fill="hold" nodeType="with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fade">
                                      <p:cBhvr>
                                        <p:cTn id="22" dur="500"/>
                                        <p:tgtEl>
                                          <p:spTgt spid="10"/>
                                        </p:tgtEl>
                                      </p:cBhvr>
                                    </p:animEffect>
                                  </p:childTnLst>
                                </p:cTn>
                              </p:par>
                              <p:par>
                                <p:cTn id="23" presetID="10" presetClass="entr" presetSubtype="0" fill="hold" nodeType="withEffect">
                                  <p:stCondLst>
                                    <p:cond delay="0"/>
                                  </p:stCondLst>
                                  <p:childTnLst>
                                    <p:set>
                                      <p:cBhvr>
                                        <p:cTn id="24" dur="1" fill="hold">
                                          <p:stCondLst>
                                            <p:cond delay="0"/>
                                          </p:stCondLst>
                                        </p:cTn>
                                        <p:tgtEl>
                                          <p:spTgt spid="2053"/>
                                        </p:tgtEl>
                                        <p:attrNameLst>
                                          <p:attrName>style.visibility</p:attrName>
                                        </p:attrNameLst>
                                      </p:cBhvr>
                                      <p:to>
                                        <p:strVal val="visible"/>
                                      </p:to>
                                    </p:set>
                                    <p:animEffect transition="in" filter="fade">
                                      <p:cBhvr>
                                        <p:cTn id="25" dur="500"/>
                                        <p:tgtEl>
                                          <p:spTgt spid="20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9" name="Picture 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05050" y="3190875"/>
            <a:ext cx="4533900" cy="2600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le 1"/>
          <p:cNvSpPr>
            <a:spLocks noGrp="1"/>
          </p:cNvSpPr>
          <p:nvPr>
            <p:ph type="title"/>
          </p:nvPr>
        </p:nvSpPr>
        <p:spPr/>
        <p:txBody>
          <a:bodyPr/>
          <a:lstStyle/>
          <a:p>
            <a:r>
              <a:rPr lang="en-US" dirty="0" smtClean="0"/>
              <a:t>Dimension Usage</a:t>
            </a:r>
            <a:endParaRPr lang="en-US" dirty="0"/>
          </a:p>
        </p:txBody>
      </p:sp>
      <p:pic>
        <p:nvPicPr>
          <p:cNvPr id="3078" name="Picture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935014" y="1752600"/>
            <a:ext cx="3171825" cy="1028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 name="Rounded Rectangle 9"/>
          <p:cNvSpPr/>
          <p:nvPr/>
        </p:nvSpPr>
        <p:spPr>
          <a:xfrm>
            <a:off x="4924752" y="1706625"/>
            <a:ext cx="1143000" cy="1117342"/>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p:cNvSpPr txBox="1"/>
          <p:nvPr/>
        </p:nvSpPr>
        <p:spPr bwMode="auto">
          <a:xfrm>
            <a:off x="6469117" y="1741612"/>
            <a:ext cx="2286000" cy="1094146"/>
          </a:xfrm>
          <a:prstGeom prst="rect">
            <a:avLst/>
          </a:prstGeom>
          <a:noFill/>
          <a:ln w="9525">
            <a:noFill/>
            <a:miter lim="800000"/>
            <a:headEnd/>
            <a:tailEnd/>
          </a:ln>
        </p:spPr>
        <p:txBody>
          <a:bodyPr wrap="square" rtlCol="0">
            <a:spAutoFit/>
          </a:bodyPr>
          <a:lstStyle/>
          <a:p>
            <a:r>
              <a:rPr lang="en-US" sz="1800" dirty="0" smtClean="0">
                <a:solidFill>
                  <a:srgbClr val="FFCC29"/>
                </a:solidFill>
                <a:latin typeface="Tekton Pro" pitchFamily="34" charset="0"/>
              </a:rPr>
              <a:t>Repeating values  indicate missing relationship in dimension usage</a:t>
            </a:r>
            <a:endParaRPr lang="en-US" sz="1800" dirty="0">
              <a:solidFill>
                <a:srgbClr val="FFCC29"/>
              </a:solidFill>
              <a:latin typeface="Tekton Pro" pitchFamily="34" charset="0"/>
            </a:endParaRPr>
          </a:p>
        </p:txBody>
      </p:sp>
      <p:sp>
        <p:nvSpPr>
          <p:cNvPr id="12" name="Rounded Rectangle 11"/>
          <p:cNvSpPr/>
          <p:nvPr/>
        </p:nvSpPr>
        <p:spPr>
          <a:xfrm>
            <a:off x="5146127" y="5130336"/>
            <a:ext cx="1680341" cy="387641"/>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ounded Rectangle 7"/>
          <p:cNvSpPr/>
          <p:nvPr/>
        </p:nvSpPr>
        <p:spPr>
          <a:xfrm>
            <a:off x="3520966" y="5419325"/>
            <a:ext cx="1680341" cy="387641"/>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871210705"/>
      </p:ext>
    </p:extLst>
  </p:cSld>
  <p:clrMapOvr>
    <a:masterClrMapping/>
  </p:clrMapOvr>
  <mc:AlternateContent xmlns:mc="http://schemas.openxmlformats.org/markup-compatibility/2006">
    <mc:Choice xmlns:p14="http://schemas.microsoft.com/office/powerpoint/2010/main" Requires="p14">
      <p:transition spd="slow" p14:dur="2000"/>
    </mc:Choice>
    <mc:Fallback>
      <p:transition xmlns:p14="http://schemas.microsoft.com/office/powerpoint/2010/mai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078"/>
                                        </p:tgtEl>
                                        <p:attrNameLst>
                                          <p:attrName>style.visibility</p:attrName>
                                        </p:attrNameLst>
                                      </p:cBhvr>
                                      <p:to>
                                        <p:strVal val="visible"/>
                                      </p:to>
                                    </p:set>
                                    <p:animEffect transition="in" filter="fade">
                                      <p:cBhvr>
                                        <p:cTn id="7" dur="500"/>
                                        <p:tgtEl>
                                          <p:spTgt spid="307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079"/>
                                        </p:tgtEl>
                                        <p:attrNameLst>
                                          <p:attrName>style.visibility</p:attrName>
                                        </p:attrNameLst>
                                      </p:cBhvr>
                                      <p:to>
                                        <p:strVal val="visible"/>
                                      </p:to>
                                    </p:set>
                                    <p:animEffect transition="in" filter="fade">
                                      <p:cBhvr>
                                        <p:cTn id="22" dur="500"/>
                                        <p:tgtEl>
                                          <p:spTgt spid="3079"/>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fade">
                                      <p:cBhvr>
                                        <p:cTn id="27" dur="500"/>
                                        <p:tgtEl>
                                          <p:spTgt spid="12"/>
                                        </p:tgtEl>
                                      </p:cBhvr>
                                    </p:animEffect>
                                  </p:childTnLst>
                                </p:cTn>
                              </p:par>
                            </p:childTnLst>
                          </p:cTn>
                        </p:par>
                      </p:childTnLst>
                    </p:cTn>
                  </p:par>
                  <p:par>
                    <p:cTn id="28" fill="hold">
                      <p:stCondLst>
                        <p:cond delay="indefinite"/>
                      </p:stCondLst>
                      <p:childTnLst>
                        <p:par>
                          <p:cTn id="29" fill="hold">
                            <p:stCondLst>
                              <p:cond delay="0"/>
                            </p:stCondLst>
                            <p:childTnLst>
                              <p:par>
                                <p:cTn id="30" presetID="1" presetClass="exit" presetSubtype="0" fill="hold" grpId="1" nodeType="clickEffect">
                                  <p:stCondLst>
                                    <p:cond delay="0"/>
                                  </p:stCondLst>
                                  <p:childTnLst>
                                    <p:set>
                                      <p:cBhvr>
                                        <p:cTn id="31" dur="1" fill="hold">
                                          <p:stCondLst>
                                            <p:cond delay="0"/>
                                          </p:stCondLst>
                                        </p:cTn>
                                        <p:tgtEl>
                                          <p:spTgt spid="10"/>
                                        </p:tgtEl>
                                        <p:attrNameLst>
                                          <p:attrName>style.visibility</p:attrName>
                                        </p:attrNameLst>
                                      </p:cBhvr>
                                      <p:to>
                                        <p:strVal val="hidden"/>
                                      </p:to>
                                    </p:set>
                                  </p:childTnLst>
                                </p:cTn>
                              </p:par>
                              <p:par>
                                <p:cTn id="32" presetID="1" presetClass="exit" presetSubtype="0" fill="hold" grpId="1" nodeType="withEffect">
                                  <p:stCondLst>
                                    <p:cond delay="0"/>
                                  </p:stCondLst>
                                  <p:childTnLst>
                                    <p:set>
                                      <p:cBhvr>
                                        <p:cTn id="33" dur="1" fill="hold">
                                          <p:stCondLst>
                                            <p:cond delay="0"/>
                                          </p:stCondLst>
                                        </p:cTn>
                                        <p:tgtEl>
                                          <p:spTgt spid="12"/>
                                        </p:tgtEl>
                                        <p:attrNameLst>
                                          <p:attrName>style.visibility</p:attrName>
                                        </p:attrNameLst>
                                      </p:cBhvr>
                                      <p:to>
                                        <p:strVal val="hidden"/>
                                      </p:to>
                                    </p:set>
                                  </p:childTnLst>
                                </p:cTn>
                              </p:par>
                              <p:par>
                                <p:cTn id="34" presetID="10" presetClass="entr" presetSubtype="0" fill="hold" grpId="0" nodeType="withEffect">
                                  <p:stCondLst>
                                    <p:cond delay="0"/>
                                  </p:stCondLst>
                                  <p:childTnLst>
                                    <p:set>
                                      <p:cBhvr>
                                        <p:cTn id="35" dur="1" fill="hold">
                                          <p:stCondLst>
                                            <p:cond delay="0"/>
                                          </p:stCondLst>
                                        </p:cTn>
                                        <p:tgtEl>
                                          <p:spTgt spid="8"/>
                                        </p:tgtEl>
                                        <p:attrNameLst>
                                          <p:attrName>style.visibility</p:attrName>
                                        </p:attrNameLst>
                                      </p:cBhvr>
                                      <p:to>
                                        <p:strVal val="visible"/>
                                      </p:to>
                                    </p:set>
                                    <p:animEffect transition="in" filter="fade">
                                      <p:cBhvr>
                                        <p:cTn id="36"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0" grpId="1" animBg="1"/>
      <p:bldP spid="5" grpId="0"/>
      <p:bldP spid="12" grpId="0" animBg="1"/>
      <p:bldP spid="12" grpId="1" animBg="1"/>
      <p:bldP spid="8"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Dimension Usage</a:t>
            </a:r>
            <a:endParaRPr lang="en-US" dirty="0"/>
          </a:p>
        </p:txBody>
      </p:sp>
      <p:pic>
        <p:nvPicPr>
          <p:cNvPr id="4"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19200" y="1447800"/>
            <a:ext cx="6551613" cy="4352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ounded Rectangle 4"/>
          <p:cNvSpPr/>
          <p:nvPr/>
        </p:nvSpPr>
        <p:spPr>
          <a:xfrm>
            <a:off x="3048000" y="2601293"/>
            <a:ext cx="4722813" cy="242455"/>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ounded Rectangle 5"/>
          <p:cNvSpPr/>
          <p:nvPr/>
        </p:nvSpPr>
        <p:spPr>
          <a:xfrm>
            <a:off x="5309036" y="3657206"/>
            <a:ext cx="2461777" cy="381393"/>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 name="Straight Arrow Connector 6"/>
          <p:cNvCxnSpPr/>
          <p:nvPr/>
        </p:nvCxnSpPr>
        <p:spPr bwMode="auto">
          <a:xfrm flipH="1">
            <a:off x="4191000" y="2843748"/>
            <a:ext cx="1218406" cy="1004154"/>
          </a:xfrm>
          <a:prstGeom prst="straightConnector1">
            <a:avLst/>
          </a:prstGeom>
          <a:gradFill rotWithShape="1">
            <a:gsLst>
              <a:gs pos="0">
                <a:srgbClr val="A4D289"/>
              </a:gs>
              <a:gs pos="100000">
                <a:schemeClr val="bg1"/>
              </a:gs>
            </a:gsLst>
            <a:lin ang="5400000" scaled="1"/>
          </a:gradFill>
          <a:ln w="25400" cap="flat" cmpd="sng" algn="ctr">
            <a:solidFill>
              <a:srgbClr val="FF0000"/>
            </a:solidFill>
            <a:prstDash val="solid"/>
            <a:round/>
            <a:headEnd type="none" w="med" len="med"/>
            <a:tailEnd type="arrow"/>
          </a:ln>
          <a:effectLst/>
        </p:spPr>
      </p:cxnSp>
    </p:spTree>
    <p:extLst>
      <p:ext uri="{BB962C8B-B14F-4D97-AF65-F5344CB8AC3E}">
        <p14:creationId xmlns:p14="http://schemas.microsoft.com/office/powerpoint/2010/main" val="302876296"/>
      </p:ext>
    </p:extLst>
  </p:cSld>
  <p:clrMapOvr>
    <a:masterClrMapping/>
  </p:clrMapOvr>
  <mc:AlternateContent xmlns:mc="http://schemas.openxmlformats.org/markup-compatibility/2006">
    <mc:Choice xmlns:p14="http://schemas.microsoft.com/office/powerpoint/2010/main" Requires="p14">
      <p:transition spd="slow" p14:dur="2000"/>
    </mc:Choice>
    <mc:Fallback>
      <p:transition xmlns:p14="http://schemas.microsoft.com/office/powerpoint/2010/mai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01"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3400" y="1754920"/>
            <a:ext cx="4591050" cy="2600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le 1"/>
          <p:cNvSpPr>
            <a:spLocks noGrp="1"/>
          </p:cNvSpPr>
          <p:nvPr>
            <p:ph type="title"/>
          </p:nvPr>
        </p:nvSpPr>
        <p:spPr/>
        <p:txBody>
          <a:bodyPr/>
          <a:lstStyle/>
          <a:p>
            <a:r>
              <a:rPr lang="en-US" dirty="0" smtClean="0"/>
              <a:t>Dimension Usage</a:t>
            </a:r>
            <a:endParaRPr lang="en-US" dirty="0"/>
          </a:p>
        </p:txBody>
      </p:sp>
      <p:pic>
        <p:nvPicPr>
          <p:cNvPr id="4100"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715000" y="2695575"/>
            <a:ext cx="2905125" cy="857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Rounded Rectangle 6"/>
          <p:cNvSpPr/>
          <p:nvPr/>
        </p:nvSpPr>
        <p:spPr>
          <a:xfrm>
            <a:off x="3368566" y="3684496"/>
            <a:ext cx="1680341" cy="387641"/>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ounded Rectangle 7"/>
          <p:cNvSpPr/>
          <p:nvPr/>
        </p:nvSpPr>
        <p:spPr>
          <a:xfrm>
            <a:off x="7391400" y="2667000"/>
            <a:ext cx="1143000" cy="923423"/>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222591038"/>
      </p:ext>
    </p:extLst>
  </p:cSld>
  <p:clrMapOvr>
    <a:masterClrMapping/>
  </p:clrMapOvr>
  <mc:AlternateContent xmlns:mc="http://schemas.openxmlformats.org/markup-compatibility/2006">
    <mc:Choice xmlns:p14="http://schemas.microsoft.com/office/powerpoint/2010/main" Requires="p14">
      <p:transition spd="slow" p14:dur="2000"/>
    </mc:Choice>
    <mc:Fallback>
      <p:transition xmlns:p14="http://schemas.microsoft.com/office/powerpoint/2010/mai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100"/>
                                        </p:tgtEl>
                                        <p:attrNameLst>
                                          <p:attrName>style.visibility</p:attrName>
                                        </p:attrNameLst>
                                      </p:cBhvr>
                                      <p:to>
                                        <p:strVal val="visible"/>
                                      </p:to>
                                    </p:set>
                                    <p:animEffect transition="in" filter="fade">
                                      <p:cBhvr>
                                        <p:cTn id="12" dur="500"/>
                                        <p:tgtEl>
                                          <p:spTgt spid="4100"/>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dirty="0"/>
              <a:t>Comparing OLAP </a:t>
            </a:r>
            <a:r>
              <a:rPr lang="en-US" sz="3200" dirty="0" smtClean="0"/>
              <a:t>Queries </a:t>
            </a:r>
            <a:r>
              <a:rPr lang="en-US" sz="3200" dirty="0"/>
              <a:t>to </a:t>
            </a:r>
            <a:r>
              <a:rPr lang="en-US" sz="3200" dirty="0" smtClean="0"/>
              <a:t>Relational Queries</a:t>
            </a:r>
            <a:endParaRPr lang="en-US" sz="3200" dirty="0"/>
          </a:p>
        </p:txBody>
      </p:sp>
      <p:sp>
        <p:nvSpPr>
          <p:cNvPr id="3" name="Content Placeholder 2"/>
          <p:cNvSpPr>
            <a:spLocks noGrp="1"/>
          </p:cNvSpPr>
          <p:nvPr>
            <p:ph idx="1"/>
          </p:nvPr>
        </p:nvSpPr>
        <p:spPr/>
        <p:txBody>
          <a:bodyPr>
            <a:normAutofit fontScale="92500"/>
          </a:bodyPr>
          <a:lstStyle/>
          <a:p>
            <a:r>
              <a:rPr lang="en-US" dirty="0" smtClean="0"/>
              <a:t>Summarized data for specified period of time</a:t>
            </a:r>
          </a:p>
          <a:p>
            <a:pPr lvl="1"/>
            <a:r>
              <a:rPr lang="en-US" dirty="0" smtClean="0"/>
              <a:t>What were total sales for last 3 years?</a:t>
            </a:r>
          </a:p>
          <a:p>
            <a:pPr lvl="1"/>
            <a:r>
              <a:rPr lang="en-US" dirty="0" smtClean="0"/>
              <a:t>What was profit margin last year?</a:t>
            </a:r>
          </a:p>
          <a:p>
            <a:r>
              <a:rPr lang="en-US" dirty="0" smtClean="0"/>
              <a:t>Comparative data for multiple categories or time periods</a:t>
            </a:r>
          </a:p>
          <a:p>
            <a:pPr lvl="1"/>
            <a:r>
              <a:rPr lang="en-US" dirty="0" smtClean="0"/>
              <a:t>Did sales increase this year as compared to last year?</a:t>
            </a:r>
          </a:p>
          <a:p>
            <a:pPr lvl="1"/>
            <a:r>
              <a:rPr lang="en-US" dirty="0" smtClean="0"/>
              <a:t>What was profit margin by product category last year?</a:t>
            </a:r>
          </a:p>
          <a:p>
            <a:r>
              <a:rPr lang="en-US" dirty="0" smtClean="0"/>
              <a:t>Consolidated data from various source systems</a:t>
            </a:r>
          </a:p>
          <a:p>
            <a:pPr lvl="1"/>
            <a:r>
              <a:rPr lang="en-US" dirty="0" smtClean="0"/>
              <a:t>How do sales volumes for top 10 customers compare to call center volumes for the same customers?</a:t>
            </a:r>
          </a:p>
        </p:txBody>
      </p:sp>
      <p:sp>
        <p:nvSpPr>
          <p:cNvPr id="6" name="Title 1"/>
          <p:cNvSpPr txBox="1">
            <a:spLocks/>
          </p:cNvSpPr>
          <p:nvPr/>
        </p:nvSpPr>
        <p:spPr bwMode="auto">
          <a:xfrm>
            <a:off x="334370" y="723900"/>
            <a:ext cx="8229600" cy="5334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3600">
                <a:solidFill>
                  <a:schemeClr val="tx1"/>
                </a:solidFill>
                <a:latin typeface="+mj-lt"/>
                <a:ea typeface="+mj-ea"/>
                <a:cs typeface="+mj-cs"/>
              </a:defRPr>
            </a:lvl1pPr>
            <a:lvl2pPr algn="l" rtl="0" eaLnBrk="0" fontAlgn="base" hangingPunct="0">
              <a:spcBef>
                <a:spcPct val="0"/>
              </a:spcBef>
              <a:spcAft>
                <a:spcPct val="0"/>
              </a:spcAft>
              <a:defRPr sz="3600">
                <a:solidFill>
                  <a:schemeClr val="tx1"/>
                </a:solidFill>
                <a:latin typeface="Calibri" pitchFamily="34" charset="0"/>
              </a:defRPr>
            </a:lvl2pPr>
            <a:lvl3pPr algn="l" rtl="0" eaLnBrk="0" fontAlgn="base" hangingPunct="0">
              <a:spcBef>
                <a:spcPct val="0"/>
              </a:spcBef>
              <a:spcAft>
                <a:spcPct val="0"/>
              </a:spcAft>
              <a:defRPr sz="3600">
                <a:solidFill>
                  <a:schemeClr val="tx1"/>
                </a:solidFill>
                <a:latin typeface="Calibri" pitchFamily="34" charset="0"/>
              </a:defRPr>
            </a:lvl3pPr>
            <a:lvl4pPr algn="l" rtl="0" eaLnBrk="0" fontAlgn="base" hangingPunct="0">
              <a:spcBef>
                <a:spcPct val="0"/>
              </a:spcBef>
              <a:spcAft>
                <a:spcPct val="0"/>
              </a:spcAft>
              <a:defRPr sz="3600">
                <a:solidFill>
                  <a:schemeClr val="tx1"/>
                </a:solidFill>
                <a:latin typeface="Calibri" pitchFamily="34" charset="0"/>
              </a:defRPr>
            </a:lvl4pPr>
            <a:lvl5pPr algn="l" rtl="0" eaLnBrk="0" fontAlgn="base" hangingPunct="0">
              <a:spcBef>
                <a:spcPct val="0"/>
              </a:spcBef>
              <a:spcAft>
                <a:spcPct val="0"/>
              </a:spcAft>
              <a:defRPr sz="3600">
                <a:solidFill>
                  <a:schemeClr val="tx1"/>
                </a:solidFill>
                <a:latin typeface="Calibri" pitchFamily="34" charset="0"/>
              </a:defRPr>
            </a:lvl5pPr>
            <a:lvl6pPr marL="457200" algn="l" rtl="0" fontAlgn="base">
              <a:spcBef>
                <a:spcPct val="0"/>
              </a:spcBef>
              <a:spcAft>
                <a:spcPct val="0"/>
              </a:spcAft>
              <a:defRPr sz="3600">
                <a:solidFill>
                  <a:schemeClr val="tx1"/>
                </a:solidFill>
                <a:latin typeface="Calibri" pitchFamily="34" charset="0"/>
              </a:defRPr>
            </a:lvl6pPr>
            <a:lvl7pPr marL="914400" algn="l" rtl="0" fontAlgn="base">
              <a:spcBef>
                <a:spcPct val="0"/>
              </a:spcBef>
              <a:spcAft>
                <a:spcPct val="0"/>
              </a:spcAft>
              <a:defRPr sz="3600">
                <a:solidFill>
                  <a:schemeClr val="tx1"/>
                </a:solidFill>
                <a:latin typeface="Calibri" pitchFamily="34" charset="0"/>
              </a:defRPr>
            </a:lvl7pPr>
            <a:lvl8pPr marL="1371600" algn="l" rtl="0" fontAlgn="base">
              <a:spcBef>
                <a:spcPct val="0"/>
              </a:spcBef>
              <a:spcAft>
                <a:spcPct val="0"/>
              </a:spcAft>
              <a:defRPr sz="3600">
                <a:solidFill>
                  <a:schemeClr val="tx1"/>
                </a:solidFill>
                <a:latin typeface="Calibri" pitchFamily="34" charset="0"/>
              </a:defRPr>
            </a:lvl8pPr>
            <a:lvl9pPr marL="1828800" algn="l" rtl="0" fontAlgn="base">
              <a:spcBef>
                <a:spcPct val="0"/>
              </a:spcBef>
              <a:spcAft>
                <a:spcPct val="0"/>
              </a:spcAft>
              <a:defRPr sz="3600">
                <a:solidFill>
                  <a:schemeClr val="tx1"/>
                </a:solidFill>
                <a:latin typeface="Calibri" pitchFamily="34" charset="0"/>
              </a:defRPr>
            </a:lvl9pPr>
          </a:lstStyle>
          <a:p>
            <a:r>
              <a:rPr lang="en-US" sz="2400" dirty="0" smtClean="0">
                <a:solidFill>
                  <a:srgbClr val="FFFF99"/>
                </a:solidFill>
              </a:rPr>
              <a:t>Characteristics of business intelligence queries</a:t>
            </a:r>
            <a:endParaRPr lang="en-US" sz="2400" dirty="0">
              <a:solidFill>
                <a:srgbClr val="FFFF99"/>
              </a:solidFill>
            </a:endParaRPr>
          </a:p>
        </p:txBody>
      </p:sp>
    </p:spTree>
    <p:extLst>
      <p:ext uri="{BB962C8B-B14F-4D97-AF65-F5344CB8AC3E}">
        <p14:creationId xmlns:p14="http://schemas.microsoft.com/office/powerpoint/2010/main" val="1400224874"/>
      </p:ext>
    </p:extLst>
  </p:cSld>
  <p:clrMapOvr>
    <a:masterClrMapping/>
  </p:clrMapOvr>
  <p:timing>
    <p:tnLst>
      <p:par>
        <p:cTn xmlns:p14="http://schemas.microsoft.com/office/powerpoint/2010/mai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Aggregations</a:t>
            </a:r>
            <a:endParaRPr lang="en-US" dirty="0"/>
          </a:p>
        </p:txBody>
      </p:sp>
      <p:pic>
        <p:nvPicPr>
          <p:cNvPr id="512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19571" y="1112076"/>
            <a:ext cx="3571429" cy="31571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3"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829371" y="1828800"/>
            <a:ext cx="3571429" cy="31571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Rounded Rectangle 8"/>
          <p:cNvSpPr/>
          <p:nvPr/>
        </p:nvSpPr>
        <p:spPr>
          <a:xfrm>
            <a:off x="2901899" y="3841532"/>
            <a:ext cx="657940" cy="195359"/>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0" name="Straight Arrow Connector 9"/>
          <p:cNvCxnSpPr/>
          <p:nvPr/>
        </p:nvCxnSpPr>
        <p:spPr bwMode="auto">
          <a:xfrm flipV="1">
            <a:off x="3559839" y="3048000"/>
            <a:ext cx="793532" cy="891212"/>
          </a:xfrm>
          <a:prstGeom prst="straightConnector1">
            <a:avLst/>
          </a:prstGeom>
          <a:gradFill rotWithShape="1">
            <a:gsLst>
              <a:gs pos="0">
                <a:srgbClr val="A4D289"/>
              </a:gs>
              <a:gs pos="100000">
                <a:schemeClr val="bg1"/>
              </a:gs>
            </a:gsLst>
            <a:lin ang="5400000" scaled="1"/>
          </a:gradFill>
          <a:ln w="25400" cap="flat" cmpd="sng" algn="ctr">
            <a:solidFill>
              <a:srgbClr val="FF0000"/>
            </a:solidFill>
            <a:prstDash val="solid"/>
            <a:round/>
            <a:headEnd type="none" w="med" len="med"/>
            <a:tailEnd type="arrow"/>
          </a:ln>
          <a:effectLst/>
        </p:spPr>
      </p:cxnSp>
      <p:cxnSp>
        <p:nvCxnSpPr>
          <p:cNvPr id="13" name="Straight Arrow Connector 12"/>
          <p:cNvCxnSpPr>
            <a:stCxn id="9" idx="3"/>
          </p:cNvCxnSpPr>
          <p:nvPr/>
        </p:nvCxnSpPr>
        <p:spPr bwMode="auto">
          <a:xfrm flipV="1">
            <a:off x="3559839" y="3581400"/>
            <a:ext cx="793532" cy="357812"/>
          </a:xfrm>
          <a:prstGeom prst="straightConnector1">
            <a:avLst/>
          </a:prstGeom>
          <a:gradFill rotWithShape="1">
            <a:gsLst>
              <a:gs pos="0">
                <a:srgbClr val="A4D289"/>
              </a:gs>
              <a:gs pos="100000">
                <a:schemeClr val="bg1"/>
              </a:gs>
            </a:gsLst>
            <a:lin ang="5400000" scaled="1"/>
          </a:gradFill>
          <a:ln w="25400" cap="flat" cmpd="sng" algn="ctr">
            <a:solidFill>
              <a:srgbClr val="FF0000"/>
            </a:solidFill>
            <a:prstDash val="solid"/>
            <a:round/>
            <a:headEnd type="none" w="med" len="med"/>
            <a:tailEnd type="arrow"/>
          </a:ln>
          <a:effectLst/>
        </p:spPr>
      </p:cxnSp>
      <p:pic>
        <p:nvPicPr>
          <p:cNvPr id="5124"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191571" y="2805046"/>
            <a:ext cx="3571429" cy="31571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1" name="Rounded Rectangle 10"/>
          <p:cNvSpPr/>
          <p:nvPr/>
        </p:nvSpPr>
        <p:spPr>
          <a:xfrm>
            <a:off x="5253859" y="3810387"/>
            <a:ext cx="1680341" cy="198922"/>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963285899"/>
      </p:ext>
    </p:extLst>
  </p:cSld>
  <p:clrMapOvr>
    <a:masterClrMapping/>
  </p:clrMapOvr>
  <mc:AlternateContent xmlns:mc="http://schemas.openxmlformats.org/markup-compatibility/2006">
    <mc:Choice xmlns:p14="http://schemas.microsoft.com/office/powerpoint/2010/main" Requires="p14">
      <p:transition spd="slow" p14:dur="2000"/>
    </mc:Choice>
    <mc:Fallback>
      <p:transition xmlns:p14="http://schemas.microsoft.com/office/powerpoint/2010/mai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122"/>
                                        </p:tgtEl>
                                        <p:attrNameLst>
                                          <p:attrName>style.visibility</p:attrName>
                                        </p:attrNameLst>
                                      </p:cBhvr>
                                      <p:to>
                                        <p:strVal val="visible"/>
                                      </p:to>
                                    </p:set>
                                    <p:animEffect transition="in" filter="fade">
                                      <p:cBhvr>
                                        <p:cTn id="7" dur="500"/>
                                        <p:tgtEl>
                                          <p:spTgt spid="512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123"/>
                                        </p:tgtEl>
                                        <p:attrNameLst>
                                          <p:attrName>style.visibility</p:attrName>
                                        </p:attrNameLst>
                                      </p:cBhvr>
                                      <p:to>
                                        <p:strVal val="visible"/>
                                      </p:to>
                                    </p:set>
                                    <p:animEffect transition="in" filter="fade">
                                      <p:cBhvr>
                                        <p:cTn id="12" dur="500"/>
                                        <p:tgtEl>
                                          <p:spTgt spid="5123"/>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5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fade">
                                      <p:cBhvr>
                                        <p:cTn id="22" dur="500"/>
                                        <p:tgtEl>
                                          <p:spTgt spid="10"/>
                                        </p:tgtEl>
                                      </p:cBhvr>
                                    </p:animEffect>
                                  </p:childTnLst>
                                </p:cTn>
                              </p:par>
                              <p:par>
                                <p:cTn id="23" presetID="10" presetClass="entr" presetSubtype="0" fill="hold" nodeType="with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fade">
                                      <p:cBhvr>
                                        <p:cTn id="25" dur="500"/>
                                        <p:tgtEl>
                                          <p:spTgt spid="13"/>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nodeType="clickEffect">
                                  <p:stCondLst>
                                    <p:cond delay="0"/>
                                  </p:stCondLst>
                                  <p:childTnLst>
                                    <p:set>
                                      <p:cBhvr>
                                        <p:cTn id="29" dur="1" fill="hold">
                                          <p:stCondLst>
                                            <p:cond delay="0"/>
                                          </p:stCondLst>
                                        </p:cTn>
                                        <p:tgtEl>
                                          <p:spTgt spid="5124"/>
                                        </p:tgtEl>
                                        <p:attrNameLst>
                                          <p:attrName>style.visibility</p:attrName>
                                        </p:attrNameLst>
                                      </p:cBhvr>
                                      <p:to>
                                        <p:strVal val="visible"/>
                                      </p:to>
                                    </p:set>
                                    <p:animEffect transition="in" filter="fade">
                                      <p:cBhvr>
                                        <p:cTn id="30" dur="500"/>
                                        <p:tgtEl>
                                          <p:spTgt spid="5124"/>
                                        </p:tgtEl>
                                      </p:cBhvr>
                                    </p:animEffect>
                                  </p:childTnLst>
                                </p:cTn>
                              </p:par>
                              <p:par>
                                <p:cTn id="31" presetID="1" presetClass="exit" presetSubtype="0" fill="hold" grpId="1" nodeType="withEffect">
                                  <p:stCondLst>
                                    <p:cond delay="0"/>
                                  </p:stCondLst>
                                  <p:childTnLst>
                                    <p:set>
                                      <p:cBhvr>
                                        <p:cTn id="32" dur="1" fill="hold">
                                          <p:stCondLst>
                                            <p:cond delay="0"/>
                                          </p:stCondLst>
                                        </p:cTn>
                                        <p:tgtEl>
                                          <p:spTgt spid="9"/>
                                        </p:tgtEl>
                                        <p:attrNameLst>
                                          <p:attrName>style.visibility</p:attrName>
                                        </p:attrNameLst>
                                      </p:cBhvr>
                                      <p:to>
                                        <p:strVal val="hidden"/>
                                      </p:to>
                                    </p:set>
                                  </p:childTnLst>
                                </p:cTn>
                              </p:par>
                              <p:par>
                                <p:cTn id="33" presetID="1" presetClass="exit" presetSubtype="0" fill="hold" nodeType="withEffect">
                                  <p:stCondLst>
                                    <p:cond delay="0"/>
                                  </p:stCondLst>
                                  <p:childTnLst>
                                    <p:set>
                                      <p:cBhvr>
                                        <p:cTn id="34" dur="1" fill="hold">
                                          <p:stCondLst>
                                            <p:cond delay="0"/>
                                          </p:stCondLst>
                                        </p:cTn>
                                        <p:tgtEl>
                                          <p:spTgt spid="10"/>
                                        </p:tgtEl>
                                        <p:attrNameLst>
                                          <p:attrName>style.visibility</p:attrName>
                                        </p:attrNameLst>
                                      </p:cBhvr>
                                      <p:to>
                                        <p:strVal val="hidden"/>
                                      </p:to>
                                    </p:set>
                                  </p:childTnLst>
                                </p:cTn>
                              </p:par>
                              <p:par>
                                <p:cTn id="35" presetID="1" presetClass="exit" presetSubtype="0" fill="hold" nodeType="withEffect">
                                  <p:stCondLst>
                                    <p:cond delay="0"/>
                                  </p:stCondLst>
                                  <p:childTnLst>
                                    <p:set>
                                      <p:cBhvr>
                                        <p:cTn id="36" dur="1" fill="hold">
                                          <p:stCondLst>
                                            <p:cond delay="0"/>
                                          </p:stCondLst>
                                        </p:cTn>
                                        <p:tgtEl>
                                          <p:spTgt spid="13"/>
                                        </p:tgtEl>
                                        <p:attrNameLst>
                                          <p:attrName>style.visibility</p:attrName>
                                        </p:attrNameLst>
                                      </p:cBhvr>
                                      <p:to>
                                        <p:strVal val="hidden"/>
                                      </p:to>
                                    </p:set>
                                  </p:childTnLst>
                                </p:cTn>
                              </p:par>
                            </p:childTnLst>
                          </p:cTn>
                        </p:par>
                      </p:childTnLst>
                    </p:cTn>
                  </p:par>
                  <p:par>
                    <p:cTn id="37" fill="hold">
                      <p:stCondLst>
                        <p:cond delay="indefinite"/>
                      </p:stCondLst>
                      <p:childTnLst>
                        <p:par>
                          <p:cTn id="38" fill="hold">
                            <p:stCondLst>
                              <p:cond delay="0"/>
                            </p:stCondLst>
                            <p:childTnLst>
                              <p:par>
                                <p:cTn id="39" presetID="10" presetClass="entr" presetSubtype="0" fill="hold" grpId="0" nodeType="clickEffect">
                                  <p:stCondLst>
                                    <p:cond delay="0"/>
                                  </p:stCondLst>
                                  <p:childTnLst>
                                    <p:set>
                                      <p:cBhvr>
                                        <p:cTn id="40" dur="1" fill="hold">
                                          <p:stCondLst>
                                            <p:cond delay="0"/>
                                          </p:stCondLst>
                                        </p:cTn>
                                        <p:tgtEl>
                                          <p:spTgt spid="11"/>
                                        </p:tgtEl>
                                        <p:attrNameLst>
                                          <p:attrName>style.visibility</p:attrName>
                                        </p:attrNameLst>
                                      </p:cBhvr>
                                      <p:to>
                                        <p:strVal val="visible"/>
                                      </p:to>
                                    </p:set>
                                    <p:animEffect transition="in" filter="fade">
                                      <p:cBhvr>
                                        <p:cTn id="41"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9" grpId="1" animBg="1"/>
      <p:bldP spid="11" grpId="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8" name="Rectangle 6"/>
          <p:cNvSpPr>
            <a:spLocks noGrp="1" noChangeArrowheads="1"/>
          </p:cNvSpPr>
          <p:nvPr>
            <p:ph type="title"/>
          </p:nvPr>
        </p:nvSpPr>
        <p:spPr/>
        <p:txBody>
          <a:bodyPr/>
          <a:lstStyle/>
          <a:p>
            <a:r>
              <a:rPr lang="en-US"/>
              <a:t>Perspectives</a:t>
            </a:r>
          </a:p>
        </p:txBody>
      </p:sp>
      <p:sp>
        <p:nvSpPr>
          <p:cNvPr id="18439" name="Rectangle 7"/>
          <p:cNvSpPr>
            <a:spLocks noGrp="1" noChangeArrowheads="1"/>
          </p:cNvSpPr>
          <p:nvPr>
            <p:ph type="body" idx="1"/>
          </p:nvPr>
        </p:nvSpPr>
        <p:spPr/>
        <p:txBody>
          <a:bodyPr/>
          <a:lstStyle/>
          <a:p>
            <a:r>
              <a:rPr lang="en-US" dirty="0" smtClean="0"/>
              <a:t>Simplify the cube for users who work with subset of cube only</a:t>
            </a:r>
          </a:p>
          <a:p>
            <a:r>
              <a:rPr lang="en-US" dirty="0" smtClean="0"/>
              <a:t>Do not use as a security measure</a:t>
            </a:r>
          </a:p>
          <a:p>
            <a:endParaRPr lang="en-US" dirty="0"/>
          </a:p>
        </p:txBody>
      </p:sp>
      <p:pic>
        <p:nvPicPr>
          <p:cNvPr id="614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83080" y="2843924"/>
            <a:ext cx="4800600" cy="3676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TextBox 6"/>
          <p:cNvSpPr txBox="1"/>
          <p:nvPr/>
        </p:nvSpPr>
        <p:spPr bwMode="auto">
          <a:xfrm>
            <a:off x="6705600" y="2971800"/>
            <a:ext cx="2286000" cy="3139321"/>
          </a:xfrm>
          <a:prstGeom prst="rect">
            <a:avLst/>
          </a:prstGeom>
          <a:noFill/>
          <a:ln w="9525">
            <a:noFill/>
            <a:miter lim="800000"/>
            <a:headEnd/>
            <a:tailEnd/>
          </a:ln>
        </p:spPr>
        <p:txBody>
          <a:bodyPr wrap="square" rtlCol="0">
            <a:spAutoFit/>
          </a:bodyPr>
          <a:lstStyle/>
          <a:p>
            <a:r>
              <a:rPr lang="en-US" sz="1800" dirty="0" smtClean="0">
                <a:solidFill>
                  <a:srgbClr val="FFCC29"/>
                </a:solidFill>
                <a:latin typeface="Tekton Pro" pitchFamily="34" charset="0"/>
              </a:rPr>
              <a:t>Select the items to include:</a:t>
            </a:r>
          </a:p>
          <a:p>
            <a:pPr lvl="1"/>
            <a:r>
              <a:rPr lang="en-US" sz="1800" dirty="0">
                <a:solidFill>
                  <a:srgbClr val="FFCC29"/>
                </a:solidFill>
                <a:latin typeface="Tekton Pro" pitchFamily="34" charset="0"/>
              </a:rPr>
              <a:t>Dimensions</a:t>
            </a:r>
          </a:p>
          <a:p>
            <a:pPr lvl="1"/>
            <a:r>
              <a:rPr lang="en-US" sz="1800" dirty="0">
                <a:solidFill>
                  <a:srgbClr val="FFCC29"/>
                </a:solidFill>
                <a:latin typeface="Tekton Pro" pitchFamily="34" charset="0"/>
              </a:rPr>
              <a:t>Attributes</a:t>
            </a:r>
          </a:p>
          <a:p>
            <a:pPr lvl="1"/>
            <a:r>
              <a:rPr lang="en-US" sz="1800" dirty="0">
                <a:solidFill>
                  <a:srgbClr val="FFCC29"/>
                </a:solidFill>
                <a:latin typeface="Tekton Pro" pitchFamily="34" charset="0"/>
              </a:rPr>
              <a:t>Hierarchies</a:t>
            </a:r>
          </a:p>
          <a:p>
            <a:pPr lvl="1"/>
            <a:r>
              <a:rPr lang="en-US" sz="1800" dirty="0">
                <a:solidFill>
                  <a:srgbClr val="FFCC29"/>
                </a:solidFill>
                <a:latin typeface="Tekton Pro" pitchFamily="34" charset="0"/>
              </a:rPr>
              <a:t>Measure groups</a:t>
            </a:r>
          </a:p>
          <a:p>
            <a:pPr lvl="1"/>
            <a:r>
              <a:rPr lang="en-US" sz="1800" dirty="0">
                <a:solidFill>
                  <a:srgbClr val="FFCC29"/>
                </a:solidFill>
                <a:latin typeface="Tekton Pro" pitchFamily="34" charset="0"/>
              </a:rPr>
              <a:t>Measures</a:t>
            </a:r>
          </a:p>
          <a:p>
            <a:pPr lvl="1"/>
            <a:r>
              <a:rPr lang="en-US" sz="1800" dirty="0">
                <a:solidFill>
                  <a:srgbClr val="FFCC29"/>
                </a:solidFill>
                <a:latin typeface="Tekton Pro" pitchFamily="34" charset="0"/>
              </a:rPr>
              <a:t>KPIs</a:t>
            </a:r>
          </a:p>
          <a:p>
            <a:pPr lvl="1"/>
            <a:r>
              <a:rPr lang="en-US" sz="1800" dirty="0">
                <a:solidFill>
                  <a:srgbClr val="FFCC29"/>
                </a:solidFill>
                <a:latin typeface="Tekton Pro" pitchFamily="34" charset="0"/>
              </a:rPr>
              <a:t>Calculations</a:t>
            </a:r>
          </a:p>
          <a:p>
            <a:endParaRPr lang="en-US" sz="1800" dirty="0" smtClean="0">
              <a:solidFill>
                <a:srgbClr val="FFCC29"/>
              </a:solidFill>
              <a:latin typeface="Tekton Pro" pitchFamily="34" charset="0"/>
            </a:endParaRPr>
          </a:p>
          <a:p>
            <a:endParaRPr lang="en-US" sz="1800" dirty="0">
              <a:solidFill>
                <a:srgbClr val="FFCC29"/>
              </a:solidFill>
              <a:latin typeface="Tekton Pro" pitchFamily="34" charset="0"/>
            </a:endParaRPr>
          </a:p>
        </p:txBody>
      </p:sp>
    </p:spTree>
    <p:extLst>
      <p:ext uri="{BB962C8B-B14F-4D97-AF65-F5344CB8AC3E}">
        <p14:creationId xmlns:p14="http://schemas.microsoft.com/office/powerpoint/2010/main" val="1127220826"/>
      </p:ext>
    </p:extLst>
  </p:cSld>
  <p:clrMapOvr>
    <a:masterClrMapping/>
  </p:clrMapOvr>
  <mc:AlternateContent xmlns:mc="http://schemas.openxmlformats.org/markup-compatibility/2006">
    <mc:Choice xmlns:p14="http://schemas.microsoft.com/office/powerpoint/2010/main" Requires="p14">
      <p:transition spd="slow" p14:dur="2000"/>
    </mc:Choice>
    <mc:Fallback>
      <p:transition xmlns:p14="http://schemas.microsoft.com/office/powerpoint/2010/mai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8439">
                                            <p:txEl>
                                              <p:pRg st="0" end="0"/>
                                            </p:txEl>
                                          </p:spTgt>
                                        </p:tgtEl>
                                        <p:attrNameLst>
                                          <p:attrName>style.visibility</p:attrName>
                                        </p:attrNameLst>
                                      </p:cBhvr>
                                      <p:to>
                                        <p:strVal val="visible"/>
                                      </p:to>
                                    </p:set>
                                    <p:animEffect transition="in" filter="fade">
                                      <p:cBhvr>
                                        <p:cTn id="7" dur="500"/>
                                        <p:tgtEl>
                                          <p:spTgt spid="1843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8439">
                                            <p:txEl>
                                              <p:pRg st="1" end="1"/>
                                            </p:txEl>
                                          </p:spTgt>
                                        </p:tgtEl>
                                        <p:attrNameLst>
                                          <p:attrName>style.visibility</p:attrName>
                                        </p:attrNameLst>
                                      </p:cBhvr>
                                      <p:to>
                                        <p:strVal val="visible"/>
                                      </p:to>
                                    </p:set>
                                    <p:animEffect transition="in" filter="fade">
                                      <p:cBhvr>
                                        <p:cTn id="12" dur="500"/>
                                        <p:tgtEl>
                                          <p:spTgt spid="18439">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6147"/>
                                        </p:tgtEl>
                                        <p:attrNameLst>
                                          <p:attrName>style.visibility</p:attrName>
                                        </p:attrNameLst>
                                      </p:cBhvr>
                                      <p:to>
                                        <p:strVal val="visible"/>
                                      </p:to>
                                    </p:set>
                                    <p:animEffect transition="in" filter="fade">
                                      <p:cBhvr>
                                        <p:cTn id="17" dur="500"/>
                                        <p:tgtEl>
                                          <p:spTgt spid="6147"/>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7">
                                            <p:txEl>
                                              <p:pRg st="0" end="0"/>
                                            </p:txEl>
                                          </p:spTgt>
                                        </p:tgtEl>
                                        <p:attrNameLst>
                                          <p:attrName>style.visibility</p:attrName>
                                        </p:attrNameLst>
                                      </p:cBhvr>
                                      <p:to>
                                        <p:strVal val="visible"/>
                                      </p:to>
                                    </p:set>
                                    <p:animEffect transition="in" filter="fade">
                                      <p:cBhvr>
                                        <p:cTn id="22" dur="500"/>
                                        <p:tgtEl>
                                          <p:spTgt spid="7">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fade">
                                      <p:cBhvr>
                                        <p:cTn id="27" dur="500"/>
                                        <p:tgtEl>
                                          <p:spTgt spid="7"/>
                                        </p:tgtEl>
                                      </p:cBhvr>
                                    </p:animEffect>
                                  </p:childTnLst>
                                </p:cTn>
                              </p:par>
                              <p:par>
                                <p:cTn id="28" presetID="10" presetClass="entr" presetSubtype="0" fill="hold" nodeType="withEffect">
                                  <p:stCondLst>
                                    <p:cond delay="0"/>
                                  </p:stCondLst>
                                  <p:childTnLst>
                                    <p:set>
                                      <p:cBhvr>
                                        <p:cTn id="29" dur="1" fill="hold">
                                          <p:stCondLst>
                                            <p:cond delay="0"/>
                                          </p:stCondLst>
                                        </p:cTn>
                                        <p:tgtEl>
                                          <p:spTgt spid="7">
                                            <p:txEl>
                                              <p:pRg st="1" end="1"/>
                                            </p:txEl>
                                          </p:spTgt>
                                        </p:tgtEl>
                                        <p:attrNameLst>
                                          <p:attrName>style.visibility</p:attrName>
                                        </p:attrNameLst>
                                      </p:cBhvr>
                                      <p:to>
                                        <p:strVal val="visible"/>
                                      </p:to>
                                    </p:set>
                                    <p:animEffect transition="in" filter="fade">
                                      <p:cBhvr>
                                        <p:cTn id="30" dur="500"/>
                                        <p:tgtEl>
                                          <p:spTgt spid="7">
                                            <p:txEl>
                                              <p:pRg st="1" end="1"/>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nodeType="clickEffect">
                                  <p:stCondLst>
                                    <p:cond delay="0"/>
                                  </p:stCondLst>
                                  <p:childTnLst>
                                    <p:set>
                                      <p:cBhvr>
                                        <p:cTn id="34" dur="1" fill="hold">
                                          <p:stCondLst>
                                            <p:cond delay="0"/>
                                          </p:stCondLst>
                                        </p:cTn>
                                        <p:tgtEl>
                                          <p:spTgt spid="7">
                                            <p:txEl>
                                              <p:pRg st="2" end="2"/>
                                            </p:txEl>
                                          </p:spTgt>
                                        </p:tgtEl>
                                        <p:attrNameLst>
                                          <p:attrName>style.visibility</p:attrName>
                                        </p:attrNameLst>
                                      </p:cBhvr>
                                      <p:to>
                                        <p:strVal val="visible"/>
                                      </p:to>
                                    </p:set>
                                    <p:animEffect transition="in" filter="fade">
                                      <p:cBhvr>
                                        <p:cTn id="35" dur="500"/>
                                        <p:tgtEl>
                                          <p:spTgt spid="7">
                                            <p:txEl>
                                              <p:pRg st="2" end="2"/>
                                            </p:txEl>
                                          </p:spTgt>
                                        </p:tgtEl>
                                      </p:cBhvr>
                                    </p:animEffect>
                                  </p:childTnLst>
                                </p:cTn>
                              </p:par>
                            </p:childTnLst>
                          </p:cTn>
                        </p:par>
                      </p:childTnLst>
                    </p:cTn>
                  </p:par>
                  <p:par>
                    <p:cTn id="36" fill="hold">
                      <p:stCondLst>
                        <p:cond delay="indefinite"/>
                      </p:stCondLst>
                      <p:childTnLst>
                        <p:par>
                          <p:cTn id="37" fill="hold">
                            <p:stCondLst>
                              <p:cond delay="0"/>
                            </p:stCondLst>
                            <p:childTnLst>
                              <p:par>
                                <p:cTn id="38" presetID="10" presetClass="entr" presetSubtype="0" fill="hold" nodeType="clickEffect">
                                  <p:stCondLst>
                                    <p:cond delay="0"/>
                                  </p:stCondLst>
                                  <p:childTnLst>
                                    <p:set>
                                      <p:cBhvr>
                                        <p:cTn id="39" dur="1" fill="hold">
                                          <p:stCondLst>
                                            <p:cond delay="0"/>
                                          </p:stCondLst>
                                        </p:cTn>
                                        <p:tgtEl>
                                          <p:spTgt spid="7">
                                            <p:txEl>
                                              <p:pRg st="3" end="3"/>
                                            </p:txEl>
                                          </p:spTgt>
                                        </p:tgtEl>
                                        <p:attrNameLst>
                                          <p:attrName>style.visibility</p:attrName>
                                        </p:attrNameLst>
                                      </p:cBhvr>
                                      <p:to>
                                        <p:strVal val="visible"/>
                                      </p:to>
                                    </p:set>
                                    <p:animEffect transition="in" filter="fade">
                                      <p:cBhvr>
                                        <p:cTn id="40" dur="500"/>
                                        <p:tgtEl>
                                          <p:spTgt spid="7">
                                            <p:txEl>
                                              <p:pRg st="3" end="3"/>
                                            </p:txEl>
                                          </p:spTgt>
                                        </p:tgtEl>
                                      </p:cBhvr>
                                    </p:animEffect>
                                  </p:childTnLst>
                                </p:cTn>
                              </p:par>
                            </p:childTnLst>
                          </p:cTn>
                        </p:par>
                      </p:childTnLst>
                    </p:cTn>
                  </p:par>
                  <p:par>
                    <p:cTn id="41" fill="hold">
                      <p:stCondLst>
                        <p:cond delay="indefinite"/>
                      </p:stCondLst>
                      <p:childTnLst>
                        <p:par>
                          <p:cTn id="42" fill="hold">
                            <p:stCondLst>
                              <p:cond delay="0"/>
                            </p:stCondLst>
                            <p:childTnLst>
                              <p:par>
                                <p:cTn id="43" presetID="10" presetClass="entr" presetSubtype="0" fill="hold" nodeType="clickEffect">
                                  <p:stCondLst>
                                    <p:cond delay="0"/>
                                  </p:stCondLst>
                                  <p:childTnLst>
                                    <p:set>
                                      <p:cBhvr>
                                        <p:cTn id="44" dur="1" fill="hold">
                                          <p:stCondLst>
                                            <p:cond delay="0"/>
                                          </p:stCondLst>
                                        </p:cTn>
                                        <p:tgtEl>
                                          <p:spTgt spid="7">
                                            <p:txEl>
                                              <p:pRg st="4" end="4"/>
                                            </p:txEl>
                                          </p:spTgt>
                                        </p:tgtEl>
                                        <p:attrNameLst>
                                          <p:attrName>style.visibility</p:attrName>
                                        </p:attrNameLst>
                                      </p:cBhvr>
                                      <p:to>
                                        <p:strVal val="visible"/>
                                      </p:to>
                                    </p:set>
                                    <p:animEffect transition="in" filter="fade">
                                      <p:cBhvr>
                                        <p:cTn id="45" dur="500"/>
                                        <p:tgtEl>
                                          <p:spTgt spid="7">
                                            <p:txEl>
                                              <p:pRg st="4" end="4"/>
                                            </p:txEl>
                                          </p:spTgt>
                                        </p:tgtEl>
                                      </p:cBhvr>
                                    </p:animEffect>
                                  </p:childTnLst>
                                </p:cTn>
                              </p:par>
                            </p:childTnLst>
                          </p:cTn>
                        </p:par>
                      </p:childTnLst>
                    </p:cTn>
                  </p:par>
                  <p:par>
                    <p:cTn id="46" fill="hold">
                      <p:stCondLst>
                        <p:cond delay="indefinite"/>
                      </p:stCondLst>
                      <p:childTnLst>
                        <p:par>
                          <p:cTn id="47" fill="hold">
                            <p:stCondLst>
                              <p:cond delay="0"/>
                            </p:stCondLst>
                            <p:childTnLst>
                              <p:par>
                                <p:cTn id="48" presetID="10" presetClass="entr" presetSubtype="0" fill="hold" nodeType="clickEffect">
                                  <p:stCondLst>
                                    <p:cond delay="0"/>
                                  </p:stCondLst>
                                  <p:childTnLst>
                                    <p:set>
                                      <p:cBhvr>
                                        <p:cTn id="49" dur="1" fill="hold">
                                          <p:stCondLst>
                                            <p:cond delay="0"/>
                                          </p:stCondLst>
                                        </p:cTn>
                                        <p:tgtEl>
                                          <p:spTgt spid="7">
                                            <p:txEl>
                                              <p:pRg st="5" end="5"/>
                                            </p:txEl>
                                          </p:spTgt>
                                        </p:tgtEl>
                                        <p:attrNameLst>
                                          <p:attrName>style.visibility</p:attrName>
                                        </p:attrNameLst>
                                      </p:cBhvr>
                                      <p:to>
                                        <p:strVal val="visible"/>
                                      </p:to>
                                    </p:set>
                                    <p:animEffect transition="in" filter="fade">
                                      <p:cBhvr>
                                        <p:cTn id="50" dur="500"/>
                                        <p:tgtEl>
                                          <p:spTgt spid="7">
                                            <p:txEl>
                                              <p:pRg st="5" end="5"/>
                                            </p:txEl>
                                          </p:spTgt>
                                        </p:tgtEl>
                                      </p:cBhvr>
                                    </p:animEffect>
                                  </p:childTnLst>
                                </p:cTn>
                              </p:par>
                            </p:childTnLst>
                          </p:cTn>
                        </p:par>
                      </p:childTnLst>
                    </p:cTn>
                  </p:par>
                  <p:par>
                    <p:cTn id="51" fill="hold">
                      <p:stCondLst>
                        <p:cond delay="indefinite"/>
                      </p:stCondLst>
                      <p:childTnLst>
                        <p:par>
                          <p:cTn id="52" fill="hold">
                            <p:stCondLst>
                              <p:cond delay="0"/>
                            </p:stCondLst>
                            <p:childTnLst>
                              <p:par>
                                <p:cTn id="53" presetID="10" presetClass="entr" presetSubtype="0" fill="hold" nodeType="clickEffect">
                                  <p:stCondLst>
                                    <p:cond delay="0"/>
                                  </p:stCondLst>
                                  <p:childTnLst>
                                    <p:set>
                                      <p:cBhvr>
                                        <p:cTn id="54" dur="1" fill="hold">
                                          <p:stCondLst>
                                            <p:cond delay="0"/>
                                          </p:stCondLst>
                                        </p:cTn>
                                        <p:tgtEl>
                                          <p:spTgt spid="7">
                                            <p:txEl>
                                              <p:pRg st="6" end="6"/>
                                            </p:txEl>
                                          </p:spTgt>
                                        </p:tgtEl>
                                        <p:attrNameLst>
                                          <p:attrName>style.visibility</p:attrName>
                                        </p:attrNameLst>
                                      </p:cBhvr>
                                      <p:to>
                                        <p:strVal val="visible"/>
                                      </p:to>
                                    </p:set>
                                    <p:animEffect transition="in" filter="fade">
                                      <p:cBhvr>
                                        <p:cTn id="55" dur="500"/>
                                        <p:tgtEl>
                                          <p:spTgt spid="7">
                                            <p:txEl>
                                              <p:pRg st="6" end="6"/>
                                            </p:txEl>
                                          </p:spTgt>
                                        </p:tgtEl>
                                      </p:cBhvr>
                                    </p:animEffect>
                                  </p:childTnLst>
                                </p:cTn>
                              </p:par>
                            </p:childTnLst>
                          </p:cTn>
                        </p:par>
                      </p:childTnLst>
                    </p:cTn>
                  </p:par>
                  <p:par>
                    <p:cTn id="56" fill="hold">
                      <p:stCondLst>
                        <p:cond delay="indefinite"/>
                      </p:stCondLst>
                      <p:childTnLst>
                        <p:par>
                          <p:cTn id="57" fill="hold">
                            <p:stCondLst>
                              <p:cond delay="0"/>
                            </p:stCondLst>
                            <p:childTnLst>
                              <p:par>
                                <p:cTn id="58" presetID="10" presetClass="entr" presetSubtype="0" fill="hold" nodeType="clickEffect">
                                  <p:stCondLst>
                                    <p:cond delay="0"/>
                                  </p:stCondLst>
                                  <p:childTnLst>
                                    <p:set>
                                      <p:cBhvr>
                                        <p:cTn id="59" dur="1" fill="hold">
                                          <p:stCondLst>
                                            <p:cond delay="0"/>
                                          </p:stCondLst>
                                        </p:cTn>
                                        <p:tgtEl>
                                          <p:spTgt spid="7">
                                            <p:txEl>
                                              <p:pRg st="7" end="7"/>
                                            </p:txEl>
                                          </p:spTgt>
                                        </p:tgtEl>
                                        <p:attrNameLst>
                                          <p:attrName>style.visibility</p:attrName>
                                        </p:attrNameLst>
                                      </p:cBhvr>
                                      <p:to>
                                        <p:strVal val="visible"/>
                                      </p:to>
                                    </p:set>
                                    <p:animEffect transition="in" filter="fade">
                                      <p:cBhvr>
                                        <p:cTn id="60" dur="500"/>
                                        <p:tgtEl>
                                          <p:spTgt spid="7">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Translations</a:t>
            </a:r>
            <a:endParaRPr lang="en-US" dirty="0"/>
          </a:p>
        </p:txBody>
      </p:sp>
      <p:pic>
        <p:nvPicPr>
          <p:cNvPr id="717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9600" y="1828800"/>
            <a:ext cx="4448175" cy="4067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TextBox 6"/>
          <p:cNvSpPr txBox="1"/>
          <p:nvPr/>
        </p:nvSpPr>
        <p:spPr bwMode="auto">
          <a:xfrm>
            <a:off x="609600" y="1407160"/>
            <a:ext cx="3562350" cy="346249"/>
          </a:xfrm>
          <a:prstGeom prst="rect">
            <a:avLst/>
          </a:prstGeom>
          <a:noFill/>
          <a:ln w="9525">
            <a:noFill/>
            <a:miter lim="800000"/>
            <a:headEnd/>
            <a:tailEnd/>
          </a:ln>
        </p:spPr>
        <p:txBody>
          <a:bodyPr wrap="square" rtlCol="0">
            <a:spAutoFit/>
          </a:bodyPr>
          <a:lstStyle/>
          <a:p>
            <a:r>
              <a:rPr lang="en-US" sz="1800" dirty="0" smtClean="0">
                <a:solidFill>
                  <a:srgbClr val="FFCC29"/>
                </a:solidFill>
                <a:latin typeface="Tekton Pro" pitchFamily="34" charset="0"/>
              </a:rPr>
              <a:t>Add captions</a:t>
            </a:r>
            <a:endParaRPr lang="en-US" sz="1800" dirty="0">
              <a:solidFill>
                <a:srgbClr val="FFCC29"/>
              </a:solidFill>
              <a:latin typeface="Tekton Pro" pitchFamily="34" charset="0"/>
            </a:endParaRPr>
          </a:p>
        </p:txBody>
      </p:sp>
      <p:sp>
        <p:nvSpPr>
          <p:cNvPr id="8" name="TextBox 7"/>
          <p:cNvSpPr txBox="1"/>
          <p:nvPr/>
        </p:nvSpPr>
        <p:spPr bwMode="auto">
          <a:xfrm>
            <a:off x="5930462" y="1447800"/>
            <a:ext cx="3562350" cy="346249"/>
          </a:xfrm>
          <a:prstGeom prst="rect">
            <a:avLst/>
          </a:prstGeom>
          <a:noFill/>
          <a:ln w="9525">
            <a:noFill/>
            <a:miter lim="800000"/>
            <a:headEnd/>
            <a:tailEnd/>
          </a:ln>
        </p:spPr>
        <p:txBody>
          <a:bodyPr wrap="square" rtlCol="0">
            <a:spAutoFit/>
          </a:bodyPr>
          <a:lstStyle/>
          <a:p>
            <a:r>
              <a:rPr lang="en-US" sz="1800" dirty="0" smtClean="0">
                <a:solidFill>
                  <a:srgbClr val="FFCC29"/>
                </a:solidFill>
                <a:latin typeface="Tekton Pro" pitchFamily="34" charset="0"/>
              </a:rPr>
              <a:t>Check results</a:t>
            </a:r>
            <a:endParaRPr lang="en-US" sz="1800" dirty="0">
              <a:solidFill>
                <a:srgbClr val="FFCC29"/>
              </a:solidFill>
              <a:latin typeface="Tekton Pro" pitchFamily="34" charset="0"/>
            </a:endParaRPr>
          </a:p>
        </p:txBody>
      </p:sp>
      <p:pic>
        <p:nvPicPr>
          <p:cNvPr id="7172"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791200" y="1817132"/>
            <a:ext cx="2676525" cy="3590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099059778"/>
      </p:ext>
    </p:extLst>
  </p:cSld>
  <p:clrMapOvr>
    <a:masterClrMapping/>
  </p:clrMapOvr>
  <mc:AlternateContent xmlns:mc="http://schemas.openxmlformats.org/markup-compatibility/2006">
    <mc:Choice xmlns:p14="http://schemas.microsoft.com/office/powerpoint/2010/main" Requires="p14">
      <p:transition spd="slow" p14:dur="2000"/>
    </mc:Choice>
    <mc:Fallback>
      <p:transition xmlns:p14="http://schemas.microsoft.com/office/powerpoint/2010/mai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par>
                                <p:cTn id="8" presetID="10" presetClass="entr" presetSubtype="0" fill="hold" nodeType="withEffect">
                                  <p:stCondLst>
                                    <p:cond delay="0"/>
                                  </p:stCondLst>
                                  <p:childTnLst>
                                    <p:set>
                                      <p:cBhvr>
                                        <p:cTn id="9" dur="1" fill="hold">
                                          <p:stCondLst>
                                            <p:cond delay="0"/>
                                          </p:stCondLst>
                                        </p:cTn>
                                        <p:tgtEl>
                                          <p:spTgt spid="7170"/>
                                        </p:tgtEl>
                                        <p:attrNameLst>
                                          <p:attrName>style.visibility</p:attrName>
                                        </p:attrNameLst>
                                      </p:cBhvr>
                                      <p:to>
                                        <p:strVal val="visible"/>
                                      </p:to>
                                    </p:set>
                                    <p:animEffect transition="in" filter="fade">
                                      <p:cBhvr>
                                        <p:cTn id="10" dur="500"/>
                                        <p:tgtEl>
                                          <p:spTgt spid="7170"/>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par>
                                <p:cTn id="16" presetID="10" presetClass="entr" presetSubtype="0" fill="hold" nodeType="withEffect">
                                  <p:stCondLst>
                                    <p:cond delay="0"/>
                                  </p:stCondLst>
                                  <p:childTnLst>
                                    <p:set>
                                      <p:cBhvr>
                                        <p:cTn id="17" dur="1" fill="hold">
                                          <p:stCondLst>
                                            <p:cond delay="0"/>
                                          </p:stCondLst>
                                        </p:cTn>
                                        <p:tgtEl>
                                          <p:spTgt spid="7172"/>
                                        </p:tgtEl>
                                        <p:attrNameLst>
                                          <p:attrName>style.visibility</p:attrName>
                                        </p:attrNameLst>
                                      </p:cBhvr>
                                      <p:to>
                                        <p:strVal val="visible"/>
                                      </p:to>
                                    </p:set>
                                    <p:animEffect transition="in" filter="fade">
                                      <p:cBhvr>
                                        <p:cTn id="18" dur="500"/>
                                        <p:tgtEl>
                                          <p:spTgt spid="71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Cube Development Tasks</a:t>
            </a:r>
            <a:endParaRPr lang="en-US" dirty="0"/>
          </a:p>
        </p:txBody>
      </p:sp>
      <p:sp>
        <p:nvSpPr>
          <p:cNvPr id="3" name="Content Placeholder 2"/>
          <p:cNvSpPr>
            <a:spLocks noGrp="1"/>
          </p:cNvSpPr>
          <p:nvPr>
            <p:ph type="body" idx="1"/>
          </p:nvPr>
        </p:nvSpPr>
        <p:spPr/>
        <p:txBody>
          <a:bodyPr/>
          <a:lstStyle/>
          <a:p>
            <a:r>
              <a:rPr lang="en-US" dirty="0" smtClean="0"/>
              <a:t>Use the Cube Browser to check </a:t>
            </a:r>
            <a:r>
              <a:rPr lang="en-US" dirty="0"/>
              <a:t>measures in each measure </a:t>
            </a:r>
            <a:r>
              <a:rPr lang="en-US" dirty="0" smtClean="0"/>
              <a:t>group</a:t>
            </a:r>
            <a:endParaRPr lang="en-US" dirty="0"/>
          </a:p>
          <a:p>
            <a:r>
              <a:rPr lang="en-US" dirty="0" smtClean="0"/>
              <a:t>Check labels and formatting of measures</a:t>
            </a:r>
          </a:p>
          <a:p>
            <a:r>
              <a:rPr lang="en-US" dirty="0" smtClean="0"/>
              <a:t>Slice </a:t>
            </a:r>
            <a:r>
              <a:rPr lang="en-US" dirty="0"/>
              <a:t>by </a:t>
            </a:r>
            <a:r>
              <a:rPr lang="en-US" dirty="0" smtClean="0"/>
              <a:t>each dimension hierarchy</a:t>
            </a:r>
          </a:p>
          <a:p>
            <a:r>
              <a:rPr lang="en-US" dirty="0" smtClean="0"/>
              <a:t>Verify grand totals</a:t>
            </a:r>
          </a:p>
          <a:p>
            <a:r>
              <a:rPr lang="en-US" dirty="0" smtClean="0"/>
              <a:t>Adjust dimension usage if necessary</a:t>
            </a:r>
          </a:p>
          <a:p>
            <a:r>
              <a:rPr lang="en-US" dirty="0" smtClean="0"/>
              <a:t>Design aggregations</a:t>
            </a:r>
          </a:p>
          <a:p>
            <a:r>
              <a:rPr lang="en-US" dirty="0" smtClean="0"/>
              <a:t>Add perspectives and translations as needed</a:t>
            </a:r>
            <a:endParaRPr lang="en-US" dirty="0"/>
          </a:p>
        </p:txBody>
      </p:sp>
    </p:spTree>
    <p:extLst>
      <p:ext uri="{BB962C8B-B14F-4D97-AF65-F5344CB8AC3E}">
        <p14:creationId xmlns:p14="http://schemas.microsoft.com/office/powerpoint/2010/main" val="1577102829"/>
      </p:ext>
    </p:extLst>
  </p:cSld>
  <p:clrMapOvr>
    <a:masterClrMapping/>
  </p:clrMapOvr>
  <mc:AlternateContent xmlns:mc="http://schemas.openxmlformats.org/markup-compatibility/2006">
    <mc:Choice xmlns:p14="http://schemas.microsoft.com/office/powerpoint/2010/main" Requires="p14">
      <p:transition spd="slow" p14:dur="2000"/>
    </mc:Choice>
    <mc:Fallback>
      <p:transition xmlns:p14="http://schemas.microsoft.com/office/powerpoint/2010/mai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fade">
                                      <p:cBhvr>
                                        <p:cTn id="32" dur="500"/>
                                        <p:tgtEl>
                                          <p:spTgt spid="3">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Effect transition="in" filter="fade">
                                      <p:cBhvr>
                                        <p:cTn id="37"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dirty="0"/>
              <a:t>Comparing OLAP </a:t>
            </a:r>
            <a:r>
              <a:rPr lang="en-US" sz="3200" dirty="0" smtClean="0"/>
              <a:t>Queries </a:t>
            </a:r>
            <a:r>
              <a:rPr lang="en-US" sz="3200" dirty="0"/>
              <a:t>to </a:t>
            </a:r>
            <a:r>
              <a:rPr lang="en-US" sz="3200" dirty="0" smtClean="0"/>
              <a:t>Relational Queries</a:t>
            </a:r>
            <a:endParaRPr lang="en-US" sz="3200" dirty="0"/>
          </a:p>
        </p:txBody>
      </p:sp>
      <p:sp>
        <p:nvSpPr>
          <p:cNvPr id="3" name="Content Placeholder 2"/>
          <p:cNvSpPr>
            <a:spLocks noGrp="1"/>
          </p:cNvSpPr>
          <p:nvPr>
            <p:ph idx="1"/>
          </p:nvPr>
        </p:nvSpPr>
        <p:spPr/>
        <p:txBody>
          <a:bodyPr/>
          <a:lstStyle/>
          <a:p>
            <a:r>
              <a:rPr lang="en-US" dirty="0" smtClean="0"/>
              <a:t>Resource contention</a:t>
            </a:r>
          </a:p>
          <a:p>
            <a:r>
              <a:rPr lang="en-US" dirty="0" smtClean="0"/>
              <a:t>Unreliable access to historical data</a:t>
            </a:r>
          </a:p>
          <a:p>
            <a:r>
              <a:rPr lang="en-US" dirty="0" smtClean="0"/>
              <a:t>Inconsistent application of business rules</a:t>
            </a:r>
          </a:p>
          <a:p>
            <a:r>
              <a:rPr lang="en-US" dirty="0" smtClean="0"/>
              <a:t>Data structure results in slower, more complex queries</a:t>
            </a:r>
          </a:p>
        </p:txBody>
      </p:sp>
      <p:sp>
        <p:nvSpPr>
          <p:cNvPr id="6" name="Title 1"/>
          <p:cNvSpPr txBox="1">
            <a:spLocks/>
          </p:cNvSpPr>
          <p:nvPr/>
        </p:nvSpPr>
        <p:spPr bwMode="auto">
          <a:xfrm>
            <a:off x="334370" y="723900"/>
            <a:ext cx="8229600" cy="5334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3600">
                <a:solidFill>
                  <a:schemeClr val="tx1"/>
                </a:solidFill>
                <a:latin typeface="+mj-lt"/>
                <a:ea typeface="+mj-ea"/>
                <a:cs typeface="+mj-cs"/>
              </a:defRPr>
            </a:lvl1pPr>
            <a:lvl2pPr algn="l" rtl="0" eaLnBrk="0" fontAlgn="base" hangingPunct="0">
              <a:spcBef>
                <a:spcPct val="0"/>
              </a:spcBef>
              <a:spcAft>
                <a:spcPct val="0"/>
              </a:spcAft>
              <a:defRPr sz="3600">
                <a:solidFill>
                  <a:schemeClr val="tx1"/>
                </a:solidFill>
                <a:latin typeface="Calibri" pitchFamily="34" charset="0"/>
              </a:defRPr>
            </a:lvl2pPr>
            <a:lvl3pPr algn="l" rtl="0" eaLnBrk="0" fontAlgn="base" hangingPunct="0">
              <a:spcBef>
                <a:spcPct val="0"/>
              </a:spcBef>
              <a:spcAft>
                <a:spcPct val="0"/>
              </a:spcAft>
              <a:defRPr sz="3600">
                <a:solidFill>
                  <a:schemeClr val="tx1"/>
                </a:solidFill>
                <a:latin typeface="Calibri" pitchFamily="34" charset="0"/>
              </a:defRPr>
            </a:lvl3pPr>
            <a:lvl4pPr algn="l" rtl="0" eaLnBrk="0" fontAlgn="base" hangingPunct="0">
              <a:spcBef>
                <a:spcPct val="0"/>
              </a:spcBef>
              <a:spcAft>
                <a:spcPct val="0"/>
              </a:spcAft>
              <a:defRPr sz="3600">
                <a:solidFill>
                  <a:schemeClr val="tx1"/>
                </a:solidFill>
                <a:latin typeface="Calibri" pitchFamily="34" charset="0"/>
              </a:defRPr>
            </a:lvl4pPr>
            <a:lvl5pPr algn="l" rtl="0" eaLnBrk="0" fontAlgn="base" hangingPunct="0">
              <a:spcBef>
                <a:spcPct val="0"/>
              </a:spcBef>
              <a:spcAft>
                <a:spcPct val="0"/>
              </a:spcAft>
              <a:defRPr sz="3600">
                <a:solidFill>
                  <a:schemeClr val="tx1"/>
                </a:solidFill>
                <a:latin typeface="Calibri" pitchFamily="34" charset="0"/>
              </a:defRPr>
            </a:lvl5pPr>
            <a:lvl6pPr marL="457200" algn="l" rtl="0" fontAlgn="base">
              <a:spcBef>
                <a:spcPct val="0"/>
              </a:spcBef>
              <a:spcAft>
                <a:spcPct val="0"/>
              </a:spcAft>
              <a:defRPr sz="3600">
                <a:solidFill>
                  <a:schemeClr val="tx1"/>
                </a:solidFill>
                <a:latin typeface="Calibri" pitchFamily="34" charset="0"/>
              </a:defRPr>
            </a:lvl6pPr>
            <a:lvl7pPr marL="914400" algn="l" rtl="0" fontAlgn="base">
              <a:spcBef>
                <a:spcPct val="0"/>
              </a:spcBef>
              <a:spcAft>
                <a:spcPct val="0"/>
              </a:spcAft>
              <a:defRPr sz="3600">
                <a:solidFill>
                  <a:schemeClr val="tx1"/>
                </a:solidFill>
                <a:latin typeface="Calibri" pitchFamily="34" charset="0"/>
              </a:defRPr>
            </a:lvl7pPr>
            <a:lvl8pPr marL="1371600" algn="l" rtl="0" fontAlgn="base">
              <a:spcBef>
                <a:spcPct val="0"/>
              </a:spcBef>
              <a:spcAft>
                <a:spcPct val="0"/>
              </a:spcAft>
              <a:defRPr sz="3600">
                <a:solidFill>
                  <a:schemeClr val="tx1"/>
                </a:solidFill>
                <a:latin typeface="Calibri" pitchFamily="34" charset="0"/>
              </a:defRPr>
            </a:lvl8pPr>
            <a:lvl9pPr marL="1828800" algn="l" rtl="0" fontAlgn="base">
              <a:spcBef>
                <a:spcPct val="0"/>
              </a:spcBef>
              <a:spcAft>
                <a:spcPct val="0"/>
              </a:spcAft>
              <a:defRPr sz="3600">
                <a:solidFill>
                  <a:schemeClr val="tx1"/>
                </a:solidFill>
                <a:latin typeface="Calibri" pitchFamily="34" charset="0"/>
              </a:defRPr>
            </a:lvl9pPr>
          </a:lstStyle>
          <a:p>
            <a:r>
              <a:rPr lang="en-US" sz="2400" dirty="0" smtClean="0">
                <a:solidFill>
                  <a:srgbClr val="FFFF99"/>
                </a:solidFill>
              </a:rPr>
              <a:t>Problems with relational queries</a:t>
            </a:r>
            <a:endParaRPr lang="en-US" sz="2400" dirty="0">
              <a:solidFill>
                <a:srgbClr val="FFFF99"/>
              </a:solidFill>
            </a:endParaRPr>
          </a:p>
        </p:txBody>
      </p:sp>
    </p:spTree>
    <p:extLst>
      <p:ext uri="{BB962C8B-B14F-4D97-AF65-F5344CB8AC3E}">
        <p14:creationId xmlns:p14="http://schemas.microsoft.com/office/powerpoint/2010/main" val="1611391611"/>
      </p:ext>
    </p:extLst>
  </p:cSld>
  <p:clrMapOvr>
    <a:masterClrMapping/>
  </p:clrMapOvr>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dirty="0"/>
              <a:t>Comparing OLAP </a:t>
            </a:r>
            <a:r>
              <a:rPr lang="en-US" sz="3200" dirty="0" smtClean="0"/>
              <a:t>Queries </a:t>
            </a:r>
            <a:r>
              <a:rPr lang="en-US" sz="3200" dirty="0"/>
              <a:t>to </a:t>
            </a:r>
            <a:r>
              <a:rPr lang="en-US" sz="3200" dirty="0" smtClean="0"/>
              <a:t>Relational Queries</a:t>
            </a:r>
            <a:endParaRPr lang="en-US" sz="3200" dirty="0"/>
          </a:p>
        </p:txBody>
      </p:sp>
      <p:sp>
        <p:nvSpPr>
          <p:cNvPr id="3" name="Content Placeholder 2"/>
          <p:cNvSpPr>
            <a:spLocks noGrp="1"/>
          </p:cNvSpPr>
          <p:nvPr>
            <p:ph idx="1"/>
          </p:nvPr>
        </p:nvSpPr>
        <p:spPr/>
        <p:txBody>
          <a:bodyPr/>
          <a:lstStyle/>
          <a:p>
            <a:r>
              <a:rPr lang="en-US" dirty="0" smtClean="0"/>
              <a:t>Separate data source reduces resource contention</a:t>
            </a:r>
          </a:p>
          <a:p>
            <a:r>
              <a:rPr lang="en-US" dirty="0" smtClean="0"/>
              <a:t>Easy access to historical data </a:t>
            </a:r>
          </a:p>
          <a:p>
            <a:r>
              <a:rPr lang="en-US" dirty="0" smtClean="0"/>
              <a:t>Consistent application of business rules</a:t>
            </a:r>
          </a:p>
          <a:p>
            <a:r>
              <a:rPr lang="en-US" dirty="0" smtClean="0"/>
              <a:t>Data structure results in faster, simpler queries</a:t>
            </a:r>
          </a:p>
        </p:txBody>
      </p:sp>
      <p:sp>
        <p:nvSpPr>
          <p:cNvPr id="6" name="Title 1"/>
          <p:cNvSpPr txBox="1">
            <a:spLocks/>
          </p:cNvSpPr>
          <p:nvPr/>
        </p:nvSpPr>
        <p:spPr bwMode="auto">
          <a:xfrm>
            <a:off x="320722" y="723900"/>
            <a:ext cx="8229600" cy="5334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3600">
                <a:solidFill>
                  <a:schemeClr val="tx1"/>
                </a:solidFill>
                <a:latin typeface="+mj-lt"/>
                <a:ea typeface="+mj-ea"/>
                <a:cs typeface="+mj-cs"/>
              </a:defRPr>
            </a:lvl1pPr>
            <a:lvl2pPr algn="l" rtl="0" eaLnBrk="0" fontAlgn="base" hangingPunct="0">
              <a:spcBef>
                <a:spcPct val="0"/>
              </a:spcBef>
              <a:spcAft>
                <a:spcPct val="0"/>
              </a:spcAft>
              <a:defRPr sz="3600">
                <a:solidFill>
                  <a:schemeClr val="tx1"/>
                </a:solidFill>
                <a:latin typeface="Calibri" pitchFamily="34" charset="0"/>
              </a:defRPr>
            </a:lvl2pPr>
            <a:lvl3pPr algn="l" rtl="0" eaLnBrk="0" fontAlgn="base" hangingPunct="0">
              <a:spcBef>
                <a:spcPct val="0"/>
              </a:spcBef>
              <a:spcAft>
                <a:spcPct val="0"/>
              </a:spcAft>
              <a:defRPr sz="3600">
                <a:solidFill>
                  <a:schemeClr val="tx1"/>
                </a:solidFill>
                <a:latin typeface="Calibri" pitchFamily="34" charset="0"/>
              </a:defRPr>
            </a:lvl3pPr>
            <a:lvl4pPr algn="l" rtl="0" eaLnBrk="0" fontAlgn="base" hangingPunct="0">
              <a:spcBef>
                <a:spcPct val="0"/>
              </a:spcBef>
              <a:spcAft>
                <a:spcPct val="0"/>
              </a:spcAft>
              <a:defRPr sz="3600">
                <a:solidFill>
                  <a:schemeClr val="tx1"/>
                </a:solidFill>
                <a:latin typeface="Calibri" pitchFamily="34" charset="0"/>
              </a:defRPr>
            </a:lvl4pPr>
            <a:lvl5pPr algn="l" rtl="0" eaLnBrk="0" fontAlgn="base" hangingPunct="0">
              <a:spcBef>
                <a:spcPct val="0"/>
              </a:spcBef>
              <a:spcAft>
                <a:spcPct val="0"/>
              </a:spcAft>
              <a:defRPr sz="3600">
                <a:solidFill>
                  <a:schemeClr val="tx1"/>
                </a:solidFill>
                <a:latin typeface="Calibri" pitchFamily="34" charset="0"/>
              </a:defRPr>
            </a:lvl5pPr>
            <a:lvl6pPr marL="457200" algn="l" rtl="0" fontAlgn="base">
              <a:spcBef>
                <a:spcPct val="0"/>
              </a:spcBef>
              <a:spcAft>
                <a:spcPct val="0"/>
              </a:spcAft>
              <a:defRPr sz="3600">
                <a:solidFill>
                  <a:schemeClr val="tx1"/>
                </a:solidFill>
                <a:latin typeface="Calibri" pitchFamily="34" charset="0"/>
              </a:defRPr>
            </a:lvl6pPr>
            <a:lvl7pPr marL="914400" algn="l" rtl="0" fontAlgn="base">
              <a:spcBef>
                <a:spcPct val="0"/>
              </a:spcBef>
              <a:spcAft>
                <a:spcPct val="0"/>
              </a:spcAft>
              <a:defRPr sz="3600">
                <a:solidFill>
                  <a:schemeClr val="tx1"/>
                </a:solidFill>
                <a:latin typeface="Calibri" pitchFamily="34" charset="0"/>
              </a:defRPr>
            </a:lvl7pPr>
            <a:lvl8pPr marL="1371600" algn="l" rtl="0" fontAlgn="base">
              <a:spcBef>
                <a:spcPct val="0"/>
              </a:spcBef>
              <a:spcAft>
                <a:spcPct val="0"/>
              </a:spcAft>
              <a:defRPr sz="3600">
                <a:solidFill>
                  <a:schemeClr val="tx1"/>
                </a:solidFill>
                <a:latin typeface="Calibri" pitchFamily="34" charset="0"/>
              </a:defRPr>
            </a:lvl8pPr>
            <a:lvl9pPr marL="1828800" algn="l" rtl="0" fontAlgn="base">
              <a:spcBef>
                <a:spcPct val="0"/>
              </a:spcBef>
              <a:spcAft>
                <a:spcPct val="0"/>
              </a:spcAft>
              <a:defRPr sz="3600">
                <a:solidFill>
                  <a:schemeClr val="tx1"/>
                </a:solidFill>
                <a:latin typeface="Calibri" pitchFamily="34" charset="0"/>
              </a:defRPr>
            </a:lvl9pPr>
          </a:lstStyle>
          <a:p>
            <a:r>
              <a:rPr lang="en-US" sz="2400" dirty="0" smtClean="0">
                <a:solidFill>
                  <a:srgbClr val="FFFF99"/>
                </a:solidFill>
              </a:rPr>
              <a:t>Benefits of OLAP queries</a:t>
            </a:r>
            <a:endParaRPr lang="en-US" sz="2400" dirty="0">
              <a:solidFill>
                <a:srgbClr val="FFFF99"/>
              </a:solidFill>
            </a:endParaRPr>
          </a:p>
        </p:txBody>
      </p:sp>
    </p:spTree>
    <p:extLst>
      <p:ext uri="{BB962C8B-B14F-4D97-AF65-F5344CB8AC3E}">
        <p14:creationId xmlns:p14="http://schemas.microsoft.com/office/powerpoint/2010/main" val="1844555328"/>
      </p:ext>
    </p:extLst>
  </p:cSld>
  <p:clrMapOvr>
    <a:masterClrMapping/>
  </p:clrMapOvr>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dirty="0"/>
              <a:t>Reviewing Architectural Requirements</a:t>
            </a:r>
          </a:p>
        </p:txBody>
      </p:sp>
      <p:sp>
        <p:nvSpPr>
          <p:cNvPr id="3" name="Content Placeholder 2"/>
          <p:cNvSpPr>
            <a:spLocks noGrp="1"/>
          </p:cNvSpPr>
          <p:nvPr>
            <p:ph idx="1"/>
          </p:nvPr>
        </p:nvSpPr>
        <p:spPr/>
        <p:txBody>
          <a:bodyPr/>
          <a:lstStyle/>
          <a:p>
            <a:r>
              <a:rPr lang="en-US" dirty="0" smtClean="0"/>
              <a:t>Data Source</a:t>
            </a:r>
          </a:p>
          <a:p>
            <a:r>
              <a:rPr lang="en-US" dirty="0" smtClean="0"/>
              <a:t>Analysis Services</a:t>
            </a:r>
          </a:p>
          <a:p>
            <a:r>
              <a:rPr lang="en-US" dirty="0" smtClean="0"/>
              <a:t>Cube Browser (e.g. Excel 2007 or higher)</a:t>
            </a:r>
          </a:p>
        </p:txBody>
      </p:sp>
      <p:sp>
        <p:nvSpPr>
          <p:cNvPr id="6" name="Title 1"/>
          <p:cNvSpPr txBox="1">
            <a:spLocks/>
          </p:cNvSpPr>
          <p:nvPr/>
        </p:nvSpPr>
        <p:spPr bwMode="auto">
          <a:xfrm>
            <a:off x="342900" y="723900"/>
            <a:ext cx="8229600" cy="5334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3600">
                <a:solidFill>
                  <a:schemeClr val="tx1"/>
                </a:solidFill>
                <a:latin typeface="+mj-lt"/>
                <a:ea typeface="+mj-ea"/>
                <a:cs typeface="+mj-cs"/>
              </a:defRPr>
            </a:lvl1pPr>
            <a:lvl2pPr algn="l" rtl="0" eaLnBrk="0" fontAlgn="base" hangingPunct="0">
              <a:spcBef>
                <a:spcPct val="0"/>
              </a:spcBef>
              <a:spcAft>
                <a:spcPct val="0"/>
              </a:spcAft>
              <a:defRPr sz="3600">
                <a:solidFill>
                  <a:schemeClr val="tx1"/>
                </a:solidFill>
                <a:latin typeface="Calibri" pitchFamily="34" charset="0"/>
              </a:defRPr>
            </a:lvl2pPr>
            <a:lvl3pPr algn="l" rtl="0" eaLnBrk="0" fontAlgn="base" hangingPunct="0">
              <a:spcBef>
                <a:spcPct val="0"/>
              </a:spcBef>
              <a:spcAft>
                <a:spcPct val="0"/>
              </a:spcAft>
              <a:defRPr sz="3600">
                <a:solidFill>
                  <a:schemeClr val="tx1"/>
                </a:solidFill>
                <a:latin typeface="Calibri" pitchFamily="34" charset="0"/>
              </a:defRPr>
            </a:lvl3pPr>
            <a:lvl4pPr algn="l" rtl="0" eaLnBrk="0" fontAlgn="base" hangingPunct="0">
              <a:spcBef>
                <a:spcPct val="0"/>
              </a:spcBef>
              <a:spcAft>
                <a:spcPct val="0"/>
              </a:spcAft>
              <a:defRPr sz="3600">
                <a:solidFill>
                  <a:schemeClr val="tx1"/>
                </a:solidFill>
                <a:latin typeface="Calibri" pitchFamily="34" charset="0"/>
              </a:defRPr>
            </a:lvl4pPr>
            <a:lvl5pPr algn="l" rtl="0" eaLnBrk="0" fontAlgn="base" hangingPunct="0">
              <a:spcBef>
                <a:spcPct val="0"/>
              </a:spcBef>
              <a:spcAft>
                <a:spcPct val="0"/>
              </a:spcAft>
              <a:defRPr sz="3600">
                <a:solidFill>
                  <a:schemeClr val="tx1"/>
                </a:solidFill>
                <a:latin typeface="Calibri" pitchFamily="34" charset="0"/>
              </a:defRPr>
            </a:lvl5pPr>
            <a:lvl6pPr marL="457200" algn="l" rtl="0" fontAlgn="base">
              <a:spcBef>
                <a:spcPct val="0"/>
              </a:spcBef>
              <a:spcAft>
                <a:spcPct val="0"/>
              </a:spcAft>
              <a:defRPr sz="3600">
                <a:solidFill>
                  <a:schemeClr val="tx1"/>
                </a:solidFill>
                <a:latin typeface="Calibri" pitchFamily="34" charset="0"/>
              </a:defRPr>
            </a:lvl6pPr>
            <a:lvl7pPr marL="914400" algn="l" rtl="0" fontAlgn="base">
              <a:spcBef>
                <a:spcPct val="0"/>
              </a:spcBef>
              <a:spcAft>
                <a:spcPct val="0"/>
              </a:spcAft>
              <a:defRPr sz="3600">
                <a:solidFill>
                  <a:schemeClr val="tx1"/>
                </a:solidFill>
                <a:latin typeface="Calibri" pitchFamily="34" charset="0"/>
              </a:defRPr>
            </a:lvl7pPr>
            <a:lvl8pPr marL="1371600" algn="l" rtl="0" fontAlgn="base">
              <a:spcBef>
                <a:spcPct val="0"/>
              </a:spcBef>
              <a:spcAft>
                <a:spcPct val="0"/>
              </a:spcAft>
              <a:defRPr sz="3600">
                <a:solidFill>
                  <a:schemeClr val="tx1"/>
                </a:solidFill>
                <a:latin typeface="Calibri" pitchFamily="34" charset="0"/>
              </a:defRPr>
            </a:lvl8pPr>
            <a:lvl9pPr marL="1828800" algn="l" rtl="0" fontAlgn="base">
              <a:spcBef>
                <a:spcPct val="0"/>
              </a:spcBef>
              <a:spcAft>
                <a:spcPct val="0"/>
              </a:spcAft>
              <a:defRPr sz="3600">
                <a:solidFill>
                  <a:schemeClr val="tx1"/>
                </a:solidFill>
                <a:latin typeface="Calibri" pitchFamily="34" charset="0"/>
              </a:defRPr>
            </a:lvl9pPr>
          </a:lstStyle>
          <a:p>
            <a:r>
              <a:rPr lang="en-US" sz="2400" dirty="0" smtClean="0">
                <a:solidFill>
                  <a:srgbClr val="FFFF99"/>
                </a:solidFill>
              </a:rPr>
              <a:t>Prototype</a:t>
            </a:r>
            <a:endParaRPr lang="en-US" sz="2400" dirty="0">
              <a:solidFill>
                <a:srgbClr val="FFFF99"/>
              </a:solidFill>
            </a:endParaRPr>
          </a:p>
        </p:txBody>
      </p:sp>
      <p:pic>
        <p:nvPicPr>
          <p:cNvPr id="8" name="Picture 16" descr="relational_db"/>
          <p:cNvPicPr>
            <a:picLocks noChangeAspect="1" noChangeArrowheads="1"/>
          </p:cNvPicPr>
          <p:nvPr/>
        </p:nvPicPr>
        <p:blipFill>
          <a:blip r:embed="rId2" cstate="print"/>
          <a:srcRect/>
          <a:stretch>
            <a:fillRect/>
          </a:stretch>
        </p:blipFill>
        <p:spPr bwMode="auto">
          <a:xfrm>
            <a:off x="2421031" y="3698501"/>
            <a:ext cx="701675" cy="784225"/>
          </a:xfrm>
          <a:prstGeom prst="rect">
            <a:avLst/>
          </a:prstGeom>
          <a:noFill/>
          <a:ln w="9525">
            <a:noFill/>
            <a:miter lim="800000"/>
            <a:headEnd/>
            <a:tailEnd/>
          </a:ln>
        </p:spPr>
      </p:pic>
      <p:pic>
        <p:nvPicPr>
          <p:cNvPr id="9" name="Picture 8" descr="multi_db_2"/>
          <p:cNvPicPr>
            <a:picLocks noChangeAspect="1" noChangeArrowheads="1"/>
          </p:cNvPicPr>
          <p:nvPr/>
        </p:nvPicPr>
        <p:blipFill>
          <a:blip r:embed="rId3" cstate="print"/>
          <a:srcRect/>
          <a:stretch>
            <a:fillRect/>
          </a:stretch>
        </p:blipFill>
        <p:spPr bwMode="auto">
          <a:xfrm>
            <a:off x="4114800" y="3698501"/>
            <a:ext cx="685800" cy="863600"/>
          </a:xfrm>
          <a:prstGeom prst="rect">
            <a:avLst/>
          </a:prstGeom>
          <a:noFill/>
          <a:ln w="9525">
            <a:noFill/>
            <a:miter lim="800000"/>
            <a:headEnd/>
            <a:tailEnd/>
          </a:ln>
        </p:spPr>
      </p:pic>
      <p:pic>
        <p:nvPicPr>
          <p:cNvPr id="12291"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638800" y="3906463"/>
            <a:ext cx="457200" cy="447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10" name="Straight Arrow Connector 9"/>
          <p:cNvCxnSpPr/>
          <p:nvPr/>
        </p:nvCxnSpPr>
        <p:spPr bwMode="auto">
          <a:xfrm>
            <a:off x="3122706" y="4117910"/>
            <a:ext cx="992094" cy="0"/>
          </a:xfrm>
          <a:prstGeom prst="straightConnector1">
            <a:avLst/>
          </a:prstGeom>
          <a:solidFill>
            <a:schemeClr val="accent1"/>
          </a:solidFill>
          <a:ln w="38100" cap="flat" cmpd="sng" algn="ctr">
            <a:solidFill>
              <a:schemeClr val="tx1"/>
            </a:solidFill>
            <a:prstDash val="solid"/>
            <a:round/>
            <a:headEnd type="none" w="med" len="med"/>
            <a:tailEnd type="arrow"/>
          </a:ln>
          <a:effectLst/>
        </p:spPr>
      </p:cxnSp>
      <p:cxnSp>
        <p:nvCxnSpPr>
          <p:cNvPr id="14" name="Straight Arrow Connector 13"/>
          <p:cNvCxnSpPr>
            <a:stCxn id="9" idx="3"/>
            <a:endCxn id="12291" idx="1"/>
          </p:cNvCxnSpPr>
          <p:nvPr/>
        </p:nvCxnSpPr>
        <p:spPr bwMode="auto">
          <a:xfrm>
            <a:off x="4800600" y="4130301"/>
            <a:ext cx="838200" cy="0"/>
          </a:xfrm>
          <a:prstGeom prst="straightConnector1">
            <a:avLst/>
          </a:prstGeom>
          <a:solidFill>
            <a:schemeClr val="accent1"/>
          </a:solidFill>
          <a:ln w="38100" cap="flat" cmpd="sng" algn="ctr">
            <a:solidFill>
              <a:schemeClr val="tx1"/>
            </a:solidFill>
            <a:prstDash val="solid"/>
            <a:round/>
            <a:headEnd type="none" w="med" len="med"/>
            <a:tailEnd type="arrow"/>
          </a:ln>
          <a:effectLst/>
        </p:spPr>
      </p:cxnSp>
      <p:sp>
        <p:nvSpPr>
          <p:cNvPr id="18" name="TextBox 17"/>
          <p:cNvSpPr txBox="1"/>
          <p:nvPr/>
        </p:nvSpPr>
        <p:spPr>
          <a:xfrm>
            <a:off x="2395803" y="4562101"/>
            <a:ext cx="752129" cy="523220"/>
          </a:xfrm>
          <a:prstGeom prst="rect">
            <a:avLst/>
          </a:prstGeom>
          <a:noFill/>
        </p:spPr>
        <p:txBody>
          <a:bodyPr wrap="none" rtlCol="0">
            <a:spAutoFit/>
          </a:bodyPr>
          <a:lstStyle/>
          <a:p>
            <a:pPr algn="ctr"/>
            <a:r>
              <a:rPr lang="en-US" sz="1400" dirty="0" smtClean="0"/>
              <a:t>Data </a:t>
            </a:r>
            <a:br>
              <a:rPr lang="en-US" sz="1400" dirty="0" smtClean="0"/>
            </a:br>
            <a:r>
              <a:rPr lang="en-US" sz="1400" dirty="0" smtClean="0"/>
              <a:t>Source</a:t>
            </a:r>
            <a:endParaRPr lang="en-US" sz="1400" dirty="0"/>
          </a:p>
        </p:txBody>
      </p:sp>
      <p:sp>
        <p:nvSpPr>
          <p:cNvPr id="21" name="TextBox 20"/>
          <p:cNvSpPr txBox="1"/>
          <p:nvPr/>
        </p:nvSpPr>
        <p:spPr>
          <a:xfrm>
            <a:off x="4049331" y="4572000"/>
            <a:ext cx="902811" cy="523220"/>
          </a:xfrm>
          <a:prstGeom prst="rect">
            <a:avLst/>
          </a:prstGeom>
          <a:noFill/>
        </p:spPr>
        <p:txBody>
          <a:bodyPr wrap="none" rtlCol="0">
            <a:spAutoFit/>
          </a:bodyPr>
          <a:lstStyle/>
          <a:p>
            <a:pPr algn="ctr"/>
            <a:r>
              <a:rPr lang="en-US" sz="1400" dirty="0" smtClean="0"/>
              <a:t>Analysis </a:t>
            </a:r>
            <a:br>
              <a:rPr lang="en-US" sz="1400" dirty="0" smtClean="0"/>
            </a:br>
            <a:r>
              <a:rPr lang="en-US" sz="1400" dirty="0" smtClean="0"/>
              <a:t>Services</a:t>
            </a:r>
            <a:endParaRPr lang="en-US" sz="1400" dirty="0"/>
          </a:p>
        </p:txBody>
      </p:sp>
      <p:sp>
        <p:nvSpPr>
          <p:cNvPr id="22" name="TextBox 21"/>
          <p:cNvSpPr txBox="1"/>
          <p:nvPr/>
        </p:nvSpPr>
        <p:spPr>
          <a:xfrm>
            <a:off x="5527587" y="4556019"/>
            <a:ext cx="841897" cy="523220"/>
          </a:xfrm>
          <a:prstGeom prst="rect">
            <a:avLst/>
          </a:prstGeom>
          <a:noFill/>
        </p:spPr>
        <p:txBody>
          <a:bodyPr wrap="none" rtlCol="0">
            <a:spAutoFit/>
          </a:bodyPr>
          <a:lstStyle/>
          <a:p>
            <a:pPr algn="ctr"/>
            <a:r>
              <a:rPr lang="en-US" sz="1400" dirty="0" smtClean="0"/>
              <a:t>Cube</a:t>
            </a:r>
            <a:br>
              <a:rPr lang="en-US" sz="1400" dirty="0" smtClean="0"/>
            </a:br>
            <a:r>
              <a:rPr lang="en-US" sz="1400" dirty="0" smtClean="0"/>
              <a:t>Browser</a:t>
            </a:r>
            <a:endParaRPr lang="en-US" sz="1400" dirty="0"/>
          </a:p>
        </p:txBody>
      </p:sp>
    </p:spTree>
    <p:extLst>
      <p:ext uri="{BB962C8B-B14F-4D97-AF65-F5344CB8AC3E}">
        <p14:creationId xmlns:p14="http://schemas.microsoft.com/office/powerpoint/2010/main" val="954941563"/>
      </p:ext>
    </p:extLst>
  </p:cSld>
  <p:clrMapOvr>
    <a:masterClrMapping/>
  </p:clrMapOvr>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dirty="0"/>
              <a:t>Reviewing Architectural Requirements</a:t>
            </a:r>
          </a:p>
        </p:txBody>
      </p:sp>
      <p:sp>
        <p:nvSpPr>
          <p:cNvPr id="3" name="Content Placeholder 2"/>
          <p:cNvSpPr>
            <a:spLocks noGrp="1"/>
          </p:cNvSpPr>
          <p:nvPr>
            <p:ph idx="1"/>
          </p:nvPr>
        </p:nvSpPr>
        <p:spPr/>
        <p:txBody>
          <a:bodyPr/>
          <a:lstStyle/>
          <a:p>
            <a:r>
              <a:rPr lang="en-US" dirty="0" smtClean="0"/>
              <a:t>Data Source</a:t>
            </a:r>
          </a:p>
          <a:p>
            <a:r>
              <a:rPr lang="en-US" dirty="0" smtClean="0"/>
              <a:t>Integration Services</a:t>
            </a:r>
          </a:p>
          <a:p>
            <a:r>
              <a:rPr lang="en-US" dirty="0" smtClean="0"/>
              <a:t>Analysis Services</a:t>
            </a:r>
          </a:p>
          <a:p>
            <a:r>
              <a:rPr lang="en-US" dirty="0" smtClean="0"/>
              <a:t>Cube Browser / Reporting Services</a:t>
            </a:r>
          </a:p>
        </p:txBody>
      </p:sp>
      <p:sp>
        <p:nvSpPr>
          <p:cNvPr id="6" name="Title 1"/>
          <p:cNvSpPr txBox="1">
            <a:spLocks/>
          </p:cNvSpPr>
          <p:nvPr/>
        </p:nvSpPr>
        <p:spPr bwMode="auto">
          <a:xfrm>
            <a:off x="342900" y="723900"/>
            <a:ext cx="8229600" cy="5334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3600">
                <a:solidFill>
                  <a:schemeClr val="tx1"/>
                </a:solidFill>
                <a:latin typeface="+mj-lt"/>
                <a:ea typeface="+mj-ea"/>
                <a:cs typeface="+mj-cs"/>
              </a:defRPr>
            </a:lvl1pPr>
            <a:lvl2pPr algn="l" rtl="0" eaLnBrk="0" fontAlgn="base" hangingPunct="0">
              <a:spcBef>
                <a:spcPct val="0"/>
              </a:spcBef>
              <a:spcAft>
                <a:spcPct val="0"/>
              </a:spcAft>
              <a:defRPr sz="3600">
                <a:solidFill>
                  <a:schemeClr val="tx1"/>
                </a:solidFill>
                <a:latin typeface="Calibri" pitchFamily="34" charset="0"/>
              </a:defRPr>
            </a:lvl2pPr>
            <a:lvl3pPr algn="l" rtl="0" eaLnBrk="0" fontAlgn="base" hangingPunct="0">
              <a:spcBef>
                <a:spcPct val="0"/>
              </a:spcBef>
              <a:spcAft>
                <a:spcPct val="0"/>
              </a:spcAft>
              <a:defRPr sz="3600">
                <a:solidFill>
                  <a:schemeClr val="tx1"/>
                </a:solidFill>
                <a:latin typeface="Calibri" pitchFamily="34" charset="0"/>
              </a:defRPr>
            </a:lvl3pPr>
            <a:lvl4pPr algn="l" rtl="0" eaLnBrk="0" fontAlgn="base" hangingPunct="0">
              <a:spcBef>
                <a:spcPct val="0"/>
              </a:spcBef>
              <a:spcAft>
                <a:spcPct val="0"/>
              </a:spcAft>
              <a:defRPr sz="3600">
                <a:solidFill>
                  <a:schemeClr val="tx1"/>
                </a:solidFill>
                <a:latin typeface="Calibri" pitchFamily="34" charset="0"/>
              </a:defRPr>
            </a:lvl4pPr>
            <a:lvl5pPr algn="l" rtl="0" eaLnBrk="0" fontAlgn="base" hangingPunct="0">
              <a:spcBef>
                <a:spcPct val="0"/>
              </a:spcBef>
              <a:spcAft>
                <a:spcPct val="0"/>
              </a:spcAft>
              <a:defRPr sz="3600">
                <a:solidFill>
                  <a:schemeClr val="tx1"/>
                </a:solidFill>
                <a:latin typeface="Calibri" pitchFamily="34" charset="0"/>
              </a:defRPr>
            </a:lvl5pPr>
            <a:lvl6pPr marL="457200" algn="l" rtl="0" fontAlgn="base">
              <a:spcBef>
                <a:spcPct val="0"/>
              </a:spcBef>
              <a:spcAft>
                <a:spcPct val="0"/>
              </a:spcAft>
              <a:defRPr sz="3600">
                <a:solidFill>
                  <a:schemeClr val="tx1"/>
                </a:solidFill>
                <a:latin typeface="Calibri" pitchFamily="34" charset="0"/>
              </a:defRPr>
            </a:lvl6pPr>
            <a:lvl7pPr marL="914400" algn="l" rtl="0" fontAlgn="base">
              <a:spcBef>
                <a:spcPct val="0"/>
              </a:spcBef>
              <a:spcAft>
                <a:spcPct val="0"/>
              </a:spcAft>
              <a:defRPr sz="3600">
                <a:solidFill>
                  <a:schemeClr val="tx1"/>
                </a:solidFill>
                <a:latin typeface="Calibri" pitchFamily="34" charset="0"/>
              </a:defRPr>
            </a:lvl7pPr>
            <a:lvl8pPr marL="1371600" algn="l" rtl="0" fontAlgn="base">
              <a:spcBef>
                <a:spcPct val="0"/>
              </a:spcBef>
              <a:spcAft>
                <a:spcPct val="0"/>
              </a:spcAft>
              <a:defRPr sz="3600">
                <a:solidFill>
                  <a:schemeClr val="tx1"/>
                </a:solidFill>
                <a:latin typeface="Calibri" pitchFamily="34" charset="0"/>
              </a:defRPr>
            </a:lvl8pPr>
            <a:lvl9pPr marL="1828800" algn="l" rtl="0" fontAlgn="base">
              <a:spcBef>
                <a:spcPct val="0"/>
              </a:spcBef>
              <a:spcAft>
                <a:spcPct val="0"/>
              </a:spcAft>
              <a:defRPr sz="3600">
                <a:solidFill>
                  <a:schemeClr val="tx1"/>
                </a:solidFill>
                <a:latin typeface="Calibri" pitchFamily="34" charset="0"/>
              </a:defRPr>
            </a:lvl9pPr>
          </a:lstStyle>
          <a:p>
            <a:r>
              <a:rPr lang="en-US" sz="2400" dirty="0" smtClean="0">
                <a:solidFill>
                  <a:srgbClr val="FFFF99"/>
                </a:solidFill>
              </a:rPr>
              <a:t>Personal or team use</a:t>
            </a:r>
            <a:endParaRPr lang="en-US" sz="2400" dirty="0">
              <a:solidFill>
                <a:srgbClr val="FFFF99"/>
              </a:solidFill>
            </a:endParaRPr>
          </a:p>
        </p:txBody>
      </p:sp>
      <p:pic>
        <p:nvPicPr>
          <p:cNvPr id="9" name="Picture 16" descr="relational_db"/>
          <p:cNvPicPr>
            <a:picLocks noChangeAspect="1" noChangeArrowheads="1"/>
          </p:cNvPicPr>
          <p:nvPr/>
        </p:nvPicPr>
        <p:blipFill>
          <a:blip r:embed="rId2" cstate="print"/>
          <a:srcRect/>
          <a:stretch>
            <a:fillRect/>
          </a:stretch>
        </p:blipFill>
        <p:spPr bwMode="auto">
          <a:xfrm>
            <a:off x="2421031" y="4038600"/>
            <a:ext cx="701675" cy="784225"/>
          </a:xfrm>
          <a:prstGeom prst="rect">
            <a:avLst/>
          </a:prstGeom>
          <a:noFill/>
          <a:ln w="9525">
            <a:noFill/>
            <a:miter lim="800000"/>
            <a:headEnd/>
            <a:tailEnd/>
          </a:ln>
        </p:spPr>
      </p:pic>
      <p:pic>
        <p:nvPicPr>
          <p:cNvPr id="10" name="Picture 9" descr="multi_db_2"/>
          <p:cNvPicPr>
            <a:picLocks noChangeAspect="1" noChangeArrowheads="1"/>
          </p:cNvPicPr>
          <p:nvPr/>
        </p:nvPicPr>
        <p:blipFill>
          <a:blip r:embed="rId3" cstate="print"/>
          <a:srcRect/>
          <a:stretch>
            <a:fillRect/>
          </a:stretch>
        </p:blipFill>
        <p:spPr bwMode="auto">
          <a:xfrm>
            <a:off x="4114800" y="4038600"/>
            <a:ext cx="685800" cy="863600"/>
          </a:xfrm>
          <a:prstGeom prst="rect">
            <a:avLst/>
          </a:prstGeom>
          <a:noFill/>
          <a:ln w="9525">
            <a:noFill/>
            <a:miter lim="800000"/>
            <a:headEnd/>
            <a:tailEnd/>
          </a:ln>
        </p:spPr>
      </p:pic>
      <p:pic>
        <p:nvPicPr>
          <p:cNvPr id="11"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638800" y="4246562"/>
            <a:ext cx="457200" cy="447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12" name="Straight Arrow Connector 11"/>
          <p:cNvCxnSpPr/>
          <p:nvPr/>
        </p:nvCxnSpPr>
        <p:spPr bwMode="auto">
          <a:xfrm>
            <a:off x="3122706" y="4458009"/>
            <a:ext cx="992094" cy="0"/>
          </a:xfrm>
          <a:prstGeom prst="straightConnector1">
            <a:avLst/>
          </a:prstGeom>
          <a:solidFill>
            <a:schemeClr val="accent1"/>
          </a:solidFill>
          <a:ln w="38100" cap="flat" cmpd="sng" algn="ctr">
            <a:solidFill>
              <a:schemeClr val="tx1"/>
            </a:solidFill>
            <a:prstDash val="solid"/>
            <a:round/>
            <a:headEnd type="none" w="med" len="med"/>
            <a:tailEnd type="arrow"/>
          </a:ln>
          <a:effectLst/>
        </p:spPr>
      </p:cxnSp>
      <p:cxnSp>
        <p:nvCxnSpPr>
          <p:cNvPr id="13" name="Straight Arrow Connector 12"/>
          <p:cNvCxnSpPr>
            <a:stCxn id="10" idx="3"/>
            <a:endCxn id="11" idx="1"/>
          </p:cNvCxnSpPr>
          <p:nvPr/>
        </p:nvCxnSpPr>
        <p:spPr bwMode="auto">
          <a:xfrm>
            <a:off x="4800600" y="4470400"/>
            <a:ext cx="838200" cy="0"/>
          </a:xfrm>
          <a:prstGeom prst="straightConnector1">
            <a:avLst/>
          </a:prstGeom>
          <a:solidFill>
            <a:schemeClr val="accent1"/>
          </a:solidFill>
          <a:ln w="38100" cap="flat" cmpd="sng" algn="ctr">
            <a:solidFill>
              <a:schemeClr val="tx1"/>
            </a:solidFill>
            <a:prstDash val="solid"/>
            <a:round/>
            <a:headEnd type="none" w="med" len="med"/>
            <a:tailEnd type="arrow"/>
          </a:ln>
          <a:effectLst/>
        </p:spPr>
      </p:cxnSp>
      <p:cxnSp>
        <p:nvCxnSpPr>
          <p:cNvPr id="8" name="Curved Connector 7"/>
          <p:cNvCxnSpPr>
            <a:stCxn id="10" idx="2"/>
          </p:cNvCxnSpPr>
          <p:nvPr/>
        </p:nvCxnSpPr>
        <p:spPr bwMode="auto">
          <a:xfrm rot="5400000" flipH="1">
            <a:off x="4182268" y="4626769"/>
            <a:ext cx="207963" cy="342900"/>
          </a:xfrm>
          <a:prstGeom prst="curvedConnector4">
            <a:avLst>
              <a:gd name="adj1" fmla="val -109923"/>
              <a:gd name="adj2" fmla="val 247263"/>
            </a:avLst>
          </a:prstGeom>
          <a:solidFill>
            <a:schemeClr val="accent1"/>
          </a:solidFill>
          <a:ln w="38100" cap="flat" cmpd="sng" algn="ctr">
            <a:solidFill>
              <a:schemeClr val="tx1"/>
            </a:solidFill>
            <a:prstDash val="solid"/>
            <a:round/>
            <a:headEnd type="none" w="med" len="med"/>
            <a:tailEnd type="arrow"/>
          </a:ln>
          <a:effectLst/>
        </p:spPr>
      </p:cxnSp>
      <p:sp>
        <p:nvSpPr>
          <p:cNvPr id="25" name="TextBox 24"/>
          <p:cNvSpPr txBox="1"/>
          <p:nvPr/>
        </p:nvSpPr>
        <p:spPr>
          <a:xfrm>
            <a:off x="2395803" y="4882882"/>
            <a:ext cx="752129" cy="523220"/>
          </a:xfrm>
          <a:prstGeom prst="rect">
            <a:avLst/>
          </a:prstGeom>
          <a:noFill/>
        </p:spPr>
        <p:txBody>
          <a:bodyPr wrap="none" rtlCol="0">
            <a:spAutoFit/>
          </a:bodyPr>
          <a:lstStyle/>
          <a:p>
            <a:pPr algn="ctr"/>
            <a:r>
              <a:rPr lang="en-US" sz="1400" dirty="0" smtClean="0"/>
              <a:t>Data </a:t>
            </a:r>
            <a:br>
              <a:rPr lang="en-US" sz="1400" dirty="0" smtClean="0"/>
            </a:br>
            <a:r>
              <a:rPr lang="en-US" sz="1400" dirty="0" smtClean="0"/>
              <a:t>Source</a:t>
            </a:r>
            <a:endParaRPr lang="en-US" sz="1400" dirty="0"/>
          </a:p>
        </p:txBody>
      </p:sp>
      <p:sp>
        <p:nvSpPr>
          <p:cNvPr id="26" name="TextBox 25"/>
          <p:cNvSpPr txBox="1"/>
          <p:nvPr/>
        </p:nvSpPr>
        <p:spPr>
          <a:xfrm>
            <a:off x="4500736" y="4724400"/>
            <a:ext cx="902811" cy="523220"/>
          </a:xfrm>
          <a:prstGeom prst="rect">
            <a:avLst/>
          </a:prstGeom>
          <a:noFill/>
        </p:spPr>
        <p:txBody>
          <a:bodyPr wrap="none" rtlCol="0">
            <a:spAutoFit/>
          </a:bodyPr>
          <a:lstStyle/>
          <a:p>
            <a:pPr algn="ctr"/>
            <a:r>
              <a:rPr lang="en-US" sz="1400" dirty="0" smtClean="0"/>
              <a:t>Analysis </a:t>
            </a:r>
            <a:br>
              <a:rPr lang="en-US" sz="1400" dirty="0" smtClean="0"/>
            </a:br>
            <a:r>
              <a:rPr lang="en-US" sz="1400" dirty="0" smtClean="0"/>
              <a:t>Services</a:t>
            </a:r>
            <a:endParaRPr lang="en-US" sz="1400" dirty="0"/>
          </a:p>
        </p:txBody>
      </p:sp>
      <p:sp>
        <p:nvSpPr>
          <p:cNvPr id="27" name="TextBox 26"/>
          <p:cNvSpPr txBox="1"/>
          <p:nvPr/>
        </p:nvSpPr>
        <p:spPr>
          <a:xfrm>
            <a:off x="5527587" y="4876800"/>
            <a:ext cx="841897" cy="523220"/>
          </a:xfrm>
          <a:prstGeom prst="rect">
            <a:avLst/>
          </a:prstGeom>
          <a:noFill/>
        </p:spPr>
        <p:txBody>
          <a:bodyPr wrap="none" rtlCol="0">
            <a:spAutoFit/>
          </a:bodyPr>
          <a:lstStyle/>
          <a:p>
            <a:pPr algn="ctr"/>
            <a:r>
              <a:rPr lang="en-US" sz="1400" dirty="0" smtClean="0"/>
              <a:t>Cube</a:t>
            </a:r>
            <a:br>
              <a:rPr lang="en-US" sz="1400" dirty="0" smtClean="0"/>
            </a:br>
            <a:r>
              <a:rPr lang="en-US" sz="1400" dirty="0" smtClean="0"/>
              <a:t>Browser</a:t>
            </a:r>
            <a:endParaRPr lang="en-US" sz="1400" dirty="0"/>
          </a:p>
        </p:txBody>
      </p:sp>
      <p:sp>
        <p:nvSpPr>
          <p:cNvPr id="28" name="TextBox 27"/>
          <p:cNvSpPr txBox="1"/>
          <p:nvPr/>
        </p:nvSpPr>
        <p:spPr>
          <a:xfrm>
            <a:off x="3300213" y="5105400"/>
            <a:ext cx="1029448" cy="523220"/>
          </a:xfrm>
          <a:prstGeom prst="rect">
            <a:avLst/>
          </a:prstGeom>
          <a:noFill/>
        </p:spPr>
        <p:txBody>
          <a:bodyPr wrap="none" rtlCol="0">
            <a:spAutoFit/>
          </a:bodyPr>
          <a:lstStyle/>
          <a:p>
            <a:pPr algn="ctr"/>
            <a:r>
              <a:rPr lang="en-US" sz="1400" dirty="0" smtClean="0"/>
              <a:t>Integration</a:t>
            </a:r>
            <a:br>
              <a:rPr lang="en-US" sz="1400" dirty="0" smtClean="0"/>
            </a:br>
            <a:r>
              <a:rPr lang="en-US" sz="1400" dirty="0" smtClean="0"/>
              <a:t>Services</a:t>
            </a:r>
            <a:endParaRPr lang="en-US" sz="1400" dirty="0"/>
          </a:p>
        </p:txBody>
      </p:sp>
    </p:spTree>
    <p:extLst>
      <p:ext uri="{BB962C8B-B14F-4D97-AF65-F5344CB8AC3E}">
        <p14:creationId xmlns:p14="http://schemas.microsoft.com/office/powerpoint/2010/main" val="123669676"/>
      </p:ext>
    </p:extLst>
  </p:cSld>
  <p:clrMapOvr>
    <a:masterClrMapping/>
  </p:clrMapOvr>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dirty="0"/>
              <a:t>Reviewing Architectural Requirements</a:t>
            </a:r>
          </a:p>
        </p:txBody>
      </p:sp>
      <p:sp>
        <p:nvSpPr>
          <p:cNvPr id="3" name="Content Placeholder 2"/>
          <p:cNvSpPr>
            <a:spLocks noGrp="1"/>
          </p:cNvSpPr>
          <p:nvPr>
            <p:ph idx="1"/>
          </p:nvPr>
        </p:nvSpPr>
        <p:spPr/>
        <p:txBody>
          <a:bodyPr/>
          <a:lstStyle/>
          <a:p>
            <a:r>
              <a:rPr lang="en-US" dirty="0" smtClean="0"/>
              <a:t>Data Source</a:t>
            </a:r>
          </a:p>
          <a:p>
            <a:r>
              <a:rPr lang="en-US" dirty="0" smtClean="0"/>
              <a:t>Integration Services</a:t>
            </a:r>
          </a:p>
          <a:p>
            <a:r>
              <a:rPr lang="en-US" dirty="0" smtClean="0"/>
              <a:t>Analysis Services</a:t>
            </a:r>
          </a:p>
          <a:p>
            <a:r>
              <a:rPr lang="en-US" dirty="0" smtClean="0"/>
              <a:t>Cube Browser / Reporting Services / SharePoint</a:t>
            </a:r>
          </a:p>
        </p:txBody>
      </p:sp>
      <p:sp>
        <p:nvSpPr>
          <p:cNvPr id="6" name="Title 1"/>
          <p:cNvSpPr txBox="1">
            <a:spLocks/>
          </p:cNvSpPr>
          <p:nvPr/>
        </p:nvSpPr>
        <p:spPr bwMode="auto">
          <a:xfrm>
            <a:off x="309920" y="731861"/>
            <a:ext cx="8229600" cy="5334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3600">
                <a:solidFill>
                  <a:schemeClr val="tx1"/>
                </a:solidFill>
                <a:latin typeface="+mj-lt"/>
                <a:ea typeface="+mj-ea"/>
                <a:cs typeface="+mj-cs"/>
              </a:defRPr>
            </a:lvl1pPr>
            <a:lvl2pPr algn="l" rtl="0" eaLnBrk="0" fontAlgn="base" hangingPunct="0">
              <a:spcBef>
                <a:spcPct val="0"/>
              </a:spcBef>
              <a:spcAft>
                <a:spcPct val="0"/>
              </a:spcAft>
              <a:defRPr sz="3600">
                <a:solidFill>
                  <a:schemeClr val="tx1"/>
                </a:solidFill>
                <a:latin typeface="Calibri" pitchFamily="34" charset="0"/>
              </a:defRPr>
            </a:lvl2pPr>
            <a:lvl3pPr algn="l" rtl="0" eaLnBrk="0" fontAlgn="base" hangingPunct="0">
              <a:spcBef>
                <a:spcPct val="0"/>
              </a:spcBef>
              <a:spcAft>
                <a:spcPct val="0"/>
              </a:spcAft>
              <a:defRPr sz="3600">
                <a:solidFill>
                  <a:schemeClr val="tx1"/>
                </a:solidFill>
                <a:latin typeface="Calibri" pitchFamily="34" charset="0"/>
              </a:defRPr>
            </a:lvl3pPr>
            <a:lvl4pPr algn="l" rtl="0" eaLnBrk="0" fontAlgn="base" hangingPunct="0">
              <a:spcBef>
                <a:spcPct val="0"/>
              </a:spcBef>
              <a:spcAft>
                <a:spcPct val="0"/>
              </a:spcAft>
              <a:defRPr sz="3600">
                <a:solidFill>
                  <a:schemeClr val="tx1"/>
                </a:solidFill>
                <a:latin typeface="Calibri" pitchFamily="34" charset="0"/>
              </a:defRPr>
            </a:lvl4pPr>
            <a:lvl5pPr algn="l" rtl="0" eaLnBrk="0" fontAlgn="base" hangingPunct="0">
              <a:spcBef>
                <a:spcPct val="0"/>
              </a:spcBef>
              <a:spcAft>
                <a:spcPct val="0"/>
              </a:spcAft>
              <a:defRPr sz="3600">
                <a:solidFill>
                  <a:schemeClr val="tx1"/>
                </a:solidFill>
                <a:latin typeface="Calibri" pitchFamily="34" charset="0"/>
              </a:defRPr>
            </a:lvl5pPr>
            <a:lvl6pPr marL="457200" algn="l" rtl="0" fontAlgn="base">
              <a:spcBef>
                <a:spcPct val="0"/>
              </a:spcBef>
              <a:spcAft>
                <a:spcPct val="0"/>
              </a:spcAft>
              <a:defRPr sz="3600">
                <a:solidFill>
                  <a:schemeClr val="tx1"/>
                </a:solidFill>
                <a:latin typeface="Calibri" pitchFamily="34" charset="0"/>
              </a:defRPr>
            </a:lvl6pPr>
            <a:lvl7pPr marL="914400" algn="l" rtl="0" fontAlgn="base">
              <a:spcBef>
                <a:spcPct val="0"/>
              </a:spcBef>
              <a:spcAft>
                <a:spcPct val="0"/>
              </a:spcAft>
              <a:defRPr sz="3600">
                <a:solidFill>
                  <a:schemeClr val="tx1"/>
                </a:solidFill>
                <a:latin typeface="Calibri" pitchFamily="34" charset="0"/>
              </a:defRPr>
            </a:lvl7pPr>
            <a:lvl8pPr marL="1371600" algn="l" rtl="0" fontAlgn="base">
              <a:spcBef>
                <a:spcPct val="0"/>
              </a:spcBef>
              <a:spcAft>
                <a:spcPct val="0"/>
              </a:spcAft>
              <a:defRPr sz="3600">
                <a:solidFill>
                  <a:schemeClr val="tx1"/>
                </a:solidFill>
                <a:latin typeface="Calibri" pitchFamily="34" charset="0"/>
              </a:defRPr>
            </a:lvl8pPr>
            <a:lvl9pPr marL="1828800" algn="l" rtl="0" fontAlgn="base">
              <a:spcBef>
                <a:spcPct val="0"/>
              </a:spcBef>
              <a:spcAft>
                <a:spcPct val="0"/>
              </a:spcAft>
              <a:defRPr sz="3600">
                <a:solidFill>
                  <a:schemeClr val="tx1"/>
                </a:solidFill>
                <a:latin typeface="Calibri" pitchFamily="34" charset="0"/>
              </a:defRPr>
            </a:lvl9pPr>
          </a:lstStyle>
          <a:p>
            <a:r>
              <a:rPr lang="en-US" sz="2400" dirty="0" smtClean="0">
                <a:solidFill>
                  <a:srgbClr val="FFFF99"/>
                </a:solidFill>
              </a:rPr>
              <a:t>Organizational use</a:t>
            </a:r>
            <a:endParaRPr lang="en-US" sz="2400" dirty="0">
              <a:solidFill>
                <a:srgbClr val="FFFF99"/>
              </a:solidFill>
            </a:endParaRPr>
          </a:p>
        </p:txBody>
      </p:sp>
      <p:pic>
        <p:nvPicPr>
          <p:cNvPr id="7" name="Picture 16" descr="relational_db"/>
          <p:cNvPicPr>
            <a:picLocks noChangeAspect="1" noChangeArrowheads="1"/>
          </p:cNvPicPr>
          <p:nvPr/>
        </p:nvPicPr>
        <p:blipFill>
          <a:blip r:embed="rId2" cstate="print"/>
          <a:srcRect/>
          <a:stretch>
            <a:fillRect/>
          </a:stretch>
        </p:blipFill>
        <p:spPr bwMode="auto">
          <a:xfrm>
            <a:off x="2826878" y="4267200"/>
            <a:ext cx="701675" cy="784225"/>
          </a:xfrm>
          <a:prstGeom prst="rect">
            <a:avLst/>
          </a:prstGeom>
          <a:noFill/>
          <a:ln w="9525">
            <a:noFill/>
            <a:miter lim="800000"/>
            <a:headEnd/>
            <a:tailEnd/>
          </a:ln>
        </p:spPr>
      </p:pic>
      <p:pic>
        <p:nvPicPr>
          <p:cNvPr id="8" name="Picture 7" descr="multi_db_2"/>
          <p:cNvPicPr>
            <a:picLocks noChangeAspect="1" noChangeArrowheads="1"/>
          </p:cNvPicPr>
          <p:nvPr/>
        </p:nvPicPr>
        <p:blipFill>
          <a:blip r:embed="rId3" cstate="print"/>
          <a:srcRect/>
          <a:stretch>
            <a:fillRect/>
          </a:stretch>
        </p:blipFill>
        <p:spPr bwMode="auto">
          <a:xfrm>
            <a:off x="4520647" y="4267200"/>
            <a:ext cx="685800" cy="863600"/>
          </a:xfrm>
          <a:prstGeom prst="rect">
            <a:avLst/>
          </a:prstGeom>
          <a:noFill/>
          <a:ln w="9525">
            <a:noFill/>
            <a:miter lim="800000"/>
            <a:headEnd/>
            <a:tailEnd/>
          </a:ln>
        </p:spPr>
      </p:pic>
      <p:pic>
        <p:nvPicPr>
          <p:cNvPr id="9"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044647" y="3810000"/>
            <a:ext cx="457200" cy="447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10" name="Straight Arrow Connector 9"/>
          <p:cNvCxnSpPr/>
          <p:nvPr/>
        </p:nvCxnSpPr>
        <p:spPr bwMode="auto">
          <a:xfrm>
            <a:off x="3528553" y="4686609"/>
            <a:ext cx="992094" cy="0"/>
          </a:xfrm>
          <a:prstGeom prst="straightConnector1">
            <a:avLst/>
          </a:prstGeom>
          <a:solidFill>
            <a:schemeClr val="accent1"/>
          </a:solidFill>
          <a:ln w="38100" cap="flat" cmpd="sng" algn="ctr">
            <a:solidFill>
              <a:schemeClr val="tx1"/>
            </a:solidFill>
            <a:prstDash val="solid"/>
            <a:round/>
            <a:headEnd type="none" w="med" len="med"/>
            <a:tailEnd type="arrow"/>
          </a:ln>
          <a:effectLst/>
        </p:spPr>
      </p:cxnSp>
      <p:cxnSp>
        <p:nvCxnSpPr>
          <p:cNvPr id="11" name="Straight Arrow Connector 10"/>
          <p:cNvCxnSpPr>
            <a:stCxn id="8" idx="3"/>
            <a:endCxn id="9" idx="1"/>
          </p:cNvCxnSpPr>
          <p:nvPr/>
        </p:nvCxnSpPr>
        <p:spPr bwMode="auto">
          <a:xfrm flipV="1">
            <a:off x="5206447" y="4033838"/>
            <a:ext cx="838200" cy="665162"/>
          </a:xfrm>
          <a:prstGeom prst="straightConnector1">
            <a:avLst/>
          </a:prstGeom>
          <a:solidFill>
            <a:schemeClr val="accent1"/>
          </a:solidFill>
          <a:ln w="38100" cap="flat" cmpd="sng" algn="ctr">
            <a:solidFill>
              <a:schemeClr val="tx1"/>
            </a:solidFill>
            <a:prstDash val="solid"/>
            <a:round/>
            <a:headEnd type="none" w="med" len="med"/>
            <a:tailEnd type="arrow"/>
          </a:ln>
          <a:effectLst/>
        </p:spPr>
      </p:cxnSp>
      <p:sp>
        <p:nvSpPr>
          <p:cNvPr id="13" name="TextBox 12"/>
          <p:cNvSpPr txBox="1"/>
          <p:nvPr/>
        </p:nvSpPr>
        <p:spPr>
          <a:xfrm>
            <a:off x="2871381" y="5111482"/>
            <a:ext cx="612667" cy="523220"/>
          </a:xfrm>
          <a:prstGeom prst="rect">
            <a:avLst/>
          </a:prstGeom>
          <a:noFill/>
        </p:spPr>
        <p:txBody>
          <a:bodyPr wrap="none" rtlCol="0">
            <a:spAutoFit/>
          </a:bodyPr>
          <a:lstStyle/>
          <a:p>
            <a:pPr algn="ctr"/>
            <a:r>
              <a:rPr lang="en-US" sz="1400" dirty="0" smtClean="0"/>
              <a:t>Data </a:t>
            </a:r>
            <a:br>
              <a:rPr lang="en-US" sz="1400" dirty="0" smtClean="0"/>
            </a:br>
            <a:r>
              <a:rPr lang="en-US" sz="1400" dirty="0" smtClean="0"/>
              <a:t>Mart</a:t>
            </a:r>
            <a:endParaRPr lang="en-US" sz="1400" dirty="0"/>
          </a:p>
        </p:txBody>
      </p:sp>
      <p:sp>
        <p:nvSpPr>
          <p:cNvPr id="14" name="TextBox 13"/>
          <p:cNvSpPr txBox="1"/>
          <p:nvPr/>
        </p:nvSpPr>
        <p:spPr>
          <a:xfrm>
            <a:off x="4424720" y="5105400"/>
            <a:ext cx="902811" cy="523220"/>
          </a:xfrm>
          <a:prstGeom prst="rect">
            <a:avLst/>
          </a:prstGeom>
          <a:noFill/>
        </p:spPr>
        <p:txBody>
          <a:bodyPr wrap="none" rtlCol="0">
            <a:spAutoFit/>
          </a:bodyPr>
          <a:lstStyle/>
          <a:p>
            <a:pPr algn="ctr"/>
            <a:r>
              <a:rPr lang="en-US" sz="1400" dirty="0" smtClean="0"/>
              <a:t>Analysis </a:t>
            </a:r>
            <a:br>
              <a:rPr lang="en-US" sz="1400" dirty="0" smtClean="0"/>
            </a:br>
            <a:r>
              <a:rPr lang="en-US" sz="1400" dirty="0" smtClean="0"/>
              <a:t>Services</a:t>
            </a:r>
            <a:endParaRPr lang="en-US" sz="1400" dirty="0"/>
          </a:p>
        </p:txBody>
      </p:sp>
      <p:sp>
        <p:nvSpPr>
          <p:cNvPr id="15" name="TextBox 14"/>
          <p:cNvSpPr txBox="1"/>
          <p:nvPr/>
        </p:nvSpPr>
        <p:spPr>
          <a:xfrm>
            <a:off x="6576371" y="3810000"/>
            <a:ext cx="841897" cy="523220"/>
          </a:xfrm>
          <a:prstGeom prst="rect">
            <a:avLst/>
          </a:prstGeom>
          <a:noFill/>
        </p:spPr>
        <p:txBody>
          <a:bodyPr wrap="none" rtlCol="0">
            <a:spAutoFit/>
          </a:bodyPr>
          <a:lstStyle/>
          <a:p>
            <a:pPr algn="ctr"/>
            <a:r>
              <a:rPr lang="en-US" sz="1400" dirty="0" smtClean="0"/>
              <a:t>Cube</a:t>
            </a:r>
            <a:br>
              <a:rPr lang="en-US" sz="1400" dirty="0" smtClean="0"/>
            </a:br>
            <a:r>
              <a:rPr lang="en-US" sz="1400" dirty="0" smtClean="0"/>
              <a:t>Browser</a:t>
            </a:r>
            <a:endParaRPr lang="en-US" sz="1400" dirty="0"/>
          </a:p>
        </p:txBody>
      </p:sp>
      <p:sp>
        <p:nvSpPr>
          <p:cNvPr id="16" name="TextBox 15"/>
          <p:cNvSpPr txBox="1"/>
          <p:nvPr/>
        </p:nvSpPr>
        <p:spPr>
          <a:xfrm>
            <a:off x="1783483" y="4201180"/>
            <a:ext cx="1029448" cy="523220"/>
          </a:xfrm>
          <a:prstGeom prst="rect">
            <a:avLst/>
          </a:prstGeom>
          <a:noFill/>
        </p:spPr>
        <p:txBody>
          <a:bodyPr wrap="none" rtlCol="0">
            <a:spAutoFit/>
          </a:bodyPr>
          <a:lstStyle/>
          <a:p>
            <a:pPr algn="ctr"/>
            <a:r>
              <a:rPr lang="en-US" sz="1400" dirty="0" smtClean="0"/>
              <a:t>Integration</a:t>
            </a:r>
            <a:br>
              <a:rPr lang="en-US" sz="1400" dirty="0" smtClean="0"/>
            </a:br>
            <a:r>
              <a:rPr lang="en-US" sz="1400" dirty="0" smtClean="0"/>
              <a:t>Services</a:t>
            </a:r>
            <a:endParaRPr lang="en-US" sz="1400" dirty="0"/>
          </a:p>
        </p:txBody>
      </p:sp>
      <p:pic>
        <p:nvPicPr>
          <p:cNvPr id="14338"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013331" y="4419600"/>
            <a:ext cx="523875" cy="590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8" name="Picture 16" descr="relational_db"/>
          <p:cNvPicPr>
            <a:picLocks noChangeAspect="1" noChangeArrowheads="1"/>
          </p:cNvPicPr>
          <p:nvPr/>
        </p:nvPicPr>
        <p:blipFill>
          <a:blip r:embed="rId2" cstate="print"/>
          <a:srcRect/>
          <a:stretch>
            <a:fillRect/>
          </a:stretch>
        </p:blipFill>
        <p:spPr bwMode="auto">
          <a:xfrm>
            <a:off x="1136531" y="4293879"/>
            <a:ext cx="701675" cy="784225"/>
          </a:xfrm>
          <a:prstGeom prst="rect">
            <a:avLst/>
          </a:prstGeom>
          <a:noFill/>
          <a:ln w="9525">
            <a:noFill/>
            <a:miter lim="800000"/>
            <a:headEnd/>
            <a:tailEnd/>
          </a:ln>
        </p:spPr>
      </p:pic>
      <p:cxnSp>
        <p:nvCxnSpPr>
          <p:cNvPr id="19" name="Straight Arrow Connector 18"/>
          <p:cNvCxnSpPr>
            <a:stCxn id="18" idx="3"/>
            <a:endCxn id="7" idx="1"/>
          </p:cNvCxnSpPr>
          <p:nvPr/>
        </p:nvCxnSpPr>
        <p:spPr bwMode="auto">
          <a:xfrm flipV="1">
            <a:off x="1838206" y="4659313"/>
            <a:ext cx="988672" cy="0"/>
          </a:xfrm>
          <a:prstGeom prst="straightConnector1">
            <a:avLst/>
          </a:prstGeom>
          <a:solidFill>
            <a:schemeClr val="accent1"/>
          </a:solidFill>
          <a:ln w="38100" cap="flat" cmpd="sng" algn="ctr">
            <a:solidFill>
              <a:schemeClr val="tx1"/>
            </a:solidFill>
            <a:prstDash val="solid"/>
            <a:round/>
            <a:headEnd type="none" w="med" len="med"/>
            <a:tailEnd type="arrow"/>
          </a:ln>
          <a:effectLst/>
        </p:spPr>
      </p:cxnSp>
      <p:sp>
        <p:nvSpPr>
          <p:cNvPr id="23" name="TextBox 22"/>
          <p:cNvSpPr txBox="1"/>
          <p:nvPr/>
        </p:nvSpPr>
        <p:spPr>
          <a:xfrm>
            <a:off x="3459883" y="4191000"/>
            <a:ext cx="1029448" cy="523220"/>
          </a:xfrm>
          <a:prstGeom prst="rect">
            <a:avLst/>
          </a:prstGeom>
          <a:noFill/>
        </p:spPr>
        <p:txBody>
          <a:bodyPr wrap="none" rtlCol="0">
            <a:spAutoFit/>
          </a:bodyPr>
          <a:lstStyle/>
          <a:p>
            <a:pPr algn="ctr"/>
            <a:r>
              <a:rPr lang="en-US" sz="1400" dirty="0" smtClean="0"/>
              <a:t>Integration</a:t>
            </a:r>
            <a:br>
              <a:rPr lang="en-US" sz="1400" dirty="0" smtClean="0"/>
            </a:br>
            <a:r>
              <a:rPr lang="en-US" sz="1400" dirty="0" smtClean="0"/>
              <a:t>Services</a:t>
            </a:r>
            <a:endParaRPr lang="en-US" sz="1400" dirty="0"/>
          </a:p>
        </p:txBody>
      </p:sp>
      <p:sp>
        <p:nvSpPr>
          <p:cNvPr id="24" name="TextBox 23"/>
          <p:cNvSpPr txBox="1"/>
          <p:nvPr/>
        </p:nvSpPr>
        <p:spPr>
          <a:xfrm>
            <a:off x="1066800" y="5105400"/>
            <a:ext cx="752130" cy="523220"/>
          </a:xfrm>
          <a:prstGeom prst="rect">
            <a:avLst/>
          </a:prstGeom>
          <a:noFill/>
        </p:spPr>
        <p:txBody>
          <a:bodyPr wrap="none" rtlCol="0">
            <a:spAutoFit/>
          </a:bodyPr>
          <a:lstStyle/>
          <a:p>
            <a:pPr algn="ctr"/>
            <a:r>
              <a:rPr lang="en-US" sz="1400" dirty="0" smtClean="0"/>
              <a:t>Data </a:t>
            </a:r>
            <a:br>
              <a:rPr lang="en-US" sz="1400" dirty="0" smtClean="0"/>
            </a:br>
            <a:r>
              <a:rPr lang="en-US" sz="1400" dirty="0" smtClean="0"/>
              <a:t>Source</a:t>
            </a:r>
            <a:endParaRPr lang="en-US" sz="1400" dirty="0"/>
          </a:p>
        </p:txBody>
      </p:sp>
      <p:sp>
        <p:nvSpPr>
          <p:cNvPr id="25" name="TextBox 24"/>
          <p:cNvSpPr txBox="1"/>
          <p:nvPr/>
        </p:nvSpPr>
        <p:spPr>
          <a:xfrm>
            <a:off x="6559925" y="4419600"/>
            <a:ext cx="960519" cy="523220"/>
          </a:xfrm>
          <a:prstGeom prst="rect">
            <a:avLst/>
          </a:prstGeom>
          <a:noFill/>
        </p:spPr>
        <p:txBody>
          <a:bodyPr wrap="none" rtlCol="0">
            <a:spAutoFit/>
          </a:bodyPr>
          <a:lstStyle/>
          <a:p>
            <a:pPr algn="ctr"/>
            <a:r>
              <a:rPr lang="en-US" sz="1400" dirty="0" smtClean="0"/>
              <a:t>Reporting</a:t>
            </a:r>
            <a:br>
              <a:rPr lang="en-US" sz="1400" dirty="0" smtClean="0"/>
            </a:br>
            <a:r>
              <a:rPr lang="en-US" sz="1400" dirty="0" smtClean="0"/>
              <a:t>Services</a:t>
            </a:r>
            <a:endParaRPr lang="en-US" sz="1400" dirty="0"/>
          </a:p>
        </p:txBody>
      </p:sp>
      <p:pic>
        <p:nvPicPr>
          <p:cNvPr id="14339" name="Picture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043333" y="5105400"/>
            <a:ext cx="542199" cy="5267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7" name="TextBox 26"/>
          <p:cNvSpPr txBox="1"/>
          <p:nvPr/>
        </p:nvSpPr>
        <p:spPr>
          <a:xfrm>
            <a:off x="6622931" y="5222544"/>
            <a:ext cx="1071127" cy="307777"/>
          </a:xfrm>
          <a:prstGeom prst="rect">
            <a:avLst/>
          </a:prstGeom>
          <a:noFill/>
        </p:spPr>
        <p:txBody>
          <a:bodyPr wrap="none" rtlCol="0">
            <a:spAutoFit/>
          </a:bodyPr>
          <a:lstStyle/>
          <a:p>
            <a:pPr algn="ctr"/>
            <a:r>
              <a:rPr lang="en-US" sz="1400" dirty="0" smtClean="0"/>
              <a:t>SharePoint</a:t>
            </a:r>
            <a:endParaRPr lang="en-US" sz="1400" dirty="0"/>
          </a:p>
        </p:txBody>
      </p:sp>
      <p:cxnSp>
        <p:nvCxnSpPr>
          <p:cNvPr id="28" name="Straight Arrow Connector 27"/>
          <p:cNvCxnSpPr>
            <a:stCxn id="8" idx="3"/>
          </p:cNvCxnSpPr>
          <p:nvPr/>
        </p:nvCxnSpPr>
        <p:spPr bwMode="auto">
          <a:xfrm>
            <a:off x="5206447" y="4699000"/>
            <a:ext cx="836886" cy="0"/>
          </a:xfrm>
          <a:prstGeom prst="straightConnector1">
            <a:avLst/>
          </a:prstGeom>
          <a:solidFill>
            <a:schemeClr val="accent1"/>
          </a:solidFill>
          <a:ln w="38100" cap="flat" cmpd="sng" algn="ctr">
            <a:solidFill>
              <a:schemeClr val="tx1"/>
            </a:solidFill>
            <a:prstDash val="solid"/>
            <a:round/>
            <a:headEnd type="none" w="med" len="med"/>
            <a:tailEnd type="arrow"/>
          </a:ln>
          <a:effectLst/>
        </p:spPr>
      </p:cxnSp>
      <p:cxnSp>
        <p:nvCxnSpPr>
          <p:cNvPr id="31" name="Straight Arrow Connector 30"/>
          <p:cNvCxnSpPr>
            <a:stCxn id="8" idx="3"/>
            <a:endCxn id="14339" idx="1"/>
          </p:cNvCxnSpPr>
          <p:nvPr/>
        </p:nvCxnSpPr>
        <p:spPr bwMode="auto">
          <a:xfrm>
            <a:off x="5206447" y="4699000"/>
            <a:ext cx="836886" cy="669754"/>
          </a:xfrm>
          <a:prstGeom prst="straightConnector1">
            <a:avLst/>
          </a:prstGeom>
          <a:solidFill>
            <a:schemeClr val="accent1"/>
          </a:solidFill>
          <a:ln w="38100" cap="flat" cmpd="sng" algn="ctr">
            <a:solidFill>
              <a:schemeClr val="tx1"/>
            </a:solidFill>
            <a:prstDash val="solid"/>
            <a:round/>
            <a:headEnd type="none" w="med" len="med"/>
            <a:tailEnd type="arrow"/>
          </a:ln>
          <a:effectLst/>
        </p:spPr>
      </p:cxnSp>
    </p:spTree>
    <p:extLst>
      <p:ext uri="{BB962C8B-B14F-4D97-AF65-F5344CB8AC3E}">
        <p14:creationId xmlns:p14="http://schemas.microsoft.com/office/powerpoint/2010/main" val="3485756698"/>
      </p:ext>
    </p:extLst>
  </p:cSld>
  <p:clrMapOvr>
    <a:masterClrMapping/>
  </p:clrMapOvr>
  <p:timing>
    <p:tnLst>
      <p:par>
        <p:cTn xmlns:p14="http://schemas.microsoft.com/office/powerpoint/2010/mai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WMTOOLS" val="&lt;WMTools ver=&quot;1.0&quot;&gt;&lt;Timings time=&quot;6/25/2008 12:12:37 PM&quot;&gt;&lt;Slide id=&quot;324&quot; dur=&quot;7.4375&quot; bld=&quot;INVLD&quot;/&gt;&lt;Slide id=&quot;347&quot; dur=&quot;8.90625&quot;/&gt;&lt;Slide id=&quot;348&quot; dur=&quot;18.3125&quot;/&gt;&lt;Slide id=&quot;349&quot; dur=&quot;4.15625&quot;/&gt;&lt;Slide id=&quot;298&quot; dur=&quot;2.34375&quot;/&gt;&lt;Slide id=&quot;345&quot; dur=&quot;1.609375&quot;/&gt;&lt;Slide id=&quot;346&quot; dur=&quot;.5625&quot;/&gt;&lt;Slide id=&quot;309&quot; dur=&quot;1.15625&quot;/&gt;&lt;Slide id=&quot;346&quot; dur=&quot;25.57813&quot;/&gt;&lt;Slide id=&quot;309&quot; dur=&quot;1.234375&quot;/&gt;&lt;/Timings&gt;&lt;/WMTools&gt;"/>
</p:tagLst>
</file>

<file path=ppt/theme/theme1.xml><?xml version="1.0" encoding="utf-8"?>
<a:theme xmlns:a="http://schemas.openxmlformats.org/drawingml/2006/main" name="1_Custom Design">
  <a:themeElements>
    <a:clrScheme name="1_Custom Design 1">
      <a:dk1>
        <a:srgbClr val="000000"/>
      </a:dk1>
      <a:lt1>
        <a:srgbClr val="FFFFFF"/>
      </a:lt1>
      <a:dk2>
        <a:srgbClr val="00478E"/>
      </a:dk2>
      <a:lt2>
        <a:srgbClr val="FFCC29"/>
      </a:lt2>
      <a:accent1>
        <a:srgbClr val="FCEB98"/>
      </a:accent1>
      <a:accent2>
        <a:srgbClr val="EC773C"/>
      </a:accent2>
      <a:accent3>
        <a:srgbClr val="AAB1C6"/>
      </a:accent3>
      <a:accent4>
        <a:srgbClr val="DADADA"/>
      </a:accent4>
      <a:accent5>
        <a:srgbClr val="FDF3CA"/>
      </a:accent5>
      <a:accent6>
        <a:srgbClr val="D66B35"/>
      </a:accent6>
      <a:hlink>
        <a:srgbClr val="FFFFCC"/>
      </a:hlink>
      <a:folHlink>
        <a:srgbClr val="FFCC99"/>
      </a:folHlink>
    </a:clrScheme>
    <a:fontScheme name="1_Custom Design">
      <a:majorFont>
        <a:latin typeface="Eurostile"/>
        <a:ea typeface=""/>
        <a:cs typeface=""/>
      </a:majorFont>
      <a:minorFont>
        <a:latin typeface="Eurostile"/>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spAutoFit/>
      </a:bodyPr>
      <a:lstStyle>
        <a:defPPr marL="0" marR="0" indent="0" algn="l" defTabSz="914400" rtl="0" eaLnBrk="1" fontAlgn="base" latinLnBrk="0" hangingPunct="1">
          <a:lnSpc>
            <a:spcPct val="90000"/>
          </a:lnSpc>
          <a:spcBef>
            <a:spcPct val="0"/>
          </a:spcBef>
          <a:spcAft>
            <a:spcPct val="0"/>
          </a:spcAft>
          <a:buClrTx/>
          <a:buSzTx/>
          <a:buFontTx/>
          <a:buNone/>
          <a:tabLst/>
          <a:defRPr kumimoji="0" lang="en-US" sz="4000" b="1" i="0" u="none" strike="noStrike" cap="none" normalizeH="0" baseline="0" smtClean="0">
            <a:ln>
              <a:noFill/>
            </a:ln>
            <a:solidFill>
              <a:srgbClr val="FFCC00"/>
            </a:solidFill>
            <a:effectLst/>
            <a:latin typeface="Eurostile" pitchFamily="34"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spAutoFit/>
      </a:bodyPr>
      <a:lstStyle>
        <a:defPPr marL="0" marR="0" indent="0" algn="l" defTabSz="914400" rtl="0" eaLnBrk="1" fontAlgn="base" latinLnBrk="0" hangingPunct="1">
          <a:lnSpc>
            <a:spcPct val="90000"/>
          </a:lnSpc>
          <a:spcBef>
            <a:spcPct val="0"/>
          </a:spcBef>
          <a:spcAft>
            <a:spcPct val="0"/>
          </a:spcAft>
          <a:buClrTx/>
          <a:buSzTx/>
          <a:buFontTx/>
          <a:buNone/>
          <a:tabLst/>
          <a:defRPr kumimoji="0" lang="en-US" sz="4000" b="1" i="0" u="none" strike="noStrike" cap="none" normalizeH="0" baseline="0" smtClean="0">
            <a:ln>
              <a:noFill/>
            </a:ln>
            <a:solidFill>
              <a:srgbClr val="FFCC00"/>
            </a:solidFill>
            <a:effectLst/>
            <a:latin typeface="Eurostile" pitchFamily="34" charset="0"/>
          </a:defRPr>
        </a:defPPr>
      </a:lstStyle>
    </a:lnDef>
  </a:objectDefaults>
  <a:extraClrSchemeLst>
    <a:extraClrScheme>
      <a:clrScheme name="1_Custom Design 1">
        <a:dk1>
          <a:srgbClr val="000000"/>
        </a:dk1>
        <a:lt1>
          <a:srgbClr val="FFFFFF"/>
        </a:lt1>
        <a:dk2>
          <a:srgbClr val="00478E"/>
        </a:dk2>
        <a:lt2>
          <a:srgbClr val="FFCC29"/>
        </a:lt2>
        <a:accent1>
          <a:srgbClr val="FCEB98"/>
        </a:accent1>
        <a:accent2>
          <a:srgbClr val="EC773C"/>
        </a:accent2>
        <a:accent3>
          <a:srgbClr val="AAB1C6"/>
        </a:accent3>
        <a:accent4>
          <a:srgbClr val="DADADA"/>
        </a:accent4>
        <a:accent5>
          <a:srgbClr val="FDF3CA"/>
        </a:accent5>
        <a:accent6>
          <a:srgbClr val="D66B35"/>
        </a:accent6>
        <a:hlink>
          <a:srgbClr val="FFFFCC"/>
        </a:hlink>
        <a:folHlink>
          <a:srgbClr val="FFCC99"/>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3823</TotalTime>
  <Words>8160</Words>
  <Application>Microsoft Macintosh PowerPoint</Application>
  <PresentationFormat>On-screen Show (4:3)</PresentationFormat>
  <Paragraphs>615</Paragraphs>
  <Slides>43</Slides>
  <Notes>35</Notes>
  <HiddenSlides>0</HiddenSlides>
  <MMClips>0</MMClips>
  <ScaleCrop>false</ScaleCrop>
  <HeadingPairs>
    <vt:vector size="4" baseType="variant">
      <vt:variant>
        <vt:lpstr>Theme</vt:lpstr>
      </vt:variant>
      <vt:variant>
        <vt:i4>1</vt:i4>
      </vt:variant>
      <vt:variant>
        <vt:lpstr>Slide Titles</vt:lpstr>
      </vt:variant>
      <vt:variant>
        <vt:i4>43</vt:i4>
      </vt:variant>
    </vt:vector>
  </HeadingPairs>
  <TitlesOfParts>
    <vt:vector size="44" baseType="lpstr">
      <vt:lpstr>1_Custom Design</vt:lpstr>
      <vt:lpstr>Module 3 Multidimensional Database Development with SSAS</vt:lpstr>
      <vt:lpstr>Module Overview</vt:lpstr>
      <vt:lpstr>Reviewing OLAP Fundamentals</vt:lpstr>
      <vt:lpstr>Comparing OLAP Queries to Relational Queries</vt:lpstr>
      <vt:lpstr>Comparing OLAP Queries to Relational Queries</vt:lpstr>
      <vt:lpstr>Comparing OLAP Queries to Relational Queries</vt:lpstr>
      <vt:lpstr>Reviewing Architectural Requirements</vt:lpstr>
      <vt:lpstr>Reviewing Architectural Requirements</vt:lpstr>
      <vt:lpstr>Reviewing Architectural Requirements</vt:lpstr>
      <vt:lpstr>Understanding Database Components</vt:lpstr>
      <vt:lpstr>Data Source</vt:lpstr>
      <vt:lpstr>Data Source View</vt:lpstr>
      <vt:lpstr>Data Source View Tasks</vt:lpstr>
      <vt:lpstr>Named Calculation</vt:lpstr>
      <vt:lpstr>Named Query</vt:lpstr>
      <vt:lpstr>Dimensions</vt:lpstr>
      <vt:lpstr>Dimension Designer</vt:lpstr>
      <vt:lpstr>Attributes</vt:lpstr>
      <vt:lpstr>Attributes</vt:lpstr>
      <vt:lpstr>The Unknown Member</vt:lpstr>
      <vt:lpstr>Basic Attribute Properties</vt:lpstr>
      <vt:lpstr>Date Dimension Properties</vt:lpstr>
      <vt:lpstr>Best Practice Warnings</vt:lpstr>
      <vt:lpstr>User Hierarchies</vt:lpstr>
      <vt:lpstr>User Hierarchies</vt:lpstr>
      <vt:lpstr>Parent-Child Hierarchy</vt:lpstr>
      <vt:lpstr>Attribute Relationships</vt:lpstr>
      <vt:lpstr>Translations</vt:lpstr>
      <vt:lpstr>Translations</vt:lpstr>
      <vt:lpstr>Dimension Development Tasks</vt:lpstr>
      <vt:lpstr>Cube Wizard</vt:lpstr>
      <vt:lpstr>Cube Designer</vt:lpstr>
      <vt:lpstr>Measure Properties</vt:lpstr>
      <vt:lpstr>Aggregate Functions</vt:lpstr>
      <vt:lpstr>Role-Playing Dimension</vt:lpstr>
      <vt:lpstr>Additional Measures</vt:lpstr>
      <vt:lpstr>Dimension Usage</vt:lpstr>
      <vt:lpstr>Dimension Usage</vt:lpstr>
      <vt:lpstr>Dimension Usage</vt:lpstr>
      <vt:lpstr>Aggregations</vt:lpstr>
      <vt:lpstr>Perspectives</vt:lpstr>
      <vt:lpstr>Translations</vt:lpstr>
      <vt:lpstr>Cube Development Tasks</vt:lpstr>
    </vt:vector>
  </TitlesOfParts>
  <Company>SYSolutions, Inc.</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Supporting Analysis with SSAS</dc:title>
  <dc:subject>SQL Server 2005 &amp; 2008</dc:subject>
  <dc:creator>stacia@sqlskills.com</dc:creator>
  <dc:description>Courses written by and instructed by authorized SQLskills trainers 
http://www.SQLskills.com
Template design: SQLskills.com</dc:description>
  <cp:lastModifiedBy>Stacia Misner</cp:lastModifiedBy>
  <cp:revision>174</cp:revision>
  <dcterms:created xsi:type="dcterms:W3CDTF">2004-05-26T19:38:49Z</dcterms:created>
  <dcterms:modified xsi:type="dcterms:W3CDTF">2011-08-28T20:30:55Z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urse_Name">
    <vt:lpwstr>Indexes from Every Angle</vt:lpwstr>
  </property>
</Properties>
</file>