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63"/>
  </p:notesMasterIdLst>
  <p:handoutMasterIdLst>
    <p:handoutMasterId r:id="rId64"/>
  </p:handoutMasterIdLst>
  <p:sldIdLst>
    <p:sldId id="452" r:id="rId2"/>
    <p:sldId id="398" r:id="rId3"/>
    <p:sldId id="453" r:id="rId4"/>
    <p:sldId id="454" r:id="rId5"/>
    <p:sldId id="455" r:id="rId6"/>
    <p:sldId id="456" r:id="rId7"/>
    <p:sldId id="463" r:id="rId8"/>
    <p:sldId id="400" r:id="rId9"/>
    <p:sldId id="401" r:id="rId10"/>
    <p:sldId id="402" r:id="rId11"/>
    <p:sldId id="403" r:id="rId12"/>
    <p:sldId id="404" r:id="rId13"/>
    <p:sldId id="405" r:id="rId14"/>
    <p:sldId id="406" r:id="rId15"/>
    <p:sldId id="465" r:id="rId16"/>
    <p:sldId id="466" r:id="rId17"/>
    <p:sldId id="467" r:id="rId18"/>
    <p:sldId id="468" r:id="rId19"/>
    <p:sldId id="469" r:id="rId20"/>
    <p:sldId id="470" r:id="rId21"/>
    <p:sldId id="471" r:id="rId22"/>
    <p:sldId id="474" r:id="rId23"/>
    <p:sldId id="475" r:id="rId24"/>
    <p:sldId id="476" r:id="rId25"/>
    <p:sldId id="477" r:id="rId26"/>
    <p:sldId id="478" r:id="rId27"/>
    <p:sldId id="479" r:id="rId28"/>
    <p:sldId id="410" r:id="rId29"/>
    <p:sldId id="411" r:id="rId30"/>
    <p:sldId id="412" r:id="rId31"/>
    <p:sldId id="413" r:id="rId32"/>
    <p:sldId id="414" r:id="rId33"/>
    <p:sldId id="415" r:id="rId34"/>
    <p:sldId id="416" r:id="rId35"/>
    <p:sldId id="420" r:id="rId36"/>
    <p:sldId id="421" r:id="rId37"/>
    <p:sldId id="422" r:id="rId38"/>
    <p:sldId id="423" r:id="rId39"/>
    <p:sldId id="424" r:id="rId40"/>
    <p:sldId id="425" r:id="rId41"/>
    <p:sldId id="429" r:id="rId42"/>
    <p:sldId id="430" r:id="rId43"/>
    <p:sldId id="431" r:id="rId44"/>
    <p:sldId id="432" r:id="rId45"/>
    <p:sldId id="433" r:id="rId46"/>
    <p:sldId id="434" r:id="rId47"/>
    <p:sldId id="435" r:id="rId48"/>
    <p:sldId id="436" r:id="rId49"/>
    <p:sldId id="437" r:id="rId50"/>
    <p:sldId id="462" r:id="rId51"/>
    <p:sldId id="459" r:id="rId52"/>
    <p:sldId id="460" r:id="rId53"/>
    <p:sldId id="461" r:id="rId54"/>
    <p:sldId id="480" r:id="rId55"/>
    <p:sldId id="481" r:id="rId56"/>
    <p:sldId id="482" r:id="rId57"/>
    <p:sldId id="483" r:id="rId58"/>
    <p:sldId id="484" r:id="rId59"/>
    <p:sldId id="485" r:id="rId60"/>
    <p:sldId id="486" r:id="rId61"/>
    <p:sldId id="418" r:id="rId62"/>
  </p:sldIdLst>
  <p:sldSz cx="9144000" cy="6858000" type="screen4x3"/>
  <p:notesSz cx="7315200" cy="9601200"/>
  <p:custDataLst>
    <p:tags r:id="rId66"/>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86047" autoAdjust="0"/>
  </p:normalViewPr>
  <p:slideViewPr>
    <p:cSldViewPr snapToGrid="0">
      <p:cViewPr>
        <p:scale>
          <a:sx n="125" d="100"/>
          <a:sy n="125" d="100"/>
        </p:scale>
        <p:origin x="-1928" y="72"/>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2322" y="63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notesMaster" Target="notesMasters/notesMaster1.xml"/><Relationship Id="rId64" Type="http://schemas.openxmlformats.org/officeDocument/2006/relationships/handoutMaster" Target="handoutMasters/handoutMaster1.xml"/><Relationship Id="rId65" Type="http://schemas.openxmlformats.org/officeDocument/2006/relationships/printerSettings" Target="printerSettings/printerSettings1.bin"/><Relationship Id="rId66" Type="http://schemas.openxmlformats.org/officeDocument/2006/relationships/tags" Target="tags/tag1.xml"/><Relationship Id="rId67" Type="http://schemas.openxmlformats.org/officeDocument/2006/relationships/presProps" Target="presProps.xml"/><Relationship Id="rId68" Type="http://schemas.openxmlformats.org/officeDocument/2006/relationships/viewProps" Target="viewProps.xml"/><Relationship Id="rId69" Type="http://schemas.openxmlformats.org/officeDocument/2006/relationships/theme" Target="theme/theme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_rels/data1.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17.png"/></Relationships>
</file>

<file path=ppt/diagrams/_rels/drawing1.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1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3F2C24-8198-4385-BB82-4C3F6DEC4824}" type="doc">
      <dgm:prSet loTypeId="urn:microsoft.com/office/officeart/2005/8/layout/hProcess10" loCatId="process" qsTypeId="urn:microsoft.com/office/officeart/2005/8/quickstyle/simple1" qsCatId="simple" csTypeId="urn:microsoft.com/office/officeart/2005/8/colors/accent1_2" csCatId="accent1" phldr="1"/>
      <dgm:spPr/>
      <dgm:t>
        <a:bodyPr/>
        <a:lstStyle/>
        <a:p>
          <a:endParaRPr lang="en-US"/>
        </a:p>
      </dgm:t>
    </dgm:pt>
    <dgm:pt modelId="{CD4F6682-979E-4329-BBF2-4E21F12F5AA6}">
      <dgm:prSet phldrT="[Text]"/>
      <dgm:spPr>
        <a:gradFill rotWithShape="0">
          <a:gsLst>
            <a:gs pos="0">
              <a:srgbClr val="A4D289"/>
            </a:gs>
            <a:gs pos="100000">
              <a:schemeClr val="bg1"/>
            </a:gs>
          </a:gsLst>
          <a:lin ang="5400000" scaled="1"/>
        </a:gradFill>
        <a:ln>
          <a:solidFill>
            <a:schemeClr val="tx1"/>
          </a:solidFill>
        </a:ln>
        <a:effectLst>
          <a:outerShdw blurRad="50800" dist="38100" dir="2700000" algn="tl" rotWithShape="0">
            <a:prstClr val="black">
              <a:alpha val="40000"/>
            </a:prstClr>
          </a:outerShdw>
        </a:effectLst>
      </dgm:spPr>
      <dgm:t>
        <a:bodyPr/>
        <a:lstStyle/>
        <a:p>
          <a:r>
            <a:rPr lang="en-US" b="0" dirty="0" smtClean="0">
              <a:solidFill>
                <a:schemeClr val="tx1"/>
              </a:solidFill>
              <a:latin typeface="Tekton Pro" pitchFamily="34" charset="0"/>
            </a:rPr>
            <a:t>Select</a:t>
          </a:r>
          <a:r>
            <a:rPr lang="en-US" b="1" dirty="0" smtClean="0">
              <a:solidFill>
                <a:schemeClr val="tx1"/>
              </a:solidFill>
              <a:latin typeface="Tekton Pro" pitchFamily="34" charset="0"/>
            </a:rPr>
            <a:t> </a:t>
          </a:r>
          <a:r>
            <a:rPr lang="en-US" b="0" dirty="0" smtClean="0">
              <a:solidFill>
                <a:schemeClr val="tx1"/>
              </a:solidFill>
              <a:latin typeface="Tekton Pro" pitchFamily="34" charset="0"/>
            </a:rPr>
            <a:t>tool</a:t>
          </a:r>
          <a:endParaRPr lang="en-US" b="0" dirty="0">
            <a:solidFill>
              <a:schemeClr val="tx1"/>
            </a:solidFill>
            <a:latin typeface="Tekton Pro" pitchFamily="34" charset="0"/>
          </a:endParaRPr>
        </a:p>
      </dgm:t>
    </dgm:pt>
    <dgm:pt modelId="{363093D3-EAD1-4E53-84EC-B8F283457D83}" type="parTrans" cxnId="{8BFB41D4-01CF-431C-A4CD-CDD65D741E34}">
      <dgm:prSet/>
      <dgm:spPr/>
      <dgm:t>
        <a:bodyPr/>
        <a:lstStyle/>
        <a:p>
          <a:endParaRPr lang="en-US"/>
        </a:p>
      </dgm:t>
    </dgm:pt>
    <dgm:pt modelId="{AA817EA3-C646-4490-95BC-D7F74FD9200E}" type="sibTrans" cxnId="{8BFB41D4-01CF-431C-A4CD-CDD65D741E34}">
      <dgm:prSet/>
      <dgm:spPr/>
      <dgm:t>
        <a:bodyPr/>
        <a:lstStyle/>
        <a:p>
          <a:endParaRPr lang="en-US"/>
        </a:p>
      </dgm:t>
    </dgm:pt>
    <dgm:pt modelId="{1ECEAEAF-1825-485F-A324-290B580A845A}">
      <dgm:prSet phldrT="[Text]"/>
      <dgm:spPr>
        <a:gradFill rotWithShape="0">
          <a:gsLst>
            <a:gs pos="0">
              <a:srgbClr val="A4D289"/>
            </a:gs>
            <a:gs pos="100000">
              <a:schemeClr val="bg1"/>
            </a:gs>
          </a:gsLst>
          <a:lin ang="5400000" scaled="1"/>
        </a:gradFill>
        <a:ln>
          <a:solidFill>
            <a:schemeClr val="tx1"/>
          </a:solidFill>
        </a:ln>
        <a:effectLst>
          <a:outerShdw blurRad="50800" dist="38100" dir="2700000" algn="tl" rotWithShape="0">
            <a:prstClr val="black">
              <a:alpha val="40000"/>
            </a:prstClr>
          </a:outerShdw>
        </a:effectLst>
      </dgm:spPr>
      <dgm:t>
        <a:bodyPr/>
        <a:lstStyle/>
        <a:p>
          <a:r>
            <a:rPr lang="en-US" b="0" dirty="0" smtClean="0">
              <a:solidFill>
                <a:schemeClr val="tx1"/>
              </a:solidFill>
              <a:latin typeface="Tekton Pro" pitchFamily="34" charset="0"/>
            </a:rPr>
            <a:t>Define tasks </a:t>
          </a:r>
          <a:br>
            <a:rPr lang="en-US" b="0" dirty="0" smtClean="0">
              <a:solidFill>
                <a:schemeClr val="tx1"/>
              </a:solidFill>
              <a:latin typeface="Tekton Pro" pitchFamily="34" charset="0"/>
            </a:rPr>
          </a:br>
          <a:r>
            <a:rPr lang="en-US" b="0" dirty="0" smtClean="0">
              <a:solidFill>
                <a:schemeClr val="tx1"/>
              </a:solidFill>
              <a:latin typeface="Tekton Pro" pitchFamily="34" charset="0"/>
            </a:rPr>
            <a:t>or </a:t>
          </a:r>
        </a:p>
        <a:p>
          <a:r>
            <a:rPr lang="en-US" b="0" dirty="0" smtClean="0">
              <a:solidFill>
                <a:schemeClr val="tx1"/>
              </a:solidFill>
              <a:latin typeface="Tekton Pro" pitchFamily="34" charset="0"/>
            </a:rPr>
            <a:t>Acquire data</a:t>
          </a:r>
          <a:endParaRPr lang="en-US" b="0" dirty="0">
            <a:solidFill>
              <a:schemeClr val="tx1"/>
            </a:solidFill>
            <a:latin typeface="Tekton Pro" pitchFamily="34" charset="0"/>
          </a:endParaRPr>
        </a:p>
      </dgm:t>
    </dgm:pt>
    <dgm:pt modelId="{0C7D9533-0F3B-4D3A-BCF3-4424936980F8}" type="parTrans" cxnId="{92CB3FE8-1DAF-4651-8BC6-A7CD13B57D1F}">
      <dgm:prSet/>
      <dgm:spPr/>
      <dgm:t>
        <a:bodyPr/>
        <a:lstStyle/>
        <a:p>
          <a:endParaRPr lang="en-US"/>
        </a:p>
      </dgm:t>
    </dgm:pt>
    <dgm:pt modelId="{2F8BD66F-CD5B-42DF-B10B-B9118FE902ED}" type="sibTrans" cxnId="{92CB3FE8-1DAF-4651-8BC6-A7CD13B57D1F}">
      <dgm:prSet/>
      <dgm:spPr/>
      <dgm:t>
        <a:bodyPr/>
        <a:lstStyle/>
        <a:p>
          <a:endParaRPr lang="en-US"/>
        </a:p>
      </dgm:t>
    </dgm:pt>
    <dgm:pt modelId="{38238FAD-4D62-488B-9492-F9EAC1D4909D}">
      <dgm:prSet phldrT="[Text]"/>
      <dgm:spPr>
        <a:gradFill rotWithShape="0">
          <a:gsLst>
            <a:gs pos="0">
              <a:srgbClr val="A4D289"/>
            </a:gs>
            <a:gs pos="100000">
              <a:schemeClr val="bg1"/>
            </a:gs>
          </a:gsLst>
          <a:lin ang="5400000" scaled="1"/>
        </a:gradFill>
        <a:ln>
          <a:solidFill>
            <a:schemeClr val="tx1"/>
          </a:solidFill>
        </a:ln>
        <a:effectLst>
          <a:outerShdw blurRad="50800" dist="38100" dir="2700000" algn="tl" rotWithShape="0">
            <a:prstClr val="black">
              <a:alpha val="40000"/>
            </a:prstClr>
          </a:outerShdw>
        </a:effectLst>
      </dgm:spPr>
      <dgm:t>
        <a:bodyPr/>
        <a:lstStyle/>
        <a:p>
          <a:r>
            <a:rPr lang="en-US" b="0" dirty="0" smtClean="0">
              <a:solidFill>
                <a:schemeClr val="tx1"/>
              </a:solidFill>
              <a:latin typeface="Tekton Pro" pitchFamily="34" charset="0"/>
            </a:rPr>
            <a:t>Execute package</a:t>
          </a:r>
          <a:endParaRPr lang="en-US" b="0" dirty="0">
            <a:solidFill>
              <a:schemeClr val="tx1"/>
            </a:solidFill>
            <a:latin typeface="Tekton Pro" pitchFamily="34" charset="0"/>
          </a:endParaRPr>
        </a:p>
      </dgm:t>
    </dgm:pt>
    <dgm:pt modelId="{CF98AAAB-807C-4B66-A764-479E8C577186}" type="parTrans" cxnId="{3DF49B55-FDD3-40DB-B4F8-FBA6977337BB}">
      <dgm:prSet/>
      <dgm:spPr/>
      <dgm:t>
        <a:bodyPr/>
        <a:lstStyle/>
        <a:p>
          <a:endParaRPr lang="en-US"/>
        </a:p>
      </dgm:t>
    </dgm:pt>
    <dgm:pt modelId="{80DB62D4-28DD-424D-8BB8-DC228DDDE35D}" type="sibTrans" cxnId="{3DF49B55-FDD3-40DB-B4F8-FBA6977337BB}">
      <dgm:prSet/>
      <dgm:spPr/>
      <dgm:t>
        <a:bodyPr/>
        <a:lstStyle/>
        <a:p>
          <a:endParaRPr lang="en-US"/>
        </a:p>
      </dgm:t>
    </dgm:pt>
    <dgm:pt modelId="{428778BB-A8A9-4204-864C-56DFBE3A1E5C}">
      <dgm:prSet phldrT="[Text]"/>
      <dgm:spPr>
        <a:gradFill rotWithShape="0">
          <a:gsLst>
            <a:gs pos="0">
              <a:srgbClr val="A4D289"/>
            </a:gs>
            <a:gs pos="100000">
              <a:schemeClr val="bg1"/>
            </a:gs>
          </a:gsLst>
          <a:lin ang="5400000" scaled="1"/>
        </a:gradFill>
        <a:ln>
          <a:solidFill>
            <a:schemeClr val="tx1"/>
          </a:solidFill>
        </a:ln>
        <a:effectLst>
          <a:outerShdw blurRad="50800" dist="38100" dir="2700000" algn="tl" rotWithShape="0">
            <a:prstClr val="black">
              <a:alpha val="40000"/>
            </a:prstClr>
          </a:outerShdw>
        </a:effectLst>
      </dgm:spPr>
      <dgm:t>
        <a:bodyPr/>
        <a:lstStyle/>
        <a:p>
          <a:r>
            <a:rPr lang="en-US" b="0" dirty="0" smtClean="0">
              <a:solidFill>
                <a:schemeClr val="tx1"/>
              </a:solidFill>
              <a:latin typeface="Tekton Pro" pitchFamily="34" charset="0"/>
            </a:rPr>
            <a:t>Save and deploy package</a:t>
          </a:r>
          <a:endParaRPr lang="en-US" b="0" dirty="0">
            <a:solidFill>
              <a:schemeClr val="tx1"/>
            </a:solidFill>
            <a:latin typeface="Tekton Pro" pitchFamily="34" charset="0"/>
          </a:endParaRPr>
        </a:p>
      </dgm:t>
    </dgm:pt>
    <dgm:pt modelId="{5BF130A4-009C-4684-960E-B75F0F655552}" type="parTrans" cxnId="{7B0B79D9-0F3E-462F-B0EB-310DDD9576EB}">
      <dgm:prSet/>
      <dgm:spPr/>
      <dgm:t>
        <a:bodyPr/>
        <a:lstStyle/>
        <a:p>
          <a:endParaRPr lang="en-US"/>
        </a:p>
      </dgm:t>
    </dgm:pt>
    <dgm:pt modelId="{C543C4BD-1236-457A-8414-9B277593BC0B}" type="sibTrans" cxnId="{7B0B79D9-0F3E-462F-B0EB-310DDD9576EB}">
      <dgm:prSet/>
      <dgm:spPr/>
      <dgm:t>
        <a:bodyPr/>
        <a:lstStyle/>
        <a:p>
          <a:endParaRPr lang="en-US"/>
        </a:p>
      </dgm:t>
    </dgm:pt>
    <dgm:pt modelId="{B739FB37-E941-469F-8E38-2728CB83861E}" type="pres">
      <dgm:prSet presAssocID="{203F2C24-8198-4385-BB82-4C3F6DEC4824}" presName="Name0" presStyleCnt="0">
        <dgm:presLayoutVars>
          <dgm:dir/>
          <dgm:resizeHandles val="exact"/>
        </dgm:presLayoutVars>
      </dgm:prSet>
      <dgm:spPr/>
      <dgm:t>
        <a:bodyPr/>
        <a:lstStyle/>
        <a:p>
          <a:endParaRPr lang="en-US"/>
        </a:p>
      </dgm:t>
    </dgm:pt>
    <dgm:pt modelId="{4D84258C-3F9B-45AA-92C9-7F1E87162A25}" type="pres">
      <dgm:prSet presAssocID="{CD4F6682-979E-4329-BBF2-4E21F12F5AA6}" presName="composite" presStyleCnt="0"/>
      <dgm:spPr/>
      <dgm:t>
        <a:bodyPr/>
        <a:lstStyle/>
        <a:p>
          <a:endParaRPr lang="en-US"/>
        </a:p>
      </dgm:t>
    </dgm:pt>
    <dgm:pt modelId="{BD6964DD-E5BA-4A67-9AF9-A62703ECFD97}" type="pres">
      <dgm:prSet presAssocID="{CD4F6682-979E-4329-BBF2-4E21F12F5AA6}" presName="imagSh" presStyleLbl="bgImgPlac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a:solidFill>
            <a:schemeClr val="accent1"/>
          </a:solidFill>
        </a:ln>
      </dgm:spPr>
      <dgm:t>
        <a:bodyPr/>
        <a:lstStyle/>
        <a:p>
          <a:endParaRPr lang="en-US"/>
        </a:p>
      </dgm:t>
    </dgm:pt>
    <dgm:pt modelId="{A777717B-B110-4287-A5AD-8AD004E78CE2}" type="pres">
      <dgm:prSet presAssocID="{CD4F6682-979E-4329-BBF2-4E21F12F5AA6}" presName="txNode" presStyleLbl="node1" presStyleIdx="0" presStyleCnt="4">
        <dgm:presLayoutVars>
          <dgm:bulletEnabled val="1"/>
        </dgm:presLayoutVars>
      </dgm:prSet>
      <dgm:spPr/>
      <dgm:t>
        <a:bodyPr/>
        <a:lstStyle/>
        <a:p>
          <a:endParaRPr lang="en-US"/>
        </a:p>
      </dgm:t>
    </dgm:pt>
    <dgm:pt modelId="{5D51AA8A-8AD0-41E9-A597-E49AE0B2E136}" type="pres">
      <dgm:prSet presAssocID="{AA817EA3-C646-4490-95BC-D7F74FD9200E}" presName="sibTrans" presStyleLbl="sibTrans2D1" presStyleIdx="0" presStyleCnt="3"/>
      <dgm:spPr/>
      <dgm:t>
        <a:bodyPr/>
        <a:lstStyle/>
        <a:p>
          <a:endParaRPr lang="en-US"/>
        </a:p>
      </dgm:t>
    </dgm:pt>
    <dgm:pt modelId="{BC27FF6C-62CE-42C8-A257-9885CDA0877C}" type="pres">
      <dgm:prSet presAssocID="{AA817EA3-C646-4490-95BC-D7F74FD9200E}" presName="connTx" presStyleLbl="sibTrans2D1" presStyleIdx="0" presStyleCnt="3"/>
      <dgm:spPr/>
      <dgm:t>
        <a:bodyPr/>
        <a:lstStyle/>
        <a:p>
          <a:endParaRPr lang="en-US"/>
        </a:p>
      </dgm:t>
    </dgm:pt>
    <dgm:pt modelId="{A8F701F1-EAAD-40F9-9847-AD2871DD99FE}" type="pres">
      <dgm:prSet presAssocID="{1ECEAEAF-1825-485F-A324-290B580A845A}" presName="composite" presStyleCnt="0"/>
      <dgm:spPr/>
      <dgm:t>
        <a:bodyPr/>
        <a:lstStyle/>
        <a:p>
          <a:endParaRPr lang="en-US"/>
        </a:p>
      </dgm:t>
    </dgm:pt>
    <dgm:pt modelId="{26006521-A128-4DED-9ED0-EE0B37BE9150}" type="pres">
      <dgm:prSet presAssocID="{1ECEAEAF-1825-485F-A324-290B580A845A}" presName="imagSh" presStyleLbl="bgImgPlac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13000" r="-13000"/>
          </a:stretch>
        </a:blipFill>
        <a:ln>
          <a:solidFill>
            <a:schemeClr val="accent1"/>
          </a:solidFill>
        </a:ln>
      </dgm:spPr>
      <dgm:t>
        <a:bodyPr/>
        <a:lstStyle/>
        <a:p>
          <a:endParaRPr lang="en-US"/>
        </a:p>
      </dgm:t>
    </dgm:pt>
    <dgm:pt modelId="{E310583E-0F7B-47BB-9509-6D67D6AE81A4}" type="pres">
      <dgm:prSet presAssocID="{1ECEAEAF-1825-485F-A324-290B580A845A}" presName="txNode" presStyleLbl="node1" presStyleIdx="1" presStyleCnt="4">
        <dgm:presLayoutVars>
          <dgm:bulletEnabled val="1"/>
        </dgm:presLayoutVars>
      </dgm:prSet>
      <dgm:spPr/>
      <dgm:t>
        <a:bodyPr/>
        <a:lstStyle/>
        <a:p>
          <a:endParaRPr lang="en-US"/>
        </a:p>
      </dgm:t>
    </dgm:pt>
    <dgm:pt modelId="{458F616C-D4A9-4D3C-836A-D71CECF0FF89}" type="pres">
      <dgm:prSet presAssocID="{2F8BD66F-CD5B-42DF-B10B-B9118FE902ED}" presName="sibTrans" presStyleLbl="sibTrans2D1" presStyleIdx="1" presStyleCnt="3"/>
      <dgm:spPr/>
      <dgm:t>
        <a:bodyPr/>
        <a:lstStyle/>
        <a:p>
          <a:endParaRPr lang="en-US"/>
        </a:p>
      </dgm:t>
    </dgm:pt>
    <dgm:pt modelId="{1791D600-15E2-4B63-868D-B5A9F03AD8B3}" type="pres">
      <dgm:prSet presAssocID="{2F8BD66F-CD5B-42DF-B10B-B9118FE902ED}" presName="connTx" presStyleLbl="sibTrans2D1" presStyleIdx="1" presStyleCnt="3"/>
      <dgm:spPr/>
      <dgm:t>
        <a:bodyPr/>
        <a:lstStyle/>
        <a:p>
          <a:endParaRPr lang="en-US"/>
        </a:p>
      </dgm:t>
    </dgm:pt>
    <dgm:pt modelId="{E550C740-AECC-416C-88D3-6E231A215D06}" type="pres">
      <dgm:prSet presAssocID="{38238FAD-4D62-488B-9492-F9EAC1D4909D}" presName="composite" presStyleCnt="0"/>
      <dgm:spPr/>
      <dgm:t>
        <a:bodyPr/>
        <a:lstStyle/>
        <a:p>
          <a:endParaRPr lang="en-US"/>
        </a:p>
      </dgm:t>
    </dgm:pt>
    <dgm:pt modelId="{D6FB4588-66AC-48F0-A314-5C909B1DF98C}" type="pres">
      <dgm:prSet presAssocID="{38238FAD-4D62-488B-9492-F9EAC1D4909D}" presName="imagSh" presStyleLbl="bgImgPlace1" presStyleIdx="2"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a:solidFill>
            <a:schemeClr val="accent1"/>
          </a:solidFill>
        </a:ln>
      </dgm:spPr>
      <dgm:t>
        <a:bodyPr/>
        <a:lstStyle/>
        <a:p>
          <a:endParaRPr lang="en-US"/>
        </a:p>
      </dgm:t>
    </dgm:pt>
    <dgm:pt modelId="{F4813D1E-684E-445D-B385-76B3034D9598}" type="pres">
      <dgm:prSet presAssocID="{38238FAD-4D62-488B-9492-F9EAC1D4909D}" presName="txNode" presStyleLbl="node1" presStyleIdx="2" presStyleCnt="4">
        <dgm:presLayoutVars>
          <dgm:bulletEnabled val="1"/>
        </dgm:presLayoutVars>
      </dgm:prSet>
      <dgm:spPr/>
      <dgm:t>
        <a:bodyPr/>
        <a:lstStyle/>
        <a:p>
          <a:endParaRPr lang="en-US"/>
        </a:p>
      </dgm:t>
    </dgm:pt>
    <dgm:pt modelId="{25979B1C-D756-4BDB-AC27-3422227EADE3}" type="pres">
      <dgm:prSet presAssocID="{80DB62D4-28DD-424D-8BB8-DC228DDDE35D}" presName="sibTrans" presStyleLbl="sibTrans2D1" presStyleIdx="2" presStyleCnt="3"/>
      <dgm:spPr/>
      <dgm:t>
        <a:bodyPr/>
        <a:lstStyle/>
        <a:p>
          <a:endParaRPr lang="en-US"/>
        </a:p>
      </dgm:t>
    </dgm:pt>
    <dgm:pt modelId="{6B328A10-8029-4CF0-B9E2-24280D44D0BA}" type="pres">
      <dgm:prSet presAssocID="{80DB62D4-28DD-424D-8BB8-DC228DDDE35D}" presName="connTx" presStyleLbl="sibTrans2D1" presStyleIdx="2" presStyleCnt="3"/>
      <dgm:spPr/>
      <dgm:t>
        <a:bodyPr/>
        <a:lstStyle/>
        <a:p>
          <a:endParaRPr lang="en-US"/>
        </a:p>
      </dgm:t>
    </dgm:pt>
    <dgm:pt modelId="{091E2313-E495-4AB2-A51C-0B9C03BB1BF2}" type="pres">
      <dgm:prSet presAssocID="{428778BB-A8A9-4204-864C-56DFBE3A1E5C}" presName="composite" presStyleCnt="0"/>
      <dgm:spPr/>
      <dgm:t>
        <a:bodyPr/>
        <a:lstStyle/>
        <a:p>
          <a:endParaRPr lang="en-US"/>
        </a:p>
      </dgm:t>
    </dgm:pt>
    <dgm:pt modelId="{86F95276-1A65-40B8-A06F-0B07175CC221}" type="pres">
      <dgm:prSet presAssocID="{428778BB-A8A9-4204-864C-56DFBE3A1E5C}" presName="imagSh" presStyleLbl="bgImgPlace1" presStyleIdx="3"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a:solidFill>
            <a:schemeClr val="accent1"/>
          </a:solidFill>
        </a:ln>
      </dgm:spPr>
      <dgm:t>
        <a:bodyPr/>
        <a:lstStyle/>
        <a:p>
          <a:endParaRPr lang="en-US"/>
        </a:p>
      </dgm:t>
    </dgm:pt>
    <dgm:pt modelId="{BEC67856-32B9-40B0-B79C-859B40C9991D}" type="pres">
      <dgm:prSet presAssocID="{428778BB-A8A9-4204-864C-56DFBE3A1E5C}" presName="txNode" presStyleLbl="node1" presStyleIdx="3" presStyleCnt="4">
        <dgm:presLayoutVars>
          <dgm:bulletEnabled val="1"/>
        </dgm:presLayoutVars>
      </dgm:prSet>
      <dgm:spPr/>
      <dgm:t>
        <a:bodyPr/>
        <a:lstStyle/>
        <a:p>
          <a:endParaRPr lang="en-US"/>
        </a:p>
      </dgm:t>
    </dgm:pt>
  </dgm:ptLst>
  <dgm:cxnLst>
    <dgm:cxn modelId="{3DF49B55-FDD3-40DB-B4F8-FBA6977337BB}" srcId="{203F2C24-8198-4385-BB82-4C3F6DEC4824}" destId="{38238FAD-4D62-488B-9492-F9EAC1D4909D}" srcOrd="2" destOrd="0" parTransId="{CF98AAAB-807C-4B66-A764-479E8C577186}" sibTransId="{80DB62D4-28DD-424D-8BB8-DC228DDDE35D}"/>
    <dgm:cxn modelId="{FE572D12-BDE8-4F78-A910-BAA4A4F96455}" type="presOf" srcId="{428778BB-A8A9-4204-864C-56DFBE3A1E5C}" destId="{BEC67856-32B9-40B0-B79C-859B40C9991D}" srcOrd="0" destOrd="0" presId="urn:microsoft.com/office/officeart/2005/8/layout/hProcess10"/>
    <dgm:cxn modelId="{92CB3FE8-1DAF-4651-8BC6-A7CD13B57D1F}" srcId="{203F2C24-8198-4385-BB82-4C3F6DEC4824}" destId="{1ECEAEAF-1825-485F-A324-290B580A845A}" srcOrd="1" destOrd="0" parTransId="{0C7D9533-0F3B-4D3A-BCF3-4424936980F8}" sibTransId="{2F8BD66F-CD5B-42DF-B10B-B9118FE902ED}"/>
    <dgm:cxn modelId="{FD827343-44E1-4CF5-AECA-D8FD1D24A3DC}" type="presOf" srcId="{38238FAD-4D62-488B-9492-F9EAC1D4909D}" destId="{F4813D1E-684E-445D-B385-76B3034D9598}" srcOrd="0" destOrd="0" presId="urn:microsoft.com/office/officeart/2005/8/layout/hProcess10"/>
    <dgm:cxn modelId="{8BFB41D4-01CF-431C-A4CD-CDD65D741E34}" srcId="{203F2C24-8198-4385-BB82-4C3F6DEC4824}" destId="{CD4F6682-979E-4329-BBF2-4E21F12F5AA6}" srcOrd="0" destOrd="0" parTransId="{363093D3-EAD1-4E53-84EC-B8F283457D83}" sibTransId="{AA817EA3-C646-4490-95BC-D7F74FD9200E}"/>
    <dgm:cxn modelId="{EECC939E-4806-401B-80D0-DA9746803C6D}" type="presOf" srcId="{AA817EA3-C646-4490-95BC-D7F74FD9200E}" destId="{5D51AA8A-8AD0-41E9-A597-E49AE0B2E136}" srcOrd="0" destOrd="0" presId="urn:microsoft.com/office/officeart/2005/8/layout/hProcess10"/>
    <dgm:cxn modelId="{2B2896CE-0A86-481B-8612-0E61DEA8D6BE}" type="presOf" srcId="{80DB62D4-28DD-424D-8BB8-DC228DDDE35D}" destId="{25979B1C-D756-4BDB-AC27-3422227EADE3}" srcOrd="0" destOrd="0" presId="urn:microsoft.com/office/officeart/2005/8/layout/hProcess10"/>
    <dgm:cxn modelId="{8EDE6B63-FCF4-4834-B147-F52BCF1A82A4}" type="presOf" srcId="{CD4F6682-979E-4329-BBF2-4E21F12F5AA6}" destId="{A777717B-B110-4287-A5AD-8AD004E78CE2}" srcOrd="0" destOrd="0" presId="urn:microsoft.com/office/officeart/2005/8/layout/hProcess10"/>
    <dgm:cxn modelId="{7B0B79D9-0F3E-462F-B0EB-310DDD9576EB}" srcId="{203F2C24-8198-4385-BB82-4C3F6DEC4824}" destId="{428778BB-A8A9-4204-864C-56DFBE3A1E5C}" srcOrd="3" destOrd="0" parTransId="{5BF130A4-009C-4684-960E-B75F0F655552}" sibTransId="{C543C4BD-1236-457A-8414-9B277593BC0B}"/>
    <dgm:cxn modelId="{A6DFC2CC-6F6F-483A-85FA-91D930B90062}" type="presOf" srcId="{203F2C24-8198-4385-BB82-4C3F6DEC4824}" destId="{B739FB37-E941-469F-8E38-2728CB83861E}" srcOrd="0" destOrd="0" presId="urn:microsoft.com/office/officeart/2005/8/layout/hProcess10"/>
    <dgm:cxn modelId="{95D80770-7875-423F-A4AB-157A109CD293}" type="presOf" srcId="{1ECEAEAF-1825-485F-A324-290B580A845A}" destId="{E310583E-0F7B-47BB-9509-6D67D6AE81A4}" srcOrd="0" destOrd="0" presId="urn:microsoft.com/office/officeart/2005/8/layout/hProcess10"/>
    <dgm:cxn modelId="{619968BC-7869-4D48-848B-F254C86595AC}" type="presOf" srcId="{AA817EA3-C646-4490-95BC-D7F74FD9200E}" destId="{BC27FF6C-62CE-42C8-A257-9885CDA0877C}" srcOrd="1" destOrd="0" presId="urn:microsoft.com/office/officeart/2005/8/layout/hProcess10"/>
    <dgm:cxn modelId="{69CDF03E-38DD-4ED7-B460-2FB19973673E}" type="presOf" srcId="{2F8BD66F-CD5B-42DF-B10B-B9118FE902ED}" destId="{458F616C-D4A9-4D3C-836A-D71CECF0FF89}" srcOrd="0" destOrd="0" presId="urn:microsoft.com/office/officeart/2005/8/layout/hProcess10"/>
    <dgm:cxn modelId="{39261DBA-7B2A-4FD2-9A61-FC8AD35F5CDA}" type="presOf" srcId="{2F8BD66F-CD5B-42DF-B10B-B9118FE902ED}" destId="{1791D600-15E2-4B63-868D-B5A9F03AD8B3}" srcOrd="1" destOrd="0" presId="urn:microsoft.com/office/officeart/2005/8/layout/hProcess10"/>
    <dgm:cxn modelId="{3014FD77-2E24-471F-AF4E-B9FD9C105314}" type="presOf" srcId="{80DB62D4-28DD-424D-8BB8-DC228DDDE35D}" destId="{6B328A10-8029-4CF0-B9E2-24280D44D0BA}" srcOrd="1" destOrd="0" presId="urn:microsoft.com/office/officeart/2005/8/layout/hProcess10"/>
    <dgm:cxn modelId="{6ED0DDFA-3D7A-4378-BC8A-9CEC08C60927}" type="presParOf" srcId="{B739FB37-E941-469F-8E38-2728CB83861E}" destId="{4D84258C-3F9B-45AA-92C9-7F1E87162A25}" srcOrd="0" destOrd="0" presId="urn:microsoft.com/office/officeart/2005/8/layout/hProcess10"/>
    <dgm:cxn modelId="{4C533817-9E35-4E24-B843-77DDC73DC2CF}" type="presParOf" srcId="{4D84258C-3F9B-45AA-92C9-7F1E87162A25}" destId="{BD6964DD-E5BA-4A67-9AF9-A62703ECFD97}" srcOrd="0" destOrd="0" presId="urn:microsoft.com/office/officeart/2005/8/layout/hProcess10"/>
    <dgm:cxn modelId="{1E2BA749-E336-4668-BB58-B68B65590B9D}" type="presParOf" srcId="{4D84258C-3F9B-45AA-92C9-7F1E87162A25}" destId="{A777717B-B110-4287-A5AD-8AD004E78CE2}" srcOrd="1" destOrd="0" presId="urn:microsoft.com/office/officeart/2005/8/layout/hProcess10"/>
    <dgm:cxn modelId="{A47ED5D5-6E3B-49D1-8ACA-2CF972119DFC}" type="presParOf" srcId="{B739FB37-E941-469F-8E38-2728CB83861E}" destId="{5D51AA8A-8AD0-41E9-A597-E49AE0B2E136}" srcOrd="1" destOrd="0" presId="urn:microsoft.com/office/officeart/2005/8/layout/hProcess10"/>
    <dgm:cxn modelId="{B707335B-F07F-47BF-80A8-7CA004DE0DD7}" type="presParOf" srcId="{5D51AA8A-8AD0-41E9-A597-E49AE0B2E136}" destId="{BC27FF6C-62CE-42C8-A257-9885CDA0877C}" srcOrd="0" destOrd="0" presId="urn:microsoft.com/office/officeart/2005/8/layout/hProcess10"/>
    <dgm:cxn modelId="{70FB5E4B-91E4-46F6-8A4D-A0D3E5CB6471}" type="presParOf" srcId="{B739FB37-E941-469F-8E38-2728CB83861E}" destId="{A8F701F1-EAAD-40F9-9847-AD2871DD99FE}" srcOrd="2" destOrd="0" presId="urn:microsoft.com/office/officeart/2005/8/layout/hProcess10"/>
    <dgm:cxn modelId="{368EA1F6-E06E-4E27-A2FE-A385298D5679}" type="presParOf" srcId="{A8F701F1-EAAD-40F9-9847-AD2871DD99FE}" destId="{26006521-A128-4DED-9ED0-EE0B37BE9150}" srcOrd="0" destOrd="0" presId="urn:microsoft.com/office/officeart/2005/8/layout/hProcess10"/>
    <dgm:cxn modelId="{4DA9A939-0A68-4F16-9881-79C534E71B8E}" type="presParOf" srcId="{A8F701F1-EAAD-40F9-9847-AD2871DD99FE}" destId="{E310583E-0F7B-47BB-9509-6D67D6AE81A4}" srcOrd="1" destOrd="0" presId="urn:microsoft.com/office/officeart/2005/8/layout/hProcess10"/>
    <dgm:cxn modelId="{E0857EA0-5C31-4821-B284-86666E6A8AA1}" type="presParOf" srcId="{B739FB37-E941-469F-8E38-2728CB83861E}" destId="{458F616C-D4A9-4D3C-836A-D71CECF0FF89}" srcOrd="3" destOrd="0" presId="urn:microsoft.com/office/officeart/2005/8/layout/hProcess10"/>
    <dgm:cxn modelId="{CFF4D951-6D2D-45BB-B2DE-DCA18C92B89F}" type="presParOf" srcId="{458F616C-D4A9-4D3C-836A-D71CECF0FF89}" destId="{1791D600-15E2-4B63-868D-B5A9F03AD8B3}" srcOrd="0" destOrd="0" presId="urn:microsoft.com/office/officeart/2005/8/layout/hProcess10"/>
    <dgm:cxn modelId="{448A64A2-A9C3-48FE-A7DC-D89423DC149E}" type="presParOf" srcId="{B739FB37-E941-469F-8E38-2728CB83861E}" destId="{E550C740-AECC-416C-88D3-6E231A215D06}" srcOrd="4" destOrd="0" presId="urn:microsoft.com/office/officeart/2005/8/layout/hProcess10"/>
    <dgm:cxn modelId="{AE6EBC6E-7FF8-44DC-A94D-BA17EEDF0F79}" type="presParOf" srcId="{E550C740-AECC-416C-88D3-6E231A215D06}" destId="{D6FB4588-66AC-48F0-A314-5C909B1DF98C}" srcOrd="0" destOrd="0" presId="urn:microsoft.com/office/officeart/2005/8/layout/hProcess10"/>
    <dgm:cxn modelId="{5A8B9175-BCB6-48F0-A2DE-B2ACAA3A73FA}" type="presParOf" srcId="{E550C740-AECC-416C-88D3-6E231A215D06}" destId="{F4813D1E-684E-445D-B385-76B3034D9598}" srcOrd="1" destOrd="0" presId="urn:microsoft.com/office/officeart/2005/8/layout/hProcess10"/>
    <dgm:cxn modelId="{94E32A91-CBE2-4C76-8D1A-09F40C96EEE7}" type="presParOf" srcId="{B739FB37-E941-469F-8E38-2728CB83861E}" destId="{25979B1C-D756-4BDB-AC27-3422227EADE3}" srcOrd="5" destOrd="0" presId="urn:microsoft.com/office/officeart/2005/8/layout/hProcess10"/>
    <dgm:cxn modelId="{750E15A6-B1F2-4670-8E2D-E8E015CE5C70}" type="presParOf" srcId="{25979B1C-D756-4BDB-AC27-3422227EADE3}" destId="{6B328A10-8029-4CF0-B9E2-24280D44D0BA}" srcOrd="0" destOrd="0" presId="urn:microsoft.com/office/officeart/2005/8/layout/hProcess10"/>
    <dgm:cxn modelId="{24D8AA70-FE04-4B5C-9B18-69289467B238}" type="presParOf" srcId="{B739FB37-E941-469F-8E38-2728CB83861E}" destId="{091E2313-E495-4AB2-A51C-0B9C03BB1BF2}" srcOrd="6" destOrd="0" presId="urn:microsoft.com/office/officeart/2005/8/layout/hProcess10"/>
    <dgm:cxn modelId="{27746250-9EF7-43C0-9B1A-0D10F9A8907E}" type="presParOf" srcId="{091E2313-E495-4AB2-A51C-0B9C03BB1BF2}" destId="{86F95276-1A65-40B8-A06F-0B07175CC221}" srcOrd="0" destOrd="0" presId="urn:microsoft.com/office/officeart/2005/8/layout/hProcess10"/>
    <dgm:cxn modelId="{1AB0E1C7-CCB7-4981-B7E4-B3E5E9C65A4E}" type="presParOf" srcId="{091E2313-E495-4AB2-A51C-0B9C03BB1BF2}" destId="{BEC67856-32B9-40B0-B79C-859B40C9991D}" srcOrd="1" destOrd="0" presId="urn:microsoft.com/office/officeart/2005/8/layout/hProcess10"/>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6964DD-E5BA-4A67-9AF9-A62703ECFD97}">
      <dsp:nvSpPr>
        <dsp:cNvPr id="0" name=""/>
        <dsp:cNvSpPr/>
      </dsp:nvSpPr>
      <dsp:spPr>
        <a:xfrm>
          <a:off x="1167" y="1146223"/>
          <a:ext cx="1519971" cy="1519971"/>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A777717B-B110-4287-A5AD-8AD004E78CE2}">
      <dsp:nvSpPr>
        <dsp:cNvPr id="0" name=""/>
        <dsp:cNvSpPr/>
      </dsp:nvSpPr>
      <dsp:spPr>
        <a:xfrm>
          <a:off x="248604" y="2058205"/>
          <a:ext cx="1519971" cy="1519971"/>
        </a:xfrm>
        <a:prstGeom prst="roundRect">
          <a:avLst>
            <a:gd name="adj" fmla="val 10000"/>
          </a:avLst>
        </a:prstGeom>
        <a:gradFill rotWithShape="0">
          <a:gsLst>
            <a:gs pos="0">
              <a:srgbClr val="A4D289"/>
            </a:gs>
            <a:gs pos="100000">
              <a:schemeClr val="bg1"/>
            </a:gs>
          </a:gsLst>
          <a:lin ang="5400000" scaled="1"/>
        </a:gradFill>
        <a:ln w="25400" cap="flat" cmpd="sng" algn="ctr">
          <a:solidFill>
            <a:schemeClr val="tx1"/>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0" kern="1200" dirty="0" smtClean="0">
              <a:solidFill>
                <a:schemeClr val="tx1"/>
              </a:solidFill>
              <a:latin typeface="Tekton Pro" pitchFamily="34" charset="0"/>
            </a:rPr>
            <a:t>Select</a:t>
          </a:r>
          <a:r>
            <a:rPr lang="en-US" sz="1800" b="1" kern="1200" dirty="0" smtClean="0">
              <a:solidFill>
                <a:schemeClr val="tx1"/>
              </a:solidFill>
              <a:latin typeface="Tekton Pro" pitchFamily="34" charset="0"/>
            </a:rPr>
            <a:t> </a:t>
          </a:r>
          <a:r>
            <a:rPr lang="en-US" sz="1800" b="0" kern="1200" dirty="0" smtClean="0">
              <a:solidFill>
                <a:schemeClr val="tx1"/>
              </a:solidFill>
              <a:latin typeface="Tekton Pro" pitchFamily="34" charset="0"/>
            </a:rPr>
            <a:t>tool</a:t>
          </a:r>
          <a:endParaRPr lang="en-US" sz="1800" b="0" kern="1200" dirty="0">
            <a:solidFill>
              <a:schemeClr val="tx1"/>
            </a:solidFill>
            <a:latin typeface="Tekton Pro" pitchFamily="34" charset="0"/>
          </a:endParaRPr>
        </a:p>
      </dsp:txBody>
      <dsp:txXfrm>
        <a:off x="293122" y="2102723"/>
        <a:ext cx="1430935" cy="1430935"/>
      </dsp:txXfrm>
    </dsp:sp>
    <dsp:sp modelId="{5D51AA8A-8AD0-41E9-A597-E49AE0B2E136}">
      <dsp:nvSpPr>
        <dsp:cNvPr id="0" name=""/>
        <dsp:cNvSpPr/>
      </dsp:nvSpPr>
      <dsp:spPr>
        <a:xfrm>
          <a:off x="1813918" y="1723594"/>
          <a:ext cx="292780" cy="3652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1813918" y="1796639"/>
        <a:ext cx="204946" cy="219137"/>
      </dsp:txXfrm>
    </dsp:sp>
    <dsp:sp modelId="{26006521-A128-4DED-9ED0-EE0B37BE9150}">
      <dsp:nvSpPr>
        <dsp:cNvPr id="0" name=""/>
        <dsp:cNvSpPr/>
      </dsp:nvSpPr>
      <dsp:spPr>
        <a:xfrm>
          <a:off x="2357652" y="1146223"/>
          <a:ext cx="1519971" cy="1519971"/>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3000" r="-13000"/>
          </a:stretch>
        </a:blip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E310583E-0F7B-47BB-9509-6D67D6AE81A4}">
      <dsp:nvSpPr>
        <dsp:cNvPr id="0" name=""/>
        <dsp:cNvSpPr/>
      </dsp:nvSpPr>
      <dsp:spPr>
        <a:xfrm>
          <a:off x="2605090" y="2058205"/>
          <a:ext cx="1519971" cy="1519971"/>
        </a:xfrm>
        <a:prstGeom prst="roundRect">
          <a:avLst>
            <a:gd name="adj" fmla="val 10000"/>
          </a:avLst>
        </a:prstGeom>
        <a:gradFill rotWithShape="0">
          <a:gsLst>
            <a:gs pos="0">
              <a:srgbClr val="A4D289"/>
            </a:gs>
            <a:gs pos="100000">
              <a:schemeClr val="bg1"/>
            </a:gs>
          </a:gsLst>
          <a:lin ang="5400000" scaled="1"/>
        </a:gradFill>
        <a:ln w="25400" cap="flat" cmpd="sng" algn="ctr">
          <a:solidFill>
            <a:schemeClr val="tx1"/>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0" kern="1200" dirty="0" smtClean="0">
              <a:solidFill>
                <a:schemeClr val="tx1"/>
              </a:solidFill>
              <a:latin typeface="Tekton Pro" pitchFamily="34" charset="0"/>
            </a:rPr>
            <a:t>Define tasks </a:t>
          </a:r>
          <a:br>
            <a:rPr lang="en-US" sz="1800" b="0" kern="1200" dirty="0" smtClean="0">
              <a:solidFill>
                <a:schemeClr val="tx1"/>
              </a:solidFill>
              <a:latin typeface="Tekton Pro" pitchFamily="34" charset="0"/>
            </a:rPr>
          </a:br>
          <a:r>
            <a:rPr lang="en-US" sz="1800" b="0" kern="1200" dirty="0" smtClean="0">
              <a:solidFill>
                <a:schemeClr val="tx1"/>
              </a:solidFill>
              <a:latin typeface="Tekton Pro" pitchFamily="34" charset="0"/>
            </a:rPr>
            <a:t>or </a:t>
          </a:r>
        </a:p>
        <a:p>
          <a:pPr lvl="0" algn="ctr" defTabSz="800100">
            <a:lnSpc>
              <a:spcPct val="90000"/>
            </a:lnSpc>
            <a:spcBef>
              <a:spcPct val="0"/>
            </a:spcBef>
            <a:spcAft>
              <a:spcPct val="35000"/>
            </a:spcAft>
          </a:pPr>
          <a:r>
            <a:rPr lang="en-US" sz="1800" b="0" kern="1200" dirty="0" smtClean="0">
              <a:solidFill>
                <a:schemeClr val="tx1"/>
              </a:solidFill>
              <a:latin typeface="Tekton Pro" pitchFamily="34" charset="0"/>
            </a:rPr>
            <a:t>Acquire data</a:t>
          </a:r>
          <a:endParaRPr lang="en-US" sz="1800" b="0" kern="1200" dirty="0">
            <a:solidFill>
              <a:schemeClr val="tx1"/>
            </a:solidFill>
            <a:latin typeface="Tekton Pro" pitchFamily="34" charset="0"/>
          </a:endParaRPr>
        </a:p>
      </dsp:txBody>
      <dsp:txXfrm>
        <a:off x="2649608" y="2102723"/>
        <a:ext cx="1430935" cy="1430935"/>
      </dsp:txXfrm>
    </dsp:sp>
    <dsp:sp modelId="{458F616C-D4A9-4D3C-836A-D71CECF0FF89}">
      <dsp:nvSpPr>
        <dsp:cNvPr id="0" name=""/>
        <dsp:cNvSpPr/>
      </dsp:nvSpPr>
      <dsp:spPr>
        <a:xfrm>
          <a:off x="4170404" y="1723594"/>
          <a:ext cx="292780" cy="3652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4170404" y="1796639"/>
        <a:ext cx="204946" cy="219137"/>
      </dsp:txXfrm>
    </dsp:sp>
    <dsp:sp modelId="{D6FB4588-66AC-48F0-A314-5C909B1DF98C}">
      <dsp:nvSpPr>
        <dsp:cNvPr id="0" name=""/>
        <dsp:cNvSpPr/>
      </dsp:nvSpPr>
      <dsp:spPr>
        <a:xfrm>
          <a:off x="4714138" y="1146223"/>
          <a:ext cx="1519971" cy="1519971"/>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F4813D1E-684E-445D-B385-76B3034D9598}">
      <dsp:nvSpPr>
        <dsp:cNvPr id="0" name=""/>
        <dsp:cNvSpPr/>
      </dsp:nvSpPr>
      <dsp:spPr>
        <a:xfrm>
          <a:off x="4961575" y="2058205"/>
          <a:ext cx="1519971" cy="1519971"/>
        </a:xfrm>
        <a:prstGeom prst="roundRect">
          <a:avLst>
            <a:gd name="adj" fmla="val 10000"/>
          </a:avLst>
        </a:prstGeom>
        <a:gradFill rotWithShape="0">
          <a:gsLst>
            <a:gs pos="0">
              <a:srgbClr val="A4D289"/>
            </a:gs>
            <a:gs pos="100000">
              <a:schemeClr val="bg1"/>
            </a:gs>
          </a:gsLst>
          <a:lin ang="5400000" scaled="1"/>
        </a:gradFill>
        <a:ln w="25400" cap="flat" cmpd="sng" algn="ctr">
          <a:solidFill>
            <a:schemeClr val="tx1"/>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0" kern="1200" dirty="0" smtClean="0">
              <a:solidFill>
                <a:schemeClr val="tx1"/>
              </a:solidFill>
              <a:latin typeface="Tekton Pro" pitchFamily="34" charset="0"/>
            </a:rPr>
            <a:t>Execute package</a:t>
          </a:r>
          <a:endParaRPr lang="en-US" sz="1800" b="0" kern="1200" dirty="0">
            <a:solidFill>
              <a:schemeClr val="tx1"/>
            </a:solidFill>
            <a:latin typeface="Tekton Pro" pitchFamily="34" charset="0"/>
          </a:endParaRPr>
        </a:p>
      </dsp:txBody>
      <dsp:txXfrm>
        <a:off x="5006093" y="2102723"/>
        <a:ext cx="1430935" cy="1430935"/>
      </dsp:txXfrm>
    </dsp:sp>
    <dsp:sp modelId="{25979B1C-D756-4BDB-AC27-3422227EADE3}">
      <dsp:nvSpPr>
        <dsp:cNvPr id="0" name=""/>
        <dsp:cNvSpPr/>
      </dsp:nvSpPr>
      <dsp:spPr>
        <a:xfrm>
          <a:off x="6526889" y="1723594"/>
          <a:ext cx="292780" cy="36522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a:off x="6526889" y="1796639"/>
        <a:ext cx="204946" cy="219137"/>
      </dsp:txXfrm>
    </dsp:sp>
    <dsp:sp modelId="{86F95276-1A65-40B8-A06F-0B07175CC221}">
      <dsp:nvSpPr>
        <dsp:cNvPr id="0" name=""/>
        <dsp:cNvSpPr/>
      </dsp:nvSpPr>
      <dsp:spPr>
        <a:xfrm>
          <a:off x="7070624" y="1146223"/>
          <a:ext cx="1519971" cy="1519971"/>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BEC67856-32B9-40B0-B79C-859B40C9991D}">
      <dsp:nvSpPr>
        <dsp:cNvPr id="0" name=""/>
        <dsp:cNvSpPr/>
      </dsp:nvSpPr>
      <dsp:spPr>
        <a:xfrm>
          <a:off x="7318061" y="2058205"/>
          <a:ext cx="1519971" cy="1519971"/>
        </a:xfrm>
        <a:prstGeom prst="roundRect">
          <a:avLst>
            <a:gd name="adj" fmla="val 10000"/>
          </a:avLst>
        </a:prstGeom>
        <a:gradFill rotWithShape="0">
          <a:gsLst>
            <a:gs pos="0">
              <a:srgbClr val="A4D289"/>
            </a:gs>
            <a:gs pos="100000">
              <a:schemeClr val="bg1"/>
            </a:gs>
          </a:gsLst>
          <a:lin ang="5400000" scaled="1"/>
        </a:gradFill>
        <a:ln w="25400" cap="flat" cmpd="sng" algn="ctr">
          <a:solidFill>
            <a:schemeClr val="tx1"/>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0" kern="1200" dirty="0" smtClean="0">
              <a:solidFill>
                <a:schemeClr val="tx1"/>
              </a:solidFill>
              <a:latin typeface="Tekton Pro" pitchFamily="34" charset="0"/>
            </a:rPr>
            <a:t>Save and deploy package</a:t>
          </a:r>
          <a:endParaRPr lang="en-US" sz="1800" b="0" kern="1200" dirty="0">
            <a:solidFill>
              <a:schemeClr val="tx1"/>
            </a:solidFill>
            <a:latin typeface="Tekton Pro" pitchFamily="34" charset="0"/>
          </a:endParaRPr>
        </a:p>
      </dsp:txBody>
      <dsp:txXfrm>
        <a:off x="7362579" y="2102723"/>
        <a:ext cx="1430935" cy="143093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6.jpe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25" descr="SQLskills wide Logo2"/>
          <p:cNvPicPr>
            <a:picLocks noChangeAspect="1" noChangeArrowheads="1"/>
          </p:cNvPicPr>
          <p:nvPr/>
        </p:nvPicPr>
        <p:blipFill>
          <a:blip r:embed="rId2"/>
          <a:srcRect l="6503" t="22223" r="4047" b="33333"/>
          <a:stretch>
            <a:fillRect/>
          </a:stretch>
        </p:blipFill>
        <p:spPr bwMode="auto">
          <a:xfrm>
            <a:off x="2498725" y="193675"/>
            <a:ext cx="2481263" cy="596900"/>
          </a:xfrm>
          <a:prstGeom prst="rect">
            <a:avLst/>
          </a:prstGeom>
          <a:noFill/>
          <a:ln w="9525">
            <a:noFill/>
            <a:miter lim="800000"/>
            <a:headEnd/>
            <a:tailEnd/>
          </a:ln>
        </p:spPr>
      </p:pic>
      <p:sp>
        <p:nvSpPr>
          <p:cNvPr id="6" name="Rectangle 24"/>
          <p:cNvSpPr>
            <a:spLocks noGrp="1" noChangeArrowheads="1"/>
          </p:cNvSpPr>
          <p:nvPr>
            <p:ph type="sldNum" sz="quarter" idx="3"/>
          </p:nvPr>
        </p:nvSpPr>
        <p:spPr bwMode="auto">
          <a:xfrm>
            <a:off x="0" y="9120188"/>
            <a:ext cx="7477125"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a:latin typeface="+mj-lt"/>
              </a:rPr>
              <a:t>SQL Server </a:t>
            </a:r>
            <a:r>
              <a:rPr lang="en-US" dirty="0" smtClean="0">
                <a:latin typeface="+mj-lt"/>
              </a:rPr>
              <a:t>2008 R2: </a:t>
            </a:r>
            <a:r>
              <a:rPr lang="en-US" dirty="0" smtClean="0">
                <a:latin typeface="+mj-lt"/>
              </a:rPr>
              <a:t>Business Intelligence </a:t>
            </a:r>
            <a:r>
              <a:rPr lang="en-US" dirty="0" smtClean="0">
                <a:latin typeface="+mj-lt"/>
              </a:rPr>
              <a:t>Foundations</a:t>
            </a:r>
          </a:p>
          <a:p>
            <a:pPr>
              <a:defRPr/>
            </a:pPr>
            <a:r>
              <a:rPr lang="en-US" b="0" dirty="0" smtClean="0">
                <a:latin typeface="+mj-lt"/>
              </a:rPr>
              <a:t>Page </a:t>
            </a:r>
            <a:fld id="{726231B1-EC7A-4FC1-96E9-E3A5007216C4}" type="slidenum">
              <a:rPr lang="en-US" b="0">
                <a:latin typeface="+mj-lt"/>
              </a:rPr>
              <a:pPr>
                <a:defRPr/>
              </a:pPr>
              <a:t>‹#›</a:t>
            </a:fld>
            <a:endParaRPr lang="en-US" b="0" dirty="0">
              <a:latin typeface="+mj-lt"/>
            </a:endParaRPr>
          </a:p>
        </p:txBody>
      </p:sp>
    </p:spTree>
    <p:extLst>
      <p:ext uri="{BB962C8B-B14F-4D97-AF65-F5344CB8AC3E}">
        <p14:creationId xmlns:p14="http://schemas.microsoft.com/office/powerpoint/2010/main" val="4264133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a:t>© Kimberly L. Tripp</a:t>
            </a:r>
            <a:br>
              <a:rPr lang="en-US"/>
            </a:br>
            <a:r>
              <a:rPr lang="en-US"/>
              <a:t>SYSolutions, Inc. All rights reserved.</a:t>
            </a:r>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p14="http://schemas.microsoft.com/office/powerpoint/2010/main" val="1538594966"/>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pPr algn="l" rtl="0" fontAlgn="base">
              <a:lnSpc>
                <a:spcPct val="90000"/>
              </a:lnSpc>
              <a:spcBef>
                <a:spcPct val="0"/>
              </a:spcBef>
              <a:spcAft>
                <a:spcPct val="0"/>
              </a:spcAft>
            </a:pPr>
            <a:r>
              <a:rPr lang="en-US" sz="1200" b="1" kern="1200">
                <a:solidFill>
                  <a:srgbClr val="FFCC00"/>
                </a:solidFill>
                <a:latin typeface="Eurostile" pitchFamily="34" charset="0"/>
                <a:ea typeface="+mn-ea"/>
                <a:cs typeface="+mn-cs"/>
              </a:rPr>
              <a:t>© Kimberly L. Tripp</a:t>
            </a:r>
            <a:br>
              <a:rPr lang="en-US" sz="1200" b="1" kern="1200">
                <a:solidFill>
                  <a:srgbClr val="FFCC00"/>
                </a:solidFill>
                <a:latin typeface="Eurostile" pitchFamily="34" charset="0"/>
                <a:ea typeface="+mn-ea"/>
                <a:cs typeface="+mn-cs"/>
              </a:rPr>
            </a:br>
            <a:r>
              <a:rPr lang="en-US" sz="1200" b="1" kern="1200">
                <a:solidFill>
                  <a:srgbClr val="FFCC00"/>
                </a:solidFill>
                <a:latin typeface="Eurostile" pitchFamily="34" charset="0"/>
                <a:ea typeface="+mn-ea"/>
                <a:cs typeface="+mn-cs"/>
              </a:rPr>
              <a:t>SYSolutions, Inc. All rights reserved.</a:t>
            </a:r>
          </a:p>
        </p:txBody>
      </p:sp>
      <p:sp>
        <p:nvSpPr>
          <p:cNvPr id="21507" name="Rectangle 13"/>
          <p:cNvSpPr>
            <a:spLocks noGrp="1" noChangeArrowheads="1"/>
          </p:cNvSpPr>
          <p:nvPr>
            <p:ph type="sldNum" sz="quarter" idx="5"/>
          </p:nvPr>
        </p:nvSpPr>
        <p:spPr>
          <a:noFill/>
        </p:spPr>
        <p:txBody>
          <a:bodyPr/>
          <a:lstStyle/>
          <a:p>
            <a:pPr algn="r" rtl="0" fontAlgn="base">
              <a:lnSpc>
                <a:spcPct val="90000"/>
              </a:lnSpc>
              <a:spcBef>
                <a:spcPct val="0"/>
              </a:spcBef>
              <a:spcAft>
                <a:spcPct val="0"/>
              </a:spcAft>
            </a:pPr>
            <a:fld id="{8CAA9B48-0A40-4E5A-B8B2-4B643D97A46C}" type="slidenum">
              <a:rPr lang="en-US" sz="1200" b="1" kern="1200">
                <a:solidFill>
                  <a:srgbClr val="FFCC00"/>
                </a:solidFill>
                <a:latin typeface="Eurostile" pitchFamily="34" charset="0"/>
                <a:ea typeface="+mn-ea"/>
                <a:cs typeface="+mn-cs"/>
              </a:rPr>
              <a:pPr algn="r" rtl="0" fontAlgn="base">
                <a:lnSpc>
                  <a:spcPct val="90000"/>
                </a:lnSpc>
                <a:spcBef>
                  <a:spcPct val="0"/>
                </a:spcBef>
                <a:spcAft>
                  <a:spcPct val="0"/>
                </a:spcAft>
              </a:pPr>
              <a:t>1</a:t>
            </a:fld>
            <a:endParaRPr lang="en-US" sz="1200" b="1" kern="1200">
              <a:solidFill>
                <a:srgbClr val="FFCC00"/>
              </a:solidFill>
              <a:latin typeface="Eurostile" pitchFamily="34" charset="0"/>
              <a:ea typeface="+mn-ea"/>
              <a:cs typeface="+mn-cs"/>
            </a:endParaRPr>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take a quick look at Connection managers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At the bottom of the designer workspace is the connection manager tray. Each object contained in the tray is a separate connection available for use in the package.</a:t>
            </a:r>
            <a:r>
              <a:rPr lang="en-US" dirty="0" smtClean="0"/>
              <a:t> These might be connections to databases, </a:t>
            </a:r>
            <a:r>
              <a:rPr lang="en-US" baseline="0" dirty="0" smtClean="0"/>
              <a:t>FTP or Web servers, or various kinds of files.</a:t>
            </a:r>
          </a:p>
          <a:p>
            <a:endParaRPr lang="en-US" baseline="0" dirty="0" smtClean="0"/>
          </a:p>
          <a:p>
            <a:r>
              <a:rPr lang="en-US" baseline="0" dirty="0" smtClean="0"/>
              <a:t>When we select a connection in the connection manager tray, we can use the Properties window to set the connection string and other properties associated with making a connection. </a:t>
            </a:r>
          </a:p>
          <a:p>
            <a:endParaRPr lang="en-US" baseline="0" dirty="0" smtClean="0"/>
          </a:p>
          <a:p>
            <a:r>
              <a:rPr lang="en-US" baseline="0" dirty="0" smtClean="0"/>
              <a:t>In the case of a connection to a relational database, for example, we define the server and database name at minimum and optionally include other keywords.</a:t>
            </a:r>
            <a:endParaRPr lang="en-US"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13</a:t>
            </a:fld>
            <a:endParaRPr lang="en-US"/>
          </a:p>
        </p:txBody>
      </p:sp>
    </p:spTree>
    <p:extLst>
      <p:ext uri="{BB962C8B-B14F-4D97-AF65-F5344CB8AC3E}">
        <p14:creationId xmlns:p14="http://schemas.microsoft.com/office/powerpoint/2010/main" val="2060357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we’re working</a:t>
            </a:r>
            <a:r>
              <a:rPr lang="en-US" baseline="0" dirty="0" smtClean="0"/>
              <a:t> in BIDS, we usually execute the package to test the process before we put the package into production.</a:t>
            </a:r>
          </a:p>
          <a:p>
            <a:endParaRPr lang="en-US" baseline="0" dirty="0" smtClean="0"/>
          </a:p>
          <a:p>
            <a:r>
              <a:rPr lang="en-US" baseline="0" dirty="0" smtClean="0"/>
              <a:t>One option is to use buttons on the standard toolbar. </a:t>
            </a:r>
          </a:p>
          <a:p>
            <a:endParaRPr lang="en-US" baseline="0" dirty="0" smtClean="0"/>
          </a:p>
          <a:p>
            <a:r>
              <a:rPr lang="en-US" baseline="0" dirty="0" smtClean="0"/>
              <a:t>On this toolbar, </a:t>
            </a:r>
          </a:p>
          <a:p>
            <a:endParaRPr lang="en-US" baseline="0" dirty="0" smtClean="0"/>
          </a:p>
          <a:p>
            <a:r>
              <a:rPr lang="en-US" baseline="0" dirty="0" smtClean="0"/>
              <a:t>we have the Start Debugging button which begins the execution process. </a:t>
            </a:r>
          </a:p>
          <a:p>
            <a:endParaRPr lang="en-US" baseline="0" dirty="0" smtClean="0"/>
          </a:p>
          <a:p>
            <a:r>
              <a:rPr lang="en-US" baseline="0" dirty="0" smtClean="0"/>
              <a:t>At that point, the debug toolbar will display and we can pause or stop execution. We can also work with breakpoints and step through execution.</a:t>
            </a:r>
          </a:p>
          <a:p>
            <a:endParaRPr lang="en-US" baseline="0" dirty="0" smtClean="0"/>
          </a:p>
          <a:p>
            <a:r>
              <a:rPr lang="en-US" baseline="0" dirty="0" smtClean="0"/>
              <a:t>Alternatively, we can use the Debug Menu to start debugging or use shortcut keys. Any of these options is fine when we have only one package in a project, but when we have multiple packages….</a:t>
            </a:r>
          </a:p>
          <a:p>
            <a:endParaRPr lang="en-US" baseline="0" dirty="0" smtClean="0"/>
          </a:p>
          <a:p>
            <a:r>
              <a:rPr lang="en-US" baseline="0" dirty="0" smtClean="0"/>
              <a:t>It’s best to use the package context menu.</a:t>
            </a:r>
          </a:p>
          <a:p>
            <a:endParaRPr lang="en-US" baseline="0" dirty="0" smtClean="0"/>
          </a:p>
          <a:p>
            <a:r>
              <a:rPr lang="en-US" baseline="0" dirty="0" smtClean="0"/>
              <a:t>That is, we should right-click the package in Solution Explorer and click the Execute Package command. If we use the other options, BIDS attempts to validate all packages in the solution before executing the package in focus, which can take a while if we have a lot of packages - whereas if we use the Execute Package command on the context menu – only the package in focus gets validated, so execution begins sooner.</a:t>
            </a:r>
          </a:p>
          <a:p>
            <a:endParaRPr lang="en-US" baseline="0" dirty="0" smtClean="0"/>
          </a:p>
          <a:p>
            <a:r>
              <a:rPr lang="en-US" baseline="0" dirty="0" smtClean="0"/>
              <a:t>DEMO: Open Package1.dtsx in the SSIS package and explore the windows – show how to create and add packages</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14</a:t>
            </a:fld>
            <a:endParaRPr lang="en-US"/>
          </a:p>
        </p:txBody>
      </p:sp>
    </p:spTree>
    <p:extLst>
      <p:ext uri="{BB962C8B-B14F-4D97-AF65-F5344CB8AC3E}">
        <p14:creationId xmlns:p14="http://schemas.microsoft.com/office/powerpoint/2010/main" val="19671088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this module, we’ll review how to use control flow in Integration Services to perform sequential tasks. In particular, we’ll review the various components that we use to perform these tasks in control flow and then in a later module, we’ll explore the control flow tasks themselves in more detail.</a:t>
            </a:r>
          </a:p>
          <a:p>
            <a:endParaRPr lang="en-US" baseline="0" dirty="0" smtClean="0"/>
          </a:p>
          <a:p>
            <a:r>
              <a:rPr lang="en-US" baseline="0" dirty="0" smtClean="0"/>
              <a:t>We’ll start with connection managers which we use to tell Integration Services how to connect to a server or a file.</a:t>
            </a:r>
          </a:p>
          <a:p>
            <a:endParaRPr lang="en-US" baseline="0" dirty="0" smtClean="0"/>
          </a:p>
          <a:p>
            <a:r>
              <a:rPr lang="en-US" baseline="0" dirty="0" smtClean="0"/>
              <a:t>Then we’ll discuss Tasks at a high-level. We use tasks to perform some type of action – like execute a SQL command or delete a file.</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We control the sequence of processing of tasks is by using precedence constraints – so we’ll look at all the various options we have here for working with control flow components. </a:t>
            </a:r>
          </a:p>
          <a:p>
            <a:endParaRPr lang="en-US" baseline="0" dirty="0" smtClean="0"/>
          </a:p>
          <a:p>
            <a:r>
              <a:rPr lang="en-US" baseline="0" dirty="0" smtClean="0"/>
              <a:t>We can organize tasks into containers as one way to control when tasks execute and as a way to manage transactions within a package.</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15</a:t>
            </a:fld>
            <a:endParaRPr lang="en-US"/>
          </a:p>
        </p:txBody>
      </p:sp>
    </p:spTree>
    <p:extLst>
      <p:ext uri="{BB962C8B-B14F-4D97-AF65-F5344CB8AC3E}">
        <p14:creationId xmlns:p14="http://schemas.microsoft.com/office/powerpoint/2010/main" val="2231701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Integration</a:t>
            </a:r>
            <a:r>
              <a:rPr lang="en-US" baseline="0" dirty="0" smtClean="0"/>
              <a:t> Services uses connection managers to interact databases, servers, or files.</a:t>
            </a:r>
          </a:p>
          <a:p>
            <a:endParaRPr lang="en-US" baseline="0" dirty="0" smtClean="0"/>
          </a:p>
          <a:p>
            <a:r>
              <a:rPr lang="en-US" baseline="0" dirty="0" smtClean="0"/>
              <a:t>After we create a connection manager, we can use it in </a:t>
            </a:r>
          </a:p>
          <a:p>
            <a:endParaRPr lang="en-US" baseline="0" dirty="0" smtClean="0"/>
          </a:p>
          <a:p>
            <a:r>
              <a:rPr lang="en-US" baseline="0" dirty="0" smtClean="0"/>
              <a:t>one or more control flow tasks </a:t>
            </a:r>
          </a:p>
          <a:p>
            <a:endParaRPr lang="en-US" baseline="0" dirty="0" smtClean="0"/>
          </a:p>
          <a:p>
            <a:r>
              <a:rPr lang="en-US" baseline="0" dirty="0" smtClean="0"/>
              <a:t>or we can use it with data flow components, as a source, destination, and some types of transformations</a:t>
            </a:r>
          </a:p>
          <a:p>
            <a:endParaRPr lang="en-US" baseline="0" dirty="0" smtClean="0"/>
          </a:p>
          <a:p>
            <a:r>
              <a:rPr lang="en-US" baseline="0" dirty="0" smtClean="0"/>
              <a:t>Or we can use it to specify where we want Integration Services to store log data during package execution.</a:t>
            </a:r>
          </a:p>
          <a:p>
            <a:endParaRPr lang="en-US" baseline="0" dirty="0" smtClean="0"/>
          </a:p>
          <a:p>
            <a:r>
              <a:rPr lang="en-US" baseline="0" dirty="0" smtClean="0"/>
              <a:t>To create a new connection manager, </a:t>
            </a:r>
          </a:p>
          <a:p>
            <a:endParaRPr lang="en-US" baseline="0" dirty="0" smtClean="0"/>
          </a:p>
          <a:p>
            <a:r>
              <a:rPr lang="en-US" baseline="0" dirty="0" smtClean="0"/>
              <a:t>We can use the drop-down list for the connection property of a component we’re working with and we’ll get the connection manager type applicable to that component. For example, if we’re working with an Execute SQL task, we’ll be able to create an OLE DB connection manager and if we’re working with a Flat File destination we’ll be able to create a Flat File connection manager.</a:t>
            </a:r>
          </a:p>
          <a:p>
            <a:endParaRPr lang="en-US" baseline="0" dirty="0" smtClean="0"/>
          </a:p>
          <a:p>
            <a:r>
              <a:rPr lang="en-US" baseline="0" dirty="0" smtClean="0"/>
              <a:t>Or we can create a connection manager directly from the connection manager tray at the bottom of the package designer, and then select one of the connection manager types from the context menu. The list of types here is not complete. To see all connection manager types, we need to click New Connection on this menu.</a:t>
            </a:r>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16</a:t>
            </a:fld>
            <a:endParaRPr lang="en-US"/>
          </a:p>
        </p:txBody>
      </p:sp>
    </p:spTree>
    <p:extLst>
      <p:ext uri="{BB962C8B-B14F-4D97-AF65-F5344CB8AC3E}">
        <p14:creationId xmlns:p14="http://schemas.microsoft.com/office/powerpoint/2010/main" val="2150071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can choose from</a:t>
            </a:r>
            <a:r>
              <a:rPr lang="en-US" baseline="0" dirty="0" smtClean="0"/>
              <a:t> a wide variety of connection manager types. </a:t>
            </a:r>
          </a:p>
          <a:p>
            <a:endParaRPr lang="en-US" baseline="0" dirty="0" smtClean="0"/>
          </a:p>
          <a:p>
            <a:r>
              <a:rPr lang="en-US" baseline="0" dirty="0" smtClean="0"/>
              <a:t>There 18 different built-in connection managers.</a:t>
            </a:r>
          </a:p>
          <a:p>
            <a:endParaRPr lang="en-US" baseline="0" dirty="0" smtClean="0"/>
          </a:p>
          <a:p>
            <a:r>
              <a:rPr lang="en-US" baseline="0" dirty="0" smtClean="0"/>
              <a:t>We can use an ADO connection manager when we need to connect to an ADO object, like a </a:t>
            </a:r>
            <a:r>
              <a:rPr lang="en-US" baseline="0" dirty="0" err="1" smtClean="0"/>
              <a:t>recordset</a:t>
            </a:r>
            <a:r>
              <a:rPr lang="en-US" baseline="0" dirty="0" smtClean="0"/>
              <a:t>. Of all the connection manager types, this is probably one of the least commonly used and when it IS used, it’s usually used with custom tasks.</a:t>
            </a:r>
          </a:p>
          <a:p>
            <a:endParaRPr lang="en-US" baseline="0" dirty="0" smtClean="0"/>
          </a:p>
          <a:p>
            <a:r>
              <a:rPr lang="en-US" baseline="0" dirty="0" smtClean="0"/>
              <a:t>Another option is an ADO.NET connection manager which we can use to connect to a relational source through managed code, and like the ADO connection manager, is typically used with custom tasks.</a:t>
            </a:r>
          </a:p>
          <a:p>
            <a:endParaRPr lang="en-US" baseline="0" dirty="0" smtClean="0"/>
          </a:p>
          <a:p>
            <a:r>
              <a:rPr lang="en-US" baseline="0" dirty="0" smtClean="0"/>
              <a:t>A new connection manager type in Integration Services 2008 is the Cache connection. We use this connection manager when we’ve created a data flow Cache transformation and saved data specifically for use with Lookup transformations. It can help us speed up performance of lookups when we’re doing lookups to the same data over and over again.</a:t>
            </a:r>
          </a:p>
          <a:p>
            <a:endParaRPr lang="en-US" baseline="0" dirty="0" smtClean="0"/>
          </a:p>
          <a:p>
            <a:r>
              <a:rPr lang="en-US" baseline="0" dirty="0" smtClean="0"/>
              <a:t>If we have data stored in Excel, we use the Excel connection manager to define both the file name and the path to the file. For example, we might use Excel as a source for data that we want to load into a SQL Server table as part of a data flow task.</a:t>
            </a:r>
          </a:p>
          <a:p>
            <a:endParaRPr lang="en-US" baseline="0" dirty="0" smtClean="0"/>
          </a:p>
          <a:p>
            <a:r>
              <a:rPr lang="en-US" baseline="0" dirty="0" smtClean="0"/>
              <a:t>Then we have the File connection which requires us to provide a path and/or a file name, just like we do with Excel. We need to indicate whether the folder or file currently exists or not or whether the package needs to create it during execution. We might use a file connection to tell Integration Services where to store a log, for example.</a:t>
            </a:r>
          </a:p>
          <a:p>
            <a:endParaRPr lang="en-US" baseline="0" dirty="0" smtClean="0"/>
          </a:p>
          <a:p>
            <a:r>
              <a:rPr lang="en-US" baseline="0" dirty="0" smtClean="0"/>
              <a:t>There’s also a variation of connection manager just for a </a:t>
            </a:r>
            <a:r>
              <a:rPr lang="en-US" baseline="0" dirty="0" err="1" smtClean="0"/>
              <a:t>flatfile</a:t>
            </a:r>
            <a:r>
              <a:rPr lang="en-US" baseline="0" dirty="0" smtClean="0"/>
              <a:t>. With the file connection, we don’t do anything more than describe where to find the file, but with the </a:t>
            </a:r>
            <a:r>
              <a:rPr lang="en-US" baseline="0" dirty="0" err="1" smtClean="0"/>
              <a:t>flatfile</a:t>
            </a:r>
            <a:r>
              <a:rPr lang="en-US" baseline="0" dirty="0" smtClean="0"/>
              <a:t> we actually specify the file format – like whether it has delimited or fixed width columns, and whether it has a header row. So typically we use </a:t>
            </a:r>
            <a:r>
              <a:rPr lang="en-US" baseline="0" dirty="0" err="1" smtClean="0"/>
              <a:t>flatfile</a:t>
            </a:r>
            <a:r>
              <a:rPr lang="en-US" baseline="0" dirty="0" smtClean="0"/>
              <a:t> connections when we’re setting up data sources or destinations in a data flow.</a:t>
            </a:r>
          </a:p>
          <a:p>
            <a:endParaRPr lang="en-US" baseline="0" dirty="0" smtClean="0"/>
          </a:p>
          <a:p>
            <a:r>
              <a:rPr lang="en-US" baseline="0" dirty="0" smtClean="0"/>
              <a:t>FTP connections, on the other hand, are usually used in the control flow as part of an FTP task. For this connection type, we provide the server name, the port, and credentials for the FTP connection if they’re needed. </a:t>
            </a:r>
          </a:p>
          <a:p>
            <a:endParaRPr lang="en-US" baseline="0" dirty="0" smtClean="0"/>
          </a:p>
          <a:p>
            <a:r>
              <a:rPr lang="en-US" baseline="0" dirty="0" smtClean="0"/>
              <a:t>We use HTTP connections when we need to interact with a Web service. We provide the URL and, if we need to, the credentials.</a:t>
            </a:r>
          </a:p>
          <a:p>
            <a:endParaRPr lang="en-US" baseline="0" dirty="0" smtClean="0"/>
          </a:p>
          <a:p>
            <a:r>
              <a:rPr lang="en-US" baseline="0" dirty="0" smtClean="0"/>
              <a:t>The MSMQ connection manager type is used when we have message queuing. In this case we provide the server name and queue name for the path. </a:t>
            </a:r>
          </a:p>
          <a:p>
            <a:endParaRPr lang="en-US" baseline="0" dirty="0" smtClean="0"/>
          </a:p>
          <a:p>
            <a:r>
              <a:rPr lang="en-US" baseline="0" dirty="0" smtClean="0"/>
              <a:t>If we need to connect to Analysis Services, we use the MSOLAP100 connection. </a:t>
            </a:r>
          </a:p>
          <a:p>
            <a:endParaRPr lang="en-US" baseline="0" dirty="0" smtClean="0"/>
          </a:p>
          <a:p>
            <a:r>
              <a:rPr lang="en-US" baseline="0" dirty="0" smtClean="0"/>
              <a:t>The </a:t>
            </a:r>
            <a:r>
              <a:rPr lang="en-US" baseline="0" dirty="0" err="1" smtClean="0"/>
              <a:t>multifile</a:t>
            </a:r>
            <a:r>
              <a:rPr lang="en-US" baseline="0" dirty="0" smtClean="0"/>
              <a:t> connection manager is not used by any tasks that are built into Integration Services. You’d use it with a custom task. It is basically the same as the File connection manager except that you can configure it to reference </a:t>
            </a:r>
            <a:r>
              <a:rPr lang="en-US" baseline="0" dirty="0" err="1" smtClean="0"/>
              <a:t>mutliple</a:t>
            </a:r>
            <a:r>
              <a:rPr lang="en-US" baseline="0" dirty="0" smtClean="0"/>
              <a:t> files in the same connection.</a:t>
            </a:r>
          </a:p>
          <a:p>
            <a:endParaRPr lang="en-US" baseline="0" dirty="0" smtClean="0"/>
          </a:p>
          <a:p>
            <a:r>
              <a:rPr lang="en-US" baseline="0" dirty="0" smtClean="0"/>
              <a:t>Then we have </a:t>
            </a:r>
            <a:r>
              <a:rPr lang="en-US" baseline="0" dirty="0" err="1" smtClean="0"/>
              <a:t>multiflatfile</a:t>
            </a:r>
            <a:r>
              <a:rPr lang="en-US" baseline="0" dirty="0" smtClean="0"/>
              <a:t>. We can use this if we’re working with a loop container and have the container read one flat file at a time from the connection manager. It’s like the </a:t>
            </a:r>
            <a:r>
              <a:rPr lang="en-US" baseline="0" dirty="0" err="1" smtClean="0"/>
              <a:t>flatfile</a:t>
            </a:r>
            <a:r>
              <a:rPr lang="en-US" baseline="0" dirty="0" smtClean="0"/>
              <a:t> connection manager, but we specify more than one file. And each of these files must have the same format. </a:t>
            </a:r>
          </a:p>
          <a:p>
            <a:endParaRPr lang="en-US" baseline="0" dirty="0" smtClean="0"/>
          </a:p>
          <a:p>
            <a:r>
              <a:rPr lang="en-US" baseline="0" dirty="0" smtClean="0"/>
              <a:t>For relational data sources, like SQL Server databases, we will use the OLEDB connection, and provide a standard connection string for the source</a:t>
            </a:r>
          </a:p>
          <a:p>
            <a:endParaRPr lang="en-US" baseline="0" dirty="0" smtClean="0"/>
          </a:p>
          <a:p>
            <a:r>
              <a:rPr lang="en-US" baseline="0" dirty="0" smtClean="0"/>
              <a:t>But for some data source types, we might have to use an ODBC connection with an applicable connection string.</a:t>
            </a:r>
          </a:p>
          <a:p>
            <a:endParaRPr lang="en-US" baseline="0" dirty="0" smtClean="0"/>
          </a:p>
          <a:p>
            <a:r>
              <a:rPr lang="en-US" baseline="0" dirty="0" smtClean="0"/>
              <a:t>Another connection manager type is the </a:t>
            </a:r>
            <a:r>
              <a:rPr lang="en-US" baseline="0" dirty="0" err="1" smtClean="0"/>
              <a:t>SMOServer</a:t>
            </a:r>
            <a:r>
              <a:rPr lang="en-US" baseline="0" dirty="0" smtClean="0"/>
              <a:t> – we can use that one with a </a:t>
            </a:r>
            <a:r>
              <a:rPr lang="en-US" baseline="0" dirty="0" err="1" smtClean="0"/>
              <a:t>foreach</a:t>
            </a:r>
            <a:r>
              <a:rPr lang="en-US" baseline="0" dirty="0" smtClean="0"/>
              <a:t> loop container which lets us cycle through SMO objects – like servers or databases by using this connection manager type.</a:t>
            </a:r>
          </a:p>
          <a:p>
            <a:endParaRPr lang="en-US" baseline="0" dirty="0" smtClean="0"/>
          </a:p>
          <a:p>
            <a:r>
              <a:rPr lang="en-US" baseline="0" dirty="0" smtClean="0"/>
              <a:t>For sending emails from a package – we have the SMTP connection. We just provide the name of the SMTP server.</a:t>
            </a:r>
          </a:p>
          <a:p>
            <a:endParaRPr lang="en-US" baseline="0" dirty="0" smtClean="0"/>
          </a:p>
          <a:p>
            <a:r>
              <a:rPr lang="en-US" baseline="0" dirty="0" err="1" smtClean="0"/>
              <a:t>SQLMobile</a:t>
            </a:r>
            <a:r>
              <a:rPr lang="en-US" baseline="0" dirty="0" smtClean="0"/>
              <a:t> is for connecting to a database stored in the compact edition of SQL Server.</a:t>
            </a:r>
          </a:p>
          <a:p>
            <a:endParaRPr lang="en-US" baseline="0" dirty="0" smtClean="0"/>
          </a:p>
          <a:p>
            <a:r>
              <a:rPr lang="en-US" baseline="0" dirty="0" smtClean="0"/>
              <a:t>And then last – we have the WMI connection type which we use when we’re performing WMI queries or watching events with WMI.</a:t>
            </a:r>
          </a:p>
          <a:p>
            <a:endParaRPr lang="en-US" baseline="0" dirty="0" smtClean="0"/>
          </a:p>
          <a:p>
            <a:r>
              <a:rPr lang="en-US" baseline="0" dirty="0" smtClean="0"/>
              <a:t>There are three connection manager types that we need to download from Microsoft if we need to use them.</a:t>
            </a:r>
          </a:p>
          <a:p>
            <a:endParaRPr lang="en-US" baseline="0" dirty="0" smtClean="0"/>
          </a:p>
          <a:p>
            <a:r>
              <a:rPr lang="en-US" baseline="0" dirty="0" smtClean="0"/>
              <a:t>The first is an Oracle provider.</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And there’s also one available for Teradata. </a:t>
            </a:r>
          </a:p>
          <a:p>
            <a:endParaRPr lang="en-US" baseline="0" dirty="0" smtClean="0"/>
          </a:p>
          <a:p>
            <a:r>
              <a:rPr lang="en-US" baseline="0" dirty="0" smtClean="0"/>
              <a:t>Here’s the link to download these from Microsoft.</a:t>
            </a:r>
          </a:p>
          <a:p>
            <a:endParaRPr lang="en-US" baseline="0" dirty="0" smtClean="0"/>
          </a:p>
          <a:p>
            <a:r>
              <a:rPr lang="en-US" baseline="0" dirty="0" smtClean="0"/>
              <a:t>We can also download a provider for SAP BI if necessary, </a:t>
            </a:r>
          </a:p>
          <a:p>
            <a:endParaRPr lang="en-US" baseline="0" dirty="0" smtClean="0"/>
          </a:p>
          <a:p>
            <a:r>
              <a:rPr lang="en-US" baseline="0" dirty="0" smtClean="0"/>
              <a:t>And here’s the link for that.</a:t>
            </a:r>
          </a:p>
          <a:p>
            <a:endParaRPr lang="en-US" baseline="0" dirty="0" smtClean="0"/>
          </a:p>
          <a:p>
            <a:endParaRPr lang="en-US" baseline="0" dirty="0" smtClean="0"/>
          </a:p>
          <a:p>
            <a:r>
              <a:rPr lang="en-US" baseline="0" dirty="0" smtClean="0"/>
              <a:t>And if the connection type you need isn’t available on this list, </a:t>
            </a:r>
          </a:p>
          <a:p>
            <a:endParaRPr lang="en-US" baseline="0" dirty="0" smtClean="0"/>
          </a:p>
          <a:p>
            <a:r>
              <a:rPr lang="en-US" baseline="0" dirty="0" smtClean="0"/>
              <a:t>you can develop your own custom connection manager. </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17</a:t>
            </a:fld>
            <a:endParaRPr lang="en-US"/>
          </a:p>
        </p:txBody>
      </p:sp>
    </p:spTree>
    <p:extLst>
      <p:ext uri="{BB962C8B-B14F-4D97-AF65-F5344CB8AC3E}">
        <p14:creationId xmlns:p14="http://schemas.microsoft.com/office/powerpoint/2010/main" val="40860681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Let’s assume that we’ll be executing packages on a 64-bit computer. We can develop packages on a separate 32-bit or 64-bit computer but there are some things that we need to know to be successful.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If we’ve installed both Integration Services and BIDS on the same development machine, then we’ll have both the 32-bit and 64-bit versions of the providers used by these connection managers. Usually we don’t install BIDS on a production machine, so instead we’ll install Integration Services with the Management Tools-Complete option. We’ll talk more about how package execution chooses the right provider in a separate module about package execution. </a:t>
            </a:r>
            <a:r>
              <a:rPr lang="en-US" sz="1200" b="0" i="0" kern="1200" baseline="0" dirty="0" smtClean="0">
                <a:solidFill>
                  <a:schemeClr val="tx1"/>
                </a:solidFill>
                <a:effectLst/>
                <a:latin typeface="Arial" pitchFamily="34" charset="0"/>
                <a:ea typeface="+mn-ea"/>
                <a:cs typeface="+mn-cs"/>
              </a:rPr>
              <a:t>During development, we’ll be executing packages in BIDS. And it’s ok to design in 32-bit mode and run package in production in 64 bit mode b/c same IDs are used for the providers, so the 64-bit computer uses the correct version.</a:t>
            </a:r>
          </a:p>
          <a:p>
            <a:endParaRPr lang="en-US" sz="1200" b="0" i="0" kern="1200" baseline="0" dirty="0" smtClean="0">
              <a:solidFill>
                <a:schemeClr val="tx1"/>
              </a:solidFill>
              <a:effectLst/>
              <a:latin typeface="Arial" pitchFamily="34" charset="0"/>
              <a:ea typeface="+mn-ea"/>
              <a:cs typeface="+mn-cs"/>
            </a:endParaRPr>
          </a:p>
          <a:p>
            <a:endParaRPr lang="en-US" sz="1200" b="0" i="0" kern="1200" baseline="0" dirty="0" smtClean="0">
              <a:solidFill>
                <a:schemeClr val="tx1"/>
              </a:solidFill>
              <a:effectLst/>
              <a:latin typeface="Arial" pitchFamily="34" charset="0"/>
              <a:ea typeface="+mn-ea"/>
              <a:cs typeface="+mn-cs"/>
            </a:endParaRPr>
          </a:p>
          <a:p>
            <a:r>
              <a:rPr lang="en-US" sz="1200" b="0" i="0" kern="1200" baseline="0" dirty="0" smtClean="0">
                <a:solidFill>
                  <a:schemeClr val="tx1"/>
                </a:solidFill>
                <a:effectLst/>
                <a:latin typeface="Arial" pitchFamily="34" charset="0"/>
                <a:ea typeface="+mn-ea"/>
                <a:cs typeface="+mn-cs"/>
              </a:rPr>
              <a:t>If we’re developing on a 64 bit computer and need to connect to Access or Excel – we need to connect using the OLE DB Provider for JET which is only available in 32-bit mode. </a:t>
            </a:r>
            <a:r>
              <a:rPr lang="en-US" sz="1200" b="0" i="0" kern="1200" dirty="0" smtClean="0">
                <a:solidFill>
                  <a:schemeClr val="tx1"/>
                </a:solidFill>
                <a:effectLst/>
                <a:latin typeface="Arial" pitchFamily="34" charset="0"/>
                <a:ea typeface="+mn-ea"/>
                <a:cs typeface="+mn-cs"/>
              </a:rPr>
              <a:t>Also, the SQL Server Compact Provider, which connects to SQL Server Compact data sources, is not available in a 64-bit version. </a:t>
            </a:r>
            <a:r>
              <a:rPr lang="en-US" sz="1200" b="0" i="0" kern="1200" baseline="0" dirty="0" smtClean="0">
                <a:solidFill>
                  <a:schemeClr val="tx1"/>
                </a:solidFill>
                <a:effectLst/>
                <a:latin typeface="Arial" pitchFamily="34" charset="0"/>
                <a:ea typeface="+mn-ea"/>
                <a:cs typeface="+mn-cs"/>
              </a:rPr>
              <a:t>Regardless, BIDS lets us add connections with 32-bit providers while we’re working the package design. Then we’ll create a connection and all looks fine but then when we try to execute the package, the connection fails.  So anytime we run into a problem with a 32-bit driver when we’re working in BIDS on a 64-bit computer, </a:t>
            </a:r>
          </a:p>
          <a:p>
            <a:endParaRPr lang="en-US" sz="1200" b="0" i="0" kern="1200" baseline="0" dirty="0" smtClean="0">
              <a:solidFill>
                <a:schemeClr val="tx1"/>
              </a:solidFill>
              <a:effectLst/>
              <a:latin typeface="Arial" pitchFamily="34" charset="0"/>
              <a:ea typeface="+mn-ea"/>
              <a:cs typeface="+mn-cs"/>
            </a:endParaRPr>
          </a:p>
          <a:p>
            <a:r>
              <a:rPr lang="en-US" sz="1200" b="0" i="0" kern="1200" baseline="0" dirty="0" smtClean="0">
                <a:solidFill>
                  <a:schemeClr val="tx1"/>
                </a:solidFill>
                <a:effectLst/>
                <a:latin typeface="Arial" pitchFamily="34" charset="0"/>
                <a:ea typeface="+mn-ea"/>
                <a:cs typeface="+mn-cs"/>
              </a:rPr>
              <a:t>we need to set a property for the project.</a:t>
            </a:r>
          </a:p>
          <a:p>
            <a:endParaRPr lang="en-US" sz="1200" b="0" i="0" kern="1200" baseline="0" dirty="0" smtClean="0">
              <a:solidFill>
                <a:schemeClr val="tx1"/>
              </a:solidFill>
              <a:effectLst/>
              <a:latin typeface="Arial" pitchFamily="34" charset="0"/>
              <a:ea typeface="+mn-ea"/>
              <a:cs typeface="+mn-cs"/>
            </a:endParaRPr>
          </a:p>
          <a:p>
            <a:r>
              <a:rPr lang="en-US" sz="1200" b="0" i="0" kern="1200" baseline="0" dirty="0" smtClean="0">
                <a:solidFill>
                  <a:schemeClr val="tx1"/>
                </a:solidFill>
                <a:effectLst/>
                <a:latin typeface="Arial" pitchFamily="34" charset="0"/>
                <a:ea typeface="+mn-ea"/>
                <a:cs typeface="+mn-cs"/>
              </a:rPr>
              <a:t>On the debugging page, we have the Run64BitRuntime property and we need to set it to False. Then we can successfully run the package in BIDS. </a:t>
            </a:r>
          </a:p>
          <a:p>
            <a:endParaRPr lang="en-US" sz="1200" b="0" i="0" kern="1200" baseline="0" dirty="0" smtClean="0">
              <a:solidFill>
                <a:schemeClr val="tx1"/>
              </a:solidFill>
              <a:effectLst/>
              <a:latin typeface="Arial" pitchFamily="34" charset="0"/>
              <a:ea typeface="+mn-ea"/>
              <a:cs typeface="+mn-cs"/>
            </a:endParaRPr>
          </a:p>
          <a:p>
            <a:r>
              <a:rPr lang="en-US" sz="1200" b="0" i="0" kern="1200" baseline="0" dirty="0" smtClean="0">
                <a:solidFill>
                  <a:schemeClr val="tx1"/>
                </a:solidFill>
                <a:effectLst/>
                <a:latin typeface="Arial" pitchFamily="34" charset="0"/>
                <a:ea typeface="+mn-ea"/>
                <a:cs typeface="+mn-cs"/>
              </a:rPr>
              <a:t>I’ve included a link to more information about things to know </a:t>
            </a:r>
            <a:r>
              <a:rPr lang="en-US" sz="1200" b="0" i="0" kern="1200" baseline="0" dirty="0" err="1" smtClean="0">
                <a:solidFill>
                  <a:schemeClr val="tx1"/>
                </a:solidFill>
                <a:effectLst/>
                <a:latin typeface="Arial" pitchFamily="34" charset="0"/>
                <a:ea typeface="+mn-ea"/>
                <a:cs typeface="+mn-cs"/>
              </a:rPr>
              <a:t>abou</a:t>
            </a:r>
            <a:r>
              <a:rPr lang="en-US" sz="1200" b="0" i="0" kern="1200" baseline="0" dirty="0" smtClean="0">
                <a:solidFill>
                  <a:schemeClr val="tx1"/>
                </a:solidFill>
                <a:effectLst/>
                <a:latin typeface="Arial" pitchFamily="34" charset="0"/>
                <a:ea typeface="+mn-ea"/>
                <a:cs typeface="+mn-cs"/>
              </a:rPr>
              <a:t> t650bit </a:t>
            </a:r>
          </a:p>
          <a:p>
            <a:endParaRPr lang="en-US" sz="1200" b="0" i="0" kern="1200" baseline="0" dirty="0" smtClean="0">
              <a:solidFill>
                <a:schemeClr val="tx1"/>
              </a:solidFill>
              <a:effectLst/>
              <a:latin typeface="Arial" pitchFamily="34" charset="0"/>
              <a:ea typeface="+mn-ea"/>
              <a:cs typeface="+mn-cs"/>
            </a:endParaRPr>
          </a:p>
          <a:p>
            <a:r>
              <a:rPr lang="en-US" sz="1200" b="0" i="0" kern="1200" baseline="0" dirty="0" smtClean="0">
                <a:solidFill>
                  <a:schemeClr val="tx1"/>
                </a:solidFill>
                <a:effectLst/>
                <a:latin typeface="Arial" pitchFamily="34" charset="0"/>
                <a:ea typeface="+mn-ea"/>
                <a:cs typeface="+mn-cs"/>
              </a:rPr>
              <a:t>DEMO: create package and set up connection (module 3 step 1)</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18</a:t>
            </a:fld>
            <a:endParaRPr lang="en-US"/>
          </a:p>
        </p:txBody>
      </p:sp>
    </p:spTree>
    <p:extLst>
      <p:ext uri="{BB962C8B-B14F-4D97-AF65-F5344CB8AC3E}">
        <p14:creationId xmlns:p14="http://schemas.microsoft.com/office/powerpoint/2010/main" val="22301829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we set up our</a:t>
            </a:r>
            <a:r>
              <a:rPr lang="en-US" baseline="0" dirty="0" smtClean="0"/>
              <a:t> package, and whether or not we add connections, we’re set to add tasks. In fact, nothing’s going to happen in our package without a task.</a:t>
            </a:r>
          </a:p>
          <a:p>
            <a:endParaRPr lang="en-US" baseline="0" dirty="0" smtClean="0"/>
          </a:p>
          <a:p>
            <a:r>
              <a:rPr lang="en-US" dirty="0" smtClean="0"/>
              <a:t>Integration Services</a:t>
            </a:r>
            <a:r>
              <a:rPr lang="en-US" baseline="0" dirty="0" smtClean="0"/>
              <a:t> comes with all kinds of tasks built-in </a:t>
            </a:r>
          </a:p>
          <a:p>
            <a:endParaRPr lang="en-US" baseline="0" dirty="0" smtClean="0"/>
          </a:p>
          <a:p>
            <a:r>
              <a:rPr lang="en-US" baseline="0" dirty="0" smtClean="0"/>
              <a:t>which we can find in the Toolbox window. We’ll explore tasks in much greater detail in the next module. We use each task to do one specific unit of work, </a:t>
            </a:r>
          </a:p>
          <a:p>
            <a:endParaRPr lang="en-US" baseline="0" dirty="0" smtClean="0"/>
          </a:p>
          <a:p>
            <a:r>
              <a:rPr lang="en-US" baseline="0" dirty="0" smtClean="0"/>
              <a:t>like Execute a SQL statement </a:t>
            </a:r>
          </a:p>
          <a:p>
            <a:endParaRPr lang="en-US" baseline="0" dirty="0" smtClean="0"/>
          </a:p>
          <a:p>
            <a:r>
              <a:rPr lang="en-US" baseline="0" dirty="0" smtClean="0"/>
              <a:t>or send an email After we add a task to the control flow designer, </a:t>
            </a:r>
          </a:p>
          <a:p>
            <a:endParaRPr lang="en-US" baseline="0" dirty="0" smtClean="0"/>
          </a:p>
          <a:p>
            <a:r>
              <a:rPr lang="en-US" baseline="0" dirty="0" smtClean="0"/>
              <a:t>we then configure the task by setting its properties, usually using an editor interface like the one shown here, although we can also configure properties in the Properties window. During the initial development of a package, we typically hard-code properties to make sure we have all tasks in the package working correctly, but we can also use expressions to dynamically set property values at run-time which we’ll learn more about later in a separate module in this course. Each task has a distinct set of properties that specify what the task is supposed to do when the package executes, some are optional and some are required. In the case of an Execute SQL Task – we need to provide a connection and a SQL Statement at a minimum.</a:t>
            </a:r>
          </a:p>
          <a:p>
            <a:endParaRPr lang="en-US" baseline="0" dirty="0" smtClean="0"/>
          </a:p>
          <a:p>
            <a:r>
              <a:rPr lang="en-US" baseline="0" dirty="0" smtClean="0"/>
              <a:t>DEMO: p. 12 create an Execute SQL Task</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19</a:t>
            </a:fld>
            <a:endParaRPr lang="en-US"/>
          </a:p>
        </p:txBody>
      </p:sp>
    </p:spTree>
    <p:extLst>
      <p:ext uri="{BB962C8B-B14F-4D97-AF65-F5344CB8AC3E}">
        <p14:creationId xmlns:p14="http://schemas.microsoft.com/office/powerpoint/2010/main" val="26958692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a:t>
            </a:r>
            <a:r>
              <a:rPr lang="en-US" baseline="0" dirty="0" smtClean="0"/>
              <a:t> a package contains multiple tasks, we need to specify whether the tasks execute in parallel or in a particular sequence, and we do that with precedence constraints.</a:t>
            </a:r>
          </a:p>
          <a:p>
            <a:endParaRPr lang="en-US" baseline="0" dirty="0" smtClean="0"/>
          </a:p>
          <a:p>
            <a:r>
              <a:rPr lang="en-US" baseline="0" dirty="0" smtClean="0"/>
              <a:t>For example, if we have two tasks in a package like this,</a:t>
            </a:r>
          </a:p>
          <a:p>
            <a:endParaRPr lang="en-US" baseline="0" dirty="0" smtClean="0"/>
          </a:p>
          <a:p>
            <a:r>
              <a:rPr lang="en-US" baseline="0" dirty="0" smtClean="0"/>
              <a:t> they will execute in parallel. </a:t>
            </a:r>
          </a:p>
          <a:p>
            <a:endParaRPr lang="en-US" baseline="0" dirty="0" smtClean="0"/>
          </a:p>
          <a:p>
            <a:r>
              <a:rPr lang="en-US" baseline="0" dirty="0" smtClean="0"/>
              <a:t>If, on the other hand, we want one task – like the Data Flow Task -  to execute after another – like the Execute SQL Task,</a:t>
            </a:r>
          </a:p>
          <a:p>
            <a:endParaRPr lang="en-US" baseline="0" dirty="0" smtClean="0"/>
          </a:p>
          <a:p>
            <a:r>
              <a:rPr lang="en-US" baseline="0" dirty="0" smtClean="0"/>
              <a:t>Then we add a precedence constraint </a:t>
            </a:r>
          </a:p>
          <a:p>
            <a:endParaRPr lang="en-US" baseline="0" dirty="0" smtClean="0"/>
          </a:p>
          <a:p>
            <a:r>
              <a:rPr lang="en-US" baseline="0" dirty="0" smtClean="0"/>
              <a:t>To force the tasks to execute sequentially. Precedence constraints have properties to determine the conditions under which the control flow moves from one task to another. In this case, the precedence constraint is green, so the Data Flow Task will ONLY execute if the Execute SQL task completes successfully.</a:t>
            </a:r>
          </a:p>
          <a:p>
            <a:endParaRPr lang="en-US" baseline="0" dirty="0" smtClean="0"/>
          </a:p>
          <a:p>
            <a:r>
              <a:rPr lang="en-US" baseline="0" dirty="0" smtClean="0"/>
              <a:t>We can also set the precedence constraint to Failure which displays as a red arrow – so here the Send Mail Task executes ONLY when the execute </a:t>
            </a:r>
            <a:r>
              <a:rPr lang="en-US" baseline="0" dirty="0" err="1" smtClean="0"/>
              <a:t>sql</a:t>
            </a:r>
            <a:r>
              <a:rPr lang="en-US" baseline="0" dirty="0" smtClean="0"/>
              <a:t> task fails.</a:t>
            </a:r>
          </a:p>
          <a:p>
            <a:endParaRPr lang="en-US" baseline="0" dirty="0" smtClean="0"/>
          </a:p>
          <a:p>
            <a:r>
              <a:rPr lang="en-US" baseline="0" dirty="0" smtClean="0"/>
              <a:t>Or we can have the Send Mail Task execute regardless of whether the Execute SQL Task succeeds or fails, by using a completion constraint – which shows u as a blue arrow. The precedence constraint just makes sure that the Send Mail Task only starts executing when the Execute SQL task is completely finished.</a:t>
            </a:r>
          </a:p>
          <a:p>
            <a:endParaRPr lang="en-US" baseline="0" dirty="0" smtClean="0"/>
          </a:p>
          <a:p>
            <a:r>
              <a:rPr lang="en-US" baseline="0" dirty="0" smtClean="0"/>
              <a:t>And we can have even greater control over sequencing if necessary.</a:t>
            </a:r>
          </a:p>
          <a:p>
            <a:endParaRPr lang="en-US" baseline="0" dirty="0" smtClean="0"/>
          </a:p>
          <a:p>
            <a:r>
              <a:rPr lang="en-US" baseline="0" dirty="0" smtClean="0"/>
              <a:t>Instead of or in addition to any of the precedence constraint types – success, failure, or completion – we can use an expression that evaluates as true or false. </a:t>
            </a:r>
          </a:p>
          <a:p>
            <a:endParaRPr lang="en-US" baseline="0" dirty="0" smtClean="0"/>
          </a:p>
          <a:p>
            <a:r>
              <a:rPr lang="en-US" baseline="0" dirty="0" smtClean="0"/>
              <a:t>We can tell an expression applies when this icon appears next to the precedence constraint.</a:t>
            </a:r>
          </a:p>
          <a:p>
            <a:endParaRPr lang="en-US" baseline="0" dirty="0" smtClean="0"/>
          </a:p>
          <a:p>
            <a:r>
              <a:rPr lang="en-US" baseline="0" dirty="0" smtClean="0"/>
              <a:t>Here we have the Send Mail Task with multiple constraints. When we have the precedence constraints set up like this, both must be true in order for the Send Mail Task to execute. That is, the two execute </a:t>
            </a:r>
            <a:r>
              <a:rPr lang="en-US" baseline="0" dirty="0" err="1" smtClean="0"/>
              <a:t>sql</a:t>
            </a:r>
            <a:r>
              <a:rPr lang="en-US" baseline="0" dirty="0" smtClean="0"/>
              <a:t> tasks BOTH have to complete successfully. </a:t>
            </a:r>
          </a:p>
          <a:p>
            <a:endParaRPr lang="en-US" baseline="0" dirty="0" smtClean="0"/>
          </a:p>
          <a:p>
            <a:r>
              <a:rPr lang="en-US" baseline="0" dirty="0" smtClean="0"/>
              <a:t>We call this an AND condition.</a:t>
            </a:r>
          </a:p>
          <a:p>
            <a:endParaRPr lang="en-US" baseline="0" dirty="0" smtClean="0"/>
          </a:p>
          <a:p>
            <a:r>
              <a:rPr lang="en-US" baseline="0" dirty="0" smtClean="0"/>
              <a:t>For cases when only one or the other preceding task needs to complete successfully, </a:t>
            </a:r>
          </a:p>
          <a:p>
            <a:endParaRPr lang="en-US" baseline="0" dirty="0" smtClean="0"/>
          </a:p>
          <a:p>
            <a:r>
              <a:rPr lang="en-US" baseline="0" dirty="0" smtClean="0"/>
              <a:t>we can set up an OR condition which is shown by the dotted lines.</a:t>
            </a:r>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20</a:t>
            </a:fld>
            <a:endParaRPr lang="en-US"/>
          </a:p>
        </p:txBody>
      </p:sp>
    </p:spTree>
    <p:extLst>
      <p:ext uri="{BB962C8B-B14F-4D97-AF65-F5344CB8AC3E}">
        <p14:creationId xmlns:p14="http://schemas.microsoft.com/office/powerpoint/2010/main" val="2902371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organize tasks into</a:t>
            </a:r>
            <a:r>
              <a:rPr lang="en-US" baseline="0" dirty="0" smtClean="0"/>
              <a:t> groups that execute together or into repeating groups, we can use containers.</a:t>
            </a:r>
          </a:p>
          <a:p>
            <a:endParaRPr lang="en-US" baseline="0" dirty="0" smtClean="0"/>
          </a:p>
          <a:p>
            <a:r>
              <a:rPr lang="en-US" baseline="0" dirty="0" smtClean="0"/>
              <a:t>Integration Services has 3 types of containers:</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 sequence container just holds tasks that you want to group together </a:t>
            </a:r>
          </a:p>
          <a:p>
            <a:endParaRPr lang="en-US" baseline="0" dirty="0" smtClean="0"/>
          </a:p>
          <a:p>
            <a:r>
              <a:rPr lang="en-US" baseline="0" dirty="0" smtClean="0"/>
              <a:t>The For Loop</a:t>
            </a:r>
          </a:p>
          <a:p>
            <a:endParaRPr lang="en-US" baseline="0" dirty="0" smtClean="0"/>
          </a:p>
          <a:p>
            <a:r>
              <a:rPr lang="en-US" baseline="0" dirty="0" smtClean="0"/>
              <a:t>And The </a:t>
            </a:r>
            <a:r>
              <a:rPr lang="en-US" baseline="0" dirty="0" err="1" smtClean="0"/>
              <a:t>Foreach</a:t>
            </a:r>
            <a:r>
              <a:rPr lang="en-US" baseline="0" dirty="0" smtClean="0"/>
              <a:t> Loop</a:t>
            </a:r>
          </a:p>
          <a:p>
            <a:endParaRPr lang="en-US" baseline="0" dirty="0" smtClean="0"/>
          </a:p>
          <a:p>
            <a:r>
              <a:rPr lang="en-US" baseline="0" dirty="0" smtClean="0"/>
              <a:t>We use a sequence container when we want the tasks inside the container to execute together – in this example, we have two execute package tasks that will execute in parallel. There are certain properties that tasks have in common that we can set collectively by setting the property for the container. So if for some reason we want to temporarily disable execution of these two tasks, we can just disable the container, as one example. </a:t>
            </a:r>
          </a:p>
          <a:p>
            <a:endParaRPr lang="en-US" baseline="0" dirty="0" smtClean="0"/>
          </a:p>
          <a:p>
            <a:r>
              <a:rPr lang="en-US" baseline="0" dirty="0" smtClean="0"/>
              <a:t>Another reason to use a sequence container is to control what happens next after all the tasks inside the container execute. In data warehousing, for example, we want all packages that process dimension tables to complete successfully before we start executing the packages that process fact tables. If all tasks inside a container successfully execute, then the container is considered to be in a successful state. If any of the tasks fail, then the container fails. And that matters when we have a precedent constraint connecting the container to other tasks.</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In addition to controlling when – or whether -  the tasks inside a container execute in the control flow, the containers can define scope for a variable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And boundaries for transactions. We’ll discuss variables in just a moment and transactions will be covered in a later module in this course.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We can also create an event handler for a container, which we’ll look at how to do in more detail in a separate module. Now all of these characteristics of a sequence container are also applicable to the other two container types also, but whereas the sequence container executes the tasks it contains once only, the other two containers will repeat the tasks that they hold for some number of iterations of a loop. They differ in the way that we define the number of times that we repeat the loop. With the For Loop, we set several properties using expressions.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We have an </a:t>
            </a:r>
            <a:r>
              <a:rPr lang="en-US" baseline="0" dirty="0" err="1" smtClean="0"/>
              <a:t>Init</a:t>
            </a:r>
            <a:r>
              <a:rPr lang="en-US" baseline="0" dirty="0" smtClean="0"/>
              <a:t> expression to initialize a variable on the first execution of the loop, the tasks get executed and then an </a:t>
            </a:r>
            <a:r>
              <a:rPr lang="en-US" baseline="0" dirty="0" err="1" smtClean="0"/>
              <a:t>Eval</a:t>
            </a:r>
            <a:r>
              <a:rPr lang="en-US" baseline="0" dirty="0" smtClean="0"/>
              <a:t> expression is evaluated to determine whether to exit the loop.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If the loop needs to continue, an Assign expression increments the counter and execution begins again with the first task to start the next iteration of the loop. Then this process continues until the </a:t>
            </a:r>
            <a:r>
              <a:rPr lang="en-US" baseline="0" dirty="0" err="1" smtClean="0"/>
              <a:t>eval</a:t>
            </a:r>
            <a:r>
              <a:rPr lang="en-US" baseline="0" dirty="0" smtClean="0"/>
              <a:t> expression evaluates as true and the loop ends. </a:t>
            </a:r>
          </a:p>
          <a:p>
            <a:endParaRPr lang="en-US" baseline="0" dirty="0" smtClean="0"/>
          </a:p>
          <a:p>
            <a:r>
              <a:rPr lang="en-US" baseline="0" dirty="0" smtClean="0"/>
              <a:t>The For Each Loop works differently because it uses a collection of objects to determine how many times the loop executes. When we configure the loop, we specify what kind of object we’re going to use as an enumerator. </a:t>
            </a:r>
          </a:p>
          <a:p>
            <a:endParaRPr lang="en-US" baseline="0" dirty="0" smtClean="0"/>
          </a:p>
          <a:p>
            <a:r>
              <a:rPr lang="en-US" baseline="0" dirty="0" smtClean="0"/>
              <a:t>For example, we can have a set of files in a folder that contain data that we want to read. We can have the </a:t>
            </a:r>
            <a:r>
              <a:rPr lang="en-US" baseline="0" dirty="0" err="1" smtClean="0"/>
              <a:t>foreach</a:t>
            </a:r>
            <a:r>
              <a:rPr lang="en-US" baseline="0" dirty="0" smtClean="0"/>
              <a:t> loop look in the folder and then loop through the tasks in the container for each file that it finds in the folder.</a:t>
            </a:r>
          </a:p>
          <a:p>
            <a:endParaRPr lang="en-US" baseline="0" dirty="0" smtClean="0"/>
          </a:p>
          <a:p>
            <a:r>
              <a:rPr lang="en-US" baseline="0" dirty="0" smtClean="0"/>
              <a:t>A less commonly used enumerator is the Item enumerator – in this case, we manually type in values for rows and columns, and we can associate each column with a variable so that we can have tasks use the values in the column for the row that’s in scope for the current iteration.</a:t>
            </a:r>
          </a:p>
          <a:p>
            <a:endParaRPr lang="en-US" baseline="0" dirty="0" smtClean="0"/>
          </a:p>
          <a:p>
            <a:r>
              <a:rPr lang="en-US" baseline="0" dirty="0" smtClean="0"/>
              <a:t>Then we have the ADO enumerator which we’ll see in the next demonstration. With ADO, we have a variable that contains a </a:t>
            </a:r>
            <a:r>
              <a:rPr lang="en-US" baseline="0" dirty="0" err="1" smtClean="0"/>
              <a:t>rowset</a:t>
            </a:r>
            <a:r>
              <a:rPr lang="en-US" baseline="0" dirty="0" smtClean="0"/>
              <a:t> – like we would get from an Execute SQL task. The loop will execute for each row in the </a:t>
            </a:r>
            <a:r>
              <a:rPr lang="en-US" baseline="0" dirty="0" err="1" smtClean="0"/>
              <a:t>rowset</a:t>
            </a:r>
            <a:r>
              <a:rPr lang="en-US" baseline="0" dirty="0" smtClean="0"/>
              <a:t>.</a:t>
            </a:r>
          </a:p>
          <a:p>
            <a:endParaRPr lang="en-US" baseline="0" dirty="0" smtClean="0"/>
          </a:p>
          <a:p>
            <a:r>
              <a:rPr lang="en-US" baseline="0" dirty="0" smtClean="0"/>
              <a:t>Then there’s the ADO.NET Schema </a:t>
            </a:r>
            <a:r>
              <a:rPr lang="en-US" baseline="0" dirty="0" err="1" smtClean="0"/>
              <a:t>Rowset</a:t>
            </a:r>
            <a:r>
              <a:rPr lang="en-US" baseline="0" dirty="0" smtClean="0"/>
              <a:t> – we can use this one to iterate through schema objects – maybe we loop through databases on a server, or through columns in a table, or procedures in a database, just to name a few options.</a:t>
            </a:r>
          </a:p>
          <a:p>
            <a:endParaRPr lang="en-US" baseline="0" dirty="0" smtClean="0"/>
          </a:p>
          <a:p>
            <a:r>
              <a:rPr lang="en-US" baseline="0" dirty="0" smtClean="0"/>
              <a:t>We can also use a variable as an enumerator. It’s not used as often as some of the other enumerators, but it’s the same principle that we’ve already seen. We need an Integration Services variable with an object data type that we populate using a Script Task. In the Script Task, the variable is set up as a collection and we use code to add items to the collection which we then assign to the Integration Services variable, which in turn we reference as an enumerator.</a:t>
            </a:r>
          </a:p>
          <a:p>
            <a:endParaRPr lang="en-US" baseline="0" dirty="0" smtClean="0"/>
          </a:p>
          <a:p>
            <a:r>
              <a:rPr lang="en-US" baseline="0" dirty="0" smtClean="0"/>
              <a:t>If we have XML data – we can iterate through the nodes in the XML document.</a:t>
            </a:r>
          </a:p>
          <a:p>
            <a:endParaRPr lang="en-US" baseline="0" dirty="0" smtClean="0"/>
          </a:p>
          <a:p>
            <a:r>
              <a:rPr lang="en-US" baseline="0" dirty="0" smtClean="0"/>
              <a:t>And then last, we have the SMO enumerator which we can use to loop through a list of SQL Management objects. For example, we can loop through linked servers, jobs, logins, databases , file groups, log files, and so on. So with all these options, if we have a collection of almost anything, we can loop through that collection and perform the same tasks with each item in that list. </a:t>
            </a:r>
          </a:p>
          <a:p>
            <a:endParaRPr lang="en-US" baseline="0" dirty="0" smtClean="0"/>
          </a:p>
          <a:p>
            <a:r>
              <a:rPr lang="en-US" baseline="0" dirty="0" smtClean="0"/>
              <a:t>And by the way – we can put containers inside of containers.</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21</a:t>
            </a:fld>
            <a:endParaRPr lang="en-US"/>
          </a:p>
        </p:txBody>
      </p:sp>
    </p:spTree>
    <p:extLst>
      <p:ext uri="{BB962C8B-B14F-4D97-AF65-F5344CB8AC3E}">
        <p14:creationId xmlns:p14="http://schemas.microsoft.com/office/powerpoint/2010/main" val="39186298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this module, we’re going to spend some more time exploring the control flow tasks that were introduced in the previous module. We’ll cover everything except Scripting which will come in a separate module. Our focus in this module is simply on learning about the tasks that are available and how to configure them, rather than building complete packages that implement these tasks as part of a business intelligence solution. Our approach to learning about these tasks is to look at them by category and consider how they might be used in an ETL process for data warehousing. But don’t worry, even if you’re not working on a data warehouse, you’ll learn what these tasks do and get ideas for how o use them.</a:t>
            </a:r>
          </a:p>
          <a:p>
            <a:endParaRPr lang="en-US" baseline="0" dirty="0" smtClean="0"/>
          </a:p>
          <a:p>
            <a:r>
              <a:rPr lang="en-US" baseline="0" dirty="0" smtClean="0"/>
              <a:t>Starting with data preparation tasks that we can use to retrieve data to perform tasks. These data preparation tasks are separate from the data flow process that we’ll be talking about in the next module. </a:t>
            </a:r>
          </a:p>
          <a:p>
            <a:endParaRPr lang="en-US" baseline="0" dirty="0" smtClean="0"/>
          </a:p>
          <a:p>
            <a:r>
              <a:rPr lang="en-US" baseline="0" dirty="0" smtClean="0"/>
              <a:t>Then we’ll discuss process communication tasks that allow us to get or send information from external processes or other Integration Services packages.</a:t>
            </a:r>
          </a:p>
          <a:p>
            <a:endParaRPr lang="en-US" baseline="0" dirty="0" smtClean="0"/>
          </a:p>
          <a:p>
            <a:r>
              <a:rPr lang="en-US" baseline="0" dirty="0" smtClean="0"/>
              <a:t>Then we have SQL Server tasks to perform bulk load activities, SQL statements, and to move database objects.</a:t>
            </a:r>
          </a:p>
          <a:p>
            <a:endParaRPr lang="en-US" baseline="0" dirty="0" smtClean="0"/>
          </a:p>
          <a:p>
            <a:r>
              <a:rPr lang="en-US" baseline="0" dirty="0" smtClean="0"/>
              <a:t>And Analysis Services tasks help us keep cubes up-to-date with fresh data and also to apply data mining models to our data. </a:t>
            </a:r>
          </a:p>
          <a:p>
            <a:endParaRPr lang="en-US" baseline="0" dirty="0" smtClean="0"/>
          </a:p>
          <a:p>
            <a:r>
              <a:rPr lang="en-US" baseline="0" dirty="0" smtClean="0"/>
              <a:t>And last, we have database maintenance tasks which are used to do things like backups or maintain indexes.</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22</a:t>
            </a:fld>
            <a:endParaRPr lang="en-US"/>
          </a:p>
        </p:txBody>
      </p:sp>
    </p:spTree>
    <p:extLst>
      <p:ext uri="{BB962C8B-B14F-4D97-AF65-F5344CB8AC3E}">
        <p14:creationId xmlns:p14="http://schemas.microsoft.com/office/powerpoint/2010/main" val="2231701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In this module, we’ll start</a:t>
            </a:r>
            <a:r>
              <a:rPr lang="en-US" sz="1200" kern="1200" baseline="0" dirty="0" smtClean="0">
                <a:solidFill>
                  <a:schemeClr val="tx1"/>
                </a:solidFill>
                <a:effectLst/>
                <a:latin typeface="Arial" pitchFamily="34" charset="0"/>
                <a:ea typeface="+mn-ea"/>
                <a:cs typeface="+mn-cs"/>
              </a:rPr>
              <a:t> learning about </a:t>
            </a:r>
            <a:r>
              <a:rPr lang="en-US" sz="1200" kern="1200" dirty="0" smtClean="0">
                <a:solidFill>
                  <a:schemeClr val="tx1"/>
                </a:solidFill>
                <a:effectLst/>
                <a:latin typeface="Arial" pitchFamily="34" charset="0"/>
                <a:ea typeface="+mn-ea"/>
                <a:cs typeface="+mn-cs"/>
              </a:rPr>
              <a:t>SQL Server Integration Services</a:t>
            </a:r>
            <a:r>
              <a:rPr lang="en-US" sz="1200" kern="1200" baseline="0" dirty="0" smtClean="0">
                <a:solidFill>
                  <a:schemeClr val="tx1"/>
                </a:solidFill>
                <a:effectLst/>
                <a:latin typeface="Arial" pitchFamily="34" charset="0"/>
                <a:ea typeface="+mn-ea"/>
                <a:cs typeface="+mn-cs"/>
              </a:rPr>
              <a:t>, covering some basic concepts that you need to understand before beginning to develop your own packages.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r>
              <a:rPr lang="en-US" dirty="0" smtClean="0"/>
              <a:t>We’ll start by reviewing the architecture of Integration Services.</a:t>
            </a:r>
          </a:p>
          <a:p>
            <a:endParaRPr lang="en-US" dirty="0" smtClean="0"/>
          </a:p>
          <a:p>
            <a:r>
              <a:rPr lang="en-US" dirty="0" smtClean="0"/>
              <a:t>Then we’ll look at the</a:t>
            </a:r>
            <a:r>
              <a:rPr lang="en-US" baseline="0" dirty="0" smtClean="0"/>
              <a:t> steps involved in the package</a:t>
            </a:r>
            <a:r>
              <a:rPr lang="en-US" dirty="0" smtClean="0"/>
              <a:t> development process .</a:t>
            </a:r>
          </a:p>
          <a:p>
            <a:endParaRPr lang="en-US" dirty="0" smtClean="0"/>
          </a:p>
          <a:p>
            <a:r>
              <a:rPr lang="en-US" dirty="0" smtClean="0"/>
              <a:t>Then we’ll  look at how</a:t>
            </a:r>
            <a:r>
              <a:rPr lang="en-US" baseline="0" dirty="0" smtClean="0"/>
              <a:t> to work with package projects in Business Intelligence Development Studio – also known as BIDS.</a:t>
            </a:r>
          </a:p>
          <a:p>
            <a:endParaRPr lang="en-US" baseline="0" dirty="0" smtClean="0"/>
          </a:p>
          <a:p>
            <a:r>
              <a:rPr lang="en-US" baseline="0" dirty="0" smtClean="0"/>
              <a:t>Then we’ll get familiar with the package designer interface.</a:t>
            </a:r>
            <a:endParaRPr lang="en-US" dirty="0" smtClean="0"/>
          </a:p>
          <a:p>
            <a:endParaRPr lang="en-US"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a:t>
            </a:fld>
            <a:endParaRPr lang="en-US"/>
          </a:p>
        </p:txBody>
      </p:sp>
    </p:spTree>
    <p:extLst>
      <p:ext uri="{BB962C8B-B14F-4D97-AF65-F5344CB8AC3E}">
        <p14:creationId xmlns:p14="http://schemas.microsoft.com/office/powerpoint/2010/main" val="26479815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Data preparation tasks help us move</a:t>
            </a:r>
            <a:r>
              <a:rPr lang="en-US" baseline="0" dirty="0" smtClean="0"/>
              <a:t> files to different locations, validate data, or simply to analyze data before we start data integration tasks. </a:t>
            </a:r>
          </a:p>
          <a:p>
            <a:endParaRPr lang="en-US" baseline="0" dirty="0" smtClean="0"/>
          </a:p>
          <a:p>
            <a:r>
              <a:rPr lang="en-US" baseline="0" dirty="0" smtClean="0"/>
              <a:t>We can use the file system task to perform a variety of operations that involve working with files – we can copy a single file or all files from a directory to another location, we can delete files, move files, rename a file, and even set file attributes. We can even create directories. Let’s say that we’re capturing log files for an application – we can use this task to move files from the log file directory to an archive directory on a scheduled basis after we’ve extracted the data we need from the log files.</a:t>
            </a:r>
          </a:p>
          <a:p>
            <a:endParaRPr lang="en-US" baseline="0" dirty="0" smtClean="0"/>
          </a:p>
          <a:p>
            <a:r>
              <a:rPr lang="en-US" baseline="0" dirty="0" smtClean="0"/>
              <a:t>The FTP task lets us not only pull files down from an FTP server but also to send files using FTP. </a:t>
            </a:r>
          </a:p>
          <a:p>
            <a:endParaRPr lang="en-US" baseline="0" dirty="0" smtClean="0"/>
          </a:p>
          <a:p>
            <a:r>
              <a:rPr lang="en-US" baseline="0" dirty="0" smtClean="0"/>
              <a:t>The Web service task can call a method on a Web service. So for example we might use it to get exchange rate information from a Web service, or we might update a report snapshot in Reporting Services after our data warehouse ETL is completed. </a:t>
            </a:r>
          </a:p>
          <a:p>
            <a:endParaRPr lang="en-US" baseline="0" dirty="0" smtClean="0"/>
          </a:p>
          <a:p>
            <a:r>
              <a:rPr lang="en-US" baseline="0" dirty="0" smtClean="0"/>
              <a:t>And then we have the XML task – which we can use to do a variety of things – we can validate an XML document, we can extract data from the document using an XPATH query, we can apply XSLT transformations, merge documents, compare documents, and even produce a new document.</a:t>
            </a:r>
          </a:p>
          <a:p>
            <a:endParaRPr lang="en-US" baseline="0" dirty="0" smtClean="0"/>
          </a:p>
          <a:p>
            <a:r>
              <a:rPr lang="en-US" baseline="0" dirty="0" smtClean="0"/>
              <a:t>We have the data profiling tasks that we use to look at one or more tables in a database and develop a profile report about that. We can use this task by itself so that we can plan an ETL strategy or we can set it up as part of a workflow so that we can automate certain data cleansing activities. It produces an XML document that we can then use with an </a:t>
            </a:r>
            <a:r>
              <a:rPr lang="en-US" baseline="0" dirty="0" err="1" smtClean="0"/>
              <a:t>Xpath</a:t>
            </a:r>
            <a:r>
              <a:rPr lang="en-US" baseline="0" dirty="0" smtClean="0"/>
              <a:t> query – perhaps we want to clean up null values in data.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23</a:t>
            </a:fld>
            <a:endParaRPr lang="en-US"/>
          </a:p>
        </p:txBody>
      </p:sp>
    </p:spTree>
    <p:extLst>
      <p:ext uri="{BB962C8B-B14F-4D97-AF65-F5344CB8AC3E}">
        <p14:creationId xmlns:p14="http://schemas.microsoft.com/office/powerpoint/2010/main" val="19627091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we need to interact with services or processes that are external to SQL Server, or to interact with other</a:t>
            </a:r>
            <a:r>
              <a:rPr lang="en-US" baseline="0" dirty="0" smtClean="0"/>
              <a:t> Integration Services packages,</a:t>
            </a:r>
            <a:r>
              <a:rPr lang="en-US" dirty="0" smtClean="0"/>
              <a:t> we</a:t>
            </a:r>
            <a:r>
              <a:rPr lang="en-US" baseline="0" dirty="0" smtClean="0"/>
              <a:t> use one of the process communication tasks.</a:t>
            </a:r>
          </a:p>
          <a:p>
            <a:endParaRPr lang="en-US" baseline="0" dirty="0" smtClean="0"/>
          </a:p>
          <a:p>
            <a:r>
              <a:rPr lang="en-US" baseline="0" dirty="0" smtClean="0"/>
              <a:t>The task we use most often in this group is the Execute package Task – and if we still have some DTS  packages to support, we can also use the Execute DTS 2000 Package Task. Of course, we need to have a package created first. Just like we develop applications using methods that do one thing – we should develop packages to do one thing. Then we can combine multiple packages together for more complex processes – building once, and reusing many times, wherever we can. As we learned in the previous module, we can pass variables from the parent package to child package. In an ETL context, we use packages quite a bit – we’ll have one package for each dimension table and one package for each fact table. So we’ll have a package that runs all the dimension packages and then all the fact packages. </a:t>
            </a:r>
          </a:p>
          <a:p>
            <a:endParaRPr lang="en-US" baseline="0" dirty="0" smtClean="0"/>
          </a:p>
          <a:p>
            <a:r>
              <a:rPr lang="en-US" baseline="0" dirty="0" smtClean="0"/>
              <a:t>We use the Message Queue task when we are using Microsoft Message </a:t>
            </a:r>
            <a:r>
              <a:rPr lang="en-US" baseline="0" dirty="0" err="1" smtClean="0"/>
              <a:t>Queueing</a:t>
            </a:r>
            <a:r>
              <a:rPr lang="en-US" baseline="0" dirty="0" smtClean="0"/>
              <a:t> to share information between packages that are executing at different times on different systems. It’s probably not used as often as other tasks, but it’s useful when you have satellite offices that aren’t always connected to the corporate network. We can use this task to either send a message or receive a message. The message can be a string, a variable, or a data file.</a:t>
            </a:r>
          </a:p>
          <a:p>
            <a:endParaRPr lang="en-US" baseline="0" dirty="0" smtClean="0"/>
          </a:p>
          <a:p>
            <a:r>
              <a:rPr lang="en-US" baseline="0" dirty="0" smtClean="0"/>
              <a:t>Using the WMI Data Reader task, we can write queries that allow us to interact with the Windows operating system of servers that we can connect with. There are all kinds of things we can do – like check a server to make sure there’s enough memory and disk space available before we start a process.</a:t>
            </a:r>
          </a:p>
          <a:p>
            <a:endParaRPr lang="en-US" baseline="0" dirty="0" smtClean="0"/>
          </a:p>
          <a:p>
            <a:r>
              <a:rPr lang="en-US" baseline="0" dirty="0" smtClean="0"/>
              <a:t>We can use WMI Event Watcher to wait for certain events that we’re expecting – like a file getting written to a directory or a service starting. </a:t>
            </a:r>
          </a:p>
          <a:p>
            <a:endParaRPr lang="en-US" baseline="0" dirty="0" smtClean="0"/>
          </a:p>
          <a:p>
            <a:r>
              <a:rPr lang="en-US" baseline="0" dirty="0" smtClean="0"/>
              <a:t>The Execute Process Task is useful for running utilities or launching applications within the control flow. We can provide arguments for the </a:t>
            </a:r>
            <a:r>
              <a:rPr lang="en-US" baseline="0" dirty="0" err="1" smtClean="0"/>
              <a:t>utlity</a:t>
            </a:r>
            <a:r>
              <a:rPr lang="en-US" baseline="0" dirty="0" smtClean="0"/>
              <a:t> and we can capture the results of execution so that we know if it succeeded or failed. An example of something we might do in ETL would be to unzip files after we’ve downloaded them from an FTP server.</a:t>
            </a:r>
          </a:p>
          <a:p>
            <a:endParaRPr lang="en-US" baseline="0" dirty="0" smtClean="0"/>
          </a:p>
          <a:p>
            <a:r>
              <a:rPr lang="en-US" baseline="0" dirty="0" smtClean="0"/>
              <a:t>Typically we use the send mail task to notify someone about the status of an Integration Services package, such as when it fails. It requires access to an SMTP server to send the mail. When we add the task to the control flow, we define one or more recipients, the sender, a subject line for the message, and the body of the message.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24</a:t>
            </a:fld>
            <a:endParaRPr lang="en-US"/>
          </a:p>
        </p:txBody>
      </p:sp>
    </p:spTree>
    <p:extLst>
      <p:ext uri="{BB962C8B-B14F-4D97-AF65-F5344CB8AC3E}">
        <p14:creationId xmlns:p14="http://schemas.microsoft.com/office/powerpoint/2010/main" val="1490670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Integration</a:t>
            </a:r>
            <a:r>
              <a:rPr lang="en-US" baseline="0" dirty="0" smtClean="0"/>
              <a:t> Services includes several tasks that are specific to SQL Server.</a:t>
            </a:r>
          </a:p>
          <a:p>
            <a:endParaRPr lang="en-US" baseline="0" dirty="0" smtClean="0"/>
          </a:p>
          <a:p>
            <a:r>
              <a:rPr lang="en-US" baseline="0" dirty="0" smtClean="0"/>
              <a:t>The bulk insert task is useful when you have a flat file that you want to load into a SQL Server table – to use it, you need to make sure that the data conforms to a specific data format and you really can’t change he data before you insert it. If you need to make changes, then a data flow task is a better option. We use bulk insert as a fast way to load in data that we don’t need to change.</a:t>
            </a:r>
          </a:p>
          <a:p>
            <a:endParaRPr lang="en-US" baseline="0" dirty="0" smtClean="0"/>
          </a:p>
          <a:p>
            <a:r>
              <a:rPr lang="en-US" baseline="0" dirty="0" smtClean="0"/>
              <a:t>A very common task that we use in Integration Services is the Execute SQL Task. Although it’s listed here on the SQL Server Tasks slide, it actually can be used with other relational databases.</a:t>
            </a:r>
          </a:p>
          <a:p>
            <a:endParaRPr lang="en-US" baseline="0" dirty="0" smtClean="0"/>
          </a:p>
          <a:p>
            <a:r>
              <a:rPr lang="en-US" baseline="0" dirty="0" smtClean="0"/>
              <a:t>We can use it to connect to Excel, anything that accepts OLE DB or ODBC connections, also ADO and ADO.NET or SQL MOBILE connections. </a:t>
            </a:r>
          </a:p>
          <a:p>
            <a:endParaRPr lang="en-US" baseline="0" dirty="0" smtClean="0"/>
          </a:p>
          <a:p>
            <a:r>
              <a:rPr lang="en-US" dirty="0" smtClean="0"/>
              <a:t>To use it, we define a query which</a:t>
            </a:r>
            <a:r>
              <a:rPr lang="en-US" baseline="0" dirty="0" smtClean="0"/>
              <a:t> can include parameters. The SQL statement can be a select statement and in that case we can store the results in a variable, but we can also execute INSERT , UPDATE, and DELETE statements too. AND we can execute multiple statements. So it’s a very useful task. For ETL work, we use the data flow task to get data, but we’d use the Execute SQL statement to do things like truncate a staging table just before a data load operation or to do work with auditing or logging tables when we’re tracking our package executions in tables with more detail than standard logging provides.</a:t>
            </a:r>
          </a:p>
          <a:p>
            <a:endParaRPr lang="en-US" baseline="0" dirty="0" smtClean="0"/>
          </a:p>
          <a:p>
            <a:r>
              <a:rPr lang="en-US" baseline="0" dirty="0" smtClean="0"/>
              <a:t>Then we have a whole group of tasks that are used for managing a SQL Server – these tasks transfer information  like a database, error messages, jobs, and so on.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25</a:t>
            </a:fld>
            <a:endParaRPr lang="en-US"/>
          </a:p>
        </p:txBody>
      </p:sp>
    </p:spTree>
    <p:extLst>
      <p:ext uri="{BB962C8B-B14F-4D97-AF65-F5344CB8AC3E}">
        <p14:creationId xmlns:p14="http://schemas.microsoft.com/office/powerpoint/2010/main" val="34143505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have a few tasks that we can use when we have an Analysis Services installation.</a:t>
            </a:r>
          </a:p>
          <a:p>
            <a:endParaRPr lang="en-US" baseline="0" dirty="0" smtClean="0"/>
          </a:p>
          <a:p>
            <a:r>
              <a:rPr lang="en-US" baseline="0" dirty="0" smtClean="0"/>
              <a:t>Most Analysis Services cubes use MOLAP storage which means that the data in the cube is only as fresh as the last time the cube was processed. Rather than process the cube manually, we can  use Integration Services to handle the processing. And a typical time to do this is right after the ETL process for our data warehouse or data mart is complete. We can process an entire database, a cube, or individual dimensions. </a:t>
            </a:r>
          </a:p>
          <a:p>
            <a:endParaRPr lang="en-US" baseline="0" dirty="0" smtClean="0"/>
          </a:p>
          <a:p>
            <a:r>
              <a:rPr lang="en-US" baseline="0" dirty="0" smtClean="0"/>
              <a:t>We use XMLA commands to do things like create or delete partitions and other Analysis Services database objects, and we can automate that process in </a:t>
            </a:r>
            <a:r>
              <a:rPr lang="en-US" baseline="0" dirty="0" err="1" smtClean="0"/>
              <a:t>Integratoin</a:t>
            </a:r>
            <a:r>
              <a:rPr lang="en-US" baseline="0" dirty="0" smtClean="0"/>
              <a:t> Services by using The Analysis Services Execute DDL Task which takes an XMLA string as input. </a:t>
            </a:r>
          </a:p>
          <a:p>
            <a:endParaRPr lang="en-US" baseline="0" dirty="0" smtClean="0"/>
          </a:p>
          <a:p>
            <a:r>
              <a:rPr lang="en-US" baseline="0" dirty="0" smtClean="0"/>
              <a:t>The Data mining query task is useful for executing predictive queries. For example, maybe we have a model that predicts who is likely to buy bicycles and who isn’t. We can use that mining model in a query that we apply to new customers who bought products and see if the model predicts whether these new customers would be likely to buy bicycles in the future. We can take the results and save it as a score that can be put into a database that then can be used for reporting purposes for the next marketing campaign.</a:t>
            </a:r>
          </a:p>
          <a:p>
            <a:endParaRPr lang="en-US" baseline="0" dirty="0" smtClean="0"/>
          </a:p>
          <a:p>
            <a:endParaRPr lang="en-US" baseline="0" dirty="0" smtClean="0"/>
          </a:p>
          <a:p>
            <a:r>
              <a:rPr lang="en-US" baseline="0" dirty="0" smtClean="0"/>
              <a:t>DEMO: One for each task - process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26</a:t>
            </a:fld>
            <a:endParaRPr lang="en-US"/>
          </a:p>
        </p:txBody>
      </p:sp>
    </p:spTree>
    <p:extLst>
      <p:ext uri="{BB962C8B-B14F-4D97-AF65-F5344CB8AC3E}">
        <p14:creationId xmlns:p14="http://schemas.microsoft.com/office/powerpoint/2010/main" val="19967025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we have several</a:t>
            </a:r>
            <a:r>
              <a:rPr lang="en-US" baseline="0" dirty="0" smtClean="0"/>
              <a:t> tasks that are useful to DBAs for maintaining databases.</a:t>
            </a:r>
          </a:p>
          <a:p>
            <a:endParaRPr lang="en-US" baseline="0" dirty="0" smtClean="0"/>
          </a:p>
          <a:p>
            <a:r>
              <a:rPr lang="en-US" baseline="0" dirty="0" smtClean="0"/>
              <a:t>We have three tasks related to index maintenance and statistics. These would be useful in ETL process when we load in a lot of data for our data warehouse.</a:t>
            </a:r>
          </a:p>
          <a:p>
            <a:endParaRPr lang="en-US" baseline="0" dirty="0" smtClean="0"/>
          </a:p>
          <a:p>
            <a:r>
              <a:rPr lang="en-US" baseline="0" dirty="0" smtClean="0"/>
              <a:t>The remaining tasks are unrelated to ETL – we can use tasks to back up databases, check database integrity and so on. These tasks might be useful for a DBA in general, but are not directly included in packages that we use to build business intelligence solutions.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27</a:t>
            </a:fld>
            <a:endParaRPr lang="en-US"/>
          </a:p>
        </p:txBody>
      </p:sp>
    </p:spTree>
    <p:extLst>
      <p:ext uri="{BB962C8B-B14F-4D97-AF65-F5344CB8AC3E}">
        <p14:creationId xmlns:p14="http://schemas.microsoft.com/office/powerpoint/2010/main" val="5525206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this module, we’ll get familiar with the data flow task. </a:t>
            </a:r>
          </a:p>
          <a:p>
            <a:endParaRPr lang="en-US" baseline="0" dirty="0" smtClean="0"/>
          </a:p>
          <a:p>
            <a:r>
              <a:rPr lang="en-US" baseline="0" dirty="0" smtClean="0"/>
              <a:t>We’ll start by learning what the data flow task does.</a:t>
            </a:r>
          </a:p>
          <a:p>
            <a:endParaRPr lang="en-US" baseline="0" dirty="0" smtClean="0"/>
          </a:p>
          <a:p>
            <a:r>
              <a:rPr lang="en-US" baseline="0" dirty="0" smtClean="0"/>
              <a:t>Then we’ll review the pipeline architecture that Integration Services uses when executing the data flow task.</a:t>
            </a:r>
          </a:p>
          <a:p>
            <a:endParaRPr lang="en-US" baseline="0" dirty="0" smtClean="0"/>
          </a:p>
          <a:p>
            <a:r>
              <a:rPr lang="en-US" baseline="0" dirty="0" smtClean="0"/>
              <a:t>Then we’ll look at the components that we use for moving data, starting with data sources that we use to get data</a:t>
            </a:r>
          </a:p>
          <a:p>
            <a:endParaRPr lang="en-US" baseline="0" dirty="0" smtClean="0"/>
          </a:p>
          <a:p>
            <a:r>
              <a:rPr lang="en-US" baseline="0" dirty="0" smtClean="0"/>
              <a:t>And then we’ll move onto the data destinations that we can use to store the data that we retrieved from the sources. In this module, our focus is purely on moving data from one place to another. In the next module, we’ll look at the transformations that we can use to change the data while it’s in transit.</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28</a:t>
            </a:fld>
            <a:endParaRPr lang="en-US"/>
          </a:p>
        </p:txBody>
      </p:sp>
    </p:spTree>
    <p:extLst>
      <p:ext uri="{BB962C8B-B14F-4D97-AF65-F5344CB8AC3E}">
        <p14:creationId xmlns:p14="http://schemas.microsoft.com/office/powerpoint/2010/main" val="22317013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a:t>
            </a:r>
            <a:r>
              <a:rPr lang="en-US" baseline="0" dirty="0" smtClean="0"/>
              <a:t> previous module, we covered all the tasks available in the control flow, except for the data flow task which we’re now ready to discuss.</a:t>
            </a:r>
          </a:p>
          <a:p>
            <a:endParaRPr lang="en-US" baseline="0" dirty="0" smtClean="0"/>
          </a:p>
          <a:p>
            <a:r>
              <a:rPr lang="en-US" baseline="0" dirty="0" smtClean="0"/>
              <a:t>To use the data flow task, we start by adding it to the control flow designer and connect it to other control flow tasks as necessary by using precedence constraints. Whereas opening the editor for all other control flow tasks opens up a dialog box, opening the editor for a data flow task</a:t>
            </a:r>
          </a:p>
          <a:p>
            <a:endParaRPr lang="en-US" baseline="0" dirty="0" smtClean="0"/>
          </a:p>
          <a:p>
            <a:r>
              <a:rPr lang="en-US" baseline="0" dirty="0" smtClean="0"/>
              <a:t>Opens up the data flow tab of the package designer. Initially the data flow designer is empty, but here we can see an example of the types of components that we can use in the data flow. They look like tasks and the arrows connecting them look like precedence constraints, but they’re completely different. </a:t>
            </a:r>
          </a:p>
          <a:p>
            <a:endParaRPr lang="en-US" baseline="0" dirty="0" smtClean="0"/>
          </a:p>
          <a:p>
            <a:r>
              <a:rPr lang="en-US" baseline="0" dirty="0" smtClean="0"/>
              <a:t>At the top we have source components that we use to extract data. If you’re heard the term ETL – the sources are the E in ETL. Sources are associated with connection managers which define what type of data we’re accessing and what authentication we use if it’s necessary. In addition, sources have properties that define what data we want to retrieve from the source – whether we want all data or just some of the data. We use the source component to define columns of data that relate to columns in a source database or delimited fields in a flat file. </a:t>
            </a:r>
          </a:p>
          <a:p>
            <a:endParaRPr lang="en-US" baseline="0" dirty="0" smtClean="0"/>
          </a:p>
          <a:p>
            <a:r>
              <a:rPr lang="en-US" baseline="0" dirty="0" smtClean="0"/>
              <a:t>Sometimes the data that we have in the sources is not structured the way that we need it to be – or maybe there are null values that we want to update with a default value or maybe we want to take a field containing a first name and last name split it out into two fields, or the opposite – maybe we want to combine two fields into one. If there’s any type of change that we want to make to the data before we store it somewhere, we call that a transformation – and that’s the T in ETL. Integration Services includes many different kinds of transformations for us to use, and if we don’t find what we need there – we can create a custom transformation.</a:t>
            </a:r>
          </a:p>
          <a:p>
            <a:endParaRPr lang="en-US" baseline="0" dirty="0" smtClean="0"/>
          </a:p>
          <a:p>
            <a:r>
              <a:rPr lang="en-US" baseline="0" dirty="0" smtClean="0"/>
              <a:t>Which brings us to the L in ETL – which is the load process. And for that, we use data destination components. Like the data sources, the data destinations are associated with connection managers to define where the data is going – and we map the fields that we have in the data flow to the fields or columns in the destination. </a:t>
            </a:r>
          </a:p>
          <a:p>
            <a:endParaRPr lang="en-US" baseline="0" dirty="0" smtClean="0"/>
          </a:p>
          <a:p>
            <a:r>
              <a:rPr lang="en-US" baseline="0" dirty="0" smtClean="0"/>
              <a:t>When we design the data flow, we connect the sources, transforms, and destinations together using arrows that are called the data flow path. We also design in order from source to destination because each component downstream from the data source has a dependency on the structure of the fields in the data flow coming from the preceding component. </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29</a:t>
            </a:fld>
            <a:endParaRPr lang="en-US"/>
          </a:p>
        </p:txBody>
      </p:sp>
    </p:spTree>
    <p:extLst>
      <p:ext uri="{BB962C8B-B14F-4D97-AF65-F5344CB8AC3E}">
        <p14:creationId xmlns:p14="http://schemas.microsoft.com/office/powerpoint/2010/main" val="25003022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better understand</a:t>
            </a:r>
            <a:r>
              <a:rPr lang="en-US" baseline="0" dirty="0" smtClean="0"/>
              <a:t> this dependency on the structures between components, let’s take a closer look at the pipeline architecture of the data flow. Recall from the first module in this course that there are two engines used by Integration Services, one for control flow and one for data flow. </a:t>
            </a:r>
          </a:p>
          <a:p>
            <a:endParaRPr lang="en-US" baseline="0" dirty="0" smtClean="0"/>
          </a:p>
          <a:p>
            <a:r>
              <a:rPr lang="en-US" baseline="0" dirty="0" smtClean="0"/>
              <a:t>The data flow engine moves data into memory – starting with the source. The data source components physically connect to the real sources – the files or databases for example – and create columns to store the data. These columns are really memory buffers that get created and when the data flow begins executing, it loads as much into memory as it can while still trying to balance server resources. </a:t>
            </a:r>
          </a:p>
          <a:p>
            <a:endParaRPr lang="en-US" baseline="0" dirty="0" smtClean="0"/>
          </a:p>
          <a:p>
            <a:r>
              <a:rPr lang="en-US" baseline="0" dirty="0" smtClean="0"/>
              <a:t>Once data is available in memory, then the first transformation gets applied. It’s entirely possible that this process starts before all data is loaded into memory. We’ll learn in the next module about how the type of transformation affects the flow of data from source to destination, but for now let’s just work to understand the basic principles. The word pipeline implies that data is moving but it’s not necessarily. If a transformation can operate in place on a memory buffer the data stays put and the next transformation begins working on the data. Sometimes a transformation will change the data such that the data DOES need to get moved to another buffer. </a:t>
            </a:r>
          </a:p>
          <a:p>
            <a:endParaRPr lang="en-US" baseline="0" dirty="0" smtClean="0"/>
          </a:p>
          <a:p>
            <a:endParaRPr lang="en-US" baseline="0" dirty="0" smtClean="0"/>
          </a:p>
          <a:p>
            <a:r>
              <a:rPr lang="en-US" baseline="0" dirty="0" smtClean="0"/>
              <a:t>When all the transformations have completed operating – then the data destination component takes the data from the memory buffers, connects to the target – such as a file or a database – and empties out the buffers as it moves the data to the target.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All the while – if we have a lot of data – the data flow could still be reading in rows from the source and performing operations on it. So different sections in the data flow can be happening simultaneously. With some data still being read in from the source and some loading into the destination.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Another thing to note about the architecture is that components have inputs and outputs. Some transformations have multiple inputs or multiple outputs.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And each component has error outputs. If anything goes wrong somewhere during the process, and a row </a:t>
            </a:r>
            <a:r>
              <a:rPr lang="en-US" baseline="0" dirty="0" err="1" smtClean="0"/>
              <a:t>CAN’t</a:t>
            </a:r>
            <a:r>
              <a:rPr lang="en-US" baseline="0" dirty="0" smtClean="0"/>
              <a:t> be processed by the next component in the pipeline, a different buffer can hold that row, and we can send it to another destination. Actually we can send it to a transformation too if we want to handle some known types of errors but the idea is that each component has at least one output for good rows of data and an output for rows that are invalid for whatever reason. A common reason for this to happen is when a data type in the column doesn’t match what’s expected.</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30</a:t>
            </a:fld>
            <a:endParaRPr lang="en-US"/>
          </a:p>
        </p:txBody>
      </p:sp>
    </p:spTree>
    <p:extLst>
      <p:ext uri="{BB962C8B-B14F-4D97-AF65-F5344CB8AC3E}">
        <p14:creationId xmlns:p14="http://schemas.microsoft.com/office/powerpoint/2010/main" val="13912208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that we’ve</a:t>
            </a:r>
            <a:r>
              <a:rPr lang="en-US" baseline="0" dirty="0" smtClean="0"/>
              <a:t> seen the big picture of how the various components in the data flow pipeline work, let’s take a closer look at data sources.</a:t>
            </a:r>
          </a:p>
          <a:p>
            <a:endParaRPr lang="en-US" baseline="0" dirty="0" smtClean="0"/>
          </a:p>
          <a:p>
            <a:r>
              <a:rPr lang="en-US" baseline="0" dirty="0" smtClean="0"/>
              <a:t>We’ll start with the ADO.NET source. In SQL Server 2005 it was known as the </a:t>
            </a:r>
            <a:r>
              <a:rPr lang="en-US" baseline="0" dirty="0" err="1" smtClean="0"/>
              <a:t>DataReader</a:t>
            </a:r>
            <a:r>
              <a:rPr lang="en-US" baseline="0" dirty="0" smtClean="0"/>
              <a:t> source, but it got an overhaul in SQL Server 2008. Usually we can use OLE DB for most sources and the configuration process is very similar but there might be cases when the only option is to use a .NET provider, like when we need to use SAP BI as a source. There is a bit  more overhead involved with the ADO.NET Source that we can avoid by using the OLE DB source – so we use the ADO.NET source only when OLE DB won’t work for us.</a:t>
            </a:r>
          </a:p>
          <a:p>
            <a:endParaRPr lang="en-US" baseline="0" dirty="0" smtClean="0"/>
          </a:p>
          <a:p>
            <a:r>
              <a:rPr lang="en-US" baseline="0" dirty="0" smtClean="0"/>
              <a:t>Business users like to store data in Excel an we can get at that data by using the Excel Source. All we need to do is to use an Excel connection manager to tell the component where to find the data and then we need to specify the sheet that contains the data. We can only get data from one sheet at a time with this data source type. One thing to know about working with the Excel data source is that the data will usually be interpreted as a Unicode data type so we usually have to add in a data conversion transformation immediately after the source. </a:t>
            </a:r>
          </a:p>
          <a:p>
            <a:endParaRPr lang="en-US" baseline="0" dirty="0" smtClean="0"/>
          </a:p>
          <a:p>
            <a:r>
              <a:rPr lang="en-US" baseline="0" dirty="0" smtClean="0"/>
              <a:t>A lot of data still gets stored and shared as comma-delimited files or any delimited file really. Or we might get fixed-width files from a mainframe system. To extract this data, we can use a Flat File Source. Each column gets read into the pipeline as a 50-character-wide string by default, so we need to configure the data source to set data types correctly and to reduce the amount of memory needed to store the data. For example, if we have a 1-character string in a column, the data flow will </a:t>
            </a:r>
            <a:r>
              <a:rPr lang="en-US" baseline="0" dirty="0" err="1" smtClean="0"/>
              <a:t>overallocate</a:t>
            </a:r>
            <a:r>
              <a:rPr lang="en-US" baseline="0" dirty="0" smtClean="0"/>
              <a:t> memory to hold the 49 characters that don’t exist in the data. </a:t>
            </a:r>
          </a:p>
          <a:p>
            <a:endParaRPr lang="en-US" baseline="0" dirty="0" smtClean="0"/>
          </a:p>
          <a:p>
            <a:r>
              <a:rPr lang="en-US" baseline="0" dirty="0" smtClean="0"/>
              <a:t>The source we typically work with most often in ETL work is the OLE DB Source. We can  use it with SQL Server of course, and also with any source that can be accessed with an OLE DB provider. We can use it to get all data from a particular table or we can choose to get data from only some of the columns in that table or we can write a query to get data from one or more tables. </a:t>
            </a:r>
          </a:p>
          <a:p>
            <a:endParaRPr lang="en-US" baseline="0" dirty="0" smtClean="0"/>
          </a:p>
          <a:p>
            <a:r>
              <a:rPr lang="en-US" baseline="0" dirty="0" smtClean="0"/>
              <a:t>The Raw File Source requires that we have already created a raw file using a Raw File destination. It eliminates the overhead normally involved in making a connection and is unique to Integration Services. The Raw File Destination basically dumps the contents of a memory buffer to disk and then we can use the Raw File Source to pull the data back into memory. This might be useful when we have packages that execute at different times and that need to operate on the same data. </a:t>
            </a:r>
          </a:p>
          <a:p>
            <a:endParaRPr lang="en-US" baseline="0" dirty="0" smtClean="0"/>
          </a:p>
          <a:p>
            <a:r>
              <a:rPr lang="en-US" baseline="0" dirty="0" smtClean="0"/>
              <a:t>XML documents are a popular way to share information with business partners. The XML Source lets us read that data and load it into another format like a relational database. When we connect to the XML file we need to generate an XSD file or point to one that already exists. The data in the document MUST be clean already or else the source component will fail. If we need to preprocess the file to clean it up, we can do that in the control flow using the XML task. </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31</a:t>
            </a:fld>
            <a:endParaRPr lang="en-US"/>
          </a:p>
        </p:txBody>
      </p:sp>
    </p:spTree>
    <p:extLst>
      <p:ext uri="{BB962C8B-B14F-4D97-AF65-F5344CB8AC3E}">
        <p14:creationId xmlns:p14="http://schemas.microsoft.com/office/powerpoint/2010/main" val="10600604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Data destinations are just the opposite</a:t>
            </a:r>
            <a:r>
              <a:rPr lang="en-US" baseline="0" dirty="0" smtClean="0"/>
              <a:t> of data sources – they take data out of memory and store it in some location that we’ve designated. Interestingly, we have more data destination types than we have data sources. Let’s take a look.</a:t>
            </a:r>
          </a:p>
          <a:p>
            <a:endParaRPr lang="en-US" baseline="0" dirty="0" smtClean="0"/>
          </a:p>
          <a:p>
            <a:r>
              <a:rPr lang="en-US" baseline="0" dirty="0" smtClean="0"/>
              <a:t>Like it’s counterpart – the ADO.NET Source – the ADO.NET Destination is use for those occasions when we need to connect to a source but we can’t use OLE DB. </a:t>
            </a:r>
          </a:p>
          <a:p>
            <a:endParaRPr lang="en-US" baseline="0" dirty="0" smtClean="0"/>
          </a:p>
          <a:p>
            <a:r>
              <a:rPr lang="en-US" baseline="0" dirty="0" smtClean="0"/>
              <a:t>The </a:t>
            </a:r>
            <a:r>
              <a:rPr lang="en-US" baseline="0" dirty="0" err="1" smtClean="0"/>
              <a:t>DataReader</a:t>
            </a:r>
            <a:r>
              <a:rPr lang="en-US" baseline="0" dirty="0" smtClean="0"/>
              <a:t> destination gives us a way to share data from a package with any application that can use the </a:t>
            </a:r>
            <a:r>
              <a:rPr lang="en-US" baseline="0" dirty="0" err="1" smtClean="0"/>
              <a:t>DataReader</a:t>
            </a:r>
            <a:r>
              <a:rPr lang="en-US" baseline="0" dirty="0" smtClean="0"/>
              <a:t> interface. As an example, Reporting Services can use the </a:t>
            </a:r>
            <a:r>
              <a:rPr lang="en-US" baseline="0" dirty="0" err="1" smtClean="0"/>
              <a:t>DataReader</a:t>
            </a:r>
            <a:r>
              <a:rPr lang="en-US" baseline="0" dirty="0" smtClean="0"/>
              <a:t> as a source, so we could set up a report that executes a package to get its data rather than execute  a query as it would normally. </a:t>
            </a:r>
          </a:p>
          <a:p>
            <a:endParaRPr lang="en-US" baseline="0" dirty="0" smtClean="0"/>
          </a:p>
          <a:p>
            <a:r>
              <a:rPr lang="en-US" baseline="0" dirty="0" smtClean="0"/>
              <a:t>When we need to send data to an Excel workbook, we use the Excel Destination, but the Excel workbook must already exist. We just need to tell the destination component which sheet to use to store the data. </a:t>
            </a:r>
          </a:p>
          <a:p>
            <a:endParaRPr lang="en-US" baseline="0" dirty="0" smtClean="0"/>
          </a:p>
          <a:p>
            <a:r>
              <a:rPr lang="en-US" baseline="0" dirty="0" smtClean="0"/>
              <a:t>We can also send data to a CSV or a text file by using the Flat File Destination – if the file doesn’t exist, the data flow can create it. We can configure the destination to use a custom header and whether or not to overwrite the file on each execution of the data flow. </a:t>
            </a:r>
          </a:p>
          <a:p>
            <a:endParaRPr lang="en-US" baseline="0" dirty="0" smtClean="0"/>
          </a:p>
          <a:p>
            <a:r>
              <a:rPr lang="en-US" baseline="0" dirty="0" smtClean="0"/>
              <a:t>For most ETL operations, we move data into relational destinations and for that, we have three options – we have the OLE DB destination, the SQL Server destination, and the SQL Server Compact destination. Of these, OLE DB is likely to be the one we use most. If the target is a SQL Server database, we can choose between normal load and fast load. With fast load, SQL Server can move data as a bulk operation at a much faster rate than the normal load, but choosing that option requires that we have clean data because we won’t be able to use the error output of the destination and any errors encountered during the load will fail the data flow task.      </a:t>
            </a:r>
            <a:r>
              <a:rPr lang="en-US" dirty="0" smtClean="0"/>
              <a:t>The SQL Server destination is optimized for SQL Server and works</a:t>
            </a:r>
            <a:r>
              <a:rPr lang="en-US" baseline="0" dirty="0" smtClean="0"/>
              <a:t> much faster than the OLE DB destination because it doesn’t have the same overhead involved with making the connection to the database, but the caveat here is that we must run the package on the same server that the database is on.    And then we have the SQL Server Compact destination which we use when we need to load data into a SQL Server compact edition database. This destination doesn’t have any error outputs, by the way.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32</a:t>
            </a:fld>
            <a:endParaRPr lang="en-US"/>
          </a:p>
        </p:txBody>
      </p:sp>
    </p:spTree>
    <p:extLst>
      <p:ext uri="{BB962C8B-B14F-4D97-AF65-F5344CB8AC3E}">
        <p14:creationId xmlns:p14="http://schemas.microsoft.com/office/powerpoint/2010/main" val="3499938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In this traditional scenario, the integration process simply conforms data and loads the database server</a:t>
            </a:r>
          </a:p>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The database performs aggregations, sorting and other operations…</a:t>
            </a:r>
          </a:p>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…but has to contend with competing demands for resources from user queries</a:t>
            </a:r>
          </a:p>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This solution does not scale to very large volumes of data and multiple, complex aggregations</a:t>
            </a:r>
          </a:p>
          <a:p>
            <a:pPr marL="0" indent="0">
              <a:buFont typeface="Arial" pitchFamily="34" charset="0"/>
              <a:buNone/>
            </a:pPr>
            <a:endParaRPr lang="en-US" b="0" dirty="0">
              <a:effectLst/>
              <a:latin typeface="+mn-lt"/>
            </a:endParaRPr>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5</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Continuing on with the available data destinations,</a:t>
            </a:r>
          </a:p>
          <a:p>
            <a:endParaRPr lang="en-US" dirty="0" smtClean="0"/>
          </a:p>
          <a:p>
            <a:r>
              <a:rPr lang="en-US" dirty="0" smtClean="0"/>
              <a:t>We learned</a:t>
            </a:r>
            <a:r>
              <a:rPr lang="en-US" baseline="0" dirty="0" smtClean="0"/>
              <a:t> earlier that the Raw File Source requires that we first create a file using the Raw File Destination, so it’s time now to learn more about that component. Quite simply, it’s just a way to drop the contents of the pipeline buffer to disk – it’s the most efficient way actually. We typically do this when we can’t complete all operations on the data in a single data flow or package. Sometimes when processing large datasets, we can use this technique to break up the processing operation into segments so that we have a place to restart from.</a:t>
            </a:r>
          </a:p>
          <a:p>
            <a:endParaRPr lang="en-US" baseline="0" dirty="0" smtClean="0"/>
          </a:p>
          <a:p>
            <a:r>
              <a:rPr lang="en-US" baseline="0" dirty="0" smtClean="0"/>
              <a:t>And then last we have the </a:t>
            </a:r>
            <a:r>
              <a:rPr lang="en-US" baseline="0" dirty="0" err="1" smtClean="0"/>
              <a:t>recordset</a:t>
            </a:r>
            <a:r>
              <a:rPr lang="en-US" baseline="0" dirty="0" smtClean="0"/>
              <a:t> destination – We can this destination to store data in a variable as an ADO </a:t>
            </a:r>
            <a:r>
              <a:rPr lang="en-US" baseline="0" dirty="0" err="1" smtClean="0"/>
              <a:t>recordset</a:t>
            </a:r>
            <a:r>
              <a:rPr lang="en-US" baseline="0" dirty="0" smtClean="0"/>
              <a:t> and then we can read the results using a Script Task.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33</a:t>
            </a:fld>
            <a:endParaRPr lang="en-US"/>
          </a:p>
        </p:txBody>
      </p:sp>
    </p:spTree>
    <p:extLst>
      <p:ext uri="{BB962C8B-B14F-4D97-AF65-F5344CB8AC3E}">
        <p14:creationId xmlns:p14="http://schemas.microsoft.com/office/powerpoint/2010/main" val="34999388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we’re using SQL Server Enterprise Edition,</a:t>
            </a:r>
            <a:r>
              <a:rPr lang="en-US" baseline="0" dirty="0" smtClean="0"/>
              <a:t> we have some additional data destinations specific to Analysis Services.</a:t>
            </a:r>
          </a:p>
          <a:p>
            <a:endParaRPr lang="en-US" baseline="0" dirty="0" smtClean="0"/>
          </a:p>
          <a:p>
            <a:r>
              <a:rPr lang="en-US" baseline="0" dirty="0" smtClean="0"/>
              <a:t>If we have built cubes and are using integration services to keep the cubes up-to-date with fresh data, the traditional method is to perform ETL tasks to extract data from the sources, load data into a data mart, and then either use the Analysis Services Processing Task or the Execute DDL Task to copy data from the data mart into the cube. But there IS another option. For small cubes where we don’t need or want to maintain a data mart or when we need a low latency solution to get data from the source into the cube as fast as possible, we can use the Dimension processing task to send data directly to Analysis Services dimensions.  In other words, instead of having Analysis Services PULL the data into the dimension, we can PUSH the data in using the data flow. If we DO have a data mart we could have a parallel data flow that loads the data mart at the same time. </a:t>
            </a:r>
          </a:p>
          <a:p>
            <a:endParaRPr lang="en-US" baseline="0" dirty="0" smtClean="0"/>
          </a:p>
          <a:p>
            <a:r>
              <a:rPr lang="en-US" baseline="0" dirty="0" smtClean="0"/>
              <a:t>Similarly, we have the Partition processing which does the same thing as the dimension processing destination except that it loads up a partition which is just a subset of a large cube or it might be the entire cube if the cube is small.</a:t>
            </a:r>
          </a:p>
          <a:p>
            <a:endParaRPr lang="en-US" baseline="0" dirty="0" smtClean="0"/>
          </a:p>
          <a:p>
            <a:r>
              <a:rPr lang="en-US" baseline="0" dirty="0" smtClean="0"/>
              <a:t>We use the Data mining model training when we have a data mining model created in Analysis Services and we want to automate the process of having the model learn rules by analyzing a set of data. </a:t>
            </a:r>
          </a:p>
          <a:p>
            <a:endParaRPr lang="en-US" baseline="0" dirty="0" smtClean="0"/>
          </a:p>
          <a:p>
            <a:r>
              <a:rPr lang="en-US" baseline="0" dirty="0" smtClean="0"/>
              <a:t>Remember that these destinations are available only in the Enterprise Edition of SQL Server.</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34</a:t>
            </a:fld>
            <a:endParaRPr lang="en-US"/>
          </a:p>
        </p:txBody>
      </p:sp>
    </p:spTree>
    <p:extLst>
      <p:ext uri="{BB962C8B-B14F-4D97-AF65-F5344CB8AC3E}">
        <p14:creationId xmlns:p14="http://schemas.microsoft.com/office/powerpoint/2010/main" val="25310141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the previous module, we learned about the pipeline architecture of the data flow task and focused on the beginning and end of the pipeline by reviewing each of the available data sources and data transformations. In this module, we’ll focus on the various transformations that are available to change the content or structure of the data before we send it to its destination. </a:t>
            </a:r>
          </a:p>
          <a:p>
            <a:endParaRPr lang="en-US" baseline="0" dirty="0" smtClean="0"/>
          </a:p>
          <a:p>
            <a:r>
              <a:rPr lang="en-US" baseline="0" dirty="0" smtClean="0"/>
              <a:t>First, we’ll look at row transformations. These are the transformations that operate on data one row at a time. </a:t>
            </a:r>
          </a:p>
          <a:p>
            <a:endParaRPr lang="en-US" baseline="0" dirty="0" smtClean="0"/>
          </a:p>
          <a:p>
            <a:r>
              <a:rPr lang="en-US" baseline="0" dirty="0" smtClean="0"/>
              <a:t>Then we’ll look at </a:t>
            </a:r>
            <a:r>
              <a:rPr lang="en-US" baseline="0" dirty="0" err="1" smtClean="0"/>
              <a:t>rowset</a:t>
            </a:r>
            <a:r>
              <a:rPr lang="en-US" baseline="0" dirty="0" smtClean="0"/>
              <a:t> transformations. With these transformations, the number of rows and sometimes the number of columns change, which means that the amount of data that goes in is not necessarily the same amount of data that comes out. Of course, that’s metaphorically speaking. Data doesn’t really flow through transformations but instead transformations pass over data as we learned in the previous module during the discussion on the pipeline architecture.</a:t>
            </a:r>
          </a:p>
          <a:p>
            <a:endParaRPr lang="en-US" baseline="0" dirty="0" smtClean="0"/>
          </a:p>
          <a:p>
            <a:r>
              <a:rPr lang="en-US" baseline="0" dirty="0" smtClean="0"/>
              <a:t>Next, we’ll look at the split and join transformations. This group of transformations will take data and create multiple outputs from it, or the opposite – taking multiple inputs to produce a single output.</a:t>
            </a:r>
          </a:p>
          <a:p>
            <a:endParaRPr lang="en-US" baseline="0" dirty="0" smtClean="0"/>
          </a:p>
          <a:p>
            <a:r>
              <a:rPr lang="en-US" baseline="0" dirty="0" smtClean="0"/>
              <a:t>The Enterprise edition of SQL Server includes several business intelligence transformations for Integration Services for data cleansing, text mining, and data mining operations.</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And we’ll wrap up with a handful of transformations that don’t fit into any other category.</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35</a:t>
            </a:fld>
            <a:endParaRPr lang="en-US"/>
          </a:p>
        </p:txBody>
      </p:sp>
    </p:spTree>
    <p:extLst>
      <p:ext uri="{BB962C8B-B14F-4D97-AF65-F5344CB8AC3E}">
        <p14:creationId xmlns:p14="http://schemas.microsoft.com/office/powerpoint/2010/main" val="22317013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400" eaLnBrk="1" hangingPunct="1">
              <a:buFont typeface="Arial" pitchFamily="34" charset="0"/>
              <a:buNone/>
            </a:pPr>
            <a:r>
              <a:rPr lang="en-US" sz="1200" dirty="0" smtClean="0">
                <a:solidFill>
                  <a:schemeClr val="tx1"/>
                </a:solidFill>
              </a:rPr>
              <a:t>We’ll start this module off by reviewing the row</a:t>
            </a:r>
            <a:r>
              <a:rPr lang="en-US" sz="1200" baseline="0" dirty="0" smtClean="0">
                <a:solidFill>
                  <a:schemeClr val="tx1"/>
                </a:solidFill>
              </a:rPr>
              <a:t> transformations. The characteristic that these transformations have in common is that they process each row in the pipeline buffer one at a time. They either change values in one or more columns of data or add a new column of data to the pipeline, and the number of rows that a transformation receives as input is the same as the number of rows that it produces as output. </a:t>
            </a: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r>
              <a:rPr lang="en-US" sz="1200" baseline="0" dirty="0" smtClean="0">
                <a:solidFill>
                  <a:schemeClr val="tx1"/>
                </a:solidFill>
              </a:rPr>
              <a:t>These are also known as synchronous components because the number of buffers used to store the data in the pipeline are the same before and after the transformation completes. Usually we get the best performance in data flows when we use synchronous transformations.</a:t>
            </a: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r>
              <a:rPr lang="en-US" sz="1200" baseline="0" dirty="0" smtClean="0">
                <a:solidFill>
                  <a:schemeClr val="tx1"/>
                </a:solidFill>
              </a:rPr>
              <a:t>The Character Map transformation can perform upper case or lower case operations on letters in a column. It can also perform conversions of Japanese characters between Hiragana and Katakana or of Chinese characters between traditional and simplified characters. And there are a few other specialized conversions that you’ll see in the demonstration.</a:t>
            </a: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r>
              <a:rPr lang="en-US" sz="1200" baseline="0" dirty="0" smtClean="0">
                <a:solidFill>
                  <a:schemeClr val="tx1"/>
                </a:solidFill>
              </a:rPr>
              <a:t>Next we have the Copy Column component which does what it says – makes a copy of an existing column and places the copy in an additional column in the data flow. We use this when we want to perform some type of operation on data but we also want to keep the original version of the data. Most of the time when we want to create a new column based on operating on an existing column, we can make the copy and perform the operation in one step as we’ll see when we look at the Derived Column transformation in a few minutes.</a:t>
            </a: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r>
              <a:rPr lang="en-US" sz="1200" baseline="0" dirty="0" smtClean="0">
                <a:solidFill>
                  <a:schemeClr val="tx1"/>
                </a:solidFill>
              </a:rPr>
              <a:t>It’s very common that the data that we get from some data source doesn’t match the data types required in the data destination. To fix that situation, we can use the Data Conversion transformation. In this case, the data will always appear in a new column – we cannot change date types in place. </a:t>
            </a: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r>
              <a:rPr lang="en-US" sz="1200" baseline="0" dirty="0" smtClean="0">
                <a:solidFill>
                  <a:schemeClr val="tx1"/>
                </a:solidFill>
              </a:rPr>
              <a:t>We use the Derived Column transformation a lot in ETL operations. We use it to clean up data, like replacing nulls with a default value, or to calculate new values or to concatenate strings, just to name a few examples. </a:t>
            </a: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r>
              <a:rPr lang="en-US" sz="1200" baseline="0" dirty="0" smtClean="0">
                <a:solidFill>
                  <a:schemeClr val="tx1"/>
                </a:solidFill>
              </a:rPr>
              <a:t>The Script Component is useful when there is no other transformation available to do what we need. The Script Component is very versatile, not only can we use it as a source or destination but we can also use it as a transformation. When we add it to the data flow, we must choose which role it’s going to play. When it’s a transformation, we can set up one or more inputs and one or more  outputs. </a:t>
            </a: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r>
              <a:rPr lang="en-US" sz="1200" baseline="0" dirty="0" smtClean="0">
                <a:solidFill>
                  <a:schemeClr val="tx1"/>
                </a:solidFill>
              </a:rPr>
              <a:t>The OLE DB Command will execute some type of SQL statement on each row in the pipeline. Typically we use this to perform an update on data, but we also use it sparingly because the fact that it operates row by row means it could have performance problems when working with large datasets.</a:t>
            </a: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endParaRPr lang="en-US" sz="1200" baseline="0" dirty="0" smtClean="0">
              <a:solidFill>
                <a:schemeClr val="tx1"/>
              </a:solidFill>
            </a:endParaRPr>
          </a:p>
          <a:p>
            <a:pPr marL="0" indent="0" defTabSz="914400" eaLnBrk="1" hangingPunct="1">
              <a:buFont typeface="Arial" pitchFamily="34" charset="0"/>
              <a:buNone/>
            </a:pPr>
            <a:endParaRPr lang="en-US" sz="1200" dirty="0" smtClean="0">
              <a:solidFill>
                <a:schemeClr val="tx1"/>
              </a:solidFill>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36</a:t>
            </a:fld>
            <a:endParaRPr lang="en-US"/>
          </a:p>
        </p:txBody>
      </p:sp>
    </p:spTree>
    <p:extLst>
      <p:ext uri="{BB962C8B-B14F-4D97-AF65-F5344CB8AC3E}">
        <p14:creationId xmlns:p14="http://schemas.microsoft.com/office/powerpoint/2010/main" val="32047730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0" indent="-571500" defTabSz="914400" eaLnBrk="1" hangingPunct="1">
              <a:buFont typeface="Arial" pitchFamily="34" charset="0"/>
              <a:buChar char="•"/>
            </a:pPr>
            <a:r>
              <a:rPr lang="en-US" sz="1200" dirty="0" smtClean="0">
                <a:solidFill>
                  <a:schemeClr val="tx1"/>
                </a:solidFill>
              </a:rPr>
              <a:t>Generate new </a:t>
            </a:r>
            <a:r>
              <a:rPr lang="en-US" sz="1200" dirty="0" err="1" smtClean="0">
                <a:solidFill>
                  <a:schemeClr val="tx1"/>
                </a:solidFill>
              </a:rPr>
              <a:t>rowset</a:t>
            </a:r>
            <a:r>
              <a:rPr lang="en-US" sz="1200" dirty="0" smtClean="0">
                <a:solidFill>
                  <a:schemeClr val="tx1"/>
                </a:solidFill>
              </a:rPr>
              <a:t> as output</a:t>
            </a:r>
          </a:p>
          <a:p>
            <a:pPr marL="571500" indent="-571500" defTabSz="914400" eaLnBrk="1" hangingPunct="1">
              <a:buFont typeface="Arial" pitchFamily="34" charset="0"/>
              <a:buChar char="•"/>
            </a:pPr>
            <a:r>
              <a:rPr lang="en-US" sz="1200" dirty="0" smtClean="0">
                <a:solidFill>
                  <a:schemeClr val="tx1"/>
                </a:solidFill>
              </a:rPr>
              <a:t>Block pipeline as asynchronous component</a:t>
            </a:r>
          </a:p>
          <a:p>
            <a:endParaRPr lang="en-US" dirty="0" smtClean="0"/>
          </a:p>
          <a:p>
            <a:r>
              <a:rPr lang="en-US" dirty="0" smtClean="0"/>
              <a:t>Asynchronous</a:t>
            </a:r>
            <a:r>
              <a:rPr lang="en-US" baseline="0" dirty="0" smtClean="0"/>
              <a:t> components – fully blocking – cause a full block of the data because integration services needs to process every row before releasing any rows to the next transformation or destination in the path. These transformations are slower than synchronous components. </a:t>
            </a:r>
          </a:p>
          <a:p>
            <a:endParaRPr lang="en-US" baseline="0" dirty="0" smtClean="0"/>
          </a:p>
          <a:p>
            <a:r>
              <a:rPr lang="en-US" baseline="0" dirty="0" smtClean="0"/>
              <a:t>We use the Aggregate function when we want to group the rows of data by one or more columns of data using aggregate functions like sum, min, max, count, or average. We can also use it to produce a count distinct of nun-null values. With this aggregation, we reduce the number of rows in the pipeline. </a:t>
            </a:r>
          </a:p>
          <a:p>
            <a:endParaRPr lang="en-US" baseline="0" dirty="0" smtClean="0"/>
          </a:p>
          <a:p>
            <a:r>
              <a:rPr lang="en-US" baseline="0" dirty="0" smtClean="0"/>
              <a:t>If we can’t Sort data at the source, which is the preferable approach for performance reasons, we can use the sort transformation to get the data into a sorted sequence, with the added benefit of removing duplicate data if we like – but that’s optional. If we’re using the Merge transformation, we’ll need sorted data first so this transformation can help us out for those.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 </a:t>
            </a:r>
            <a:r>
              <a:rPr lang="en-US" baseline="0" dirty="0" err="1" smtClean="0"/>
              <a:t>unPivot</a:t>
            </a:r>
            <a:r>
              <a:rPr lang="en-US" baseline="0" dirty="0" smtClean="0"/>
              <a:t> transformation does the opposite, taking data in columns, and converting it to rows. So if we have four columns of data to pivot, then for each row of data in the input, we get four rows of output. This is useful when our source data is set up in a crosstab format and we need to break it down into unique rows that we want to insert into a table.</a:t>
            </a:r>
          </a:p>
          <a:p>
            <a:endParaRPr lang="en-US" baseline="0" dirty="0" smtClean="0"/>
          </a:p>
          <a:p>
            <a:r>
              <a:rPr lang="en-US" baseline="0" dirty="0" smtClean="0"/>
              <a:t>The pivot does the opposite, taking rows of data and converting the related rows into columns. If we were to do this with T-SQL, we would be performing a select statement with CASE statements on each column to produce an equivalent result.</a:t>
            </a:r>
          </a:p>
          <a:p>
            <a:endParaRPr lang="en-US" baseline="0" dirty="0" smtClean="0"/>
          </a:p>
          <a:p>
            <a:endParaRPr lang="en-US" baseline="0" dirty="0" smtClean="0"/>
          </a:p>
          <a:p>
            <a:r>
              <a:rPr lang="en-US" baseline="0" dirty="0" smtClean="0"/>
              <a:t>Percentage Sampling is useful to get a subset of your data based on a percentage value We get two outputs – the randomly selected data in one output and the data that wasn’t selected in the second output. We might use this when we want to test operations on a small amount of data before we run the operations against all of our data or when we need to come up with training data for a data mining  </a:t>
            </a:r>
            <a:r>
              <a:rPr lang="en-US" baseline="0" dirty="0" err="1" smtClean="0"/>
              <a:t>modle</a:t>
            </a:r>
            <a:r>
              <a:rPr lang="en-US" baseline="0" dirty="0" smtClean="0"/>
              <a:t>. </a:t>
            </a:r>
          </a:p>
          <a:p>
            <a:endParaRPr lang="en-US" baseline="0" dirty="0" smtClean="0"/>
          </a:p>
          <a:p>
            <a:r>
              <a:rPr lang="en-US" baseline="0" dirty="0" smtClean="0"/>
              <a:t>Row Sampling is similar except that we specify a number of rows rather than a percentage.</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37</a:t>
            </a:fld>
            <a:endParaRPr lang="en-US"/>
          </a:p>
        </p:txBody>
      </p:sp>
    </p:spTree>
    <p:extLst>
      <p:ext uri="{BB962C8B-B14F-4D97-AF65-F5344CB8AC3E}">
        <p14:creationId xmlns:p14="http://schemas.microsoft.com/office/powerpoint/2010/main" val="39203393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400" eaLnBrk="1" hangingPunct="1">
              <a:buFont typeface="Arial" pitchFamily="34" charset="0"/>
              <a:buNone/>
            </a:pPr>
            <a:r>
              <a:rPr lang="en-US" sz="1200" b="0" i="0" kern="1200" dirty="0" smtClean="0">
                <a:solidFill>
                  <a:schemeClr val="tx1"/>
                </a:solidFill>
                <a:effectLst/>
                <a:latin typeface="Arial" pitchFamily="34" charset="0"/>
                <a:ea typeface="+mn-ea"/>
                <a:cs typeface="+mn-cs"/>
              </a:rPr>
              <a:t>The following transformations distribute rows to different outputs, create copies of the transformation inputs, join multiple inputs into one output, and perform lookup operations.</a:t>
            </a:r>
            <a:endParaRPr lang="en-US" sz="1200" dirty="0" smtClean="0">
              <a:solidFill>
                <a:schemeClr val="tx1"/>
              </a:solidFill>
            </a:endParaRP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solidFill>
              </a:rPr>
              <a:t>The Conditional Split makes it easy to</a:t>
            </a:r>
            <a:r>
              <a:rPr lang="en-US" sz="1200" baseline="0" dirty="0" smtClean="0">
                <a:solidFill>
                  <a:schemeClr val="tx1"/>
                </a:solidFill>
              </a:rPr>
              <a:t> separate data into groups. It has only one input but can produce as many outputs as we need. We associate a logical expression with each output to define the rules that control the data to send to that output. Each row in the input gets evaluated against the rules and the first output with the condition that is true for the row gets the data. If there are no valid conditions, we can send the row to a default output. </a:t>
            </a: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solidFill>
              </a:rPr>
              <a:t>The job of the Multicast transformation is to create multiple</a:t>
            </a:r>
            <a:r>
              <a:rPr lang="en-US" sz="1200" baseline="0" dirty="0" smtClean="0">
                <a:solidFill>
                  <a:schemeClr val="tx1"/>
                </a:solidFill>
              </a:rPr>
              <a:t> copies of the data. Every row that comes in as input comes out of each of the outputs that we configure for this transformation.</a:t>
            </a: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solidFill>
              </a:rPr>
              <a:t>Union All takes two inputs and creates</a:t>
            </a:r>
            <a:r>
              <a:rPr lang="en-US" sz="1200" baseline="0" dirty="0" smtClean="0">
                <a:solidFill>
                  <a:schemeClr val="tx1"/>
                </a:solidFill>
              </a:rPr>
              <a:t> a single output – we just need to make sure that both inputs have the same columns and data types.</a:t>
            </a: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solidFill>
              </a:rPr>
              <a:t>The Merge transformation has two inputs that we combine into a</a:t>
            </a:r>
            <a:r>
              <a:rPr lang="en-US" sz="1200" baseline="0" dirty="0" smtClean="0">
                <a:solidFill>
                  <a:schemeClr val="tx1"/>
                </a:solidFill>
              </a:rPr>
              <a:t> single output. Maybe we have some data from a database and some </a:t>
            </a:r>
            <a:r>
              <a:rPr lang="en-US" sz="1200" baseline="0" dirty="0" err="1" smtClean="0">
                <a:solidFill>
                  <a:schemeClr val="tx1"/>
                </a:solidFill>
              </a:rPr>
              <a:t>ata</a:t>
            </a:r>
            <a:r>
              <a:rPr lang="en-US" sz="1200" baseline="0" dirty="0" smtClean="0">
                <a:solidFill>
                  <a:schemeClr val="tx1"/>
                </a:solidFill>
              </a:rPr>
              <a:t> from a spreadsheet that we want to combine and then load into a database table. Wherever we’re getting the data for the inputs, we nee to make sure that the data is sorted prior to using the merge transformation. The number of rows that comes out is the sum of the rows that go in.</a:t>
            </a: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solidFill>
              </a:rPr>
              <a:t>Next we have the Merge Join transformation which also combines data from two inputs but the</a:t>
            </a:r>
            <a:r>
              <a:rPr lang="en-US" sz="1200" baseline="0" dirty="0" smtClean="0">
                <a:solidFill>
                  <a:schemeClr val="tx1"/>
                </a:solidFill>
              </a:rPr>
              <a:t> combination is done as a join - so we’re adding the columns from the second dataset to the columns in the first dataset. We can do either an inner or outer join or a full join. If our input data are coming from the same database, it’s usually better to do this type of operation in the data source by using a SQL statement and letting the database engine perform the join. So this transformation is more useful when we’re trying to combine data from different data source types.</a:t>
            </a: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solidFill>
              </a:rPr>
              <a:t>The Lookup is one of those</a:t>
            </a:r>
            <a:r>
              <a:rPr lang="en-US" sz="1200" baseline="0" dirty="0" smtClean="0">
                <a:solidFill>
                  <a:schemeClr val="tx1"/>
                </a:solidFill>
              </a:rPr>
              <a:t> transformations that is used a lot in ETL work because we need to look up key values to insert into fact tables. If you don’t know what a fact table is, don’t worry – we’ll cover it in more detail in the advanced course. </a:t>
            </a: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chemeClr val="tx1"/>
                </a:solidFill>
              </a:rPr>
              <a:t>The Cache Transform was introduced in SQL Server 2008 and we use</a:t>
            </a:r>
            <a:r>
              <a:rPr lang="en-US" sz="1200" baseline="0" dirty="0" smtClean="0">
                <a:solidFill>
                  <a:schemeClr val="tx1"/>
                </a:solidFill>
              </a:rPr>
              <a:t> it in conjunction with the Lookup transformation. One way to use it is to create a cache file in one package that we then use for the lookup in a separate package rather than perform the lookup directly to a database source. Because the cache file is stored in raw file format, Integration Services can load the data into memory very quickly and it can be more efficient than a database lookup. Another way to use it is just to get data into memory for use later with lookups in one or more data flows in the same package.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solidFill>
                <a:schemeClr val="tx1"/>
              </a:solidFill>
            </a:endParaRP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38</a:t>
            </a:fld>
            <a:endParaRPr lang="en-US"/>
          </a:p>
        </p:txBody>
      </p:sp>
    </p:spTree>
    <p:extLst>
      <p:ext uri="{BB962C8B-B14F-4D97-AF65-F5344CB8AC3E}">
        <p14:creationId xmlns:p14="http://schemas.microsoft.com/office/powerpoint/2010/main" val="2987129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will be covered in advanced</a:t>
            </a:r>
          </a:p>
          <a:p>
            <a:endParaRPr lang="en-US" dirty="0" smtClean="0"/>
          </a:p>
          <a:p>
            <a:r>
              <a:rPr lang="en-US" dirty="0" smtClean="0"/>
              <a:t>We can use</a:t>
            </a:r>
            <a:r>
              <a:rPr lang="en-US" baseline="0" dirty="0" smtClean="0"/>
              <a:t> the </a:t>
            </a:r>
            <a:r>
              <a:rPr lang="en-US" dirty="0" smtClean="0"/>
              <a:t>Fuzzy Grouping to take multiple</a:t>
            </a:r>
            <a:r>
              <a:rPr lang="en-US" baseline="0" dirty="0" smtClean="0"/>
              <a:t> rows of data and combine rows that match exactly or close enough. A common reason for doing this is when we know that we have duplicates in the data that we want to eliminate and when we know that the duplicates aren’t necessarily an exact match.</a:t>
            </a:r>
            <a:endParaRPr lang="en-US" dirty="0" smtClean="0"/>
          </a:p>
          <a:p>
            <a:endParaRPr lang="en-US" dirty="0" smtClean="0"/>
          </a:p>
          <a:p>
            <a:r>
              <a:rPr lang="en-US" dirty="0" smtClean="0"/>
              <a:t>The Fuzzy Lookup transformation is useful when a</a:t>
            </a:r>
            <a:r>
              <a:rPr lang="en-US" baseline="0" dirty="0" smtClean="0"/>
              <a:t> regular lookup transformation can’t find a match. Sometimes we might have a misspelling preventing the match so the Fuzzy Lookup is a way to find best possible matches, if they exist, based on a configurable level of confidence.</a:t>
            </a:r>
            <a:endParaRPr lang="en-US" dirty="0" smtClean="0"/>
          </a:p>
          <a:p>
            <a:endParaRPr lang="en-US" dirty="0" smtClean="0"/>
          </a:p>
          <a:p>
            <a:r>
              <a:rPr lang="en-US" dirty="0" smtClean="0"/>
              <a:t>Term Extraction is useful when we need to analyze</a:t>
            </a:r>
            <a:r>
              <a:rPr lang="en-US" baseline="0" dirty="0" smtClean="0"/>
              <a:t> text data. It generates statistics for unstructured data, with the ability to identify certain terms and phrases to ignore. </a:t>
            </a:r>
            <a:endParaRPr lang="en-US" dirty="0" smtClean="0"/>
          </a:p>
          <a:p>
            <a:endParaRPr lang="en-US" dirty="0" smtClean="0"/>
          </a:p>
          <a:p>
            <a:r>
              <a:rPr lang="en-US" dirty="0" smtClean="0"/>
              <a:t>The Term Lookup transformation uses the</a:t>
            </a:r>
            <a:r>
              <a:rPr lang="en-US" baseline="0" dirty="0" smtClean="0"/>
              <a:t> same algorithm that term extraction uses, but in this case it’s performing a lookup to determine if the frequently used terms that we have stored in a table are found in the input of unstructured data. </a:t>
            </a:r>
            <a:endParaRPr lang="en-US" dirty="0" smtClean="0"/>
          </a:p>
          <a:p>
            <a:endParaRPr lang="en-US" dirty="0" smtClean="0"/>
          </a:p>
          <a:p>
            <a:r>
              <a:rPr lang="en-US" dirty="0" smtClean="0"/>
              <a:t>Data Mining Query – we can use this transformation when we</a:t>
            </a:r>
            <a:r>
              <a:rPr lang="en-US" baseline="0" dirty="0" smtClean="0"/>
              <a:t> want to use a data mining model that we’ve set up in Analysis Services with data that we have in the data flow. We can use it to predict missing data or to come up with a way to score new customers when we want to know the probability that they might buy a certain product from us.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39</a:t>
            </a:fld>
            <a:endParaRPr lang="en-US"/>
          </a:p>
        </p:txBody>
      </p:sp>
    </p:spTree>
    <p:extLst>
      <p:ext uri="{BB962C8B-B14F-4D97-AF65-F5344CB8AC3E}">
        <p14:creationId xmlns:p14="http://schemas.microsoft.com/office/powerpoint/2010/main" val="39594402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Then we have all the remaining transformations which don’t fit neatly into the other categories.</a:t>
            </a:r>
            <a:endParaRPr lang="en-US" baseline="0" dirty="0" smtClean="0"/>
          </a:p>
          <a:p>
            <a:endParaRPr lang="en-US" baseline="0" dirty="0" smtClean="0"/>
          </a:p>
          <a:p>
            <a:r>
              <a:rPr lang="en-US" baseline="0" dirty="0" smtClean="0"/>
              <a:t>We use the Export Column transformation when we want to send blob data to files since this type of data won’t work with a file destination. To work with this transformation, we need the blob data in one column and then in a second column we need the file path where we want to store the blob data. These two columns constitute the pair. </a:t>
            </a:r>
          </a:p>
          <a:p>
            <a:endParaRPr lang="en-US" baseline="0" dirty="0" smtClean="0"/>
          </a:p>
          <a:p>
            <a:r>
              <a:rPr lang="en-US" baseline="0" dirty="0" smtClean="0"/>
              <a:t>Import Column does the opposite – it takes blob data from a file and moves it into a database table.</a:t>
            </a:r>
          </a:p>
          <a:p>
            <a:endParaRPr lang="en-US" baseline="0" dirty="0" smtClean="0"/>
          </a:p>
          <a:p>
            <a:r>
              <a:rPr lang="en-US" baseline="0" dirty="0" smtClean="0"/>
              <a:t>The Audit transformation lets us incorporate information into the data flow such as the name of the package, when it ran, what machine was used to execute the package, which user executed the package, and so on. This information gets added as another column to the data flow.</a:t>
            </a:r>
          </a:p>
          <a:p>
            <a:endParaRPr lang="en-US" baseline="0" dirty="0" smtClean="0"/>
          </a:p>
          <a:p>
            <a:r>
              <a:rPr lang="en-US" baseline="0" dirty="0" smtClean="0"/>
              <a:t>The Row Count transformation is an easy way to capture the number of rows flowing through a particular path. We can store the count in a variable and then reference it in another operation. A common reason to do this would be if we’re logging the results of an ETL operation. We can also use this transformation as a destination, by the way. </a:t>
            </a:r>
          </a:p>
          <a:p>
            <a:endParaRPr lang="en-US" baseline="0" dirty="0" smtClean="0"/>
          </a:p>
          <a:p>
            <a:r>
              <a:rPr lang="en-US" baseline="0" dirty="0" smtClean="0"/>
              <a:t>The SCD transformation can be considered a business intelligence transformation but the reason it’s not included there is because the ones we’ve already looked at are all available only in Enterprise edition, whereas SCD is also available in standard edition. If you’re doing ETL work for data warehousing, you can use the slowly changing dimension transformation to help manage the updates or insertions necessary when working with slowly changing dimensions. We’ll learn more about that in the advanced integration services course.</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40</a:t>
            </a:fld>
            <a:endParaRPr lang="en-US"/>
          </a:p>
        </p:txBody>
      </p:sp>
    </p:spTree>
    <p:extLst>
      <p:ext uri="{BB962C8B-B14F-4D97-AF65-F5344CB8AC3E}">
        <p14:creationId xmlns:p14="http://schemas.microsoft.com/office/powerpoint/2010/main" val="41854955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Expressions give us the ability to change the behavior of a package at run-time, either because we pass in a value from an external source or because something changes during package execution.  and we can use that information to change a property for task dynamically.</a:t>
            </a:r>
          </a:p>
          <a:p>
            <a:endParaRPr lang="en-US" baseline="0" dirty="0" smtClean="0"/>
          </a:p>
          <a:p>
            <a:r>
              <a:rPr lang="en-US" baseline="0" dirty="0" smtClean="0"/>
              <a:t>To help us create expressions, we can use the Expression Builder, a graphical user interface that shows us the variables and columns that we can reference in addition to the functions that we can use.</a:t>
            </a:r>
          </a:p>
          <a:p>
            <a:endParaRPr lang="en-US" baseline="0" dirty="0" smtClean="0"/>
          </a:p>
          <a:p>
            <a:r>
              <a:rPr lang="en-US" baseline="0" dirty="0" smtClean="0"/>
              <a:t>But to use the expression builder effectively, we need to understand the syntax of the integration services expression language.</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To make packages flexible, we can use variables to change behavior at run-time or to store a value obtained from one task to use it in another task.</a:t>
            </a:r>
          </a:p>
          <a:p>
            <a:endParaRPr lang="en-US" baseline="0" dirty="0" smtClean="0"/>
          </a:p>
          <a:p>
            <a:r>
              <a:rPr lang="en-US" baseline="0" dirty="0" smtClean="0"/>
              <a:t>Once we’ve developed an understanding of the syntax and how to work with variables, we’re ready to put our understanding into practice by learning how to use expressions in the control flow and the data flow.</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41</a:t>
            </a:fld>
            <a:endParaRPr lang="en-US"/>
          </a:p>
        </p:txBody>
      </p:sp>
    </p:spTree>
    <p:extLst>
      <p:ext uri="{BB962C8B-B14F-4D97-AF65-F5344CB8AC3E}">
        <p14:creationId xmlns:p14="http://schemas.microsoft.com/office/powerpoint/2010/main" val="22317013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smtClean="0"/>
          </a:p>
          <a:p>
            <a:r>
              <a:rPr lang="en-US" dirty="0" smtClean="0"/>
              <a:t>The expression builder is the interface we use to do exactly what it says – build an expression.</a:t>
            </a:r>
            <a:r>
              <a:rPr lang="en-US" baseline="0" dirty="0" smtClean="0"/>
              <a:t> </a:t>
            </a:r>
            <a:r>
              <a:rPr lang="en-US" dirty="0" smtClean="0"/>
              <a:t>Expressions</a:t>
            </a:r>
            <a:r>
              <a:rPr lang="en-US" baseline="0" dirty="0" smtClean="0"/>
              <a:t> are a property of tasks that we can configure, and many data flow transformations also allow us to create expressions.</a:t>
            </a:r>
          </a:p>
          <a:p>
            <a:endParaRPr lang="en-US" baseline="0" dirty="0" smtClean="0"/>
          </a:p>
          <a:p>
            <a:r>
              <a:rPr lang="en-US" baseline="0" dirty="0" smtClean="0"/>
              <a:t>From the task editor or from the properties window, we can open the expression builder which will look similar to this.</a:t>
            </a:r>
          </a:p>
          <a:p>
            <a:endParaRPr lang="en-US" baseline="0" dirty="0" smtClean="0"/>
          </a:p>
          <a:p>
            <a:r>
              <a:rPr lang="en-US" baseline="0" dirty="0" smtClean="0"/>
              <a:t>In the upper right corner of the window, we have functions grouped by category. We can expand a category to explore the available functions. If we click on one, we can see its description display </a:t>
            </a:r>
          </a:p>
          <a:p>
            <a:endParaRPr lang="en-US" baseline="0" dirty="0" smtClean="0"/>
          </a:p>
          <a:p>
            <a:r>
              <a:rPr lang="en-US" baseline="0" dirty="0" smtClean="0"/>
              <a:t>and we can drag it to the expression construction below the functions window if we don’t want to type it out. </a:t>
            </a:r>
          </a:p>
          <a:p>
            <a:endParaRPr lang="en-US" baseline="0" dirty="0" smtClean="0"/>
          </a:p>
          <a:p>
            <a:r>
              <a:rPr lang="en-US" baseline="0" dirty="0" smtClean="0"/>
              <a:t>Then in the upper left corner we have the system and user variables available – and if we’re working with a data flow expression, we’ll also see columns in the current data flow path. We can also drag items from this window to the expression construction area.</a:t>
            </a:r>
          </a:p>
          <a:p>
            <a:endParaRPr lang="en-US" baseline="0" dirty="0" smtClean="0"/>
          </a:p>
          <a:p>
            <a:r>
              <a:rPr lang="en-US" baseline="0" dirty="0" smtClean="0"/>
              <a:t>At the bottom of the expression editor, we can click a button to evaluate the expression to view an example of the results. This will work only if the variables we’re referencing have an initial value. It can be helpful to evaluate the expression to make sure that we’ve constructed it properly – particularly when we’re building out strings with escape characters.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42</a:t>
            </a:fld>
            <a:endParaRPr lang="en-US"/>
          </a:p>
        </p:txBody>
      </p:sp>
    </p:spTree>
    <p:extLst>
      <p:ext uri="{BB962C8B-B14F-4D97-AF65-F5344CB8AC3E}">
        <p14:creationId xmlns:p14="http://schemas.microsoft.com/office/powerpoint/2010/main" val="4047240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Here, SQL Server Integration Services conforms the data as before…</a:t>
            </a:r>
          </a:p>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…but also aggregates and sorts, and loads the database</a:t>
            </a:r>
          </a:p>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This frees up the database server for user queries</a:t>
            </a:r>
          </a:p>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With 64-bit this solution scales well to very large volumes of data and multiple, complex aggregations</a:t>
            </a:r>
          </a:p>
          <a:p>
            <a:pPr marL="0" indent="0" eaLnBrk="1" hangingPunct="1">
              <a:lnSpc>
                <a:spcPct val="90000"/>
              </a:lnSpc>
              <a:spcBef>
                <a:spcPct val="30000"/>
              </a:spcBef>
              <a:buClr>
                <a:schemeClr val="tx2"/>
              </a:buClr>
              <a:buSzPct val="95000"/>
              <a:buFont typeface="Arial" pitchFamily="34" charset="0"/>
              <a:buNone/>
            </a:pPr>
            <a:r>
              <a:rPr lang="en-US" sz="1200" b="0" dirty="0" smtClean="0">
                <a:effectLst/>
                <a:latin typeface="+mn-lt"/>
              </a:rPr>
              <a:t>Even with 32-bit, this architecture can be scaled-out to use a separate box for the integration process</a:t>
            </a:r>
          </a:p>
          <a:p>
            <a:pPr marL="0" indent="0">
              <a:buFont typeface="Arial" pitchFamily="34" charset="0"/>
              <a:buNone/>
            </a:pPr>
            <a:endParaRPr lang="en-US" b="0" dirty="0">
              <a:effectLst/>
              <a:latin typeface="+mn-lt"/>
            </a:endParaRPr>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6</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 we can begin creating expressions, we need to</a:t>
            </a:r>
            <a:r>
              <a:rPr lang="en-US" baseline="0" dirty="0" smtClean="0"/>
              <a:t> learn about the syntax of the Integration Services Expression language.</a:t>
            </a:r>
          </a:p>
          <a:p>
            <a:r>
              <a:rPr lang="en-US" baseline="0" dirty="0" smtClean="0"/>
              <a:t>As we saw a moment ago, the expression builder groups functions into categories.</a:t>
            </a:r>
          </a:p>
          <a:p>
            <a:endParaRPr lang="en-US" baseline="0" dirty="0" smtClean="0"/>
          </a:p>
          <a:p>
            <a:r>
              <a:rPr lang="en-US" baseline="0" dirty="0" smtClean="0"/>
              <a:t>There are mathematical functions that are used to get absolute values or to square a value, among others. When we review functions, we not only see the name of the function, but we also see tokens representing the number of arguments that it requires and the type of value that it uses for its arguments. When we drag a function into the expression construction area, we replace these tokens with the required argument.</a:t>
            </a:r>
          </a:p>
          <a:p>
            <a:endParaRPr lang="en-US" baseline="0" dirty="0" smtClean="0"/>
          </a:p>
          <a:p>
            <a:r>
              <a:rPr lang="en-US" baseline="0" dirty="0" smtClean="0"/>
              <a:t>We have many string manipulation functions available, and as you can see many of these look familiar if you’re accustomed to working with T-SQL or .NET languages. However, we can’t assume that this expression language works just like those languages as there are some nuances in the expression language that are unique. </a:t>
            </a:r>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43</a:t>
            </a:fld>
            <a:endParaRPr lang="en-US"/>
          </a:p>
        </p:txBody>
      </p:sp>
    </p:spTree>
    <p:extLst>
      <p:ext uri="{BB962C8B-B14F-4D97-AF65-F5344CB8AC3E}">
        <p14:creationId xmlns:p14="http://schemas.microsoft.com/office/powerpoint/2010/main" val="33119029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then we have NULL functions – the first of which is</a:t>
            </a:r>
            <a:r>
              <a:rPr lang="en-US" baseline="0" dirty="0" smtClean="0"/>
              <a:t> a logical test to determine if an expression returns a null value whereas the other functions are casting functions to we need to set a value to NULL in the data flow. It’s important to know that we can’t set variables to NULL – instead we use an empty string or for dates – 12/30/1899 or 0 for </a:t>
            </a:r>
            <a:r>
              <a:rPr lang="en-US" baseline="0" dirty="0" err="1" smtClean="0"/>
              <a:t>numberics</a:t>
            </a:r>
            <a:r>
              <a:rPr lang="en-US" baseline="0" dirty="0" smtClean="0"/>
              <a:t>.</a:t>
            </a:r>
          </a:p>
          <a:p>
            <a:endParaRPr lang="en-US" baseline="0" dirty="0" smtClean="0"/>
          </a:p>
          <a:p>
            <a:r>
              <a:rPr lang="en-US" baseline="0" dirty="0" smtClean="0"/>
              <a:t>Then we have casting functions for non-null values. In Integration Services, we need to take special care to ensure that we use the correct data type for an expression and it’s not always obvious that we need to include an casting function. Most of the time we just include the casting operator in </a:t>
            </a:r>
            <a:r>
              <a:rPr lang="en-US" baseline="0" dirty="0" err="1" smtClean="0"/>
              <a:t>fron</a:t>
            </a:r>
            <a:r>
              <a:rPr lang="en-US" baseline="0" dirty="0" smtClean="0"/>
              <a:t> of our expression but sometimes we need to include additional arguments, like when we’re casting a string, we need to specify the string length and the code page for the </a:t>
            </a:r>
            <a:r>
              <a:rPr lang="en-US" baseline="0" dirty="0" err="1" smtClean="0"/>
              <a:t>unicode</a:t>
            </a:r>
            <a:r>
              <a:rPr lang="en-US" baseline="0" dirty="0" smtClean="0"/>
              <a:t> character set. When we have complex expressions – we need to make sure that each part of the expressions resolves to the same data type. Probably the most unintuitive aspect of type casting is when we need to work with date time data types.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44</a:t>
            </a:fld>
            <a:endParaRPr lang="en-US"/>
          </a:p>
        </p:txBody>
      </p:sp>
    </p:spTree>
    <p:extLst>
      <p:ext uri="{BB962C8B-B14F-4D97-AF65-F5344CB8AC3E}">
        <p14:creationId xmlns:p14="http://schemas.microsoft.com/office/powerpoint/2010/main" val="832774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a:t>
            </a:r>
            <a:r>
              <a:rPr lang="en-US" baseline="0" dirty="0" smtClean="0"/>
              <a:t> last, we have the various operators. One thing to pay attention to here is the use of the double equal sign to test for equivalence. We use a single equal sign when we want to assign a value to a variable.</a:t>
            </a:r>
          </a:p>
          <a:p>
            <a:endParaRPr lang="en-US" baseline="0" dirty="0" smtClean="0"/>
          </a:p>
          <a:p>
            <a:r>
              <a:rPr lang="en-US" baseline="0" dirty="0" smtClean="0"/>
              <a:t>We often use concatenation of strings in expressions. Notice that we use double-quotes around strings and a plus sign as the concatenation operator. Also we need to use a backslash as an escape character for backslashes when we’re building out a string for a file path. We have a </a:t>
            </a:r>
            <a:r>
              <a:rPr lang="en-US" dirty="0" smtClean="0"/>
              <a:t>4000 character limit in control flow and an</a:t>
            </a:r>
            <a:r>
              <a:rPr lang="en-US" baseline="0" dirty="0" smtClean="0"/>
              <a:t> </a:t>
            </a:r>
            <a:r>
              <a:rPr lang="en-US" dirty="0" smtClean="0"/>
              <a:t>8000 character limit for non-Unicode data type in </a:t>
            </a:r>
          </a:p>
          <a:p>
            <a:r>
              <a:rPr lang="en-US" dirty="0" smtClean="0"/>
              <a:t>data flow.</a:t>
            </a:r>
          </a:p>
          <a:p>
            <a:endParaRPr lang="en-US" baseline="0" dirty="0" smtClean="0"/>
          </a:p>
          <a:p>
            <a:r>
              <a:rPr lang="en-US" baseline="0" dirty="0" smtClean="0"/>
              <a:t>Working with conditional expressions requires us to use a ternary operator – we start with the condition to be evaluated in the first position and then after the ? Mark we provide the expression to return if the condition is true and then we have a colon and then after the colon we have the expression to return if the condition is false. </a:t>
            </a:r>
          </a:p>
          <a:p>
            <a:endParaRPr lang="en-US" baseline="0" dirty="0" smtClean="0"/>
          </a:p>
          <a:p>
            <a:r>
              <a:rPr lang="en-US" baseline="0" dirty="0" smtClean="0"/>
              <a:t>When we reference a variable in an expression </a:t>
            </a:r>
          </a:p>
          <a:p>
            <a:endParaRPr lang="en-US" baseline="0" dirty="0" smtClean="0"/>
          </a:p>
          <a:p>
            <a:r>
              <a:rPr lang="en-US" baseline="0" dirty="0" smtClean="0"/>
              <a:t>We need to use an @ sign as a prefix and then we enclose the namespace and variable name in brackets –notice the double colon between the namespace the variable. </a:t>
            </a:r>
          </a:p>
          <a:p>
            <a:endParaRPr lang="en-US" baseline="0" dirty="0" smtClean="0"/>
          </a:p>
          <a:p>
            <a:r>
              <a:rPr lang="en-US" baseline="0" dirty="0" smtClean="0"/>
              <a:t>And with columns – when we’re working in a row based data flow transformation – we just use the column name but brackets are required if we have special characters or spaces in the column name.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45</a:t>
            </a:fld>
            <a:endParaRPr lang="en-US"/>
          </a:p>
        </p:txBody>
      </p:sp>
    </p:spTree>
    <p:extLst>
      <p:ext uri="{BB962C8B-B14F-4D97-AF65-F5344CB8AC3E}">
        <p14:creationId xmlns:p14="http://schemas.microsoft.com/office/powerpoint/2010/main" val="39864695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Variables in Integration Services packages work just like variables in programs</a:t>
            </a:r>
            <a:r>
              <a:rPr lang="en-US" baseline="0" dirty="0" smtClean="0"/>
              <a:t> – a variable stores a value which might remain constant throughout the lifetime of a package or its value can change as a result of  something that occurs during package execution.</a:t>
            </a:r>
          </a:p>
          <a:p>
            <a:endParaRPr lang="en-US" baseline="0" dirty="0" smtClean="0"/>
          </a:p>
          <a:p>
            <a:r>
              <a:rPr lang="en-US" baseline="0" dirty="0" smtClean="0"/>
              <a:t>There are two types of variables available in a package. First, there are system variables that Integration Services uses to store information about package execution such as when package execution started and who’s running it. Many of the system variables are useful for logging details about package execution.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We can view the set of all variables in a separate window in BIDS. All system variables appear with a grey icon. Variables have a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name,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Which is case sensitive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scope, data type, and a value. The system variables are read-only so we can only view the values here but we can’t change them in the window or by doing something in the package – only the Integration Services runtime engine can change these values.</a:t>
            </a:r>
          </a:p>
          <a:p>
            <a:endParaRPr lang="en-US" baseline="0" dirty="0" smtClean="0"/>
          </a:p>
          <a:p>
            <a:r>
              <a:rPr lang="en-US" baseline="0" dirty="0" smtClean="0"/>
              <a:t>Then we have user variables – </a:t>
            </a:r>
          </a:p>
          <a:p>
            <a:endParaRPr lang="en-US" baseline="0" dirty="0" smtClean="0"/>
          </a:p>
          <a:p>
            <a:r>
              <a:rPr lang="en-US" baseline="0" dirty="0" smtClean="0"/>
              <a:t>which appear in the Variables window with a blue icon. </a:t>
            </a:r>
          </a:p>
          <a:p>
            <a:endParaRPr lang="en-US" baseline="0" dirty="0" smtClean="0"/>
          </a:p>
          <a:p>
            <a:r>
              <a:rPr lang="en-US" baseline="0" dirty="0" smtClean="0"/>
              <a:t>We can initialize the value when the package starts executing by typing in a string or number in the Value field, or we can set the value externally.  For example, if we have one package execute another package, we can pass a variable value from the parent package to the child package. Or when we use utilities or configuration files when we execute the package, we can specify a variable value just prior to execution to override whatever value appears in the Variables window.</a:t>
            </a:r>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46</a:t>
            </a:fld>
            <a:endParaRPr lang="en-US"/>
          </a:p>
        </p:txBody>
      </p:sp>
    </p:spTree>
    <p:extLst>
      <p:ext uri="{BB962C8B-B14F-4D97-AF65-F5344CB8AC3E}">
        <p14:creationId xmlns:p14="http://schemas.microsoft.com/office/powerpoint/2010/main" val="34419211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 common way to use variables is to share information between tasks or data flow components or to set properties for a task at run-time.</a:t>
            </a:r>
          </a:p>
          <a:p>
            <a:endParaRPr lang="en-US" baseline="0" dirty="0" smtClean="0"/>
          </a:p>
          <a:p>
            <a:r>
              <a:rPr lang="en-US" baseline="0" dirty="0" smtClean="0"/>
              <a:t>For example, when we execute a SQL statement </a:t>
            </a:r>
          </a:p>
          <a:p>
            <a:endParaRPr lang="en-US" baseline="0" dirty="0" smtClean="0"/>
          </a:p>
          <a:p>
            <a:r>
              <a:rPr lang="en-US" baseline="0" dirty="0" smtClean="0"/>
              <a:t>we can configure a result set property to assign the results to a variable. In this case, the variable is set up with an object data type.</a:t>
            </a:r>
          </a:p>
          <a:p>
            <a:endParaRPr lang="en-US" baseline="0" dirty="0" smtClean="0"/>
          </a:p>
          <a:p>
            <a:r>
              <a:rPr lang="en-US" baseline="0" dirty="0" smtClean="0"/>
              <a:t>So after we execute the task, the variable contains one or more rows of data with one or more columns. We can then use the variable elsewhere in the package on other tasks or </a:t>
            </a:r>
          </a:p>
          <a:p>
            <a:endParaRPr lang="en-US" baseline="0" dirty="0" smtClean="0"/>
          </a:p>
          <a:p>
            <a:r>
              <a:rPr lang="en-US" baseline="0" dirty="0" smtClean="0"/>
              <a:t>to define a collection in a </a:t>
            </a:r>
            <a:r>
              <a:rPr lang="en-US" baseline="0" dirty="0" err="1" smtClean="0"/>
              <a:t>ForEach</a:t>
            </a:r>
            <a:r>
              <a:rPr lang="en-US" baseline="0" dirty="0" smtClean="0"/>
              <a:t> Loop container </a:t>
            </a:r>
          </a:p>
          <a:p>
            <a:endParaRPr lang="en-US" baseline="0" dirty="0" smtClean="0"/>
          </a:p>
          <a:p>
            <a:r>
              <a:rPr lang="en-US" baseline="0" dirty="0" smtClean="0"/>
              <a:t>where we then map columns to variables. Index 0 corresponds to the first column in the row and index 1 is the second column. So then as the container executes, it will process one row at a time from the Employee variable and assign the </a:t>
            </a:r>
            <a:r>
              <a:rPr lang="en-US" baseline="0" dirty="0" err="1" smtClean="0"/>
              <a:t>EmailAddress</a:t>
            </a:r>
            <a:r>
              <a:rPr lang="en-US" baseline="0" dirty="0" smtClean="0"/>
              <a:t> value to the Email variable and the </a:t>
            </a:r>
            <a:r>
              <a:rPr lang="en-US" baseline="0" dirty="0" err="1" smtClean="0"/>
              <a:t>FirstName</a:t>
            </a:r>
            <a:r>
              <a:rPr lang="en-US" baseline="0" dirty="0" smtClean="0"/>
              <a:t> value to the Name variable. When the loop restarts, the Email and name values get new assignments from the next row in the Employee variable.</a:t>
            </a:r>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47</a:t>
            </a:fld>
            <a:endParaRPr lang="en-US"/>
          </a:p>
        </p:txBody>
      </p:sp>
    </p:spTree>
    <p:extLst>
      <p:ext uri="{BB962C8B-B14F-4D97-AF65-F5344CB8AC3E}">
        <p14:creationId xmlns:p14="http://schemas.microsoft.com/office/powerpoint/2010/main" val="1371025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Thus far, we’ve</a:t>
            </a:r>
            <a:r>
              <a:rPr lang="en-US" baseline="0" dirty="0" smtClean="0"/>
              <a:t> reviewed the various components of expressions. Now let’s learn more about how we can put expressions to use.</a:t>
            </a:r>
          </a:p>
          <a:p>
            <a:endParaRPr lang="en-US" baseline="0" dirty="0" smtClean="0"/>
          </a:p>
          <a:p>
            <a:r>
              <a:rPr lang="en-US" baseline="0" dirty="0" smtClean="0"/>
              <a:t>It’s very common to develop Integration Services packages on a development machine and then to move the package into production. But we don’t want to be required to open every package and  modify connection managers when we do that. </a:t>
            </a:r>
          </a:p>
          <a:p>
            <a:endParaRPr lang="en-US" baseline="0" dirty="0" smtClean="0"/>
          </a:p>
          <a:p>
            <a:r>
              <a:rPr lang="en-US" baseline="0" dirty="0" smtClean="0"/>
              <a:t>Instead, we can override the connection string property of a connection manager by using an expression.</a:t>
            </a:r>
          </a:p>
          <a:p>
            <a:endParaRPr lang="en-US" baseline="0" dirty="0" smtClean="0"/>
          </a:p>
          <a:p>
            <a:r>
              <a:rPr lang="en-US" baseline="0" dirty="0" smtClean="0"/>
              <a:t>In this case, the expression comes from a single variable but we could use an expression to concatenate together strings that represent a server name, a folder name, and a file name for a file connection. </a:t>
            </a:r>
          </a:p>
          <a:p>
            <a:endParaRPr lang="en-US" baseline="0" dirty="0" smtClean="0"/>
          </a:p>
          <a:p>
            <a:r>
              <a:rPr lang="en-US" baseline="0" dirty="0" smtClean="0"/>
              <a:t>Another common use for expressions is to override task or container properties at run time. </a:t>
            </a:r>
          </a:p>
          <a:p>
            <a:endParaRPr lang="en-US" baseline="0" dirty="0" smtClean="0"/>
          </a:p>
          <a:p>
            <a:r>
              <a:rPr lang="en-US" baseline="0" dirty="0" smtClean="0"/>
              <a:t>For example, when using a Send Mail task, we can dynamically change the body of the message and the recipient at run-time by providing expressions for the </a:t>
            </a:r>
            <a:r>
              <a:rPr lang="en-US" baseline="0" dirty="0" err="1" smtClean="0"/>
              <a:t>MessageSource</a:t>
            </a:r>
            <a:r>
              <a:rPr lang="en-US" baseline="0" dirty="0" smtClean="0"/>
              <a:t> and </a:t>
            </a:r>
            <a:r>
              <a:rPr lang="en-US" baseline="0" dirty="0" err="1" smtClean="0"/>
              <a:t>ToLine</a:t>
            </a:r>
            <a:r>
              <a:rPr lang="en-US" baseline="0" dirty="0" smtClean="0"/>
              <a:t> properties. Every task in the control flow and every connection manager has a set of properties that we can override at run-time. </a:t>
            </a:r>
          </a:p>
          <a:p>
            <a:endParaRPr lang="en-US" baseline="0" dirty="0" smtClean="0"/>
          </a:p>
          <a:p>
            <a:r>
              <a:rPr lang="en-US" baseline="0" dirty="0" smtClean="0"/>
              <a:t>For example, in an Execute SQL Task we can dynamically generate the string used for the SQL Statement by assigning an expression in the </a:t>
            </a:r>
            <a:r>
              <a:rPr lang="en-US" baseline="0" dirty="0" err="1" smtClean="0"/>
              <a:t>SQLStatementSource</a:t>
            </a:r>
            <a:r>
              <a:rPr lang="en-US" baseline="0" dirty="0" smtClean="0"/>
              <a:t> property.</a:t>
            </a:r>
          </a:p>
          <a:p>
            <a:endParaRPr lang="en-US" baseline="0" dirty="0" smtClean="0"/>
          </a:p>
          <a:p>
            <a:r>
              <a:rPr lang="en-US" baseline="0" dirty="0" smtClean="0"/>
              <a:t>A common reason to do this would be to update a batch log with information about the number of records processed in the current package, as shown in this example. </a:t>
            </a:r>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48</a:t>
            </a:fld>
            <a:endParaRPr lang="en-US"/>
          </a:p>
        </p:txBody>
      </p:sp>
    </p:spTree>
    <p:extLst>
      <p:ext uri="{BB962C8B-B14F-4D97-AF65-F5344CB8AC3E}">
        <p14:creationId xmlns:p14="http://schemas.microsoft.com/office/powerpoint/2010/main" val="5243454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there are more ways to use expressions. </a:t>
            </a:r>
          </a:p>
          <a:p>
            <a:endParaRPr lang="en-US" baseline="0" dirty="0" smtClean="0"/>
          </a:p>
          <a:p>
            <a:r>
              <a:rPr lang="en-US" baseline="0" dirty="0" smtClean="0"/>
              <a:t>One of the options we have when configuring Precedence constraints is to use an expression to flag whether a path is taken or not.</a:t>
            </a:r>
          </a:p>
          <a:p>
            <a:endParaRPr lang="en-US" baseline="0" dirty="0" smtClean="0"/>
          </a:p>
          <a:p>
            <a:r>
              <a:rPr lang="en-US" baseline="0" dirty="0" smtClean="0"/>
              <a:t>We can also use expressions in the data flow. </a:t>
            </a:r>
          </a:p>
          <a:p>
            <a:endParaRPr lang="en-US" baseline="0" dirty="0" smtClean="0"/>
          </a:p>
          <a:p>
            <a:r>
              <a:rPr lang="en-US" baseline="0" dirty="0" smtClean="0"/>
              <a:t>Expressions are required when we set up derived column transformations such as we see here, or when configuring a conditional split transformation, as we learned in an earlier module. </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49</a:t>
            </a:fld>
            <a:endParaRPr lang="en-US"/>
          </a:p>
        </p:txBody>
      </p:sp>
    </p:spTree>
    <p:extLst>
      <p:ext uri="{BB962C8B-B14F-4D97-AF65-F5344CB8AC3E}">
        <p14:creationId xmlns:p14="http://schemas.microsoft.com/office/powerpoint/2010/main" val="52434543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eaLnBrk="1" hangingPunct="1"/>
            <a:r>
              <a:rPr lang="en-US" sz="1200" dirty="0" smtClean="0">
                <a:latin typeface="Arial" charset="0"/>
              </a:rPr>
              <a:t>Explain that the Transform process could include any type of transformation required to cleanse and shape the data.</a:t>
            </a:r>
          </a:p>
          <a:p>
            <a:pPr eaLnBrk="1" hangingPunct="1"/>
            <a:endParaRPr lang="en-US" sz="1200" dirty="0" smtClean="0">
              <a:latin typeface="Arial" charset="0"/>
            </a:endParaRPr>
          </a:p>
          <a:p>
            <a:pPr eaLnBrk="1" hangingPunct="1"/>
            <a:r>
              <a:rPr lang="en-US" sz="1200" dirty="0" smtClean="0">
                <a:latin typeface="Arial" charset="0"/>
              </a:rPr>
              <a:t>The Slowly Changing Dimension transformation is covered in Module 04. Emphasize that developers could develop a data flow to mimic the functionality of this transformation, but that would increase the development time. Still, developers might be required to develop their own data flow to overcome the performance problems associated with the row-based operations this transformation uses, which are relevant for large dimensions that experience a high rate of change. This concept will be covered in more detail in Module 04.</a:t>
            </a:r>
          </a:p>
          <a:p>
            <a:pPr eaLnBrk="1" hangingPunct="1"/>
            <a:endParaRPr lang="en-US" sz="1200" dirty="0" smtClean="0">
              <a:latin typeface="Arial" charset="0"/>
            </a:endParaRPr>
          </a:p>
          <a:p>
            <a:pPr eaLnBrk="1" hangingPunct="1"/>
            <a:r>
              <a:rPr lang="en-US" sz="1200" dirty="0" smtClean="0">
                <a:latin typeface="Arial" charset="0"/>
              </a:rPr>
              <a:t>Depending on the audience and available time, it may be appropriate to discuss how to construct this data flow using other transformations. Consider using this as a brief exercise to reinforce the transformations covered earlier in the module.</a:t>
            </a:r>
          </a:p>
          <a:p>
            <a:pPr eaLnBrk="1" hangingPunct="1"/>
            <a:endParaRPr lang="en-US" sz="1200" dirty="0" smtClean="0">
              <a:latin typeface="Arial" charset="0"/>
            </a:endParaRPr>
          </a:p>
          <a:p>
            <a:pPr eaLnBrk="1" hangingPunct="1"/>
            <a:r>
              <a:rPr lang="en-US" sz="1200" dirty="0" smtClean="0">
                <a:latin typeface="Arial" charset="0"/>
              </a:rPr>
              <a:t>A data flow to synthesize the behavior of the Slowly Changing Dimension transformation could include a Merge Join or Lookup transformation to correlate the records. The Merge Join would use the Left Outer configuration; the Lookup transformation could be configured to ignore errors. A Conditional Split could isolate new records and changed records. OLE DB Command transformations could be used to update records. New records and new versioned Type 2 records could be managed by the OLE DB Destination (or SQL Server Destination).</a:t>
            </a:r>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51</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latin typeface="Arial" charset="0"/>
              </a:rPr>
              <a:t>Explain that the Transform process could include any type of transformation required to cleanse and shape the data. Managing fact table grain may be part of the transformation. Quiz the students on how daily source data may be rolled up to the month level for storage in the fact table. Answer: Use the aggregate transformation.</a:t>
            </a:r>
          </a:p>
          <a:p>
            <a:pPr eaLnBrk="1" hangingPunct="1"/>
            <a:endParaRPr lang="en-US" dirty="0" smtClean="0">
              <a:latin typeface="Arial" charset="0"/>
            </a:endParaRPr>
          </a:p>
          <a:p>
            <a:pPr eaLnBrk="1" hangingPunct="1"/>
            <a:r>
              <a:rPr lang="en-US" dirty="0" smtClean="0">
                <a:latin typeface="Arial" charset="0"/>
              </a:rPr>
              <a:t>Dimension key lookups are a common part of the fact table loading. A discussion about failed lookups could include an example of late-arriving dimension records. Use an example of a hotel loyalty scheme. In this example, describe how at check-in time, guests are given a loyalty program member number (on a temporary card), which is stored against their reservation. They are also given a physical form to complete and mail back to the hotel. The details of the loyalty program member (e.g., name, address) may arrive later (or maybe not, if the guest chooses not to follow through). Inferred member records can be created as a consequence of a lookup failure; the surrogate key value is then used to store the fact.</a:t>
            </a:r>
          </a:p>
          <a:p>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52</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noChangeArrowheads="1"/>
          </p:cNvSpPr>
          <p:nvPr>
            <p:ph type="sldNum" sz="quarter" idx="5"/>
          </p:nvPr>
        </p:nvSpPr>
        <p:spPr/>
        <p:txBody>
          <a:bodyPr/>
          <a:lstStyle/>
          <a:p>
            <a:fld id="{D3BAAFCD-F5AA-44E1-803F-8D9819053A3D}" type="slidenum">
              <a:rPr lang="en-US"/>
              <a:pPr/>
              <a:t>53</a:t>
            </a:fld>
            <a:endParaRPr lang="en-US" dirty="0"/>
          </a:p>
        </p:txBody>
      </p:sp>
      <p:sp>
        <p:nvSpPr>
          <p:cNvPr id="82946" name="Rectangle 167937"/>
          <p:cNvSpPr>
            <a:spLocks noGrp="1" noRot="1" noChangeAspect="1" noChangeArrowheads="1" noTextEdit="1"/>
          </p:cNvSpPr>
          <p:nvPr>
            <p:ph type="sldImg"/>
          </p:nvPr>
        </p:nvSpPr>
        <p:spPr>
          <a:noFill/>
          <a:ln cap="flat">
            <a:headEnd type="none" w="med" len="med"/>
            <a:tailEnd type="none" w="med" len="med"/>
          </a:ln>
        </p:spPr>
      </p:sp>
      <p:sp>
        <p:nvSpPr>
          <p:cNvPr id="167939" name="Rectangle 167938"/>
          <p:cNvSpPr>
            <a:spLocks noGrp="1" noChangeArrowheads="1"/>
          </p:cNvSpPr>
          <p:nvPr>
            <p:ph type="body" idx="1"/>
          </p:nvPr>
        </p:nvSpPr>
        <p:spPr/>
        <p:txBody>
          <a:bodyPr/>
          <a:lstStyle/>
          <a:p>
            <a:pPr eaLnBrk="1" hangingPunct="1"/>
            <a:r>
              <a:rPr lang="en-US" dirty="0">
                <a:latin typeface="Arial" charset="0"/>
              </a:rPr>
              <a:t>Keep this discussion very high level. Emphasize that it is a common practice to create a single package for each dimension and fact table load. This development approach promotes better testing and management of the packages.</a:t>
            </a:r>
          </a:p>
          <a:p>
            <a:pPr eaLnBrk="1" hangingPunct="1"/>
            <a:endParaRPr lang="en-US" dirty="0">
              <a:latin typeface="Arial" charset="0"/>
            </a:endParaRPr>
          </a:p>
          <a:p>
            <a:pPr eaLnBrk="1" hangingPunct="1"/>
            <a:r>
              <a:rPr lang="en-US" dirty="0">
                <a:latin typeface="Arial" charset="0"/>
              </a:rPr>
              <a:t>A master package can then orchestrate the entire ETL process. Discuss how the Execute Package Task, configured with appropriate precedence constraints, can ensure that the dimension packages execute before the fact table packages.</a:t>
            </a:r>
          </a:p>
          <a:p>
            <a:pPr eaLnBrk="1" hangingPunct="1"/>
            <a:endParaRPr lang="en-US" dirty="0">
              <a:latin typeface="Arial" charset="0"/>
            </a:endParaRPr>
          </a:p>
          <a:p>
            <a:pPr eaLnBrk="1" hangingPunct="1"/>
            <a:r>
              <a:rPr lang="en-US" dirty="0">
                <a:latin typeface="Arial" charset="0"/>
              </a:rPr>
              <a:t>Finally, discuss briefly that logging is important to help troubleshoot package execution, keep track of performance, and manage auditing. Stress that in some industries, auditing is a legal requirement (e.g., Sarbanes-Oxley). Module 04 discusses the package logging infrastructure. You can mention that developers can use customized logging to extend beyond the package logging feature.</a:t>
            </a:r>
          </a:p>
        </p:txBody>
      </p:sp>
      <p:sp>
        <p:nvSpPr>
          <p:cNvPr id="6" name="Date Placeholder 5"/>
          <p:cNvSpPr>
            <a:spLocks noGrp="1"/>
          </p:cNvSpPr>
          <p:nvPr>
            <p:ph type="dt" idx="10"/>
          </p:nvPr>
        </p:nvSpPr>
        <p:spPr/>
        <p:txBody>
          <a:bodyPr/>
          <a:lstStyle/>
          <a:p>
            <a:r>
              <a:rPr lang="en-US" smtClean="0"/>
              <a:t>Dec-2006</a:t>
            </a:r>
            <a:endParaRPr lang="en-US" dirty="0"/>
          </a:p>
        </p:txBody>
      </p:sp>
      <p:sp>
        <p:nvSpPr>
          <p:cNvPr id="7" name="Header Placeholder 6"/>
          <p:cNvSpPr>
            <a:spLocks noGrp="1"/>
          </p:cNvSpPr>
          <p:nvPr>
            <p:ph type="hdr" sz="quarter" idx="11"/>
          </p:nvPr>
        </p:nvSpPr>
        <p:spPr/>
        <p:txBody>
          <a:bodyPr/>
          <a:lstStyle/>
          <a:p>
            <a:r>
              <a:rPr lang="en-US" smtClean="0"/>
              <a:t>Microsoft BI Voyage</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Integration</a:t>
            </a:r>
            <a:r>
              <a:rPr lang="en-US" baseline="0" dirty="0" smtClean="0"/>
              <a:t> Services is one of the business intelligence components available in SQL Server, but it has no dependencies on SQL Server. Its job is to help us work with data or perform data-related tasks no matter where or how that data is stored. Let’s take a look at the general architecture.</a:t>
            </a:r>
          </a:p>
          <a:p>
            <a:endParaRPr lang="en-US" baseline="0" dirty="0" smtClean="0"/>
          </a:p>
          <a:p>
            <a:r>
              <a:rPr lang="en-US" baseline="0" dirty="0" smtClean="0"/>
              <a:t>Here’s a diagram from SQL Server Books Online which you can view at the link shown here.</a:t>
            </a:r>
          </a:p>
          <a:p>
            <a:endParaRPr lang="en-US" baseline="0" dirty="0" smtClean="0"/>
          </a:p>
          <a:p>
            <a:r>
              <a:rPr lang="en-US" baseline="0" dirty="0" smtClean="0"/>
              <a:t>The Integration Runtime engine is responsible for </a:t>
            </a:r>
          </a:p>
          <a:p>
            <a:endParaRPr lang="en-US" baseline="0" dirty="0" smtClean="0"/>
          </a:p>
          <a:p>
            <a:r>
              <a:rPr lang="en-US" baseline="0" dirty="0" smtClean="0"/>
              <a:t>executing packages to do the work we want to have done. </a:t>
            </a:r>
          </a:p>
          <a:p>
            <a:endParaRPr lang="en-US" baseline="0" dirty="0" smtClean="0"/>
          </a:p>
          <a:p>
            <a:r>
              <a:rPr lang="en-US" baseline="0" dirty="0" smtClean="0"/>
              <a:t>The runtime engine gets invoked when we execute these packages in the design environment that we use to develop packages  or when we use command-line utilities or custom applications to execute packages.</a:t>
            </a:r>
          </a:p>
          <a:p>
            <a:endParaRPr lang="en-US" baseline="0" dirty="0" smtClean="0"/>
          </a:p>
          <a:p>
            <a:r>
              <a:rPr lang="en-US" baseline="0" dirty="0" smtClean="0"/>
              <a:t>In addition to managing package execution, the runtime engine is responsible for logging activity during package execution,</a:t>
            </a:r>
          </a:p>
          <a:p>
            <a:endParaRPr lang="en-US" baseline="0" dirty="0" smtClean="0"/>
          </a:p>
          <a:p>
            <a:r>
              <a:rPr lang="en-US" dirty="0" smtClean="0"/>
              <a:t>And it’s responsible</a:t>
            </a:r>
            <a:r>
              <a:rPr lang="en-US" baseline="0" dirty="0" smtClean="0"/>
              <a:t> for connecting to databases, files, Web servers, FTP servers, and so on – as necessary to support package execution.</a:t>
            </a:r>
          </a:p>
          <a:p>
            <a:endParaRPr lang="en-US" baseline="0" dirty="0" smtClean="0"/>
          </a:p>
          <a:p>
            <a:r>
              <a:rPr lang="en-US" baseline="0" dirty="0" smtClean="0"/>
              <a:t>Now the package is the main executable object in this architecture, but it’s composed of several executable objects as well. These </a:t>
            </a:r>
            <a:r>
              <a:rPr lang="en-US" baseline="0" dirty="0" err="1" smtClean="0"/>
              <a:t>executables</a:t>
            </a:r>
            <a:r>
              <a:rPr lang="en-US" baseline="0" dirty="0" smtClean="0"/>
              <a:t> include individual tasks</a:t>
            </a:r>
          </a:p>
          <a:p>
            <a:endParaRPr lang="en-US" baseline="0" dirty="0" smtClean="0"/>
          </a:p>
          <a:p>
            <a:r>
              <a:rPr lang="en-US" baseline="0" dirty="0" smtClean="0"/>
              <a:t>Tasks can be grouped into containers and executed as a group, </a:t>
            </a:r>
          </a:p>
          <a:p>
            <a:endParaRPr lang="en-US" baseline="0" dirty="0" smtClean="0"/>
          </a:p>
          <a:p>
            <a:r>
              <a:rPr lang="en-US" baseline="0" dirty="0" smtClean="0"/>
              <a:t>There are also event handlers which can contain tasks that execute only when a specific event is triggered.</a:t>
            </a:r>
          </a:p>
          <a:p>
            <a:endParaRPr lang="en-US" baseline="0" dirty="0" smtClean="0"/>
          </a:p>
          <a:p>
            <a:r>
              <a:rPr lang="en-US" baseline="0" dirty="0" smtClean="0"/>
              <a:t>Integration Services comes with a set of predefined tasks which we can use as is – </a:t>
            </a:r>
          </a:p>
          <a:p>
            <a:endParaRPr lang="en-US" baseline="0" dirty="0" smtClean="0"/>
          </a:p>
          <a:p>
            <a:r>
              <a:rPr lang="en-US" baseline="0" dirty="0" smtClean="0"/>
              <a:t>or we can develop custom tasks that we can add to a package for execution.</a:t>
            </a:r>
          </a:p>
          <a:p>
            <a:endParaRPr lang="en-US" baseline="0" dirty="0" smtClean="0"/>
          </a:p>
          <a:p>
            <a:r>
              <a:rPr lang="en-US" baseline="0" dirty="0" smtClean="0"/>
              <a:t>This runtime engine is responsible only for running these </a:t>
            </a:r>
            <a:r>
              <a:rPr lang="en-US" baseline="0" dirty="0" err="1" smtClean="0"/>
              <a:t>executables</a:t>
            </a:r>
            <a:r>
              <a:rPr lang="en-US" baseline="0" dirty="0" smtClean="0"/>
              <a:t> – which as we we’ll learn later in this course are called control flow components. </a:t>
            </a:r>
          </a:p>
          <a:p>
            <a:endParaRPr lang="en-US" baseline="0" dirty="0" smtClean="0"/>
          </a:p>
          <a:p>
            <a:r>
              <a:rPr lang="en-US" baseline="0" dirty="0" smtClean="0"/>
              <a:t>There’s actually another engine used specifically for the data flow task –</a:t>
            </a:r>
          </a:p>
          <a:p>
            <a:endParaRPr lang="en-US" baseline="0" dirty="0" smtClean="0"/>
          </a:p>
          <a:p>
            <a:r>
              <a:rPr lang="en-US" baseline="0" dirty="0" smtClean="0"/>
              <a:t> it’s also known as the pipeline engine. This </a:t>
            </a:r>
            <a:r>
              <a:rPr lang="en-US" sz="1200" b="0" i="0" kern="1200" dirty="0" smtClean="0">
                <a:solidFill>
                  <a:schemeClr val="tx1"/>
                </a:solidFill>
                <a:effectLst/>
                <a:latin typeface="Arial" pitchFamily="34" charset="0"/>
                <a:ea typeface="+mn-ea"/>
                <a:cs typeface="+mn-cs"/>
              </a:rPr>
              <a:t>engine is responsible for the physical movement of data from provides the in-memory buffers that move data from source, optionally change</a:t>
            </a:r>
            <a:r>
              <a:rPr lang="en-US" sz="1200" b="0" i="0" kern="1200" baseline="0" dirty="0" smtClean="0">
                <a:solidFill>
                  <a:schemeClr val="tx1"/>
                </a:solidFill>
                <a:effectLst/>
                <a:latin typeface="Arial" pitchFamily="34" charset="0"/>
                <a:ea typeface="+mn-ea"/>
                <a:cs typeface="+mn-cs"/>
              </a:rPr>
              <a:t> the data in transit using transformations, and then load the results into </a:t>
            </a:r>
            <a:r>
              <a:rPr lang="en-US" sz="1200" b="0" i="0" kern="1200" dirty="0" smtClean="0">
                <a:solidFill>
                  <a:schemeClr val="tx1"/>
                </a:solidFill>
                <a:effectLst/>
                <a:latin typeface="Arial" pitchFamily="34" charset="0"/>
                <a:ea typeface="+mn-ea"/>
                <a:cs typeface="+mn-cs"/>
              </a:rPr>
              <a:t>destinations.</a:t>
            </a:r>
          </a:p>
          <a:p>
            <a:endParaRPr lang="en-US" sz="1200" b="0" i="0" kern="1200" dirty="0" smtClean="0">
              <a:solidFill>
                <a:schemeClr val="tx1"/>
              </a:solidFill>
              <a:effectLst/>
              <a:latin typeface="Arial" pitchFamily="34" charset="0"/>
              <a:ea typeface="+mn-ea"/>
              <a:cs typeface="+mn-cs"/>
            </a:endParaRPr>
          </a:p>
          <a:p>
            <a:r>
              <a:rPr lang="en-US" sz="1200" b="0" i="0" kern="1200" dirty="0" smtClean="0">
                <a:solidFill>
                  <a:schemeClr val="tx1"/>
                </a:solidFill>
                <a:effectLst/>
                <a:latin typeface="Arial" pitchFamily="34" charset="0"/>
                <a:ea typeface="+mn-ea"/>
                <a:cs typeface="+mn-cs"/>
              </a:rPr>
              <a:t>Integration Services includes a set of standard data flow components for</a:t>
            </a:r>
            <a:r>
              <a:rPr lang="en-US" sz="1200" b="0" i="0" kern="1200" baseline="0" dirty="0" smtClean="0">
                <a:solidFill>
                  <a:schemeClr val="tx1"/>
                </a:solidFill>
                <a:effectLst/>
                <a:latin typeface="Arial" pitchFamily="34" charset="0"/>
                <a:ea typeface="+mn-ea"/>
                <a:cs typeface="+mn-cs"/>
              </a:rPr>
              <a:t> use as</a:t>
            </a:r>
            <a:r>
              <a:rPr lang="en-US" sz="1200" b="0" i="0" kern="1200" dirty="0" smtClean="0">
                <a:solidFill>
                  <a:schemeClr val="tx1"/>
                </a:solidFill>
                <a:effectLst/>
                <a:latin typeface="Arial" pitchFamily="34" charset="0"/>
                <a:ea typeface="+mn-ea"/>
                <a:cs typeface="+mn-cs"/>
              </a:rPr>
              <a:t> sources, transformations, and destinations,</a:t>
            </a:r>
          </a:p>
          <a:p>
            <a:endParaRPr lang="en-US" sz="1200" b="0" i="0" kern="1200" dirty="0" smtClean="0">
              <a:solidFill>
                <a:schemeClr val="tx1"/>
              </a:solidFill>
              <a:effectLst/>
              <a:latin typeface="Arial" pitchFamily="34" charset="0"/>
              <a:ea typeface="+mn-ea"/>
              <a:cs typeface="+mn-cs"/>
            </a:endParaRPr>
          </a:p>
          <a:p>
            <a:r>
              <a:rPr lang="en-US" sz="1200" b="0" i="0" kern="1200" dirty="0" smtClean="0">
                <a:solidFill>
                  <a:schemeClr val="tx1"/>
                </a:solidFill>
                <a:effectLst/>
                <a:latin typeface="Arial" pitchFamily="34" charset="0"/>
                <a:ea typeface="+mn-ea"/>
                <a:cs typeface="+mn-cs"/>
              </a:rPr>
              <a:t>And we can</a:t>
            </a:r>
            <a:r>
              <a:rPr lang="en-US" sz="1200" b="0" i="0" kern="1200" baseline="0" dirty="0" smtClean="0">
                <a:solidFill>
                  <a:schemeClr val="tx1"/>
                </a:solidFill>
                <a:effectLst/>
                <a:latin typeface="Arial" pitchFamily="34" charset="0"/>
                <a:ea typeface="+mn-ea"/>
                <a:cs typeface="+mn-cs"/>
              </a:rPr>
              <a:t> also develop custom sources, transformations, or destinations.</a:t>
            </a:r>
            <a:endParaRPr lang="en-US" sz="1200" b="0" i="0" kern="1200" dirty="0" smtClean="0">
              <a:solidFill>
                <a:schemeClr val="tx1"/>
              </a:solidFill>
              <a:effectLst/>
              <a:latin typeface="Arial" pitchFamily="34" charset="0"/>
              <a:ea typeface="+mn-ea"/>
              <a:cs typeface="+mn-cs"/>
            </a:endParaRPr>
          </a:p>
          <a:p>
            <a:endParaRPr lang="en-US" sz="1200" b="0" i="0" kern="1200" baseline="0" dirty="0" smtClean="0">
              <a:solidFill>
                <a:schemeClr val="tx1"/>
              </a:solidFill>
              <a:effectLst/>
              <a:latin typeface="Arial" pitchFamily="34" charset="0"/>
              <a:ea typeface="+mn-ea"/>
              <a:cs typeface="+mn-cs"/>
            </a:endParaRPr>
          </a:p>
          <a:p>
            <a:r>
              <a:rPr lang="en-US" sz="1200" b="0" i="0" kern="1200" baseline="0" dirty="0" smtClean="0">
                <a:solidFill>
                  <a:schemeClr val="tx1"/>
                </a:solidFill>
                <a:effectLst/>
                <a:latin typeface="Arial" pitchFamily="34" charset="0"/>
                <a:ea typeface="+mn-ea"/>
                <a:cs typeface="+mn-cs"/>
              </a:rPr>
              <a:t>Also part of this architecture is the object model that we use to create the custom tasks for the control flow or custom components for the data flow. We can also use the object model to create our own applications with an CLR-compliant language. These applications can do anything that’s part of the package </a:t>
            </a:r>
            <a:r>
              <a:rPr lang="en-US" sz="1200" b="0" i="0" kern="1200" baseline="0" dirty="0" err="1" smtClean="0">
                <a:solidFill>
                  <a:schemeClr val="tx1"/>
                </a:solidFill>
                <a:effectLst/>
                <a:latin typeface="Arial" pitchFamily="34" charset="0"/>
                <a:ea typeface="+mn-ea"/>
                <a:cs typeface="+mn-cs"/>
              </a:rPr>
              <a:t>lifecylcle</a:t>
            </a:r>
            <a:r>
              <a:rPr lang="en-US" sz="1200" b="0" i="0" kern="1200" baseline="0" dirty="0" smtClean="0">
                <a:solidFill>
                  <a:schemeClr val="tx1"/>
                </a:solidFill>
                <a:effectLst/>
                <a:latin typeface="Arial" pitchFamily="34" charset="0"/>
                <a:ea typeface="+mn-ea"/>
                <a:cs typeface="+mn-cs"/>
              </a:rPr>
              <a:t>, from such as produce a package as output, or to execute packages, or to manage packages. </a:t>
            </a:r>
          </a:p>
          <a:p>
            <a:endParaRPr lang="en-US" sz="1200" b="0" i="0" kern="1200" baseline="0" dirty="0" smtClean="0">
              <a:solidFill>
                <a:schemeClr val="tx1"/>
              </a:solidFill>
              <a:effectLst/>
              <a:latin typeface="Arial" pitchFamily="34" charset="0"/>
              <a:ea typeface="+mn-ea"/>
              <a:cs typeface="+mn-cs"/>
            </a:endParaRPr>
          </a:p>
          <a:p>
            <a:r>
              <a:rPr lang="en-US" sz="1200" b="0" i="0" kern="1200" baseline="0" dirty="0" smtClean="0">
                <a:solidFill>
                  <a:schemeClr val="tx1"/>
                </a:solidFill>
                <a:effectLst/>
                <a:latin typeface="Arial" pitchFamily="34" charset="0"/>
                <a:ea typeface="+mn-ea"/>
                <a:cs typeface="+mn-cs"/>
              </a:rPr>
              <a:t>And we have the Integration Services Service which many people mistakenly think is required to execute packages, but actually its role is limited to enumerating stored packages and packages that are currently executing. </a:t>
            </a:r>
          </a:p>
          <a:p>
            <a:endParaRPr lang="en-US" sz="1200" b="0" i="0" kern="1200" baseline="0" dirty="0" smtClean="0">
              <a:solidFill>
                <a:schemeClr val="tx1"/>
              </a:solidFill>
              <a:effectLst/>
              <a:latin typeface="Arial" pitchFamily="34" charset="0"/>
              <a:ea typeface="+mn-ea"/>
              <a:cs typeface="+mn-cs"/>
            </a:endParaRPr>
          </a:p>
          <a:p>
            <a:r>
              <a:rPr lang="en-US" sz="1200" b="0" i="0" kern="1200" baseline="0" dirty="0" smtClean="0">
                <a:solidFill>
                  <a:schemeClr val="tx1"/>
                </a:solidFill>
                <a:effectLst/>
                <a:latin typeface="Arial" pitchFamily="34" charset="0"/>
                <a:ea typeface="+mn-ea"/>
                <a:cs typeface="+mn-cs"/>
              </a:rPr>
              <a:t>Packages can be stored on a server as DTSX files or can be stored as objects in the </a:t>
            </a:r>
            <a:r>
              <a:rPr lang="en-US" sz="1200" b="0" i="0" kern="1200" baseline="0" dirty="0" err="1" smtClean="0">
                <a:solidFill>
                  <a:schemeClr val="tx1"/>
                </a:solidFill>
                <a:effectLst/>
                <a:latin typeface="Arial" pitchFamily="34" charset="0"/>
                <a:ea typeface="+mn-ea"/>
                <a:cs typeface="+mn-cs"/>
              </a:rPr>
              <a:t>msdb</a:t>
            </a:r>
            <a:r>
              <a:rPr lang="en-US" sz="1200" b="0" i="0" kern="1200" baseline="0" dirty="0" smtClean="0">
                <a:solidFill>
                  <a:schemeClr val="tx1"/>
                </a:solidFill>
                <a:effectLst/>
                <a:latin typeface="Arial" pitchFamily="34" charset="0"/>
                <a:ea typeface="+mn-ea"/>
                <a:cs typeface="+mn-cs"/>
              </a:rPr>
              <a:t> database in SQL Server.</a:t>
            </a:r>
            <a:endParaRPr lang="en-US" sz="1200" b="0" i="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8</a:t>
            </a:fld>
            <a:endParaRPr lang="en-US"/>
          </a:p>
        </p:txBody>
      </p:sp>
    </p:spTree>
    <p:extLst>
      <p:ext uri="{BB962C8B-B14F-4D97-AF65-F5344CB8AC3E}">
        <p14:creationId xmlns:p14="http://schemas.microsoft.com/office/powerpoint/2010/main" val="32088640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C3B867F-8AD7-455A-9721-EEA74AEDFE30}" type="slidenum">
              <a:rPr lang="en-US" smtClean="0"/>
              <a:pPr/>
              <a:t>54</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r>
              <a:rPr lang="en-US" smtClean="0"/>
              <a:t>The Slowly Changing Dimension transformation is configured by a wizard and supports Type 0, 1, and 2 changes in addition to managing inferred members. Type 0 was not introduced in Module 03 but can be easily introduced at this point with an example. Some dimension attributes are not expected to change, so Type 0 can be used to notify of changes that may happen.</a:t>
            </a:r>
          </a:p>
          <a:p>
            <a:pPr eaLnBrk="1" hangingPunct="1"/>
            <a:endParaRPr lang="en-US" smtClean="0"/>
          </a:p>
          <a:p>
            <a:pPr eaLnBrk="1" hangingPunct="1"/>
            <a:r>
              <a:rPr lang="en-US" smtClean="0"/>
              <a:t>Remind students that inferred members are records inserted into the dimension table during fact load when a surrogate key could not be found.</a:t>
            </a:r>
          </a:p>
        </p:txBody>
      </p:sp>
      <p:sp>
        <p:nvSpPr>
          <p:cNvPr id="5" name="Date Placeholder 4"/>
          <p:cNvSpPr>
            <a:spLocks noGrp="1"/>
          </p:cNvSpPr>
          <p:nvPr>
            <p:ph type="dt" idx="10"/>
          </p:nvPr>
        </p:nvSpPr>
        <p:spPr/>
        <p:txBody>
          <a:bodyPr/>
          <a:lstStyle/>
          <a:p>
            <a:pPr>
              <a:defRPr/>
            </a:pPr>
            <a:r>
              <a:rPr lang="en-US" smtClean="0"/>
              <a:t>Dec-2006</a:t>
            </a:r>
            <a:endParaRPr lang="en-US"/>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C3B867F-8AD7-455A-9721-EEA74AEDFE30}" type="slidenum">
              <a:rPr lang="en-US" smtClean="0"/>
              <a:pPr/>
              <a:t>55</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Step 1: The dimension table needs to be selected and the business key(s) configured. This allows the transformation to correlate the data.</a:t>
            </a:r>
          </a:p>
          <a:p>
            <a:pPr eaLnBrk="1" hangingPunct="1"/>
            <a:endParaRPr lang="en-US" dirty="0" smtClean="0"/>
          </a:p>
        </p:txBody>
      </p:sp>
      <p:sp>
        <p:nvSpPr>
          <p:cNvPr id="5" name="Date Placeholder 4"/>
          <p:cNvSpPr>
            <a:spLocks noGrp="1"/>
          </p:cNvSpPr>
          <p:nvPr>
            <p:ph type="dt" idx="10"/>
          </p:nvPr>
        </p:nvSpPr>
        <p:spPr/>
        <p:txBody>
          <a:bodyPr/>
          <a:lstStyle/>
          <a:p>
            <a:pPr>
              <a:defRPr/>
            </a:pPr>
            <a:r>
              <a:rPr lang="en-US" smtClean="0"/>
              <a:t>Dec-2006</a:t>
            </a:r>
            <a:endParaRPr lang="en-US"/>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C3B867F-8AD7-455A-9721-EEA74AEDFE30}" type="slidenum">
              <a:rPr lang="en-US" smtClean="0"/>
              <a:pPr/>
              <a:t>56</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Step 2: Select the columns that must have their changes managed. Be sure to clarify the terms that the wizard uses for the different types.</a:t>
            </a:r>
          </a:p>
          <a:p>
            <a:pPr eaLnBrk="1" hangingPunct="1"/>
            <a:endParaRPr lang="en-US" dirty="0" smtClean="0"/>
          </a:p>
        </p:txBody>
      </p:sp>
      <p:sp>
        <p:nvSpPr>
          <p:cNvPr id="5" name="Date Placeholder 4"/>
          <p:cNvSpPr>
            <a:spLocks noGrp="1"/>
          </p:cNvSpPr>
          <p:nvPr>
            <p:ph type="dt" idx="10"/>
          </p:nvPr>
        </p:nvSpPr>
        <p:spPr/>
        <p:txBody>
          <a:bodyPr/>
          <a:lstStyle/>
          <a:p>
            <a:pPr>
              <a:defRPr/>
            </a:pPr>
            <a:r>
              <a:rPr lang="en-US" smtClean="0"/>
              <a:t>Dec-2006</a:t>
            </a:r>
            <a:endParaRPr lang="en-US"/>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C3B867F-8AD7-455A-9721-EEA74AEDFE30}" type="slidenum">
              <a:rPr lang="en-US" smtClean="0"/>
              <a:pPr/>
              <a:t>57</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Step 3: Configure what the transformation does if Fixed attributes change (the check box is disabled in this slide because no columns were configured as Fixed attributes). A Fixed Attribute Output is available to isolate the records. If Changing attributes change, you can configure the update to affect all records (relevant where Type 2 changes are managed on the table) or just the current record. Essentially, the update statement that changes the record will have its WHERE clause set to either the business key or surrogate key, respectively.</a:t>
            </a:r>
          </a:p>
          <a:p>
            <a:pPr eaLnBrk="1" hangingPunct="1"/>
            <a:endParaRPr lang="en-US" dirty="0" smtClean="0"/>
          </a:p>
        </p:txBody>
      </p:sp>
      <p:sp>
        <p:nvSpPr>
          <p:cNvPr id="5" name="Date Placeholder 4"/>
          <p:cNvSpPr>
            <a:spLocks noGrp="1"/>
          </p:cNvSpPr>
          <p:nvPr>
            <p:ph type="dt" idx="10"/>
          </p:nvPr>
        </p:nvSpPr>
        <p:spPr/>
        <p:txBody>
          <a:bodyPr/>
          <a:lstStyle/>
          <a:p>
            <a:pPr>
              <a:defRPr/>
            </a:pPr>
            <a:r>
              <a:rPr lang="en-US" smtClean="0"/>
              <a:t>Dec-2006</a:t>
            </a:r>
            <a:endParaRPr lang="en-US"/>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C3B867F-8AD7-455A-9721-EEA74AEDFE30}" type="slidenum">
              <a:rPr lang="en-US" smtClean="0"/>
              <a:pPr/>
              <a:t>58</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Step 4: If Historical changes have been configured, define how the current row can be isolated: as a Boolean column or as Start/End dates. The latter is considered the best practice because it provides richer information that may be useful in later analysis and for updating historical fact records.</a:t>
            </a:r>
          </a:p>
          <a:p>
            <a:pPr eaLnBrk="1" hangingPunct="1"/>
            <a:endParaRPr lang="en-US" dirty="0" smtClean="0"/>
          </a:p>
        </p:txBody>
      </p:sp>
      <p:sp>
        <p:nvSpPr>
          <p:cNvPr id="5" name="Date Placeholder 4"/>
          <p:cNvSpPr>
            <a:spLocks noGrp="1"/>
          </p:cNvSpPr>
          <p:nvPr>
            <p:ph type="dt" idx="10"/>
          </p:nvPr>
        </p:nvSpPr>
        <p:spPr/>
        <p:txBody>
          <a:bodyPr/>
          <a:lstStyle/>
          <a:p>
            <a:pPr>
              <a:defRPr/>
            </a:pPr>
            <a:r>
              <a:rPr lang="en-US" smtClean="0"/>
              <a:t>Dec-2006</a:t>
            </a:r>
            <a:endParaRPr lang="en-US"/>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C3B867F-8AD7-455A-9721-EEA74AEDFE30}" type="slidenum">
              <a:rPr lang="en-US" smtClean="0"/>
              <a:pPr/>
              <a:t>59</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Step 5: If inferred members are stored in the table, configure how they will be identified. This is important because late-arriving dimension details should not be interpreted to be a Type 2 change! Once the late-arriving details are updated, then during subsequent loads, updates can be managed according to the change configurations.</a:t>
            </a:r>
          </a:p>
          <a:p>
            <a:pPr eaLnBrk="1" hangingPunct="1"/>
            <a:endParaRPr lang="en-US" dirty="0" smtClean="0"/>
          </a:p>
        </p:txBody>
      </p:sp>
      <p:sp>
        <p:nvSpPr>
          <p:cNvPr id="5" name="Date Placeholder 4"/>
          <p:cNvSpPr>
            <a:spLocks noGrp="1"/>
          </p:cNvSpPr>
          <p:nvPr>
            <p:ph type="dt" idx="10"/>
          </p:nvPr>
        </p:nvSpPr>
        <p:spPr/>
        <p:txBody>
          <a:bodyPr/>
          <a:lstStyle/>
          <a:p>
            <a:pPr>
              <a:defRPr/>
            </a:pPr>
            <a:r>
              <a:rPr lang="en-US" smtClean="0"/>
              <a:t>Dec-2006</a:t>
            </a:r>
            <a:endParaRPr lang="en-US"/>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EC3B867F-8AD7-455A-9721-EEA74AEDFE30}" type="slidenum">
              <a:rPr lang="en-US" smtClean="0"/>
              <a:pPr/>
              <a:t>60</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Upon completing, the wizard completes the downstream data flow that may be modified if required. Note that it is possible to rerun the wizard, and it will remember your configuration, but it will overwrite the downstream data flow. Take care to document any customizations beyond the wizard configuration if you decide to rerun the wizard.</a:t>
            </a:r>
          </a:p>
          <a:p>
            <a:pPr eaLnBrk="1" hangingPunct="1"/>
            <a:endParaRPr lang="en-US" dirty="0" smtClean="0"/>
          </a:p>
        </p:txBody>
      </p:sp>
      <p:sp>
        <p:nvSpPr>
          <p:cNvPr id="5" name="Date Placeholder 4"/>
          <p:cNvSpPr>
            <a:spLocks noGrp="1"/>
          </p:cNvSpPr>
          <p:nvPr>
            <p:ph type="dt" idx="10"/>
          </p:nvPr>
        </p:nvSpPr>
        <p:spPr/>
        <p:txBody>
          <a:bodyPr/>
          <a:lstStyle/>
          <a:p>
            <a:pPr>
              <a:defRPr/>
            </a:pPr>
            <a:r>
              <a:rPr lang="en-US" smtClean="0"/>
              <a:t>Dec-2006</a:t>
            </a:r>
            <a:endParaRPr lang="en-US"/>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61</a:t>
            </a:fld>
            <a:endParaRPr lang="en-US"/>
          </a:p>
        </p:txBody>
      </p:sp>
    </p:spTree>
    <p:extLst>
      <p:ext uri="{BB962C8B-B14F-4D97-AF65-F5344CB8AC3E}">
        <p14:creationId xmlns:p14="http://schemas.microsoft.com/office/powerpoint/2010/main" val="1872186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output</a:t>
            </a:r>
            <a:r>
              <a:rPr lang="en-US" baseline="0" dirty="0" smtClean="0"/>
              <a:t> of our development in Integration Services is a package – and package development </a:t>
            </a:r>
            <a:r>
              <a:rPr lang="en-US" dirty="0" smtClean="0"/>
              <a:t>is a multi-step</a:t>
            </a:r>
            <a:r>
              <a:rPr lang="en-US" baseline="0" dirty="0" smtClean="0"/>
              <a:t> process.</a:t>
            </a:r>
          </a:p>
          <a:p>
            <a:endParaRPr lang="en-US" baseline="0" dirty="0" smtClean="0"/>
          </a:p>
          <a:p>
            <a:r>
              <a:rPr lang="en-US" baseline="0" dirty="0" smtClean="0"/>
              <a:t>First – we decide on the tool that we want to use. If we just need to quickly move data that we can access using OLE DB from one location to another without making changes, or making relatively minor changes, we can use the Import and Export Wizard in SQL Server Management Studio. For anything more complex than that, we use the package designer in Business Intelligence Development Studio. Business Intelligence Development Studio – or BIDS - is the tool that DBAs and business intelligence developers use primarily – it uses a Visual Studio 2008 shell and integrates with other business intelligence project types and even .NET projects. When working in BIDS, we can work on multiple projects at the same time. </a:t>
            </a:r>
          </a:p>
          <a:p>
            <a:endParaRPr lang="en-US" baseline="0" dirty="0" smtClean="0"/>
          </a:p>
          <a:p>
            <a:r>
              <a:rPr lang="en-US" baseline="0" dirty="0" smtClean="0"/>
              <a:t>After selecting a tool, our next step is to define what the package should do. In BIDS, we can create packages that perform different kinds of tasks which may or may not involve working with data specifically, but in the import/export wizard we can only perform one type of task – to acquire data and then define what to do with it. You need data for your report, so you create data sources and datasets to define where the data is and what you want to retrieve.</a:t>
            </a:r>
          </a:p>
          <a:p>
            <a:endParaRPr lang="en-US" baseline="0" dirty="0" smtClean="0"/>
          </a:p>
          <a:p>
            <a:r>
              <a:rPr lang="en-US" baseline="0" dirty="0" smtClean="0"/>
              <a:t>After the package is created with the appropriate tasks, we can execute the package within the wizard interface or within BIDS.</a:t>
            </a:r>
          </a:p>
          <a:p>
            <a:endParaRPr lang="en-US" baseline="0" dirty="0" smtClean="0"/>
          </a:p>
          <a:p>
            <a:r>
              <a:rPr lang="en-US" baseline="0" dirty="0" smtClean="0"/>
              <a:t>Then we can save the package to execute again at a later date – on the one hand, we can just save the package and execute it manually within BIDS as needed, but more commonly we can schedule the package for execution using SQL Server Agent. Deployment is the process of placing the package into a central repository for packages. In this course, we’ll cover the first three steps shown here for package development. In a separate course, we’ll cover deployment. </a:t>
            </a:r>
          </a:p>
          <a:p>
            <a:endParaRPr lang="en-US" baseline="0" dirty="0" smtClean="0"/>
          </a:p>
          <a:p>
            <a:r>
              <a:rPr lang="en-US" baseline="0" dirty="0" smtClean="0"/>
              <a:t>Demo: module2 step 2 p 8</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9</a:t>
            </a:fld>
            <a:endParaRPr lang="en-US"/>
          </a:p>
        </p:txBody>
      </p:sp>
    </p:spTree>
    <p:extLst>
      <p:ext uri="{BB962C8B-B14F-4D97-AF65-F5344CB8AC3E}">
        <p14:creationId xmlns:p14="http://schemas.microsoft.com/office/powerpoint/2010/main" val="1131552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we create Integration</a:t>
            </a:r>
            <a:r>
              <a:rPr lang="en-US" baseline="0" dirty="0" smtClean="0"/>
              <a:t> Services packages in BIDS, we work in the context of solutions and projects, just like we would when developing applications in Visual Studio. </a:t>
            </a:r>
          </a:p>
          <a:p>
            <a:endParaRPr lang="en-US" baseline="0" dirty="0" smtClean="0"/>
          </a:p>
          <a:p>
            <a:r>
              <a:rPr lang="en-US" baseline="0" dirty="0" smtClean="0"/>
              <a:t>When we create a new project in BIDS, we can choose from two possible project types.</a:t>
            </a:r>
          </a:p>
          <a:p>
            <a:endParaRPr lang="en-US" baseline="0" dirty="0" smtClean="0"/>
          </a:p>
          <a:p>
            <a:r>
              <a:rPr lang="en-US" baseline="0" dirty="0" smtClean="0"/>
              <a:t>We can use the Integration Services Connections Project Wizard to quickly build a project that involves moving data from a source to a destination. The wizard prompts for the data source type, connection information for sources and destinations, and then creates a starter package containing components for a data flow task.</a:t>
            </a:r>
          </a:p>
          <a:p>
            <a:endParaRPr lang="en-US" baseline="0" dirty="0" smtClean="0"/>
          </a:p>
          <a:p>
            <a:r>
              <a:rPr lang="en-US" baseline="0" dirty="0" smtClean="0"/>
              <a:t>When we want to start with an empty project and build out everything ourselves, we use the Integration Services project.</a:t>
            </a:r>
          </a:p>
          <a:p>
            <a:endParaRPr lang="en-US" baseline="0" dirty="0" smtClean="0"/>
          </a:p>
          <a:p>
            <a:r>
              <a:rPr lang="en-US" baseline="0" dirty="0" smtClean="0"/>
              <a:t>Regardless of how we initiate an integration services project, there are there types of project item that we can add to the project.</a:t>
            </a:r>
          </a:p>
          <a:p>
            <a:endParaRPr lang="en-US" baseline="0" dirty="0" smtClean="0"/>
          </a:p>
          <a:p>
            <a:r>
              <a:rPr lang="en-US" baseline="0" dirty="0" smtClean="0"/>
              <a:t>The main project item type is  package, which is a DTSX file. It’s an XML file that stores instructions and properties necessary for package execution.</a:t>
            </a:r>
          </a:p>
          <a:p>
            <a:endParaRPr lang="en-US" baseline="0" dirty="0" smtClean="0"/>
          </a:p>
          <a:p>
            <a:r>
              <a:rPr lang="en-US" baseline="0" dirty="0" smtClean="0"/>
              <a:t>There are additional project items that we use only during design time. We can use a Data Source item to define how to connect to an OLE DB source that we want to use in multiple packages. If we need to change a server or database name, then we have only one place to make the change in BIDS. You can only make this change within BIDS – this technique won’t work if you update the data source file outside of BIDS.</a:t>
            </a:r>
          </a:p>
          <a:p>
            <a:endParaRPr lang="en-US" baseline="0" dirty="0" smtClean="0"/>
          </a:p>
          <a:p>
            <a:r>
              <a:rPr lang="en-US" baseline="0" dirty="0" smtClean="0"/>
              <a:t>Another project item is the Data Source View. The data source view is useful when we want to work with a simplified view of data sources – that is, we can focus on a selected set of tables or views in a database rather than have to find the ones we want in a large complex database that is typical in an ERP system. We can rename columns to make them easier to understand and define relationships between tables in the data source view without impacting the underlying data model. Like data sources, the data source views are used only during design time and allows us to work on a package without requiring a connection to the data, and which has an added benefit of speeding up the development process faster by eliminating the connection process. </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10</a:t>
            </a:fld>
            <a:endParaRPr lang="en-US"/>
          </a:p>
        </p:txBody>
      </p:sp>
    </p:spTree>
    <p:extLst>
      <p:ext uri="{BB962C8B-B14F-4D97-AF65-F5344CB8AC3E}">
        <p14:creationId xmlns:p14="http://schemas.microsoft.com/office/powerpoint/2010/main" val="26485568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The package</a:t>
            </a:r>
            <a:r>
              <a:rPr lang="en-US" baseline="0" dirty="0" smtClean="0"/>
              <a:t> designer is a f</a:t>
            </a:r>
            <a:r>
              <a:rPr lang="en-US" dirty="0" smtClean="0"/>
              <a:t>ully integrated development environment (IDE) built on top of Visual Studio 2008</a:t>
            </a:r>
            <a:r>
              <a:rPr lang="en-US" baseline="0" dirty="0" smtClean="0"/>
              <a:t> that is s</a:t>
            </a:r>
            <a:r>
              <a:rPr lang="en-US" dirty="0" smtClean="0"/>
              <a:t>hips with SQL Server 2008</a:t>
            </a:r>
            <a:r>
              <a:rPr lang="en-US" baseline="0" dirty="0" smtClean="0"/>
              <a:t> as part of BIDS. </a:t>
            </a:r>
          </a:p>
          <a:p>
            <a:pPr eaLnBrk="1" hangingPunct="1"/>
            <a:endParaRPr lang="en-US" baseline="0" dirty="0" smtClean="0"/>
          </a:p>
          <a:p>
            <a:pPr eaLnBrk="1" hangingPunct="1"/>
            <a:r>
              <a:rPr lang="en-US" baseline="0" dirty="0" smtClean="0"/>
              <a:t>As with any BIDS project, the Solution Explorer displays all the files associated with the project. At minimum, the project will contain one DTSX file for each package in the project.</a:t>
            </a:r>
          </a:p>
          <a:p>
            <a:pPr eaLnBrk="1" hangingPunct="1"/>
            <a:endParaRPr lang="en-US" baseline="0" dirty="0" smtClean="0"/>
          </a:p>
          <a:p>
            <a:pPr eaLnBrk="1" hangingPunct="1"/>
            <a:r>
              <a:rPr lang="en-US" baseline="0" dirty="0" smtClean="0"/>
              <a:t>Also, we have the Properties window which displays properties for any object currently selected in the package designer, or – if we click the background of the package design workspace – we can view the properties related to the package itself. </a:t>
            </a:r>
          </a:p>
          <a:p>
            <a:pPr eaLnBrk="1" hangingPunct="1"/>
            <a:endParaRPr lang="en-US" baseline="0" dirty="0" smtClean="0"/>
          </a:p>
          <a:p>
            <a:pPr eaLnBrk="1" hangingPunct="1"/>
            <a:r>
              <a:rPr lang="en-US" baseline="0" dirty="0" smtClean="0"/>
              <a:t>The designer workspace occupies the main area of the development window and is divided up into four sections by tab – which we’ll examine more closely in a few moments.</a:t>
            </a:r>
          </a:p>
          <a:p>
            <a:pPr eaLnBrk="1" hangingPunct="1"/>
            <a:endParaRPr lang="en-US" baseline="0" dirty="0" smtClean="0"/>
          </a:p>
          <a:p>
            <a:pPr eaLnBrk="1" hangingPunct="1"/>
            <a:r>
              <a:rPr lang="en-US" baseline="0" dirty="0" smtClean="0"/>
              <a:t>At the bottom of the workspace is the connection manager tray – all connections required by the package are contained here. </a:t>
            </a:r>
          </a:p>
          <a:p>
            <a:pPr eaLnBrk="1" hangingPunct="1"/>
            <a:endParaRPr lang="en-US" baseline="0" dirty="0" smtClean="0"/>
          </a:p>
          <a:p>
            <a:pPr eaLnBrk="1" hangingPunct="1"/>
            <a:r>
              <a:rPr lang="en-US" baseline="0" dirty="0" smtClean="0"/>
              <a:t>Then to the left we have the toolbox. When the control flow tab is active in the package designer, we see all the control flow tasks in the toolbox. And when we open the data flow tab, we see only sources, transformations, and destinations in the toolbox. </a:t>
            </a:r>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Each tab in the workspace</a:t>
            </a:r>
            <a:r>
              <a:rPr lang="en-US" baseline="0" dirty="0" smtClean="0"/>
              <a:t> of the package designer has a specific purpose. </a:t>
            </a:r>
          </a:p>
          <a:p>
            <a:endParaRPr lang="en-US" baseline="0" dirty="0" smtClean="0"/>
          </a:p>
          <a:p>
            <a:r>
              <a:rPr lang="en-US" baseline="0" dirty="0" smtClean="0"/>
              <a:t>Let’s take a look.</a:t>
            </a:r>
          </a:p>
          <a:p>
            <a:endParaRPr lang="en-US" baseline="0" dirty="0" smtClean="0"/>
          </a:p>
          <a:p>
            <a:r>
              <a:rPr lang="en-US" baseline="0" dirty="0" smtClean="0"/>
              <a:t>On the control flow tab, we lay out control flow tasks. These are the tasks that the Integration Services runtime engine executes in parallel or in sequence according to how we’ve designed the relationship between tasks. </a:t>
            </a:r>
          </a:p>
          <a:p>
            <a:endParaRPr lang="en-US" baseline="0" dirty="0" smtClean="0"/>
          </a:p>
          <a:p>
            <a:r>
              <a:rPr lang="en-US" baseline="0" dirty="0" smtClean="0"/>
              <a:t>On the data flow tab, we lay out data flow components – the simplest data flow contains only a source and destination to move data unchanged between the two locations. </a:t>
            </a:r>
          </a:p>
          <a:p>
            <a:endParaRPr lang="en-US" baseline="0" dirty="0" smtClean="0"/>
          </a:p>
          <a:p>
            <a:r>
              <a:rPr lang="en-US" baseline="0" dirty="0" smtClean="0"/>
              <a:t>On the Event Handler tab, we can access a set of event handlers for each executable – remember from the architecture review that an executable can be either the package itself or a container or a task. Then we can associate control flow tasks with a specific event handler. We’ll delve into how this works in a separate module in this course.</a:t>
            </a:r>
          </a:p>
          <a:p>
            <a:endParaRPr lang="en-US" baseline="0" dirty="0" smtClean="0"/>
          </a:p>
          <a:p>
            <a:r>
              <a:rPr lang="en-US" baseline="0" dirty="0" smtClean="0"/>
              <a:t>Then we have the package explorer tab which we use to get a tree view of all of the components in a package. This can be helpful when we have a package that has a lot of components that can’t be easily viewed on a single screen. </a:t>
            </a:r>
            <a:endParaRPr lang="en-US" dirty="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356350"/>
            <a:ext cx="2133600" cy="365125"/>
          </a:xfrm>
          <a:prstGeom prst="rect">
            <a:avLst/>
          </a:prstGeom>
        </p:spPr>
        <p:txBody>
          <a:bodyPr/>
          <a:lstStyle/>
          <a:p>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p>
            <a:fld id="{EFD5A5E3-ED6D-4393-B150-D14B9F28E9C3}" type="slidenum">
              <a:rPr lang="en-US" smtClean="0"/>
              <a:pPr/>
              <a:t>‹#›</a:t>
            </a:fld>
            <a:endParaRPr lang="en-US"/>
          </a:p>
        </p:txBody>
      </p:sp>
      <p:sp>
        <p:nvSpPr>
          <p:cNvPr id="8" name="Footer Placeholder 7"/>
          <p:cNvSpPr>
            <a:spLocks noGrp="1"/>
          </p:cNvSpPr>
          <p:nvPr>
            <p:ph type="ftr" sz="quarter" idx="12"/>
          </p:nvPr>
        </p:nvSpPr>
        <p:spPr>
          <a:xfrm>
            <a:off x="3124200" y="6356350"/>
            <a:ext cx="2895600" cy="365125"/>
          </a:xfrm>
          <a:prstGeom prst="rect">
            <a:avLst/>
          </a:prstGeom>
        </p:spPr>
        <p:txBody>
          <a:body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r>
              <a:rPr lang="en-US" smtClean="0"/>
              <a:t>Click to edit Master title style</a:t>
            </a:r>
            <a:endParaRPr lang="en-US"/>
          </a:p>
        </p:txBody>
      </p:sp>
    </p:spTree>
    <p:extLst>
      <p:ext uri="{BB962C8B-B14F-4D97-AF65-F5344CB8AC3E}">
        <p14:creationId xmlns:p14="http://schemas.microsoft.com/office/powerpoint/2010/main" val="1509438606"/>
      </p:ext>
    </p:extLst>
  </p:cSld>
  <p:clrMapOvr>
    <a:masterClrMapping/>
  </p:clrMapOvr>
  <p:transition xmlns:p14="http://schemas.microsoft.com/office/powerpoint/2010/main">
    <p:fade/>
  </p:transition>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2_Blank">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r>
              <a:rPr lang="en-US" smtClean="0"/>
              <a:t>Click to edit Master title style</a:t>
            </a:r>
            <a:endParaRPr lang="en-US"/>
          </a:p>
        </p:txBody>
      </p:sp>
    </p:spTree>
    <p:extLst>
      <p:ext uri="{BB962C8B-B14F-4D97-AF65-F5344CB8AC3E}">
        <p14:creationId xmlns:p14="http://schemas.microsoft.com/office/powerpoint/2010/main" val="1509438606"/>
      </p:ext>
    </p:extLst>
  </p:cSld>
  <p:clrMapOvr>
    <a:masterClrMapping/>
  </p:clrMapOvr>
  <p:transition xmlns:p14="http://schemas.microsoft.com/office/powerpoint/2010/main">
    <p:fade/>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jpeg"/><Relationship Id="rId17" Type="http://schemas.openxmlformats.org/officeDocument/2006/relationships/image" Target="../media/image2.png"/><Relationship Id="rId18"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7"/>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040330"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dirty="0" smtClean="0">
                <a:solidFill>
                  <a:srgbClr val="969696"/>
                </a:solidFill>
                <a:latin typeface="Calibri" pitchFamily="34" charset="0"/>
              </a:rPr>
              <a:t>SQL Server 2008 </a:t>
            </a:r>
            <a:r>
              <a:rPr lang="en-US" sz="1000" b="0" dirty="0" smtClean="0">
                <a:solidFill>
                  <a:srgbClr val="969696"/>
                </a:solidFill>
                <a:latin typeface="Calibri" pitchFamily="34" charset="0"/>
              </a:rPr>
              <a:t>R2:</a:t>
            </a:r>
            <a:r>
              <a:rPr lang="en-US" sz="1000" b="0" baseline="0" dirty="0" smtClean="0">
                <a:solidFill>
                  <a:srgbClr val="969696"/>
                </a:solidFill>
                <a:latin typeface="Calibri" pitchFamily="34" charset="0"/>
              </a:rPr>
              <a:t> </a:t>
            </a:r>
            <a:r>
              <a:rPr lang="en-US" sz="1000" b="0" dirty="0" smtClean="0">
                <a:solidFill>
                  <a:srgbClr val="969696"/>
                </a:solidFill>
                <a:latin typeface="Calibri" pitchFamily="34" charset="0"/>
              </a:rPr>
              <a:t>BI Foundations</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713" r:id="rId12"/>
    <p:sldLayoutId id="2147483715" r:id="rId13"/>
    <p:sldLayoutId id="2147483716" r:id="rId14"/>
  </p:sldLayoutIdLst>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8"/>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8"/>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8"/>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8"/>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8"/>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7" Type="http://schemas.openxmlformats.org/officeDocument/2006/relationships/image" Target="../media/image25.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31.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36.png"/><Relationship Id="rId6" Type="http://schemas.openxmlformats.org/officeDocument/2006/relationships/image" Target="../media/image37.png"/><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44.png"/><Relationship Id="rId6" Type="http://schemas.openxmlformats.org/officeDocument/2006/relationships/image" Target="../media/image45.png"/><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50.png"/><Relationship Id="rId8" Type="http://schemas.openxmlformats.org/officeDocument/2006/relationships/image" Target="../media/image51.png"/><Relationship Id="rId9" Type="http://schemas.openxmlformats.org/officeDocument/2006/relationships/image" Target="../media/image52.png"/><Relationship Id="rId10" Type="http://schemas.openxmlformats.org/officeDocument/2006/relationships/image" Target="../media/image53.png"/><Relationship Id="rId11" Type="http://schemas.openxmlformats.org/officeDocument/2006/relationships/image" Target="../media/image54.png"/><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3" Type="http://schemas.openxmlformats.org/officeDocument/2006/relationships/image" Target="../media/image55.jpeg"/><Relationship Id="rId4" Type="http://schemas.openxmlformats.org/officeDocument/2006/relationships/image" Target="../media/image56.jpeg"/><Relationship Id="rId5" Type="http://schemas.openxmlformats.org/officeDocument/2006/relationships/image" Target="../media/image57.jpeg"/><Relationship Id="rId6" Type="http://schemas.openxmlformats.org/officeDocument/2006/relationships/image" Target="../media/image48.png"/><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3.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59.jpeg"/><Relationship Id="rId5" Type="http://schemas.openxmlformats.org/officeDocument/2006/relationships/image" Target="../media/image60.jpeg"/><Relationship Id="rId6" Type="http://schemas.openxmlformats.org/officeDocument/2006/relationships/image" Target="../media/image61.jpeg"/><Relationship Id="rId7" Type="http://schemas.openxmlformats.org/officeDocument/2006/relationships/image" Target="../media/image62.png"/><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4.xml.rels><?xml version="1.0" encoding="UTF-8" standalone="yes"?>
<Relationships xmlns="http://schemas.openxmlformats.org/package/2006/relationships"><Relationship Id="rId3" Type="http://schemas.openxmlformats.org/officeDocument/2006/relationships/image" Target="../media/image63.jpeg"/><Relationship Id="rId4" Type="http://schemas.openxmlformats.org/officeDocument/2006/relationships/image" Target="../media/image64.jpeg"/><Relationship Id="rId5" Type="http://schemas.openxmlformats.org/officeDocument/2006/relationships/image" Target="../media/image65.jpeg"/><Relationship Id="rId6" Type="http://schemas.openxmlformats.org/officeDocument/2006/relationships/image" Target="../media/image66.jpeg"/><Relationship Id="rId7" Type="http://schemas.openxmlformats.org/officeDocument/2006/relationships/image" Target="../media/image67.jpeg"/><Relationship Id="rId8" Type="http://schemas.openxmlformats.org/officeDocument/2006/relationships/image" Target="../media/image68.jpeg"/><Relationship Id="rId9" Type="http://schemas.openxmlformats.org/officeDocument/2006/relationships/image" Target="../media/image69.jpeg"/><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5.xml.rels><?xml version="1.0" encoding="UTF-8" standalone="yes"?>
<Relationships xmlns="http://schemas.openxmlformats.org/package/2006/relationships"><Relationship Id="rId3" Type="http://schemas.openxmlformats.org/officeDocument/2006/relationships/image" Target="../media/image70.jpeg"/><Relationship Id="rId4" Type="http://schemas.openxmlformats.org/officeDocument/2006/relationships/image" Target="../media/image71.jpeg"/><Relationship Id="rId5" Type="http://schemas.openxmlformats.org/officeDocument/2006/relationships/image" Target="../media/image72.jpeg"/><Relationship Id="rId6" Type="http://schemas.openxmlformats.org/officeDocument/2006/relationships/image" Target="../media/image73.jpeg"/><Relationship Id="rId7" Type="http://schemas.openxmlformats.org/officeDocument/2006/relationships/image" Target="../media/image74.jpeg"/><Relationship Id="rId8" Type="http://schemas.openxmlformats.org/officeDocument/2006/relationships/image" Target="../media/image75.jpeg"/><Relationship Id="rId9" Type="http://schemas.openxmlformats.org/officeDocument/2006/relationships/image" Target="../media/image76.jpeg"/><Relationship Id="rId10" Type="http://schemas.openxmlformats.org/officeDocument/2006/relationships/image" Target="../media/image77.jpeg"/><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3" Type="http://schemas.openxmlformats.org/officeDocument/2006/relationships/image" Target="../media/image78.jpeg"/><Relationship Id="rId4" Type="http://schemas.openxmlformats.org/officeDocument/2006/relationships/image" Target="../media/image79.jpeg"/><Relationship Id="rId5" Type="http://schemas.openxmlformats.org/officeDocument/2006/relationships/image" Target="../media/image80.jpeg"/><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3" Type="http://schemas.openxmlformats.org/officeDocument/2006/relationships/image" Target="../media/image81.jpeg"/><Relationship Id="rId4" Type="http://schemas.openxmlformats.org/officeDocument/2006/relationships/image" Target="../media/image82.jpeg"/><Relationship Id="rId5" Type="http://schemas.openxmlformats.org/officeDocument/2006/relationships/image" Target="../media/image83.jpeg"/><Relationship Id="rId6" Type="http://schemas.openxmlformats.org/officeDocument/2006/relationships/image" Target="../media/image84.jpeg"/><Relationship Id="rId7" Type="http://schemas.openxmlformats.org/officeDocument/2006/relationships/image" Target="../media/image85.jpeg"/><Relationship Id="rId8" Type="http://schemas.openxmlformats.org/officeDocument/2006/relationships/image" Target="../media/image86.jpeg"/><Relationship Id="rId9" Type="http://schemas.openxmlformats.org/officeDocument/2006/relationships/image" Target="../media/image87.jpeg"/><Relationship Id="rId10" Type="http://schemas.openxmlformats.org/officeDocument/2006/relationships/image" Target="../media/image88.jpeg"/><Relationship Id="rId11" Type="http://schemas.openxmlformats.org/officeDocument/2006/relationships/image" Target="../media/image89.jpeg"/><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29.xml.rels><?xml version="1.0" encoding="UTF-8" standalone="yes"?>
<Relationships xmlns="http://schemas.openxmlformats.org/package/2006/relationships"><Relationship Id="rId3" Type="http://schemas.openxmlformats.org/officeDocument/2006/relationships/image" Target="../media/image90.jpeg"/><Relationship Id="rId4" Type="http://schemas.openxmlformats.org/officeDocument/2006/relationships/image" Target="../media/image91.png"/><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 Id="rId3" Type="http://schemas.openxmlformats.org/officeDocument/2006/relationships/image" Target="../media/image92.png"/></Relationships>
</file>

<file path=ppt/slides/_rels/slide31.xml.rels><?xml version="1.0" encoding="UTF-8" standalone="yes"?>
<Relationships xmlns="http://schemas.openxmlformats.org/package/2006/relationships"><Relationship Id="rId3" Type="http://schemas.openxmlformats.org/officeDocument/2006/relationships/image" Target="../media/image93.jpeg"/><Relationship Id="rId4" Type="http://schemas.openxmlformats.org/officeDocument/2006/relationships/image" Target="../media/image94.jpeg"/><Relationship Id="rId5" Type="http://schemas.openxmlformats.org/officeDocument/2006/relationships/image" Target="../media/image95.jpeg"/><Relationship Id="rId6" Type="http://schemas.openxmlformats.org/officeDocument/2006/relationships/image" Target="../media/image96.jpeg"/><Relationship Id="rId7" Type="http://schemas.openxmlformats.org/officeDocument/2006/relationships/image" Target="../media/image97.jpeg"/><Relationship Id="rId8" Type="http://schemas.openxmlformats.org/officeDocument/2006/relationships/image" Target="../media/image98.png"/><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32.xml.rels><?xml version="1.0" encoding="UTF-8" standalone="yes"?>
<Relationships xmlns="http://schemas.openxmlformats.org/package/2006/relationships"><Relationship Id="rId3" Type="http://schemas.openxmlformats.org/officeDocument/2006/relationships/image" Target="../media/image99.jpeg"/><Relationship Id="rId4" Type="http://schemas.openxmlformats.org/officeDocument/2006/relationships/image" Target="../media/image100.jpeg"/><Relationship Id="rId5" Type="http://schemas.openxmlformats.org/officeDocument/2006/relationships/image" Target="../media/image101.jpeg"/><Relationship Id="rId6" Type="http://schemas.openxmlformats.org/officeDocument/2006/relationships/image" Target="../media/image102.jpeg"/><Relationship Id="rId7" Type="http://schemas.openxmlformats.org/officeDocument/2006/relationships/image" Target="../media/image103.jpeg"/><Relationship Id="rId8" Type="http://schemas.openxmlformats.org/officeDocument/2006/relationships/image" Target="../media/image104.png"/><Relationship Id="rId9" Type="http://schemas.openxmlformats.org/officeDocument/2006/relationships/image" Target="../media/image105.png"/><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3.xml.rels><?xml version="1.0" encoding="UTF-8" standalone="yes"?>
<Relationships xmlns="http://schemas.openxmlformats.org/package/2006/relationships"><Relationship Id="rId3" Type="http://schemas.openxmlformats.org/officeDocument/2006/relationships/image" Target="../media/image106.jpeg"/><Relationship Id="rId4" Type="http://schemas.openxmlformats.org/officeDocument/2006/relationships/image" Target="../media/image107.jpeg"/><Relationship Id="rId1" Type="http://schemas.openxmlformats.org/officeDocument/2006/relationships/slideLayout" Target="../slideLayouts/slideLayout12.xml"/><Relationship Id="rId2" Type="http://schemas.openxmlformats.org/officeDocument/2006/relationships/notesSlide" Target="../notesSlides/notesSlide30.xml"/></Relationships>
</file>

<file path=ppt/slides/_rels/slide34.xml.rels><?xml version="1.0" encoding="UTF-8" standalone="yes"?>
<Relationships xmlns="http://schemas.openxmlformats.org/package/2006/relationships"><Relationship Id="rId3" Type="http://schemas.openxmlformats.org/officeDocument/2006/relationships/image" Target="../media/image108.jpeg"/><Relationship Id="rId4" Type="http://schemas.openxmlformats.org/officeDocument/2006/relationships/image" Target="../media/image109.jpeg"/><Relationship Id="rId5" Type="http://schemas.openxmlformats.org/officeDocument/2006/relationships/image" Target="../media/image110.jpeg"/><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2.xml"/></Relationships>
</file>

<file path=ppt/slides/_rels/slide36.xml.rels><?xml version="1.0" encoding="UTF-8" standalone="yes"?>
<Relationships xmlns="http://schemas.openxmlformats.org/package/2006/relationships"><Relationship Id="rId3" Type="http://schemas.openxmlformats.org/officeDocument/2006/relationships/image" Target="../media/image111.jpeg"/><Relationship Id="rId4" Type="http://schemas.openxmlformats.org/officeDocument/2006/relationships/image" Target="../media/image112.jpeg"/><Relationship Id="rId5" Type="http://schemas.openxmlformats.org/officeDocument/2006/relationships/image" Target="../media/image113.jpeg"/><Relationship Id="rId6" Type="http://schemas.openxmlformats.org/officeDocument/2006/relationships/image" Target="../media/image114.jpeg"/><Relationship Id="rId7" Type="http://schemas.openxmlformats.org/officeDocument/2006/relationships/image" Target="../media/image115.jpeg"/><Relationship Id="rId8" Type="http://schemas.openxmlformats.org/officeDocument/2006/relationships/image" Target="../media/image116.jpeg"/><Relationship Id="rId1" Type="http://schemas.openxmlformats.org/officeDocument/2006/relationships/slideLayout" Target="../slideLayouts/slideLayout12.xml"/><Relationship Id="rId2" Type="http://schemas.openxmlformats.org/officeDocument/2006/relationships/notesSlide" Target="../notesSlides/notesSlide33.xml"/></Relationships>
</file>

<file path=ppt/slides/_rels/slide37.xml.rels><?xml version="1.0" encoding="UTF-8" standalone="yes"?>
<Relationships xmlns="http://schemas.openxmlformats.org/package/2006/relationships"><Relationship Id="rId3" Type="http://schemas.openxmlformats.org/officeDocument/2006/relationships/image" Target="../media/image117.jpeg"/><Relationship Id="rId4" Type="http://schemas.openxmlformats.org/officeDocument/2006/relationships/image" Target="../media/image118.jpeg"/><Relationship Id="rId5" Type="http://schemas.openxmlformats.org/officeDocument/2006/relationships/image" Target="../media/image119.jpeg"/><Relationship Id="rId6" Type="http://schemas.openxmlformats.org/officeDocument/2006/relationships/image" Target="../media/image120.jpeg"/><Relationship Id="rId7" Type="http://schemas.openxmlformats.org/officeDocument/2006/relationships/image" Target="../media/image121.jpeg"/><Relationship Id="rId8" Type="http://schemas.openxmlformats.org/officeDocument/2006/relationships/image" Target="../media/image122.jpeg"/><Relationship Id="rId1" Type="http://schemas.openxmlformats.org/officeDocument/2006/relationships/slideLayout" Target="../slideLayouts/slideLayout12.xml"/><Relationship Id="rId2" Type="http://schemas.openxmlformats.org/officeDocument/2006/relationships/notesSlide" Target="../notesSlides/notesSlide34.xml"/></Relationships>
</file>

<file path=ppt/slides/_rels/slide38.xml.rels><?xml version="1.0" encoding="UTF-8" standalone="yes"?>
<Relationships xmlns="http://schemas.openxmlformats.org/package/2006/relationships"><Relationship Id="rId3" Type="http://schemas.openxmlformats.org/officeDocument/2006/relationships/image" Target="../media/image123.jpeg"/><Relationship Id="rId4" Type="http://schemas.openxmlformats.org/officeDocument/2006/relationships/image" Target="../media/image124.jpeg"/><Relationship Id="rId5" Type="http://schemas.openxmlformats.org/officeDocument/2006/relationships/image" Target="../media/image125.jpeg"/><Relationship Id="rId6" Type="http://schemas.openxmlformats.org/officeDocument/2006/relationships/image" Target="../media/image126.jpeg"/><Relationship Id="rId7" Type="http://schemas.openxmlformats.org/officeDocument/2006/relationships/image" Target="../media/image127.jpeg"/><Relationship Id="rId8" Type="http://schemas.openxmlformats.org/officeDocument/2006/relationships/image" Target="../media/image128.jpeg"/><Relationship Id="rId9" Type="http://schemas.openxmlformats.org/officeDocument/2006/relationships/image" Target="../media/image129.png"/><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39.xml.rels><?xml version="1.0" encoding="UTF-8" standalone="yes"?>
<Relationships xmlns="http://schemas.openxmlformats.org/package/2006/relationships"><Relationship Id="rId3" Type="http://schemas.openxmlformats.org/officeDocument/2006/relationships/image" Target="../media/image130.jpeg"/><Relationship Id="rId4" Type="http://schemas.openxmlformats.org/officeDocument/2006/relationships/image" Target="../media/image131.jpeg"/><Relationship Id="rId5" Type="http://schemas.openxmlformats.org/officeDocument/2006/relationships/image" Target="../media/image132.jpeg"/><Relationship Id="rId6" Type="http://schemas.openxmlformats.org/officeDocument/2006/relationships/image" Target="../media/image133.jpeg"/><Relationship Id="rId7" Type="http://schemas.openxmlformats.org/officeDocument/2006/relationships/image" Target="../media/image134.jpeg"/><Relationship Id="rId1" Type="http://schemas.openxmlformats.org/officeDocument/2006/relationships/slideLayout" Target="../slideLayouts/slideLayout12.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7.png"/><Relationship Id="rId3"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135.jpeg"/><Relationship Id="rId4" Type="http://schemas.openxmlformats.org/officeDocument/2006/relationships/image" Target="../media/image136.jpeg"/><Relationship Id="rId5" Type="http://schemas.openxmlformats.org/officeDocument/2006/relationships/image" Target="../media/image137.jpeg"/><Relationship Id="rId6" Type="http://schemas.openxmlformats.org/officeDocument/2006/relationships/image" Target="../media/image138.jpeg"/><Relationship Id="rId7" Type="http://schemas.openxmlformats.org/officeDocument/2006/relationships/image" Target="../media/image139.jpeg"/><Relationship Id="rId1" Type="http://schemas.openxmlformats.org/officeDocument/2006/relationships/slideLayout" Target="../slideLayouts/slideLayout12.xml"/><Relationship Id="rId2" Type="http://schemas.openxmlformats.org/officeDocument/2006/relationships/notesSlide" Target="../notesSlides/notesSlide3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9.xml"/><Relationship Id="rId3" Type="http://schemas.openxmlformats.org/officeDocument/2006/relationships/image" Target="../media/image140.pn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41.png"/><Relationship Id="rId5" Type="http://schemas.openxmlformats.org/officeDocument/2006/relationships/image" Target="../media/image142.png"/><Relationship Id="rId6" Type="http://schemas.openxmlformats.org/officeDocument/2006/relationships/image" Target="../media/image143.png"/><Relationship Id="rId7" Type="http://schemas.openxmlformats.org/officeDocument/2006/relationships/image" Target="../media/image144.png"/><Relationship Id="rId1" Type="http://schemas.openxmlformats.org/officeDocument/2006/relationships/slideLayout" Target="../slideLayouts/slideLayout12.xml"/><Relationship Id="rId2" Type="http://schemas.openxmlformats.org/officeDocument/2006/relationships/notesSlide" Target="../notesSlides/notesSlide40.xml"/></Relationships>
</file>

<file path=ppt/slides/_rels/slide44.xml.rels><?xml version="1.0" encoding="UTF-8" standalone="yes"?>
<Relationships xmlns="http://schemas.openxmlformats.org/package/2006/relationships"><Relationship Id="rId3" Type="http://schemas.openxmlformats.org/officeDocument/2006/relationships/image" Target="../media/image145.png"/><Relationship Id="rId4" Type="http://schemas.openxmlformats.org/officeDocument/2006/relationships/image" Target="../media/image146.png"/><Relationship Id="rId5" Type="http://schemas.openxmlformats.org/officeDocument/2006/relationships/image" Target="../media/image147.png"/><Relationship Id="rId1" Type="http://schemas.openxmlformats.org/officeDocument/2006/relationships/slideLayout" Target="../slideLayouts/slideLayout12.xml"/><Relationship Id="rId2" Type="http://schemas.openxmlformats.org/officeDocument/2006/relationships/notesSlide" Target="../notesSlides/notesSlide41.xml"/></Relationships>
</file>

<file path=ppt/slides/_rels/slide45.xml.rels><?xml version="1.0" encoding="UTF-8" standalone="yes"?>
<Relationships xmlns="http://schemas.openxmlformats.org/package/2006/relationships"><Relationship Id="rId3" Type="http://schemas.openxmlformats.org/officeDocument/2006/relationships/image" Target="../media/image148.png"/><Relationship Id="rId4" Type="http://schemas.openxmlformats.org/officeDocument/2006/relationships/image" Target="../media/image149.png"/><Relationship Id="rId5" Type="http://schemas.openxmlformats.org/officeDocument/2006/relationships/image" Target="../media/image150.png"/><Relationship Id="rId1" Type="http://schemas.openxmlformats.org/officeDocument/2006/relationships/slideLayout" Target="../slideLayouts/slideLayout12.xml"/><Relationship Id="rId2" Type="http://schemas.openxmlformats.org/officeDocument/2006/relationships/notesSlide" Target="../notesSlides/notesSlide4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3.xml"/><Relationship Id="rId3" Type="http://schemas.openxmlformats.org/officeDocument/2006/relationships/image" Target="../media/image151.png"/></Relationships>
</file>

<file path=ppt/slides/_rels/slide47.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152.png"/><Relationship Id="rId5" Type="http://schemas.openxmlformats.org/officeDocument/2006/relationships/image" Target="../media/image153.png"/><Relationship Id="rId6" Type="http://schemas.openxmlformats.org/officeDocument/2006/relationships/image" Target="../media/image154.png"/><Relationship Id="rId7" Type="http://schemas.openxmlformats.org/officeDocument/2006/relationships/image" Target="../media/image155.png"/><Relationship Id="rId1" Type="http://schemas.openxmlformats.org/officeDocument/2006/relationships/slideLayout" Target="../slideLayouts/slideLayout12.xml"/><Relationship Id="rId2" Type="http://schemas.openxmlformats.org/officeDocument/2006/relationships/notesSlide" Target="../notesSlides/notesSlide44.xml"/></Relationships>
</file>

<file path=ppt/slides/_rels/slide48.xml.rels><?xml version="1.0" encoding="UTF-8" standalone="yes"?>
<Relationships xmlns="http://schemas.openxmlformats.org/package/2006/relationships"><Relationship Id="rId3" Type="http://schemas.openxmlformats.org/officeDocument/2006/relationships/image" Target="../media/image156.png"/><Relationship Id="rId4" Type="http://schemas.openxmlformats.org/officeDocument/2006/relationships/image" Target="../media/image157.png"/><Relationship Id="rId5" Type="http://schemas.openxmlformats.org/officeDocument/2006/relationships/image" Target="../media/image158.png"/><Relationship Id="rId1" Type="http://schemas.openxmlformats.org/officeDocument/2006/relationships/slideLayout" Target="../slideLayouts/slideLayout12.xml"/><Relationship Id="rId2" Type="http://schemas.openxmlformats.org/officeDocument/2006/relationships/notesSlide" Target="../notesSlides/notesSlide45.xml"/></Relationships>
</file>

<file path=ppt/slides/_rels/slide49.xml.rels><?xml version="1.0" encoding="UTF-8" standalone="yes"?>
<Relationships xmlns="http://schemas.openxmlformats.org/package/2006/relationships"><Relationship Id="rId3" Type="http://schemas.openxmlformats.org/officeDocument/2006/relationships/image" Target="../media/image159.png"/><Relationship Id="rId4" Type="http://schemas.openxmlformats.org/officeDocument/2006/relationships/image" Target="../media/image160.png"/><Relationship Id="rId1" Type="http://schemas.openxmlformats.org/officeDocument/2006/relationships/slideLayout" Target="../slideLayouts/slideLayout12.xml"/><Relationship Id="rId2" Type="http://schemas.openxmlformats.org/officeDocument/2006/relationships/notesSlide" Target="../notesSlides/notesSlide46.xml"/></Relationships>
</file>

<file path=ppt/slides/_rels/slide5.xml.rels><?xml version="1.0" encoding="UTF-8" standalone="yes"?>
<Relationships xmlns="http://schemas.openxmlformats.org/package/2006/relationships"><Relationship Id="rId3" Type="http://schemas.openxmlformats.org/officeDocument/2006/relationships/image" Target="../media/image9.wmf"/><Relationship Id="rId4" Type="http://schemas.openxmlformats.org/officeDocument/2006/relationships/image" Target="../media/image10.wmf"/><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wmf"/><Relationship Id="rId8"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61.jpeg"/><Relationship Id="rId4" Type="http://schemas.openxmlformats.org/officeDocument/2006/relationships/image" Target="../media/image162.wmf"/><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52.xml.rels><?xml version="1.0" encoding="UTF-8" standalone="yes"?>
<Relationships xmlns="http://schemas.openxmlformats.org/package/2006/relationships"><Relationship Id="rId3" Type="http://schemas.openxmlformats.org/officeDocument/2006/relationships/image" Target="../media/image123.jpeg"/><Relationship Id="rId4" Type="http://schemas.openxmlformats.org/officeDocument/2006/relationships/image" Target="../media/image162.wmf"/><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53.xml.rels><?xml version="1.0" encoding="UTF-8" standalone="yes"?>
<Relationships xmlns="http://schemas.openxmlformats.org/package/2006/relationships"><Relationship Id="rId3" Type="http://schemas.openxmlformats.org/officeDocument/2006/relationships/image" Target="../media/image68.jpeg"/><Relationship Id="rId4" Type="http://schemas.openxmlformats.org/officeDocument/2006/relationships/image" Target="../media/image71.jpeg"/><Relationship Id="rId1" Type="http://schemas.openxmlformats.org/officeDocument/2006/relationships/slideLayout" Target="../slideLayouts/slideLayout12.xml"/><Relationship Id="rId2" Type="http://schemas.openxmlformats.org/officeDocument/2006/relationships/notesSlide" Target="../notesSlides/notesSlide4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0.xml"/><Relationship Id="rId3" Type="http://schemas.openxmlformats.org/officeDocument/2006/relationships/image" Target="../media/image161.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1.xml"/><Relationship Id="rId3" Type="http://schemas.openxmlformats.org/officeDocument/2006/relationships/image" Target="../media/image163.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2.xml"/><Relationship Id="rId3" Type="http://schemas.openxmlformats.org/officeDocument/2006/relationships/image" Target="../media/image16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3.xml"/><Relationship Id="rId3" Type="http://schemas.openxmlformats.org/officeDocument/2006/relationships/image" Target="../media/image165.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4.xml"/><Relationship Id="rId3" Type="http://schemas.openxmlformats.org/officeDocument/2006/relationships/image" Target="../media/image166.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5.xml"/><Relationship Id="rId3" Type="http://schemas.openxmlformats.org/officeDocument/2006/relationships/image" Target="../media/image167.png"/></Relationships>
</file>

<file path=ppt/slides/_rels/slide6.xml.rels><?xml version="1.0" encoding="UTF-8" standalone="yes"?>
<Relationships xmlns="http://schemas.openxmlformats.org/package/2006/relationships"><Relationship Id="rId3" Type="http://schemas.openxmlformats.org/officeDocument/2006/relationships/image" Target="../media/image9.wmf"/><Relationship Id="rId4" Type="http://schemas.openxmlformats.org/officeDocument/2006/relationships/image" Target="../media/image10.wmf"/><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wmf"/><Relationship Id="rId8"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0.xml.rels><?xml version="1.0" encoding="UTF-8" standalone="yes"?>
<Relationships xmlns="http://schemas.openxmlformats.org/package/2006/relationships"><Relationship Id="rId3" Type="http://schemas.openxmlformats.org/officeDocument/2006/relationships/image" Target="../media/image168.jpeg"/><Relationship Id="rId4" Type="http://schemas.openxmlformats.org/officeDocument/2006/relationships/image" Target="../media/image169.png"/><Relationship Id="rId1" Type="http://schemas.openxmlformats.org/officeDocument/2006/relationships/slideLayout" Target="../slideLayouts/slideLayout12.xml"/><Relationship Id="rId2" Type="http://schemas.openxmlformats.org/officeDocument/2006/relationships/notesSlide" Target="../notesSlides/notesSlide56.xml"/></Relationships>
</file>

<file path=ppt/slides/_rels/slide61.xml.rels><?xml version="1.0" encoding="UTF-8" standalone="yes"?>
<Relationships xmlns="http://schemas.openxmlformats.org/package/2006/relationships"><Relationship Id="rId3" Type="http://schemas.openxmlformats.org/officeDocument/2006/relationships/hyperlink" Target="http://www.sqlis.com/sqlis/category/Component-Downloads.aspx" TargetMode="External"/><Relationship Id="rId4" Type="http://schemas.openxmlformats.org/officeDocument/2006/relationships/hyperlink" Target="http://msdn.microsoft.com/en-us/library/ms141766.aspx" TargetMode="External"/><Relationship Id="rId5" Type="http://schemas.openxmlformats.org/officeDocument/2006/relationships/hyperlink" Target="http://www.codeplex.com/" TargetMode="External"/><Relationship Id="rId1" Type="http://schemas.openxmlformats.org/officeDocument/2006/relationships/slideLayout" Target="../slideLayouts/slideLayout12.xml"/><Relationship Id="rId2" Type="http://schemas.openxmlformats.org/officeDocument/2006/relationships/notesSlide" Target="../notesSlides/notesSlide5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18.jpg"/><Relationship Id="rId9" Type="http://schemas.openxmlformats.org/officeDocument/2006/relationships/image" Target="../media/image19.png"/><Relationship Id="rId10" Type="http://schemas.openxmlformats.org/officeDocument/2006/relationships/image" Target="../media/image20.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322413"/>
          </a:xfrm>
        </p:spPr>
        <p:txBody>
          <a:bodyPr anchor="t"/>
          <a:lstStyle/>
          <a:p>
            <a:pPr eaLnBrk="1" hangingPunct="1">
              <a:defRPr/>
            </a:pPr>
            <a:r>
              <a:rPr lang="en-US" sz="4000" dirty="0" smtClean="0">
                <a:solidFill>
                  <a:schemeClr val="accent1"/>
                </a:solidFill>
              </a:rPr>
              <a:t>Module </a:t>
            </a:r>
            <a:r>
              <a:rPr lang="en-US" sz="4000" dirty="0" smtClean="0">
                <a:solidFill>
                  <a:schemeClr val="accent1"/>
                </a:solidFill>
              </a:rPr>
              <a:t>2</a:t>
            </a:r>
            <a:r>
              <a:rPr lang="en-US" dirty="0" smtClean="0"/>
              <a:t/>
            </a:r>
            <a:br>
              <a:rPr lang="en-US" dirty="0" smtClean="0"/>
            </a:br>
            <a:r>
              <a:rPr lang="en-US" dirty="0" smtClean="0"/>
              <a:t>ETL Techniques using SSIS</a:t>
            </a:r>
            <a:endParaRPr lang="en-US" sz="3200" dirty="0" smtClean="0">
              <a:solidFill>
                <a:srgbClr val="FCEB98"/>
              </a:solidFill>
            </a:endParaRPr>
          </a:p>
        </p:txBody>
      </p:sp>
    </p:spTree>
    <p:extLst>
      <p:ext uri="{BB962C8B-B14F-4D97-AF65-F5344CB8AC3E}">
        <p14:creationId xmlns:p14="http://schemas.microsoft.com/office/powerpoint/2010/main" val="1717571548"/>
      </p:ext>
    </p:extLst>
  </p:cSld>
  <p:clrMapOvr>
    <a:masterClrMapping/>
  </p:clrMapOvr>
  <p:transition xmlns:p14="http://schemas.microsoft.com/office/powerpoint/2010/main" advTm="2343"/>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Integration Services Projects in BIDS</a:t>
            </a:r>
            <a:endParaRPr lang="en-US" dirty="0"/>
          </a:p>
        </p:txBody>
      </p:sp>
      <p:sp>
        <p:nvSpPr>
          <p:cNvPr id="3" name="Text Placeholder 2"/>
          <p:cNvSpPr>
            <a:spLocks noGrp="1"/>
          </p:cNvSpPr>
          <p:nvPr>
            <p:ph type="body" idx="1"/>
          </p:nvPr>
        </p:nvSpPr>
        <p:spPr>
          <a:xfrm>
            <a:off x="295013" y="1213068"/>
            <a:ext cx="8455025" cy="5283200"/>
          </a:xfrm>
        </p:spPr>
        <p:txBody>
          <a:bodyPr/>
          <a:lstStyle/>
          <a:p>
            <a:pPr>
              <a:lnSpc>
                <a:spcPct val="150000"/>
              </a:lnSpc>
            </a:pPr>
            <a:r>
              <a:rPr lang="en-US" sz="2400" dirty="0" smtClean="0"/>
              <a:t>Project types</a:t>
            </a:r>
            <a:endParaRPr lang="en-US" sz="2400" dirty="0"/>
          </a:p>
          <a:p>
            <a:pPr lvl="1">
              <a:lnSpc>
                <a:spcPct val="150000"/>
              </a:lnSpc>
            </a:pPr>
            <a:r>
              <a:rPr lang="en-US" sz="2200" dirty="0" smtClean="0"/>
              <a:t>      </a:t>
            </a:r>
            <a:r>
              <a:rPr lang="en-US" sz="2000" dirty="0" smtClean="0"/>
              <a:t>Integration Services Connections Project Wizard</a:t>
            </a:r>
          </a:p>
          <a:p>
            <a:pPr lvl="1">
              <a:lnSpc>
                <a:spcPct val="200000"/>
              </a:lnSpc>
            </a:pPr>
            <a:r>
              <a:rPr lang="en-US" sz="2000" dirty="0"/>
              <a:t> </a:t>
            </a:r>
            <a:r>
              <a:rPr lang="en-US" sz="2000" dirty="0" smtClean="0"/>
              <a:t>      Integration Services Project</a:t>
            </a:r>
          </a:p>
          <a:p>
            <a:pPr>
              <a:lnSpc>
                <a:spcPct val="200000"/>
              </a:lnSpc>
            </a:pPr>
            <a:r>
              <a:rPr lang="en-US" sz="2400" dirty="0" smtClean="0"/>
              <a:t>Integration Services Project Items</a:t>
            </a:r>
          </a:p>
          <a:p>
            <a:pPr lvl="1">
              <a:lnSpc>
                <a:spcPct val="150000"/>
              </a:lnSpc>
            </a:pPr>
            <a:r>
              <a:rPr lang="en-US" sz="2000" dirty="0"/>
              <a:t> </a:t>
            </a:r>
            <a:r>
              <a:rPr lang="en-US" sz="2000" dirty="0" smtClean="0"/>
              <a:t>          Package</a:t>
            </a:r>
          </a:p>
          <a:p>
            <a:pPr lvl="1">
              <a:lnSpc>
                <a:spcPct val="200000"/>
              </a:lnSpc>
            </a:pPr>
            <a:r>
              <a:rPr lang="en-US" sz="2000" b="0" dirty="0"/>
              <a:t> </a:t>
            </a:r>
            <a:r>
              <a:rPr lang="en-US" sz="2000" b="0" dirty="0" smtClean="0"/>
              <a:t>          Data Source</a:t>
            </a:r>
          </a:p>
          <a:p>
            <a:pPr lvl="1">
              <a:lnSpc>
                <a:spcPct val="200000"/>
              </a:lnSpc>
            </a:pPr>
            <a:r>
              <a:rPr lang="en-US" sz="2000" dirty="0"/>
              <a:t> </a:t>
            </a:r>
            <a:r>
              <a:rPr lang="en-US" sz="2000" dirty="0" smtClean="0"/>
              <a:t>          Data Source View</a:t>
            </a:r>
            <a:endParaRPr lang="en-US" sz="2000" b="0" dirty="0"/>
          </a:p>
        </p:txBody>
      </p:sp>
      <p:sp>
        <p:nvSpPr>
          <p:cNvPr id="4" name="TextBox 3"/>
          <p:cNvSpPr txBox="1"/>
          <p:nvPr/>
        </p:nvSpPr>
        <p:spPr bwMode="auto">
          <a:xfrm>
            <a:off x="4115937" y="3802861"/>
            <a:ext cx="1905000" cy="348557"/>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DTSX file</a:t>
            </a:r>
            <a:endParaRPr lang="en-US" sz="1800" dirty="0">
              <a:solidFill>
                <a:schemeClr val="tx2"/>
              </a:solidFill>
              <a:latin typeface="Tekton Pro" pitchFamily="34" charset="0"/>
            </a:endParaRPr>
          </a:p>
        </p:txBody>
      </p:sp>
      <p:sp>
        <p:nvSpPr>
          <p:cNvPr id="11" name="TextBox 10"/>
          <p:cNvSpPr txBox="1"/>
          <p:nvPr/>
        </p:nvSpPr>
        <p:spPr bwMode="auto">
          <a:xfrm>
            <a:off x="4115937" y="4454458"/>
            <a:ext cx="1905000" cy="348557"/>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DS file</a:t>
            </a:r>
            <a:endParaRPr lang="en-US" sz="1800" dirty="0">
              <a:solidFill>
                <a:schemeClr val="tx2"/>
              </a:solidFill>
              <a:latin typeface="Tekton Pro" pitchFamily="34" charset="0"/>
            </a:endParaRPr>
          </a:p>
        </p:txBody>
      </p:sp>
      <p:sp>
        <p:nvSpPr>
          <p:cNvPr id="12" name="TextBox 11"/>
          <p:cNvSpPr txBox="1"/>
          <p:nvPr/>
        </p:nvSpPr>
        <p:spPr bwMode="auto">
          <a:xfrm>
            <a:off x="4115937" y="4966136"/>
            <a:ext cx="1905000" cy="348557"/>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DSV file</a:t>
            </a:r>
            <a:endParaRPr lang="en-US" sz="1800" dirty="0">
              <a:solidFill>
                <a:schemeClr val="tx2"/>
              </a:solidFill>
              <a:latin typeface="Tekton Pro" pitchFamily="34" charset="0"/>
            </a:endParaRPr>
          </a:p>
        </p:txBody>
      </p:sp>
      <p:pic>
        <p:nvPicPr>
          <p:cNvPr id="2050" name="Picture 2" descr="C:\Users\smisner\AppData\Local\Temp\SNAGHTML13f46dc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2121" y="3696705"/>
            <a:ext cx="419549" cy="47548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smisner\AppData\Local\Temp\SNAGHTML13f5cb1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2423" y="1981200"/>
            <a:ext cx="423533" cy="47336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C:\Users\smisner\AppData\Local\Temp\SNAGHTML13fe1a1d.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8760" y="2611980"/>
            <a:ext cx="447518" cy="47548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C:\Users\smisner\AppData\Local\Temp\SNAGHTML1406a3c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61470" y="4372197"/>
            <a:ext cx="425437" cy="475488"/>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C:\Users\smisner\AppData\Local\Temp\SNAGHTML14083700.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0943" y="4966136"/>
            <a:ext cx="501904" cy="475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03454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050"/>
                                        </p:tgtEl>
                                        <p:attrNameLst>
                                          <p:attrName>style.visibility</p:attrName>
                                        </p:attrNameLst>
                                      </p:cBhvr>
                                      <p:to>
                                        <p:strVal val="visible"/>
                                      </p:to>
                                    </p:set>
                                    <p:animEffect transition="in" filter="fade">
                                      <p:cBhvr>
                                        <p:cTn id="33" dur="500"/>
                                        <p:tgtEl>
                                          <p:spTgt spid="2050"/>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500"/>
                                        <p:tgtEl>
                                          <p:spTgt spid="3">
                                            <p:txEl>
                                              <p:pRg st="4" end="4"/>
                                            </p:txEl>
                                          </p:spTgt>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nodeType="with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500"/>
                                        <p:tgtEl>
                                          <p:spTgt spid="3">
                                            <p:txEl>
                                              <p:pRg st="5" end="5"/>
                                            </p:txEl>
                                          </p:spTgt>
                                        </p:tgtEl>
                                      </p:cBhvr>
                                    </p:animEffec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058"/>
                                        </p:tgtEl>
                                        <p:attrNameLst>
                                          <p:attrName>style.visibility</p:attrName>
                                        </p:attrNameLst>
                                      </p:cBhvr>
                                      <p:to>
                                        <p:strVal val="visible"/>
                                      </p:to>
                                    </p:set>
                                    <p:animEffect transition="in" filter="fade">
                                      <p:cBhvr>
                                        <p:cTn id="57" dur="500"/>
                                        <p:tgtEl>
                                          <p:spTgt spid="2058"/>
                                        </p:tgtEl>
                                      </p:cBhvr>
                                    </p:animEffect>
                                  </p:childTnLst>
                                </p:cTn>
                              </p:par>
                              <p:par>
                                <p:cTn id="58" presetID="10" presetClass="entr" presetSubtype="0" fill="hold" nodeType="withEffect">
                                  <p:stCondLst>
                                    <p:cond delay="0"/>
                                  </p:stCondLst>
                                  <p:childTnLst>
                                    <p:set>
                                      <p:cBhvr>
                                        <p:cTn id="59" dur="1" fill="hold">
                                          <p:stCondLst>
                                            <p:cond delay="0"/>
                                          </p:stCondLst>
                                        </p:cTn>
                                        <p:tgtEl>
                                          <p:spTgt spid="3">
                                            <p:txEl>
                                              <p:pRg st="6" end="6"/>
                                            </p:txEl>
                                          </p:spTgt>
                                        </p:tgtEl>
                                        <p:attrNameLst>
                                          <p:attrName>style.visibility</p:attrName>
                                        </p:attrNameLst>
                                      </p:cBhvr>
                                      <p:to>
                                        <p:strVal val="visible"/>
                                      </p:to>
                                    </p:set>
                                    <p:animEffect transition="in" filter="fade">
                                      <p:cBhvr>
                                        <p:cTn id="60" dur="500"/>
                                        <p:tgtEl>
                                          <p:spTgt spid="3">
                                            <p:txEl>
                                              <p:pRg st="6" end="6"/>
                                            </p:txEl>
                                          </p:spTgt>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3950" y="1553019"/>
            <a:ext cx="6899088" cy="4213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227013" y="228600"/>
            <a:ext cx="8683625" cy="713016"/>
          </a:xfrm>
        </p:spPr>
        <p:txBody>
          <a:bodyPr/>
          <a:lstStyle/>
          <a:p>
            <a:r>
              <a:rPr lang="en-US" dirty="0" smtClean="0"/>
              <a:t>Package Designer</a:t>
            </a:r>
            <a:endParaRPr lang="en-US" dirty="0"/>
          </a:p>
        </p:txBody>
      </p:sp>
      <p:sp>
        <p:nvSpPr>
          <p:cNvPr id="5" name="Rectangle 4"/>
          <p:cNvSpPr/>
          <p:nvPr/>
        </p:nvSpPr>
        <p:spPr bwMode="auto">
          <a:xfrm>
            <a:off x="2571750" y="1905000"/>
            <a:ext cx="3252800" cy="138545"/>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7" name="TextBox 6"/>
          <p:cNvSpPr txBox="1"/>
          <p:nvPr/>
        </p:nvSpPr>
        <p:spPr>
          <a:xfrm>
            <a:off x="5581934" y="1056501"/>
            <a:ext cx="2639249" cy="377026"/>
          </a:xfrm>
          <a:prstGeom prst="rect">
            <a:avLst/>
          </a:prstGeom>
          <a:noFill/>
        </p:spPr>
        <p:txBody>
          <a:bodyPr wrap="square" rtlCol="0">
            <a:spAutoFit/>
          </a:bodyPr>
          <a:lstStyle/>
          <a:p>
            <a:r>
              <a:rPr lang="en-US" sz="2000" dirty="0" smtClean="0">
                <a:solidFill>
                  <a:schemeClr val="tx2"/>
                </a:solidFill>
                <a:latin typeface="Tekton Pro" pitchFamily="34" charset="0"/>
              </a:rPr>
              <a:t>Package Designer Tabs</a:t>
            </a:r>
            <a:endParaRPr lang="en-US" sz="2000" dirty="0">
              <a:solidFill>
                <a:schemeClr val="tx2"/>
              </a:solidFill>
              <a:latin typeface="Tekton Pro" pitchFamily="34" charset="0"/>
            </a:endParaRPr>
          </a:p>
        </p:txBody>
      </p:sp>
      <p:cxnSp>
        <p:nvCxnSpPr>
          <p:cNvPr id="8" name="Straight Arrow Connector 7"/>
          <p:cNvCxnSpPr>
            <a:stCxn id="7" idx="1"/>
          </p:cNvCxnSpPr>
          <p:nvPr/>
        </p:nvCxnSpPr>
        <p:spPr bwMode="auto">
          <a:xfrm flipH="1">
            <a:off x="3943352" y="1245014"/>
            <a:ext cx="1638582" cy="659986"/>
          </a:xfrm>
          <a:prstGeom prst="straightConnector1">
            <a:avLst/>
          </a:prstGeom>
          <a:solidFill>
            <a:schemeClr val="accent1"/>
          </a:solidFill>
          <a:ln w="25400" cap="flat" cmpd="sng" algn="ctr">
            <a:solidFill>
              <a:srgbClr val="FF0000"/>
            </a:solidFill>
            <a:prstDash val="solid"/>
            <a:round/>
            <a:headEnd type="none" w="med" len="med"/>
            <a:tailEnd type="arrow"/>
          </a:ln>
          <a:effectLst/>
        </p:spPr>
      </p:cxnSp>
      <p:sp>
        <p:nvSpPr>
          <p:cNvPr id="12" name="Rectangle 11"/>
          <p:cNvSpPr/>
          <p:nvPr/>
        </p:nvSpPr>
        <p:spPr bwMode="auto">
          <a:xfrm>
            <a:off x="2571750" y="5181600"/>
            <a:ext cx="3252800" cy="3810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3" name="TextBox 12"/>
          <p:cNvSpPr txBox="1"/>
          <p:nvPr/>
        </p:nvSpPr>
        <p:spPr>
          <a:xfrm>
            <a:off x="3181350" y="4488880"/>
            <a:ext cx="1963856" cy="369332"/>
          </a:xfrm>
          <a:prstGeom prst="rect">
            <a:avLst/>
          </a:prstGeom>
          <a:noFill/>
        </p:spPr>
        <p:txBody>
          <a:bodyPr wrap="square" rtlCol="0">
            <a:spAutoFit/>
          </a:bodyPr>
          <a:lstStyle/>
          <a:p>
            <a:r>
              <a:rPr lang="en-US" sz="2000" dirty="0" smtClean="0">
                <a:solidFill>
                  <a:schemeClr val="accent3">
                    <a:lumMod val="25000"/>
                  </a:schemeClr>
                </a:solidFill>
                <a:latin typeface="Tekton Pro" pitchFamily="34" charset="0"/>
              </a:rPr>
              <a:t>Connection</a:t>
            </a:r>
            <a:r>
              <a:rPr lang="en-US" sz="2000" dirty="0" smtClean="0"/>
              <a:t> </a:t>
            </a:r>
            <a:r>
              <a:rPr lang="en-US" sz="2000" dirty="0" smtClean="0">
                <a:solidFill>
                  <a:schemeClr val="accent3">
                    <a:lumMod val="25000"/>
                  </a:schemeClr>
                </a:solidFill>
                <a:latin typeface="Tekton Pro" pitchFamily="34" charset="0"/>
              </a:rPr>
              <a:t>Mgrs</a:t>
            </a:r>
            <a:endParaRPr lang="en-US" sz="2000" dirty="0">
              <a:solidFill>
                <a:schemeClr val="accent3">
                  <a:lumMod val="25000"/>
                </a:schemeClr>
              </a:solidFill>
              <a:latin typeface="Tekton Pro" pitchFamily="34" charset="0"/>
            </a:endParaRPr>
          </a:p>
        </p:txBody>
      </p:sp>
      <p:cxnSp>
        <p:nvCxnSpPr>
          <p:cNvPr id="14" name="Straight Arrow Connector 13"/>
          <p:cNvCxnSpPr>
            <a:stCxn id="13" idx="2"/>
            <a:endCxn id="12" idx="0"/>
          </p:cNvCxnSpPr>
          <p:nvPr/>
        </p:nvCxnSpPr>
        <p:spPr bwMode="auto">
          <a:xfrm>
            <a:off x="4163278" y="4858212"/>
            <a:ext cx="34872" cy="323388"/>
          </a:xfrm>
          <a:prstGeom prst="straightConnector1">
            <a:avLst/>
          </a:prstGeom>
          <a:solidFill>
            <a:schemeClr val="accent1"/>
          </a:solidFill>
          <a:ln w="25400" cap="flat" cmpd="sng" algn="ctr">
            <a:solidFill>
              <a:srgbClr val="FF0000"/>
            </a:solidFill>
            <a:prstDash val="solid"/>
            <a:round/>
            <a:headEnd type="none" w="med" len="med"/>
            <a:tailEnd type="arrow"/>
          </a:ln>
          <a:effectLst/>
        </p:spPr>
      </p:cxnSp>
      <p:sp>
        <p:nvSpPr>
          <p:cNvPr id="24" name="Rectangle 23"/>
          <p:cNvSpPr/>
          <p:nvPr/>
        </p:nvSpPr>
        <p:spPr bwMode="auto">
          <a:xfrm>
            <a:off x="1123951" y="1828800"/>
            <a:ext cx="1447800" cy="37338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5" name="TextBox 24"/>
          <p:cNvSpPr txBox="1"/>
          <p:nvPr/>
        </p:nvSpPr>
        <p:spPr>
          <a:xfrm>
            <a:off x="-29558" y="2133600"/>
            <a:ext cx="2362200" cy="377026"/>
          </a:xfrm>
          <a:prstGeom prst="rect">
            <a:avLst/>
          </a:prstGeom>
          <a:noFill/>
        </p:spPr>
        <p:txBody>
          <a:bodyPr wrap="square" rtlCol="0">
            <a:spAutoFit/>
          </a:bodyPr>
          <a:lstStyle/>
          <a:p>
            <a:r>
              <a:rPr lang="en-US" sz="2000" dirty="0" smtClean="0">
                <a:solidFill>
                  <a:schemeClr val="tx2"/>
                </a:solidFill>
                <a:latin typeface="Tekton Pro" pitchFamily="34" charset="0"/>
              </a:rPr>
              <a:t>Toolbox</a:t>
            </a:r>
            <a:endParaRPr lang="en-US" sz="2000" dirty="0">
              <a:solidFill>
                <a:schemeClr val="tx2"/>
              </a:solidFill>
              <a:latin typeface="Tekton Pro" pitchFamily="34" charset="0"/>
            </a:endParaRPr>
          </a:p>
        </p:txBody>
      </p:sp>
      <p:cxnSp>
        <p:nvCxnSpPr>
          <p:cNvPr id="26" name="Straight Arrow Connector 25"/>
          <p:cNvCxnSpPr/>
          <p:nvPr/>
        </p:nvCxnSpPr>
        <p:spPr bwMode="auto">
          <a:xfrm>
            <a:off x="742952" y="2667002"/>
            <a:ext cx="380998" cy="533398"/>
          </a:xfrm>
          <a:prstGeom prst="straightConnector1">
            <a:avLst/>
          </a:prstGeom>
          <a:solidFill>
            <a:schemeClr val="accent1"/>
          </a:solidFill>
          <a:ln w="25400" cap="flat" cmpd="sng" algn="ctr">
            <a:solidFill>
              <a:srgbClr val="FF0000"/>
            </a:solidFill>
            <a:prstDash val="solid"/>
            <a:round/>
            <a:headEnd type="none" w="med" len="med"/>
            <a:tailEnd type="arrow"/>
          </a:ln>
          <a:effectLst/>
        </p:spPr>
      </p:cxnSp>
      <p:sp>
        <p:nvSpPr>
          <p:cNvPr id="30" name="Rectangle 29"/>
          <p:cNvSpPr/>
          <p:nvPr/>
        </p:nvSpPr>
        <p:spPr bwMode="auto">
          <a:xfrm>
            <a:off x="5824550" y="1828800"/>
            <a:ext cx="2198487" cy="19050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1" name="TextBox 30"/>
          <p:cNvSpPr txBox="1"/>
          <p:nvPr/>
        </p:nvSpPr>
        <p:spPr>
          <a:xfrm>
            <a:off x="5924550" y="2667000"/>
            <a:ext cx="1143000" cy="646331"/>
          </a:xfrm>
          <a:prstGeom prst="rect">
            <a:avLst/>
          </a:prstGeom>
          <a:noFill/>
        </p:spPr>
        <p:txBody>
          <a:bodyPr wrap="square" rtlCol="0">
            <a:spAutoFit/>
          </a:bodyPr>
          <a:lstStyle/>
          <a:p>
            <a:pPr algn="ctr"/>
            <a:r>
              <a:rPr lang="en-US" sz="2000" dirty="0" smtClean="0">
                <a:solidFill>
                  <a:schemeClr val="accent3">
                    <a:lumMod val="25000"/>
                  </a:schemeClr>
                </a:solidFill>
                <a:latin typeface="Tekton Pro" pitchFamily="34" charset="0"/>
              </a:rPr>
              <a:t>Solution Explorer</a:t>
            </a:r>
            <a:endParaRPr lang="en-US" sz="2000" dirty="0">
              <a:solidFill>
                <a:schemeClr val="accent3">
                  <a:lumMod val="25000"/>
                </a:schemeClr>
              </a:solidFill>
              <a:latin typeface="Tekton Pro" pitchFamily="34" charset="0"/>
            </a:endParaRPr>
          </a:p>
        </p:txBody>
      </p:sp>
      <p:sp>
        <p:nvSpPr>
          <p:cNvPr id="32" name="Rectangle 31"/>
          <p:cNvSpPr/>
          <p:nvPr/>
        </p:nvSpPr>
        <p:spPr bwMode="auto">
          <a:xfrm>
            <a:off x="5848350" y="3733800"/>
            <a:ext cx="2174688" cy="18288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33" name="TextBox 32"/>
          <p:cNvSpPr txBox="1"/>
          <p:nvPr/>
        </p:nvSpPr>
        <p:spPr>
          <a:xfrm>
            <a:off x="7820356" y="4453499"/>
            <a:ext cx="1558360" cy="377026"/>
          </a:xfrm>
          <a:prstGeom prst="rect">
            <a:avLst/>
          </a:prstGeom>
          <a:noFill/>
        </p:spPr>
        <p:txBody>
          <a:bodyPr wrap="square" rtlCol="0">
            <a:spAutoFit/>
          </a:bodyPr>
          <a:lstStyle/>
          <a:p>
            <a:pPr algn="ctr"/>
            <a:r>
              <a:rPr lang="en-US" sz="2000" dirty="0" smtClean="0">
                <a:solidFill>
                  <a:schemeClr val="tx2"/>
                </a:solidFill>
                <a:latin typeface="Tekton Pro" pitchFamily="34" charset="0"/>
              </a:rPr>
              <a:t>Properties</a:t>
            </a:r>
            <a:endParaRPr lang="en-US" sz="2000" dirty="0">
              <a:solidFill>
                <a:schemeClr val="tx2"/>
              </a:solidFill>
              <a:latin typeface="Tekton Pro" pitchFamily="34" charset="0"/>
            </a:endParaRPr>
          </a:p>
        </p:txBody>
      </p:sp>
    </p:spTree>
    <p:extLst>
      <p:ext uri="{BB962C8B-B14F-4D97-AF65-F5344CB8AC3E}">
        <p14:creationId xmlns:p14="http://schemas.microsoft.com/office/powerpoint/2010/main" val="38802967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30"/>
                                        </p:tgtEl>
                                        <p:attrNameLst>
                                          <p:attrName>style.visibility</p:attrName>
                                        </p:attrNameLst>
                                      </p:cBhvr>
                                      <p:to>
                                        <p:strVal val="hidden"/>
                                      </p:to>
                                    </p:set>
                                  </p:childTnLst>
                                </p:cTn>
                              </p:par>
                              <p:par>
                                <p:cTn id="20" presetID="1" presetClass="exit" presetSubtype="0" fill="hold" grpId="1" nodeType="withEffect">
                                  <p:stCondLst>
                                    <p:cond delay="0"/>
                                  </p:stCondLst>
                                  <p:childTnLst>
                                    <p:set>
                                      <p:cBhvr>
                                        <p:cTn id="21" dur="1" fill="hold">
                                          <p:stCondLst>
                                            <p:cond delay="0"/>
                                          </p:stCondLst>
                                        </p:cTn>
                                        <p:tgtEl>
                                          <p:spTgt spid="31"/>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32"/>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33"/>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par>
                                <p:cTn id="37" presetID="10" presetClass="entr" presetSubtype="0"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5"/>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8"/>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7"/>
                                        </p:tgtEl>
                                        <p:attrNameLst>
                                          <p:attrName>style.visibility</p:attrName>
                                        </p:attrNameLst>
                                      </p:cBhvr>
                                      <p:to>
                                        <p:strVal val="hidden"/>
                                      </p:to>
                                    </p:set>
                                  </p:childTnLst>
                                </p:cTn>
                              </p:par>
                              <p:par>
                                <p:cTn id="51" presetID="10"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par>
                                <p:cTn id="54" presetID="10" presetClass="entr" presetSubtype="0" fill="hold"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xit" presetSubtype="0" fill="hold" grpId="1" nodeType="clickEffect">
                                  <p:stCondLst>
                                    <p:cond delay="0"/>
                                  </p:stCondLst>
                                  <p:childTnLst>
                                    <p:set>
                                      <p:cBhvr>
                                        <p:cTn id="63" dur="1" fill="hold">
                                          <p:stCondLst>
                                            <p:cond delay="0"/>
                                          </p:stCondLst>
                                        </p:cTn>
                                        <p:tgtEl>
                                          <p:spTgt spid="12"/>
                                        </p:tgtEl>
                                        <p:attrNameLst>
                                          <p:attrName>style.visibility</p:attrName>
                                        </p:attrNameLst>
                                      </p:cBhvr>
                                      <p:to>
                                        <p:strVal val="hidden"/>
                                      </p:to>
                                    </p:set>
                                  </p:childTnLst>
                                </p:cTn>
                              </p:par>
                              <p:par>
                                <p:cTn id="64" presetID="1" presetClass="exit" presetSubtype="0" fill="hold" nodeType="withEffect">
                                  <p:stCondLst>
                                    <p:cond delay="0"/>
                                  </p:stCondLst>
                                  <p:childTnLst>
                                    <p:set>
                                      <p:cBhvr>
                                        <p:cTn id="65" dur="1" fill="hold">
                                          <p:stCondLst>
                                            <p:cond delay="0"/>
                                          </p:stCondLst>
                                        </p:cTn>
                                        <p:tgtEl>
                                          <p:spTgt spid="14"/>
                                        </p:tgtEl>
                                        <p:attrNameLst>
                                          <p:attrName>style.visibility</p:attrName>
                                        </p:attrNameLst>
                                      </p:cBhvr>
                                      <p:to>
                                        <p:strVal val="hidden"/>
                                      </p:to>
                                    </p:set>
                                  </p:childTnLst>
                                </p:cTn>
                              </p:par>
                              <p:par>
                                <p:cTn id="66" presetID="1" presetClass="exit" presetSubtype="0" fill="hold" grpId="1" nodeType="withEffect">
                                  <p:stCondLst>
                                    <p:cond delay="0"/>
                                  </p:stCondLst>
                                  <p:childTnLst>
                                    <p:set>
                                      <p:cBhvr>
                                        <p:cTn id="67" dur="1" fill="hold">
                                          <p:stCondLst>
                                            <p:cond delay="0"/>
                                          </p:stCondLst>
                                        </p:cTn>
                                        <p:tgtEl>
                                          <p:spTgt spid="13"/>
                                        </p:tgtEl>
                                        <p:attrNameLst>
                                          <p:attrName>style.visibility</p:attrName>
                                        </p:attrNameLst>
                                      </p:cBhvr>
                                      <p:to>
                                        <p:strVal val="hidden"/>
                                      </p:to>
                                    </p:set>
                                  </p:childTnLst>
                                </p:cTn>
                              </p:par>
                              <p:par>
                                <p:cTn id="68" presetID="10" presetClass="entr" presetSubtype="0"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par>
                                <p:cTn id="71" presetID="10" presetClass="entr" presetSubtype="0" fill="hold"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p:bldP spid="7" grpId="1"/>
      <p:bldP spid="12" grpId="0" animBg="1"/>
      <p:bldP spid="12" grpId="1" animBg="1"/>
      <p:bldP spid="13" grpId="0"/>
      <p:bldP spid="13" grpId="1"/>
      <p:bldP spid="24" grpId="0" animBg="1"/>
      <p:bldP spid="25" grpId="0"/>
      <p:bldP spid="30" grpId="0" animBg="1"/>
      <p:bldP spid="30" grpId="1" animBg="1"/>
      <p:bldP spid="31" grpId="0"/>
      <p:bldP spid="31" grpId="1"/>
      <p:bldP spid="32" grpId="0" animBg="1"/>
      <p:bldP spid="32" grpId="1" animBg="1"/>
      <p:bldP spid="33" grpId="0"/>
      <p:bldP spid="3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Package Designer Tabs</a:t>
            </a:r>
            <a:endParaRPr lang="en-US" dirty="0"/>
          </a:p>
        </p:txBody>
      </p:sp>
      <p:pic>
        <p:nvPicPr>
          <p:cNvPr id="2050" name="Picture 2"/>
          <p:cNvPicPr>
            <a:picLocks noChangeAspect="1" noChangeArrowheads="1"/>
          </p:cNvPicPr>
          <p:nvPr/>
        </p:nvPicPr>
        <p:blipFill>
          <a:blip r:embed="rId3"/>
          <a:srcRect/>
          <a:stretch>
            <a:fillRect/>
          </a:stretch>
        </p:blipFill>
        <p:spPr bwMode="auto">
          <a:xfrm>
            <a:off x="2362200" y="1524000"/>
            <a:ext cx="3895725" cy="2286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a:srcRect/>
          <a:stretch>
            <a:fillRect/>
          </a:stretch>
        </p:blipFill>
        <p:spPr bwMode="auto">
          <a:xfrm>
            <a:off x="990600" y="4062242"/>
            <a:ext cx="3429000" cy="1972491"/>
          </a:xfrm>
          <a:prstGeom prst="rect">
            <a:avLst/>
          </a:prstGeom>
          <a:noFill/>
          <a:ln w="9525">
            <a:noFill/>
            <a:miter lim="800000"/>
            <a:headEnd/>
            <a:tailEnd/>
          </a:ln>
          <a:effectLst/>
        </p:spPr>
      </p:pic>
      <p:pic>
        <p:nvPicPr>
          <p:cNvPr id="2052" name="Picture 4"/>
          <p:cNvPicPr>
            <a:picLocks noChangeAspect="1" noChangeArrowheads="1"/>
          </p:cNvPicPr>
          <p:nvPr/>
        </p:nvPicPr>
        <p:blipFill>
          <a:blip r:embed="rId5"/>
          <a:srcRect/>
          <a:stretch>
            <a:fillRect/>
          </a:stretch>
        </p:blipFill>
        <p:spPr bwMode="auto">
          <a:xfrm>
            <a:off x="5181600" y="4138442"/>
            <a:ext cx="2781300" cy="1797009"/>
          </a:xfrm>
          <a:prstGeom prst="rect">
            <a:avLst/>
          </a:prstGeom>
          <a:noFill/>
          <a:ln w="9525">
            <a:noFill/>
            <a:miter lim="800000"/>
            <a:headEnd/>
            <a:tailEnd/>
          </a:ln>
          <a:effectLst/>
        </p:spPr>
      </p:pic>
      <p:pic>
        <p:nvPicPr>
          <p:cNvPr id="2053" name="Picture 5"/>
          <p:cNvPicPr>
            <a:picLocks noChangeAspect="1" noChangeArrowheads="1"/>
          </p:cNvPicPr>
          <p:nvPr/>
        </p:nvPicPr>
        <p:blipFill>
          <a:blip r:embed="rId6"/>
          <a:srcRect/>
          <a:stretch>
            <a:fillRect/>
          </a:stretch>
        </p:blipFill>
        <p:spPr bwMode="auto">
          <a:xfrm>
            <a:off x="1038225" y="2247900"/>
            <a:ext cx="1323975" cy="1257300"/>
          </a:xfrm>
          <a:prstGeom prst="rect">
            <a:avLst/>
          </a:prstGeom>
          <a:noFill/>
          <a:ln w="9525">
            <a:noFill/>
            <a:miter lim="800000"/>
            <a:headEnd/>
            <a:tailEnd/>
          </a:ln>
          <a:effectLst/>
        </p:spPr>
      </p:pic>
      <p:pic>
        <p:nvPicPr>
          <p:cNvPr id="2054" name="Picture 6"/>
          <p:cNvPicPr>
            <a:picLocks noChangeAspect="1" noChangeArrowheads="1"/>
          </p:cNvPicPr>
          <p:nvPr/>
        </p:nvPicPr>
        <p:blipFill>
          <a:blip r:embed="rId7"/>
          <a:srcRect/>
          <a:stretch>
            <a:fillRect/>
          </a:stretch>
        </p:blipFill>
        <p:spPr bwMode="auto">
          <a:xfrm>
            <a:off x="4724400" y="2286000"/>
            <a:ext cx="1323975" cy="1228725"/>
          </a:xfrm>
          <a:prstGeom prst="rect">
            <a:avLst/>
          </a:prstGeom>
          <a:noFill/>
          <a:ln w="9525">
            <a:noFill/>
            <a:miter lim="800000"/>
            <a:headEnd/>
            <a:tailEnd/>
          </a:ln>
          <a:effectLst/>
        </p:spPr>
      </p:pic>
      <p:cxnSp>
        <p:nvCxnSpPr>
          <p:cNvPr id="10" name="Elbow Connector 9"/>
          <p:cNvCxnSpPr>
            <a:stCxn id="2053" idx="0"/>
          </p:cNvCxnSpPr>
          <p:nvPr/>
        </p:nvCxnSpPr>
        <p:spPr bwMode="auto">
          <a:xfrm rot="5400000" flipH="1" flipV="1">
            <a:off x="1659731" y="1640682"/>
            <a:ext cx="647700" cy="566737"/>
          </a:xfrm>
          <a:prstGeom prst="bentConnector3">
            <a:avLst>
              <a:gd name="adj1" fmla="val 99198"/>
            </a:avLst>
          </a:prstGeom>
          <a:solidFill>
            <a:schemeClr val="accent1"/>
          </a:solidFill>
          <a:ln w="38100" cap="flat" cmpd="sng" algn="ctr">
            <a:solidFill>
              <a:schemeClr val="accent1"/>
            </a:solidFill>
            <a:prstDash val="solid"/>
            <a:round/>
            <a:headEnd type="arrow" w="med" len="med"/>
            <a:tailEnd type="none"/>
          </a:ln>
          <a:effectLst/>
        </p:spPr>
      </p:cxnSp>
      <p:cxnSp>
        <p:nvCxnSpPr>
          <p:cNvPr id="13" name="Elbow Connector 12"/>
          <p:cNvCxnSpPr>
            <a:stCxn id="2054" idx="1"/>
          </p:cNvCxnSpPr>
          <p:nvPr/>
        </p:nvCxnSpPr>
        <p:spPr bwMode="auto">
          <a:xfrm rot="10800000">
            <a:off x="3733802" y="1828801"/>
            <a:ext cx="990598" cy="1071563"/>
          </a:xfrm>
          <a:prstGeom prst="bentConnector2">
            <a:avLst/>
          </a:prstGeom>
          <a:solidFill>
            <a:schemeClr val="accent1"/>
          </a:solidFill>
          <a:ln w="38100" cap="flat" cmpd="sng" algn="ctr">
            <a:solidFill>
              <a:schemeClr val="accent1"/>
            </a:solidFill>
            <a:prstDash val="solid"/>
            <a:round/>
            <a:headEnd type="arrow" w="med" len="med"/>
            <a:tailEnd type="none"/>
          </a:ln>
          <a:effectLst/>
        </p:spPr>
      </p:cxnSp>
      <p:cxnSp>
        <p:nvCxnSpPr>
          <p:cNvPr id="16" name="Elbow Connector 12"/>
          <p:cNvCxnSpPr>
            <a:stCxn id="2051" idx="1"/>
            <a:endCxn id="2050" idx="0"/>
          </p:cNvCxnSpPr>
          <p:nvPr/>
        </p:nvCxnSpPr>
        <p:spPr bwMode="auto">
          <a:xfrm rot="10800000" flipH="1">
            <a:off x="990599" y="1524000"/>
            <a:ext cx="3319463" cy="3524488"/>
          </a:xfrm>
          <a:prstGeom prst="bentConnector4">
            <a:avLst>
              <a:gd name="adj1" fmla="val -6887"/>
              <a:gd name="adj2" fmla="val 106486"/>
            </a:avLst>
          </a:prstGeom>
          <a:solidFill>
            <a:schemeClr val="accent1"/>
          </a:solidFill>
          <a:ln w="38100" cap="flat" cmpd="sng" algn="ctr">
            <a:solidFill>
              <a:schemeClr val="accent1"/>
            </a:solidFill>
            <a:prstDash val="solid"/>
            <a:round/>
            <a:headEnd type="arrow" w="med" len="med"/>
            <a:tailEnd type="none"/>
          </a:ln>
          <a:effectLst/>
        </p:spPr>
      </p:cxnSp>
      <p:cxnSp>
        <p:nvCxnSpPr>
          <p:cNvPr id="23" name="Elbow Connector 12"/>
          <p:cNvCxnSpPr/>
          <p:nvPr/>
        </p:nvCxnSpPr>
        <p:spPr bwMode="auto">
          <a:xfrm rot="16200000" flipV="1">
            <a:off x="5093579" y="2450221"/>
            <a:ext cx="2385842" cy="990600"/>
          </a:xfrm>
          <a:prstGeom prst="bentConnector3">
            <a:avLst>
              <a:gd name="adj1" fmla="val 88987"/>
            </a:avLst>
          </a:prstGeom>
          <a:solidFill>
            <a:schemeClr val="accent1"/>
          </a:solidFill>
          <a:ln w="38100" cap="flat" cmpd="sng" algn="ctr">
            <a:solidFill>
              <a:schemeClr val="accent1"/>
            </a:solidFill>
            <a:prstDash val="solid"/>
            <a:round/>
            <a:headEnd type="arrow" w="med" len="med"/>
            <a:tailEnd type="none"/>
          </a:ln>
          <a:effectLst/>
        </p:spPr>
      </p:cxnSp>
    </p:spTree>
    <p:extLst>
      <p:ext uri="{BB962C8B-B14F-4D97-AF65-F5344CB8AC3E}">
        <p14:creationId xmlns:p14="http://schemas.microsoft.com/office/powerpoint/2010/main" val="274626772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nodeType="withEffect">
                                  <p:stCondLst>
                                    <p:cond delay="0"/>
                                  </p:stCondLst>
                                  <p:childTnLst>
                                    <p:set>
                                      <p:cBhvr>
                                        <p:cTn id="14" dur="1" fill="hold">
                                          <p:stCondLst>
                                            <p:cond delay="0"/>
                                          </p:stCondLst>
                                        </p:cTn>
                                        <p:tgtEl>
                                          <p:spTgt spid="2053"/>
                                        </p:tgtEl>
                                        <p:attrNameLst>
                                          <p:attrName>style.visibility</p:attrName>
                                        </p:attrNameLst>
                                      </p:cBhvr>
                                      <p:to>
                                        <p:strVal val="visible"/>
                                      </p:to>
                                    </p:set>
                                    <p:animEffect transition="in" filter="fade">
                                      <p:cBhvr>
                                        <p:cTn id="15" dur="500"/>
                                        <p:tgtEl>
                                          <p:spTgt spid="205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 presetClass="exit" presetSubtype="0" fill="hold" nodeType="withEffect">
                                  <p:stCondLst>
                                    <p:cond delay="0"/>
                                  </p:stCondLst>
                                  <p:childTnLst>
                                    <p:set>
                                      <p:cBhvr>
                                        <p:cTn id="22" dur="1" fill="hold">
                                          <p:stCondLst>
                                            <p:cond delay="0"/>
                                          </p:stCondLst>
                                        </p:cTn>
                                        <p:tgtEl>
                                          <p:spTgt spid="10"/>
                                        </p:tgtEl>
                                        <p:attrNameLst>
                                          <p:attrName>style.visibility</p:attrName>
                                        </p:attrNameLst>
                                      </p:cBhvr>
                                      <p:to>
                                        <p:strVal val="hidden"/>
                                      </p:to>
                                    </p:set>
                                  </p:childTnLst>
                                </p:cTn>
                              </p:par>
                              <p:par>
                                <p:cTn id="23" presetID="10" presetClass="entr" presetSubtype="0" fill="hold" nodeType="withEffect">
                                  <p:stCondLst>
                                    <p:cond delay="0"/>
                                  </p:stCondLst>
                                  <p:childTnLst>
                                    <p:set>
                                      <p:cBhvr>
                                        <p:cTn id="24" dur="1" fill="hold">
                                          <p:stCondLst>
                                            <p:cond delay="0"/>
                                          </p:stCondLst>
                                        </p:cTn>
                                        <p:tgtEl>
                                          <p:spTgt spid="2054"/>
                                        </p:tgtEl>
                                        <p:attrNameLst>
                                          <p:attrName>style.visibility</p:attrName>
                                        </p:attrNameLst>
                                      </p:cBhvr>
                                      <p:to>
                                        <p:strVal val="visible"/>
                                      </p:to>
                                    </p:set>
                                    <p:animEffect transition="in" filter="fade">
                                      <p:cBhvr>
                                        <p:cTn id="25" dur="500"/>
                                        <p:tgtEl>
                                          <p:spTgt spid="205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 presetClass="exit" presetSubtype="0" fill="hold" nodeType="withEffect">
                                  <p:stCondLst>
                                    <p:cond delay="0"/>
                                  </p:stCondLst>
                                  <p:childTnLst>
                                    <p:set>
                                      <p:cBhvr>
                                        <p:cTn id="32" dur="1" fill="hold">
                                          <p:stCondLst>
                                            <p:cond delay="0"/>
                                          </p:stCondLst>
                                        </p:cTn>
                                        <p:tgtEl>
                                          <p:spTgt spid="13"/>
                                        </p:tgtEl>
                                        <p:attrNameLst>
                                          <p:attrName>style.visibility</p:attrName>
                                        </p:attrNameLst>
                                      </p:cBhvr>
                                      <p:to>
                                        <p:strVal val="hidden"/>
                                      </p:to>
                                    </p:set>
                                  </p:childTnLst>
                                </p:cTn>
                              </p:par>
                              <p:par>
                                <p:cTn id="33" presetID="10" presetClass="entr" presetSubtype="0" fill="hold" nodeType="withEffect">
                                  <p:stCondLst>
                                    <p:cond delay="0"/>
                                  </p:stCondLst>
                                  <p:childTnLst>
                                    <p:set>
                                      <p:cBhvr>
                                        <p:cTn id="34" dur="1" fill="hold">
                                          <p:stCondLst>
                                            <p:cond delay="0"/>
                                          </p:stCondLst>
                                        </p:cTn>
                                        <p:tgtEl>
                                          <p:spTgt spid="2051"/>
                                        </p:tgtEl>
                                        <p:attrNameLst>
                                          <p:attrName>style.visibility</p:attrName>
                                        </p:attrNameLst>
                                      </p:cBhvr>
                                      <p:to>
                                        <p:strVal val="visible"/>
                                      </p:to>
                                    </p:set>
                                    <p:animEffect transition="in" filter="fade">
                                      <p:cBhvr>
                                        <p:cTn id="35" dur="500"/>
                                        <p:tgtEl>
                                          <p:spTgt spid="205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nodeType="withEffect">
                                  <p:stCondLst>
                                    <p:cond delay="0"/>
                                  </p:stCondLst>
                                  <p:childTnLst>
                                    <p:set>
                                      <p:cBhvr>
                                        <p:cTn id="42" dur="1" fill="hold">
                                          <p:stCondLst>
                                            <p:cond delay="0"/>
                                          </p:stCondLst>
                                        </p:cTn>
                                        <p:tgtEl>
                                          <p:spTgt spid="2052"/>
                                        </p:tgtEl>
                                        <p:attrNameLst>
                                          <p:attrName>style.visibility</p:attrName>
                                        </p:attrNameLst>
                                      </p:cBhvr>
                                      <p:to>
                                        <p:strVal val="visible"/>
                                      </p:to>
                                    </p:set>
                                    <p:animEffect transition="in" filter="fade">
                                      <p:cBhvr>
                                        <p:cTn id="43" dur="500"/>
                                        <p:tgtEl>
                                          <p:spTgt spid="2052"/>
                                        </p:tgtEl>
                                      </p:cBhvr>
                                    </p:animEffect>
                                  </p:childTnLst>
                                </p:cTn>
                              </p:par>
                              <p:par>
                                <p:cTn id="44" presetID="1" presetClass="exit" presetSubtype="0" fill="hold" nodeType="withEffect">
                                  <p:stCondLst>
                                    <p:cond delay="0"/>
                                  </p:stCondLst>
                                  <p:childTnLst>
                                    <p:set>
                                      <p:cBhvr>
                                        <p:cTn id="45"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Connection Managers</a:t>
            </a:r>
            <a:endParaRPr lang="en-US" dirty="0"/>
          </a:p>
        </p:txBody>
      </p:sp>
      <p:pic>
        <p:nvPicPr>
          <p:cNvPr id="3074" name="Picture 2"/>
          <p:cNvPicPr>
            <a:picLocks noChangeAspect="1" noChangeArrowheads="1"/>
          </p:cNvPicPr>
          <p:nvPr/>
        </p:nvPicPr>
        <p:blipFill>
          <a:blip r:embed="rId3"/>
          <a:srcRect/>
          <a:stretch>
            <a:fillRect/>
          </a:stretch>
        </p:blipFill>
        <p:spPr bwMode="auto">
          <a:xfrm>
            <a:off x="533400" y="1981200"/>
            <a:ext cx="2266950" cy="904875"/>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a:srcRect/>
          <a:stretch>
            <a:fillRect/>
          </a:stretch>
        </p:blipFill>
        <p:spPr bwMode="auto">
          <a:xfrm>
            <a:off x="1981200" y="3428999"/>
            <a:ext cx="6457950" cy="2463509"/>
          </a:xfrm>
          <a:prstGeom prst="rect">
            <a:avLst/>
          </a:prstGeom>
          <a:noFill/>
          <a:ln w="9525">
            <a:noFill/>
            <a:miter lim="800000"/>
            <a:headEnd/>
            <a:tailEnd/>
          </a:ln>
          <a:effectLst/>
        </p:spPr>
      </p:pic>
      <p:sp>
        <p:nvSpPr>
          <p:cNvPr id="7" name="Rectangle 6"/>
          <p:cNvSpPr/>
          <p:nvPr/>
        </p:nvSpPr>
        <p:spPr bwMode="auto">
          <a:xfrm>
            <a:off x="3457575" y="4218710"/>
            <a:ext cx="4724400" cy="12469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8" name="Elbow Connector 12"/>
          <p:cNvCxnSpPr/>
          <p:nvPr/>
        </p:nvCxnSpPr>
        <p:spPr bwMode="auto">
          <a:xfrm rot="16200000" flipV="1">
            <a:off x="3238500" y="1943100"/>
            <a:ext cx="914400" cy="1600200"/>
          </a:xfrm>
          <a:prstGeom prst="bentConnector2">
            <a:avLst/>
          </a:prstGeom>
          <a:solidFill>
            <a:schemeClr val="accent1"/>
          </a:solidFill>
          <a:ln w="38100" cap="flat" cmpd="sng" algn="ctr">
            <a:solidFill>
              <a:schemeClr val="accent1"/>
            </a:solidFill>
            <a:prstDash val="solid"/>
            <a:round/>
            <a:headEnd type="arrow" w="med" len="med"/>
            <a:tailEnd type="none"/>
          </a:ln>
          <a:effectLst/>
        </p:spPr>
      </p:cxnSp>
    </p:spTree>
    <p:extLst>
      <p:ext uri="{BB962C8B-B14F-4D97-AF65-F5344CB8AC3E}">
        <p14:creationId xmlns:p14="http://schemas.microsoft.com/office/powerpoint/2010/main" val="38890002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nodeType="withEffect">
                                  <p:stCondLst>
                                    <p:cond delay="0"/>
                                  </p:stCondLst>
                                  <p:childTnLst>
                                    <p:set>
                                      <p:cBhvr>
                                        <p:cTn id="14" dur="1" fill="hold">
                                          <p:stCondLst>
                                            <p:cond delay="0"/>
                                          </p:stCondLst>
                                        </p:cTn>
                                        <p:tgtEl>
                                          <p:spTgt spid="3075"/>
                                        </p:tgtEl>
                                        <p:attrNameLst>
                                          <p:attrName>style.visibility</p:attrName>
                                        </p:attrNameLst>
                                      </p:cBhvr>
                                      <p:to>
                                        <p:strVal val="visible"/>
                                      </p:to>
                                    </p:set>
                                    <p:animEffect transition="in" filter="fade">
                                      <p:cBhvr>
                                        <p:cTn id="15" dur="500"/>
                                        <p:tgtEl>
                                          <p:spTgt spid="307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Package Execution</a:t>
            </a:r>
            <a:endParaRPr lang="en-US" dirty="0"/>
          </a:p>
        </p:txBody>
      </p:sp>
      <p:sp>
        <p:nvSpPr>
          <p:cNvPr id="3" name="Content Placeholder 2"/>
          <p:cNvSpPr>
            <a:spLocks noGrp="1"/>
          </p:cNvSpPr>
          <p:nvPr>
            <p:ph idx="4294967295"/>
          </p:nvPr>
        </p:nvSpPr>
        <p:spPr>
          <a:xfrm>
            <a:off x="0" y="1371600"/>
            <a:ext cx="8229600" cy="4495800"/>
          </a:xfrm>
        </p:spPr>
        <p:txBody>
          <a:bodyPr/>
          <a:lstStyle/>
          <a:p>
            <a:r>
              <a:rPr lang="en-US" dirty="0" smtClean="0"/>
              <a:t>Toolbar</a:t>
            </a:r>
          </a:p>
          <a:p>
            <a:endParaRPr lang="en-US" dirty="0" smtClean="0"/>
          </a:p>
          <a:p>
            <a:endParaRPr lang="en-US" dirty="0" smtClean="0"/>
          </a:p>
          <a:p>
            <a:r>
              <a:rPr lang="en-US" dirty="0" smtClean="0"/>
              <a:t>Debug Menu</a:t>
            </a:r>
          </a:p>
          <a:p>
            <a:endParaRPr lang="en-US" dirty="0" smtClean="0"/>
          </a:p>
          <a:p>
            <a:endParaRPr lang="en-US" dirty="0" smtClean="0"/>
          </a:p>
          <a:p>
            <a:pPr marL="0" indent="0">
              <a:buNone/>
            </a:pPr>
            <a:endParaRPr lang="en-US" dirty="0" smtClean="0"/>
          </a:p>
          <a:p>
            <a:r>
              <a:rPr lang="en-US" dirty="0" smtClean="0"/>
              <a:t>Package Context Menu</a:t>
            </a:r>
          </a:p>
          <a:p>
            <a:endParaRPr lang="en-US" dirty="0"/>
          </a:p>
        </p:txBody>
      </p:sp>
      <p:pic>
        <p:nvPicPr>
          <p:cNvPr id="6150" name="Picture 6"/>
          <p:cNvPicPr>
            <a:picLocks noChangeAspect="1" noChangeArrowheads="1"/>
          </p:cNvPicPr>
          <p:nvPr/>
        </p:nvPicPr>
        <p:blipFill>
          <a:blip r:embed="rId3"/>
          <a:srcRect/>
          <a:stretch>
            <a:fillRect/>
          </a:stretch>
        </p:blipFill>
        <p:spPr bwMode="auto">
          <a:xfrm>
            <a:off x="4895849" y="4876800"/>
            <a:ext cx="1647825" cy="1143000"/>
          </a:xfrm>
          <a:prstGeom prst="rect">
            <a:avLst/>
          </a:prstGeom>
          <a:noFill/>
          <a:ln w="9525">
            <a:noFill/>
            <a:miter lim="800000"/>
            <a:headEnd/>
            <a:tailEnd/>
          </a:ln>
          <a:effectLst/>
        </p:spPr>
      </p:pic>
      <p:pic>
        <p:nvPicPr>
          <p:cNvPr id="6151" name="Picture 7"/>
          <p:cNvPicPr>
            <a:picLocks noChangeAspect="1" noChangeArrowheads="1"/>
          </p:cNvPicPr>
          <p:nvPr/>
        </p:nvPicPr>
        <p:blipFill>
          <a:blip r:embed="rId4"/>
          <a:srcRect/>
          <a:stretch>
            <a:fillRect/>
          </a:stretch>
        </p:blipFill>
        <p:spPr bwMode="auto">
          <a:xfrm>
            <a:off x="4510087" y="2514600"/>
            <a:ext cx="2419350" cy="1771650"/>
          </a:xfrm>
          <a:prstGeom prst="rect">
            <a:avLst/>
          </a:prstGeom>
          <a:noFill/>
          <a:ln w="9525">
            <a:noFill/>
            <a:miter lim="800000"/>
            <a:headEnd/>
            <a:tailEnd/>
          </a:ln>
          <a:effectLst/>
        </p:spPr>
      </p:pic>
      <p:pic>
        <p:nvPicPr>
          <p:cNvPr id="6152" name="Picture 8"/>
          <p:cNvPicPr>
            <a:picLocks noChangeAspect="1" noChangeArrowheads="1"/>
          </p:cNvPicPr>
          <p:nvPr/>
        </p:nvPicPr>
        <p:blipFill>
          <a:blip r:embed="rId5"/>
          <a:srcRect/>
          <a:stretch>
            <a:fillRect/>
          </a:stretch>
        </p:blipFill>
        <p:spPr bwMode="auto">
          <a:xfrm>
            <a:off x="3505200" y="1447800"/>
            <a:ext cx="5000625" cy="400050"/>
          </a:xfrm>
          <a:prstGeom prst="rect">
            <a:avLst/>
          </a:prstGeom>
          <a:noFill/>
          <a:ln w="9525">
            <a:noFill/>
            <a:miter lim="800000"/>
            <a:headEnd/>
            <a:tailEnd/>
          </a:ln>
          <a:effectLst/>
        </p:spPr>
      </p:pic>
      <p:sp>
        <p:nvSpPr>
          <p:cNvPr id="8" name="Rectangle 7"/>
          <p:cNvSpPr/>
          <p:nvPr/>
        </p:nvSpPr>
        <p:spPr bwMode="auto">
          <a:xfrm>
            <a:off x="5815012" y="1447800"/>
            <a:ext cx="280988" cy="2286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512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5350" y="1905000"/>
            <a:ext cx="2028825"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314420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52"/>
                                        </p:tgtEl>
                                        <p:attrNameLst>
                                          <p:attrName>style.visibility</p:attrName>
                                        </p:attrNameLst>
                                      </p:cBhvr>
                                      <p:to>
                                        <p:strVal val="visible"/>
                                      </p:to>
                                    </p:set>
                                    <p:animEffect transition="in" filter="fade">
                                      <p:cBhvr>
                                        <p:cTn id="12" dur="500"/>
                                        <p:tgtEl>
                                          <p:spTgt spid="61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22"/>
                                        </p:tgtEl>
                                        <p:attrNameLst>
                                          <p:attrName>style.visibility</p:attrName>
                                        </p:attrNameLst>
                                      </p:cBhvr>
                                      <p:to>
                                        <p:strVal val="visible"/>
                                      </p:to>
                                    </p:set>
                                    <p:animEffect transition="in" filter="fade">
                                      <p:cBhvr>
                                        <p:cTn id="22" dur="500"/>
                                        <p:tgtEl>
                                          <p:spTgt spid="51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6151"/>
                                        </p:tgtEl>
                                        <p:attrNameLst>
                                          <p:attrName>style.visibility</p:attrName>
                                        </p:attrNameLst>
                                      </p:cBhvr>
                                      <p:to>
                                        <p:strVal val="visible"/>
                                      </p:to>
                                    </p:set>
                                    <p:animEffect transition="in" filter="fade">
                                      <p:cBhvr>
                                        <p:cTn id="31" dur="500"/>
                                        <p:tgtEl>
                                          <p:spTgt spid="615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6150"/>
                                        </p:tgtEl>
                                        <p:attrNameLst>
                                          <p:attrName>style.visibility</p:attrName>
                                        </p:attrNameLst>
                                      </p:cBhvr>
                                      <p:to>
                                        <p:strVal val="visible"/>
                                      </p:to>
                                    </p:set>
                                    <p:animEffect transition="in" filter="fade">
                                      <p:cBhvr>
                                        <p:cTn id="41"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Control Flow Basics</a:t>
            </a:r>
            <a:endParaRPr lang="en-US" dirty="0"/>
          </a:p>
        </p:txBody>
      </p:sp>
      <p:sp>
        <p:nvSpPr>
          <p:cNvPr id="3" name="Text Placeholder 2"/>
          <p:cNvSpPr>
            <a:spLocks noGrp="1"/>
          </p:cNvSpPr>
          <p:nvPr>
            <p:ph type="body" idx="1"/>
          </p:nvPr>
        </p:nvSpPr>
        <p:spPr/>
        <p:txBody>
          <a:bodyPr/>
          <a:lstStyle/>
          <a:p>
            <a:r>
              <a:rPr lang="en-US" dirty="0" smtClean="0"/>
              <a:t>Connection Managers</a:t>
            </a:r>
          </a:p>
          <a:p>
            <a:r>
              <a:rPr lang="en-US" dirty="0" smtClean="0"/>
              <a:t>Tasks</a:t>
            </a:r>
          </a:p>
          <a:p>
            <a:r>
              <a:rPr lang="en-US" dirty="0"/>
              <a:t>Precedence Constraints</a:t>
            </a:r>
          </a:p>
          <a:p>
            <a:r>
              <a:rPr lang="en-US" dirty="0" smtClean="0"/>
              <a:t>Containers</a:t>
            </a:r>
          </a:p>
          <a:p>
            <a:r>
              <a:rPr lang="en-US" dirty="0" smtClean="0"/>
              <a:t>Control Flow Tasks</a:t>
            </a:r>
            <a:endParaRPr lang="en-US" dirty="0"/>
          </a:p>
        </p:txBody>
      </p:sp>
    </p:spTree>
    <p:extLst>
      <p:ext uri="{BB962C8B-B14F-4D97-AF65-F5344CB8AC3E}">
        <p14:creationId xmlns:p14="http://schemas.microsoft.com/office/powerpoint/2010/main" val="17639501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Connection Managers</a:t>
            </a:r>
            <a:endParaRPr lang="en-US" dirty="0"/>
          </a:p>
        </p:txBody>
      </p:sp>
      <p:sp>
        <p:nvSpPr>
          <p:cNvPr id="3" name="Text Placeholder 2"/>
          <p:cNvSpPr>
            <a:spLocks noGrp="1"/>
          </p:cNvSpPr>
          <p:nvPr>
            <p:ph type="body" idx="1"/>
          </p:nvPr>
        </p:nvSpPr>
        <p:spPr/>
        <p:txBody>
          <a:bodyPr/>
          <a:lstStyle/>
          <a:p>
            <a:pPr defTabSz="914400"/>
            <a:r>
              <a:rPr lang="en-US" dirty="0" smtClean="0"/>
              <a:t>Usage</a:t>
            </a:r>
          </a:p>
          <a:p>
            <a:pPr lvl="1" defTabSz="914400"/>
            <a:r>
              <a:rPr lang="en-US" dirty="0" smtClean="0"/>
              <a:t>Control flow task or container</a:t>
            </a:r>
          </a:p>
          <a:p>
            <a:pPr lvl="1" defTabSz="914400"/>
            <a:r>
              <a:rPr lang="en-US" dirty="0" smtClean="0"/>
              <a:t>Data flow source, destination, transformation</a:t>
            </a:r>
          </a:p>
          <a:p>
            <a:pPr lvl="1" defTabSz="914400"/>
            <a:r>
              <a:rPr lang="en-US" dirty="0" smtClean="0"/>
              <a:t>Log provider</a:t>
            </a:r>
            <a:endParaRPr lang="en-US" dirty="0"/>
          </a:p>
          <a:p>
            <a:pPr defTabSz="914400"/>
            <a:r>
              <a:rPr lang="en-US" dirty="0" smtClean="0"/>
              <a:t>Creation</a:t>
            </a:r>
          </a:p>
          <a:p>
            <a:pPr lvl="1"/>
            <a:r>
              <a:rPr lang="en-US" dirty="0" smtClean="0"/>
              <a:t>Connection property</a:t>
            </a:r>
          </a:p>
          <a:p>
            <a:pPr lvl="1"/>
            <a:endParaRPr lang="en-US" dirty="0"/>
          </a:p>
          <a:p>
            <a:pPr lvl="1"/>
            <a:endParaRPr lang="en-US" dirty="0" smtClean="0"/>
          </a:p>
          <a:p>
            <a:pPr lvl="1"/>
            <a:endParaRPr lang="en-US" dirty="0"/>
          </a:p>
          <a:p>
            <a:pPr lvl="1"/>
            <a:r>
              <a:rPr lang="en-US" dirty="0" smtClean="0"/>
              <a:t>Connection Manager Tray</a:t>
            </a:r>
            <a:endParaRPr lang="en-US" dirty="0"/>
          </a:p>
          <a:p>
            <a:endParaRPr lang="en-US" dirty="0"/>
          </a:p>
        </p:txBody>
      </p:sp>
      <p:pic>
        <p:nvPicPr>
          <p:cNvPr id="1026" name="Picture 2" descr="C:\Users\smisner\AppData\Local\Temp\SNAGHTML1a48555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179443"/>
            <a:ext cx="2546667" cy="28666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4024" y="3704323"/>
            <a:ext cx="3113333" cy="326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52370" y="4553787"/>
            <a:ext cx="2391430" cy="1454413"/>
          </a:xfrm>
          <a:prstGeom prst="rect">
            <a:avLst/>
          </a:prstGeom>
          <a:noFill/>
          <a:ln w="9525">
            <a:solidFill>
              <a:schemeClr val="bg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6224261" y="5138664"/>
            <a:ext cx="780685" cy="13192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31918579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1026"/>
                                        </p:tgtEl>
                                        <p:attrNameLst>
                                          <p:attrName>style.visibility</p:attrName>
                                        </p:attrNameLst>
                                      </p:cBhvr>
                                      <p:to>
                                        <p:strVal val="visible"/>
                                      </p:to>
                                    </p:set>
                                    <p:animEffect transition="in" filter="fade">
                                      <p:cBhvr>
                                        <p:cTn id="36" dur="500"/>
                                        <p:tgtEl>
                                          <p:spTgt spid="102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027"/>
                                        </p:tgtEl>
                                        <p:attrNameLst>
                                          <p:attrName>style.visibility</p:attrName>
                                        </p:attrNameLst>
                                      </p:cBhvr>
                                      <p:to>
                                        <p:strVal val="visible"/>
                                      </p:to>
                                    </p:set>
                                    <p:animEffect transition="in" filter="fade">
                                      <p:cBhvr>
                                        <p:cTn id="41" dur="500"/>
                                        <p:tgtEl>
                                          <p:spTgt spid="102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
                                            <p:txEl>
                                              <p:pRg st="9" end="9"/>
                                            </p:txEl>
                                          </p:spTgt>
                                        </p:tgtEl>
                                        <p:attrNameLst>
                                          <p:attrName>style.visibility</p:attrName>
                                        </p:attrNameLst>
                                      </p:cBhvr>
                                      <p:to>
                                        <p:strVal val="visible"/>
                                      </p:to>
                                    </p:set>
                                    <p:animEffect transition="in" filter="fade">
                                      <p:cBhvr>
                                        <p:cTn id="46" dur="500"/>
                                        <p:tgtEl>
                                          <p:spTgt spid="3">
                                            <p:txEl>
                                              <p:pRg st="9" end="9"/>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28"/>
                                        </p:tgtEl>
                                        <p:attrNameLst>
                                          <p:attrName>style.visibility</p:attrName>
                                        </p:attrNameLst>
                                      </p:cBhvr>
                                      <p:to>
                                        <p:strVal val="visible"/>
                                      </p:to>
                                    </p:set>
                                    <p:animEffect transition="in" filter="fade">
                                      <p:cBhvr>
                                        <p:cTn id="51" dur="500"/>
                                        <p:tgtEl>
                                          <p:spTgt spid="1028"/>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fade">
                                      <p:cBhvr>
                                        <p:cTn id="5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Connection Managers</a:t>
            </a:r>
            <a:endParaRPr lang="en-US" dirty="0"/>
          </a:p>
        </p:txBody>
      </p:sp>
      <p:sp>
        <p:nvSpPr>
          <p:cNvPr id="5" name="TextBox 4"/>
          <p:cNvSpPr txBox="1"/>
          <p:nvPr/>
        </p:nvSpPr>
        <p:spPr bwMode="auto">
          <a:xfrm>
            <a:off x="838200" y="2209800"/>
            <a:ext cx="4419600" cy="2590800"/>
          </a:xfrm>
          <a:prstGeom prst="rect">
            <a:avLst/>
          </a:prstGeom>
          <a:noFill/>
          <a:ln w="9525">
            <a:noFill/>
            <a:miter lim="800000"/>
            <a:headEnd/>
            <a:tailEnd/>
          </a:ln>
        </p:spPr>
        <p:txBody>
          <a:bodyPr wrap="square" numCol="2" rtlCol="0">
            <a:noAutofit/>
          </a:bodyPr>
          <a:lstStyle/>
          <a:p>
            <a:pPr marL="285750" indent="-285750">
              <a:buFont typeface="Arial" pitchFamily="34" charset="0"/>
              <a:buChar char="•"/>
            </a:pPr>
            <a:r>
              <a:rPr lang="en-US" sz="1800" dirty="0" smtClean="0">
                <a:latin typeface="+mj-lt"/>
              </a:rPr>
              <a:t>ADO</a:t>
            </a:r>
          </a:p>
          <a:p>
            <a:pPr marL="285750" indent="-285750">
              <a:buFont typeface="Arial" pitchFamily="34" charset="0"/>
              <a:buChar char="•"/>
            </a:pPr>
            <a:r>
              <a:rPr lang="en-US" sz="1800" dirty="0" smtClean="0">
                <a:latin typeface="+mj-lt"/>
              </a:rPr>
              <a:t>ADO.NET</a:t>
            </a:r>
          </a:p>
          <a:p>
            <a:pPr marL="285750" indent="-285750">
              <a:buFont typeface="Arial" pitchFamily="34" charset="0"/>
              <a:buChar char="•"/>
            </a:pPr>
            <a:r>
              <a:rPr lang="en-US" sz="1800" dirty="0" smtClean="0">
                <a:latin typeface="+mj-lt"/>
              </a:rPr>
              <a:t>CACHE</a:t>
            </a:r>
          </a:p>
          <a:p>
            <a:pPr marL="285750" indent="-285750">
              <a:buFont typeface="Arial" pitchFamily="34" charset="0"/>
              <a:buChar char="•"/>
            </a:pPr>
            <a:r>
              <a:rPr lang="en-US" sz="1800" dirty="0" smtClean="0">
                <a:latin typeface="+mj-lt"/>
              </a:rPr>
              <a:t>EXCEL</a:t>
            </a:r>
          </a:p>
          <a:p>
            <a:pPr marL="285750" indent="-285750">
              <a:buFont typeface="Arial" pitchFamily="34" charset="0"/>
              <a:buChar char="•"/>
            </a:pPr>
            <a:r>
              <a:rPr lang="en-US" sz="1800" dirty="0" smtClean="0">
                <a:latin typeface="+mj-lt"/>
              </a:rPr>
              <a:t>FILE</a:t>
            </a:r>
          </a:p>
          <a:p>
            <a:pPr marL="285750" indent="-285750">
              <a:buFont typeface="Arial" pitchFamily="34" charset="0"/>
              <a:buChar char="•"/>
            </a:pPr>
            <a:r>
              <a:rPr lang="en-US" sz="1800" dirty="0" smtClean="0">
                <a:latin typeface="+mj-lt"/>
              </a:rPr>
              <a:t>FLATFILE</a:t>
            </a:r>
          </a:p>
          <a:p>
            <a:pPr marL="285750" indent="-285750">
              <a:buFont typeface="Arial" pitchFamily="34" charset="0"/>
              <a:buChar char="•"/>
            </a:pPr>
            <a:r>
              <a:rPr lang="en-US" sz="1800" dirty="0" smtClean="0">
                <a:latin typeface="+mj-lt"/>
              </a:rPr>
              <a:t>FTP</a:t>
            </a:r>
          </a:p>
          <a:p>
            <a:pPr marL="285750" indent="-285750">
              <a:buFont typeface="Arial" pitchFamily="34" charset="0"/>
              <a:buChar char="•"/>
            </a:pPr>
            <a:r>
              <a:rPr lang="en-US" sz="1800" dirty="0" smtClean="0">
                <a:latin typeface="+mj-lt"/>
              </a:rPr>
              <a:t>HTTP</a:t>
            </a:r>
          </a:p>
          <a:p>
            <a:pPr marL="285750" indent="-285750">
              <a:buFont typeface="Arial" pitchFamily="34" charset="0"/>
              <a:buChar char="•"/>
            </a:pPr>
            <a:r>
              <a:rPr lang="en-US" sz="1800" dirty="0" smtClean="0">
                <a:latin typeface="+mj-lt"/>
              </a:rPr>
              <a:t>MSMQ</a:t>
            </a:r>
          </a:p>
          <a:p>
            <a:pPr marL="285750" indent="-285750">
              <a:buFont typeface="Arial" pitchFamily="34" charset="0"/>
              <a:buChar char="•"/>
            </a:pPr>
            <a:r>
              <a:rPr lang="en-US" sz="1800" dirty="0" smtClean="0">
                <a:latin typeface="+mj-lt"/>
              </a:rPr>
              <a:t>MSOLAP100</a:t>
            </a:r>
          </a:p>
          <a:p>
            <a:pPr marL="285750" indent="-285750">
              <a:buFont typeface="Arial" pitchFamily="34" charset="0"/>
              <a:buChar char="•"/>
            </a:pPr>
            <a:r>
              <a:rPr lang="en-US" sz="1800" dirty="0" smtClean="0">
                <a:latin typeface="+mj-lt"/>
              </a:rPr>
              <a:t>MULTIFILE</a:t>
            </a:r>
          </a:p>
          <a:p>
            <a:pPr marL="285750" indent="-285750">
              <a:buFont typeface="Arial" pitchFamily="34" charset="0"/>
              <a:buChar char="•"/>
            </a:pPr>
            <a:r>
              <a:rPr lang="en-US" sz="1800" dirty="0" smtClean="0">
                <a:latin typeface="+mj-lt"/>
              </a:rPr>
              <a:t>MULTIFLATFILE</a:t>
            </a:r>
          </a:p>
          <a:p>
            <a:pPr marL="285750" indent="-285750">
              <a:buFont typeface="Arial" pitchFamily="34" charset="0"/>
              <a:buChar char="•"/>
            </a:pPr>
            <a:r>
              <a:rPr lang="en-US" sz="1800" dirty="0" smtClean="0">
                <a:latin typeface="+mj-lt"/>
              </a:rPr>
              <a:t>OLEDB</a:t>
            </a:r>
          </a:p>
          <a:p>
            <a:pPr marL="285750" indent="-285750">
              <a:buFont typeface="Arial" pitchFamily="34" charset="0"/>
              <a:buChar char="•"/>
            </a:pPr>
            <a:r>
              <a:rPr lang="en-US" sz="1800" dirty="0" smtClean="0">
                <a:latin typeface="+mj-lt"/>
              </a:rPr>
              <a:t>ODBC</a:t>
            </a:r>
          </a:p>
          <a:p>
            <a:pPr marL="285750" indent="-285750">
              <a:buFont typeface="Arial" pitchFamily="34" charset="0"/>
              <a:buChar char="•"/>
            </a:pPr>
            <a:r>
              <a:rPr lang="en-US" sz="1800" dirty="0" err="1" smtClean="0">
                <a:latin typeface="+mj-lt"/>
              </a:rPr>
              <a:t>SMOServer</a:t>
            </a:r>
            <a:endParaRPr lang="en-US" sz="1800" dirty="0" smtClean="0">
              <a:latin typeface="+mj-lt"/>
            </a:endParaRPr>
          </a:p>
          <a:p>
            <a:pPr marL="285750" indent="-285750">
              <a:buFont typeface="Arial" pitchFamily="34" charset="0"/>
              <a:buChar char="•"/>
            </a:pPr>
            <a:r>
              <a:rPr lang="en-US" sz="1800" dirty="0" smtClean="0">
                <a:latin typeface="+mj-lt"/>
              </a:rPr>
              <a:t>SMTP</a:t>
            </a:r>
          </a:p>
          <a:p>
            <a:pPr marL="285750" indent="-285750">
              <a:buFont typeface="Arial" pitchFamily="34" charset="0"/>
              <a:buChar char="•"/>
            </a:pPr>
            <a:r>
              <a:rPr lang="en-US" sz="1800" dirty="0" smtClean="0">
                <a:latin typeface="+mj-lt"/>
              </a:rPr>
              <a:t>SQLMOBILE</a:t>
            </a:r>
          </a:p>
          <a:p>
            <a:pPr marL="285750" indent="-285750">
              <a:buFont typeface="Arial" pitchFamily="34" charset="0"/>
              <a:buChar char="•"/>
            </a:pPr>
            <a:r>
              <a:rPr lang="en-US" sz="1800" dirty="0" smtClean="0">
                <a:latin typeface="+mj-lt"/>
              </a:rPr>
              <a:t>WMI</a:t>
            </a:r>
          </a:p>
        </p:txBody>
      </p:sp>
      <p:sp>
        <p:nvSpPr>
          <p:cNvPr id="6" name="TextBox 5"/>
          <p:cNvSpPr txBox="1"/>
          <p:nvPr/>
        </p:nvSpPr>
        <p:spPr bwMode="auto">
          <a:xfrm>
            <a:off x="838200" y="1752600"/>
            <a:ext cx="3962400" cy="400110"/>
          </a:xfrm>
          <a:prstGeom prst="rect">
            <a:avLst/>
          </a:prstGeom>
          <a:noFill/>
          <a:ln w="9525">
            <a:noFill/>
            <a:miter lim="800000"/>
            <a:headEnd/>
            <a:tailEnd/>
          </a:ln>
        </p:spPr>
        <p:txBody>
          <a:bodyPr wrap="square" rtlCol="0">
            <a:spAutoFit/>
          </a:bodyPr>
          <a:lstStyle/>
          <a:p>
            <a:pPr algn="ctr"/>
            <a:r>
              <a:rPr lang="en-US" sz="2000" b="1" dirty="0" smtClean="0">
                <a:latin typeface="+mj-lt"/>
              </a:rPr>
              <a:t>Built-In </a:t>
            </a:r>
            <a:endParaRPr lang="en-US" sz="2000" b="1" dirty="0">
              <a:latin typeface="+mj-lt"/>
            </a:endParaRPr>
          </a:p>
        </p:txBody>
      </p:sp>
      <p:sp>
        <p:nvSpPr>
          <p:cNvPr id="7" name="TextBox 6"/>
          <p:cNvSpPr txBox="1"/>
          <p:nvPr/>
        </p:nvSpPr>
        <p:spPr bwMode="auto">
          <a:xfrm>
            <a:off x="5181600" y="2209800"/>
            <a:ext cx="2819400" cy="2590800"/>
          </a:xfrm>
          <a:prstGeom prst="rect">
            <a:avLst/>
          </a:prstGeom>
          <a:noFill/>
          <a:ln w="9525">
            <a:noFill/>
            <a:miter lim="800000"/>
            <a:headEnd/>
            <a:tailEnd/>
          </a:ln>
        </p:spPr>
        <p:txBody>
          <a:bodyPr wrap="square" numCol="1" rtlCol="0">
            <a:noAutofit/>
          </a:bodyPr>
          <a:lstStyle/>
          <a:p>
            <a:pPr marL="285750" indent="-285750">
              <a:buFont typeface="Arial" pitchFamily="34" charset="0"/>
              <a:buChar char="•"/>
            </a:pPr>
            <a:r>
              <a:rPr lang="en-US" sz="1800" dirty="0" smtClean="0">
                <a:latin typeface="+mj-lt"/>
              </a:rPr>
              <a:t>ORACLE</a:t>
            </a:r>
          </a:p>
          <a:p>
            <a:pPr marL="285750" indent="-285750">
              <a:buFont typeface="Arial" pitchFamily="34" charset="0"/>
              <a:buChar char="•"/>
            </a:pPr>
            <a:r>
              <a:rPr lang="en-US" sz="1800" dirty="0" smtClean="0">
                <a:latin typeface="+mj-lt"/>
              </a:rPr>
              <a:t>TERADATA</a:t>
            </a:r>
          </a:p>
          <a:p>
            <a:pPr marL="285750" indent="-285750">
              <a:buFont typeface="Arial" pitchFamily="34" charset="0"/>
              <a:buChar char="•"/>
            </a:pPr>
            <a:endParaRPr lang="en-US" sz="1800" dirty="0">
              <a:latin typeface="+mj-lt"/>
            </a:endParaRPr>
          </a:p>
          <a:p>
            <a:pPr marL="285750" indent="-285750">
              <a:buFont typeface="Arial" pitchFamily="34" charset="0"/>
              <a:buChar char="•"/>
            </a:pPr>
            <a:endParaRPr lang="en-US" sz="1800" dirty="0" smtClean="0">
              <a:latin typeface="+mj-lt"/>
            </a:endParaRPr>
          </a:p>
          <a:p>
            <a:pPr marL="285750" indent="-285750">
              <a:buFont typeface="Arial" pitchFamily="34" charset="0"/>
              <a:buChar char="•"/>
            </a:pPr>
            <a:endParaRPr lang="en-US" sz="1800" dirty="0" smtClean="0"/>
          </a:p>
          <a:p>
            <a:pPr marL="285750" indent="-285750">
              <a:buFont typeface="Arial" pitchFamily="34" charset="0"/>
              <a:buChar char="•"/>
            </a:pPr>
            <a:r>
              <a:rPr lang="en-US" sz="1800" dirty="0" smtClean="0"/>
              <a:t>SAP </a:t>
            </a:r>
            <a:r>
              <a:rPr lang="en-US" sz="1800" dirty="0" err="1"/>
              <a:t>Netweaver</a:t>
            </a:r>
            <a:r>
              <a:rPr lang="en-US" sz="1800" dirty="0"/>
              <a:t> BI</a:t>
            </a:r>
          </a:p>
          <a:p>
            <a:pPr marL="285750" indent="-285750">
              <a:buFont typeface="Arial" pitchFamily="34" charset="0"/>
              <a:buChar char="•"/>
            </a:pPr>
            <a:endParaRPr lang="en-US" sz="1800" dirty="0" smtClean="0">
              <a:latin typeface="+mj-lt"/>
            </a:endParaRPr>
          </a:p>
        </p:txBody>
      </p:sp>
      <p:sp>
        <p:nvSpPr>
          <p:cNvPr id="8" name="TextBox 7"/>
          <p:cNvSpPr txBox="1"/>
          <p:nvPr/>
        </p:nvSpPr>
        <p:spPr bwMode="auto">
          <a:xfrm>
            <a:off x="5181600" y="1752600"/>
            <a:ext cx="3200400" cy="369332"/>
          </a:xfrm>
          <a:prstGeom prst="rect">
            <a:avLst/>
          </a:prstGeom>
          <a:noFill/>
          <a:ln w="9525">
            <a:noFill/>
            <a:miter lim="800000"/>
            <a:headEnd/>
            <a:tailEnd/>
          </a:ln>
        </p:spPr>
        <p:txBody>
          <a:bodyPr wrap="square" rtlCol="0">
            <a:spAutoFit/>
          </a:bodyPr>
          <a:lstStyle/>
          <a:p>
            <a:r>
              <a:rPr lang="en-US" sz="1800" b="1" dirty="0" smtClean="0">
                <a:latin typeface="+mj-lt"/>
              </a:rPr>
              <a:t>Download from Microsoft</a:t>
            </a:r>
            <a:endParaRPr lang="en-US" sz="1800" b="1" dirty="0">
              <a:latin typeface="+mj-lt"/>
            </a:endParaRPr>
          </a:p>
        </p:txBody>
      </p:sp>
      <p:sp>
        <p:nvSpPr>
          <p:cNvPr id="9" name="Rectangle 8"/>
          <p:cNvSpPr/>
          <p:nvPr/>
        </p:nvSpPr>
        <p:spPr bwMode="auto">
          <a:xfrm>
            <a:off x="762000" y="1676400"/>
            <a:ext cx="4191000" cy="3429000"/>
          </a:xfrm>
          <a:prstGeom prst="rect">
            <a:avLst/>
          </a:prstGeom>
          <a:noFill/>
          <a:ln w="9525" algn="ctr">
            <a:solidFill>
              <a:schemeClr val="accent1"/>
            </a:solidFill>
            <a:miter lim="800000"/>
            <a:headEnd/>
            <a:tailEnd/>
          </a:ln>
          <a:effectLst/>
        </p:spPr>
        <p:txBody>
          <a:bodyPr wrap="none" rtlCol="0" anchor="ctr"/>
          <a:lstStyle/>
          <a:p>
            <a:pPr algn="ctr"/>
            <a:endParaRPr lang="en-US" sz="2000" dirty="0">
              <a:latin typeface="Tekton Pro" pitchFamily="34" charset="0"/>
            </a:endParaRPr>
          </a:p>
        </p:txBody>
      </p:sp>
      <p:sp>
        <p:nvSpPr>
          <p:cNvPr id="10" name="Rectangle 9"/>
          <p:cNvSpPr/>
          <p:nvPr/>
        </p:nvSpPr>
        <p:spPr bwMode="auto">
          <a:xfrm>
            <a:off x="5181600" y="1676400"/>
            <a:ext cx="3200400" cy="3429000"/>
          </a:xfrm>
          <a:prstGeom prst="rect">
            <a:avLst/>
          </a:prstGeom>
          <a:noFill/>
          <a:ln w="9525" algn="ctr">
            <a:solidFill>
              <a:schemeClr val="accent1"/>
            </a:solidFill>
            <a:miter lim="800000"/>
            <a:headEnd/>
            <a:tailEnd/>
          </a:ln>
          <a:effectLst/>
        </p:spPr>
        <p:txBody>
          <a:bodyPr wrap="none" rtlCol="0" anchor="ctr"/>
          <a:lstStyle/>
          <a:p>
            <a:pPr algn="ctr"/>
            <a:endParaRPr lang="en-US" sz="2000" dirty="0">
              <a:latin typeface="Tekton Pro" pitchFamily="34" charset="0"/>
            </a:endParaRPr>
          </a:p>
        </p:txBody>
      </p:sp>
      <p:sp>
        <p:nvSpPr>
          <p:cNvPr id="11" name="TextBox 10"/>
          <p:cNvSpPr txBox="1"/>
          <p:nvPr/>
        </p:nvSpPr>
        <p:spPr bwMode="auto">
          <a:xfrm>
            <a:off x="2057400" y="5315634"/>
            <a:ext cx="5520637" cy="595548"/>
          </a:xfrm>
          <a:prstGeom prst="rect">
            <a:avLst/>
          </a:prstGeom>
          <a:noFill/>
          <a:ln w="9525">
            <a:noFill/>
            <a:miter lim="800000"/>
            <a:headEnd/>
            <a:tailEnd/>
          </a:ln>
        </p:spPr>
        <p:txBody>
          <a:bodyPr wrap="none" rtlCol="0">
            <a:spAutoFit/>
          </a:bodyPr>
          <a:lstStyle/>
          <a:p>
            <a:r>
              <a:rPr lang="en-US" sz="1800" dirty="0" smtClean="0">
                <a:solidFill>
                  <a:schemeClr val="tx2"/>
                </a:solidFill>
                <a:latin typeface="Tekton Pro" pitchFamily="34" charset="0"/>
              </a:rPr>
              <a:t>Need something else?  </a:t>
            </a:r>
            <a:endParaRPr lang="en-US" dirty="0">
              <a:solidFill>
                <a:schemeClr val="tx2"/>
              </a:solidFill>
              <a:latin typeface="Tekton Pro" pitchFamily="34" charset="0"/>
            </a:endParaRPr>
          </a:p>
          <a:p>
            <a:r>
              <a:rPr lang="en-US" sz="1800" dirty="0" smtClean="0">
                <a:solidFill>
                  <a:schemeClr val="tx2"/>
                </a:solidFill>
                <a:latin typeface="Tekton Pro" pitchFamily="34" charset="0"/>
              </a:rPr>
              <a:t>               Develop a custom connection manager!</a:t>
            </a:r>
            <a:endParaRPr lang="en-US" sz="1800" dirty="0">
              <a:solidFill>
                <a:schemeClr val="tx2"/>
              </a:solidFill>
              <a:latin typeface="Tekton Pro" pitchFamily="34" charset="0"/>
            </a:endParaRPr>
          </a:p>
        </p:txBody>
      </p:sp>
      <p:sp>
        <p:nvSpPr>
          <p:cNvPr id="12" name="TextBox 11"/>
          <p:cNvSpPr txBox="1"/>
          <p:nvPr/>
        </p:nvSpPr>
        <p:spPr bwMode="auto">
          <a:xfrm>
            <a:off x="5486400" y="2895600"/>
            <a:ext cx="3124200" cy="346249"/>
          </a:xfrm>
          <a:prstGeom prst="rect">
            <a:avLst/>
          </a:prstGeom>
          <a:noFill/>
          <a:ln w="9525">
            <a:noFill/>
            <a:miter lim="800000"/>
            <a:headEnd/>
            <a:tailEnd/>
          </a:ln>
        </p:spPr>
        <p:txBody>
          <a:bodyPr wrap="square" rtlCol="0">
            <a:spAutoFit/>
          </a:bodyPr>
          <a:lstStyle/>
          <a:p>
            <a:r>
              <a:rPr lang="en-US" sz="1800" dirty="0">
                <a:solidFill>
                  <a:schemeClr val="tx1"/>
                </a:solidFill>
                <a:latin typeface="Tekton Pro" pitchFamily="34" charset="0"/>
              </a:rPr>
              <a:t>http://tinyurl.com/3yy59br</a:t>
            </a:r>
          </a:p>
        </p:txBody>
      </p:sp>
      <p:sp>
        <p:nvSpPr>
          <p:cNvPr id="13" name="TextBox 12"/>
          <p:cNvSpPr txBox="1"/>
          <p:nvPr/>
        </p:nvSpPr>
        <p:spPr bwMode="auto">
          <a:xfrm>
            <a:off x="5486400" y="3974068"/>
            <a:ext cx="2705100" cy="595548"/>
          </a:xfrm>
          <a:prstGeom prst="rect">
            <a:avLst/>
          </a:prstGeom>
          <a:noFill/>
          <a:ln w="9525">
            <a:noFill/>
            <a:miter lim="800000"/>
            <a:headEnd/>
            <a:tailEnd/>
          </a:ln>
        </p:spPr>
        <p:txBody>
          <a:bodyPr wrap="square" rtlCol="0">
            <a:spAutoFit/>
          </a:bodyPr>
          <a:lstStyle/>
          <a:p>
            <a:r>
              <a:rPr lang="en-US" sz="1800" dirty="0">
                <a:solidFill>
                  <a:srgbClr val="FFFFFF"/>
                </a:solidFill>
                <a:latin typeface="Tekton Pro" pitchFamily="34" charset="0"/>
              </a:rPr>
              <a:t>http://tinyurl.com/66ylj2t</a:t>
            </a:r>
          </a:p>
        </p:txBody>
      </p:sp>
    </p:spTree>
    <p:extLst>
      <p:ext uri="{BB962C8B-B14F-4D97-AF65-F5344CB8AC3E}">
        <p14:creationId xmlns:p14="http://schemas.microsoft.com/office/powerpoint/2010/main" val="42158467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fade">
                                      <p:cBhvr>
                                        <p:cTn id="20" dur="500"/>
                                        <p:tgtEl>
                                          <p:spTgt spid="5">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Effect transition="in" filter="fade">
                                      <p:cBhvr>
                                        <p:cTn id="25" dur="500"/>
                                        <p:tgtEl>
                                          <p:spTgt spid="5">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xEl>
                                              <p:pRg st="3" end="3"/>
                                            </p:txEl>
                                          </p:spTgt>
                                        </p:tgtEl>
                                        <p:attrNameLst>
                                          <p:attrName>style.visibility</p:attrName>
                                        </p:attrNameLst>
                                      </p:cBhvr>
                                      <p:to>
                                        <p:strVal val="visible"/>
                                      </p:to>
                                    </p:set>
                                    <p:animEffect transition="in" filter="fade">
                                      <p:cBhvr>
                                        <p:cTn id="30" dur="500"/>
                                        <p:tgtEl>
                                          <p:spTgt spid="5">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500"/>
                                        <p:tgtEl>
                                          <p:spTgt spid="5">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5">
                                            <p:txEl>
                                              <p:pRg st="5" end="5"/>
                                            </p:txEl>
                                          </p:spTgt>
                                        </p:tgtEl>
                                        <p:attrNameLst>
                                          <p:attrName>style.visibility</p:attrName>
                                        </p:attrNameLst>
                                      </p:cBhvr>
                                      <p:to>
                                        <p:strVal val="visible"/>
                                      </p:to>
                                    </p:set>
                                    <p:animEffect transition="in" filter="fade">
                                      <p:cBhvr>
                                        <p:cTn id="40" dur="500"/>
                                        <p:tgtEl>
                                          <p:spTgt spid="5">
                                            <p:txEl>
                                              <p:pRg st="5" end="5"/>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5">
                                            <p:txEl>
                                              <p:pRg st="6" end="6"/>
                                            </p:txEl>
                                          </p:spTgt>
                                        </p:tgtEl>
                                        <p:attrNameLst>
                                          <p:attrName>style.visibility</p:attrName>
                                        </p:attrNameLst>
                                      </p:cBhvr>
                                      <p:to>
                                        <p:strVal val="visible"/>
                                      </p:to>
                                    </p:set>
                                    <p:animEffect transition="in" filter="fade">
                                      <p:cBhvr>
                                        <p:cTn id="45" dur="500"/>
                                        <p:tgtEl>
                                          <p:spTgt spid="5">
                                            <p:txEl>
                                              <p:pRg st="6" end="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
                                            <p:txEl>
                                              <p:pRg st="7" end="7"/>
                                            </p:txEl>
                                          </p:spTgt>
                                        </p:tgtEl>
                                        <p:attrNameLst>
                                          <p:attrName>style.visibility</p:attrName>
                                        </p:attrNameLst>
                                      </p:cBhvr>
                                      <p:to>
                                        <p:strVal val="visible"/>
                                      </p:to>
                                    </p:set>
                                    <p:animEffect transition="in" filter="fade">
                                      <p:cBhvr>
                                        <p:cTn id="50" dur="500"/>
                                        <p:tgtEl>
                                          <p:spTgt spid="5">
                                            <p:txEl>
                                              <p:pRg st="7" end="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5">
                                            <p:txEl>
                                              <p:pRg st="8" end="8"/>
                                            </p:txEl>
                                          </p:spTgt>
                                        </p:tgtEl>
                                        <p:attrNameLst>
                                          <p:attrName>style.visibility</p:attrName>
                                        </p:attrNameLst>
                                      </p:cBhvr>
                                      <p:to>
                                        <p:strVal val="visible"/>
                                      </p:to>
                                    </p:set>
                                    <p:animEffect transition="in" filter="fade">
                                      <p:cBhvr>
                                        <p:cTn id="55" dur="500"/>
                                        <p:tgtEl>
                                          <p:spTgt spid="5">
                                            <p:txEl>
                                              <p:pRg st="8" end="8"/>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5">
                                            <p:txEl>
                                              <p:pRg st="9" end="9"/>
                                            </p:txEl>
                                          </p:spTgt>
                                        </p:tgtEl>
                                        <p:attrNameLst>
                                          <p:attrName>style.visibility</p:attrName>
                                        </p:attrNameLst>
                                      </p:cBhvr>
                                      <p:to>
                                        <p:strVal val="visible"/>
                                      </p:to>
                                    </p:set>
                                    <p:animEffect transition="in" filter="fade">
                                      <p:cBhvr>
                                        <p:cTn id="60" dur="500"/>
                                        <p:tgtEl>
                                          <p:spTgt spid="5">
                                            <p:txEl>
                                              <p:pRg st="9" end="9"/>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5">
                                            <p:txEl>
                                              <p:pRg st="10" end="10"/>
                                            </p:txEl>
                                          </p:spTgt>
                                        </p:tgtEl>
                                        <p:attrNameLst>
                                          <p:attrName>style.visibility</p:attrName>
                                        </p:attrNameLst>
                                      </p:cBhvr>
                                      <p:to>
                                        <p:strVal val="visible"/>
                                      </p:to>
                                    </p:set>
                                    <p:animEffect transition="in" filter="fade">
                                      <p:cBhvr>
                                        <p:cTn id="65" dur="500"/>
                                        <p:tgtEl>
                                          <p:spTgt spid="5">
                                            <p:txEl>
                                              <p:pRg st="10" end="1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5">
                                            <p:txEl>
                                              <p:pRg st="11" end="11"/>
                                            </p:txEl>
                                          </p:spTgt>
                                        </p:tgtEl>
                                        <p:attrNameLst>
                                          <p:attrName>style.visibility</p:attrName>
                                        </p:attrNameLst>
                                      </p:cBhvr>
                                      <p:to>
                                        <p:strVal val="visible"/>
                                      </p:to>
                                    </p:set>
                                    <p:animEffect transition="in" filter="fade">
                                      <p:cBhvr>
                                        <p:cTn id="70" dur="500"/>
                                        <p:tgtEl>
                                          <p:spTgt spid="5">
                                            <p:txEl>
                                              <p:pRg st="11" end="11"/>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5">
                                            <p:txEl>
                                              <p:pRg st="12" end="12"/>
                                            </p:txEl>
                                          </p:spTgt>
                                        </p:tgtEl>
                                        <p:attrNameLst>
                                          <p:attrName>style.visibility</p:attrName>
                                        </p:attrNameLst>
                                      </p:cBhvr>
                                      <p:to>
                                        <p:strVal val="visible"/>
                                      </p:to>
                                    </p:set>
                                    <p:animEffect transition="in" filter="fade">
                                      <p:cBhvr>
                                        <p:cTn id="75" dur="500"/>
                                        <p:tgtEl>
                                          <p:spTgt spid="5">
                                            <p:txEl>
                                              <p:pRg st="12" end="12"/>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5">
                                            <p:txEl>
                                              <p:pRg st="13" end="13"/>
                                            </p:txEl>
                                          </p:spTgt>
                                        </p:tgtEl>
                                        <p:attrNameLst>
                                          <p:attrName>style.visibility</p:attrName>
                                        </p:attrNameLst>
                                      </p:cBhvr>
                                      <p:to>
                                        <p:strVal val="visible"/>
                                      </p:to>
                                    </p:set>
                                    <p:animEffect transition="in" filter="fade">
                                      <p:cBhvr>
                                        <p:cTn id="80" dur="500"/>
                                        <p:tgtEl>
                                          <p:spTgt spid="5">
                                            <p:txEl>
                                              <p:pRg st="13" end="13"/>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5">
                                            <p:txEl>
                                              <p:pRg st="14" end="14"/>
                                            </p:txEl>
                                          </p:spTgt>
                                        </p:tgtEl>
                                        <p:attrNameLst>
                                          <p:attrName>style.visibility</p:attrName>
                                        </p:attrNameLst>
                                      </p:cBhvr>
                                      <p:to>
                                        <p:strVal val="visible"/>
                                      </p:to>
                                    </p:set>
                                    <p:animEffect transition="in" filter="fade">
                                      <p:cBhvr>
                                        <p:cTn id="85" dur="500"/>
                                        <p:tgtEl>
                                          <p:spTgt spid="5">
                                            <p:txEl>
                                              <p:pRg st="14" end="14"/>
                                            </p:txEl>
                                          </p:spTgt>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nodeType="clickEffect">
                                  <p:stCondLst>
                                    <p:cond delay="0"/>
                                  </p:stCondLst>
                                  <p:childTnLst>
                                    <p:set>
                                      <p:cBhvr>
                                        <p:cTn id="89" dur="1" fill="hold">
                                          <p:stCondLst>
                                            <p:cond delay="0"/>
                                          </p:stCondLst>
                                        </p:cTn>
                                        <p:tgtEl>
                                          <p:spTgt spid="5">
                                            <p:txEl>
                                              <p:pRg st="15" end="15"/>
                                            </p:txEl>
                                          </p:spTgt>
                                        </p:tgtEl>
                                        <p:attrNameLst>
                                          <p:attrName>style.visibility</p:attrName>
                                        </p:attrNameLst>
                                      </p:cBhvr>
                                      <p:to>
                                        <p:strVal val="visible"/>
                                      </p:to>
                                    </p:set>
                                    <p:animEffect transition="in" filter="fade">
                                      <p:cBhvr>
                                        <p:cTn id="90" dur="500"/>
                                        <p:tgtEl>
                                          <p:spTgt spid="5">
                                            <p:txEl>
                                              <p:pRg st="15" end="15"/>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5">
                                            <p:txEl>
                                              <p:pRg st="16" end="16"/>
                                            </p:txEl>
                                          </p:spTgt>
                                        </p:tgtEl>
                                        <p:attrNameLst>
                                          <p:attrName>style.visibility</p:attrName>
                                        </p:attrNameLst>
                                      </p:cBhvr>
                                      <p:to>
                                        <p:strVal val="visible"/>
                                      </p:to>
                                    </p:set>
                                    <p:animEffect transition="in" filter="fade">
                                      <p:cBhvr>
                                        <p:cTn id="95" dur="500"/>
                                        <p:tgtEl>
                                          <p:spTgt spid="5">
                                            <p:txEl>
                                              <p:pRg st="16" end="16"/>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5">
                                            <p:txEl>
                                              <p:pRg st="17" end="17"/>
                                            </p:txEl>
                                          </p:spTgt>
                                        </p:tgtEl>
                                        <p:attrNameLst>
                                          <p:attrName>style.visibility</p:attrName>
                                        </p:attrNameLst>
                                      </p:cBhvr>
                                      <p:to>
                                        <p:strVal val="visible"/>
                                      </p:to>
                                    </p:set>
                                    <p:animEffect transition="in" filter="fade">
                                      <p:cBhvr>
                                        <p:cTn id="100" dur="500"/>
                                        <p:tgtEl>
                                          <p:spTgt spid="5">
                                            <p:txEl>
                                              <p:pRg st="17" end="17"/>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10"/>
                                        </p:tgtEl>
                                        <p:attrNameLst>
                                          <p:attrName>style.visibility</p:attrName>
                                        </p:attrNameLst>
                                      </p:cBhvr>
                                      <p:to>
                                        <p:strVal val="visible"/>
                                      </p:to>
                                    </p:set>
                                    <p:animEffect transition="in" filter="fade">
                                      <p:cBhvr>
                                        <p:cTn id="105" dur="500"/>
                                        <p:tgtEl>
                                          <p:spTgt spid="10"/>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8"/>
                                        </p:tgtEl>
                                        <p:attrNameLst>
                                          <p:attrName>style.visibility</p:attrName>
                                        </p:attrNameLst>
                                      </p:cBhvr>
                                      <p:to>
                                        <p:strVal val="visible"/>
                                      </p:to>
                                    </p:set>
                                    <p:animEffect transition="in" filter="fade">
                                      <p:cBhvr>
                                        <p:cTn id="108" dur="500"/>
                                        <p:tgtEl>
                                          <p:spTgt spid="8"/>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nodeType="clickEffect">
                                  <p:stCondLst>
                                    <p:cond delay="0"/>
                                  </p:stCondLst>
                                  <p:childTnLst>
                                    <p:set>
                                      <p:cBhvr>
                                        <p:cTn id="112" dur="1" fill="hold">
                                          <p:stCondLst>
                                            <p:cond delay="0"/>
                                          </p:stCondLst>
                                        </p:cTn>
                                        <p:tgtEl>
                                          <p:spTgt spid="7">
                                            <p:txEl>
                                              <p:pRg st="0" end="0"/>
                                            </p:txEl>
                                          </p:spTgt>
                                        </p:tgtEl>
                                        <p:attrNameLst>
                                          <p:attrName>style.visibility</p:attrName>
                                        </p:attrNameLst>
                                      </p:cBhvr>
                                      <p:to>
                                        <p:strVal val="visible"/>
                                      </p:to>
                                    </p:set>
                                    <p:animEffect transition="in" filter="fade">
                                      <p:cBhvr>
                                        <p:cTn id="113" dur="500"/>
                                        <p:tgtEl>
                                          <p:spTgt spid="7">
                                            <p:txEl>
                                              <p:pRg st="0" end="0"/>
                                            </p:txEl>
                                          </p:spTgt>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nodeType="clickEffect">
                                  <p:stCondLst>
                                    <p:cond delay="0"/>
                                  </p:stCondLst>
                                  <p:childTnLst>
                                    <p:set>
                                      <p:cBhvr>
                                        <p:cTn id="117" dur="1" fill="hold">
                                          <p:stCondLst>
                                            <p:cond delay="0"/>
                                          </p:stCondLst>
                                        </p:cTn>
                                        <p:tgtEl>
                                          <p:spTgt spid="7">
                                            <p:txEl>
                                              <p:pRg st="1" end="1"/>
                                            </p:txEl>
                                          </p:spTgt>
                                        </p:tgtEl>
                                        <p:attrNameLst>
                                          <p:attrName>style.visibility</p:attrName>
                                        </p:attrNameLst>
                                      </p:cBhvr>
                                      <p:to>
                                        <p:strVal val="visible"/>
                                      </p:to>
                                    </p:set>
                                    <p:animEffect transition="in" filter="fade">
                                      <p:cBhvr>
                                        <p:cTn id="118" dur="500"/>
                                        <p:tgtEl>
                                          <p:spTgt spid="7">
                                            <p:txEl>
                                              <p:pRg st="1" end="1"/>
                                            </p:txEl>
                                          </p:spTgt>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nodeType="clickEffect">
                                  <p:stCondLst>
                                    <p:cond delay="0"/>
                                  </p:stCondLst>
                                  <p:childTnLst>
                                    <p:set>
                                      <p:cBhvr>
                                        <p:cTn id="122" dur="1" fill="hold">
                                          <p:stCondLst>
                                            <p:cond delay="0"/>
                                          </p:stCondLst>
                                        </p:cTn>
                                        <p:tgtEl>
                                          <p:spTgt spid="12">
                                            <p:txEl>
                                              <p:pRg st="0" end="0"/>
                                            </p:txEl>
                                          </p:spTgt>
                                        </p:tgtEl>
                                        <p:attrNameLst>
                                          <p:attrName>style.visibility</p:attrName>
                                        </p:attrNameLst>
                                      </p:cBhvr>
                                      <p:to>
                                        <p:strVal val="visible"/>
                                      </p:to>
                                    </p:set>
                                    <p:animEffect transition="in" filter="fade">
                                      <p:cBhvr>
                                        <p:cTn id="123" dur="500"/>
                                        <p:tgtEl>
                                          <p:spTgt spid="12">
                                            <p:txEl>
                                              <p:pRg st="0" end="0"/>
                                            </p:txEl>
                                          </p:spTgt>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nodeType="clickEffect">
                                  <p:stCondLst>
                                    <p:cond delay="0"/>
                                  </p:stCondLst>
                                  <p:childTnLst>
                                    <p:set>
                                      <p:cBhvr>
                                        <p:cTn id="127" dur="1" fill="hold">
                                          <p:stCondLst>
                                            <p:cond delay="0"/>
                                          </p:stCondLst>
                                        </p:cTn>
                                        <p:tgtEl>
                                          <p:spTgt spid="7">
                                            <p:txEl>
                                              <p:pRg st="5" end="5"/>
                                            </p:txEl>
                                          </p:spTgt>
                                        </p:tgtEl>
                                        <p:attrNameLst>
                                          <p:attrName>style.visibility</p:attrName>
                                        </p:attrNameLst>
                                      </p:cBhvr>
                                      <p:to>
                                        <p:strVal val="visible"/>
                                      </p:to>
                                    </p:set>
                                    <p:animEffect transition="in" filter="fade">
                                      <p:cBhvr>
                                        <p:cTn id="128" dur="500"/>
                                        <p:tgtEl>
                                          <p:spTgt spid="7">
                                            <p:txEl>
                                              <p:pRg st="5" end="5"/>
                                            </p:txEl>
                                          </p:spTgt>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13"/>
                                        </p:tgtEl>
                                        <p:attrNameLst>
                                          <p:attrName>style.visibility</p:attrName>
                                        </p:attrNameLst>
                                      </p:cBhvr>
                                      <p:to>
                                        <p:strVal val="visible"/>
                                      </p:to>
                                    </p:set>
                                    <p:animEffect transition="in" filter="fade">
                                      <p:cBhvr>
                                        <p:cTn id="133" dur="500"/>
                                        <p:tgtEl>
                                          <p:spTgt spid="13"/>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nodeType="clickEffect">
                                  <p:stCondLst>
                                    <p:cond delay="0"/>
                                  </p:stCondLst>
                                  <p:childTnLst>
                                    <p:set>
                                      <p:cBhvr>
                                        <p:cTn id="137" dur="1" fill="hold">
                                          <p:stCondLst>
                                            <p:cond delay="0"/>
                                          </p:stCondLst>
                                        </p:cTn>
                                        <p:tgtEl>
                                          <p:spTgt spid="11">
                                            <p:txEl>
                                              <p:pRg st="0" end="0"/>
                                            </p:txEl>
                                          </p:spTgt>
                                        </p:tgtEl>
                                        <p:attrNameLst>
                                          <p:attrName>style.visibility</p:attrName>
                                        </p:attrNameLst>
                                      </p:cBhvr>
                                      <p:to>
                                        <p:strVal val="visible"/>
                                      </p:to>
                                    </p:set>
                                    <p:animEffect transition="in" filter="fade">
                                      <p:cBhvr>
                                        <p:cTn id="138" dur="500"/>
                                        <p:tgtEl>
                                          <p:spTgt spid="11">
                                            <p:txEl>
                                              <p:pRg st="0" end="0"/>
                                            </p:txEl>
                                          </p:spTgt>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nodeType="clickEffect">
                                  <p:stCondLst>
                                    <p:cond delay="0"/>
                                  </p:stCondLst>
                                  <p:childTnLst>
                                    <p:set>
                                      <p:cBhvr>
                                        <p:cTn id="142" dur="1" fill="hold">
                                          <p:stCondLst>
                                            <p:cond delay="0"/>
                                          </p:stCondLst>
                                        </p:cTn>
                                        <p:tgtEl>
                                          <p:spTgt spid="11">
                                            <p:txEl>
                                              <p:pRg st="1" end="1"/>
                                            </p:txEl>
                                          </p:spTgt>
                                        </p:tgtEl>
                                        <p:attrNameLst>
                                          <p:attrName>style.visibility</p:attrName>
                                        </p:attrNameLst>
                                      </p:cBhvr>
                                      <p:to>
                                        <p:strVal val="visible"/>
                                      </p:to>
                                    </p:set>
                                    <p:animEffect transition="in" filter="fade">
                                      <p:cBhvr>
                                        <p:cTn id="143"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animBg="1"/>
      <p:bldP spid="10" grpId="0" animBg="1"/>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32-Bit versus 64-Bit Providers</a:t>
            </a:r>
            <a:endParaRPr lang="en-US" dirty="0"/>
          </a:p>
        </p:txBody>
      </p:sp>
      <p:sp>
        <p:nvSpPr>
          <p:cNvPr id="3" name="Text Placeholder 2"/>
          <p:cNvSpPr>
            <a:spLocks noGrp="1"/>
          </p:cNvSpPr>
          <p:nvPr>
            <p:ph type="body" idx="1"/>
          </p:nvPr>
        </p:nvSpPr>
        <p:spPr/>
        <p:txBody>
          <a:bodyPr/>
          <a:lstStyle/>
          <a:p>
            <a:r>
              <a:rPr lang="en-US" dirty="0" smtClean="0"/>
              <a:t>Install BIDS or Management Tools-Complete for both 32-bit and 64-bit </a:t>
            </a:r>
          </a:p>
          <a:p>
            <a:r>
              <a:rPr lang="en-US" dirty="0" smtClean="0"/>
              <a:t>Connect to Access or Excel using 32-bit mode OLE DB Provider for Jet</a:t>
            </a:r>
          </a:p>
          <a:p>
            <a:pPr lvl="1"/>
            <a:r>
              <a:rPr lang="en-US" dirty="0" smtClean="0"/>
              <a:t>Or download 64-bit provider from </a:t>
            </a:r>
            <a:r>
              <a:rPr lang="en-US" dirty="0" smtClean="0">
                <a:latin typeface="Tekton Pro" pitchFamily="34" charset="0"/>
              </a:rPr>
              <a:t>http://tinyurl.com/6azx5mf</a:t>
            </a:r>
            <a:endParaRPr lang="en-US" dirty="0">
              <a:latin typeface="Tekton Pro" pitchFamily="34" charset="0"/>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1367" y="4032710"/>
            <a:ext cx="3945847" cy="258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4093622" y="4853974"/>
            <a:ext cx="1534858" cy="13204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0331220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fade">
                                      <p:cBhvr>
                                        <p:cTn id="22" dur="500"/>
                                        <p:tgtEl>
                                          <p:spTgt spid="102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ular Callout 9"/>
          <p:cNvSpPr/>
          <p:nvPr/>
        </p:nvSpPr>
        <p:spPr bwMode="auto">
          <a:xfrm>
            <a:off x="4043362" y="2135531"/>
            <a:ext cx="3886200" cy="3503269"/>
          </a:xfrm>
          <a:prstGeom prst="wedgeRoundRectCallout">
            <a:avLst>
              <a:gd name="adj1" fmla="val -40784"/>
              <a:gd name="adj2" fmla="val -60255"/>
              <a:gd name="adj3" fmla="val 16667"/>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pic>
        <p:nvPicPr>
          <p:cNvPr id="2061"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4019" y="2295859"/>
            <a:ext cx="3325715" cy="317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descr="C:\Users\smisner\AppData\Local\Temp\SNAGHTML135942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2350" y="1300161"/>
            <a:ext cx="1438275" cy="55245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Tasks</a:t>
            </a:r>
            <a:endParaRPr lang="en-US" dirty="0"/>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0999" y="990600"/>
            <a:ext cx="2404631" cy="4998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bwMode="auto">
          <a:xfrm>
            <a:off x="335279" y="1828800"/>
            <a:ext cx="1950721" cy="39624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2059" name="Picture 11" descr="C:\Users\smisner\AppData\Local\Temp\SNAGHTML149c85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86462" y="1352550"/>
            <a:ext cx="1352550" cy="476250"/>
          </a:xfrm>
          <a:prstGeom prst="rect">
            <a:avLst/>
          </a:prstGeom>
          <a:noFill/>
          <a:extLst>
            <a:ext uri="{909E8E84-426E-40dd-AFC4-6F175D3DCCD1}">
              <a14:hiddenFill xmlns:a14="http://schemas.microsoft.com/office/drawing/2010/main">
                <a:solidFill>
                  <a:srgbClr val="FFFFFF"/>
                </a:solidFill>
              </a14:hiddenFill>
            </a:ext>
          </a:extLst>
        </p:spPr>
      </p:pic>
      <p:sp>
        <p:nvSpPr>
          <p:cNvPr id="18" name="Rounded Rectangle 17"/>
          <p:cNvSpPr/>
          <p:nvPr/>
        </p:nvSpPr>
        <p:spPr bwMode="auto">
          <a:xfrm>
            <a:off x="5344366" y="3751103"/>
            <a:ext cx="2199434" cy="415636"/>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6990226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fade">
                                      <p:cBhvr>
                                        <p:cTn id="10" dur="500"/>
                                        <p:tgtEl>
                                          <p:spTgt spid="205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5"/>
                                        </p:tgtEl>
                                        <p:attrNameLst>
                                          <p:attrName>style.visibility</p:attrName>
                                        </p:attrNameLst>
                                      </p:cBhvr>
                                      <p:to>
                                        <p:strVal val="visible"/>
                                      </p:to>
                                    </p:set>
                                    <p:animEffect transition="in" filter="fade">
                                      <p:cBhvr>
                                        <p:cTn id="15" dur="500"/>
                                        <p:tgtEl>
                                          <p:spTgt spid="205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059"/>
                                        </p:tgtEl>
                                        <p:attrNameLst>
                                          <p:attrName>style.visibility</p:attrName>
                                        </p:attrNameLst>
                                      </p:cBhvr>
                                      <p:to>
                                        <p:strVal val="visible"/>
                                      </p:to>
                                    </p:set>
                                    <p:animEffect transition="in" filter="fade">
                                      <p:cBhvr>
                                        <p:cTn id="20" dur="500"/>
                                        <p:tgtEl>
                                          <p:spTgt spid="205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nodeType="withEffect">
                                  <p:stCondLst>
                                    <p:cond delay="0"/>
                                  </p:stCondLst>
                                  <p:childTnLst>
                                    <p:set>
                                      <p:cBhvr>
                                        <p:cTn id="27" dur="1" fill="hold">
                                          <p:stCondLst>
                                            <p:cond delay="0"/>
                                          </p:stCondLst>
                                        </p:cTn>
                                        <p:tgtEl>
                                          <p:spTgt spid="2061"/>
                                        </p:tgtEl>
                                        <p:attrNameLst>
                                          <p:attrName>style.visibility</p:attrName>
                                        </p:attrNameLst>
                                      </p:cBhvr>
                                      <p:to>
                                        <p:strVal val="visible"/>
                                      </p:to>
                                    </p:set>
                                    <p:animEffect transition="in" filter="fade">
                                      <p:cBhvr>
                                        <p:cTn id="28" dur="500"/>
                                        <p:tgtEl>
                                          <p:spTgt spid="206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Text Placeholder 2"/>
          <p:cNvSpPr>
            <a:spLocks noGrp="1"/>
          </p:cNvSpPr>
          <p:nvPr>
            <p:ph type="body" idx="1"/>
          </p:nvPr>
        </p:nvSpPr>
        <p:spPr/>
        <p:txBody>
          <a:bodyPr/>
          <a:lstStyle/>
          <a:p>
            <a:r>
              <a:rPr lang="en-US" dirty="0" smtClean="0"/>
              <a:t>Reviewing ETL Fundamentals</a:t>
            </a:r>
          </a:p>
          <a:p>
            <a:r>
              <a:rPr lang="en-US" dirty="0" smtClean="0"/>
              <a:t>Introducing SSIS Components</a:t>
            </a:r>
          </a:p>
          <a:p>
            <a:r>
              <a:rPr lang="en-US" dirty="0" smtClean="0"/>
              <a:t>Designing ETL Packages</a:t>
            </a:r>
          </a:p>
          <a:p>
            <a:r>
              <a:rPr lang="en-US" dirty="0" smtClean="0"/>
              <a:t>Using the Slowly Changing Dimension Transformation</a:t>
            </a:r>
            <a:endParaRPr lang="en-US" dirty="0" smtClean="0"/>
          </a:p>
        </p:txBody>
      </p:sp>
    </p:spTree>
    <p:extLst>
      <p:ext uri="{BB962C8B-B14F-4D97-AF65-F5344CB8AC3E}">
        <p14:creationId xmlns:p14="http://schemas.microsoft.com/office/powerpoint/2010/main" val="2316037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C:\Users\smisner\AppData\Local\Temp\SNAGHTML1c5c06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5002" y="1392866"/>
            <a:ext cx="1428750" cy="12763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Precedence Constraints</a:t>
            </a:r>
            <a:endParaRPr lang="en-US" dirty="0"/>
          </a:p>
        </p:txBody>
      </p:sp>
      <p:pic>
        <p:nvPicPr>
          <p:cNvPr id="6146" name="Picture 2" descr="C:\Users\smisner\AppData\Local\Temp\SNAGHTML1c27d4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9751" y="1329067"/>
            <a:ext cx="150495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smisner\AppData\Local\Temp\SNAGHTML1b5babf.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1295400"/>
            <a:ext cx="1543050" cy="131445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bwMode="auto">
          <a:xfrm>
            <a:off x="1828800" y="2710935"/>
            <a:ext cx="1828800" cy="595548"/>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Parallel execution</a:t>
            </a:r>
            <a:endParaRPr lang="en-US" sz="1800" dirty="0">
              <a:solidFill>
                <a:schemeClr val="tx2"/>
              </a:solidFill>
              <a:latin typeface="Tekton Pro" pitchFamily="34" charset="0"/>
            </a:endParaRPr>
          </a:p>
        </p:txBody>
      </p:sp>
      <p:sp>
        <p:nvSpPr>
          <p:cNvPr id="9" name="TextBox 8"/>
          <p:cNvSpPr txBox="1"/>
          <p:nvPr/>
        </p:nvSpPr>
        <p:spPr bwMode="auto">
          <a:xfrm>
            <a:off x="5334000" y="2709532"/>
            <a:ext cx="2362200" cy="595548"/>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Sequential execution</a:t>
            </a:r>
            <a:endParaRPr lang="en-US" sz="1800" dirty="0">
              <a:solidFill>
                <a:schemeClr val="tx2"/>
              </a:solidFill>
              <a:latin typeface="Tekton Pro" pitchFamily="34" charset="0"/>
            </a:endParaRPr>
          </a:p>
        </p:txBody>
      </p:sp>
      <p:pic>
        <p:nvPicPr>
          <p:cNvPr id="6150" name="Picture 6" descr="C:\Users\smisner\AppData\Local\Temp\SNAGHTML1cc5d0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23976" y="4267200"/>
            <a:ext cx="2346667" cy="420000"/>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C:\Users\smisner\AppData\Local\Temp\SNAGHTML1cd1c5f.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23975" y="3601802"/>
            <a:ext cx="2380000" cy="546666"/>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bwMode="auto">
          <a:xfrm>
            <a:off x="-504825" y="3705742"/>
            <a:ext cx="1828800" cy="346249"/>
          </a:xfrm>
          <a:prstGeom prst="rect">
            <a:avLst/>
          </a:prstGeom>
          <a:noFill/>
          <a:ln w="9525">
            <a:noFill/>
            <a:miter lim="800000"/>
            <a:headEnd/>
            <a:tailEnd/>
          </a:ln>
        </p:spPr>
        <p:txBody>
          <a:bodyPr wrap="square" rtlCol="0">
            <a:spAutoFit/>
          </a:bodyPr>
          <a:lstStyle/>
          <a:p>
            <a:pPr algn="r"/>
            <a:r>
              <a:rPr lang="en-US" sz="1800" dirty="0" smtClean="0">
                <a:solidFill>
                  <a:schemeClr val="tx2"/>
                </a:solidFill>
                <a:latin typeface="Tekton Pro" pitchFamily="34" charset="0"/>
              </a:rPr>
              <a:t>Success</a:t>
            </a:r>
            <a:endParaRPr lang="en-US" sz="1800" dirty="0">
              <a:solidFill>
                <a:schemeClr val="tx2"/>
              </a:solidFill>
              <a:latin typeface="Tekton Pro" pitchFamily="34" charset="0"/>
            </a:endParaRPr>
          </a:p>
        </p:txBody>
      </p:sp>
      <p:sp>
        <p:nvSpPr>
          <p:cNvPr id="13" name="TextBox 12"/>
          <p:cNvSpPr txBox="1"/>
          <p:nvPr/>
        </p:nvSpPr>
        <p:spPr bwMode="auto">
          <a:xfrm>
            <a:off x="-530963" y="4312536"/>
            <a:ext cx="1828800" cy="346249"/>
          </a:xfrm>
          <a:prstGeom prst="rect">
            <a:avLst/>
          </a:prstGeom>
          <a:noFill/>
          <a:ln w="9525">
            <a:noFill/>
            <a:miter lim="800000"/>
            <a:headEnd/>
            <a:tailEnd/>
          </a:ln>
        </p:spPr>
        <p:txBody>
          <a:bodyPr wrap="square" rtlCol="0">
            <a:spAutoFit/>
          </a:bodyPr>
          <a:lstStyle/>
          <a:p>
            <a:pPr algn="r"/>
            <a:r>
              <a:rPr lang="en-US" sz="1800" dirty="0" smtClean="0">
                <a:solidFill>
                  <a:schemeClr val="tx2"/>
                </a:solidFill>
                <a:latin typeface="Tekton Pro" pitchFamily="34" charset="0"/>
              </a:rPr>
              <a:t>Failure</a:t>
            </a:r>
            <a:endParaRPr lang="en-US" sz="1800" dirty="0">
              <a:solidFill>
                <a:schemeClr val="tx2"/>
              </a:solidFill>
              <a:latin typeface="Tekton Pro" pitchFamily="34" charset="0"/>
            </a:endParaRPr>
          </a:p>
        </p:txBody>
      </p:sp>
      <p:pic>
        <p:nvPicPr>
          <p:cNvPr id="6154" name="Picture 10" descr="C:\Users\smisner\AppData\Local\Temp\SNAGHTML1d078ef.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67945" y="4876800"/>
            <a:ext cx="2300001" cy="453333"/>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bwMode="auto">
          <a:xfrm>
            <a:off x="-530963" y="4921101"/>
            <a:ext cx="1828800" cy="346249"/>
          </a:xfrm>
          <a:prstGeom prst="rect">
            <a:avLst/>
          </a:prstGeom>
          <a:noFill/>
          <a:ln w="9525">
            <a:noFill/>
            <a:miter lim="800000"/>
            <a:headEnd/>
            <a:tailEnd/>
          </a:ln>
        </p:spPr>
        <p:txBody>
          <a:bodyPr wrap="square" rtlCol="0">
            <a:spAutoFit/>
          </a:bodyPr>
          <a:lstStyle/>
          <a:p>
            <a:pPr algn="r"/>
            <a:r>
              <a:rPr lang="en-US" sz="1800" dirty="0" smtClean="0">
                <a:solidFill>
                  <a:schemeClr val="tx2"/>
                </a:solidFill>
                <a:latin typeface="Tekton Pro" pitchFamily="34" charset="0"/>
              </a:rPr>
              <a:t>Completion</a:t>
            </a:r>
            <a:endParaRPr lang="en-US" sz="1800" dirty="0">
              <a:solidFill>
                <a:schemeClr val="tx2"/>
              </a:solidFill>
              <a:latin typeface="Tekton Pro" pitchFamily="34" charset="0"/>
            </a:endParaRPr>
          </a:p>
        </p:txBody>
      </p:sp>
      <p:pic>
        <p:nvPicPr>
          <p:cNvPr id="6156" name="Picture 12" descr="C:\Users\smisner\AppData\Local\Temp\SNAGHTML1d7d438.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35913" y="5486400"/>
            <a:ext cx="2293334" cy="380000"/>
          </a:xfrm>
          <a:prstGeom prst="rect">
            <a:avLst/>
          </a:prstGeom>
          <a:noFill/>
          <a:extLst>
            <a:ext uri="{909E8E84-426E-40dd-AFC4-6F175D3DCCD1}">
              <a14:hiddenFill xmlns:a14="http://schemas.microsoft.com/office/drawing/2010/main">
                <a:solidFill>
                  <a:srgbClr val="FFFFFF"/>
                </a:solidFill>
              </a14:hiddenFill>
            </a:ext>
          </a:extLst>
        </p:spPr>
      </p:pic>
      <p:pic>
        <p:nvPicPr>
          <p:cNvPr id="6158" name="Picture 14" descr="C:\Users\smisner\AppData\Local\Temp\SNAGHTML1dc4053.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4000" y="3748535"/>
            <a:ext cx="2293334" cy="93333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bwMode="auto">
          <a:xfrm>
            <a:off x="0" y="5528836"/>
            <a:ext cx="1244674" cy="595548"/>
          </a:xfrm>
          <a:prstGeom prst="rect">
            <a:avLst/>
          </a:prstGeom>
          <a:noFill/>
          <a:ln w="9525">
            <a:noFill/>
            <a:miter lim="800000"/>
            <a:headEnd/>
            <a:tailEnd/>
          </a:ln>
        </p:spPr>
        <p:txBody>
          <a:bodyPr wrap="square" rtlCol="0">
            <a:spAutoFit/>
          </a:bodyPr>
          <a:lstStyle/>
          <a:p>
            <a:pPr algn="r"/>
            <a:r>
              <a:rPr lang="en-US" sz="1800" dirty="0" smtClean="0">
                <a:solidFill>
                  <a:schemeClr val="tx2"/>
                </a:solidFill>
                <a:latin typeface="Tekton Pro" pitchFamily="34" charset="0"/>
              </a:rPr>
              <a:t>@Count&gt;5</a:t>
            </a:r>
            <a:endParaRPr lang="en-US" sz="1800" dirty="0">
              <a:solidFill>
                <a:schemeClr val="tx2"/>
              </a:solidFill>
              <a:latin typeface="Tekton Pro" pitchFamily="34" charset="0"/>
            </a:endParaRPr>
          </a:p>
        </p:txBody>
      </p:sp>
      <p:sp>
        <p:nvSpPr>
          <p:cNvPr id="19" name="Rounded Rectangle 18"/>
          <p:cNvSpPr/>
          <p:nvPr/>
        </p:nvSpPr>
        <p:spPr bwMode="auto">
          <a:xfrm>
            <a:off x="2285599" y="5638800"/>
            <a:ext cx="229001" cy="213286"/>
          </a:xfrm>
          <a:prstGeom prst="roundRect">
            <a:avLst/>
          </a:prstGeom>
          <a:noFill/>
          <a:ln w="25400" algn="ctr">
            <a:solidFill>
              <a:srgbClr val="FF0000"/>
            </a:solidFill>
            <a:miter lim="800000"/>
            <a:headEnd/>
            <a:tailEnd/>
          </a:ln>
          <a:effectLst/>
        </p:spPr>
        <p:txBody>
          <a:bodyPr wrap="none" rtlCol="0" anchor="ctr"/>
          <a:lstStyle/>
          <a:p>
            <a:pPr algn="ctr"/>
            <a:endParaRPr lang="en-US" sz="1800" dirty="0">
              <a:solidFill>
                <a:schemeClr val="tx2"/>
              </a:solidFill>
              <a:latin typeface="Tekton Pro" pitchFamily="34" charset="0"/>
            </a:endParaRPr>
          </a:p>
        </p:txBody>
      </p:sp>
      <p:cxnSp>
        <p:nvCxnSpPr>
          <p:cNvPr id="8" name="Elbow Connector 7"/>
          <p:cNvCxnSpPr>
            <a:stCxn id="18" idx="2"/>
            <a:endCxn id="19" idx="2"/>
          </p:cNvCxnSpPr>
          <p:nvPr/>
        </p:nvCxnSpPr>
        <p:spPr bwMode="auto">
          <a:xfrm rot="5400000" flipH="1" flipV="1">
            <a:off x="1375069" y="5099353"/>
            <a:ext cx="272298" cy="1777763"/>
          </a:xfrm>
          <a:prstGeom prst="bentConnector3">
            <a:avLst>
              <a:gd name="adj1" fmla="val -83952"/>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27" name="TextBox 26"/>
          <p:cNvSpPr txBox="1"/>
          <p:nvPr/>
        </p:nvSpPr>
        <p:spPr bwMode="auto">
          <a:xfrm>
            <a:off x="7696200" y="4050268"/>
            <a:ext cx="1828800" cy="346249"/>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AND</a:t>
            </a:r>
            <a:endParaRPr lang="en-US" sz="1800" dirty="0">
              <a:solidFill>
                <a:schemeClr val="tx2"/>
              </a:solidFill>
              <a:latin typeface="Tekton Pro" pitchFamily="34" charset="0"/>
            </a:endParaRPr>
          </a:p>
        </p:txBody>
      </p:sp>
      <p:pic>
        <p:nvPicPr>
          <p:cNvPr id="6160" name="Picture 16" descr="C:\Users\smisner\AppData\Local\Temp\SNAGHTML2166580.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45297" y="5002026"/>
            <a:ext cx="2286667" cy="853334"/>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bwMode="auto">
          <a:xfrm>
            <a:off x="7696200" y="5193268"/>
            <a:ext cx="1828800" cy="346249"/>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OR</a:t>
            </a:r>
            <a:endParaRPr lang="en-US" sz="1800" dirty="0">
              <a:solidFill>
                <a:schemeClr val="tx2"/>
              </a:solidFill>
              <a:latin typeface="Tekton Pro" pitchFamily="34" charset="0"/>
            </a:endParaRPr>
          </a:p>
        </p:txBody>
      </p:sp>
    </p:spTree>
    <p:extLst>
      <p:ext uri="{BB962C8B-B14F-4D97-AF65-F5344CB8AC3E}">
        <p14:creationId xmlns:p14="http://schemas.microsoft.com/office/powerpoint/2010/main" val="5064536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8"/>
                                        </p:tgtEl>
                                        <p:attrNameLst>
                                          <p:attrName>style.visibility</p:attrName>
                                        </p:attrNameLst>
                                      </p:cBhvr>
                                      <p:to>
                                        <p:strVal val="visible"/>
                                      </p:to>
                                    </p:set>
                                    <p:animEffect transition="in" filter="fade">
                                      <p:cBhvr>
                                        <p:cTn id="17" dur="500"/>
                                        <p:tgtEl>
                                          <p:spTgt spid="614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46"/>
                                        </p:tgtEl>
                                        <p:attrNameLst>
                                          <p:attrName>style.visibility</p:attrName>
                                        </p:attrNameLst>
                                      </p:cBhvr>
                                      <p:to>
                                        <p:strVal val="visible"/>
                                      </p:to>
                                    </p:set>
                                    <p:animEffect transition="in" filter="fade">
                                      <p:cBhvr>
                                        <p:cTn id="22" dur="500"/>
                                        <p:tgtEl>
                                          <p:spTgt spid="6146"/>
                                        </p:tgtEl>
                                      </p:cBhvr>
                                    </p:animEffect>
                                  </p:childTnLst>
                                </p:cTn>
                              </p:par>
                              <p:par>
                                <p:cTn id="23" presetID="1" presetClass="exit" presetSubtype="0" fill="hold" nodeType="withEffect">
                                  <p:stCondLst>
                                    <p:cond delay="0"/>
                                  </p:stCondLst>
                                  <p:childTnLst>
                                    <p:set>
                                      <p:cBhvr>
                                        <p:cTn id="24" dur="1" fill="hold">
                                          <p:stCondLst>
                                            <p:cond delay="0"/>
                                          </p:stCondLst>
                                        </p:cTn>
                                        <p:tgtEl>
                                          <p:spTgt spid="6148"/>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fade">
                                      <p:cBhvr>
                                        <p:cTn id="29" dur="500"/>
                                        <p:tgtEl>
                                          <p:spTgt spid="9">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2">
                                            <p:txEl>
                                              <p:pRg st="0" end="0"/>
                                            </p:txEl>
                                          </p:spTgt>
                                        </p:tgtEl>
                                        <p:attrNameLst>
                                          <p:attrName>style.visibility</p:attrName>
                                        </p:attrNameLst>
                                      </p:cBhvr>
                                      <p:to>
                                        <p:strVal val="visible"/>
                                      </p:to>
                                    </p:set>
                                    <p:animEffect transition="in" filter="fade">
                                      <p:cBhvr>
                                        <p:cTn id="34" dur="500"/>
                                        <p:tgtEl>
                                          <p:spTgt spid="12">
                                            <p:txEl>
                                              <p:pRg st="0" end="0"/>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152"/>
                                        </p:tgtEl>
                                        <p:attrNameLst>
                                          <p:attrName>style.visibility</p:attrName>
                                        </p:attrNameLst>
                                      </p:cBhvr>
                                      <p:to>
                                        <p:strVal val="visible"/>
                                      </p:to>
                                    </p:set>
                                    <p:animEffect transition="in" filter="fade">
                                      <p:cBhvr>
                                        <p:cTn id="37" dur="500"/>
                                        <p:tgtEl>
                                          <p:spTgt spid="615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3">
                                            <p:txEl>
                                              <p:pRg st="0" end="0"/>
                                            </p:txEl>
                                          </p:spTgt>
                                        </p:tgtEl>
                                        <p:attrNameLst>
                                          <p:attrName>style.visibility</p:attrName>
                                        </p:attrNameLst>
                                      </p:cBhvr>
                                      <p:to>
                                        <p:strVal val="visible"/>
                                      </p:to>
                                    </p:set>
                                    <p:animEffect transition="in" filter="fade">
                                      <p:cBhvr>
                                        <p:cTn id="42" dur="500"/>
                                        <p:tgtEl>
                                          <p:spTgt spid="13">
                                            <p:txEl>
                                              <p:pRg st="0" end="0"/>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6150"/>
                                        </p:tgtEl>
                                        <p:attrNameLst>
                                          <p:attrName>style.visibility</p:attrName>
                                        </p:attrNameLst>
                                      </p:cBhvr>
                                      <p:to>
                                        <p:strVal val="visible"/>
                                      </p:to>
                                    </p:set>
                                    <p:animEffect transition="in" filter="fade">
                                      <p:cBhvr>
                                        <p:cTn id="45" dur="500"/>
                                        <p:tgtEl>
                                          <p:spTgt spid="615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5">
                                            <p:txEl>
                                              <p:pRg st="0" end="0"/>
                                            </p:txEl>
                                          </p:spTgt>
                                        </p:tgtEl>
                                        <p:attrNameLst>
                                          <p:attrName>style.visibility</p:attrName>
                                        </p:attrNameLst>
                                      </p:cBhvr>
                                      <p:to>
                                        <p:strVal val="visible"/>
                                      </p:to>
                                    </p:set>
                                    <p:animEffect transition="in" filter="fade">
                                      <p:cBhvr>
                                        <p:cTn id="50" dur="500"/>
                                        <p:tgtEl>
                                          <p:spTgt spid="15">
                                            <p:txEl>
                                              <p:pRg st="0" end="0"/>
                                            </p:txEl>
                                          </p:spTgt>
                                        </p:tgtEl>
                                      </p:cBhvr>
                                    </p:animEffect>
                                  </p:childTnLst>
                                </p:cTn>
                              </p:par>
                              <p:par>
                                <p:cTn id="51" presetID="10" presetClass="entr" presetSubtype="0" fill="hold" nodeType="withEffect">
                                  <p:stCondLst>
                                    <p:cond delay="0"/>
                                  </p:stCondLst>
                                  <p:childTnLst>
                                    <p:set>
                                      <p:cBhvr>
                                        <p:cTn id="52" dur="1" fill="hold">
                                          <p:stCondLst>
                                            <p:cond delay="0"/>
                                          </p:stCondLst>
                                        </p:cTn>
                                        <p:tgtEl>
                                          <p:spTgt spid="6154"/>
                                        </p:tgtEl>
                                        <p:attrNameLst>
                                          <p:attrName>style.visibility</p:attrName>
                                        </p:attrNameLst>
                                      </p:cBhvr>
                                      <p:to>
                                        <p:strVal val="visible"/>
                                      </p:to>
                                    </p:set>
                                    <p:animEffect transition="in" filter="fade">
                                      <p:cBhvr>
                                        <p:cTn id="53" dur="500"/>
                                        <p:tgtEl>
                                          <p:spTgt spid="6154"/>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8">
                                            <p:txEl>
                                              <p:pRg st="0" end="0"/>
                                            </p:txEl>
                                          </p:spTgt>
                                        </p:tgtEl>
                                        <p:attrNameLst>
                                          <p:attrName>style.visibility</p:attrName>
                                        </p:attrNameLst>
                                      </p:cBhvr>
                                      <p:to>
                                        <p:strVal val="visible"/>
                                      </p:to>
                                    </p:set>
                                    <p:animEffect transition="in" filter="fade">
                                      <p:cBhvr>
                                        <p:cTn id="58" dur="500"/>
                                        <p:tgtEl>
                                          <p:spTgt spid="18">
                                            <p:txEl>
                                              <p:pRg st="0" end="0"/>
                                            </p:txEl>
                                          </p:spTgt>
                                        </p:tgtEl>
                                      </p:cBhvr>
                                    </p:animEffect>
                                  </p:childTnLst>
                                </p:cTn>
                              </p:par>
                              <p:par>
                                <p:cTn id="59" presetID="10" presetClass="entr" presetSubtype="0" fill="hold" nodeType="withEffect">
                                  <p:stCondLst>
                                    <p:cond delay="0"/>
                                  </p:stCondLst>
                                  <p:childTnLst>
                                    <p:set>
                                      <p:cBhvr>
                                        <p:cTn id="60" dur="1" fill="hold">
                                          <p:stCondLst>
                                            <p:cond delay="0"/>
                                          </p:stCondLst>
                                        </p:cTn>
                                        <p:tgtEl>
                                          <p:spTgt spid="6156"/>
                                        </p:tgtEl>
                                        <p:attrNameLst>
                                          <p:attrName>style.visibility</p:attrName>
                                        </p:attrNameLst>
                                      </p:cBhvr>
                                      <p:to>
                                        <p:strVal val="visible"/>
                                      </p:to>
                                    </p:set>
                                    <p:animEffect transition="in" filter="fade">
                                      <p:cBhvr>
                                        <p:cTn id="61" dur="500"/>
                                        <p:tgtEl>
                                          <p:spTgt spid="615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childTnLst>
                                </p:cTn>
                              </p:par>
                              <p:par>
                                <p:cTn id="67" presetID="10" presetClass="entr" presetSubtype="0" fill="hold" nodeType="with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fade">
                                      <p:cBhvr>
                                        <p:cTn id="69" dur="500"/>
                                        <p:tgtEl>
                                          <p:spTgt spid="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6158"/>
                                        </p:tgtEl>
                                        <p:attrNameLst>
                                          <p:attrName>style.visibility</p:attrName>
                                        </p:attrNameLst>
                                      </p:cBhvr>
                                      <p:to>
                                        <p:strVal val="visible"/>
                                      </p:to>
                                    </p:set>
                                    <p:animEffect transition="in" filter="fade">
                                      <p:cBhvr>
                                        <p:cTn id="74" dur="500"/>
                                        <p:tgtEl>
                                          <p:spTgt spid="6158"/>
                                        </p:tgtEl>
                                      </p:cBhvr>
                                    </p:animEffect>
                                  </p:childTnLst>
                                </p:cTn>
                              </p:par>
                              <p:par>
                                <p:cTn id="75" presetID="1" presetClass="exit" presetSubtype="0" fill="hold" grpId="1" nodeType="withEffect">
                                  <p:stCondLst>
                                    <p:cond delay="0"/>
                                  </p:stCondLst>
                                  <p:childTnLst>
                                    <p:set>
                                      <p:cBhvr>
                                        <p:cTn id="76" dur="1" fill="hold">
                                          <p:stCondLst>
                                            <p:cond delay="0"/>
                                          </p:stCondLst>
                                        </p:cTn>
                                        <p:tgtEl>
                                          <p:spTgt spid="19"/>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8"/>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27">
                                            <p:txEl>
                                              <p:pRg st="0" end="0"/>
                                            </p:txEl>
                                          </p:spTgt>
                                        </p:tgtEl>
                                        <p:attrNameLst>
                                          <p:attrName>style.visibility</p:attrName>
                                        </p:attrNameLst>
                                      </p:cBhvr>
                                      <p:to>
                                        <p:strVal val="visible"/>
                                      </p:to>
                                    </p:set>
                                    <p:animEffect transition="in" filter="fade">
                                      <p:cBhvr>
                                        <p:cTn id="83" dur="500"/>
                                        <p:tgtEl>
                                          <p:spTgt spid="27">
                                            <p:txEl>
                                              <p:pRg st="0" end="0"/>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6160"/>
                                        </p:tgtEl>
                                        <p:attrNameLst>
                                          <p:attrName>style.visibility</p:attrName>
                                        </p:attrNameLst>
                                      </p:cBhvr>
                                      <p:to>
                                        <p:strVal val="visible"/>
                                      </p:to>
                                    </p:set>
                                    <p:animEffect transition="in" filter="fade">
                                      <p:cBhvr>
                                        <p:cTn id="88" dur="500"/>
                                        <p:tgtEl>
                                          <p:spTgt spid="6160"/>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29">
                                            <p:txEl>
                                              <p:pRg st="0" end="0"/>
                                            </p:txEl>
                                          </p:spTgt>
                                        </p:tgtEl>
                                        <p:attrNameLst>
                                          <p:attrName>style.visibility</p:attrName>
                                        </p:attrNameLst>
                                      </p:cBhvr>
                                      <p:to>
                                        <p:strVal val="visible"/>
                                      </p:to>
                                    </p:set>
                                    <p:animEffect transition="in" filter="fade">
                                      <p:cBhvr>
                                        <p:cTn id="93"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Containers</a:t>
            </a:r>
            <a:endParaRPr lang="en-US" dirty="0"/>
          </a:p>
        </p:txBody>
      </p:sp>
      <p:pic>
        <p:nvPicPr>
          <p:cNvPr id="8" name="Rectangle 93187"/>
          <p:cNvPicPr>
            <a:picLocks noChangeAspect="1" noChangeArrowheads="1"/>
          </p:cNvPicPr>
          <p:nvPr/>
        </p:nvPicPr>
        <p:blipFill>
          <a:blip r:embed="rId3"/>
          <a:srcRect/>
          <a:stretch>
            <a:fillRect/>
          </a:stretch>
        </p:blipFill>
        <p:spPr bwMode="auto">
          <a:xfrm>
            <a:off x="3810000" y="1219200"/>
            <a:ext cx="1581150" cy="2124075"/>
          </a:xfrm>
          <a:prstGeom prst="rect">
            <a:avLst/>
          </a:prstGeom>
          <a:noFill/>
          <a:ln w="9525">
            <a:noFill/>
            <a:miter lim="800000"/>
            <a:headEnd/>
            <a:tailEnd/>
          </a:ln>
        </p:spPr>
      </p:pic>
      <p:pic>
        <p:nvPicPr>
          <p:cNvPr id="9" name="Rectangle 93188"/>
          <p:cNvPicPr>
            <a:picLocks noChangeAspect="1" noChangeArrowheads="1"/>
          </p:cNvPicPr>
          <p:nvPr/>
        </p:nvPicPr>
        <p:blipFill>
          <a:blip r:embed="rId4"/>
          <a:srcRect/>
          <a:stretch>
            <a:fillRect/>
          </a:stretch>
        </p:blipFill>
        <p:spPr bwMode="auto">
          <a:xfrm>
            <a:off x="6248400" y="1219200"/>
            <a:ext cx="1581150" cy="2114550"/>
          </a:xfrm>
          <a:prstGeom prst="rect">
            <a:avLst/>
          </a:prstGeom>
          <a:noFill/>
          <a:ln w="9525">
            <a:noFill/>
            <a:miter lim="800000"/>
            <a:headEnd/>
            <a:tailEnd/>
          </a:ln>
        </p:spPr>
      </p:pic>
      <p:pic>
        <p:nvPicPr>
          <p:cNvPr id="10" name="Rectangle 93189"/>
          <p:cNvPicPr>
            <a:picLocks noChangeAspect="1" noChangeArrowheads="1"/>
          </p:cNvPicPr>
          <p:nvPr/>
        </p:nvPicPr>
        <p:blipFill>
          <a:blip r:embed="rId5"/>
          <a:srcRect/>
          <a:stretch>
            <a:fillRect/>
          </a:stretch>
        </p:blipFill>
        <p:spPr bwMode="auto">
          <a:xfrm>
            <a:off x="1371600" y="1219200"/>
            <a:ext cx="1581150" cy="2124075"/>
          </a:xfrm>
          <a:prstGeom prst="rect">
            <a:avLst/>
          </a:prstGeom>
          <a:noFill/>
          <a:ln w="9525">
            <a:noFill/>
            <a:miter lim="800000"/>
            <a:headEnd/>
            <a:tailEnd/>
          </a:ln>
        </p:spPr>
      </p:pic>
      <p:pic>
        <p:nvPicPr>
          <p:cNvPr id="5122" name="Picture 2" descr="C:\Users\smisner\AppData\Local\Temp\SNAGHTML1b5babf.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9700" y="1752600"/>
            <a:ext cx="1543050" cy="1314451"/>
          </a:xfrm>
          <a:prstGeom prst="rect">
            <a:avLst/>
          </a:prstGeom>
          <a:noFill/>
          <a:extLst>
            <a:ext uri="{909E8E84-426E-40dd-AFC4-6F175D3DCCD1}">
              <a14:hiddenFill xmlns:a14="http://schemas.microsoft.com/office/drawing/2010/main">
                <a:solidFill>
                  <a:srgbClr val="FFFFFF"/>
                </a:solidFill>
              </a14:hiddenFill>
            </a:ext>
          </a:extLst>
        </p:spPr>
      </p:pic>
      <p:sp>
        <p:nvSpPr>
          <p:cNvPr id="12" name="Text Placeholder 2"/>
          <p:cNvSpPr>
            <a:spLocks noGrp="1"/>
          </p:cNvSpPr>
          <p:nvPr>
            <p:ph type="body" idx="1"/>
          </p:nvPr>
        </p:nvSpPr>
        <p:spPr>
          <a:xfrm>
            <a:off x="228600" y="3733800"/>
            <a:ext cx="7315200" cy="2133600"/>
          </a:xfrm>
        </p:spPr>
        <p:txBody>
          <a:bodyPr/>
          <a:lstStyle/>
          <a:p>
            <a:pPr defTabSz="914400">
              <a:lnSpc>
                <a:spcPct val="120000"/>
              </a:lnSpc>
            </a:pPr>
            <a:r>
              <a:rPr lang="en-US" sz="1800" dirty="0" smtClean="0"/>
              <a:t>Set properties once for multiple tasks</a:t>
            </a:r>
          </a:p>
          <a:p>
            <a:pPr defTabSz="914400">
              <a:lnSpc>
                <a:spcPct val="120000"/>
              </a:lnSpc>
            </a:pPr>
            <a:r>
              <a:rPr lang="en-US" sz="1800" dirty="0" smtClean="0"/>
              <a:t>Control subsequent flow</a:t>
            </a:r>
          </a:p>
          <a:p>
            <a:pPr defTabSz="914400">
              <a:lnSpc>
                <a:spcPct val="120000"/>
              </a:lnSpc>
            </a:pPr>
            <a:r>
              <a:rPr lang="en-US" sz="1800" dirty="0"/>
              <a:t>Define scope for variables </a:t>
            </a:r>
            <a:endParaRPr lang="en-US" sz="1800" dirty="0" smtClean="0"/>
          </a:p>
          <a:p>
            <a:pPr defTabSz="914400">
              <a:lnSpc>
                <a:spcPct val="120000"/>
              </a:lnSpc>
            </a:pPr>
            <a:r>
              <a:rPr lang="en-US" sz="1800" dirty="0" smtClean="0"/>
              <a:t>Combine tasks into a transaction</a:t>
            </a:r>
            <a:endParaRPr lang="en-US" sz="1800" dirty="0"/>
          </a:p>
          <a:p>
            <a:pPr defTabSz="914400">
              <a:lnSpc>
                <a:spcPct val="120000"/>
              </a:lnSpc>
            </a:pPr>
            <a:r>
              <a:rPr lang="en-US" sz="1800" dirty="0" smtClean="0"/>
              <a:t>Create event handler</a:t>
            </a:r>
          </a:p>
        </p:txBody>
      </p:sp>
      <p:sp>
        <p:nvSpPr>
          <p:cNvPr id="11" name="TextBox 10"/>
          <p:cNvSpPr txBox="1"/>
          <p:nvPr/>
        </p:nvSpPr>
        <p:spPr bwMode="auto">
          <a:xfrm>
            <a:off x="4419600" y="1981200"/>
            <a:ext cx="1333500" cy="1754326"/>
          </a:xfrm>
          <a:prstGeom prst="rect">
            <a:avLst/>
          </a:prstGeom>
          <a:solidFill>
            <a:schemeClr val="accent2"/>
          </a:solidFill>
          <a:ln w="9525">
            <a:solidFill>
              <a:schemeClr val="tx1"/>
            </a:solidFill>
            <a:miter lim="800000"/>
            <a:headEnd/>
            <a:tailEnd/>
          </a:ln>
        </p:spPr>
        <p:txBody>
          <a:bodyPr wrap="square" rtlCol="0">
            <a:spAutoFit/>
          </a:bodyPr>
          <a:lstStyle/>
          <a:p>
            <a:r>
              <a:rPr lang="en-US" sz="1200" b="1" dirty="0" err="1" smtClean="0">
                <a:solidFill>
                  <a:srgbClr val="002060"/>
                </a:solidFill>
                <a:latin typeface="Consolas" pitchFamily="49" charset="0"/>
                <a:cs typeface="Consolas" pitchFamily="49" charset="0"/>
              </a:rPr>
              <a:t>Init</a:t>
            </a:r>
            <a:endParaRPr lang="en-US" sz="1200" b="1" dirty="0" smtClean="0">
              <a:solidFill>
                <a:srgbClr val="002060"/>
              </a:solidFill>
              <a:latin typeface="Consolas" pitchFamily="49" charset="0"/>
              <a:cs typeface="Consolas" pitchFamily="49" charset="0"/>
            </a:endParaRPr>
          </a:p>
          <a:p>
            <a:r>
              <a:rPr lang="en-US" sz="1200" dirty="0" smtClean="0">
                <a:solidFill>
                  <a:srgbClr val="002060"/>
                </a:solidFill>
                <a:latin typeface="Consolas" pitchFamily="49" charset="0"/>
                <a:cs typeface="Consolas" pitchFamily="49" charset="0"/>
              </a:rPr>
              <a:t>@Counter=0</a:t>
            </a:r>
          </a:p>
          <a:p>
            <a:endParaRPr lang="en-US" sz="1200" dirty="0" smtClean="0">
              <a:solidFill>
                <a:srgbClr val="002060"/>
              </a:solidFill>
              <a:latin typeface="Consolas" pitchFamily="49" charset="0"/>
              <a:cs typeface="Consolas" pitchFamily="49" charset="0"/>
            </a:endParaRPr>
          </a:p>
          <a:p>
            <a:r>
              <a:rPr lang="en-US" sz="1200" b="1" dirty="0" err="1" smtClean="0">
                <a:solidFill>
                  <a:srgbClr val="002060"/>
                </a:solidFill>
                <a:latin typeface="Consolas" pitchFamily="49" charset="0"/>
                <a:cs typeface="Consolas" pitchFamily="49" charset="0"/>
              </a:rPr>
              <a:t>Eval</a:t>
            </a:r>
            <a:endParaRPr lang="en-US" sz="1200" b="1" dirty="0">
              <a:solidFill>
                <a:srgbClr val="002060"/>
              </a:solidFill>
              <a:latin typeface="Consolas" pitchFamily="49" charset="0"/>
              <a:cs typeface="Consolas" pitchFamily="49" charset="0"/>
            </a:endParaRPr>
          </a:p>
          <a:p>
            <a:r>
              <a:rPr lang="en-US" sz="1200" dirty="0" smtClean="0">
                <a:solidFill>
                  <a:srgbClr val="002060"/>
                </a:solidFill>
                <a:latin typeface="Consolas" pitchFamily="49" charset="0"/>
                <a:cs typeface="Consolas" pitchFamily="49" charset="0"/>
              </a:rPr>
              <a:t>@Counter&lt;3</a:t>
            </a:r>
          </a:p>
          <a:p>
            <a:endParaRPr lang="en-US" sz="1200" dirty="0">
              <a:solidFill>
                <a:srgbClr val="002060"/>
              </a:solidFill>
              <a:latin typeface="Consolas" pitchFamily="49" charset="0"/>
              <a:cs typeface="Consolas" pitchFamily="49" charset="0"/>
            </a:endParaRPr>
          </a:p>
          <a:p>
            <a:r>
              <a:rPr lang="en-US" sz="1200" b="1" dirty="0" smtClean="0">
                <a:solidFill>
                  <a:srgbClr val="002060"/>
                </a:solidFill>
                <a:latin typeface="Consolas" pitchFamily="49" charset="0"/>
                <a:cs typeface="Consolas" pitchFamily="49" charset="0"/>
              </a:rPr>
              <a:t>Assign</a:t>
            </a:r>
          </a:p>
          <a:p>
            <a:r>
              <a:rPr lang="en-US" sz="1200" dirty="0" smtClean="0">
                <a:solidFill>
                  <a:srgbClr val="002060"/>
                </a:solidFill>
                <a:latin typeface="Consolas" pitchFamily="49" charset="0"/>
                <a:cs typeface="Consolas" pitchFamily="49" charset="0"/>
              </a:rPr>
              <a:t>@Counter=</a:t>
            </a:r>
            <a:br>
              <a:rPr lang="en-US" sz="1200" dirty="0" smtClean="0">
                <a:solidFill>
                  <a:srgbClr val="002060"/>
                </a:solidFill>
                <a:latin typeface="Consolas" pitchFamily="49" charset="0"/>
                <a:cs typeface="Consolas" pitchFamily="49" charset="0"/>
              </a:rPr>
            </a:br>
            <a:r>
              <a:rPr lang="en-US" sz="1200" dirty="0" smtClean="0">
                <a:solidFill>
                  <a:srgbClr val="002060"/>
                </a:solidFill>
                <a:latin typeface="Consolas" pitchFamily="49" charset="0"/>
                <a:cs typeface="Consolas" pitchFamily="49" charset="0"/>
              </a:rPr>
              <a:t>@Counter+1</a:t>
            </a:r>
            <a:endParaRPr lang="en-US" sz="1200" dirty="0">
              <a:solidFill>
                <a:srgbClr val="002060"/>
              </a:solidFill>
              <a:latin typeface="Consolas" pitchFamily="49" charset="0"/>
              <a:cs typeface="Consolas" pitchFamily="49" charset="0"/>
            </a:endParaRPr>
          </a:p>
        </p:txBody>
      </p:sp>
      <p:sp>
        <p:nvSpPr>
          <p:cNvPr id="14" name="Rectangle 13"/>
          <p:cNvSpPr/>
          <p:nvPr/>
        </p:nvSpPr>
        <p:spPr bwMode="auto">
          <a:xfrm>
            <a:off x="6563830" y="2018854"/>
            <a:ext cx="2363972" cy="1905000"/>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t" anchorCtr="0"/>
          <a:lstStyle/>
          <a:p>
            <a:pPr marL="117475" indent="-117475">
              <a:buFont typeface="Arial" pitchFamily="34" charset="0"/>
              <a:buChar char="•"/>
            </a:pPr>
            <a:r>
              <a:rPr lang="en-US" sz="1600" dirty="0" smtClean="0">
                <a:latin typeface="Tekton Pro" pitchFamily="34" charset="0"/>
              </a:rPr>
              <a:t>File</a:t>
            </a:r>
          </a:p>
          <a:p>
            <a:pPr marL="117475" indent="-117475">
              <a:buFont typeface="Arial" pitchFamily="34" charset="0"/>
              <a:buChar char="•"/>
            </a:pPr>
            <a:r>
              <a:rPr lang="en-US" sz="1600" dirty="0" smtClean="0">
                <a:latin typeface="Tekton Pro" pitchFamily="34" charset="0"/>
              </a:rPr>
              <a:t>Item</a:t>
            </a:r>
          </a:p>
          <a:p>
            <a:pPr marL="117475" indent="-117475">
              <a:buFont typeface="Arial" pitchFamily="34" charset="0"/>
              <a:buChar char="•"/>
            </a:pPr>
            <a:r>
              <a:rPr lang="en-US" sz="1600" dirty="0" smtClean="0">
                <a:latin typeface="Tekton Pro" pitchFamily="34" charset="0"/>
              </a:rPr>
              <a:t>ADO</a:t>
            </a:r>
          </a:p>
          <a:p>
            <a:pPr marL="117475" indent="-117475">
              <a:buFont typeface="Arial" pitchFamily="34" charset="0"/>
              <a:buChar char="•"/>
            </a:pPr>
            <a:r>
              <a:rPr lang="en-US" sz="1600" dirty="0" smtClean="0">
                <a:latin typeface="Tekton Pro" pitchFamily="34" charset="0"/>
              </a:rPr>
              <a:t>ADO.NET Schema </a:t>
            </a:r>
            <a:r>
              <a:rPr lang="en-US" sz="1600" dirty="0" smtClean="0">
                <a:latin typeface="Tekton Pro" pitchFamily="34" charset="0"/>
              </a:rPr>
              <a:t/>
            </a:r>
            <a:br>
              <a:rPr lang="en-US" sz="1600" dirty="0" smtClean="0">
                <a:latin typeface="Tekton Pro" pitchFamily="34" charset="0"/>
              </a:rPr>
            </a:br>
            <a:r>
              <a:rPr lang="en-US" sz="1600" dirty="0" err="1" smtClean="0">
                <a:latin typeface="Tekton Pro" pitchFamily="34" charset="0"/>
              </a:rPr>
              <a:t>Rowset</a:t>
            </a:r>
            <a:endParaRPr lang="en-US" sz="1600" dirty="0" smtClean="0">
              <a:latin typeface="Tekton Pro" pitchFamily="34" charset="0"/>
            </a:endParaRPr>
          </a:p>
          <a:p>
            <a:pPr marL="117475" indent="-117475">
              <a:buFont typeface="Arial" pitchFamily="34" charset="0"/>
              <a:buChar char="•"/>
            </a:pPr>
            <a:r>
              <a:rPr lang="en-US" sz="1600" dirty="0" smtClean="0">
                <a:latin typeface="Tekton Pro" pitchFamily="34" charset="0"/>
              </a:rPr>
              <a:t>Variable</a:t>
            </a:r>
          </a:p>
          <a:p>
            <a:pPr marL="117475" indent="-117475">
              <a:buFont typeface="Arial" pitchFamily="34" charset="0"/>
              <a:buChar char="•"/>
            </a:pPr>
            <a:r>
              <a:rPr lang="en-US" sz="1600" dirty="0" err="1" smtClean="0">
                <a:latin typeface="Tekton Pro" pitchFamily="34" charset="0"/>
              </a:rPr>
              <a:t>NodeList</a:t>
            </a:r>
            <a:endParaRPr lang="en-US" sz="1600" dirty="0" smtClean="0">
              <a:latin typeface="Tekton Pro" pitchFamily="34" charset="0"/>
            </a:endParaRPr>
          </a:p>
          <a:p>
            <a:pPr marL="117475" indent="-117475">
              <a:buFont typeface="Arial" pitchFamily="34" charset="0"/>
              <a:buChar char="•"/>
            </a:pPr>
            <a:r>
              <a:rPr lang="en-US" sz="1600" dirty="0" smtClean="0">
                <a:latin typeface="Tekton Pro" pitchFamily="34" charset="0"/>
              </a:rPr>
              <a:t>SMO</a:t>
            </a:r>
            <a:endParaRPr lang="en-US" sz="1600" dirty="0">
              <a:latin typeface="Tekton Pro" pitchFamily="34" charset="0"/>
            </a:endParaRPr>
          </a:p>
        </p:txBody>
      </p:sp>
    </p:spTree>
    <p:extLst>
      <p:ext uri="{BB962C8B-B14F-4D97-AF65-F5344CB8AC3E}">
        <p14:creationId xmlns:p14="http://schemas.microsoft.com/office/powerpoint/2010/main" val="244972319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22"/>
                                        </p:tgtEl>
                                        <p:attrNameLst>
                                          <p:attrName>style.visibility</p:attrName>
                                        </p:attrNameLst>
                                      </p:cBhvr>
                                      <p:to>
                                        <p:strVal val="visible"/>
                                      </p:to>
                                    </p:set>
                                    <p:animEffect transition="in" filter="fade">
                                      <p:cBhvr>
                                        <p:cTn id="22" dur="500"/>
                                        <p:tgtEl>
                                          <p:spTgt spid="512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fade">
                                      <p:cBhvr>
                                        <p:cTn id="27" dur="500"/>
                                        <p:tgtEl>
                                          <p:spTgt spid="1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
                                            <p:txEl>
                                              <p:pRg st="1" end="1"/>
                                            </p:txEl>
                                          </p:spTgt>
                                        </p:tgtEl>
                                        <p:attrNameLst>
                                          <p:attrName>style.visibility</p:attrName>
                                        </p:attrNameLst>
                                      </p:cBhvr>
                                      <p:to>
                                        <p:strVal val="visible"/>
                                      </p:to>
                                    </p:set>
                                    <p:animEffect transition="in" filter="fade">
                                      <p:cBhvr>
                                        <p:cTn id="32" dur="500"/>
                                        <p:tgtEl>
                                          <p:spTgt spid="12">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xEl>
                                              <p:pRg st="2" end="2"/>
                                            </p:txEl>
                                          </p:spTgt>
                                        </p:tgtEl>
                                        <p:attrNameLst>
                                          <p:attrName>style.visibility</p:attrName>
                                        </p:attrNameLst>
                                      </p:cBhvr>
                                      <p:to>
                                        <p:strVal val="visible"/>
                                      </p:to>
                                    </p:set>
                                    <p:animEffect transition="in" filter="fade">
                                      <p:cBhvr>
                                        <p:cTn id="37" dur="500"/>
                                        <p:tgtEl>
                                          <p:spTgt spid="12">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2">
                                            <p:txEl>
                                              <p:pRg st="3" end="3"/>
                                            </p:txEl>
                                          </p:spTgt>
                                        </p:tgtEl>
                                        <p:attrNameLst>
                                          <p:attrName>style.visibility</p:attrName>
                                        </p:attrNameLst>
                                      </p:cBhvr>
                                      <p:to>
                                        <p:strVal val="visible"/>
                                      </p:to>
                                    </p:set>
                                    <p:animEffect transition="in" filter="fade">
                                      <p:cBhvr>
                                        <p:cTn id="42" dur="500"/>
                                        <p:tgtEl>
                                          <p:spTgt spid="12">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2">
                                            <p:txEl>
                                              <p:pRg st="4" end="4"/>
                                            </p:txEl>
                                          </p:spTgt>
                                        </p:tgtEl>
                                        <p:attrNameLst>
                                          <p:attrName>style.visibility</p:attrName>
                                        </p:attrNameLst>
                                      </p:cBhvr>
                                      <p:to>
                                        <p:strVal val="visible"/>
                                      </p:to>
                                    </p:set>
                                    <p:animEffect transition="in" filter="fade">
                                      <p:cBhvr>
                                        <p:cTn id="47" dur="500"/>
                                        <p:tgtEl>
                                          <p:spTgt spid="12">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par>
                                <p:cTn id="53" presetID="10" presetClass="entr" presetSubtype="0" fill="hold" nodeType="withEffect">
                                  <p:stCondLst>
                                    <p:cond delay="0"/>
                                  </p:stCondLst>
                                  <p:childTnLst>
                                    <p:set>
                                      <p:cBhvr>
                                        <p:cTn id="54" dur="1" fill="hold">
                                          <p:stCondLst>
                                            <p:cond delay="0"/>
                                          </p:stCondLst>
                                        </p:cTn>
                                        <p:tgtEl>
                                          <p:spTgt spid="11">
                                            <p:txEl>
                                              <p:pRg st="0" end="0"/>
                                            </p:txEl>
                                          </p:spTgt>
                                        </p:tgtEl>
                                        <p:attrNameLst>
                                          <p:attrName>style.visibility</p:attrName>
                                        </p:attrNameLst>
                                      </p:cBhvr>
                                      <p:to>
                                        <p:strVal val="visible"/>
                                      </p:to>
                                    </p:set>
                                    <p:animEffect transition="in" filter="fade">
                                      <p:cBhvr>
                                        <p:cTn id="55" dur="500"/>
                                        <p:tgtEl>
                                          <p:spTgt spid="11">
                                            <p:txEl>
                                              <p:pRg st="0" end="0"/>
                                            </p:txEl>
                                          </p:spTgt>
                                        </p:tgtEl>
                                      </p:cBhvr>
                                    </p:animEffect>
                                  </p:childTnLst>
                                </p:cTn>
                              </p:par>
                              <p:par>
                                <p:cTn id="56" presetID="10" presetClass="entr" presetSubtype="0" fill="hold" nodeType="withEffect">
                                  <p:stCondLst>
                                    <p:cond delay="0"/>
                                  </p:stCondLst>
                                  <p:childTnLst>
                                    <p:set>
                                      <p:cBhvr>
                                        <p:cTn id="57" dur="1" fill="hold">
                                          <p:stCondLst>
                                            <p:cond delay="0"/>
                                          </p:stCondLst>
                                        </p:cTn>
                                        <p:tgtEl>
                                          <p:spTgt spid="11">
                                            <p:txEl>
                                              <p:pRg st="1" end="1"/>
                                            </p:txEl>
                                          </p:spTgt>
                                        </p:tgtEl>
                                        <p:attrNameLst>
                                          <p:attrName>style.visibility</p:attrName>
                                        </p:attrNameLst>
                                      </p:cBhvr>
                                      <p:to>
                                        <p:strVal val="visible"/>
                                      </p:to>
                                    </p:set>
                                    <p:animEffect transition="in" filter="fade">
                                      <p:cBhvr>
                                        <p:cTn id="58" dur="500"/>
                                        <p:tgtEl>
                                          <p:spTgt spid="11">
                                            <p:txEl>
                                              <p:pRg st="1" end="1"/>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11">
                                            <p:txEl>
                                              <p:pRg st="3" end="3"/>
                                            </p:txEl>
                                          </p:spTgt>
                                        </p:tgtEl>
                                        <p:attrNameLst>
                                          <p:attrName>style.visibility</p:attrName>
                                        </p:attrNameLst>
                                      </p:cBhvr>
                                      <p:to>
                                        <p:strVal val="visible"/>
                                      </p:to>
                                    </p:set>
                                    <p:animEffect transition="in" filter="fade">
                                      <p:cBhvr>
                                        <p:cTn id="63" dur="500"/>
                                        <p:tgtEl>
                                          <p:spTgt spid="11">
                                            <p:txEl>
                                              <p:pRg st="3" end="3"/>
                                            </p:txEl>
                                          </p:spTgt>
                                        </p:tgtEl>
                                      </p:cBhvr>
                                    </p:animEffect>
                                  </p:childTnLst>
                                </p:cTn>
                              </p:par>
                              <p:par>
                                <p:cTn id="64" presetID="10" presetClass="entr" presetSubtype="0" fill="hold" nodeType="withEffect">
                                  <p:stCondLst>
                                    <p:cond delay="0"/>
                                  </p:stCondLst>
                                  <p:childTnLst>
                                    <p:set>
                                      <p:cBhvr>
                                        <p:cTn id="65" dur="1" fill="hold">
                                          <p:stCondLst>
                                            <p:cond delay="0"/>
                                          </p:stCondLst>
                                        </p:cTn>
                                        <p:tgtEl>
                                          <p:spTgt spid="11">
                                            <p:txEl>
                                              <p:pRg st="4" end="4"/>
                                            </p:txEl>
                                          </p:spTgt>
                                        </p:tgtEl>
                                        <p:attrNameLst>
                                          <p:attrName>style.visibility</p:attrName>
                                        </p:attrNameLst>
                                      </p:cBhvr>
                                      <p:to>
                                        <p:strVal val="visible"/>
                                      </p:to>
                                    </p:set>
                                    <p:animEffect transition="in" filter="fade">
                                      <p:cBhvr>
                                        <p:cTn id="66" dur="500"/>
                                        <p:tgtEl>
                                          <p:spTgt spid="11">
                                            <p:txEl>
                                              <p:pRg st="4" end="4"/>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11">
                                            <p:txEl>
                                              <p:pRg st="6" end="6"/>
                                            </p:txEl>
                                          </p:spTgt>
                                        </p:tgtEl>
                                        <p:attrNameLst>
                                          <p:attrName>style.visibility</p:attrName>
                                        </p:attrNameLst>
                                      </p:cBhvr>
                                      <p:to>
                                        <p:strVal val="visible"/>
                                      </p:to>
                                    </p:set>
                                    <p:animEffect transition="in" filter="fade">
                                      <p:cBhvr>
                                        <p:cTn id="71" dur="500"/>
                                        <p:tgtEl>
                                          <p:spTgt spid="11">
                                            <p:txEl>
                                              <p:pRg st="6" end="6"/>
                                            </p:txEl>
                                          </p:spTgt>
                                        </p:tgtEl>
                                      </p:cBhvr>
                                    </p:animEffect>
                                  </p:childTnLst>
                                </p:cTn>
                              </p:par>
                              <p:par>
                                <p:cTn id="72" presetID="10" presetClass="entr" presetSubtype="0" fill="hold" nodeType="withEffect">
                                  <p:stCondLst>
                                    <p:cond delay="0"/>
                                  </p:stCondLst>
                                  <p:childTnLst>
                                    <p:set>
                                      <p:cBhvr>
                                        <p:cTn id="73" dur="1" fill="hold">
                                          <p:stCondLst>
                                            <p:cond delay="0"/>
                                          </p:stCondLst>
                                        </p:cTn>
                                        <p:tgtEl>
                                          <p:spTgt spid="11">
                                            <p:txEl>
                                              <p:pRg st="7" end="7"/>
                                            </p:txEl>
                                          </p:spTgt>
                                        </p:tgtEl>
                                        <p:attrNameLst>
                                          <p:attrName>style.visibility</p:attrName>
                                        </p:attrNameLst>
                                      </p:cBhvr>
                                      <p:to>
                                        <p:strVal val="visible"/>
                                      </p:to>
                                    </p:set>
                                    <p:animEffect transition="in" filter="fade">
                                      <p:cBhvr>
                                        <p:cTn id="74" dur="500"/>
                                        <p:tgtEl>
                                          <p:spTgt spid="11">
                                            <p:txEl>
                                              <p:pRg st="7" end="7"/>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500"/>
                                        <p:tgtEl>
                                          <p:spTgt spid="14"/>
                                        </p:tgtEl>
                                      </p:cBhvr>
                                    </p:animEffect>
                                  </p:childTnLst>
                                </p:cTn>
                              </p:par>
                              <p:par>
                                <p:cTn id="80" presetID="10" presetClass="entr" presetSubtype="0" fill="hold" nodeType="withEffect">
                                  <p:stCondLst>
                                    <p:cond delay="0"/>
                                  </p:stCondLst>
                                  <p:childTnLst>
                                    <p:set>
                                      <p:cBhvr>
                                        <p:cTn id="81" dur="1" fill="hold">
                                          <p:stCondLst>
                                            <p:cond delay="0"/>
                                          </p:stCondLst>
                                        </p:cTn>
                                        <p:tgtEl>
                                          <p:spTgt spid="14">
                                            <p:txEl>
                                              <p:pRg st="0" end="0"/>
                                            </p:txEl>
                                          </p:spTgt>
                                        </p:tgtEl>
                                        <p:attrNameLst>
                                          <p:attrName>style.visibility</p:attrName>
                                        </p:attrNameLst>
                                      </p:cBhvr>
                                      <p:to>
                                        <p:strVal val="visible"/>
                                      </p:to>
                                    </p:set>
                                    <p:animEffect transition="in" filter="fade">
                                      <p:cBhvr>
                                        <p:cTn id="82" dur="500"/>
                                        <p:tgtEl>
                                          <p:spTgt spid="14">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14">
                                            <p:txEl>
                                              <p:pRg st="1" end="1"/>
                                            </p:txEl>
                                          </p:spTgt>
                                        </p:tgtEl>
                                        <p:attrNameLst>
                                          <p:attrName>style.visibility</p:attrName>
                                        </p:attrNameLst>
                                      </p:cBhvr>
                                      <p:to>
                                        <p:strVal val="visible"/>
                                      </p:to>
                                    </p:set>
                                    <p:animEffect transition="in" filter="fade">
                                      <p:cBhvr>
                                        <p:cTn id="87" dur="500"/>
                                        <p:tgtEl>
                                          <p:spTgt spid="14">
                                            <p:txEl>
                                              <p:pRg st="1" end="1"/>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14">
                                            <p:txEl>
                                              <p:pRg st="2" end="2"/>
                                            </p:txEl>
                                          </p:spTgt>
                                        </p:tgtEl>
                                        <p:attrNameLst>
                                          <p:attrName>style.visibility</p:attrName>
                                        </p:attrNameLst>
                                      </p:cBhvr>
                                      <p:to>
                                        <p:strVal val="visible"/>
                                      </p:to>
                                    </p:set>
                                    <p:animEffect transition="in" filter="fade">
                                      <p:cBhvr>
                                        <p:cTn id="92" dur="500"/>
                                        <p:tgtEl>
                                          <p:spTgt spid="14">
                                            <p:txEl>
                                              <p:pRg st="2" end="2"/>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14">
                                            <p:txEl>
                                              <p:pRg st="3" end="3"/>
                                            </p:txEl>
                                          </p:spTgt>
                                        </p:tgtEl>
                                        <p:attrNameLst>
                                          <p:attrName>style.visibility</p:attrName>
                                        </p:attrNameLst>
                                      </p:cBhvr>
                                      <p:to>
                                        <p:strVal val="visible"/>
                                      </p:to>
                                    </p:set>
                                    <p:animEffect transition="in" filter="fade">
                                      <p:cBhvr>
                                        <p:cTn id="97" dur="500"/>
                                        <p:tgtEl>
                                          <p:spTgt spid="14">
                                            <p:txEl>
                                              <p:pRg st="3" end="3"/>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14">
                                            <p:txEl>
                                              <p:pRg st="4" end="4"/>
                                            </p:txEl>
                                          </p:spTgt>
                                        </p:tgtEl>
                                        <p:attrNameLst>
                                          <p:attrName>style.visibility</p:attrName>
                                        </p:attrNameLst>
                                      </p:cBhvr>
                                      <p:to>
                                        <p:strVal val="visible"/>
                                      </p:to>
                                    </p:set>
                                    <p:animEffect transition="in" filter="fade">
                                      <p:cBhvr>
                                        <p:cTn id="102" dur="500"/>
                                        <p:tgtEl>
                                          <p:spTgt spid="14">
                                            <p:txEl>
                                              <p:pRg st="4" end="4"/>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nodeType="clickEffect">
                                  <p:stCondLst>
                                    <p:cond delay="0"/>
                                  </p:stCondLst>
                                  <p:childTnLst>
                                    <p:set>
                                      <p:cBhvr>
                                        <p:cTn id="106" dur="1" fill="hold">
                                          <p:stCondLst>
                                            <p:cond delay="0"/>
                                          </p:stCondLst>
                                        </p:cTn>
                                        <p:tgtEl>
                                          <p:spTgt spid="14">
                                            <p:txEl>
                                              <p:pRg st="5" end="5"/>
                                            </p:txEl>
                                          </p:spTgt>
                                        </p:tgtEl>
                                        <p:attrNameLst>
                                          <p:attrName>style.visibility</p:attrName>
                                        </p:attrNameLst>
                                      </p:cBhvr>
                                      <p:to>
                                        <p:strVal val="visible"/>
                                      </p:to>
                                    </p:set>
                                    <p:animEffect transition="in" filter="fade">
                                      <p:cBhvr>
                                        <p:cTn id="107" dur="500"/>
                                        <p:tgtEl>
                                          <p:spTgt spid="14">
                                            <p:txEl>
                                              <p:pRg st="5" end="5"/>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14">
                                            <p:txEl>
                                              <p:pRg st="6" end="6"/>
                                            </p:txEl>
                                          </p:spTgt>
                                        </p:tgtEl>
                                        <p:attrNameLst>
                                          <p:attrName>style.visibility</p:attrName>
                                        </p:attrNameLst>
                                      </p:cBhvr>
                                      <p:to>
                                        <p:strVal val="visible"/>
                                      </p:to>
                                    </p:set>
                                    <p:animEffect transition="in" filter="fade">
                                      <p:cBhvr>
                                        <p:cTn id="112" dur="500"/>
                                        <p:tgtEl>
                                          <p:spTgt spid="1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Control Flow Tasks</a:t>
            </a:r>
            <a:endParaRPr lang="en-US" dirty="0"/>
          </a:p>
        </p:txBody>
      </p:sp>
      <p:sp>
        <p:nvSpPr>
          <p:cNvPr id="3" name="Text Placeholder 2"/>
          <p:cNvSpPr>
            <a:spLocks noGrp="1"/>
          </p:cNvSpPr>
          <p:nvPr>
            <p:ph type="body" idx="1"/>
          </p:nvPr>
        </p:nvSpPr>
        <p:spPr/>
        <p:txBody>
          <a:bodyPr/>
          <a:lstStyle/>
          <a:p>
            <a:r>
              <a:rPr lang="en-US" dirty="0" smtClean="0"/>
              <a:t>Data Preparation Tasks</a:t>
            </a:r>
          </a:p>
          <a:p>
            <a:r>
              <a:rPr lang="en-US" dirty="0" smtClean="0"/>
              <a:t>Process Communication Tasks</a:t>
            </a:r>
          </a:p>
          <a:p>
            <a:r>
              <a:rPr lang="en-US" dirty="0" smtClean="0"/>
              <a:t>SQL Server Tasks</a:t>
            </a:r>
          </a:p>
          <a:p>
            <a:r>
              <a:rPr lang="en-US" dirty="0" smtClean="0"/>
              <a:t>Analysis Services Tasks</a:t>
            </a:r>
          </a:p>
          <a:p>
            <a:r>
              <a:rPr lang="en-US" dirty="0" smtClean="0"/>
              <a:t>Database Maintenance Tasks</a:t>
            </a:r>
          </a:p>
        </p:txBody>
      </p:sp>
    </p:spTree>
    <p:extLst>
      <p:ext uri="{BB962C8B-B14F-4D97-AF65-F5344CB8AC3E}">
        <p14:creationId xmlns:p14="http://schemas.microsoft.com/office/powerpoint/2010/main" val="16873341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Preparation Tasks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387467226"/>
              </p:ext>
            </p:extLst>
          </p:nvPr>
        </p:nvGraphicFramePr>
        <p:xfrm>
          <a:off x="549876" y="1575632"/>
          <a:ext cx="7884675" cy="3941248"/>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000" dirty="0" smtClean="0">
                          <a:solidFill>
                            <a:schemeClr val="bg1"/>
                          </a:solidFill>
                          <a:latin typeface="+mn-lt"/>
                        </a:rPr>
                        <a:t>Task</a:t>
                      </a:r>
                      <a:endParaRPr lang="en-US" sz="2000" dirty="0">
                        <a:solidFill>
                          <a:schemeClr val="bg1"/>
                        </a:solidFill>
                        <a:latin typeface="+mn-lt"/>
                      </a:endParaRPr>
                    </a:p>
                  </a:txBody>
                  <a:tcPr/>
                </a:tc>
                <a:tc>
                  <a:txBody>
                    <a:bodyPr/>
                    <a:lstStyle/>
                    <a:p>
                      <a:r>
                        <a:rPr lang="en-US" sz="2000" dirty="0" smtClean="0">
                          <a:solidFill>
                            <a:schemeClr val="bg1"/>
                          </a:solidFill>
                          <a:latin typeface="+mn-lt"/>
                        </a:rPr>
                        <a:t>ETL</a:t>
                      </a:r>
                      <a:r>
                        <a:rPr lang="en-US" sz="2000" baseline="0" dirty="0" smtClean="0">
                          <a:solidFill>
                            <a:schemeClr val="bg1"/>
                          </a:solidFill>
                          <a:latin typeface="+mn-lt"/>
                        </a:rPr>
                        <a:t> Example</a:t>
                      </a:r>
                      <a:endParaRPr lang="en-US" sz="2000" dirty="0">
                        <a:solidFill>
                          <a:schemeClr val="bg1"/>
                        </a:solidFill>
                        <a:latin typeface="+mn-lt"/>
                      </a:endParaRPr>
                    </a:p>
                  </a:txBody>
                  <a:tcPr/>
                </a:tc>
              </a:tr>
              <a:tr h="771328">
                <a:tc>
                  <a:txBody>
                    <a:bodyPr/>
                    <a:lstStyle/>
                    <a:p>
                      <a:endParaRPr lang="en-US" sz="2000">
                        <a:latin typeface="+mn-lt"/>
                      </a:endParaRPr>
                    </a:p>
                  </a:txBody>
                  <a:tcPr/>
                </a:tc>
                <a:tc>
                  <a:txBody>
                    <a:bodyPr/>
                    <a:lstStyle/>
                    <a:p>
                      <a:r>
                        <a:rPr lang="en-US" sz="2000" dirty="0" smtClean="0">
                          <a:latin typeface="+mn-lt"/>
                        </a:rPr>
                        <a:t>Move processed data files to an archive folder</a:t>
                      </a:r>
                      <a:endParaRPr lang="en-US" sz="2000" dirty="0">
                        <a:latin typeface="+mn-lt"/>
                      </a:endParaRPr>
                    </a:p>
                  </a:txBody>
                  <a:tcPr/>
                </a:tc>
              </a:tr>
              <a:tr h="685800">
                <a:tc>
                  <a:txBody>
                    <a:bodyPr/>
                    <a:lstStyle/>
                    <a:p>
                      <a:endParaRPr lang="en-US" sz="2000">
                        <a:latin typeface="+mn-lt"/>
                      </a:endParaRPr>
                    </a:p>
                  </a:txBody>
                  <a:tcPr/>
                </a:tc>
                <a:tc>
                  <a:txBody>
                    <a:bodyPr/>
                    <a:lstStyle/>
                    <a:p>
                      <a:r>
                        <a:rPr lang="en-US" sz="2000" dirty="0" smtClean="0">
                          <a:latin typeface="+mn-lt"/>
                        </a:rPr>
                        <a:t>Download source data files from an FTP server  </a:t>
                      </a:r>
                      <a:endParaRPr lang="en-US" sz="2000" dirty="0">
                        <a:latin typeface="+mn-lt"/>
                      </a:endParaRPr>
                    </a:p>
                  </a:txBody>
                  <a:tcPr/>
                </a:tc>
              </a:tr>
              <a:tr h="370840">
                <a:tc>
                  <a:txBody>
                    <a:bodyPr/>
                    <a:lstStyle/>
                    <a:p>
                      <a:endParaRPr lang="en-US" sz="2000">
                        <a:latin typeface="+mn-lt"/>
                      </a:endParaRPr>
                    </a:p>
                  </a:txBody>
                  <a:tcPr/>
                </a:tc>
                <a:tc>
                  <a:txBody>
                    <a:bodyPr/>
                    <a:lstStyle/>
                    <a:p>
                      <a:r>
                        <a:rPr lang="en-US" sz="2000" dirty="0" smtClean="0">
                          <a:latin typeface="+mn-lt"/>
                        </a:rPr>
                        <a:t>Retrieve current exchange rate from Web service</a:t>
                      </a:r>
                      <a:endParaRPr lang="en-US" sz="2000" dirty="0">
                        <a:latin typeface="+mn-lt"/>
                      </a:endParaRPr>
                    </a:p>
                  </a:txBody>
                  <a:tcPr/>
                </a:tc>
              </a:tr>
              <a:tr h="670560">
                <a:tc>
                  <a:txBody>
                    <a:bodyPr/>
                    <a:lstStyle/>
                    <a:p>
                      <a:endParaRPr lang="en-US" sz="2000" dirty="0">
                        <a:latin typeface="+mn-lt"/>
                      </a:endParaRPr>
                    </a:p>
                  </a:txBody>
                  <a:tcPr/>
                </a:tc>
                <a:tc>
                  <a:txBody>
                    <a:bodyPr/>
                    <a:lstStyle/>
                    <a:p>
                      <a:r>
                        <a:rPr lang="en-US" sz="2000" dirty="0" smtClean="0">
                          <a:latin typeface="+mn-lt"/>
                        </a:rPr>
                        <a:t>Validate and query an XML document</a:t>
                      </a:r>
                      <a:endParaRPr lang="en-US" sz="2000" dirty="0">
                        <a:latin typeface="+mn-lt"/>
                      </a:endParaRPr>
                    </a:p>
                  </a:txBody>
                  <a:tcPr/>
                </a:tc>
              </a:tr>
              <a:tr h="670560">
                <a:tc>
                  <a:txBody>
                    <a:bodyPr/>
                    <a:lstStyle/>
                    <a:p>
                      <a:endParaRPr lang="en-US" sz="2000" dirty="0">
                        <a:latin typeface="+mn-lt"/>
                      </a:endParaRPr>
                    </a:p>
                  </a:txBody>
                  <a:tcPr/>
                </a:tc>
                <a:tc>
                  <a:txBody>
                    <a:bodyPr/>
                    <a:lstStyle/>
                    <a:p>
                      <a:r>
                        <a:rPr lang="en-US" sz="2000" dirty="0" smtClean="0">
                          <a:latin typeface="+mn-lt"/>
                        </a:rPr>
                        <a:t>Produce report assessing data quality, data</a:t>
                      </a:r>
                      <a:r>
                        <a:rPr lang="en-US" sz="2000" baseline="0" dirty="0" smtClean="0">
                          <a:latin typeface="+mn-lt"/>
                        </a:rPr>
                        <a:t> patterns, and dependencies</a:t>
                      </a:r>
                      <a:endParaRPr lang="en-US" sz="2000" dirty="0">
                        <a:latin typeface="+mn-lt"/>
                      </a:endParaRPr>
                    </a:p>
                  </a:txBody>
                  <a:tcPr/>
                </a:tc>
              </a:tr>
            </a:tbl>
          </a:graphicData>
        </a:graphic>
      </p:graphicFrame>
      <p:pic>
        <p:nvPicPr>
          <p:cNvPr id="5" name="Rectangle 99330"/>
          <p:cNvPicPr>
            <a:picLocks noChangeAspect="1" noChangeArrowheads="1"/>
          </p:cNvPicPr>
          <p:nvPr/>
        </p:nvPicPr>
        <p:blipFill>
          <a:blip r:embed="rId3"/>
          <a:srcRect/>
          <a:stretch>
            <a:fillRect/>
          </a:stretch>
        </p:blipFill>
        <p:spPr bwMode="auto">
          <a:xfrm>
            <a:off x="1079672" y="4206557"/>
            <a:ext cx="2000250" cy="525463"/>
          </a:xfrm>
          <a:prstGeom prst="rect">
            <a:avLst/>
          </a:prstGeom>
          <a:noFill/>
          <a:ln w="9525">
            <a:noFill/>
            <a:miter lim="800000"/>
            <a:headEnd/>
            <a:tailEnd/>
          </a:ln>
        </p:spPr>
      </p:pic>
      <p:pic>
        <p:nvPicPr>
          <p:cNvPr id="6" name="Rectangle 99331"/>
          <p:cNvPicPr>
            <a:picLocks noChangeAspect="1" noChangeArrowheads="1"/>
          </p:cNvPicPr>
          <p:nvPr/>
        </p:nvPicPr>
        <p:blipFill>
          <a:blip r:embed="rId4"/>
          <a:srcRect/>
          <a:stretch>
            <a:fillRect/>
          </a:stretch>
        </p:blipFill>
        <p:spPr bwMode="auto">
          <a:xfrm>
            <a:off x="1071734" y="2094329"/>
            <a:ext cx="2000250" cy="525462"/>
          </a:xfrm>
          <a:prstGeom prst="rect">
            <a:avLst/>
          </a:prstGeom>
          <a:noFill/>
          <a:ln w="9525">
            <a:noFill/>
            <a:miter lim="800000"/>
            <a:headEnd/>
            <a:tailEnd/>
          </a:ln>
        </p:spPr>
      </p:pic>
      <p:pic>
        <p:nvPicPr>
          <p:cNvPr id="7" name="Rectangle 99332"/>
          <p:cNvPicPr>
            <a:picLocks noChangeAspect="1" noChangeArrowheads="1"/>
          </p:cNvPicPr>
          <p:nvPr/>
        </p:nvPicPr>
        <p:blipFill>
          <a:blip r:embed="rId5"/>
          <a:srcRect/>
          <a:stretch>
            <a:fillRect/>
          </a:stretch>
        </p:blipFill>
        <p:spPr bwMode="auto">
          <a:xfrm>
            <a:off x="1071734" y="2819400"/>
            <a:ext cx="2000250" cy="525462"/>
          </a:xfrm>
          <a:prstGeom prst="rect">
            <a:avLst/>
          </a:prstGeom>
          <a:noFill/>
          <a:ln w="9525">
            <a:noFill/>
            <a:miter lim="800000"/>
            <a:headEnd/>
            <a:tailEnd/>
          </a:ln>
        </p:spPr>
      </p:pic>
      <p:pic>
        <p:nvPicPr>
          <p:cNvPr id="8" name="Rectangle 99333"/>
          <p:cNvPicPr>
            <a:picLocks noChangeAspect="1" noChangeArrowheads="1"/>
          </p:cNvPicPr>
          <p:nvPr/>
        </p:nvPicPr>
        <p:blipFill>
          <a:blip r:embed="rId6"/>
          <a:srcRect/>
          <a:stretch>
            <a:fillRect/>
          </a:stretch>
        </p:blipFill>
        <p:spPr bwMode="auto">
          <a:xfrm>
            <a:off x="1071734" y="3505200"/>
            <a:ext cx="2008188" cy="525463"/>
          </a:xfrm>
          <a:prstGeom prst="rect">
            <a:avLst/>
          </a:prstGeom>
          <a:noFill/>
          <a:ln w="9525">
            <a:noFill/>
            <a:miter lim="800000"/>
            <a:headEnd/>
            <a:tailEnd/>
          </a:ln>
        </p:spPr>
      </p:pic>
      <p:pic>
        <p:nvPicPr>
          <p:cNvPr id="1028" name="Picture 4" descr="C:\Users\smisner\AppData\Local\Temp\SNAGHTML5b09b6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8864" y="4760548"/>
            <a:ext cx="2111058" cy="763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22352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fade">
                                      <p:cBhvr>
                                        <p:cTn id="22"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Communication Tasks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990227510"/>
              </p:ext>
            </p:extLst>
          </p:nvPr>
        </p:nvGraphicFramePr>
        <p:xfrm>
          <a:off x="549876" y="1149950"/>
          <a:ext cx="7884675" cy="4916096"/>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rgbClr val="00478E"/>
                          </a:solidFill>
                          <a:latin typeface="Tekton Pro" pitchFamily="34" charset="0"/>
                        </a:rPr>
                        <a:t>Task</a:t>
                      </a:r>
                      <a:endParaRPr lang="en-US" sz="2200" dirty="0">
                        <a:solidFill>
                          <a:srgbClr val="00478E"/>
                        </a:solidFill>
                        <a:latin typeface="Tekton Pro" pitchFamily="34" charset="0"/>
                      </a:endParaRPr>
                    </a:p>
                  </a:txBody>
                  <a:tcPr/>
                </a:tc>
                <a:tc>
                  <a:txBody>
                    <a:bodyPr/>
                    <a:lstStyle/>
                    <a:p>
                      <a:r>
                        <a:rPr lang="en-US" sz="2200" dirty="0" smtClean="0">
                          <a:solidFill>
                            <a:srgbClr val="00478E"/>
                          </a:solidFill>
                          <a:latin typeface="Tekton Pro" pitchFamily="34" charset="0"/>
                        </a:rPr>
                        <a:t>ETL</a:t>
                      </a:r>
                      <a:r>
                        <a:rPr lang="en-US" sz="2200" baseline="0" dirty="0" smtClean="0">
                          <a:solidFill>
                            <a:srgbClr val="00478E"/>
                          </a:solidFill>
                          <a:latin typeface="Tekton Pro" pitchFamily="34" charset="0"/>
                        </a:rPr>
                        <a:t> Example</a:t>
                      </a:r>
                      <a:endParaRPr lang="en-US" sz="2200" dirty="0">
                        <a:solidFill>
                          <a:srgbClr val="00478E"/>
                        </a:solidFill>
                        <a:latin typeface="Tekton Pro" pitchFamily="34" charset="0"/>
                      </a:endParaRPr>
                    </a:p>
                  </a:txBody>
                  <a:tcPr/>
                </a:tc>
              </a:tr>
              <a:tr h="1242730">
                <a:tc>
                  <a:txBody>
                    <a:bodyPr/>
                    <a:lstStyle/>
                    <a:p>
                      <a:endParaRPr lang="en-US" dirty="0" smtClean="0"/>
                    </a:p>
                    <a:p>
                      <a:endParaRPr lang="en-US" dirty="0"/>
                    </a:p>
                    <a:p>
                      <a:endParaRPr lang="en-US" dirty="0" smtClean="0"/>
                    </a:p>
                    <a:p>
                      <a:endParaRPr lang="en-US" dirty="0"/>
                    </a:p>
                  </a:txBody>
                  <a:tcPr/>
                </a:tc>
                <a:tc>
                  <a:txBody>
                    <a:bodyPr/>
                    <a:lstStyle/>
                    <a:p>
                      <a:r>
                        <a:rPr lang="en-US" sz="1800" dirty="0" smtClean="0"/>
                        <a:t>Run packages</a:t>
                      </a:r>
                      <a:endParaRPr lang="en-US" sz="1800" dirty="0"/>
                    </a:p>
                  </a:txBody>
                  <a:tcPr anchor="ctr"/>
                </a:tc>
              </a:tr>
              <a:tr h="609600">
                <a:tc>
                  <a:txBody>
                    <a:bodyPr/>
                    <a:lstStyle/>
                    <a:p>
                      <a:endParaRPr lang="en-US" dirty="0"/>
                    </a:p>
                  </a:txBody>
                  <a:tcPr/>
                </a:tc>
                <a:tc>
                  <a:txBody>
                    <a:bodyPr/>
                    <a:lstStyle/>
                    <a:p>
                      <a:pPr defTabSz="914400" eaLnBrk="1" hangingPunct="1"/>
                      <a:r>
                        <a:rPr lang="en-US" sz="1800" dirty="0" smtClean="0"/>
                        <a:t>Send and</a:t>
                      </a:r>
                      <a:r>
                        <a:rPr lang="en-US" sz="1800" baseline="0" dirty="0" smtClean="0"/>
                        <a:t> </a:t>
                      </a:r>
                      <a:r>
                        <a:rPr lang="en-US" sz="1800" dirty="0" smtClean="0"/>
                        <a:t>receive messages between packages</a:t>
                      </a:r>
                    </a:p>
                  </a:txBody>
                  <a:tcPr/>
                </a:tc>
              </a:tr>
              <a:tr h="633774">
                <a:tc>
                  <a:txBody>
                    <a:bodyPr/>
                    <a:lstStyle/>
                    <a:p>
                      <a:endParaRPr lang="en-US" dirty="0"/>
                    </a:p>
                  </a:txBody>
                  <a:tcPr/>
                </a:tc>
                <a:tc>
                  <a:txBody>
                    <a:bodyPr/>
                    <a:lstStyle/>
                    <a:p>
                      <a:pPr defTabSz="914400" eaLnBrk="1" hangingPunct="1"/>
                      <a:r>
                        <a:rPr lang="en-US" sz="1800" dirty="0" smtClean="0"/>
                        <a:t>Read WMI data (memory,</a:t>
                      </a:r>
                      <a:r>
                        <a:rPr lang="en-US" sz="1800" baseline="0" dirty="0" smtClean="0"/>
                        <a:t> disk space, etc.)</a:t>
                      </a:r>
                      <a:endParaRPr lang="en-US" sz="1800" dirty="0" smtClean="0"/>
                    </a:p>
                  </a:txBody>
                  <a:tcPr/>
                </a:tc>
              </a:tr>
              <a:tr h="67569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Watch for WMI events</a:t>
                      </a:r>
                    </a:p>
                  </a:txBody>
                  <a:tcPr/>
                </a:tc>
              </a:tr>
              <a:tr h="6811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Run programs or batch files</a:t>
                      </a:r>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Send e-mail message</a:t>
                      </a:r>
                      <a:r>
                        <a:rPr lang="en-US" sz="1800" baseline="0" dirty="0" smtClean="0"/>
                        <a:t> when a task fails</a:t>
                      </a:r>
                      <a:endParaRPr lang="en-US" sz="1800" dirty="0" smtClean="0"/>
                    </a:p>
                  </a:txBody>
                  <a:tcPr/>
                </a:tc>
              </a:tr>
            </a:tbl>
          </a:graphicData>
        </a:graphic>
      </p:graphicFrame>
      <p:pic>
        <p:nvPicPr>
          <p:cNvPr id="5" name="Rectangle 101378"/>
          <p:cNvPicPr>
            <a:picLocks noChangeAspect="1" noChangeArrowheads="1"/>
          </p:cNvPicPr>
          <p:nvPr/>
        </p:nvPicPr>
        <p:blipFill>
          <a:blip r:embed="rId3"/>
          <a:srcRect/>
          <a:stretch>
            <a:fillRect/>
          </a:stretch>
        </p:blipFill>
        <p:spPr bwMode="auto">
          <a:xfrm>
            <a:off x="1056731" y="2244090"/>
            <a:ext cx="2000250" cy="525463"/>
          </a:xfrm>
          <a:prstGeom prst="rect">
            <a:avLst/>
          </a:prstGeom>
          <a:noFill/>
          <a:ln w="9525">
            <a:noFill/>
            <a:miter lim="800000"/>
            <a:headEnd/>
            <a:tailEnd/>
          </a:ln>
        </p:spPr>
      </p:pic>
      <p:pic>
        <p:nvPicPr>
          <p:cNvPr id="6" name="Rectangle 101379"/>
          <p:cNvPicPr>
            <a:picLocks noChangeAspect="1" noChangeArrowheads="1"/>
          </p:cNvPicPr>
          <p:nvPr/>
        </p:nvPicPr>
        <p:blipFill>
          <a:blip r:embed="rId4"/>
          <a:srcRect/>
          <a:stretch>
            <a:fillRect/>
          </a:stretch>
        </p:blipFill>
        <p:spPr bwMode="auto">
          <a:xfrm>
            <a:off x="1044031" y="4800600"/>
            <a:ext cx="2000250" cy="525463"/>
          </a:xfrm>
          <a:prstGeom prst="rect">
            <a:avLst/>
          </a:prstGeom>
          <a:noFill/>
          <a:ln w="9525">
            <a:noFill/>
            <a:miter lim="800000"/>
            <a:headEnd/>
            <a:tailEnd/>
          </a:ln>
        </p:spPr>
      </p:pic>
      <p:pic>
        <p:nvPicPr>
          <p:cNvPr id="7" name="Rectangle 101380"/>
          <p:cNvPicPr>
            <a:picLocks noChangeAspect="1" noChangeArrowheads="1"/>
          </p:cNvPicPr>
          <p:nvPr/>
        </p:nvPicPr>
        <p:blipFill>
          <a:blip r:embed="rId5"/>
          <a:srcRect/>
          <a:stretch>
            <a:fillRect/>
          </a:stretch>
        </p:blipFill>
        <p:spPr bwMode="auto">
          <a:xfrm>
            <a:off x="1064669" y="2861310"/>
            <a:ext cx="2000250" cy="525462"/>
          </a:xfrm>
          <a:prstGeom prst="rect">
            <a:avLst/>
          </a:prstGeom>
          <a:noFill/>
          <a:ln w="9525">
            <a:noFill/>
            <a:miter lim="800000"/>
            <a:headEnd/>
            <a:tailEnd/>
          </a:ln>
        </p:spPr>
      </p:pic>
      <p:pic>
        <p:nvPicPr>
          <p:cNvPr id="8" name="Rectangle 101381"/>
          <p:cNvPicPr>
            <a:picLocks noChangeAspect="1" noChangeArrowheads="1"/>
          </p:cNvPicPr>
          <p:nvPr/>
        </p:nvPicPr>
        <p:blipFill>
          <a:blip r:embed="rId6"/>
          <a:srcRect/>
          <a:stretch>
            <a:fillRect/>
          </a:stretch>
        </p:blipFill>
        <p:spPr bwMode="auto">
          <a:xfrm>
            <a:off x="1044031" y="5474970"/>
            <a:ext cx="2000250" cy="525463"/>
          </a:xfrm>
          <a:prstGeom prst="rect">
            <a:avLst/>
          </a:prstGeom>
          <a:noFill/>
          <a:ln w="9525">
            <a:noFill/>
            <a:miter lim="800000"/>
            <a:headEnd/>
            <a:tailEnd/>
          </a:ln>
        </p:spPr>
      </p:pic>
      <p:pic>
        <p:nvPicPr>
          <p:cNvPr id="9" name="Rectangle 101382"/>
          <p:cNvPicPr>
            <a:picLocks noChangeAspect="1" noChangeArrowheads="1"/>
          </p:cNvPicPr>
          <p:nvPr/>
        </p:nvPicPr>
        <p:blipFill>
          <a:blip r:embed="rId7"/>
          <a:srcRect/>
          <a:stretch>
            <a:fillRect/>
          </a:stretch>
        </p:blipFill>
        <p:spPr bwMode="auto">
          <a:xfrm>
            <a:off x="1056731" y="3470910"/>
            <a:ext cx="1987550" cy="525462"/>
          </a:xfrm>
          <a:prstGeom prst="rect">
            <a:avLst/>
          </a:prstGeom>
          <a:noFill/>
          <a:ln w="9525">
            <a:noFill/>
            <a:miter lim="800000"/>
            <a:headEnd/>
            <a:tailEnd/>
          </a:ln>
        </p:spPr>
      </p:pic>
      <p:pic>
        <p:nvPicPr>
          <p:cNvPr id="10" name="Rectangle 101383"/>
          <p:cNvPicPr>
            <a:picLocks noChangeAspect="1" noChangeArrowheads="1"/>
          </p:cNvPicPr>
          <p:nvPr/>
        </p:nvPicPr>
        <p:blipFill>
          <a:blip r:embed="rId8"/>
          <a:srcRect/>
          <a:stretch>
            <a:fillRect/>
          </a:stretch>
        </p:blipFill>
        <p:spPr bwMode="auto">
          <a:xfrm>
            <a:off x="1056731" y="1668734"/>
            <a:ext cx="2008188" cy="525463"/>
          </a:xfrm>
          <a:prstGeom prst="rect">
            <a:avLst/>
          </a:prstGeom>
          <a:noFill/>
          <a:ln w="9525">
            <a:noFill/>
            <a:miter lim="800000"/>
            <a:headEnd/>
            <a:tailEnd/>
          </a:ln>
        </p:spPr>
      </p:pic>
      <p:pic>
        <p:nvPicPr>
          <p:cNvPr id="11" name="Rectangle 101384"/>
          <p:cNvPicPr>
            <a:picLocks noChangeAspect="1" noChangeArrowheads="1"/>
          </p:cNvPicPr>
          <p:nvPr/>
        </p:nvPicPr>
        <p:blipFill>
          <a:blip r:embed="rId9"/>
          <a:srcRect/>
          <a:stretch>
            <a:fillRect/>
          </a:stretch>
        </p:blipFill>
        <p:spPr bwMode="auto">
          <a:xfrm>
            <a:off x="1064669" y="4114800"/>
            <a:ext cx="2008187" cy="525462"/>
          </a:xfrm>
          <a:prstGeom prst="rect">
            <a:avLst/>
          </a:prstGeom>
          <a:noFill/>
          <a:ln w="9525">
            <a:noFill/>
            <a:miter lim="800000"/>
            <a:headEnd/>
            <a:tailEnd/>
          </a:ln>
        </p:spPr>
      </p:pic>
    </p:spTree>
    <p:extLst>
      <p:ext uri="{BB962C8B-B14F-4D97-AF65-F5344CB8AC3E}">
        <p14:creationId xmlns:p14="http://schemas.microsoft.com/office/powerpoint/2010/main" val="24382831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Tasks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36733989"/>
              </p:ext>
            </p:extLst>
          </p:nvPr>
        </p:nvGraphicFramePr>
        <p:xfrm>
          <a:off x="549876" y="1149950"/>
          <a:ext cx="7884675" cy="5098450"/>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rgbClr val="00478E"/>
                          </a:solidFill>
                          <a:latin typeface="Tekton Pro" pitchFamily="34" charset="0"/>
                        </a:rPr>
                        <a:t>Task</a:t>
                      </a:r>
                      <a:endParaRPr lang="en-US" sz="2200" dirty="0">
                        <a:solidFill>
                          <a:srgbClr val="00478E"/>
                        </a:solidFill>
                        <a:latin typeface="Tekton Pro" pitchFamily="34" charset="0"/>
                      </a:endParaRPr>
                    </a:p>
                  </a:txBody>
                  <a:tcPr/>
                </a:tc>
                <a:tc>
                  <a:txBody>
                    <a:bodyPr/>
                    <a:lstStyle/>
                    <a:p>
                      <a:r>
                        <a:rPr lang="en-US" sz="2200" dirty="0" smtClean="0">
                          <a:solidFill>
                            <a:srgbClr val="00478E"/>
                          </a:solidFill>
                          <a:latin typeface="Tekton Pro" pitchFamily="34" charset="0"/>
                        </a:rPr>
                        <a:t>ETL</a:t>
                      </a:r>
                      <a:r>
                        <a:rPr lang="en-US" sz="2200" baseline="0" dirty="0" smtClean="0">
                          <a:solidFill>
                            <a:srgbClr val="00478E"/>
                          </a:solidFill>
                          <a:latin typeface="Tekton Pro" pitchFamily="34" charset="0"/>
                        </a:rPr>
                        <a:t> Example</a:t>
                      </a:r>
                      <a:endParaRPr lang="en-US" sz="2200" dirty="0">
                        <a:solidFill>
                          <a:srgbClr val="00478E"/>
                        </a:solidFill>
                        <a:latin typeface="Tekton Pro" pitchFamily="34" charset="0"/>
                      </a:endParaRPr>
                    </a:p>
                  </a:txBody>
                  <a:tcPr/>
                </a:tc>
              </a:tr>
              <a:tr h="835454">
                <a:tc>
                  <a:txBody>
                    <a:bodyPr/>
                    <a:lstStyle/>
                    <a:p>
                      <a:endParaRPr lang="en-US" dirty="0" smtClean="0"/>
                    </a:p>
                    <a:p>
                      <a:endParaRPr lang="en-US" dirty="0"/>
                    </a:p>
                    <a:p>
                      <a:endParaRPr lang="en-US" dirty="0" smtClean="0"/>
                    </a:p>
                    <a:p>
                      <a:endParaRPr lang="en-US" dirty="0"/>
                    </a:p>
                  </a:txBody>
                  <a:tcPr/>
                </a:tc>
                <a:tc>
                  <a:txBody>
                    <a:bodyPr/>
                    <a:lstStyle/>
                    <a:p>
                      <a:r>
                        <a:rPr lang="en-US" sz="2000" dirty="0" smtClean="0"/>
                        <a:t>Fast load of data into SQL Server table with limited transformations</a:t>
                      </a:r>
                      <a:r>
                        <a:rPr lang="en-US" sz="2000" baseline="0" dirty="0" smtClean="0"/>
                        <a:t> </a:t>
                      </a:r>
                      <a:r>
                        <a:rPr lang="en-US" sz="2000" dirty="0" smtClean="0"/>
                        <a:t>(only members of the </a:t>
                      </a:r>
                      <a:r>
                        <a:rPr lang="en-US" sz="2000" dirty="0" err="1" smtClean="0"/>
                        <a:t>sysadmin</a:t>
                      </a:r>
                      <a:r>
                        <a:rPr lang="en-US" sz="2000" dirty="0" smtClean="0"/>
                        <a:t> fixed server role can execute)</a:t>
                      </a:r>
                      <a:endParaRPr lang="en-US" sz="2000" dirty="0"/>
                    </a:p>
                  </a:txBody>
                  <a:tcPr anchor="ctr"/>
                </a:tc>
              </a:tr>
              <a:tr h="1779283">
                <a:tc>
                  <a:txBody>
                    <a:bodyPr/>
                    <a:lstStyle/>
                    <a:p>
                      <a:endParaRPr lang="en-US" dirty="0"/>
                    </a:p>
                  </a:txBody>
                  <a:tcPr/>
                </a:tc>
                <a:tc>
                  <a:txBody>
                    <a:bodyPr/>
                    <a:lstStyle/>
                    <a:p>
                      <a:r>
                        <a:rPr lang="en-US" sz="2000" dirty="0" smtClean="0"/>
                        <a:t>Execute queries,</a:t>
                      </a:r>
                      <a:r>
                        <a:rPr lang="en-US" sz="2000" baseline="0" dirty="0" smtClean="0"/>
                        <a:t> optionally with parameters and store results in variable</a:t>
                      </a:r>
                      <a:endParaRPr lang="en-US" sz="2000" dirty="0"/>
                    </a:p>
                  </a:txBody>
                  <a:tcPr/>
                </a:tc>
              </a:tr>
              <a:tr h="1703727">
                <a:tc>
                  <a:txBody>
                    <a:bodyPr/>
                    <a:lstStyle/>
                    <a:p>
                      <a:endParaRPr lang="en-US" dirty="0"/>
                    </a:p>
                  </a:txBody>
                  <a:tcPr/>
                </a:tc>
                <a:tc>
                  <a:txBody>
                    <a:bodyPr/>
                    <a:lstStyle/>
                    <a:p>
                      <a:pPr defTabSz="914400" eaLnBrk="1" hangingPunct="1"/>
                      <a:r>
                        <a:rPr lang="en-US" sz="2000" dirty="0" smtClean="0"/>
                        <a:t>Not applicable to ETL</a:t>
                      </a:r>
                    </a:p>
                  </a:txBody>
                  <a:tcPr/>
                </a:tc>
              </a:tr>
            </a:tbl>
          </a:graphicData>
        </a:graphic>
      </p:graphicFrame>
      <p:pic>
        <p:nvPicPr>
          <p:cNvPr id="5" name="Rectangle 103426"/>
          <p:cNvPicPr>
            <a:picLocks noChangeAspect="1" noChangeArrowheads="1"/>
          </p:cNvPicPr>
          <p:nvPr/>
        </p:nvPicPr>
        <p:blipFill>
          <a:blip r:embed="rId3"/>
          <a:srcRect/>
          <a:stretch>
            <a:fillRect/>
          </a:stretch>
        </p:blipFill>
        <p:spPr bwMode="auto">
          <a:xfrm>
            <a:off x="1058046" y="1975999"/>
            <a:ext cx="1987550" cy="525462"/>
          </a:xfrm>
          <a:prstGeom prst="rect">
            <a:avLst/>
          </a:prstGeom>
          <a:noFill/>
          <a:ln w="9525">
            <a:noFill/>
            <a:miter lim="800000"/>
            <a:headEnd/>
            <a:tailEnd/>
          </a:ln>
        </p:spPr>
      </p:pic>
      <p:pic>
        <p:nvPicPr>
          <p:cNvPr id="6" name="Rectangle 103427"/>
          <p:cNvPicPr>
            <a:picLocks noChangeAspect="1" noChangeArrowheads="1"/>
          </p:cNvPicPr>
          <p:nvPr/>
        </p:nvPicPr>
        <p:blipFill>
          <a:blip r:embed="rId4"/>
          <a:srcRect/>
          <a:stretch>
            <a:fillRect/>
          </a:stretch>
        </p:blipFill>
        <p:spPr bwMode="auto">
          <a:xfrm>
            <a:off x="1045346" y="2971800"/>
            <a:ext cx="2000250" cy="525462"/>
          </a:xfrm>
          <a:prstGeom prst="rect">
            <a:avLst/>
          </a:prstGeom>
          <a:noFill/>
          <a:ln w="9525">
            <a:noFill/>
            <a:miter lim="800000"/>
            <a:headEnd/>
            <a:tailEnd/>
          </a:ln>
        </p:spPr>
      </p:pic>
      <p:pic>
        <p:nvPicPr>
          <p:cNvPr id="7" name="Rectangle 103428"/>
          <p:cNvPicPr>
            <a:picLocks noChangeAspect="1" noChangeArrowheads="1"/>
          </p:cNvPicPr>
          <p:nvPr/>
        </p:nvPicPr>
        <p:blipFill>
          <a:blip r:embed="rId5"/>
          <a:srcRect/>
          <a:stretch>
            <a:fillRect/>
          </a:stretch>
        </p:blipFill>
        <p:spPr bwMode="auto">
          <a:xfrm>
            <a:off x="1058046" y="4953000"/>
            <a:ext cx="1987550" cy="525462"/>
          </a:xfrm>
          <a:prstGeom prst="rect">
            <a:avLst/>
          </a:prstGeom>
          <a:noFill/>
          <a:ln w="9525">
            <a:noFill/>
            <a:miter lim="800000"/>
            <a:headEnd/>
            <a:tailEnd/>
          </a:ln>
        </p:spPr>
      </p:pic>
      <p:pic>
        <p:nvPicPr>
          <p:cNvPr id="8" name="Rectangle 103429"/>
          <p:cNvPicPr>
            <a:picLocks noChangeAspect="1" noChangeArrowheads="1"/>
          </p:cNvPicPr>
          <p:nvPr/>
        </p:nvPicPr>
        <p:blipFill>
          <a:blip r:embed="rId6"/>
          <a:srcRect/>
          <a:stretch>
            <a:fillRect/>
          </a:stretch>
        </p:blipFill>
        <p:spPr bwMode="auto">
          <a:xfrm>
            <a:off x="6087460" y="5644164"/>
            <a:ext cx="2000250" cy="525463"/>
          </a:xfrm>
          <a:prstGeom prst="rect">
            <a:avLst/>
          </a:prstGeom>
          <a:noFill/>
          <a:ln w="9525">
            <a:noFill/>
            <a:miter lim="800000"/>
            <a:headEnd/>
            <a:tailEnd/>
          </a:ln>
        </p:spPr>
      </p:pic>
      <p:pic>
        <p:nvPicPr>
          <p:cNvPr id="9" name="Rectangle 103430"/>
          <p:cNvPicPr>
            <a:picLocks noChangeAspect="1" noChangeArrowheads="1"/>
          </p:cNvPicPr>
          <p:nvPr/>
        </p:nvPicPr>
        <p:blipFill>
          <a:blip r:embed="rId7"/>
          <a:srcRect/>
          <a:stretch>
            <a:fillRect/>
          </a:stretch>
        </p:blipFill>
        <p:spPr bwMode="auto">
          <a:xfrm>
            <a:off x="1058046" y="5645752"/>
            <a:ext cx="2000250" cy="523875"/>
          </a:xfrm>
          <a:prstGeom prst="rect">
            <a:avLst/>
          </a:prstGeom>
          <a:noFill/>
          <a:ln w="9525">
            <a:noFill/>
            <a:miter lim="800000"/>
            <a:headEnd/>
            <a:tailEnd/>
          </a:ln>
        </p:spPr>
      </p:pic>
      <p:pic>
        <p:nvPicPr>
          <p:cNvPr id="10" name="Rectangle 103431"/>
          <p:cNvPicPr>
            <a:picLocks noChangeAspect="1" noChangeArrowheads="1"/>
          </p:cNvPicPr>
          <p:nvPr/>
        </p:nvPicPr>
        <p:blipFill>
          <a:blip r:embed="rId8"/>
          <a:srcRect/>
          <a:stretch>
            <a:fillRect/>
          </a:stretch>
        </p:blipFill>
        <p:spPr bwMode="auto">
          <a:xfrm>
            <a:off x="3701612" y="4953000"/>
            <a:ext cx="2000250" cy="523875"/>
          </a:xfrm>
          <a:prstGeom prst="rect">
            <a:avLst/>
          </a:prstGeom>
          <a:noFill/>
          <a:ln w="9525">
            <a:noFill/>
            <a:miter lim="800000"/>
            <a:headEnd/>
            <a:tailEnd/>
          </a:ln>
        </p:spPr>
      </p:pic>
      <p:pic>
        <p:nvPicPr>
          <p:cNvPr id="11" name="Rectangle 103432"/>
          <p:cNvPicPr>
            <a:picLocks noChangeAspect="1" noChangeArrowheads="1"/>
          </p:cNvPicPr>
          <p:nvPr/>
        </p:nvPicPr>
        <p:blipFill>
          <a:blip r:embed="rId9"/>
          <a:srcRect/>
          <a:stretch>
            <a:fillRect/>
          </a:stretch>
        </p:blipFill>
        <p:spPr bwMode="auto">
          <a:xfrm>
            <a:off x="6087460" y="4954587"/>
            <a:ext cx="2000250" cy="523875"/>
          </a:xfrm>
          <a:prstGeom prst="rect">
            <a:avLst/>
          </a:prstGeom>
          <a:noFill/>
          <a:ln w="9525">
            <a:noFill/>
            <a:miter lim="800000"/>
            <a:headEnd/>
            <a:tailEnd/>
          </a:ln>
        </p:spPr>
      </p:pic>
      <p:pic>
        <p:nvPicPr>
          <p:cNvPr id="12" name="Rectangle 103433"/>
          <p:cNvPicPr>
            <a:picLocks noChangeAspect="1" noChangeArrowheads="1"/>
          </p:cNvPicPr>
          <p:nvPr/>
        </p:nvPicPr>
        <p:blipFill>
          <a:blip r:embed="rId10"/>
          <a:srcRect/>
          <a:stretch>
            <a:fillRect/>
          </a:stretch>
        </p:blipFill>
        <p:spPr bwMode="auto">
          <a:xfrm>
            <a:off x="3701612" y="5645752"/>
            <a:ext cx="1993900" cy="525463"/>
          </a:xfrm>
          <a:prstGeom prst="rect">
            <a:avLst/>
          </a:prstGeom>
          <a:noFill/>
          <a:ln w="9525">
            <a:noFill/>
            <a:miter lim="800000"/>
            <a:headEnd/>
            <a:tailEnd/>
          </a:ln>
        </p:spPr>
      </p:pic>
      <p:sp>
        <p:nvSpPr>
          <p:cNvPr id="13" name="Rectangular Callout 12"/>
          <p:cNvSpPr>
            <a:spLocks noChangeArrowheads="1"/>
          </p:cNvSpPr>
          <p:nvPr/>
        </p:nvSpPr>
        <p:spPr bwMode="auto">
          <a:xfrm rot="10800000">
            <a:off x="2895600" y="3512502"/>
            <a:ext cx="4419600" cy="907098"/>
          </a:xfrm>
          <a:prstGeom prst="wedgeRectCallout">
            <a:avLst>
              <a:gd name="adj1" fmla="val 52016"/>
              <a:gd name="adj2" fmla="val 66149"/>
            </a:avLst>
          </a:prstGeom>
          <a:gradFill rotWithShape="1">
            <a:gsLst>
              <a:gs pos="0">
                <a:schemeClr val="bg1"/>
              </a:gs>
              <a:gs pos="100000">
                <a:schemeClr val="accent1"/>
              </a:gs>
            </a:gsLst>
            <a:lin ang="5400000" scaled="1"/>
          </a:gradFill>
          <a:ln w="9525" cap="flat" cmpd="sng" algn="ctr">
            <a:solidFill>
              <a:schemeClr val="tx1"/>
            </a:solidFill>
            <a:prstDash val="solid"/>
            <a:miter lim="800000"/>
            <a:headEnd type="none" w="med" len="med"/>
            <a:tailEnd type="none" w="lg" len="lg"/>
          </a:ln>
          <a:effectLst/>
        </p:spPr>
        <p:txBody>
          <a:bodyPr rot="10800000" anchor="ctr"/>
          <a:lstStyle/>
          <a:p>
            <a:pPr>
              <a:spcBef>
                <a:spcPct val="50000"/>
              </a:spcBef>
            </a:pPr>
            <a:r>
              <a:rPr lang="en-US" sz="1800" dirty="0">
                <a:solidFill>
                  <a:schemeClr val="accent3">
                    <a:lumMod val="25000"/>
                  </a:schemeClr>
                </a:solidFill>
                <a:latin typeface="Tekton Pro" pitchFamily="34" charset="0"/>
              </a:rPr>
              <a:t>Can use Excel, OLE DB, ODBC, ADO, ADO.NET, or SQLMOBILE connection managers</a:t>
            </a:r>
          </a:p>
        </p:txBody>
      </p:sp>
    </p:spTree>
    <p:extLst>
      <p:ext uri="{BB962C8B-B14F-4D97-AF65-F5344CB8AC3E}">
        <p14:creationId xmlns:p14="http://schemas.microsoft.com/office/powerpoint/2010/main" val="15761147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Services Tasks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457400296"/>
              </p:ext>
            </p:extLst>
          </p:nvPr>
        </p:nvGraphicFramePr>
        <p:xfrm>
          <a:off x="549876" y="1575632"/>
          <a:ext cx="7884675" cy="2706808"/>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400" dirty="0" smtClean="0">
                          <a:solidFill>
                            <a:srgbClr val="00478E"/>
                          </a:solidFill>
                          <a:latin typeface="Tekton Pro" pitchFamily="34" charset="0"/>
                        </a:rPr>
                        <a:t>Task</a:t>
                      </a:r>
                      <a:endParaRPr lang="en-US" sz="2400" dirty="0">
                        <a:solidFill>
                          <a:srgbClr val="00478E"/>
                        </a:solidFill>
                        <a:latin typeface="Tekton Pro" pitchFamily="34" charset="0"/>
                      </a:endParaRPr>
                    </a:p>
                  </a:txBody>
                  <a:tcPr/>
                </a:tc>
                <a:tc>
                  <a:txBody>
                    <a:bodyPr/>
                    <a:lstStyle/>
                    <a:p>
                      <a:r>
                        <a:rPr lang="en-US" sz="2400" dirty="0" smtClean="0">
                          <a:solidFill>
                            <a:srgbClr val="00478E"/>
                          </a:solidFill>
                          <a:latin typeface="Tekton Pro" pitchFamily="34" charset="0"/>
                        </a:rPr>
                        <a:t>ETL</a:t>
                      </a:r>
                      <a:r>
                        <a:rPr lang="en-US" sz="2400" baseline="0" dirty="0" smtClean="0">
                          <a:solidFill>
                            <a:srgbClr val="00478E"/>
                          </a:solidFill>
                          <a:latin typeface="Tekton Pro" pitchFamily="34" charset="0"/>
                        </a:rPr>
                        <a:t> Example</a:t>
                      </a:r>
                      <a:endParaRPr lang="en-US" sz="2400" dirty="0">
                        <a:solidFill>
                          <a:srgbClr val="00478E"/>
                        </a:solidFill>
                        <a:latin typeface="Tekton Pro" pitchFamily="34" charset="0"/>
                      </a:endParaRPr>
                    </a:p>
                  </a:txBody>
                  <a:tcPr/>
                </a:tc>
              </a:tr>
              <a:tr h="862768">
                <a:tc>
                  <a:txBody>
                    <a:bodyPr/>
                    <a:lstStyle/>
                    <a:p>
                      <a:endParaRPr lang="en-US"/>
                    </a:p>
                  </a:txBody>
                  <a:tcPr/>
                </a:tc>
                <a:tc>
                  <a:txBody>
                    <a:bodyPr/>
                    <a:lstStyle/>
                    <a:p>
                      <a:r>
                        <a:rPr lang="en-US" sz="2000" dirty="0" smtClean="0"/>
                        <a:t>After DW ETL process completes, process affected SSAS objects</a:t>
                      </a:r>
                      <a:endParaRPr lang="en-US" sz="2000" dirty="0"/>
                    </a:p>
                  </a:txBody>
                  <a:tcPr/>
                </a:tc>
              </a:tr>
              <a:tr h="685800">
                <a:tc>
                  <a:txBody>
                    <a:bodyPr/>
                    <a:lstStyle/>
                    <a:p>
                      <a:endParaRPr lang="en-US"/>
                    </a:p>
                  </a:txBody>
                  <a:tcPr/>
                </a:tc>
                <a:tc>
                  <a:txBody>
                    <a:bodyPr/>
                    <a:lstStyle/>
                    <a:p>
                      <a:r>
                        <a:rPr lang="en-US" sz="2000" dirty="0" smtClean="0"/>
                        <a:t>Automate</a:t>
                      </a:r>
                      <a:r>
                        <a:rPr lang="en-US" sz="2000" baseline="0" dirty="0" smtClean="0"/>
                        <a:t> dynamic partition processing</a:t>
                      </a:r>
                      <a:r>
                        <a:rPr lang="en-US" sz="2000" dirty="0" smtClean="0"/>
                        <a:t> </a:t>
                      </a:r>
                      <a:endParaRPr lang="en-US" sz="2000" dirty="0"/>
                    </a:p>
                  </a:txBody>
                  <a:tcPr/>
                </a:tc>
              </a:tr>
              <a:tr h="370840">
                <a:tc>
                  <a:txBody>
                    <a:bodyPr/>
                    <a:lstStyle/>
                    <a:p>
                      <a:endParaRPr lang="en-US"/>
                    </a:p>
                  </a:txBody>
                  <a:tcPr/>
                </a:tc>
                <a:tc>
                  <a:txBody>
                    <a:bodyPr/>
                    <a:lstStyle/>
                    <a:p>
                      <a:r>
                        <a:rPr lang="en-US" sz="2000" dirty="0" smtClean="0"/>
                        <a:t>Score clients according to latest sales transactions</a:t>
                      </a:r>
                      <a:endParaRPr lang="en-US" sz="2000" dirty="0"/>
                    </a:p>
                  </a:txBody>
                  <a:tcPr/>
                </a:tc>
              </a:tr>
            </a:tbl>
          </a:graphicData>
        </a:graphic>
      </p:graphicFrame>
      <p:pic>
        <p:nvPicPr>
          <p:cNvPr id="5" name="Rectangle 105474"/>
          <p:cNvPicPr>
            <a:picLocks noChangeAspect="1" noChangeArrowheads="1"/>
          </p:cNvPicPr>
          <p:nvPr/>
        </p:nvPicPr>
        <p:blipFill>
          <a:blip r:embed="rId3"/>
          <a:srcRect/>
          <a:stretch>
            <a:fillRect/>
          </a:stretch>
        </p:blipFill>
        <p:spPr bwMode="auto">
          <a:xfrm>
            <a:off x="1064947" y="3669030"/>
            <a:ext cx="1993900" cy="525463"/>
          </a:xfrm>
          <a:prstGeom prst="rect">
            <a:avLst/>
          </a:prstGeom>
          <a:noFill/>
          <a:ln w="9525">
            <a:noFill/>
            <a:miter lim="800000"/>
            <a:headEnd/>
            <a:tailEnd/>
          </a:ln>
        </p:spPr>
      </p:pic>
      <p:pic>
        <p:nvPicPr>
          <p:cNvPr id="6" name="Rectangle 105475"/>
          <p:cNvPicPr>
            <a:picLocks noChangeAspect="1" noChangeArrowheads="1"/>
          </p:cNvPicPr>
          <p:nvPr/>
        </p:nvPicPr>
        <p:blipFill>
          <a:blip r:embed="rId4"/>
          <a:srcRect/>
          <a:stretch>
            <a:fillRect/>
          </a:stretch>
        </p:blipFill>
        <p:spPr bwMode="auto">
          <a:xfrm>
            <a:off x="1064947" y="2971800"/>
            <a:ext cx="1993900" cy="525463"/>
          </a:xfrm>
          <a:prstGeom prst="rect">
            <a:avLst/>
          </a:prstGeom>
          <a:noFill/>
          <a:ln w="9525">
            <a:noFill/>
            <a:miter lim="800000"/>
            <a:headEnd/>
            <a:tailEnd/>
          </a:ln>
        </p:spPr>
      </p:pic>
      <p:pic>
        <p:nvPicPr>
          <p:cNvPr id="7" name="Rectangle 105476"/>
          <p:cNvPicPr>
            <a:picLocks noChangeAspect="1" noChangeArrowheads="1"/>
          </p:cNvPicPr>
          <p:nvPr/>
        </p:nvPicPr>
        <p:blipFill>
          <a:blip r:embed="rId5"/>
          <a:srcRect/>
          <a:stretch>
            <a:fillRect/>
          </a:stretch>
        </p:blipFill>
        <p:spPr bwMode="auto">
          <a:xfrm>
            <a:off x="1064947" y="2220748"/>
            <a:ext cx="1993900" cy="525463"/>
          </a:xfrm>
          <a:prstGeom prst="rect">
            <a:avLst/>
          </a:prstGeom>
          <a:noFill/>
          <a:ln w="9525">
            <a:noFill/>
            <a:miter lim="800000"/>
            <a:headEnd/>
            <a:tailEnd/>
          </a:ln>
        </p:spPr>
      </p:pic>
    </p:spTree>
    <p:extLst>
      <p:ext uri="{BB962C8B-B14F-4D97-AF65-F5344CB8AC3E}">
        <p14:creationId xmlns:p14="http://schemas.microsoft.com/office/powerpoint/2010/main" val="4964991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 Maintenance Tasks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943701931"/>
              </p:ext>
            </p:extLst>
          </p:nvPr>
        </p:nvGraphicFramePr>
        <p:xfrm>
          <a:off x="549876" y="1575632"/>
          <a:ext cx="7884675" cy="4457306"/>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400" dirty="0" smtClean="0">
                          <a:solidFill>
                            <a:srgbClr val="00478E"/>
                          </a:solidFill>
                          <a:latin typeface="Tekton Pro" pitchFamily="34" charset="0"/>
                        </a:rPr>
                        <a:t>Task</a:t>
                      </a:r>
                      <a:endParaRPr lang="en-US" sz="2400" dirty="0">
                        <a:solidFill>
                          <a:srgbClr val="00478E"/>
                        </a:solidFill>
                        <a:latin typeface="Tekton Pro" pitchFamily="34" charset="0"/>
                      </a:endParaRPr>
                    </a:p>
                  </a:txBody>
                  <a:tcPr/>
                </a:tc>
                <a:tc>
                  <a:txBody>
                    <a:bodyPr/>
                    <a:lstStyle/>
                    <a:p>
                      <a:r>
                        <a:rPr lang="en-US" sz="2400" dirty="0" smtClean="0">
                          <a:solidFill>
                            <a:srgbClr val="00478E"/>
                          </a:solidFill>
                          <a:latin typeface="Tekton Pro" pitchFamily="34" charset="0"/>
                        </a:rPr>
                        <a:t>ETL</a:t>
                      </a:r>
                      <a:r>
                        <a:rPr lang="en-US" sz="2400" baseline="0" dirty="0" smtClean="0">
                          <a:solidFill>
                            <a:srgbClr val="00478E"/>
                          </a:solidFill>
                          <a:latin typeface="Tekton Pro" pitchFamily="34" charset="0"/>
                        </a:rPr>
                        <a:t> Example</a:t>
                      </a:r>
                      <a:endParaRPr lang="en-US" sz="2400" dirty="0">
                        <a:solidFill>
                          <a:srgbClr val="00478E"/>
                        </a:solidFill>
                        <a:latin typeface="Tekton Pro" pitchFamily="34" charset="0"/>
                      </a:endParaRPr>
                    </a:p>
                  </a:txBody>
                  <a:tcPr/>
                </a:tc>
              </a:tr>
              <a:tr h="1777168">
                <a:tc>
                  <a:txBody>
                    <a:bodyPr/>
                    <a:lstStyle/>
                    <a:p>
                      <a:endParaRPr lang="en-US"/>
                    </a:p>
                  </a:txBody>
                  <a:tcPr/>
                </a:tc>
                <a:tc>
                  <a:txBody>
                    <a:bodyPr/>
                    <a:lstStyle/>
                    <a:p>
                      <a:r>
                        <a:rPr lang="en-US" sz="2400" dirty="0" smtClean="0"/>
                        <a:t>After DW ETL process completes, rebuild and</a:t>
                      </a:r>
                      <a:r>
                        <a:rPr lang="en-US" sz="2400" baseline="0" dirty="0" smtClean="0"/>
                        <a:t> reorganize </a:t>
                      </a:r>
                      <a:r>
                        <a:rPr lang="en-US" sz="2400" dirty="0" smtClean="0"/>
                        <a:t>indexes and update statistics</a:t>
                      </a:r>
                      <a:endParaRPr lang="en-US" sz="2400" dirty="0"/>
                    </a:p>
                  </a:txBody>
                  <a:tcPr/>
                </a:tc>
              </a:tr>
              <a:tr h="2222938">
                <a:tc>
                  <a:txBody>
                    <a:bodyPr/>
                    <a:lstStyle/>
                    <a:p>
                      <a:endParaRPr lang="en-US" dirty="0"/>
                    </a:p>
                  </a:txBody>
                  <a:tcPr/>
                </a:tc>
                <a:tc>
                  <a:txBody>
                    <a:bodyPr/>
                    <a:lstStyle/>
                    <a:p>
                      <a:r>
                        <a:rPr lang="en-US" sz="2400" dirty="0" smtClean="0"/>
                        <a:t>Miscellaneous</a:t>
                      </a:r>
                      <a:r>
                        <a:rPr lang="en-US" sz="2400" baseline="0" dirty="0" smtClean="0"/>
                        <a:t> tasks unrelated </a:t>
                      </a:r>
                      <a:br>
                        <a:rPr lang="en-US" sz="2400" baseline="0" dirty="0" smtClean="0"/>
                      </a:br>
                      <a:r>
                        <a:rPr lang="en-US" sz="2400" baseline="0" dirty="0" smtClean="0"/>
                        <a:t>to ETL</a:t>
                      </a:r>
                      <a:endParaRPr lang="en-US" sz="2400" dirty="0"/>
                    </a:p>
                  </a:txBody>
                  <a:tcPr/>
                </a:tc>
              </a:tr>
            </a:tbl>
          </a:graphicData>
        </a:graphic>
      </p:graphicFrame>
      <p:pic>
        <p:nvPicPr>
          <p:cNvPr id="5" name="Rectangle 107530"/>
          <p:cNvPicPr>
            <a:picLocks noChangeAspect="1" noChangeArrowheads="1"/>
          </p:cNvPicPr>
          <p:nvPr/>
        </p:nvPicPr>
        <p:blipFill>
          <a:blip r:embed="rId3"/>
          <a:srcRect/>
          <a:stretch>
            <a:fillRect/>
          </a:stretch>
        </p:blipFill>
        <p:spPr bwMode="auto">
          <a:xfrm>
            <a:off x="1033415" y="2088712"/>
            <a:ext cx="2030412" cy="525462"/>
          </a:xfrm>
          <a:prstGeom prst="rect">
            <a:avLst/>
          </a:prstGeom>
          <a:noFill/>
          <a:ln w="9525">
            <a:noFill/>
            <a:miter lim="800000"/>
            <a:headEnd/>
            <a:tailEnd/>
          </a:ln>
        </p:spPr>
      </p:pic>
      <p:pic>
        <p:nvPicPr>
          <p:cNvPr id="6" name="Rectangle 107523"/>
          <p:cNvPicPr>
            <a:picLocks noChangeAspect="1" noChangeArrowheads="1"/>
          </p:cNvPicPr>
          <p:nvPr/>
        </p:nvPicPr>
        <p:blipFill>
          <a:blip r:embed="rId4"/>
          <a:srcRect/>
          <a:stretch>
            <a:fillRect/>
          </a:stretch>
        </p:blipFill>
        <p:spPr bwMode="auto">
          <a:xfrm>
            <a:off x="1033415" y="2686620"/>
            <a:ext cx="2030412" cy="525462"/>
          </a:xfrm>
          <a:prstGeom prst="rect">
            <a:avLst/>
          </a:prstGeom>
          <a:noFill/>
          <a:ln w="9525">
            <a:noFill/>
            <a:miter lim="800000"/>
            <a:headEnd/>
            <a:tailEnd/>
          </a:ln>
        </p:spPr>
      </p:pic>
      <p:pic>
        <p:nvPicPr>
          <p:cNvPr id="7" name="Rectangle 107531"/>
          <p:cNvPicPr>
            <a:picLocks noChangeAspect="1" noChangeArrowheads="1"/>
          </p:cNvPicPr>
          <p:nvPr/>
        </p:nvPicPr>
        <p:blipFill>
          <a:blip r:embed="rId5"/>
          <a:srcRect/>
          <a:stretch>
            <a:fillRect/>
          </a:stretch>
        </p:blipFill>
        <p:spPr bwMode="auto">
          <a:xfrm>
            <a:off x="1033415" y="3270018"/>
            <a:ext cx="2030412" cy="525463"/>
          </a:xfrm>
          <a:prstGeom prst="rect">
            <a:avLst/>
          </a:prstGeom>
          <a:noFill/>
          <a:ln w="9525">
            <a:noFill/>
            <a:miter lim="800000"/>
            <a:headEnd/>
            <a:tailEnd/>
          </a:ln>
        </p:spPr>
      </p:pic>
      <p:pic>
        <p:nvPicPr>
          <p:cNvPr id="8" name="Rectangle 107524"/>
          <p:cNvPicPr>
            <a:picLocks noChangeAspect="1" noChangeArrowheads="1"/>
          </p:cNvPicPr>
          <p:nvPr/>
        </p:nvPicPr>
        <p:blipFill>
          <a:blip r:embed="rId6"/>
          <a:srcRect/>
          <a:stretch>
            <a:fillRect/>
          </a:stretch>
        </p:blipFill>
        <p:spPr bwMode="auto">
          <a:xfrm>
            <a:off x="1033415" y="4038600"/>
            <a:ext cx="2030413" cy="525463"/>
          </a:xfrm>
          <a:prstGeom prst="rect">
            <a:avLst/>
          </a:prstGeom>
          <a:noFill/>
          <a:ln w="9525">
            <a:noFill/>
            <a:miter lim="800000"/>
            <a:headEnd/>
            <a:tailEnd/>
          </a:ln>
        </p:spPr>
      </p:pic>
      <p:pic>
        <p:nvPicPr>
          <p:cNvPr id="9" name="Rectangle 107525"/>
          <p:cNvPicPr>
            <a:picLocks noChangeAspect="1" noChangeArrowheads="1"/>
          </p:cNvPicPr>
          <p:nvPr/>
        </p:nvPicPr>
        <p:blipFill>
          <a:blip r:embed="rId7"/>
          <a:srcRect/>
          <a:stretch>
            <a:fillRect/>
          </a:stretch>
        </p:blipFill>
        <p:spPr bwMode="auto">
          <a:xfrm>
            <a:off x="1033415" y="4737100"/>
            <a:ext cx="2030413" cy="525463"/>
          </a:xfrm>
          <a:prstGeom prst="rect">
            <a:avLst/>
          </a:prstGeom>
          <a:noFill/>
          <a:ln w="9525">
            <a:noFill/>
            <a:miter lim="800000"/>
            <a:headEnd/>
            <a:tailEnd/>
          </a:ln>
        </p:spPr>
      </p:pic>
      <p:pic>
        <p:nvPicPr>
          <p:cNvPr id="10" name="Rectangle 107526"/>
          <p:cNvPicPr>
            <a:picLocks noChangeAspect="1" noChangeArrowheads="1"/>
          </p:cNvPicPr>
          <p:nvPr/>
        </p:nvPicPr>
        <p:blipFill>
          <a:blip r:embed="rId8"/>
          <a:srcRect/>
          <a:stretch>
            <a:fillRect/>
          </a:stretch>
        </p:blipFill>
        <p:spPr bwMode="auto">
          <a:xfrm>
            <a:off x="1033415" y="5457825"/>
            <a:ext cx="2030413" cy="525463"/>
          </a:xfrm>
          <a:prstGeom prst="rect">
            <a:avLst/>
          </a:prstGeom>
          <a:noFill/>
          <a:ln w="9525">
            <a:noFill/>
            <a:miter lim="800000"/>
            <a:headEnd/>
            <a:tailEnd/>
          </a:ln>
        </p:spPr>
      </p:pic>
      <p:pic>
        <p:nvPicPr>
          <p:cNvPr id="11" name="Rectangle 107528"/>
          <p:cNvPicPr>
            <a:picLocks noChangeAspect="1" noChangeArrowheads="1"/>
          </p:cNvPicPr>
          <p:nvPr/>
        </p:nvPicPr>
        <p:blipFill>
          <a:blip r:embed="rId9"/>
          <a:srcRect/>
          <a:stretch>
            <a:fillRect/>
          </a:stretch>
        </p:blipFill>
        <p:spPr bwMode="auto">
          <a:xfrm>
            <a:off x="3456111" y="4724400"/>
            <a:ext cx="2030412" cy="525463"/>
          </a:xfrm>
          <a:prstGeom prst="rect">
            <a:avLst/>
          </a:prstGeom>
          <a:noFill/>
          <a:ln w="9525">
            <a:noFill/>
            <a:miter lim="800000"/>
            <a:headEnd/>
            <a:tailEnd/>
          </a:ln>
        </p:spPr>
      </p:pic>
      <p:pic>
        <p:nvPicPr>
          <p:cNvPr id="12" name="Rectangle 107529"/>
          <p:cNvPicPr>
            <a:picLocks noChangeAspect="1" noChangeArrowheads="1"/>
          </p:cNvPicPr>
          <p:nvPr/>
        </p:nvPicPr>
        <p:blipFill>
          <a:blip r:embed="rId10"/>
          <a:srcRect/>
          <a:stretch>
            <a:fillRect/>
          </a:stretch>
        </p:blipFill>
        <p:spPr bwMode="auto">
          <a:xfrm>
            <a:off x="3456111" y="5389781"/>
            <a:ext cx="2030412" cy="525462"/>
          </a:xfrm>
          <a:prstGeom prst="rect">
            <a:avLst/>
          </a:prstGeom>
          <a:noFill/>
          <a:ln w="9525">
            <a:noFill/>
            <a:miter lim="800000"/>
            <a:headEnd/>
            <a:tailEnd/>
          </a:ln>
        </p:spPr>
      </p:pic>
      <p:pic>
        <p:nvPicPr>
          <p:cNvPr id="13" name="Rectangle 107532"/>
          <p:cNvPicPr>
            <a:picLocks noChangeAspect="1" noChangeArrowheads="1"/>
          </p:cNvPicPr>
          <p:nvPr/>
        </p:nvPicPr>
        <p:blipFill>
          <a:blip r:embed="rId11"/>
          <a:srcRect/>
          <a:stretch>
            <a:fillRect/>
          </a:stretch>
        </p:blipFill>
        <p:spPr bwMode="auto">
          <a:xfrm>
            <a:off x="6082286" y="5391368"/>
            <a:ext cx="2030412" cy="525463"/>
          </a:xfrm>
          <a:prstGeom prst="rect">
            <a:avLst/>
          </a:prstGeom>
          <a:noFill/>
          <a:ln w="9525">
            <a:noFill/>
            <a:miter lim="800000"/>
            <a:headEnd/>
            <a:tailEnd/>
          </a:ln>
        </p:spPr>
      </p:pic>
    </p:spTree>
    <p:extLst>
      <p:ext uri="{BB962C8B-B14F-4D97-AF65-F5344CB8AC3E}">
        <p14:creationId xmlns:p14="http://schemas.microsoft.com/office/powerpoint/2010/main" val="41535392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Data Flow Basics</a:t>
            </a:r>
            <a:endParaRPr lang="en-US" dirty="0"/>
          </a:p>
        </p:txBody>
      </p:sp>
      <p:sp>
        <p:nvSpPr>
          <p:cNvPr id="3" name="Text Placeholder 2"/>
          <p:cNvSpPr>
            <a:spLocks noGrp="1"/>
          </p:cNvSpPr>
          <p:nvPr>
            <p:ph type="body" idx="1"/>
          </p:nvPr>
        </p:nvSpPr>
        <p:spPr/>
        <p:txBody>
          <a:bodyPr/>
          <a:lstStyle/>
          <a:p>
            <a:r>
              <a:rPr lang="en-US" dirty="0" smtClean="0"/>
              <a:t>Data Flow Task</a:t>
            </a:r>
          </a:p>
          <a:p>
            <a:r>
              <a:rPr lang="en-US" dirty="0" smtClean="0"/>
              <a:t>Pipeline Architecture</a:t>
            </a:r>
          </a:p>
          <a:p>
            <a:r>
              <a:rPr lang="en-US" dirty="0" smtClean="0"/>
              <a:t>Data Sources</a:t>
            </a:r>
          </a:p>
          <a:p>
            <a:r>
              <a:rPr lang="en-US" dirty="0" smtClean="0"/>
              <a:t>Data Destinations</a:t>
            </a:r>
          </a:p>
        </p:txBody>
      </p:sp>
    </p:spTree>
    <p:extLst>
      <p:ext uri="{BB962C8B-B14F-4D97-AF65-F5344CB8AC3E}">
        <p14:creationId xmlns:p14="http://schemas.microsoft.com/office/powerpoint/2010/main" val="3157961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ctangle 97283"/>
          <p:cNvPicPr>
            <a:picLocks noChangeAspect="1" noChangeArrowheads="1"/>
          </p:cNvPicPr>
          <p:nvPr/>
        </p:nvPicPr>
        <p:blipFill>
          <a:blip r:embed="rId3"/>
          <a:srcRect/>
          <a:stretch>
            <a:fillRect/>
          </a:stretch>
        </p:blipFill>
        <p:spPr bwMode="auto">
          <a:xfrm>
            <a:off x="304800" y="1590675"/>
            <a:ext cx="1993900" cy="525463"/>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Data Flow Task</a:t>
            </a:r>
            <a:endParaRPr lang="en-US" dirty="0"/>
          </a:p>
        </p:txBody>
      </p:sp>
      <p:sp>
        <p:nvSpPr>
          <p:cNvPr id="4" name="Rounded Rectangular Callout 97284"/>
          <p:cNvSpPr>
            <a:spLocks noChangeArrowheads="1"/>
          </p:cNvSpPr>
          <p:nvPr/>
        </p:nvSpPr>
        <p:spPr bwMode="auto">
          <a:xfrm>
            <a:off x="2609851" y="1447800"/>
            <a:ext cx="3257550" cy="4343400"/>
          </a:xfrm>
          <a:prstGeom prst="wedgeRoundRectCallout">
            <a:avLst>
              <a:gd name="adj1" fmla="val -68613"/>
              <a:gd name="adj2" fmla="val -38938"/>
              <a:gd name="adj3" fmla="val 16667"/>
            </a:avLst>
          </a:prstGeom>
          <a:solidFill>
            <a:schemeClr val="bg1"/>
          </a:solidFill>
          <a:ln w="9525" algn="ctr">
            <a:solidFill>
              <a:schemeClr val="accent1"/>
            </a:solidFill>
            <a:miter lim="800000"/>
            <a:headEnd/>
            <a:tailEnd/>
          </a:ln>
        </p:spPr>
        <p:txBody>
          <a:bodyPr/>
          <a:lstStyle/>
          <a:p>
            <a:endParaRPr lang="en-US" sz="1800" dirty="0">
              <a:solidFill>
                <a:schemeClr val="tx1"/>
              </a:solidFill>
            </a:endParaRPr>
          </a:p>
        </p:txBody>
      </p:sp>
      <p:pic>
        <p:nvPicPr>
          <p:cNvPr id="6" name="Picture 2"/>
          <p:cNvPicPr>
            <a:picLocks noChangeAspect="1" noChangeArrowheads="1"/>
          </p:cNvPicPr>
          <p:nvPr/>
        </p:nvPicPr>
        <p:blipFill>
          <a:blip r:embed="rId4"/>
          <a:srcRect/>
          <a:stretch>
            <a:fillRect/>
          </a:stretch>
        </p:blipFill>
        <p:spPr bwMode="auto">
          <a:xfrm>
            <a:off x="3046412" y="1631529"/>
            <a:ext cx="2667000" cy="4007271"/>
          </a:xfrm>
          <a:prstGeom prst="rect">
            <a:avLst/>
          </a:prstGeom>
          <a:noFill/>
          <a:ln w="9525">
            <a:noFill/>
            <a:miter lim="800000"/>
            <a:headEnd/>
            <a:tailEnd/>
          </a:ln>
          <a:effectLst/>
        </p:spPr>
      </p:pic>
      <p:grpSp>
        <p:nvGrpSpPr>
          <p:cNvPr id="17" name="Group 16"/>
          <p:cNvGrpSpPr/>
          <p:nvPr/>
        </p:nvGrpSpPr>
        <p:grpSpPr>
          <a:xfrm>
            <a:off x="2825750" y="5084618"/>
            <a:ext cx="5616575" cy="477982"/>
            <a:chOff x="2825750" y="5084618"/>
            <a:chExt cx="5616575" cy="477982"/>
          </a:xfrm>
        </p:grpSpPr>
        <p:sp>
          <p:nvSpPr>
            <p:cNvPr id="14" name="Rectangle 13"/>
            <p:cNvSpPr>
              <a:spLocks noChangeArrowheads="1"/>
            </p:cNvSpPr>
            <p:nvPr/>
          </p:nvSpPr>
          <p:spPr bwMode="auto">
            <a:xfrm>
              <a:off x="2825750" y="5105400"/>
              <a:ext cx="5616575" cy="457200"/>
            </a:xfrm>
            <a:prstGeom prst="rect">
              <a:avLst/>
            </a:prstGeom>
            <a:solidFill>
              <a:schemeClr val="accent1">
                <a:alpha val="34901"/>
              </a:schemeClr>
            </a:solidFill>
            <a:ln w="9525" algn="ctr">
              <a:solidFill>
                <a:schemeClr val="tx1"/>
              </a:solidFill>
              <a:miter lim="800000"/>
              <a:headEnd/>
              <a:tailEnd/>
            </a:ln>
          </p:spPr>
          <p:txBody>
            <a:bodyPr wrap="none" anchor="ctr"/>
            <a:lstStyle/>
            <a:p>
              <a:pPr algn="l"/>
              <a:endParaRPr lang="en-US" sz="1800" dirty="0">
                <a:solidFill>
                  <a:srgbClr val="000000"/>
                </a:solidFill>
                <a:latin typeface="Arial" charset="0"/>
              </a:endParaRPr>
            </a:p>
          </p:txBody>
        </p:sp>
        <p:sp>
          <p:nvSpPr>
            <p:cNvPr id="15" name="TextBox 14"/>
            <p:cNvSpPr txBox="1">
              <a:spLocks noChangeArrowheads="1"/>
            </p:cNvSpPr>
            <p:nvPr/>
          </p:nvSpPr>
          <p:spPr bwMode="auto">
            <a:xfrm>
              <a:off x="6713537" y="5084618"/>
              <a:ext cx="1223963" cy="433965"/>
            </a:xfrm>
            <a:prstGeom prst="rect">
              <a:avLst/>
            </a:prstGeom>
            <a:noFill/>
            <a:ln w="9525">
              <a:noFill/>
              <a:miter lim="800000"/>
              <a:headEnd/>
              <a:tailEnd/>
            </a:ln>
          </p:spPr>
          <p:txBody>
            <a:bodyPr>
              <a:spAutoFit/>
            </a:bodyPr>
            <a:lstStyle/>
            <a:p>
              <a:pPr algn="l">
                <a:spcBef>
                  <a:spcPct val="50000"/>
                </a:spcBef>
              </a:pPr>
              <a:r>
                <a:rPr lang="en-US" sz="2400" b="0" dirty="0">
                  <a:solidFill>
                    <a:schemeClr val="tx1"/>
                  </a:solidFill>
                  <a:latin typeface="Tekton Pro" pitchFamily="34" charset="0"/>
                </a:rPr>
                <a:t>Load</a:t>
              </a:r>
            </a:p>
          </p:txBody>
        </p:sp>
      </p:grpSp>
      <p:grpSp>
        <p:nvGrpSpPr>
          <p:cNvPr id="16" name="Group 15"/>
          <p:cNvGrpSpPr/>
          <p:nvPr/>
        </p:nvGrpSpPr>
        <p:grpSpPr>
          <a:xfrm>
            <a:off x="2830004" y="2286000"/>
            <a:ext cx="5616575" cy="2788920"/>
            <a:chOff x="2830004" y="2286000"/>
            <a:chExt cx="5616575" cy="2788920"/>
          </a:xfrm>
        </p:grpSpPr>
        <p:sp>
          <p:nvSpPr>
            <p:cNvPr id="12" name="Rectangle 11"/>
            <p:cNvSpPr>
              <a:spLocks noChangeArrowheads="1"/>
            </p:cNvSpPr>
            <p:nvPr/>
          </p:nvSpPr>
          <p:spPr bwMode="auto">
            <a:xfrm>
              <a:off x="2830004" y="2286000"/>
              <a:ext cx="5616575" cy="2788920"/>
            </a:xfrm>
            <a:prstGeom prst="rect">
              <a:avLst/>
            </a:prstGeom>
            <a:solidFill>
              <a:schemeClr val="accent1">
                <a:alpha val="34901"/>
              </a:schemeClr>
            </a:solidFill>
            <a:ln w="9525" algn="ctr">
              <a:solidFill>
                <a:schemeClr val="tx1"/>
              </a:solidFill>
              <a:miter lim="800000"/>
              <a:headEnd/>
              <a:tailEnd/>
            </a:ln>
          </p:spPr>
          <p:txBody>
            <a:bodyPr wrap="none" anchor="ctr"/>
            <a:lstStyle/>
            <a:p>
              <a:pPr algn="l"/>
              <a:endParaRPr lang="en-US" sz="1800" dirty="0">
                <a:solidFill>
                  <a:srgbClr val="000000"/>
                </a:solidFill>
                <a:latin typeface="Arial" charset="0"/>
              </a:endParaRPr>
            </a:p>
          </p:txBody>
        </p:sp>
        <p:sp>
          <p:nvSpPr>
            <p:cNvPr id="11" name="TextBox 10"/>
            <p:cNvSpPr txBox="1">
              <a:spLocks noChangeArrowheads="1"/>
            </p:cNvSpPr>
            <p:nvPr/>
          </p:nvSpPr>
          <p:spPr bwMode="auto">
            <a:xfrm>
              <a:off x="6713537" y="3103563"/>
              <a:ext cx="1727200" cy="433965"/>
            </a:xfrm>
            <a:prstGeom prst="rect">
              <a:avLst/>
            </a:prstGeom>
            <a:noFill/>
            <a:ln w="9525">
              <a:noFill/>
              <a:miter lim="800000"/>
              <a:headEnd/>
              <a:tailEnd/>
            </a:ln>
          </p:spPr>
          <p:txBody>
            <a:bodyPr>
              <a:spAutoFit/>
            </a:bodyPr>
            <a:lstStyle/>
            <a:p>
              <a:pPr algn="l">
                <a:spcBef>
                  <a:spcPct val="50000"/>
                </a:spcBef>
              </a:pPr>
              <a:r>
                <a:rPr lang="en-US" sz="2400" b="0" dirty="0">
                  <a:solidFill>
                    <a:schemeClr val="tx1"/>
                  </a:solidFill>
                  <a:latin typeface="Tekton Pro" pitchFamily="34" charset="0"/>
                </a:rPr>
                <a:t>Transform</a:t>
              </a:r>
            </a:p>
          </p:txBody>
        </p:sp>
      </p:grpSp>
      <p:grpSp>
        <p:nvGrpSpPr>
          <p:cNvPr id="3" name="Group 2"/>
          <p:cNvGrpSpPr/>
          <p:nvPr/>
        </p:nvGrpSpPr>
        <p:grpSpPr>
          <a:xfrm>
            <a:off x="2817812" y="1752600"/>
            <a:ext cx="5616575" cy="576262"/>
            <a:chOff x="2817812" y="1752600"/>
            <a:chExt cx="5616575" cy="576262"/>
          </a:xfrm>
        </p:grpSpPr>
        <p:sp>
          <p:nvSpPr>
            <p:cNvPr id="9" name="Rectangle 8"/>
            <p:cNvSpPr>
              <a:spLocks noChangeArrowheads="1"/>
            </p:cNvSpPr>
            <p:nvPr/>
          </p:nvSpPr>
          <p:spPr bwMode="auto">
            <a:xfrm>
              <a:off x="2817812" y="1752600"/>
              <a:ext cx="5616575" cy="576262"/>
            </a:xfrm>
            <a:prstGeom prst="rect">
              <a:avLst/>
            </a:prstGeom>
            <a:solidFill>
              <a:schemeClr val="accent1">
                <a:alpha val="34901"/>
              </a:schemeClr>
            </a:solidFill>
            <a:ln w="9525" algn="ctr">
              <a:solidFill>
                <a:schemeClr val="tx1"/>
              </a:solidFill>
              <a:miter lim="800000"/>
              <a:headEnd/>
              <a:tailEnd/>
            </a:ln>
          </p:spPr>
          <p:txBody>
            <a:bodyPr wrap="none" anchor="ctr"/>
            <a:lstStyle/>
            <a:p>
              <a:pPr algn="l"/>
              <a:endParaRPr lang="en-US" sz="1800" dirty="0">
                <a:latin typeface="Arial" charset="0"/>
              </a:endParaRPr>
            </a:p>
          </p:txBody>
        </p:sp>
        <p:sp>
          <p:nvSpPr>
            <p:cNvPr id="8" name="TextBox 7"/>
            <p:cNvSpPr txBox="1">
              <a:spLocks noChangeArrowheads="1"/>
            </p:cNvSpPr>
            <p:nvPr/>
          </p:nvSpPr>
          <p:spPr bwMode="auto">
            <a:xfrm>
              <a:off x="6713537" y="1752600"/>
              <a:ext cx="1368425" cy="433965"/>
            </a:xfrm>
            <a:prstGeom prst="rect">
              <a:avLst/>
            </a:prstGeom>
            <a:noFill/>
            <a:ln w="9525">
              <a:noFill/>
              <a:miter lim="800000"/>
              <a:headEnd/>
              <a:tailEnd/>
            </a:ln>
          </p:spPr>
          <p:txBody>
            <a:bodyPr>
              <a:spAutoFit/>
            </a:bodyPr>
            <a:lstStyle/>
            <a:p>
              <a:pPr algn="l">
                <a:spcBef>
                  <a:spcPct val="50000"/>
                </a:spcBef>
              </a:pPr>
              <a:r>
                <a:rPr lang="en-US" sz="2400" b="0" dirty="0">
                  <a:solidFill>
                    <a:schemeClr val="tx1"/>
                  </a:solidFill>
                  <a:latin typeface="Tekton Pro" pitchFamily="34" charset="0"/>
                </a:rPr>
                <a:t>Extract</a:t>
              </a:r>
            </a:p>
          </p:txBody>
        </p:sp>
      </p:grpSp>
    </p:spTree>
    <p:extLst>
      <p:ext uri="{BB962C8B-B14F-4D97-AF65-F5344CB8AC3E}">
        <p14:creationId xmlns:p14="http://schemas.microsoft.com/office/powerpoint/2010/main" val="1341083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3"/>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16"/>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Reviewing ETL  Fundamentals</a:t>
            </a:r>
            <a:endParaRPr lang="en-US" dirty="0"/>
          </a:p>
        </p:txBody>
      </p:sp>
      <p:sp>
        <p:nvSpPr>
          <p:cNvPr id="3" name="Content Placeholder 2"/>
          <p:cNvSpPr>
            <a:spLocks noGrp="1"/>
          </p:cNvSpPr>
          <p:nvPr>
            <p:ph type="body" idx="1"/>
          </p:nvPr>
        </p:nvSpPr>
        <p:spPr/>
        <p:txBody>
          <a:bodyPr/>
          <a:lstStyle/>
          <a:p>
            <a:r>
              <a:rPr lang="en-US" dirty="0"/>
              <a:t>Understanding Extract, Transform and Load Process for Data Warehousing</a:t>
            </a:r>
          </a:p>
          <a:p>
            <a:r>
              <a:rPr lang="en-US" dirty="0" smtClean="0"/>
              <a:t>Introducing ETL with SSIS</a:t>
            </a: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248102959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Pipeline Architecture</a:t>
            </a:r>
            <a:endParaRPr lang="en-US" dirty="0"/>
          </a:p>
        </p:txBody>
      </p:sp>
      <p:sp>
        <p:nvSpPr>
          <p:cNvPr id="5" name="TextBox 4"/>
          <p:cNvSpPr txBox="1"/>
          <p:nvPr/>
        </p:nvSpPr>
        <p:spPr>
          <a:xfrm>
            <a:off x="1576637" y="6155140"/>
            <a:ext cx="5941325" cy="485518"/>
          </a:xfrm>
          <a:prstGeom prst="rect">
            <a:avLst/>
          </a:prstGeom>
          <a:noFill/>
        </p:spPr>
        <p:txBody>
          <a:bodyPr wrap="square" rtlCol="0">
            <a:spAutoFit/>
          </a:bodyPr>
          <a:lstStyle/>
          <a:p>
            <a:pPr algn="ctr"/>
            <a:r>
              <a:rPr lang="en-US" sz="1400" b="0" dirty="0" smtClean="0">
                <a:solidFill>
                  <a:schemeClr val="tx1"/>
                </a:solidFill>
                <a:latin typeface="Tekton Pro" pitchFamily="34" charset="0"/>
              </a:rPr>
              <a:t>Whalen, Garcia, Patel, Misner, </a:t>
            </a:r>
            <a:r>
              <a:rPr lang="en-US" sz="1400" b="0" dirty="0" err="1" smtClean="0">
                <a:solidFill>
                  <a:schemeClr val="tx1"/>
                </a:solidFill>
                <a:latin typeface="Tekton Pro" pitchFamily="34" charset="0"/>
              </a:rPr>
              <a:t>Isakov</a:t>
            </a:r>
            <a:r>
              <a:rPr lang="en-US" sz="1400" b="0" dirty="0" smtClean="0">
                <a:solidFill>
                  <a:schemeClr val="tx1"/>
                </a:solidFill>
                <a:latin typeface="Tekton Pro" pitchFamily="34" charset="0"/>
              </a:rPr>
              <a:t>, </a:t>
            </a:r>
            <a:r>
              <a:rPr lang="en-US" sz="1400" b="0" i="1" dirty="0" smtClean="0">
                <a:solidFill>
                  <a:schemeClr val="tx1"/>
                </a:solidFill>
                <a:latin typeface="Tekton Pro" pitchFamily="34" charset="0"/>
              </a:rPr>
              <a:t>Microsoft SQL Server 2005 Administrator’s Companion </a:t>
            </a:r>
            <a:r>
              <a:rPr lang="en-US" sz="1400" b="0" dirty="0" smtClean="0">
                <a:solidFill>
                  <a:schemeClr val="tx1"/>
                </a:solidFill>
                <a:latin typeface="Tekton Pro" pitchFamily="34" charset="0"/>
              </a:rPr>
              <a:t>(Microsoft Press, 2007)</a:t>
            </a:r>
            <a:endParaRPr lang="en-US" sz="1400" b="0" dirty="0">
              <a:solidFill>
                <a:schemeClr val="tx1"/>
              </a:solidFill>
              <a:latin typeface="Tekton Pro"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399" y="999598"/>
            <a:ext cx="3582987" cy="481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Connector 6"/>
          <p:cNvCxnSpPr/>
          <p:nvPr/>
        </p:nvCxnSpPr>
        <p:spPr bwMode="auto">
          <a:xfrm>
            <a:off x="3112325" y="1646251"/>
            <a:ext cx="0" cy="64770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19" name="Straight Connector 18"/>
          <p:cNvCxnSpPr/>
          <p:nvPr/>
        </p:nvCxnSpPr>
        <p:spPr bwMode="auto">
          <a:xfrm>
            <a:off x="3248823" y="1660498"/>
            <a:ext cx="0" cy="54135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1" name="Straight Connector 20"/>
          <p:cNvCxnSpPr/>
          <p:nvPr/>
        </p:nvCxnSpPr>
        <p:spPr bwMode="auto">
          <a:xfrm>
            <a:off x="3385321" y="1652547"/>
            <a:ext cx="0" cy="473102"/>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3" name="Straight Connector 22"/>
          <p:cNvCxnSpPr/>
          <p:nvPr/>
        </p:nvCxnSpPr>
        <p:spPr bwMode="auto">
          <a:xfrm>
            <a:off x="3521102" y="1660498"/>
            <a:ext cx="0" cy="38895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5" name="Straight Connector 24"/>
          <p:cNvCxnSpPr/>
          <p:nvPr/>
        </p:nvCxnSpPr>
        <p:spPr bwMode="auto">
          <a:xfrm>
            <a:off x="3093633" y="2301902"/>
            <a:ext cx="599277"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7" name="Straight Connector 26"/>
          <p:cNvCxnSpPr/>
          <p:nvPr/>
        </p:nvCxnSpPr>
        <p:spPr bwMode="auto">
          <a:xfrm>
            <a:off x="3246033" y="2209800"/>
            <a:ext cx="446877"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9" name="Straight Connector 28"/>
          <p:cNvCxnSpPr/>
          <p:nvPr/>
        </p:nvCxnSpPr>
        <p:spPr bwMode="auto">
          <a:xfrm>
            <a:off x="3385321" y="2117698"/>
            <a:ext cx="307589"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32" name="Straight Connector 31"/>
          <p:cNvCxnSpPr/>
          <p:nvPr/>
        </p:nvCxnSpPr>
        <p:spPr bwMode="auto">
          <a:xfrm>
            <a:off x="3505200" y="2041498"/>
            <a:ext cx="187710"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33" name="Rectangle 32"/>
          <p:cNvSpPr/>
          <p:nvPr/>
        </p:nvSpPr>
        <p:spPr bwMode="auto">
          <a:xfrm>
            <a:off x="3660442" y="1978052"/>
            <a:ext cx="1588269" cy="384148"/>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cxnSp>
        <p:nvCxnSpPr>
          <p:cNvPr id="35" name="Straight Connector 34"/>
          <p:cNvCxnSpPr/>
          <p:nvPr/>
        </p:nvCxnSpPr>
        <p:spPr bwMode="auto">
          <a:xfrm>
            <a:off x="3942574" y="2566947"/>
            <a:ext cx="0" cy="54135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36" name="Straight Connector 35"/>
          <p:cNvCxnSpPr/>
          <p:nvPr/>
        </p:nvCxnSpPr>
        <p:spPr bwMode="auto">
          <a:xfrm>
            <a:off x="4079072" y="2566947"/>
            <a:ext cx="0" cy="54135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37" name="Straight Connector 36"/>
          <p:cNvCxnSpPr/>
          <p:nvPr/>
        </p:nvCxnSpPr>
        <p:spPr bwMode="auto">
          <a:xfrm>
            <a:off x="4223521" y="2558996"/>
            <a:ext cx="0" cy="549302"/>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38" name="Straight Connector 37"/>
          <p:cNvCxnSpPr/>
          <p:nvPr/>
        </p:nvCxnSpPr>
        <p:spPr bwMode="auto">
          <a:xfrm>
            <a:off x="4367253" y="2566947"/>
            <a:ext cx="0" cy="54135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43" name="Rectangle 42"/>
          <p:cNvSpPr/>
          <p:nvPr/>
        </p:nvSpPr>
        <p:spPr bwMode="auto">
          <a:xfrm>
            <a:off x="3812842" y="3276600"/>
            <a:ext cx="1435869" cy="384148"/>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cxnSp>
        <p:nvCxnSpPr>
          <p:cNvPr id="44" name="Straight Connector 43"/>
          <p:cNvCxnSpPr/>
          <p:nvPr/>
        </p:nvCxnSpPr>
        <p:spPr bwMode="auto">
          <a:xfrm>
            <a:off x="3941857" y="3886200"/>
            <a:ext cx="0" cy="54135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45" name="Straight Connector 44"/>
          <p:cNvCxnSpPr/>
          <p:nvPr/>
        </p:nvCxnSpPr>
        <p:spPr bwMode="auto">
          <a:xfrm>
            <a:off x="4078355" y="3886200"/>
            <a:ext cx="0" cy="54135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46" name="Straight Connector 45"/>
          <p:cNvCxnSpPr/>
          <p:nvPr/>
        </p:nvCxnSpPr>
        <p:spPr bwMode="auto">
          <a:xfrm>
            <a:off x="4222804" y="3878249"/>
            <a:ext cx="0" cy="549302"/>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47" name="Straight Connector 46"/>
          <p:cNvCxnSpPr/>
          <p:nvPr/>
        </p:nvCxnSpPr>
        <p:spPr bwMode="auto">
          <a:xfrm>
            <a:off x="4366536" y="3886200"/>
            <a:ext cx="0" cy="54135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48" name="Rectangle 47"/>
          <p:cNvSpPr/>
          <p:nvPr/>
        </p:nvSpPr>
        <p:spPr bwMode="auto">
          <a:xfrm>
            <a:off x="3806690" y="4603804"/>
            <a:ext cx="1435869" cy="384148"/>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cxnSp>
        <p:nvCxnSpPr>
          <p:cNvPr id="50" name="Straight Connector 49"/>
          <p:cNvCxnSpPr/>
          <p:nvPr/>
        </p:nvCxnSpPr>
        <p:spPr bwMode="auto">
          <a:xfrm>
            <a:off x="4047268" y="5203228"/>
            <a:ext cx="0" cy="130677"/>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51" name="Straight Connector 50"/>
          <p:cNvCxnSpPr/>
          <p:nvPr/>
        </p:nvCxnSpPr>
        <p:spPr bwMode="auto">
          <a:xfrm>
            <a:off x="4130702" y="5153106"/>
            <a:ext cx="0" cy="303145"/>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52" name="Straight Connector 51"/>
          <p:cNvCxnSpPr/>
          <p:nvPr/>
        </p:nvCxnSpPr>
        <p:spPr bwMode="auto">
          <a:xfrm>
            <a:off x="4214853" y="5173649"/>
            <a:ext cx="8668" cy="45720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53" name="Straight Connector 52"/>
          <p:cNvCxnSpPr/>
          <p:nvPr/>
        </p:nvCxnSpPr>
        <p:spPr bwMode="auto">
          <a:xfrm>
            <a:off x="4319547" y="5189551"/>
            <a:ext cx="0" cy="577796"/>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62" name="Straight Connector 61"/>
          <p:cNvCxnSpPr/>
          <p:nvPr/>
        </p:nvCxnSpPr>
        <p:spPr bwMode="auto">
          <a:xfrm>
            <a:off x="3660442" y="5767347"/>
            <a:ext cx="659105"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63" name="Straight Connector 62"/>
          <p:cNvCxnSpPr/>
          <p:nvPr/>
        </p:nvCxnSpPr>
        <p:spPr bwMode="auto">
          <a:xfrm>
            <a:off x="3667923" y="5622898"/>
            <a:ext cx="555598"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64" name="Straight Connector 63"/>
          <p:cNvCxnSpPr/>
          <p:nvPr/>
        </p:nvCxnSpPr>
        <p:spPr bwMode="auto">
          <a:xfrm>
            <a:off x="3660442" y="5473808"/>
            <a:ext cx="470260"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65" name="Straight Connector 64"/>
          <p:cNvCxnSpPr/>
          <p:nvPr/>
        </p:nvCxnSpPr>
        <p:spPr bwMode="auto">
          <a:xfrm>
            <a:off x="3660442" y="5333905"/>
            <a:ext cx="367835" cy="95"/>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72" name="TextBox 71"/>
          <p:cNvSpPr txBox="1"/>
          <p:nvPr/>
        </p:nvSpPr>
        <p:spPr bwMode="auto">
          <a:xfrm>
            <a:off x="533400" y="2971800"/>
            <a:ext cx="1828800" cy="348557"/>
          </a:xfrm>
          <a:prstGeom prst="rect">
            <a:avLst/>
          </a:prstGeom>
          <a:noFill/>
          <a:ln w="9525">
            <a:noFill/>
            <a:miter lim="800000"/>
            <a:headEnd/>
            <a:tailEnd/>
          </a:ln>
        </p:spPr>
        <p:txBody>
          <a:bodyPr wrap="square" rtlCol="0">
            <a:spAutoFit/>
          </a:bodyPr>
          <a:lstStyle/>
          <a:p>
            <a:pPr algn="r"/>
            <a:r>
              <a:rPr lang="en-US" sz="1800" b="0" dirty="0" smtClean="0">
                <a:solidFill>
                  <a:schemeClr val="tx1"/>
                </a:solidFill>
                <a:latin typeface="Tekton Pro" pitchFamily="34" charset="0"/>
              </a:rPr>
              <a:t>Inputs</a:t>
            </a:r>
            <a:endParaRPr lang="en-US" sz="1800" b="0" dirty="0">
              <a:solidFill>
                <a:schemeClr val="tx1"/>
              </a:solidFill>
              <a:latin typeface="Tekton Pro" pitchFamily="34" charset="0"/>
            </a:endParaRPr>
          </a:p>
        </p:txBody>
      </p:sp>
      <p:cxnSp>
        <p:nvCxnSpPr>
          <p:cNvPr id="74" name="Straight Arrow Connector 73"/>
          <p:cNvCxnSpPr>
            <a:stCxn id="72" idx="3"/>
          </p:cNvCxnSpPr>
          <p:nvPr/>
        </p:nvCxnSpPr>
        <p:spPr bwMode="auto">
          <a:xfrm flipV="1">
            <a:off x="2362200" y="2209800"/>
            <a:ext cx="1236855" cy="936279"/>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76" name="Straight Arrow Connector 75"/>
          <p:cNvCxnSpPr>
            <a:stCxn id="72" idx="3"/>
          </p:cNvCxnSpPr>
          <p:nvPr/>
        </p:nvCxnSpPr>
        <p:spPr bwMode="auto">
          <a:xfrm>
            <a:off x="2362200" y="3146079"/>
            <a:ext cx="1482159" cy="10387"/>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79" name="Straight Arrow Connector 78"/>
          <p:cNvCxnSpPr>
            <a:stCxn id="72" idx="3"/>
          </p:cNvCxnSpPr>
          <p:nvPr/>
        </p:nvCxnSpPr>
        <p:spPr bwMode="auto">
          <a:xfrm>
            <a:off x="2362200" y="3146079"/>
            <a:ext cx="1482159" cy="1349721"/>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82" name="TextBox 81"/>
          <p:cNvSpPr txBox="1"/>
          <p:nvPr/>
        </p:nvSpPr>
        <p:spPr bwMode="auto">
          <a:xfrm>
            <a:off x="6837079" y="3031191"/>
            <a:ext cx="1828800" cy="348557"/>
          </a:xfrm>
          <a:prstGeom prst="rect">
            <a:avLst/>
          </a:prstGeom>
          <a:noFill/>
          <a:ln w="9525">
            <a:noFill/>
            <a:miter lim="800000"/>
            <a:headEnd/>
            <a:tailEnd/>
          </a:ln>
        </p:spPr>
        <p:txBody>
          <a:bodyPr wrap="square" rtlCol="0">
            <a:spAutoFit/>
          </a:bodyPr>
          <a:lstStyle/>
          <a:p>
            <a:r>
              <a:rPr lang="en-US" sz="1800" b="0" dirty="0" smtClean="0">
                <a:solidFill>
                  <a:schemeClr val="tx1"/>
                </a:solidFill>
                <a:latin typeface="Tekton Pro" pitchFamily="34" charset="0"/>
              </a:rPr>
              <a:t>Outputs</a:t>
            </a:r>
            <a:endParaRPr lang="en-US" sz="1800" b="0" dirty="0">
              <a:solidFill>
                <a:schemeClr val="tx1"/>
              </a:solidFill>
              <a:latin typeface="Tekton Pro" pitchFamily="34" charset="0"/>
            </a:endParaRPr>
          </a:p>
        </p:txBody>
      </p:sp>
      <p:cxnSp>
        <p:nvCxnSpPr>
          <p:cNvPr id="83" name="Straight Arrow Connector 82"/>
          <p:cNvCxnSpPr>
            <a:stCxn id="82" idx="1"/>
          </p:cNvCxnSpPr>
          <p:nvPr/>
        </p:nvCxnSpPr>
        <p:spPr bwMode="auto">
          <a:xfrm flipH="1" flipV="1">
            <a:off x="4454577" y="2564805"/>
            <a:ext cx="2382502" cy="640665"/>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84" name="Straight Arrow Connector 83"/>
          <p:cNvCxnSpPr/>
          <p:nvPr/>
        </p:nvCxnSpPr>
        <p:spPr bwMode="auto">
          <a:xfrm flipH="1">
            <a:off x="4366536" y="3215857"/>
            <a:ext cx="2470543" cy="1937249"/>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85" name="Straight Arrow Connector 84"/>
          <p:cNvCxnSpPr>
            <a:stCxn id="82" idx="1"/>
          </p:cNvCxnSpPr>
          <p:nvPr/>
        </p:nvCxnSpPr>
        <p:spPr bwMode="auto">
          <a:xfrm flipH="1">
            <a:off x="4223521" y="3205470"/>
            <a:ext cx="2613558" cy="620663"/>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93" name="Rectangle 92"/>
          <p:cNvSpPr/>
          <p:nvPr/>
        </p:nvSpPr>
        <p:spPr bwMode="auto">
          <a:xfrm>
            <a:off x="4547300" y="2362201"/>
            <a:ext cx="644009" cy="202604"/>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94" name="Rectangle 93"/>
          <p:cNvSpPr/>
          <p:nvPr/>
        </p:nvSpPr>
        <p:spPr bwMode="auto">
          <a:xfrm>
            <a:off x="4537775" y="3664546"/>
            <a:ext cx="644009" cy="202604"/>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95" name="Rectangle 94"/>
          <p:cNvSpPr/>
          <p:nvPr/>
        </p:nvSpPr>
        <p:spPr bwMode="auto">
          <a:xfrm>
            <a:off x="4530776" y="5000624"/>
            <a:ext cx="644009" cy="202604"/>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942375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par>
                                <p:cTn id="16" presetID="22" presetClass="entr" presetSubtype="1"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up)">
                                      <p:cBhvr>
                                        <p:cTn id="18" dur="500"/>
                                        <p:tgtEl>
                                          <p:spTgt spid="19"/>
                                        </p:tgtEl>
                                      </p:cBhvr>
                                    </p:animEffect>
                                  </p:childTnLst>
                                </p:cTn>
                              </p:par>
                              <p:par>
                                <p:cTn id="19" presetID="22" presetClass="entr" presetSubtype="1"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up)">
                                      <p:cBhvr>
                                        <p:cTn id="21" dur="500"/>
                                        <p:tgtEl>
                                          <p:spTgt spid="21"/>
                                        </p:tgtEl>
                                      </p:cBhvr>
                                    </p:animEffect>
                                  </p:childTnLst>
                                </p:cTn>
                              </p:par>
                              <p:par>
                                <p:cTn id="22" presetID="22" presetClass="entr" presetSubtype="1"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up)">
                                      <p:cBhvr>
                                        <p:cTn id="24" dur="500"/>
                                        <p:tgtEl>
                                          <p:spTgt spid="23"/>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par>
                                <p:cTn id="29" presetID="22" presetClass="entr" presetSubtype="8"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par>
                                <p:cTn id="32" presetID="2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par>
                                <p:cTn id="35" presetID="22" presetClass="entr" presetSubtype="8"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500"/>
                                        <p:tgtEl>
                                          <p:spTgt spid="32"/>
                                        </p:tgtEl>
                                      </p:cBhvr>
                                    </p:animEffect>
                                  </p:childTnLst>
                                </p:cTn>
                              </p:par>
                            </p:childTnLst>
                          </p:cTn>
                        </p:par>
                        <p:par>
                          <p:cTn id="38" fill="hold">
                            <p:stCondLst>
                              <p:cond delay="1000"/>
                            </p:stCondLst>
                            <p:childTnLst>
                              <p:par>
                                <p:cTn id="39" presetID="10" presetClass="entr" presetSubtype="0"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up)">
                                      <p:cBhvr>
                                        <p:cTn id="46" dur="500"/>
                                        <p:tgtEl>
                                          <p:spTgt spid="35"/>
                                        </p:tgtEl>
                                      </p:cBhvr>
                                    </p:animEffect>
                                  </p:childTnLst>
                                </p:cTn>
                              </p:par>
                              <p:par>
                                <p:cTn id="47" presetID="22" presetClass="entr" presetSubtype="1" fill="hold"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up)">
                                      <p:cBhvr>
                                        <p:cTn id="49" dur="500"/>
                                        <p:tgtEl>
                                          <p:spTgt spid="36"/>
                                        </p:tgtEl>
                                      </p:cBhvr>
                                    </p:animEffect>
                                  </p:childTnLst>
                                </p:cTn>
                              </p:par>
                              <p:par>
                                <p:cTn id="50" presetID="22" presetClass="entr" presetSubtype="1" fill="hold"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up)">
                                      <p:cBhvr>
                                        <p:cTn id="52" dur="500"/>
                                        <p:tgtEl>
                                          <p:spTgt spid="37"/>
                                        </p:tgtEl>
                                      </p:cBhvr>
                                    </p:animEffect>
                                  </p:childTnLst>
                                </p:cTn>
                              </p:par>
                              <p:par>
                                <p:cTn id="53" presetID="22" presetClass="entr" presetSubtype="1" fill="hold"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up)">
                                      <p:cBhvr>
                                        <p:cTn id="55" dur="500"/>
                                        <p:tgtEl>
                                          <p:spTgt spid="38"/>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wipe(up)">
                                      <p:cBhvr>
                                        <p:cTn id="64" dur="500"/>
                                        <p:tgtEl>
                                          <p:spTgt spid="44"/>
                                        </p:tgtEl>
                                      </p:cBhvr>
                                    </p:animEffect>
                                  </p:childTnLst>
                                </p:cTn>
                              </p:par>
                              <p:par>
                                <p:cTn id="65" presetID="22" presetClass="entr" presetSubtype="1" fill="hold"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wipe(up)">
                                      <p:cBhvr>
                                        <p:cTn id="67" dur="500"/>
                                        <p:tgtEl>
                                          <p:spTgt spid="45"/>
                                        </p:tgtEl>
                                      </p:cBhvr>
                                    </p:animEffect>
                                  </p:childTnLst>
                                </p:cTn>
                              </p:par>
                              <p:par>
                                <p:cTn id="68" presetID="22" presetClass="entr" presetSubtype="1" fill="hold"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wipe(up)">
                                      <p:cBhvr>
                                        <p:cTn id="70" dur="500"/>
                                        <p:tgtEl>
                                          <p:spTgt spid="46"/>
                                        </p:tgtEl>
                                      </p:cBhvr>
                                    </p:animEffect>
                                  </p:childTnLst>
                                </p:cTn>
                              </p:par>
                              <p:par>
                                <p:cTn id="71" presetID="22" presetClass="entr" presetSubtype="1" fill="hold" nodeType="with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wipe(up)">
                                      <p:cBhvr>
                                        <p:cTn id="73" dur="500"/>
                                        <p:tgtEl>
                                          <p:spTgt spid="47"/>
                                        </p:tgtEl>
                                      </p:cBhvr>
                                    </p:animEffect>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fade">
                                      <p:cBhvr>
                                        <p:cTn id="77" dur="500"/>
                                        <p:tgtEl>
                                          <p:spTgt spid="48"/>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wipe(up)">
                                      <p:cBhvr>
                                        <p:cTn id="82" dur="500"/>
                                        <p:tgtEl>
                                          <p:spTgt spid="50"/>
                                        </p:tgtEl>
                                      </p:cBhvr>
                                    </p:animEffect>
                                  </p:childTnLst>
                                </p:cTn>
                              </p:par>
                              <p:par>
                                <p:cTn id="83" presetID="22" presetClass="entr" presetSubtype="1" fill="hold" nodeType="withEffect">
                                  <p:stCondLst>
                                    <p:cond delay="0"/>
                                  </p:stCondLst>
                                  <p:childTnLst>
                                    <p:set>
                                      <p:cBhvr>
                                        <p:cTn id="84" dur="1" fill="hold">
                                          <p:stCondLst>
                                            <p:cond delay="0"/>
                                          </p:stCondLst>
                                        </p:cTn>
                                        <p:tgtEl>
                                          <p:spTgt spid="51"/>
                                        </p:tgtEl>
                                        <p:attrNameLst>
                                          <p:attrName>style.visibility</p:attrName>
                                        </p:attrNameLst>
                                      </p:cBhvr>
                                      <p:to>
                                        <p:strVal val="visible"/>
                                      </p:to>
                                    </p:set>
                                    <p:animEffect transition="in" filter="wipe(up)">
                                      <p:cBhvr>
                                        <p:cTn id="85" dur="500"/>
                                        <p:tgtEl>
                                          <p:spTgt spid="51"/>
                                        </p:tgtEl>
                                      </p:cBhvr>
                                    </p:animEffect>
                                  </p:childTnLst>
                                </p:cTn>
                              </p:par>
                              <p:par>
                                <p:cTn id="86" presetID="22" presetClass="entr" presetSubtype="1" fill="hold" nodeType="with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wipe(up)">
                                      <p:cBhvr>
                                        <p:cTn id="88" dur="500"/>
                                        <p:tgtEl>
                                          <p:spTgt spid="52"/>
                                        </p:tgtEl>
                                      </p:cBhvr>
                                    </p:animEffect>
                                  </p:childTnLst>
                                </p:cTn>
                              </p:par>
                              <p:par>
                                <p:cTn id="89" presetID="22" presetClass="entr" presetSubtype="1" fill="hold" nodeType="with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wipe(up)">
                                      <p:cBhvr>
                                        <p:cTn id="91" dur="500"/>
                                        <p:tgtEl>
                                          <p:spTgt spid="53"/>
                                        </p:tgtEl>
                                      </p:cBhvr>
                                    </p:animEffect>
                                  </p:childTnLst>
                                </p:cTn>
                              </p:par>
                            </p:childTnLst>
                          </p:cTn>
                        </p:par>
                        <p:par>
                          <p:cTn id="92" fill="hold">
                            <p:stCondLst>
                              <p:cond delay="500"/>
                            </p:stCondLst>
                            <p:childTnLst>
                              <p:par>
                                <p:cTn id="93" presetID="22" presetClass="entr" presetSubtype="2" fill="hold" nodeType="afterEffect">
                                  <p:stCondLst>
                                    <p:cond delay="0"/>
                                  </p:stCondLst>
                                  <p:childTnLst>
                                    <p:set>
                                      <p:cBhvr>
                                        <p:cTn id="94" dur="1" fill="hold">
                                          <p:stCondLst>
                                            <p:cond delay="0"/>
                                          </p:stCondLst>
                                        </p:cTn>
                                        <p:tgtEl>
                                          <p:spTgt spid="62"/>
                                        </p:tgtEl>
                                        <p:attrNameLst>
                                          <p:attrName>style.visibility</p:attrName>
                                        </p:attrNameLst>
                                      </p:cBhvr>
                                      <p:to>
                                        <p:strVal val="visible"/>
                                      </p:to>
                                    </p:set>
                                    <p:animEffect transition="in" filter="wipe(right)">
                                      <p:cBhvr>
                                        <p:cTn id="95" dur="500"/>
                                        <p:tgtEl>
                                          <p:spTgt spid="62"/>
                                        </p:tgtEl>
                                      </p:cBhvr>
                                    </p:animEffect>
                                  </p:childTnLst>
                                </p:cTn>
                              </p:par>
                              <p:par>
                                <p:cTn id="96" presetID="22" presetClass="entr" presetSubtype="2" fill="hold" nodeType="withEffect">
                                  <p:stCondLst>
                                    <p:cond delay="0"/>
                                  </p:stCondLst>
                                  <p:childTnLst>
                                    <p:set>
                                      <p:cBhvr>
                                        <p:cTn id="97" dur="1" fill="hold">
                                          <p:stCondLst>
                                            <p:cond delay="0"/>
                                          </p:stCondLst>
                                        </p:cTn>
                                        <p:tgtEl>
                                          <p:spTgt spid="63"/>
                                        </p:tgtEl>
                                        <p:attrNameLst>
                                          <p:attrName>style.visibility</p:attrName>
                                        </p:attrNameLst>
                                      </p:cBhvr>
                                      <p:to>
                                        <p:strVal val="visible"/>
                                      </p:to>
                                    </p:set>
                                    <p:animEffect transition="in" filter="wipe(right)">
                                      <p:cBhvr>
                                        <p:cTn id="98" dur="500"/>
                                        <p:tgtEl>
                                          <p:spTgt spid="63"/>
                                        </p:tgtEl>
                                      </p:cBhvr>
                                    </p:animEffect>
                                  </p:childTnLst>
                                </p:cTn>
                              </p:par>
                              <p:par>
                                <p:cTn id="99" presetID="22" presetClass="entr" presetSubtype="2" fill="hold" nodeType="withEffect">
                                  <p:stCondLst>
                                    <p:cond delay="0"/>
                                  </p:stCondLst>
                                  <p:childTnLst>
                                    <p:set>
                                      <p:cBhvr>
                                        <p:cTn id="100" dur="1" fill="hold">
                                          <p:stCondLst>
                                            <p:cond delay="0"/>
                                          </p:stCondLst>
                                        </p:cTn>
                                        <p:tgtEl>
                                          <p:spTgt spid="64"/>
                                        </p:tgtEl>
                                        <p:attrNameLst>
                                          <p:attrName>style.visibility</p:attrName>
                                        </p:attrNameLst>
                                      </p:cBhvr>
                                      <p:to>
                                        <p:strVal val="visible"/>
                                      </p:to>
                                    </p:set>
                                    <p:animEffect transition="in" filter="wipe(right)">
                                      <p:cBhvr>
                                        <p:cTn id="101" dur="500"/>
                                        <p:tgtEl>
                                          <p:spTgt spid="64"/>
                                        </p:tgtEl>
                                      </p:cBhvr>
                                    </p:animEffect>
                                  </p:childTnLst>
                                </p:cTn>
                              </p:par>
                              <p:par>
                                <p:cTn id="102" presetID="22" presetClass="entr" presetSubtype="2" fill="hold" nodeType="withEffect">
                                  <p:stCondLst>
                                    <p:cond delay="0"/>
                                  </p:stCondLst>
                                  <p:childTnLst>
                                    <p:set>
                                      <p:cBhvr>
                                        <p:cTn id="103" dur="1" fill="hold">
                                          <p:stCondLst>
                                            <p:cond delay="0"/>
                                          </p:stCondLst>
                                        </p:cTn>
                                        <p:tgtEl>
                                          <p:spTgt spid="65"/>
                                        </p:tgtEl>
                                        <p:attrNameLst>
                                          <p:attrName>style.visibility</p:attrName>
                                        </p:attrNameLst>
                                      </p:cBhvr>
                                      <p:to>
                                        <p:strVal val="visible"/>
                                      </p:to>
                                    </p:set>
                                    <p:animEffect transition="in" filter="wipe(right)">
                                      <p:cBhvr>
                                        <p:cTn id="104" dur="500"/>
                                        <p:tgtEl>
                                          <p:spTgt spid="65"/>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mph" presetSubtype="0" fill="hold" nodeType="clickEffect">
                                  <p:stCondLst>
                                    <p:cond delay="0"/>
                                  </p:stCondLst>
                                  <p:childTnLst>
                                    <p:animClr clrSpc="hsl" dir="cw">
                                      <p:cBhvr override="childStyle">
                                        <p:cTn id="108" dur="500" fill="hold"/>
                                        <p:tgtEl>
                                          <p:spTgt spid="7"/>
                                        </p:tgtEl>
                                        <p:attrNameLst>
                                          <p:attrName>style.color</p:attrName>
                                        </p:attrNameLst>
                                      </p:cBhvr>
                                      <p:by>
                                        <p:hsl h="-7200000" s="0" l="0"/>
                                      </p:by>
                                    </p:animClr>
                                    <p:animClr clrSpc="hsl" dir="cw">
                                      <p:cBhvr>
                                        <p:cTn id="109" dur="500" fill="hold"/>
                                        <p:tgtEl>
                                          <p:spTgt spid="7"/>
                                        </p:tgtEl>
                                        <p:attrNameLst>
                                          <p:attrName>fillcolor</p:attrName>
                                        </p:attrNameLst>
                                      </p:cBhvr>
                                      <p:by>
                                        <p:hsl h="-7200000" s="0" l="0"/>
                                      </p:by>
                                    </p:animClr>
                                    <p:animClr clrSpc="hsl" dir="cw">
                                      <p:cBhvr>
                                        <p:cTn id="110" dur="500" fill="hold"/>
                                        <p:tgtEl>
                                          <p:spTgt spid="7"/>
                                        </p:tgtEl>
                                        <p:attrNameLst>
                                          <p:attrName>stroke.color</p:attrName>
                                        </p:attrNameLst>
                                      </p:cBhvr>
                                      <p:by>
                                        <p:hsl h="-7200000" s="0" l="0"/>
                                      </p:by>
                                    </p:animClr>
                                    <p:set>
                                      <p:cBhvr>
                                        <p:cTn id="111" dur="500" fill="hold"/>
                                        <p:tgtEl>
                                          <p:spTgt spid="7"/>
                                        </p:tgtEl>
                                        <p:attrNameLst>
                                          <p:attrName>fill.type</p:attrName>
                                        </p:attrNameLst>
                                      </p:cBhvr>
                                      <p:to>
                                        <p:strVal val="solid"/>
                                      </p:to>
                                    </p:set>
                                  </p:childTnLst>
                                </p:cTn>
                              </p:par>
                              <p:par>
                                <p:cTn id="112" presetID="22" presetClass="emph" presetSubtype="0" fill="hold" nodeType="withEffect">
                                  <p:stCondLst>
                                    <p:cond delay="0"/>
                                  </p:stCondLst>
                                  <p:childTnLst>
                                    <p:animClr clrSpc="hsl" dir="cw">
                                      <p:cBhvr override="childStyle">
                                        <p:cTn id="113" dur="500" fill="hold"/>
                                        <p:tgtEl>
                                          <p:spTgt spid="25"/>
                                        </p:tgtEl>
                                        <p:attrNameLst>
                                          <p:attrName>style.color</p:attrName>
                                        </p:attrNameLst>
                                      </p:cBhvr>
                                      <p:by>
                                        <p:hsl h="-7200000" s="0" l="0"/>
                                      </p:by>
                                    </p:animClr>
                                    <p:animClr clrSpc="hsl" dir="cw">
                                      <p:cBhvr>
                                        <p:cTn id="114" dur="500" fill="hold"/>
                                        <p:tgtEl>
                                          <p:spTgt spid="25"/>
                                        </p:tgtEl>
                                        <p:attrNameLst>
                                          <p:attrName>fillcolor</p:attrName>
                                        </p:attrNameLst>
                                      </p:cBhvr>
                                      <p:by>
                                        <p:hsl h="-7200000" s="0" l="0"/>
                                      </p:by>
                                    </p:animClr>
                                    <p:animClr clrSpc="hsl" dir="cw">
                                      <p:cBhvr>
                                        <p:cTn id="115" dur="500" fill="hold"/>
                                        <p:tgtEl>
                                          <p:spTgt spid="25"/>
                                        </p:tgtEl>
                                        <p:attrNameLst>
                                          <p:attrName>stroke.color</p:attrName>
                                        </p:attrNameLst>
                                      </p:cBhvr>
                                      <p:by>
                                        <p:hsl h="-7200000" s="0" l="0"/>
                                      </p:by>
                                    </p:animClr>
                                    <p:set>
                                      <p:cBhvr>
                                        <p:cTn id="116" dur="500" fill="hold"/>
                                        <p:tgtEl>
                                          <p:spTgt spid="25"/>
                                        </p:tgtEl>
                                        <p:attrNameLst>
                                          <p:attrName>fill.type</p:attrName>
                                        </p:attrNameLst>
                                      </p:cBhvr>
                                      <p:to>
                                        <p:strVal val="solid"/>
                                      </p:to>
                                    </p:set>
                                  </p:childTnLst>
                                </p:cTn>
                              </p:par>
                              <p:par>
                                <p:cTn id="117" presetID="22" presetClass="emph" presetSubtype="0" fill="hold" nodeType="withEffect">
                                  <p:stCondLst>
                                    <p:cond delay="0"/>
                                  </p:stCondLst>
                                  <p:childTnLst>
                                    <p:animClr clrSpc="hsl" dir="cw">
                                      <p:cBhvr override="childStyle">
                                        <p:cTn id="118" dur="500" fill="hold"/>
                                        <p:tgtEl>
                                          <p:spTgt spid="19"/>
                                        </p:tgtEl>
                                        <p:attrNameLst>
                                          <p:attrName>style.color</p:attrName>
                                        </p:attrNameLst>
                                      </p:cBhvr>
                                      <p:by>
                                        <p:hsl h="-7200000" s="0" l="0"/>
                                      </p:by>
                                    </p:animClr>
                                    <p:animClr clrSpc="hsl" dir="cw">
                                      <p:cBhvr>
                                        <p:cTn id="119" dur="500" fill="hold"/>
                                        <p:tgtEl>
                                          <p:spTgt spid="19"/>
                                        </p:tgtEl>
                                        <p:attrNameLst>
                                          <p:attrName>fillcolor</p:attrName>
                                        </p:attrNameLst>
                                      </p:cBhvr>
                                      <p:by>
                                        <p:hsl h="-7200000" s="0" l="0"/>
                                      </p:by>
                                    </p:animClr>
                                    <p:animClr clrSpc="hsl" dir="cw">
                                      <p:cBhvr>
                                        <p:cTn id="120" dur="500" fill="hold"/>
                                        <p:tgtEl>
                                          <p:spTgt spid="19"/>
                                        </p:tgtEl>
                                        <p:attrNameLst>
                                          <p:attrName>stroke.color</p:attrName>
                                        </p:attrNameLst>
                                      </p:cBhvr>
                                      <p:by>
                                        <p:hsl h="-7200000" s="0" l="0"/>
                                      </p:by>
                                    </p:animClr>
                                    <p:set>
                                      <p:cBhvr>
                                        <p:cTn id="121" dur="500" fill="hold"/>
                                        <p:tgtEl>
                                          <p:spTgt spid="19"/>
                                        </p:tgtEl>
                                        <p:attrNameLst>
                                          <p:attrName>fill.type</p:attrName>
                                        </p:attrNameLst>
                                      </p:cBhvr>
                                      <p:to>
                                        <p:strVal val="solid"/>
                                      </p:to>
                                    </p:set>
                                  </p:childTnLst>
                                </p:cTn>
                              </p:par>
                              <p:par>
                                <p:cTn id="122" presetID="22" presetClass="emph" presetSubtype="0" fill="hold" nodeType="withEffect">
                                  <p:stCondLst>
                                    <p:cond delay="0"/>
                                  </p:stCondLst>
                                  <p:childTnLst>
                                    <p:animClr clrSpc="hsl" dir="cw">
                                      <p:cBhvr override="childStyle">
                                        <p:cTn id="123" dur="500" fill="hold"/>
                                        <p:tgtEl>
                                          <p:spTgt spid="27"/>
                                        </p:tgtEl>
                                        <p:attrNameLst>
                                          <p:attrName>style.color</p:attrName>
                                        </p:attrNameLst>
                                      </p:cBhvr>
                                      <p:by>
                                        <p:hsl h="-7200000" s="0" l="0"/>
                                      </p:by>
                                    </p:animClr>
                                    <p:animClr clrSpc="hsl" dir="cw">
                                      <p:cBhvr>
                                        <p:cTn id="124" dur="500" fill="hold"/>
                                        <p:tgtEl>
                                          <p:spTgt spid="27"/>
                                        </p:tgtEl>
                                        <p:attrNameLst>
                                          <p:attrName>fillcolor</p:attrName>
                                        </p:attrNameLst>
                                      </p:cBhvr>
                                      <p:by>
                                        <p:hsl h="-7200000" s="0" l="0"/>
                                      </p:by>
                                    </p:animClr>
                                    <p:animClr clrSpc="hsl" dir="cw">
                                      <p:cBhvr>
                                        <p:cTn id="125" dur="500" fill="hold"/>
                                        <p:tgtEl>
                                          <p:spTgt spid="27"/>
                                        </p:tgtEl>
                                        <p:attrNameLst>
                                          <p:attrName>stroke.color</p:attrName>
                                        </p:attrNameLst>
                                      </p:cBhvr>
                                      <p:by>
                                        <p:hsl h="-7200000" s="0" l="0"/>
                                      </p:by>
                                    </p:animClr>
                                    <p:set>
                                      <p:cBhvr>
                                        <p:cTn id="126" dur="500" fill="hold"/>
                                        <p:tgtEl>
                                          <p:spTgt spid="27"/>
                                        </p:tgtEl>
                                        <p:attrNameLst>
                                          <p:attrName>fill.type</p:attrName>
                                        </p:attrNameLst>
                                      </p:cBhvr>
                                      <p:to>
                                        <p:strVal val="solid"/>
                                      </p:to>
                                    </p:set>
                                  </p:childTnLst>
                                </p:cTn>
                              </p:par>
                              <p:par>
                                <p:cTn id="127" presetID="22" presetClass="emph" presetSubtype="0" fill="hold" nodeType="withEffect">
                                  <p:stCondLst>
                                    <p:cond delay="0"/>
                                  </p:stCondLst>
                                  <p:childTnLst>
                                    <p:animClr clrSpc="hsl" dir="cw">
                                      <p:cBhvr override="childStyle">
                                        <p:cTn id="128" dur="500" fill="hold"/>
                                        <p:tgtEl>
                                          <p:spTgt spid="21"/>
                                        </p:tgtEl>
                                        <p:attrNameLst>
                                          <p:attrName>style.color</p:attrName>
                                        </p:attrNameLst>
                                      </p:cBhvr>
                                      <p:by>
                                        <p:hsl h="-7200000" s="0" l="0"/>
                                      </p:by>
                                    </p:animClr>
                                    <p:animClr clrSpc="hsl" dir="cw">
                                      <p:cBhvr>
                                        <p:cTn id="129" dur="500" fill="hold"/>
                                        <p:tgtEl>
                                          <p:spTgt spid="21"/>
                                        </p:tgtEl>
                                        <p:attrNameLst>
                                          <p:attrName>fillcolor</p:attrName>
                                        </p:attrNameLst>
                                      </p:cBhvr>
                                      <p:by>
                                        <p:hsl h="-7200000" s="0" l="0"/>
                                      </p:by>
                                    </p:animClr>
                                    <p:animClr clrSpc="hsl" dir="cw">
                                      <p:cBhvr>
                                        <p:cTn id="130" dur="500" fill="hold"/>
                                        <p:tgtEl>
                                          <p:spTgt spid="21"/>
                                        </p:tgtEl>
                                        <p:attrNameLst>
                                          <p:attrName>stroke.color</p:attrName>
                                        </p:attrNameLst>
                                      </p:cBhvr>
                                      <p:by>
                                        <p:hsl h="-7200000" s="0" l="0"/>
                                      </p:by>
                                    </p:animClr>
                                    <p:set>
                                      <p:cBhvr>
                                        <p:cTn id="131" dur="500" fill="hold"/>
                                        <p:tgtEl>
                                          <p:spTgt spid="21"/>
                                        </p:tgtEl>
                                        <p:attrNameLst>
                                          <p:attrName>fill.type</p:attrName>
                                        </p:attrNameLst>
                                      </p:cBhvr>
                                      <p:to>
                                        <p:strVal val="solid"/>
                                      </p:to>
                                    </p:set>
                                  </p:childTnLst>
                                </p:cTn>
                              </p:par>
                              <p:par>
                                <p:cTn id="132" presetID="22" presetClass="emph" presetSubtype="0" fill="hold" nodeType="withEffect">
                                  <p:stCondLst>
                                    <p:cond delay="0"/>
                                  </p:stCondLst>
                                  <p:childTnLst>
                                    <p:animClr clrSpc="hsl" dir="cw">
                                      <p:cBhvr override="childStyle">
                                        <p:cTn id="133" dur="500" fill="hold"/>
                                        <p:tgtEl>
                                          <p:spTgt spid="23"/>
                                        </p:tgtEl>
                                        <p:attrNameLst>
                                          <p:attrName>style.color</p:attrName>
                                        </p:attrNameLst>
                                      </p:cBhvr>
                                      <p:by>
                                        <p:hsl h="-7200000" s="0" l="0"/>
                                      </p:by>
                                    </p:animClr>
                                    <p:animClr clrSpc="hsl" dir="cw">
                                      <p:cBhvr>
                                        <p:cTn id="134" dur="500" fill="hold"/>
                                        <p:tgtEl>
                                          <p:spTgt spid="23"/>
                                        </p:tgtEl>
                                        <p:attrNameLst>
                                          <p:attrName>fillcolor</p:attrName>
                                        </p:attrNameLst>
                                      </p:cBhvr>
                                      <p:by>
                                        <p:hsl h="-7200000" s="0" l="0"/>
                                      </p:by>
                                    </p:animClr>
                                    <p:animClr clrSpc="hsl" dir="cw">
                                      <p:cBhvr>
                                        <p:cTn id="135" dur="500" fill="hold"/>
                                        <p:tgtEl>
                                          <p:spTgt spid="23"/>
                                        </p:tgtEl>
                                        <p:attrNameLst>
                                          <p:attrName>stroke.color</p:attrName>
                                        </p:attrNameLst>
                                      </p:cBhvr>
                                      <p:by>
                                        <p:hsl h="-7200000" s="0" l="0"/>
                                      </p:by>
                                    </p:animClr>
                                    <p:set>
                                      <p:cBhvr>
                                        <p:cTn id="136" dur="500" fill="hold"/>
                                        <p:tgtEl>
                                          <p:spTgt spid="23"/>
                                        </p:tgtEl>
                                        <p:attrNameLst>
                                          <p:attrName>fill.type</p:attrName>
                                        </p:attrNameLst>
                                      </p:cBhvr>
                                      <p:to>
                                        <p:strVal val="solid"/>
                                      </p:to>
                                    </p:set>
                                  </p:childTnLst>
                                </p:cTn>
                              </p:par>
                              <p:par>
                                <p:cTn id="137" presetID="22" presetClass="emph" presetSubtype="0" fill="hold" nodeType="withEffect">
                                  <p:stCondLst>
                                    <p:cond delay="0"/>
                                  </p:stCondLst>
                                  <p:childTnLst>
                                    <p:animClr clrSpc="hsl" dir="cw">
                                      <p:cBhvr override="childStyle">
                                        <p:cTn id="138" dur="500" fill="hold"/>
                                        <p:tgtEl>
                                          <p:spTgt spid="32"/>
                                        </p:tgtEl>
                                        <p:attrNameLst>
                                          <p:attrName>style.color</p:attrName>
                                        </p:attrNameLst>
                                      </p:cBhvr>
                                      <p:by>
                                        <p:hsl h="-7200000" s="0" l="0"/>
                                      </p:by>
                                    </p:animClr>
                                    <p:animClr clrSpc="hsl" dir="cw">
                                      <p:cBhvr>
                                        <p:cTn id="139" dur="500" fill="hold"/>
                                        <p:tgtEl>
                                          <p:spTgt spid="32"/>
                                        </p:tgtEl>
                                        <p:attrNameLst>
                                          <p:attrName>fillcolor</p:attrName>
                                        </p:attrNameLst>
                                      </p:cBhvr>
                                      <p:by>
                                        <p:hsl h="-7200000" s="0" l="0"/>
                                      </p:by>
                                    </p:animClr>
                                    <p:animClr clrSpc="hsl" dir="cw">
                                      <p:cBhvr>
                                        <p:cTn id="140" dur="500" fill="hold"/>
                                        <p:tgtEl>
                                          <p:spTgt spid="32"/>
                                        </p:tgtEl>
                                        <p:attrNameLst>
                                          <p:attrName>stroke.color</p:attrName>
                                        </p:attrNameLst>
                                      </p:cBhvr>
                                      <p:by>
                                        <p:hsl h="-7200000" s="0" l="0"/>
                                      </p:by>
                                    </p:animClr>
                                    <p:set>
                                      <p:cBhvr>
                                        <p:cTn id="141" dur="500" fill="hold"/>
                                        <p:tgtEl>
                                          <p:spTgt spid="32"/>
                                        </p:tgtEl>
                                        <p:attrNameLst>
                                          <p:attrName>fill.type</p:attrName>
                                        </p:attrNameLst>
                                      </p:cBhvr>
                                      <p:to>
                                        <p:strVal val="solid"/>
                                      </p:to>
                                    </p:set>
                                  </p:childTnLst>
                                </p:cTn>
                              </p:par>
                              <p:par>
                                <p:cTn id="142" presetID="22" presetClass="emph" presetSubtype="0" fill="hold" nodeType="withEffect">
                                  <p:stCondLst>
                                    <p:cond delay="0"/>
                                  </p:stCondLst>
                                  <p:childTnLst>
                                    <p:animClr clrSpc="hsl" dir="cw">
                                      <p:cBhvr override="childStyle">
                                        <p:cTn id="143" dur="500" fill="hold"/>
                                        <p:tgtEl>
                                          <p:spTgt spid="29"/>
                                        </p:tgtEl>
                                        <p:attrNameLst>
                                          <p:attrName>style.color</p:attrName>
                                        </p:attrNameLst>
                                      </p:cBhvr>
                                      <p:by>
                                        <p:hsl h="-7200000" s="0" l="0"/>
                                      </p:by>
                                    </p:animClr>
                                    <p:animClr clrSpc="hsl" dir="cw">
                                      <p:cBhvr>
                                        <p:cTn id="144" dur="500" fill="hold"/>
                                        <p:tgtEl>
                                          <p:spTgt spid="29"/>
                                        </p:tgtEl>
                                        <p:attrNameLst>
                                          <p:attrName>fillcolor</p:attrName>
                                        </p:attrNameLst>
                                      </p:cBhvr>
                                      <p:by>
                                        <p:hsl h="-7200000" s="0" l="0"/>
                                      </p:by>
                                    </p:animClr>
                                    <p:animClr clrSpc="hsl" dir="cw">
                                      <p:cBhvr>
                                        <p:cTn id="145" dur="500" fill="hold"/>
                                        <p:tgtEl>
                                          <p:spTgt spid="29"/>
                                        </p:tgtEl>
                                        <p:attrNameLst>
                                          <p:attrName>stroke.color</p:attrName>
                                        </p:attrNameLst>
                                      </p:cBhvr>
                                      <p:by>
                                        <p:hsl h="-7200000" s="0" l="0"/>
                                      </p:by>
                                    </p:animClr>
                                    <p:set>
                                      <p:cBhvr>
                                        <p:cTn id="146" dur="500" fill="hold"/>
                                        <p:tgtEl>
                                          <p:spTgt spid="29"/>
                                        </p:tgtEl>
                                        <p:attrNameLst>
                                          <p:attrName>fill.type</p:attrName>
                                        </p:attrNameLst>
                                      </p:cBhvr>
                                      <p:to>
                                        <p:strVal val="solid"/>
                                      </p:to>
                                    </p:set>
                                  </p:childTnLst>
                                </p:cTn>
                              </p:par>
                              <p:par>
                                <p:cTn id="147" presetID="22" presetClass="emph" presetSubtype="0" fill="hold" grpId="1" nodeType="withEffect">
                                  <p:stCondLst>
                                    <p:cond delay="0"/>
                                  </p:stCondLst>
                                  <p:childTnLst>
                                    <p:animClr clrSpc="hsl" dir="cw">
                                      <p:cBhvr override="childStyle">
                                        <p:cTn id="148" dur="500" fill="hold"/>
                                        <p:tgtEl>
                                          <p:spTgt spid="33"/>
                                        </p:tgtEl>
                                        <p:attrNameLst>
                                          <p:attrName>style.color</p:attrName>
                                        </p:attrNameLst>
                                      </p:cBhvr>
                                      <p:by>
                                        <p:hsl h="-7200000" s="0" l="0"/>
                                      </p:by>
                                    </p:animClr>
                                    <p:animClr clrSpc="hsl" dir="cw">
                                      <p:cBhvr>
                                        <p:cTn id="149" dur="500" fill="hold"/>
                                        <p:tgtEl>
                                          <p:spTgt spid="33"/>
                                        </p:tgtEl>
                                        <p:attrNameLst>
                                          <p:attrName>fillcolor</p:attrName>
                                        </p:attrNameLst>
                                      </p:cBhvr>
                                      <p:by>
                                        <p:hsl h="-7200000" s="0" l="0"/>
                                      </p:by>
                                    </p:animClr>
                                    <p:animClr clrSpc="hsl" dir="cw">
                                      <p:cBhvr>
                                        <p:cTn id="150" dur="500" fill="hold"/>
                                        <p:tgtEl>
                                          <p:spTgt spid="33"/>
                                        </p:tgtEl>
                                        <p:attrNameLst>
                                          <p:attrName>stroke.color</p:attrName>
                                        </p:attrNameLst>
                                      </p:cBhvr>
                                      <p:by>
                                        <p:hsl h="-7200000" s="0" l="0"/>
                                      </p:by>
                                    </p:animClr>
                                    <p:set>
                                      <p:cBhvr>
                                        <p:cTn id="151" dur="500" fill="hold"/>
                                        <p:tgtEl>
                                          <p:spTgt spid="33"/>
                                        </p:tgtEl>
                                        <p:attrNameLst>
                                          <p:attrName>fill.type</p:attrName>
                                        </p:attrNameLst>
                                      </p:cBhvr>
                                      <p:to>
                                        <p:strVal val="solid"/>
                                      </p:to>
                                    </p:set>
                                  </p:childTnLst>
                                </p:cTn>
                              </p:par>
                            </p:childTnLst>
                          </p:cTn>
                        </p:par>
                        <p:par>
                          <p:cTn id="152" fill="hold">
                            <p:stCondLst>
                              <p:cond delay="500"/>
                            </p:stCondLst>
                            <p:childTnLst>
                              <p:par>
                                <p:cTn id="153" presetID="22" presetClass="emph" presetSubtype="0" fill="hold" nodeType="afterEffect">
                                  <p:stCondLst>
                                    <p:cond delay="0"/>
                                  </p:stCondLst>
                                  <p:childTnLst>
                                    <p:animClr clrSpc="hsl" dir="cw">
                                      <p:cBhvr override="childStyle">
                                        <p:cTn id="154" dur="500" fill="hold"/>
                                        <p:tgtEl>
                                          <p:spTgt spid="35"/>
                                        </p:tgtEl>
                                        <p:attrNameLst>
                                          <p:attrName>style.color</p:attrName>
                                        </p:attrNameLst>
                                      </p:cBhvr>
                                      <p:by>
                                        <p:hsl h="-7200000" s="0" l="0"/>
                                      </p:by>
                                    </p:animClr>
                                    <p:animClr clrSpc="hsl" dir="cw">
                                      <p:cBhvr>
                                        <p:cTn id="155" dur="500" fill="hold"/>
                                        <p:tgtEl>
                                          <p:spTgt spid="35"/>
                                        </p:tgtEl>
                                        <p:attrNameLst>
                                          <p:attrName>fillcolor</p:attrName>
                                        </p:attrNameLst>
                                      </p:cBhvr>
                                      <p:by>
                                        <p:hsl h="-7200000" s="0" l="0"/>
                                      </p:by>
                                    </p:animClr>
                                    <p:animClr clrSpc="hsl" dir="cw">
                                      <p:cBhvr>
                                        <p:cTn id="156" dur="500" fill="hold"/>
                                        <p:tgtEl>
                                          <p:spTgt spid="35"/>
                                        </p:tgtEl>
                                        <p:attrNameLst>
                                          <p:attrName>stroke.color</p:attrName>
                                        </p:attrNameLst>
                                      </p:cBhvr>
                                      <p:by>
                                        <p:hsl h="-7200000" s="0" l="0"/>
                                      </p:by>
                                    </p:animClr>
                                    <p:set>
                                      <p:cBhvr>
                                        <p:cTn id="157" dur="500" fill="hold"/>
                                        <p:tgtEl>
                                          <p:spTgt spid="35"/>
                                        </p:tgtEl>
                                        <p:attrNameLst>
                                          <p:attrName>fill.type</p:attrName>
                                        </p:attrNameLst>
                                      </p:cBhvr>
                                      <p:to>
                                        <p:strVal val="solid"/>
                                      </p:to>
                                    </p:set>
                                  </p:childTnLst>
                                </p:cTn>
                              </p:par>
                              <p:par>
                                <p:cTn id="158" presetID="22" presetClass="emph" presetSubtype="0" fill="hold" nodeType="withEffect">
                                  <p:stCondLst>
                                    <p:cond delay="0"/>
                                  </p:stCondLst>
                                  <p:childTnLst>
                                    <p:animClr clrSpc="hsl" dir="cw">
                                      <p:cBhvr override="childStyle">
                                        <p:cTn id="159" dur="500" fill="hold"/>
                                        <p:tgtEl>
                                          <p:spTgt spid="36"/>
                                        </p:tgtEl>
                                        <p:attrNameLst>
                                          <p:attrName>style.color</p:attrName>
                                        </p:attrNameLst>
                                      </p:cBhvr>
                                      <p:by>
                                        <p:hsl h="-7200000" s="0" l="0"/>
                                      </p:by>
                                    </p:animClr>
                                    <p:animClr clrSpc="hsl" dir="cw">
                                      <p:cBhvr>
                                        <p:cTn id="160" dur="500" fill="hold"/>
                                        <p:tgtEl>
                                          <p:spTgt spid="36"/>
                                        </p:tgtEl>
                                        <p:attrNameLst>
                                          <p:attrName>fillcolor</p:attrName>
                                        </p:attrNameLst>
                                      </p:cBhvr>
                                      <p:by>
                                        <p:hsl h="-7200000" s="0" l="0"/>
                                      </p:by>
                                    </p:animClr>
                                    <p:animClr clrSpc="hsl" dir="cw">
                                      <p:cBhvr>
                                        <p:cTn id="161" dur="500" fill="hold"/>
                                        <p:tgtEl>
                                          <p:spTgt spid="36"/>
                                        </p:tgtEl>
                                        <p:attrNameLst>
                                          <p:attrName>stroke.color</p:attrName>
                                        </p:attrNameLst>
                                      </p:cBhvr>
                                      <p:by>
                                        <p:hsl h="-7200000" s="0" l="0"/>
                                      </p:by>
                                    </p:animClr>
                                    <p:set>
                                      <p:cBhvr>
                                        <p:cTn id="162" dur="500" fill="hold"/>
                                        <p:tgtEl>
                                          <p:spTgt spid="36"/>
                                        </p:tgtEl>
                                        <p:attrNameLst>
                                          <p:attrName>fill.type</p:attrName>
                                        </p:attrNameLst>
                                      </p:cBhvr>
                                      <p:to>
                                        <p:strVal val="solid"/>
                                      </p:to>
                                    </p:set>
                                  </p:childTnLst>
                                </p:cTn>
                              </p:par>
                              <p:par>
                                <p:cTn id="163" presetID="22" presetClass="emph" presetSubtype="0" fill="hold" nodeType="withEffect">
                                  <p:stCondLst>
                                    <p:cond delay="0"/>
                                  </p:stCondLst>
                                  <p:childTnLst>
                                    <p:animClr clrSpc="hsl" dir="cw">
                                      <p:cBhvr override="childStyle">
                                        <p:cTn id="164" dur="500" fill="hold"/>
                                        <p:tgtEl>
                                          <p:spTgt spid="37"/>
                                        </p:tgtEl>
                                        <p:attrNameLst>
                                          <p:attrName>style.color</p:attrName>
                                        </p:attrNameLst>
                                      </p:cBhvr>
                                      <p:by>
                                        <p:hsl h="-7200000" s="0" l="0"/>
                                      </p:by>
                                    </p:animClr>
                                    <p:animClr clrSpc="hsl" dir="cw">
                                      <p:cBhvr>
                                        <p:cTn id="165" dur="500" fill="hold"/>
                                        <p:tgtEl>
                                          <p:spTgt spid="37"/>
                                        </p:tgtEl>
                                        <p:attrNameLst>
                                          <p:attrName>fillcolor</p:attrName>
                                        </p:attrNameLst>
                                      </p:cBhvr>
                                      <p:by>
                                        <p:hsl h="-7200000" s="0" l="0"/>
                                      </p:by>
                                    </p:animClr>
                                    <p:animClr clrSpc="hsl" dir="cw">
                                      <p:cBhvr>
                                        <p:cTn id="166" dur="500" fill="hold"/>
                                        <p:tgtEl>
                                          <p:spTgt spid="37"/>
                                        </p:tgtEl>
                                        <p:attrNameLst>
                                          <p:attrName>stroke.color</p:attrName>
                                        </p:attrNameLst>
                                      </p:cBhvr>
                                      <p:by>
                                        <p:hsl h="-7200000" s="0" l="0"/>
                                      </p:by>
                                    </p:animClr>
                                    <p:set>
                                      <p:cBhvr>
                                        <p:cTn id="167" dur="500" fill="hold"/>
                                        <p:tgtEl>
                                          <p:spTgt spid="37"/>
                                        </p:tgtEl>
                                        <p:attrNameLst>
                                          <p:attrName>fill.type</p:attrName>
                                        </p:attrNameLst>
                                      </p:cBhvr>
                                      <p:to>
                                        <p:strVal val="solid"/>
                                      </p:to>
                                    </p:set>
                                  </p:childTnLst>
                                </p:cTn>
                              </p:par>
                              <p:par>
                                <p:cTn id="168" presetID="22" presetClass="emph" presetSubtype="0" fill="hold" nodeType="withEffect">
                                  <p:stCondLst>
                                    <p:cond delay="0"/>
                                  </p:stCondLst>
                                  <p:childTnLst>
                                    <p:animClr clrSpc="hsl" dir="cw">
                                      <p:cBhvr override="childStyle">
                                        <p:cTn id="169" dur="500" fill="hold"/>
                                        <p:tgtEl>
                                          <p:spTgt spid="38"/>
                                        </p:tgtEl>
                                        <p:attrNameLst>
                                          <p:attrName>style.color</p:attrName>
                                        </p:attrNameLst>
                                      </p:cBhvr>
                                      <p:by>
                                        <p:hsl h="-7200000" s="0" l="0"/>
                                      </p:by>
                                    </p:animClr>
                                    <p:animClr clrSpc="hsl" dir="cw">
                                      <p:cBhvr>
                                        <p:cTn id="170" dur="500" fill="hold"/>
                                        <p:tgtEl>
                                          <p:spTgt spid="38"/>
                                        </p:tgtEl>
                                        <p:attrNameLst>
                                          <p:attrName>fillcolor</p:attrName>
                                        </p:attrNameLst>
                                      </p:cBhvr>
                                      <p:by>
                                        <p:hsl h="-7200000" s="0" l="0"/>
                                      </p:by>
                                    </p:animClr>
                                    <p:animClr clrSpc="hsl" dir="cw">
                                      <p:cBhvr>
                                        <p:cTn id="171" dur="500" fill="hold"/>
                                        <p:tgtEl>
                                          <p:spTgt spid="38"/>
                                        </p:tgtEl>
                                        <p:attrNameLst>
                                          <p:attrName>stroke.color</p:attrName>
                                        </p:attrNameLst>
                                      </p:cBhvr>
                                      <p:by>
                                        <p:hsl h="-7200000" s="0" l="0"/>
                                      </p:by>
                                    </p:animClr>
                                    <p:set>
                                      <p:cBhvr>
                                        <p:cTn id="172" dur="500" fill="hold"/>
                                        <p:tgtEl>
                                          <p:spTgt spid="38"/>
                                        </p:tgtEl>
                                        <p:attrNameLst>
                                          <p:attrName>fill.type</p:attrName>
                                        </p:attrNameLst>
                                      </p:cBhvr>
                                      <p:to>
                                        <p:strVal val="solid"/>
                                      </p:to>
                                    </p:set>
                                  </p:childTnLst>
                                </p:cTn>
                              </p:par>
                              <p:par>
                                <p:cTn id="173" presetID="22" presetClass="emph" presetSubtype="0" fill="hold" grpId="1" nodeType="withEffect">
                                  <p:stCondLst>
                                    <p:cond delay="0"/>
                                  </p:stCondLst>
                                  <p:childTnLst>
                                    <p:animClr clrSpc="hsl" dir="cw">
                                      <p:cBhvr override="childStyle">
                                        <p:cTn id="174" dur="500" fill="hold"/>
                                        <p:tgtEl>
                                          <p:spTgt spid="43"/>
                                        </p:tgtEl>
                                        <p:attrNameLst>
                                          <p:attrName>style.color</p:attrName>
                                        </p:attrNameLst>
                                      </p:cBhvr>
                                      <p:by>
                                        <p:hsl h="-7200000" s="0" l="0"/>
                                      </p:by>
                                    </p:animClr>
                                    <p:animClr clrSpc="hsl" dir="cw">
                                      <p:cBhvr>
                                        <p:cTn id="175" dur="500" fill="hold"/>
                                        <p:tgtEl>
                                          <p:spTgt spid="43"/>
                                        </p:tgtEl>
                                        <p:attrNameLst>
                                          <p:attrName>fillcolor</p:attrName>
                                        </p:attrNameLst>
                                      </p:cBhvr>
                                      <p:by>
                                        <p:hsl h="-7200000" s="0" l="0"/>
                                      </p:by>
                                    </p:animClr>
                                    <p:animClr clrSpc="hsl" dir="cw">
                                      <p:cBhvr>
                                        <p:cTn id="176" dur="500" fill="hold"/>
                                        <p:tgtEl>
                                          <p:spTgt spid="43"/>
                                        </p:tgtEl>
                                        <p:attrNameLst>
                                          <p:attrName>stroke.color</p:attrName>
                                        </p:attrNameLst>
                                      </p:cBhvr>
                                      <p:by>
                                        <p:hsl h="-7200000" s="0" l="0"/>
                                      </p:by>
                                    </p:animClr>
                                    <p:set>
                                      <p:cBhvr>
                                        <p:cTn id="177" dur="500" fill="hold"/>
                                        <p:tgtEl>
                                          <p:spTgt spid="43"/>
                                        </p:tgtEl>
                                        <p:attrNameLst>
                                          <p:attrName>fill.type</p:attrName>
                                        </p:attrNameLst>
                                      </p:cBhvr>
                                      <p:to>
                                        <p:strVal val="solid"/>
                                      </p:to>
                                    </p:set>
                                  </p:childTnLst>
                                </p:cTn>
                              </p:par>
                            </p:childTnLst>
                          </p:cTn>
                        </p:par>
                        <p:par>
                          <p:cTn id="178" fill="hold">
                            <p:stCondLst>
                              <p:cond delay="1000"/>
                            </p:stCondLst>
                            <p:childTnLst>
                              <p:par>
                                <p:cTn id="179" presetID="22" presetClass="emph" presetSubtype="0" fill="hold" nodeType="afterEffect">
                                  <p:stCondLst>
                                    <p:cond delay="0"/>
                                  </p:stCondLst>
                                  <p:childTnLst>
                                    <p:animClr clrSpc="hsl" dir="cw">
                                      <p:cBhvr override="childStyle">
                                        <p:cTn id="180" dur="500" fill="hold"/>
                                        <p:tgtEl>
                                          <p:spTgt spid="44"/>
                                        </p:tgtEl>
                                        <p:attrNameLst>
                                          <p:attrName>style.color</p:attrName>
                                        </p:attrNameLst>
                                      </p:cBhvr>
                                      <p:by>
                                        <p:hsl h="-7200000" s="0" l="0"/>
                                      </p:by>
                                    </p:animClr>
                                    <p:animClr clrSpc="hsl" dir="cw">
                                      <p:cBhvr>
                                        <p:cTn id="181" dur="500" fill="hold"/>
                                        <p:tgtEl>
                                          <p:spTgt spid="44"/>
                                        </p:tgtEl>
                                        <p:attrNameLst>
                                          <p:attrName>fillcolor</p:attrName>
                                        </p:attrNameLst>
                                      </p:cBhvr>
                                      <p:by>
                                        <p:hsl h="-7200000" s="0" l="0"/>
                                      </p:by>
                                    </p:animClr>
                                    <p:animClr clrSpc="hsl" dir="cw">
                                      <p:cBhvr>
                                        <p:cTn id="182" dur="500" fill="hold"/>
                                        <p:tgtEl>
                                          <p:spTgt spid="44"/>
                                        </p:tgtEl>
                                        <p:attrNameLst>
                                          <p:attrName>stroke.color</p:attrName>
                                        </p:attrNameLst>
                                      </p:cBhvr>
                                      <p:by>
                                        <p:hsl h="-7200000" s="0" l="0"/>
                                      </p:by>
                                    </p:animClr>
                                    <p:set>
                                      <p:cBhvr>
                                        <p:cTn id="183" dur="500" fill="hold"/>
                                        <p:tgtEl>
                                          <p:spTgt spid="44"/>
                                        </p:tgtEl>
                                        <p:attrNameLst>
                                          <p:attrName>fill.type</p:attrName>
                                        </p:attrNameLst>
                                      </p:cBhvr>
                                      <p:to>
                                        <p:strVal val="solid"/>
                                      </p:to>
                                    </p:set>
                                  </p:childTnLst>
                                </p:cTn>
                              </p:par>
                              <p:par>
                                <p:cTn id="184" presetID="22" presetClass="emph" presetSubtype="0" fill="hold" nodeType="withEffect">
                                  <p:stCondLst>
                                    <p:cond delay="0"/>
                                  </p:stCondLst>
                                  <p:childTnLst>
                                    <p:animClr clrSpc="hsl" dir="cw">
                                      <p:cBhvr override="childStyle">
                                        <p:cTn id="185" dur="500" fill="hold"/>
                                        <p:tgtEl>
                                          <p:spTgt spid="45"/>
                                        </p:tgtEl>
                                        <p:attrNameLst>
                                          <p:attrName>style.color</p:attrName>
                                        </p:attrNameLst>
                                      </p:cBhvr>
                                      <p:by>
                                        <p:hsl h="-7200000" s="0" l="0"/>
                                      </p:by>
                                    </p:animClr>
                                    <p:animClr clrSpc="hsl" dir="cw">
                                      <p:cBhvr>
                                        <p:cTn id="186" dur="500" fill="hold"/>
                                        <p:tgtEl>
                                          <p:spTgt spid="45"/>
                                        </p:tgtEl>
                                        <p:attrNameLst>
                                          <p:attrName>fillcolor</p:attrName>
                                        </p:attrNameLst>
                                      </p:cBhvr>
                                      <p:by>
                                        <p:hsl h="-7200000" s="0" l="0"/>
                                      </p:by>
                                    </p:animClr>
                                    <p:animClr clrSpc="hsl" dir="cw">
                                      <p:cBhvr>
                                        <p:cTn id="187" dur="500" fill="hold"/>
                                        <p:tgtEl>
                                          <p:spTgt spid="45"/>
                                        </p:tgtEl>
                                        <p:attrNameLst>
                                          <p:attrName>stroke.color</p:attrName>
                                        </p:attrNameLst>
                                      </p:cBhvr>
                                      <p:by>
                                        <p:hsl h="-7200000" s="0" l="0"/>
                                      </p:by>
                                    </p:animClr>
                                    <p:set>
                                      <p:cBhvr>
                                        <p:cTn id="188" dur="500" fill="hold"/>
                                        <p:tgtEl>
                                          <p:spTgt spid="45"/>
                                        </p:tgtEl>
                                        <p:attrNameLst>
                                          <p:attrName>fill.type</p:attrName>
                                        </p:attrNameLst>
                                      </p:cBhvr>
                                      <p:to>
                                        <p:strVal val="solid"/>
                                      </p:to>
                                    </p:set>
                                  </p:childTnLst>
                                </p:cTn>
                              </p:par>
                              <p:par>
                                <p:cTn id="189" presetID="22" presetClass="emph" presetSubtype="0" fill="hold" nodeType="withEffect">
                                  <p:stCondLst>
                                    <p:cond delay="0"/>
                                  </p:stCondLst>
                                  <p:childTnLst>
                                    <p:animClr clrSpc="hsl" dir="cw">
                                      <p:cBhvr override="childStyle">
                                        <p:cTn id="190" dur="500" fill="hold"/>
                                        <p:tgtEl>
                                          <p:spTgt spid="46"/>
                                        </p:tgtEl>
                                        <p:attrNameLst>
                                          <p:attrName>style.color</p:attrName>
                                        </p:attrNameLst>
                                      </p:cBhvr>
                                      <p:by>
                                        <p:hsl h="-7200000" s="0" l="0"/>
                                      </p:by>
                                    </p:animClr>
                                    <p:animClr clrSpc="hsl" dir="cw">
                                      <p:cBhvr>
                                        <p:cTn id="191" dur="500" fill="hold"/>
                                        <p:tgtEl>
                                          <p:spTgt spid="46"/>
                                        </p:tgtEl>
                                        <p:attrNameLst>
                                          <p:attrName>fillcolor</p:attrName>
                                        </p:attrNameLst>
                                      </p:cBhvr>
                                      <p:by>
                                        <p:hsl h="-7200000" s="0" l="0"/>
                                      </p:by>
                                    </p:animClr>
                                    <p:animClr clrSpc="hsl" dir="cw">
                                      <p:cBhvr>
                                        <p:cTn id="192" dur="500" fill="hold"/>
                                        <p:tgtEl>
                                          <p:spTgt spid="46"/>
                                        </p:tgtEl>
                                        <p:attrNameLst>
                                          <p:attrName>stroke.color</p:attrName>
                                        </p:attrNameLst>
                                      </p:cBhvr>
                                      <p:by>
                                        <p:hsl h="-7200000" s="0" l="0"/>
                                      </p:by>
                                    </p:animClr>
                                    <p:set>
                                      <p:cBhvr>
                                        <p:cTn id="193" dur="500" fill="hold"/>
                                        <p:tgtEl>
                                          <p:spTgt spid="46"/>
                                        </p:tgtEl>
                                        <p:attrNameLst>
                                          <p:attrName>fill.type</p:attrName>
                                        </p:attrNameLst>
                                      </p:cBhvr>
                                      <p:to>
                                        <p:strVal val="solid"/>
                                      </p:to>
                                    </p:set>
                                  </p:childTnLst>
                                </p:cTn>
                              </p:par>
                              <p:par>
                                <p:cTn id="194" presetID="22" presetClass="emph" presetSubtype="0" fill="hold" nodeType="withEffect">
                                  <p:stCondLst>
                                    <p:cond delay="0"/>
                                  </p:stCondLst>
                                  <p:childTnLst>
                                    <p:animClr clrSpc="hsl" dir="cw">
                                      <p:cBhvr override="childStyle">
                                        <p:cTn id="195" dur="500" fill="hold"/>
                                        <p:tgtEl>
                                          <p:spTgt spid="47"/>
                                        </p:tgtEl>
                                        <p:attrNameLst>
                                          <p:attrName>style.color</p:attrName>
                                        </p:attrNameLst>
                                      </p:cBhvr>
                                      <p:by>
                                        <p:hsl h="-7200000" s="0" l="0"/>
                                      </p:by>
                                    </p:animClr>
                                    <p:animClr clrSpc="hsl" dir="cw">
                                      <p:cBhvr>
                                        <p:cTn id="196" dur="500" fill="hold"/>
                                        <p:tgtEl>
                                          <p:spTgt spid="47"/>
                                        </p:tgtEl>
                                        <p:attrNameLst>
                                          <p:attrName>fillcolor</p:attrName>
                                        </p:attrNameLst>
                                      </p:cBhvr>
                                      <p:by>
                                        <p:hsl h="-7200000" s="0" l="0"/>
                                      </p:by>
                                    </p:animClr>
                                    <p:animClr clrSpc="hsl" dir="cw">
                                      <p:cBhvr>
                                        <p:cTn id="197" dur="500" fill="hold"/>
                                        <p:tgtEl>
                                          <p:spTgt spid="47"/>
                                        </p:tgtEl>
                                        <p:attrNameLst>
                                          <p:attrName>stroke.color</p:attrName>
                                        </p:attrNameLst>
                                      </p:cBhvr>
                                      <p:by>
                                        <p:hsl h="-7200000" s="0" l="0"/>
                                      </p:by>
                                    </p:animClr>
                                    <p:set>
                                      <p:cBhvr>
                                        <p:cTn id="198" dur="500" fill="hold"/>
                                        <p:tgtEl>
                                          <p:spTgt spid="47"/>
                                        </p:tgtEl>
                                        <p:attrNameLst>
                                          <p:attrName>fill.type</p:attrName>
                                        </p:attrNameLst>
                                      </p:cBhvr>
                                      <p:to>
                                        <p:strVal val="solid"/>
                                      </p:to>
                                    </p:set>
                                  </p:childTnLst>
                                </p:cTn>
                              </p:par>
                              <p:par>
                                <p:cTn id="199" presetID="22" presetClass="emph" presetSubtype="0" fill="hold" grpId="1" nodeType="withEffect">
                                  <p:stCondLst>
                                    <p:cond delay="0"/>
                                  </p:stCondLst>
                                  <p:childTnLst>
                                    <p:animClr clrSpc="hsl" dir="cw">
                                      <p:cBhvr override="childStyle">
                                        <p:cTn id="200" dur="500" fill="hold"/>
                                        <p:tgtEl>
                                          <p:spTgt spid="48"/>
                                        </p:tgtEl>
                                        <p:attrNameLst>
                                          <p:attrName>style.color</p:attrName>
                                        </p:attrNameLst>
                                      </p:cBhvr>
                                      <p:by>
                                        <p:hsl h="-7200000" s="0" l="0"/>
                                      </p:by>
                                    </p:animClr>
                                    <p:animClr clrSpc="hsl" dir="cw">
                                      <p:cBhvr>
                                        <p:cTn id="201" dur="500" fill="hold"/>
                                        <p:tgtEl>
                                          <p:spTgt spid="48"/>
                                        </p:tgtEl>
                                        <p:attrNameLst>
                                          <p:attrName>fillcolor</p:attrName>
                                        </p:attrNameLst>
                                      </p:cBhvr>
                                      <p:by>
                                        <p:hsl h="-7200000" s="0" l="0"/>
                                      </p:by>
                                    </p:animClr>
                                    <p:animClr clrSpc="hsl" dir="cw">
                                      <p:cBhvr>
                                        <p:cTn id="202" dur="500" fill="hold"/>
                                        <p:tgtEl>
                                          <p:spTgt spid="48"/>
                                        </p:tgtEl>
                                        <p:attrNameLst>
                                          <p:attrName>stroke.color</p:attrName>
                                        </p:attrNameLst>
                                      </p:cBhvr>
                                      <p:by>
                                        <p:hsl h="-7200000" s="0" l="0"/>
                                      </p:by>
                                    </p:animClr>
                                    <p:set>
                                      <p:cBhvr>
                                        <p:cTn id="203" dur="500" fill="hold"/>
                                        <p:tgtEl>
                                          <p:spTgt spid="48"/>
                                        </p:tgtEl>
                                        <p:attrNameLst>
                                          <p:attrName>fill.type</p:attrName>
                                        </p:attrNameLst>
                                      </p:cBhvr>
                                      <p:to>
                                        <p:strVal val="solid"/>
                                      </p:to>
                                    </p:set>
                                  </p:childTnLst>
                                </p:cTn>
                              </p:par>
                            </p:childTnLst>
                          </p:cTn>
                        </p:par>
                        <p:par>
                          <p:cTn id="204" fill="hold">
                            <p:stCondLst>
                              <p:cond delay="1500"/>
                            </p:stCondLst>
                            <p:childTnLst>
                              <p:par>
                                <p:cTn id="205" presetID="22" presetClass="emph" presetSubtype="0" fill="hold" nodeType="afterEffect">
                                  <p:stCondLst>
                                    <p:cond delay="0"/>
                                  </p:stCondLst>
                                  <p:childTnLst>
                                    <p:animClr clrSpc="hsl" dir="cw">
                                      <p:cBhvr override="childStyle">
                                        <p:cTn id="206" dur="500" fill="hold"/>
                                        <p:tgtEl>
                                          <p:spTgt spid="50"/>
                                        </p:tgtEl>
                                        <p:attrNameLst>
                                          <p:attrName>style.color</p:attrName>
                                        </p:attrNameLst>
                                      </p:cBhvr>
                                      <p:by>
                                        <p:hsl h="-7200000" s="0" l="0"/>
                                      </p:by>
                                    </p:animClr>
                                    <p:animClr clrSpc="hsl" dir="cw">
                                      <p:cBhvr>
                                        <p:cTn id="207" dur="500" fill="hold"/>
                                        <p:tgtEl>
                                          <p:spTgt spid="50"/>
                                        </p:tgtEl>
                                        <p:attrNameLst>
                                          <p:attrName>fillcolor</p:attrName>
                                        </p:attrNameLst>
                                      </p:cBhvr>
                                      <p:by>
                                        <p:hsl h="-7200000" s="0" l="0"/>
                                      </p:by>
                                    </p:animClr>
                                    <p:animClr clrSpc="hsl" dir="cw">
                                      <p:cBhvr>
                                        <p:cTn id="208" dur="500" fill="hold"/>
                                        <p:tgtEl>
                                          <p:spTgt spid="50"/>
                                        </p:tgtEl>
                                        <p:attrNameLst>
                                          <p:attrName>stroke.color</p:attrName>
                                        </p:attrNameLst>
                                      </p:cBhvr>
                                      <p:by>
                                        <p:hsl h="-7200000" s="0" l="0"/>
                                      </p:by>
                                    </p:animClr>
                                    <p:set>
                                      <p:cBhvr>
                                        <p:cTn id="209" dur="500" fill="hold"/>
                                        <p:tgtEl>
                                          <p:spTgt spid="50"/>
                                        </p:tgtEl>
                                        <p:attrNameLst>
                                          <p:attrName>fill.type</p:attrName>
                                        </p:attrNameLst>
                                      </p:cBhvr>
                                      <p:to>
                                        <p:strVal val="solid"/>
                                      </p:to>
                                    </p:set>
                                  </p:childTnLst>
                                </p:cTn>
                              </p:par>
                              <p:par>
                                <p:cTn id="210" presetID="22" presetClass="emph" presetSubtype="0" fill="hold" nodeType="withEffect">
                                  <p:stCondLst>
                                    <p:cond delay="0"/>
                                  </p:stCondLst>
                                  <p:childTnLst>
                                    <p:animClr clrSpc="hsl" dir="cw">
                                      <p:cBhvr override="childStyle">
                                        <p:cTn id="211" dur="500" fill="hold"/>
                                        <p:tgtEl>
                                          <p:spTgt spid="51"/>
                                        </p:tgtEl>
                                        <p:attrNameLst>
                                          <p:attrName>style.color</p:attrName>
                                        </p:attrNameLst>
                                      </p:cBhvr>
                                      <p:by>
                                        <p:hsl h="-7200000" s="0" l="0"/>
                                      </p:by>
                                    </p:animClr>
                                    <p:animClr clrSpc="hsl" dir="cw">
                                      <p:cBhvr>
                                        <p:cTn id="212" dur="500" fill="hold"/>
                                        <p:tgtEl>
                                          <p:spTgt spid="51"/>
                                        </p:tgtEl>
                                        <p:attrNameLst>
                                          <p:attrName>fillcolor</p:attrName>
                                        </p:attrNameLst>
                                      </p:cBhvr>
                                      <p:by>
                                        <p:hsl h="-7200000" s="0" l="0"/>
                                      </p:by>
                                    </p:animClr>
                                    <p:animClr clrSpc="hsl" dir="cw">
                                      <p:cBhvr>
                                        <p:cTn id="213" dur="500" fill="hold"/>
                                        <p:tgtEl>
                                          <p:spTgt spid="51"/>
                                        </p:tgtEl>
                                        <p:attrNameLst>
                                          <p:attrName>stroke.color</p:attrName>
                                        </p:attrNameLst>
                                      </p:cBhvr>
                                      <p:by>
                                        <p:hsl h="-7200000" s="0" l="0"/>
                                      </p:by>
                                    </p:animClr>
                                    <p:set>
                                      <p:cBhvr>
                                        <p:cTn id="214" dur="500" fill="hold"/>
                                        <p:tgtEl>
                                          <p:spTgt spid="51"/>
                                        </p:tgtEl>
                                        <p:attrNameLst>
                                          <p:attrName>fill.type</p:attrName>
                                        </p:attrNameLst>
                                      </p:cBhvr>
                                      <p:to>
                                        <p:strVal val="solid"/>
                                      </p:to>
                                    </p:set>
                                  </p:childTnLst>
                                </p:cTn>
                              </p:par>
                              <p:par>
                                <p:cTn id="215" presetID="22" presetClass="emph" presetSubtype="0" fill="hold" nodeType="withEffect">
                                  <p:stCondLst>
                                    <p:cond delay="0"/>
                                  </p:stCondLst>
                                  <p:childTnLst>
                                    <p:animClr clrSpc="hsl" dir="cw">
                                      <p:cBhvr override="childStyle">
                                        <p:cTn id="216" dur="500" fill="hold"/>
                                        <p:tgtEl>
                                          <p:spTgt spid="52"/>
                                        </p:tgtEl>
                                        <p:attrNameLst>
                                          <p:attrName>style.color</p:attrName>
                                        </p:attrNameLst>
                                      </p:cBhvr>
                                      <p:by>
                                        <p:hsl h="-7200000" s="0" l="0"/>
                                      </p:by>
                                    </p:animClr>
                                    <p:animClr clrSpc="hsl" dir="cw">
                                      <p:cBhvr>
                                        <p:cTn id="217" dur="500" fill="hold"/>
                                        <p:tgtEl>
                                          <p:spTgt spid="52"/>
                                        </p:tgtEl>
                                        <p:attrNameLst>
                                          <p:attrName>fillcolor</p:attrName>
                                        </p:attrNameLst>
                                      </p:cBhvr>
                                      <p:by>
                                        <p:hsl h="-7200000" s="0" l="0"/>
                                      </p:by>
                                    </p:animClr>
                                    <p:animClr clrSpc="hsl" dir="cw">
                                      <p:cBhvr>
                                        <p:cTn id="218" dur="500" fill="hold"/>
                                        <p:tgtEl>
                                          <p:spTgt spid="52"/>
                                        </p:tgtEl>
                                        <p:attrNameLst>
                                          <p:attrName>stroke.color</p:attrName>
                                        </p:attrNameLst>
                                      </p:cBhvr>
                                      <p:by>
                                        <p:hsl h="-7200000" s="0" l="0"/>
                                      </p:by>
                                    </p:animClr>
                                    <p:set>
                                      <p:cBhvr>
                                        <p:cTn id="219" dur="500" fill="hold"/>
                                        <p:tgtEl>
                                          <p:spTgt spid="52"/>
                                        </p:tgtEl>
                                        <p:attrNameLst>
                                          <p:attrName>fill.type</p:attrName>
                                        </p:attrNameLst>
                                      </p:cBhvr>
                                      <p:to>
                                        <p:strVal val="solid"/>
                                      </p:to>
                                    </p:set>
                                  </p:childTnLst>
                                </p:cTn>
                              </p:par>
                              <p:par>
                                <p:cTn id="220" presetID="22" presetClass="emph" presetSubtype="0" fill="hold" nodeType="withEffect">
                                  <p:stCondLst>
                                    <p:cond delay="0"/>
                                  </p:stCondLst>
                                  <p:childTnLst>
                                    <p:animClr clrSpc="hsl" dir="cw">
                                      <p:cBhvr override="childStyle">
                                        <p:cTn id="221" dur="500" fill="hold"/>
                                        <p:tgtEl>
                                          <p:spTgt spid="53"/>
                                        </p:tgtEl>
                                        <p:attrNameLst>
                                          <p:attrName>style.color</p:attrName>
                                        </p:attrNameLst>
                                      </p:cBhvr>
                                      <p:by>
                                        <p:hsl h="-7200000" s="0" l="0"/>
                                      </p:by>
                                    </p:animClr>
                                    <p:animClr clrSpc="hsl" dir="cw">
                                      <p:cBhvr>
                                        <p:cTn id="222" dur="500" fill="hold"/>
                                        <p:tgtEl>
                                          <p:spTgt spid="53"/>
                                        </p:tgtEl>
                                        <p:attrNameLst>
                                          <p:attrName>fillcolor</p:attrName>
                                        </p:attrNameLst>
                                      </p:cBhvr>
                                      <p:by>
                                        <p:hsl h="-7200000" s="0" l="0"/>
                                      </p:by>
                                    </p:animClr>
                                    <p:animClr clrSpc="hsl" dir="cw">
                                      <p:cBhvr>
                                        <p:cTn id="223" dur="500" fill="hold"/>
                                        <p:tgtEl>
                                          <p:spTgt spid="53"/>
                                        </p:tgtEl>
                                        <p:attrNameLst>
                                          <p:attrName>stroke.color</p:attrName>
                                        </p:attrNameLst>
                                      </p:cBhvr>
                                      <p:by>
                                        <p:hsl h="-7200000" s="0" l="0"/>
                                      </p:by>
                                    </p:animClr>
                                    <p:set>
                                      <p:cBhvr>
                                        <p:cTn id="224" dur="500" fill="hold"/>
                                        <p:tgtEl>
                                          <p:spTgt spid="53"/>
                                        </p:tgtEl>
                                        <p:attrNameLst>
                                          <p:attrName>fill.type</p:attrName>
                                        </p:attrNameLst>
                                      </p:cBhvr>
                                      <p:to>
                                        <p:strVal val="solid"/>
                                      </p:to>
                                    </p:set>
                                  </p:childTnLst>
                                </p:cTn>
                              </p:par>
                              <p:par>
                                <p:cTn id="225" presetID="22" presetClass="emph" presetSubtype="0" fill="hold" nodeType="withEffect">
                                  <p:stCondLst>
                                    <p:cond delay="0"/>
                                  </p:stCondLst>
                                  <p:childTnLst>
                                    <p:animClr clrSpc="hsl" dir="cw">
                                      <p:cBhvr override="childStyle">
                                        <p:cTn id="226" dur="500" fill="hold"/>
                                        <p:tgtEl>
                                          <p:spTgt spid="62"/>
                                        </p:tgtEl>
                                        <p:attrNameLst>
                                          <p:attrName>style.color</p:attrName>
                                        </p:attrNameLst>
                                      </p:cBhvr>
                                      <p:by>
                                        <p:hsl h="-7200000" s="0" l="0"/>
                                      </p:by>
                                    </p:animClr>
                                    <p:animClr clrSpc="hsl" dir="cw">
                                      <p:cBhvr>
                                        <p:cTn id="227" dur="500" fill="hold"/>
                                        <p:tgtEl>
                                          <p:spTgt spid="62"/>
                                        </p:tgtEl>
                                        <p:attrNameLst>
                                          <p:attrName>fillcolor</p:attrName>
                                        </p:attrNameLst>
                                      </p:cBhvr>
                                      <p:by>
                                        <p:hsl h="-7200000" s="0" l="0"/>
                                      </p:by>
                                    </p:animClr>
                                    <p:animClr clrSpc="hsl" dir="cw">
                                      <p:cBhvr>
                                        <p:cTn id="228" dur="500" fill="hold"/>
                                        <p:tgtEl>
                                          <p:spTgt spid="62"/>
                                        </p:tgtEl>
                                        <p:attrNameLst>
                                          <p:attrName>stroke.color</p:attrName>
                                        </p:attrNameLst>
                                      </p:cBhvr>
                                      <p:by>
                                        <p:hsl h="-7200000" s="0" l="0"/>
                                      </p:by>
                                    </p:animClr>
                                    <p:set>
                                      <p:cBhvr>
                                        <p:cTn id="229" dur="500" fill="hold"/>
                                        <p:tgtEl>
                                          <p:spTgt spid="62"/>
                                        </p:tgtEl>
                                        <p:attrNameLst>
                                          <p:attrName>fill.type</p:attrName>
                                        </p:attrNameLst>
                                      </p:cBhvr>
                                      <p:to>
                                        <p:strVal val="solid"/>
                                      </p:to>
                                    </p:set>
                                  </p:childTnLst>
                                </p:cTn>
                              </p:par>
                              <p:par>
                                <p:cTn id="230" presetID="22" presetClass="emph" presetSubtype="0" fill="hold" nodeType="withEffect">
                                  <p:stCondLst>
                                    <p:cond delay="0"/>
                                  </p:stCondLst>
                                  <p:childTnLst>
                                    <p:animClr clrSpc="hsl" dir="cw">
                                      <p:cBhvr override="childStyle">
                                        <p:cTn id="231" dur="500" fill="hold"/>
                                        <p:tgtEl>
                                          <p:spTgt spid="63"/>
                                        </p:tgtEl>
                                        <p:attrNameLst>
                                          <p:attrName>style.color</p:attrName>
                                        </p:attrNameLst>
                                      </p:cBhvr>
                                      <p:by>
                                        <p:hsl h="-7200000" s="0" l="0"/>
                                      </p:by>
                                    </p:animClr>
                                    <p:animClr clrSpc="hsl" dir="cw">
                                      <p:cBhvr>
                                        <p:cTn id="232" dur="500" fill="hold"/>
                                        <p:tgtEl>
                                          <p:spTgt spid="63"/>
                                        </p:tgtEl>
                                        <p:attrNameLst>
                                          <p:attrName>fillcolor</p:attrName>
                                        </p:attrNameLst>
                                      </p:cBhvr>
                                      <p:by>
                                        <p:hsl h="-7200000" s="0" l="0"/>
                                      </p:by>
                                    </p:animClr>
                                    <p:animClr clrSpc="hsl" dir="cw">
                                      <p:cBhvr>
                                        <p:cTn id="233" dur="500" fill="hold"/>
                                        <p:tgtEl>
                                          <p:spTgt spid="63"/>
                                        </p:tgtEl>
                                        <p:attrNameLst>
                                          <p:attrName>stroke.color</p:attrName>
                                        </p:attrNameLst>
                                      </p:cBhvr>
                                      <p:by>
                                        <p:hsl h="-7200000" s="0" l="0"/>
                                      </p:by>
                                    </p:animClr>
                                    <p:set>
                                      <p:cBhvr>
                                        <p:cTn id="234" dur="500" fill="hold"/>
                                        <p:tgtEl>
                                          <p:spTgt spid="63"/>
                                        </p:tgtEl>
                                        <p:attrNameLst>
                                          <p:attrName>fill.type</p:attrName>
                                        </p:attrNameLst>
                                      </p:cBhvr>
                                      <p:to>
                                        <p:strVal val="solid"/>
                                      </p:to>
                                    </p:set>
                                  </p:childTnLst>
                                </p:cTn>
                              </p:par>
                              <p:par>
                                <p:cTn id="235" presetID="22" presetClass="emph" presetSubtype="0" fill="hold" nodeType="withEffect">
                                  <p:stCondLst>
                                    <p:cond delay="0"/>
                                  </p:stCondLst>
                                  <p:childTnLst>
                                    <p:animClr clrSpc="hsl" dir="cw">
                                      <p:cBhvr override="childStyle">
                                        <p:cTn id="236" dur="500" fill="hold"/>
                                        <p:tgtEl>
                                          <p:spTgt spid="64"/>
                                        </p:tgtEl>
                                        <p:attrNameLst>
                                          <p:attrName>style.color</p:attrName>
                                        </p:attrNameLst>
                                      </p:cBhvr>
                                      <p:by>
                                        <p:hsl h="-7200000" s="0" l="0"/>
                                      </p:by>
                                    </p:animClr>
                                    <p:animClr clrSpc="hsl" dir="cw">
                                      <p:cBhvr>
                                        <p:cTn id="237" dur="500" fill="hold"/>
                                        <p:tgtEl>
                                          <p:spTgt spid="64"/>
                                        </p:tgtEl>
                                        <p:attrNameLst>
                                          <p:attrName>fillcolor</p:attrName>
                                        </p:attrNameLst>
                                      </p:cBhvr>
                                      <p:by>
                                        <p:hsl h="-7200000" s="0" l="0"/>
                                      </p:by>
                                    </p:animClr>
                                    <p:animClr clrSpc="hsl" dir="cw">
                                      <p:cBhvr>
                                        <p:cTn id="238" dur="500" fill="hold"/>
                                        <p:tgtEl>
                                          <p:spTgt spid="64"/>
                                        </p:tgtEl>
                                        <p:attrNameLst>
                                          <p:attrName>stroke.color</p:attrName>
                                        </p:attrNameLst>
                                      </p:cBhvr>
                                      <p:by>
                                        <p:hsl h="-7200000" s="0" l="0"/>
                                      </p:by>
                                    </p:animClr>
                                    <p:set>
                                      <p:cBhvr>
                                        <p:cTn id="239" dur="500" fill="hold"/>
                                        <p:tgtEl>
                                          <p:spTgt spid="64"/>
                                        </p:tgtEl>
                                        <p:attrNameLst>
                                          <p:attrName>fill.type</p:attrName>
                                        </p:attrNameLst>
                                      </p:cBhvr>
                                      <p:to>
                                        <p:strVal val="solid"/>
                                      </p:to>
                                    </p:set>
                                  </p:childTnLst>
                                </p:cTn>
                              </p:par>
                              <p:par>
                                <p:cTn id="240" presetID="22" presetClass="emph" presetSubtype="0" fill="hold" nodeType="withEffect">
                                  <p:stCondLst>
                                    <p:cond delay="0"/>
                                  </p:stCondLst>
                                  <p:childTnLst>
                                    <p:animClr clrSpc="hsl" dir="cw">
                                      <p:cBhvr override="childStyle">
                                        <p:cTn id="241" dur="500" fill="hold"/>
                                        <p:tgtEl>
                                          <p:spTgt spid="65"/>
                                        </p:tgtEl>
                                        <p:attrNameLst>
                                          <p:attrName>style.color</p:attrName>
                                        </p:attrNameLst>
                                      </p:cBhvr>
                                      <p:by>
                                        <p:hsl h="-7200000" s="0" l="0"/>
                                      </p:by>
                                    </p:animClr>
                                    <p:animClr clrSpc="hsl" dir="cw">
                                      <p:cBhvr>
                                        <p:cTn id="242" dur="500" fill="hold"/>
                                        <p:tgtEl>
                                          <p:spTgt spid="65"/>
                                        </p:tgtEl>
                                        <p:attrNameLst>
                                          <p:attrName>fillcolor</p:attrName>
                                        </p:attrNameLst>
                                      </p:cBhvr>
                                      <p:by>
                                        <p:hsl h="-7200000" s="0" l="0"/>
                                      </p:by>
                                    </p:animClr>
                                    <p:animClr clrSpc="hsl" dir="cw">
                                      <p:cBhvr>
                                        <p:cTn id="243" dur="500" fill="hold"/>
                                        <p:tgtEl>
                                          <p:spTgt spid="65"/>
                                        </p:tgtEl>
                                        <p:attrNameLst>
                                          <p:attrName>stroke.color</p:attrName>
                                        </p:attrNameLst>
                                      </p:cBhvr>
                                      <p:by>
                                        <p:hsl h="-7200000" s="0" l="0"/>
                                      </p:by>
                                    </p:animClr>
                                    <p:set>
                                      <p:cBhvr>
                                        <p:cTn id="244" dur="500" fill="hold"/>
                                        <p:tgtEl>
                                          <p:spTgt spid="65"/>
                                        </p:tgtEl>
                                        <p:attrNameLst>
                                          <p:attrName>fill.type</p:attrName>
                                        </p:attrNameLst>
                                      </p:cBhvr>
                                      <p:to>
                                        <p:strVal val="solid"/>
                                      </p:to>
                                    </p:set>
                                  </p:childTnLst>
                                </p:cTn>
                              </p:par>
                            </p:childTnLst>
                          </p:cTn>
                        </p:par>
                      </p:childTnLst>
                    </p:cTn>
                  </p:par>
                  <p:par>
                    <p:cTn id="245" fill="hold">
                      <p:stCondLst>
                        <p:cond delay="indefinite"/>
                      </p:stCondLst>
                      <p:childTnLst>
                        <p:par>
                          <p:cTn id="246" fill="hold">
                            <p:stCondLst>
                              <p:cond delay="0"/>
                            </p:stCondLst>
                            <p:childTnLst>
                              <p:par>
                                <p:cTn id="247" presetID="1" presetClass="exit" presetSubtype="0" fill="hold" nodeType="clickEffect">
                                  <p:stCondLst>
                                    <p:cond delay="0"/>
                                  </p:stCondLst>
                                  <p:childTnLst>
                                    <p:set>
                                      <p:cBhvr>
                                        <p:cTn id="248" dur="1" fill="hold">
                                          <p:stCondLst>
                                            <p:cond delay="0"/>
                                          </p:stCondLst>
                                        </p:cTn>
                                        <p:tgtEl>
                                          <p:spTgt spid="7"/>
                                        </p:tgtEl>
                                        <p:attrNameLst>
                                          <p:attrName>style.visibility</p:attrName>
                                        </p:attrNameLst>
                                      </p:cBhvr>
                                      <p:to>
                                        <p:strVal val="hidden"/>
                                      </p:to>
                                    </p:set>
                                  </p:childTnLst>
                                </p:cTn>
                              </p:par>
                              <p:par>
                                <p:cTn id="249" presetID="1" presetClass="exit" presetSubtype="0" fill="hold" nodeType="withEffect">
                                  <p:stCondLst>
                                    <p:cond delay="0"/>
                                  </p:stCondLst>
                                  <p:childTnLst>
                                    <p:set>
                                      <p:cBhvr>
                                        <p:cTn id="250" dur="1" fill="hold">
                                          <p:stCondLst>
                                            <p:cond delay="0"/>
                                          </p:stCondLst>
                                        </p:cTn>
                                        <p:tgtEl>
                                          <p:spTgt spid="19"/>
                                        </p:tgtEl>
                                        <p:attrNameLst>
                                          <p:attrName>style.visibility</p:attrName>
                                        </p:attrNameLst>
                                      </p:cBhvr>
                                      <p:to>
                                        <p:strVal val="hidden"/>
                                      </p:to>
                                    </p:set>
                                  </p:childTnLst>
                                </p:cTn>
                              </p:par>
                              <p:par>
                                <p:cTn id="251" presetID="1" presetClass="exit" presetSubtype="0" fill="hold" nodeType="withEffect">
                                  <p:stCondLst>
                                    <p:cond delay="0"/>
                                  </p:stCondLst>
                                  <p:childTnLst>
                                    <p:set>
                                      <p:cBhvr>
                                        <p:cTn id="252" dur="1" fill="hold">
                                          <p:stCondLst>
                                            <p:cond delay="0"/>
                                          </p:stCondLst>
                                        </p:cTn>
                                        <p:tgtEl>
                                          <p:spTgt spid="21"/>
                                        </p:tgtEl>
                                        <p:attrNameLst>
                                          <p:attrName>style.visibility</p:attrName>
                                        </p:attrNameLst>
                                      </p:cBhvr>
                                      <p:to>
                                        <p:strVal val="hidden"/>
                                      </p:to>
                                    </p:set>
                                  </p:childTnLst>
                                </p:cTn>
                              </p:par>
                              <p:par>
                                <p:cTn id="253" presetID="1" presetClass="exit" presetSubtype="0" fill="hold" nodeType="withEffect">
                                  <p:stCondLst>
                                    <p:cond delay="0"/>
                                  </p:stCondLst>
                                  <p:childTnLst>
                                    <p:set>
                                      <p:cBhvr>
                                        <p:cTn id="254" dur="1" fill="hold">
                                          <p:stCondLst>
                                            <p:cond delay="0"/>
                                          </p:stCondLst>
                                        </p:cTn>
                                        <p:tgtEl>
                                          <p:spTgt spid="23"/>
                                        </p:tgtEl>
                                        <p:attrNameLst>
                                          <p:attrName>style.visibility</p:attrName>
                                        </p:attrNameLst>
                                      </p:cBhvr>
                                      <p:to>
                                        <p:strVal val="hidden"/>
                                      </p:to>
                                    </p:set>
                                  </p:childTnLst>
                                </p:cTn>
                              </p:par>
                              <p:par>
                                <p:cTn id="255" presetID="1" presetClass="exit" presetSubtype="0" fill="hold" nodeType="withEffect">
                                  <p:stCondLst>
                                    <p:cond delay="0"/>
                                  </p:stCondLst>
                                  <p:childTnLst>
                                    <p:set>
                                      <p:cBhvr>
                                        <p:cTn id="256" dur="1" fill="hold">
                                          <p:stCondLst>
                                            <p:cond delay="0"/>
                                          </p:stCondLst>
                                        </p:cTn>
                                        <p:tgtEl>
                                          <p:spTgt spid="25"/>
                                        </p:tgtEl>
                                        <p:attrNameLst>
                                          <p:attrName>style.visibility</p:attrName>
                                        </p:attrNameLst>
                                      </p:cBhvr>
                                      <p:to>
                                        <p:strVal val="hidden"/>
                                      </p:to>
                                    </p:set>
                                  </p:childTnLst>
                                </p:cTn>
                              </p:par>
                              <p:par>
                                <p:cTn id="257" presetID="1" presetClass="exit" presetSubtype="0" fill="hold" nodeType="withEffect">
                                  <p:stCondLst>
                                    <p:cond delay="0"/>
                                  </p:stCondLst>
                                  <p:childTnLst>
                                    <p:set>
                                      <p:cBhvr>
                                        <p:cTn id="258" dur="1" fill="hold">
                                          <p:stCondLst>
                                            <p:cond delay="0"/>
                                          </p:stCondLst>
                                        </p:cTn>
                                        <p:tgtEl>
                                          <p:spTgt spid="27"/>
                                        </p:tgtEl>
                                        <p:attrNameLst>
                                          <p:attrName>style.visibility</p:attrName>
                                        </p:attrNameLst>
                                      </p:cBhvr>
                                      <p:to>
                                        <p:strVal val="hidden"/>
                                      </p:to>
                                    </p:set>
                                  </p:childTnLst>
                                </p:cTn>
                              </p:par>
                              <p:par>
                                <p:cTn id="259" presetID="1" presetClass="exit" presetSubtype="0" fill="hold" nodeType="withEffect">
                                  <p:stCondLst>
                                    <p:cond delay="0"/>
                                  </p:stCondLst>
                                  <p:childTnLst>
                                    <p:set>
                                      <p:cBhvr>
                                        <p:cTn id="260" dur="1" fill="hold">
                                          <p:stCondLst>
                                            <p:cond delay="0"/>
                                          </p:stCondLst>
                                        </p:cTn>
                                        <p:tgtEl>
                                          <p:spTgt spid="29"/>
                                        </p:tgtEl>
                                        <p:attrNameLst>
                                          <p:attrName>style.visibility</p:attrName>
                                        </p:attrNameLst>
                                      </p:cBhvr>
                                      <p:to>
                                        <p:strVal val="hidden"/>
                                      </p:to>
                                    </p:set>
                                  </p:childTnLst>
                                </p:cTn>
                              </p:par>
                              <p:par>
                                <p:cTn id="261" presetID="1" presetClass="exit" presetSubtype="0" fill="hold" nodeType="withEffect">
                                  <p:stCondLst>
                                    <p:cond delay="0"/>
                                  </p:stCondLst>
                                  <p:childTnLst>
                                    <p:set>
                                      <p:cBhvr>
                                        <p:cTn id="262" dur="1" fill="hold">
                                          <p:stCondLst>
                                            <p:cond delay="0"/>
                                          </p:stCondLst>
                                        </p:cTn>
                                        <p:tgtEl>
                                          <p:spTgt spid="32"/>
                                        </p:tgtEl>
                                        <p:attrNameLst>
                                          <p:attrName>style.visibility</p:attrName>
                                        </p:attrNameLst>
                                      </p:cBhvr>
                                      <p:to>
                                        <p:strVal val="hidden"/>
                                      </p:to>
                                    </p:set>
                                  </p:childTnLst>
                                </p:cTn>
                              </p:par>
                              <p:par>
                                <p:cTn id="263" presetID="1" presetClass="exit" presetSubtype="0" fill="hold" grpId="2" nodeType="withEffect">
                                  <p:stCondLst>
                                    <p:cond delay="0"/>
                                  </p:stCondLst>
                                  <p:childTnLst>
                                    <p:set>
                                      <p:cBhvr>
                                        <p:cTn id="264" dur="1" fill="hold">
                                          <p:stCondLst>
                                            <p:cond delay="0"/>
                                          </p:stCondLst>
                                        </p:cTn>
                                        <p:tgtEl>
                                          <p:spTgt spid="33"/>
                                        </p:tgtEl>
                                        <p:attrNameLst>
                                          <p:attrName>style.visibility</p:attrName>
                                        </p:attrNameLst>
                                      </p:cBhvr>
                                      <p:to>
                                        <p:strVal val="hidden"/>
                                      </p:to>
                                    </p:set>
                                  </p:childTnLst>
                                </p:cTn>
                              </p:par>
                              <p:par>
                                <p:cTn id="265" presetID="1" presetClass="exit" presetSubtype="0" fill="hold" nodeType="withEffect">
                                  <p:stCondLst>
                                    <p:cond delay="0"/>
                                  </p:stCondLst>
                                  <p:childTnLst>
                                    <p:set>
                                      <p:cBhvr>
                                        <p:cTn id="266" dur="1" fill="hold">
                                          <p:stCondLst>
                                            <p:cond delay="0"/>
                                          </p:stCondLst>
                                        </p:cTn>
                                        <p:tgtEl>
                                          <p:spTgt spid="35"/>
                                        </p:tgtEl>
                                        <p:attrNameLst>
                                          <p:attrName>style.visibility</p:attrName>
                                        </p:attrNameLst>
                                      </p:cBhvr>
                                      <p:to>
                                        <p:strVal val="hidden"/>
                                      </p:to>
                                    </p:set>
                                  </p:childTnLst>
                                </p:cTn>
                              </p:par>
                              <p:par>
                                <p:cTn id="267" presetID="1" presetClass="exit" presetSubtype="0" fill="hold" nodeType="withEffect">
                                  <p:stCondLst>
                                    <p:cond delay="0"/>
                                  </p:stCondLst>
                                  <p:childTnLst>
                                    <p:set>
                                      <p:cBhvr>
                                        <p:cTn id="268" dur="1" fill="hold">
                                          <p:stCondLst>
                                            <p:cond delay="0"/>
                                          </p:stCondLst>
                                        </p:cTn>
                                        <p:tgtEl>
                                          <p:spTgt spid="36"/>
                                        </p:tgtEl>
                                        <p:attrNameLst>
                                          <p:attrName>style.visibility</p:attrName>
                                        </p:attrNameLst>
                                      </p:cBhvr>
                                      <p:to>
                                        <p:strVal val="hidden"/>
                                      </p:to>
                                    </p:set>
                                  </p:childTnLst>
                                </p:cTn>
                              </p:par>
                              <p:par>
                                <p:cTn id="269" presetID="1" presetClass="exit" presetSubtype="0" fill="hold" nodeType="withEffect">
                                  <p:stCondLst>
                                    <p:cond delay="0"/>
                                  </p:stCondLst>
                                  <p:childTnLst>
                                    <p:set>
                                      <p:cBhvr>
                                        <p:cTn id="270" dur="1" fill="hold">
                                          <p:stCondLst>
                                            <p:cond delay="0"/>
                                          </p:stCondLst>
                                        </p:cTn>
                                        <p:tgtEl>
                                          <p:spTgt spid="37"/>
                                        </p:tgtEl>
                                        <p:attrNameLst>
                                          <p:attrName>style.visibility</p:attrName>
                                        </p:attrNameLst>
                                      </p:cBhvr>
                                      <p:to>
                                        <p:strVal val="hidden"/>
                                      </p:to>
                                    </p:set>
                                  </p:childTnLst>
                                </p:cTn>
                              </p:par>
                              <p:par>
                                <p:cTn id="271" presetID="1" presetClass="exit" presetSubtype="0" fill="hold" nodeType="withEffect">
                                  <p:stCondLst>
                                    <p:cond delay="0"/>
                                  </p:stCondLst>
                                  <p:childTnLst>
                                    <p:set>
                                      <p:cBhvr>
                                        <p:cTn id="272" dur="1" fill="hold">
                                          <p:stCondLst>
                                            <p:cond delay="0"/>
                                          </p:stCondLst>
                                        </p:cTn>
                                        <p:tgtEl>
                                          <p:spTgt spid="38"/>
                                        </p:tgtEl>
                                        <p:attrNameLst>
                                          <p:attrName>style.visibility</p:attrName>
                                        </p:attrNameLst>
                                      </p:cBhvr>
                                      <p:to>
                                        <p:strVal val="hidden"/>
                                      </p:to>
                                    </p:set>
                                  </p:childTnLst>
                                </p:cTn>
                              </p:par>
                              <p:par>
                                <p:cTn id="273" presetID="1" presetClass="exit" presetSubtype="0" fill="hold" grpId="2" nodeType="withEffect">
                                  <p:stCondLst>
                                    <p:cond delay="0"/>
                                  </p:stCondLst>
                                  <p:childTnLst>
                                    <p:set>
                                      <p:cBhvr>
                                        <p:cTn id="274" dur="1" fill="hold">
                                          <p:stCondLst>
                                            <p:cond delay="0"/>
                                          </p:stCondLst>
                                        </p:cTn>
                                        <p:tgtEl>
                                          <p:spTgt spid="43"/>
                                        </p:tgtEl>
                                        <p:attrNameLst>
                                          <p:attrName>style.visibility</p:attrName>
                                        </p:attrNameLst>
                                      </p:cBhvr>
                                      <p:to>
                                        <p:strVal val="hidden"/>
                                      </p:to>
                                    </p:set>
                                  </p:childTnLst>
                                </p:cTn>
                              </p:par>
                              <p:par>
                                <p:cTn id="275" presetID="1" presetClass="exit" presetSubtype="0" fill="hold" nodeType="withEffect">
                                  <p:stCondLst>
                                    <p:cond delay="0"/>
                                  </p:stCondLst>
                                  <p:childTnLst>
                                    <p:set>
                                      <p:cBhvr>
                                        <p:cTn id="276" dur="1" fill="hold">
                                          <p:stCondLst>
                                            <p:cond delay="0"/>
                                          </p:stCondLst>
                                        </p:cTn>
                                        <p:tgtEl>
                                          <p:spTgt spid="44"/>
                                        </p:tgtEl>
                                        <p:attrNameLst>
                                          <p:attrName>style.visibility</p:attrName>
                                        </p:attrNameLst>
                                      </p:cBhvr>
                                      <p:to>
                                        <p:strVal val="hidden"/>
                                      </p:to>
                                    </p:set>
                                  </p:childTnLst>
                                </p:cTn>
                              </p:par>
                              <p:par>
                                <p:cTn id="277" presetID="1" presetClass="exit" presetSubtype="0" fill="hold" nodeType="withEffect">
                                  <p:stCondLst>
                                    <p:cond delay="0"/>
                                  </p:stCondLst>
                                  <p:childTnLst>
                                    <p:set>
                                      <p:cBhvr>
                                        <p:cTn id="278" dur="1" fill="hold">
                                          <p:stCondLst>
                                            <p:cond delay="0"/>
                                          </p:stCondLst>
                                        </p:cTn>
                                        <p:tgtEl>
                                          <p:spTgt spid="45"/>
                                        </p:tgtEl>
                                        <p:attrNameLst>
                                          <p:attrName>style.visibility</p:attrName>
                                        </p:attrNameLst>
                                      </p:cBhvr>
                                      <p:to>
                                        <p:strVal val="hidden"/>
                                      </p:to>
                                    </p:set>
                                  </p:childTnLst>
                                </p:cTn>
                              </p:par>
                              <p:par>
                                <p:cTn id="279" presetID="1" presetClass="exit" presetSubtype="0" fill="hold" nodeType="withEffect">
                                  <p:stCondLst>
                                    <p:cond delay="0"/>
                                  </p:stCondLst>
                                  <p:childTnLst>
                                    <p:set>
                                      <p:cBhvr>
                                        <p:cTn id="280" dur="1" fill="hold">
                                          <p:stCondLst>
                                            <p:cond delay="0"/>
                                          </p:stCondLst>
                                        </p:cTn>
                                        <p:tgtEl>
                                          <p:spTgt spid="46"/>
                                        </p:tgtEl>
                                        <p:attrNameLst>
                                          <p:attrName>style.visibility</p:attrName>
                                        </p:attrNameLst>
                                      </p:cBhvr>
                                      <p:to>
                                        <p:strVal val="hidden"/>
                                      </p:to>
                                    </p:set>
                                  </p:childTnLst>
                                </p:cTn>
                              </p:par>
                              <p:par>
                                <p:cTn id="281" presetID="1" presetClass="exit" presetSubtype="0" fill="hold" nodeType="withEffect">
                                  <p:stCondLst>
                                    <p:cond delay="0"/>
                                  </p:stCondLst>
                                  <p:childTnLst>
                                    <p:set>
                                      <p:cBhvr>
                                        <p:cTn id="282" dur="1" fill="hold">
                                          <p:stCondLst>
                                            <p:cond delay="0"/>
                                          </p:stCondLst>
                                        </p:cTn>
                                        <p:tgtEl>
                                          <p:spTgt spid="47"/>
                                        </p:tgtEl>
                                        <p:attrNameLst>
                                          <p:attrName>style.visibility</p:attrName>
                                        </p:attrNameLst>
                                      </p:cBhvr>
                                      <p:to>
                                        <p:strVal val="hidden"/>
                                      </p:to>
                                    </p:set>
                                  </p:childTnLst>
                                </p:cTn>
                              </p:par>
                              <p:par>
                                <p:cTn id="283" presetID="1" presetClass="exit" presetSubtype="0" fill="hold" grpId="2" nodeType="withEffect">
                                  <p:stCondLst>
                                    <p:cond delay="0"/>
                                  </p:stCondLst>
                                  <p:childTnLst>
                                    <p:set>
                                      <p:cBhvr>
                                        <p:cTn id="284" dur="1" fill="hold">
                                          <p:stCondLst>
                                            <p:cond delay="0"/>
                                          </p:stCondLst>
                                        </p:cTn>
                                        <p:tgtEl>
                                          <p:spTgt spid="48"/>
                                        </p:tgtEl>
                                        <p:attrNameLst>
                                          <p:attrName>style.visibility</p:attrName>
                                        </p:attrNameLst>
                                      </p:cBhvr>
                                      <p:to>
                                        <p:strVal val="hidden"/>
                                      </p:to>
                                    </p:set>
                                  </p:childTnLst>
                                </p:cTn>
                              </p:par>
                              <p:par>
                                <p:cTn id="285" presetID="1" presetClass="exit" presetSubtype="0" fill="hold" nodeType="withEffect">
                                  <p:stCondLst>
                                    <p:cond delay="0"/>
                                  </p:stCondLst>
                                  <p:childTnLst>
                                    <p:set>
                                      <p:cBhvr>
                                        <p:cTn id="286" dur="1" fill="hold">
                                          <p:stCondLst>
                                            <p:cond delay="0"/>
                                          </p:stCondLst>
                                        </p:cTn>
                                        <p:tgtEl>
                                          <p:spTgt spid="50"/>
                                        </p:tgtEl>
                                        <p:attrNameLst>
                                          <p:attrName>style.visibility</p:attrName>
                                        </p:attrNameLst>
                                      </p:cBhvr>
                                      <p:to>
                                        <p:strVal val="hidden"/>
                                      </p:to>
                                    </p:set>
                                  </p:childTnLst>
                                </p:cTn>
                              </p:par>
                              <p:par>
                                <p:cTn id="287" presetID="1" presetClass="exit" presetSubtype="0" fill="hold" nodeType="withEffect">
                                  <p:stCondLst>
                                    <p:cond delay="0"/>
                                  </p:stCondLst>
                                  <p:childTnLst>
                                    <p:set>
                                      <p:cBhvr>
                                        <p:cTn id="288" dur="1" fill="hold">
                                          <p:stCondLst>
                                            <p:cond delay="0"/>
                                          </p:stCondLst>
                                        </p:cTn>
                                        <p:tgtEl>
                                          <p:spTgt spid="51"/>
                                        </p:tgtEl>
                                        <p:attrNameLst>
                                          <p:attrName>style.visibility</p:attrName>
                                        </p:attrNameLst>
                                      </p:cBhvr>
                                      <p:to>
                                        <p:strVal val="hidden"/>
                                      </p:to>
                                    </p:set>
                                  </p:childTnLst>
                                </p:cTn>
                              </p:par>
                              <p:par>
                                <p:cTn id="289" presetID="1" presetClass="exit" presetSubtype="0" fill="hold" nodeType="withEffect">
                                  <p:stCondLst>
                                    <p:cond delay="0"/>
                                  </p:stCondLst>
                                  <p:childTnLst>
                                    <p:set>
                                      <p:cBhvr>
                                        <p:cTn id="290" dur="1" fill="hold">
                                          <p:stCondLst>
                                            <p:cond delay="0"/>
                                          </p:stCondLst>
                                        </p:cTn>
                                        <p:tgtEl>
                                          <p:spTgt spid="52"/>
                                        </p:tgtEl>
                                        <p:attrNameLst>
                                          <p:attrName>style.visibility</p:attrName>
                                        </p:attrNameLst>
                                      </p:cBhvr>
                                      <p:to>
                                        <p:strVal val="hidden"/>
                                      </p:to>
                                    </p:set>
                                  </p:childTnLst>
                                </p:cTn>
                              </p:par>
                              <p:par>
                                <p:cTn id="291" presetID="1" presetClass="exit" presetSubtype="0" fill="hold" nodeType="withEffect">
                                  <p:stCondLst>
                                    <p:cond delay="0"/>
                                  </p:stCondLst>
                                  <p:childTnLst>
                                    <p:set>
                                      <p:cBhvr>
                                        <p:cTn id="292" dur="1" fill="hold">
                                          <p:stCondLst>
                                            <p:cond delay="0"/>
                                          </p:stCondLst>
                                        </p:cTn>
                                        <p:tgtEl>
                                          <p:spTgt spid="53"/>
                                        </p:tgtEl>
                                        <p:attrNameLst>
                                          <p:attrName>style.visibility</p:attrName>
                                        </p:attrNameLst>
                                      </p:cBhvr>
                                      <p:to>
                                        <p:strVal val="hidden"/>
                                      </p:to>
                                    </p:set>
                                  </p:childTnLst>
                                </p:cTn>
                              </p:par>
                              <p:par>
                                <p:cTn id="293" presetID="1" presetClass="exit" presetSubtype="0" fill="hold" nodeType="withEffect">
                                  <p:stCondLst>
                                    <p:cond delay="0"/>
                                  </p:stCondLst>
                                  <p:childTnLst>
                                    <p:set>
                                      <p:cBhvr>
                                        <p:cTn id="294" dur="1" fill="hold">
                                          <p:stCondLst>
                                            <p:cond delay="0"/>
                                          </p:stCondLst>
                                        </p:cTn>
                                        <p:tgtEl>
                                          <p:spTgt spid="62"/>
                                        </p:tgtEl>
                                        <p:attrNameLst>
                                          <p:attrName>style.visibility</p:attrName>
                                        </p:attrNameLst>
                                      </p:cBhvr>
                                      <p:to>
                                        <p:strVal val="hidden"/>
                                      </p:to>
                                    </p:set>
                                  </p:childTnLst>
                                </p:cTn>
                              </p:par>
                              <p:par>
                                <p:cTn id="295" presetID="1" presetClass="exit" presetSubtype="0" fill="hold" nodeType="withEffect">
                                  <p:stCondLst>
                                    <p:cond delay="0"/>
                                  </p:stCondLst>
                                  <p:childTnLst>
                                    <p:set>
                                      <p:cBhvr>
                                        <p:cTn id="296" dur="1" fill="hold">
                                          <p:stCondLst>
                                            <p:cond delay="0"/>
                                          </p:stCondLst>
                                        </p:cTn>
                                        <p:tgtEl>
                                          <p:spTgt spid="63"/>
                                        </p:tgtEl>
                                        <p:attrNameLst>
                                          <p:attrName>style.visibility</p:attrName>
                                        </p:attrNameLst>
                                      </p:cBhvr>
                                      <p:to>
                                        <p:strVal val="hidden"/>
                                      </p:to>
                                    </p:set>
                                  </p:childTnLst>
                                </p:cTn>
                              </p:par>
                              <p:par>
                                <p:cTn id="297" presetID="1" presetClass="exit" presetSubtype="0" fill="hold" nodeType="withEffect">
                                  <p:stCondLst>
                                    <p:cond delay="0"/>
                                  </p:stCondLst>
                                  <p:childTnLst>
                                    <p:set>
                                      <p:cBhvr>
                                        <p:cTn id="298" dur="1" fill="hold">
                                          <p:stCondLst>
                                            <p:cond delay="0"/>
                                          </p:stCondLst>
                                        </p:cTn>
                                        <p:tgtEl>
                                          <p:spTgt spid="64"/>
                                        </p:tgtEl>
                                        <p:attrNameLst>
                                          <p:attrName>style.visibility</p:attrName>
                                        </p:attrNameLst>
                                      </p:cBhvr>
                                      <p:to>
                                        <p:strVal val="hidden"/>
                                      </p:to>
                                    </p:set>
                                  </p:childTnLst>
                                </p:cTn>
                              </p:par>
                              <p:par>
                                <p:cTn id="299" presetID="1" presetClass="exit" presetSubtype="0" fill="hold" nodeType="withEffect">
                                  <p:stCondLst>
                                    <p:cond delay="0"/>
                                  </p:stCondLst>
                                  <p:childTnLst>
                                    <p:set>
                                      <p:cBhvr>
                                        <p:cTn id="300" dur="1" fill="hold">
                                          <p:stCondLst>
                                            <p:cond delay="0"/>
                                          </p:stCondLst>
                                        </p:cTn>
                                        <p:tgtEl>
                                          <p:spTgt spid="65"/>
                                        </p:tgtEl>
                                        <p:attrNameLst>
                                          <p:attrName>style.visibility</p:attrName>
                                        </p:attrNameLst>
                                      </p:cBhvr>
                                      <p:to>
                                        <p:strVal val="hidden"/>
                                      </p:to>
                                    </p:set>
                                  </p:childTnLst>
                                </p:cTn>
                              </p:par>
                            </p:childTnLst>
                          </p:cTn>
                        </p:par>
                      </p:childTnLst>
                    </p:cTn>
                  </p:par>
                  <p:par>
                    <p:cTn id="301" fill="hold">
                      <p:stCondLst>
                        <p:cond delay="indefinite"/>
                      </p:stCondLst>
                      <p:childTnLst>
                        <p:par>
                          <p:cTn id="302" fill="hold">
                            <p:stCondLst>
                              <p:cond delay="0"/>
                            </p:stCondLst>
                            <p:childTnLst>
                              <p:par>
                                <p:cTn id="303" presetID="10" presetClass="entr" presetSubtype="0" fill="hold" nodeType="clickEffect">
                                  <p:stCondLst>
                                    <p:cond delay="0"/>
                                  </p:stCondLst>
                                  <p:childTnLst>
                                    <p:set>
                                      <p:cBhvr>
                                        <p:cTn id="304" dur="1" fill="hold">
                                          <p:stCondLst>
                                            <p:cond delay="0"/>
                                          </p:stCondLst>
                                        </p:cTn>
                                        <p:tgtEl>
                                          <p:spTgt spid="74"/>
                                        </p:tgtEl>
                                        <p:attrNameLst>
                                          <p:attrName>style.visibility</p:attrName>
                                        </p:attrNameLst>
                                      </p:cBhvr>
                                      <p:to>
                                        <p:strVal val="visible"/>
                                      </p:to>
                                    </p:set>
                                    <p:animEffect transition="in" filter="fade">
                                      <p:cBhvr>
                                        <p:cTn id="305" dur="500"/>
                                        <p:tgtEl>
                                          <p:spTgt spid="74"/>
                                        </p:tgtEl>
                                      </p:cBhvr>
                                    </p:animEffect>
                                  </p:childTnLst>
                                </p:cTn>
                              </p:par>
                              <p:par>
                                <p:cTn id="306" presetID="10" presetClass="entr" presetSubtype="0" fill="hold" nodeType="withEffect">
                                  <p:stCondLst>
                                    <p:cond delay="0"/>
                                  </p:stCondLst>
                                  <p:childTnLst>
                                    <p:set>
                                      <p:cBhvr>
                                        <p:cTn id="307" dur="1" fill="hold">
                                          <p:stCondLst>
                                            <p:cond delay="0"/>
                                          </p:stCondLst>
                                        </p:cTn>
                                        <p:tgtEl>
                                          <p:spTgt spid="76"/>
                                        </p:tgtEl>
                                        <p:attrNameLst>
                                          <p:attrName>style.visibility</p:attrName>
                                        </p:attrNameLst>
                                      </p:cBhvr>
                                      <p:to>
                                        <p:strVal val="visible"/>
                                      </p:to>
                                    </p:set>
                                    <p:animEffect transition="in" filter="fade">
                                      <p:cBhvr>
                                        <p:cTn id="308" dur="500"/>
                                        <p:tgtEl>
                                          <p:spTgt spid="76"/>
                                        </p:tgtEl>
                                      </p:cBhvr>
                                    </p:animEffect>
                                  </p:childTnLst>
                                </p:cTn>
                              </p:par>
                              <p:par>
                                <p:cTn id="309" presetID="10" presetClass="entr" presetSubtype="0" fill="hold" nodeType="withEffect">
                                  <p:stCondLst>
                                    <p:cond delay="0"/>
                                  </p:stCondLst>
                                  <p:childTnLst>
                                    <p:set>
                                      <p:cBhvr>
                                        <p:cTn id="310" dur="1" fill="hold">
                                          <p:stCondLst>
                                            <p:cond delay="0"/>
                                          </p:stCondLst>
                                        </p:cTn>
                                        <p:tgtEl>
                                          <p:spTgt spid="79"/>
                                        </p:tgtEl>
                                        <p:attrNameLst>
                                          <p:attrName>style.visibility</p:attrName>
                                        </p:attrNameLst>
                                      </p:cBhvr>
                                      <p:to>
                                        <p:strVal val="visible"/>
                                      </p:to>
                                    </p:set>
                                    <p:animEffect transition="in" filter="fade">
                                      <p:cBhvr>
                                        <p:cTn id="311" dur="500"/>
                                        <p:tgtEl>
                                          <p:spTgt spid="79"/>
                                        </p:tgtEl>
                                      </p:cBhvr>
                                    </p:animEffect>
                                  </p:childTnLst>
                                </p:cTn>
                              </p:par>
                              <p:par>
                                <p:cTn id="312" presetID="10" presetClass="entr" presetSubtype="0" fill="hold" grpId="0" nodeType="withEffect">
                                  <p:stCondLst>
                                    <p:cond delay="0"/>
                                  </p:stCondLst>
                                  <p:childTnLst>
                                    <p:set>
                                      <p:cBhvr>
                                        <p:cTn id="313" dur="1" fill="hold">
                                          <p:stCondLst>
                                            <p:cond delay="0"/>
                                          </p:stCondLst>
                                        </p:cTn>
                                        <p:tgtEl>
                                          <p:spTgt spid="72"/>
                                        </p:tgtEl>
                                        <p:attrNameLst>
                                          <p:attrName>style.visibility</p:attrName>
                                        </p:attrNameLst>
                                      </p:cBhvr>
                                      <p:to>
                                        <p:strVal val="visible"/>
                                      </p:to>
                                    </p:set>
                                    <p:animEffect transition="in" filter="fade">
                                      <p:cBhvr>
                                        <p:cTn id="314" dur="500"/>
                                        <p:tgtEl>
                                          <p:spTgt spid="72"/>
                                        </p:tgtEl>
                                      </p:cBhvr>
                                    </p:animEffect>
                                  </p:childTnLst>
                                </p:cTn>
                              </p:par>
                            </p:childTnLst>
                          </p:cTn>
                        </p:par>
                      </p:childTnLst>
                    </p:cTn>
                  </p:par>
                  <p:par>
                    <p:cTn id="315" fill="hold">
                      <p:stCondLst>
                        <p:cond delay="indefinite"/>
                      </p:stCondLst>
                      <p:childTnLst>
                        <p:par>
                          <p:cTn id="316" fill="hold">
                            <p:stCondLst>
                              <p:cond delay="0"/>
                            </p:stCondLst>
                            <p:childTnLst>
                              <p:par>
                                <p:cTn id="317" presetID="10" presetClass="entr" presetSubtype="0" fill="hold" grpId="0" nodeType="clickEffect">
                                  <p:stCondLst>
                                    <p:cond delay="0"/>
                                  </p:stCondLst>
                                  <p:childTnLst>
                                    <p:set>
                                      <p:cBhvr>
                                        <p:cTn id="318" dur="1" fill="hold">
                                          <p:stCondLst>
                                            <p:cond delay="0"/>
                                          </p:stCondLst>
                                        </p:cTn>
                                        <p:tgtEl>
                                          <p:spTgt spid="82"/>
                                        </p:tgtEl>
                                        <p:attrNameLst>
                                          <p:attrName>style.visibility</p:attrName>
                                        </p:attrNameLst>
                                      </p:cBhvr>
                                      <p:to>
                                        <p:strVal val="visible"/>
                                      </p:to>
                                    </p:set>
                                    <p:animEffect transition="in" filter="fade">
                                      <p:cBhvr>
                                        <p:cTn id="319" dur="500"/>
                                        <p:tgtEl>
                                          <p:spTgt spid="82"/>
                                        </p:tgtEl>
                                      </p:cBhvr>
                                    </p:animEffect>
                                  </p:childTnLst>
                                </p:cTn>
                              </p:par>
                              <p:par>
                                <p:cTn id="320" presetID="10" presetClass="entr" presetSubtype="0" fill="hold" nodeType="withEffect">
                                  <p:stCondLst>
                                    <p:cond delay="0"/>
                                  </p:stCondLst>
                                  <p:childTnLst>
                                    <p:set>
                                      <p:cBhvr>
                                        <p:cTn id="321" dur="1" fill="hold">
                                          <p:stCondLst>
                                            <p:cond delay="0"/>
                                          </p:stCondLst>
                                        </p:cTn>
                                        <p:tgtEl>
                                          <p:spTgt spid="83"/>
                                        </p:tgtEl>
                                        <p:attrNameLst>
                                          <p:attrName>style.visibility</p:attrName>
                                        </p:attrNameLst>
                                      </p:cBhvr>
                                      <p:to>
                                        <p:strVal val="visible"/>
                                      </p:to>
                                    </p:set>
                                    <p:animEffect transition="in" filter="fade">
                                      <p:cBhvr>
                                        <p:cTn id="322" dur="500"/>
                                        <p:tgtEl>
                                          <p:spTgt spid="83"/>
                                        </p:tgtEl>
                                      </p:cBhvr>
                                    </p:animEffect>
                                  </p:childTnLst>
                                </p:cTn>
                              </p:par>
                              <p:par>
                                <p:cTn id="323" presetID="10" presetClass="entr" presetSubtype="0" fill="hold" nodeType="withEffect">
                                  <p:stCondLst>
                                    <p:cond delay="0"/>
                                  </p:stCondLst>
                                  <p:childTnLst>
                                    <p:set>
                                      <p:cBhvr>
                                        <p:cTn id="324" dur="1" fill="hold">
                                          <p:stCondLst>
                                            <p:cond delay="0"/>
                                          </p:stCondLst>
                                        </p:cTn>
                                        <p:tgtEl>
                                          <p:spTgt spid="85"/>
                                        </p:tgtEl>
                                        <p:attrNameLst>
                                          <p:attrName>style.visibility</p:attrName>
                                        </p:attrNameLst>
                                      </p:cBhvr>
                                      <p:to>
                                        <p:strVal val="visible"/>
                                      </p:to>
                                    </p:set>
                                    <p:animEffect transition="in" filter="fade">
                                      <p:cBhvr>
                                        <p:cTn id="325" dur="500"/>
                                        <p:tgtEl>
                                          <p:spTgt spid="85"/>
                                        </p:tgtEl>
                                      </p:cBhvr>
                                    </p:animEffect>
                                  </p:childTnLst>
                                </p:cTn>
                              </p:par>
                              <p:par>
                                <p:cTn id="326" presetID="10" presetClass="entr" presetSubtype="0" fill="hold" nodeType="withEffect">
                                  <p:stCondLst>
                                    <p:cond delay="0"/>
                                  </p:stCondLst>
                                  <p:childTnLst>
                                    <p:set>
                                      <p:cBhvr>
                                        <p:cTn id="327" dur="1" fill="hold">
                                          <p:stCondLst>
                                            <p:cond delay="0"/>
                                          </p:stCondLst>
                                        </p:cTn>
                                        <p:tgtEl>
                                          <p:spTgt spid="84"/>
                                        </p:tgtEl>
                                        <p:attrNameLst>
                                          <p:attrName>style.visibility</p:attrName>
                                        </p:attrNameLst>
                                      </p:cBhvr>
                                      <p:to>
                                        <p:strVal val="visible"/>
                                      </p:to>
                                    </p:set>
                                    <p:animEffect transition="in" filter="fade">
                                      <p:cBhvr>
                                        <p:cTn id="328" dur="500"/>
                                        <p:tgtEl>
                                          <p:spTgt spid="84"/>
                                        </p:tgtEl>
                                      </p:cBhvr>
                                    </p:animEffect>
                                  </p:childTnLst>
                                </p:cTn>
                              </p:par>
                              <p:par>
                                <p:cTn id="329" presetID="1" presetClass="exit" presetSubtype="0" fill="hold" nodeType="withEffect">
                                  <p:stCondLst>
                                    <p:cond delay="0"/>
                                  </p:stCondLst>
                                  <p:childTnLst>
                                    <p:set>
                                      <p:cBhvr>
                                        <p:cTn id="330" dur="1" fill="hold">
                                          <p:stCondLst>
                                            <p:cond delay="0"/>
                                          </p:stCondLst>
                                        </p:cTn>
                                        <p:tgtEl>
                                          <p:spTgt spid="74"/>
                                        </p:tgtEl>
                                        <p:attrNameLst>
                                          <p:attrName>style.visibility</p:attrName>
                                        </p:attrNameLst>
                                      </p:cBhvr>
                                      <p:to>
                                        <p:strVal val="hidden"/>
                                      </p:to>
                                    </p:set>
                                  </p:childTnLst>
                                </p:cTn>
                              </p:par>
                              <p:par>
                                <p:cTn id="331" presetID="1" presetClass="exit" presetSubtype="0" fill="hold" nodeType="withEffect">
                                  <p:stCondLst>
                                    <p:cond delay="0"/>
                                  </p:stCondLst>
                                  <p:childTnLst>
                                    <p:set>
                                      <p:cBhvr>
                                        <p:cTn id="332" dur="1" fill="hold">
                                          <p:stCondLst>
                                            <p:cond delay="0"/>
                                          </p:stCondLst>
                                        </p:cTn>
                                        <p:tgtEl>
                                          <p:spTgt spid="76"/>
                                        </p:tgtEl>
                                        <p:attrNameLst>
                                          <p:attrName>style.visibility</p:attrName>
                                        </p:attrNameLst>
                                      </p:cBhvr>
                                      <p:to>
                                        <p:strVal val="hidden"/>
                                      </p:to>
                                    </p:set>
                                  </p:childTnLst>
                                </p:cTn>
                              </p:par>
                              <p:par>
                                <p:cTn id="333" presetID="1" presetClass="exit" presetSubtype="0" fill="hold" nodeType="withEffect">
                                  <p:stCondLst>
                                    <p:cond delay="0"/>
                                  </p:stCondLst>
                                  <p:childTnLst>
                                    <p:set>
                                      <p:cBhvr>
                                        <p:cTn id="334" dur="1" fill="hold">
                                          <p:stCondLst>
                                            <p:cond delay="0"/>
                                          </p:stCondLst>
                                        </p:cTn>
                                        <p:tgtEl>
                                          <p:spTgt spid="79"/>
                                        </p:tgtEl>
                                        <p:attrNameLst>
                                          <p:attrName>style.visibility</p:attrName>
                                        </p:attrNameLst>
                                      </p:cBhvr>
                                      <p:to>
                                        <p:strVal val="hidden"/>
                                      </p:to>
                                    </p:set>
                                  </p:childTnLst>
                                </p:cTn>
                              </p:par>
                              <p:par>
                                <p:cTn id="335" presetID="1" presetClass="exit" presetSubtype="0" fill="hold" grpId="1" nodeType="withEffect">
                                  <p:stCondLst>
                                    <p:cond delay="0"/>
                                  </p:stCondLst>
                                  <p:childTnLst>
                                    <p:set>
                                      <p:cBhvr>
                                        <p:cTn id="336" dur="1" fill="hold">
                                          <p:stCondLst>
                                            <p:cond delay="0"/>
                                          </p:stCondLst>
                                        </p:cTn>
                                        <p:tgtEl>
                                          <p:spTgt spid="72"/>
                                        </p:tgtEl>
                                        <p:attrNameLst>
                                          <p:attrName>style.visibility</p:attrName>
                                        </p:attrNameLst>
                                      </p:cBhvr>
                                      <p:to>
                                        <p:strVal val="hidden"/>
                                      </p:to>
                                    </p:set>
                                  </p:childTnLst>
                                </p:cTn>
                              </p:par>
                            </p:childTnLst>
                          </p:cTn>
                        </p:par>
                      </p:childTnLst>
                    </p:cTn>
                  </p:par>
                  <p:par>
                    <p:cTn id="337" fill="hold">
                      <p:stCondLst>
                        <p:cond delay="indefinite"/>
                      </p:stCondLst>
                      <p:childTnLst>
                        <p:par>
                          <p:cTn id="338" fill="hold">
                            <p:stCondLst>
                              <p:cond delay="0"/>
                            </p:stCondLst>
                            <p:childTnLst>
                              <p:par>
                                <p:cTn id="339" presetID="10" presetClass="entr" presetSubtype="0" fill="hold" grpId="0" nodeType="clickEffect">
                                  <p:stCondLst>
                                    <p:cond delay="0"/>
                                  </p:stCondLst>
                                  <p:childTnLst>
                                    <p:set>
                                      <p:cBhvr>
                                        <p:cTn id="340" dur="1" fill="hold">
                                          <p:stCondLst>
                                            <p:cond delay="0"/>
                                          </p:stCondLst>
                                        </p:cTn>
                                        <p:tgtEl>
                                          <p:spTgt spid="93"/>
                                        </p:tgtEl>
                                        <p:attrNameLst>
                                          <p:attrName>style.visibility</p:attrName>
                                        </p:attrNameLst>
                                      </p:cBhvr>
                                      <p:to>
                                        <p:strVal val="visible"/>
                                      </p:to>
                                    </p:set>
                                    <p:animEffect transition="in" filter="fade">
                                      <p:cBhvr>
                                        <p:cTn id="341" dur="500"/>
                                        <p:tgtEl>
                                          <p:spTgt spid="93"/>
                                        </p:tgtEl>
                                      </p:cBhvr>
                                    </p:animEffect>
                                  </p:childTnLst>
                                </p:cTn>
                              </p:par>
                              <p:par>
                                <p:cTn id="342" presetID="10" presetClass="entr" presetSubtype="0" fill="hold" grpId="0" nodeType="withEffect">
                                  <p:stCondLst>
                                    <p:cond delay="0"/>
                                  </p:stCondLst>
                                  <p:childTnLst>
                                    <p:set>
                                      <p:cBhvr>
                                        <p:cTn id="343" dur="1" fill="hold">
                                          <p:stCondLst>
                                            <p:cond delay="0"/>
                                          </p:stCondLst>
                                        </p:cTn>
                                        <p:tgtEl>
                                          <p:spTgt spid="94"/>
                                        </p:tgtEl>
                                        <p:attrNameLst>
                                          <p:attrName>style.visibility</p:attrName>
                                        </p:attrNameLst>
                                      </p:cBhvr>
                                      <p:to>
                                        <p:strVal val="visible"/>
                                      </p:to>
                                    </p:set>
                                    <p:animEffect transition="in" filter="fade">
                                      <p:cBhvr>
                                        <p:cTn id="344" dur="500"/>
                                        <p:tgtEl>
                                          <p:spTgt spid="94"/>
                                        </p:tgtEl>
                                      </p:cBhvr>
                                    </p:animEffect>
                                  </p:childTnLst>
                                </p:cTn>
                              </p:par>
                              <p:par>
                                <p:cTn id="345" presetID="10" presetClass="entr" presetSubtype="0" fill="hold" grpId="0" nodeType="withEffect">
                                  <p:stCondLst>
                                    <p:cond delay="0"/>
                                  </p:stCondLst>
                                  <p:childTnLst>
                                    <p:set>
                                      <p:cBhvr>
                                        <p:cTn id="346" dur="1" fill="hold">
                                          <p:stCondLst>
                                            <p:cond delay="0"/>
                                          </p:stCondLst>
                                        </p:cTn>
                                        <p:tgtEl>
                                          <p:spTgt spid="95"/>
                                        </p:tgtEl>
                                        <p:attrNameLst>
                                          <p:attrName>style.visibility</p:attrName>
                                        </p:attrNameLst>
                                      </p:cBhvr>
                                      <p:to>
                                        <p:strVal val="visible"/>
                                      </p:to>
                                    </p:set>
                                    <p:animEffect transition="in" filter="fade">
                                      <p:cBhvr>
                                        <p:cTn id="347" dur="500"/>
                                        <p:tgtEl>
                                          <p:spTgt spid="95"/>
                                        </p:tgtEl>
                                      </p:cBhvr>
                                    </p:animEffect>
                                  </p:childTnLst>
                                </p:cTn>
                              </p:par>
                              <p:par>
                                <p:cTn id="348" presetID="1" presetClass="exit" presetSubtype="0" fill="hold" nodeType="withEffect">
                                  <p:stCondLst>
                                    <p:cond delay="0"/>
                                  </p:stCondLst>
                                  <p:childTnLst>
                                    <p:set>
                                      <p:cBhvr>
                                        <p:cTn id="349" dur="1" fill="hold">
                                          <p:stCondLst>
                                            <p:cond delay="0"/>
                                          </p:stCondLst>
                                        </p:cTn>
                                        <p:tgtEl>
                                          <p:spTgt spid="83"/>
                                        </p:tgtEl>
                                        <p:attrNameLst>
                                          <p:attrName>style.visibility</p:attrName>
                                        </p:attrNameLst>
                                      </p:cBhvr>
                                      <p:to>
                                        <p:strVal val="hidden"/>
                                      </p:to>
                                    </p:set>
                                  </p:childTnLst>
                                </p:cTn>
                              </p:par>
                              <p:par>
                                <p:cTn id="350" presetID="1" presetClass="exit" presetSubtype="0" fill="hold" nodeType="withEffect">
                                  <p:stCondLst>
                                    <p:cond delay="0"/>
                                  </p:stCondLst>
                                  <p:childTnLst>
                                    <p:set>
                                      <p:cBhvr>
                                        <p:cTn id="351" dur="1" fill="hold">
                                          <p:stCondLst>
                                            <p:cond delay="0"/>
                                          </p:stCondLst>
                                        </p:cTn>
                                        <p:tgtEl>
                                          <p:spTgt spid="85"/>
                                        </p:tgtEl>
                                        <p:attrNameLst>
                                          <p:attrName>style.visibility</p:attrName>
                                        </p:attrNameLst>
                                      </p:cBhvr>
                                      <p:to>
                                        <p:strVal val="hidden"/>
                                      </p:to>
                                    </p:set>
                                  </p:childTnLst>
                                </p:cTn>
                              </p:par>
                              <p:par>
                                <p:cTn id="352" presetID="1" presetClass="exit" presetSubtype="0" fill="hold" nodeType="withEffect">
                                  <p:stCondLst>
                                    <p:cond delay="0"/>
                                  </p:stCondLst>
                                  <p:childTnLst>
                                    <p:set>
                                      <p:cBhvr>
                                        <p:cTn id="353" dur="1" fill="hold">
                                          <p:stCondLst>
                                            <p:cond delay="0"/>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3" grpId="0" animBg="1"/>
      <p:bldP spid="33" grpId="1" animBg="1"/>
      <p:bldP spid="33" grpId="2" animBg="1"/>
      <p:bldP spid="43" grpId="0" animBg="1"/>
      <p:bldP spid="43" grpId="1" animBg="1"/>
      <p:bldP spid="43" grpId="2" animBg="1"/>
      <p:bldP spid="48" grpId="0" animBg="1"/>
      <p:bldP spid="48" grpId="1" animBg="1"/>
      <p:bldP spid="48" grpId="2" animBg="1"/>
      <p:bldP spid="72" grpId="0"/>
      <p:bldP spid="72" grpId="1"/>
      <p:bldP spid="82" grpId="0"/>
      <p:bldP spid="93" grpId="0" animBg="1"/>
      <p:bldP spid="94" grpId="0" animBg="1"/>
      <p:bldP spid="9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Sources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970397868"/>
              </p:ext>
            </p:extLst>
          </p:nvPr>
        </p:nvGraphicFramePr>
        <p:xfrm>
          <a:off x="549876" y="1149950"/>
          <a:ext cx="7884675" cy="4632080"/>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Source</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785530">
                <a:tc>
                  <a:txBody>
                    <a:bodyPr/>
                    <a:lstStyle/>
                    <a:p>
                      <a:endParaRPr lang="en-US" dirty="0" smtClean="0"/>
                    </a:p>
                    <a:p>
                      <a:endParaRPr lang="en-US" dirty="0"/>
                    </a:p>
                  </a:txBody>
                  <a:tcPr/>
                </a:tc>
                <a:tc>
                  <a:txBody>
                    <a:bodyPr/>
                    <a:lstStyle/>
                    <a:p>
                      <a:r>
                        <a:rPr lang="en-US" sz="2000" dirty="0" smtClean="0"/>
                        <a:t>Extract</a:t>
                      </a:r>
                      <a:r>
                        <a:rPr lang="en-US" sz="2000" baseline="0" dirty="0" smtClean="0"/>
                        <a:t> data from a source using a custom .NET provider</a:t>
                      </a:r>
                      <a:endParaRPr lang="en-US" sz="2000" dirty="0"/>
                    </a:p>
                  </a:txBody>
                  <a:tcPr anchor="ctr"/>
                </a:tc>
              </a:tr>
              <a:tr h="671493">
                <a:tc>
                  <a:txBody>
                    <a:bodyPr/>
                    <a:lstStyle/>
                    <a:p>
                      <a:endParaRPr lang="en-US" dirty="0"/>
                    </a:p>
                  </a:txBody>
                  <a:tcPr/>
                </a:tc>
                <a:tc>
                  <a:txBody>
                    <a:bodyPr/>
                    <a:lstStyle/>
                    <a:p>
                      <a:pPr defTabSz="914400" eaLnBrk="1" hangingPunct="1"/>
                      <a:r>
                        <a:rPr lang="en-US" sz="2000" dirty="0" smtClean="0"/>
                        <a:t>Extract data from Excel workbook</a:t>
                      </a:r>
                    </a:p>
                  </a:txBody>
                  <a:tcPr/>
                </a:tc>
              </a:tr>
              <a:tr h="725214">
                <a:tc>
                  <a:txBody>
                    <a:bodyPr/>
                    <a:lstStyle/>
                    <a:p>
                      <a:endParaRPr lang="en-US" dirty="0"/>
                    </a:p>
                  </a:txBody>
                  <a:tcPr/>
                </a:tc>
                <a:tc>
                  <a:txBody>
                    <a:bodyPr/>
                    <a:lstStyle/>
                    <a:p>
                      <a:pPr defTabSz="914400" eaLnBrk="1" hangingPunct="1"/>
                      <a:r>
                        <a:rPr lang="en-US" sz="2000" dirty="0" smtClean="0"/>
                        <a:t>Extract data from CSV</a:t>
                      </a:r>
                      <a:r>
                        <a:rPr lang="en-US" sz="2000" baseline="0" dirty="0" smtClean="0"/>
                        <a:t> or TXT file</a:t>
                      </a:r>
                      <a:endParaRPr lang="en-US" sz="2000" dirty="0" smtClean="0"/>
                    </a:p>
                  </a:txBody>
                  <a:tcPr/>
                </a:tc>
              </a:tr>
              <a:tr h="67569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Extract data from relational or OLAP source</a:t>
                      </a:r>
                    </a:p>
                  </a:txBody>
                  <a:tcPr/>
                </a:tc>
              </a:tr>
              <a:tr h="6811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Extract data from an</a:t>
                      </a:r>
                      <a:r>
                        <a:rPr lang="en-US" sz="2000" baseline="0" dirty="0" smtClean="0"/>
                        <a:t> SSIS source created by a previous operation</a:t>
                      </a:r>
                      <a:endParaRPr lang="en-US" sz="2000" dirty="0" smtClean="0"/>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Extract data from XML document</a:t>
                      </a:r>
                    </a:p>
                  </a:txBody>
                  <a:tcPr/>
                </a:tc>
              </a:tr>
            </a:tbl>
          </a:graphicData>
        </a:graphic>
      </p:graphicFrame>
      <p:pic>
        <p:nvPicPr>
          <p:cNvPr id="5" name="Rectangle 121859"/>
          <p:cNvPicPr>
            <a:picLocks noChangeAspect="1" noChangeArrowheads="1"/>
          </p:cNvPicPr>
          <p:nvPr/>
        </p:nvPicPr>
        <p:blipFill>
          <a:blip r:embed="rId3"/>
          <a:srcRect/>
          <a:stretch>
            <a:fillRect/>
          </a:stretch>
        </p:blipFill>
        <p:spPr bwMode="auto">
          <a:xfrm>
            <a:off x="1240057" y="5181600"/>
            <a:ext cx="1695450" cy="525462"/>
          </a:xfrm>
          <a:prstGeom prst="rect">
            <a:avLst/>
          </a:prstGeom>
          <a:noFill/>
          <a:ln w="9525">
            <a:noFill/>
            <a:miter lim="800000"/>
            <a:headEnd/>
            <a:tailEnd/>
          </a:ln>
        </p:spPr>
      </p:pic>
      <p:pic>
        <p:nvPicPr>
          <p:cNvPr id="6" name="Rectangle 121861"/>
          <p:cNvPicPr>
            <a:picLocks noChangeAspect="1" noChangeArrowheads="1"/>
          </p:cNvPicPr>
          <p:nvPr/>
        </p:nvPicPr>
        <p:blipFill>
          <a:blip r:embed="rId4"/>
          <a:srcRect/>
          <a:stretch>
            <a:fillRect/>
          </a:stretch>
        </p:blipFill>
        <p:spPr bwMode="auto">
          <a:xfrm>
            <a:off x="1240057" y="2438400"/>
            <a:ext cx="1695450" cy="525463"/>
          </a:xfrm>
          <a:prstGeom prst="rect">
            <a:avLst/>
          </a:prstGeom>
          <a:noFill/>
          <a:ln w="9525">
            <a:noFill/>
            <a:miter lim="800000"/>
            <a:headEnd/>
            <a:tailEnd/>
          </a:ln>
        </p:spPr>
      </p:pic>
      <p:pic>
        <p:nvPicPr>
          <p:cNvPr id="7" name="Rectangle 121862"/>
          <p:cNvPicPr>
            <a:picLocks noChangeAspect="1" noChangeArrowheads="1"/>
          </p:cNvPicPr>
          <p:nvPr/>
        </p:nvPicPr>
        <p:blipFill>
          <a:blip r:embed="rId5"/>
          <a:srcRect/>
          <a:stretch>
            <a:fillRect/>
          </a:stretch>
        </p:blipFill>
        <p:spPr bwMode="auto">
          <a:xfrm>
            <a:off x="1240057" y="3124200"/>
            <a:ext cx="1695450" cy="525463"/>
          </a:xfrm>
          <a:prstGeom prst="rect">
            <a:avLst/>
          </a:prstGeom>
          <a:noFill/>
          <a:ln w="9525">
            <a:noFill/>
            <a:miter lim="800000"/>
            <a:headEnd/>
            <a:tailEnd/>
          </a:ln>
        </p:spPr>
      </p:pic>
      <p:pic>
        <p:nvPicPr>
          <p:cNvPr id="8" name="Rectangle 121863"/>
          <p:cNvPicPr>
            <a:picLocks noChangeAspect="1" noChangeArrowheads="1"/>
          </p:cNvPicPr>
          <p:nvPr/>
        </p:nvPicPr>
        <p:blipFill>
          <a:blip r:embed="rId6"/>
          <a:srcRect/>
          <a:stretch>
            <a:fillRect/>
          </a:stretch>
        </p:blipFill>
        <p:spPr bwMode="auto">
          <a:xfrm>
            <a:off x="1236247" y="3821430"/>
            <a:ext cx="1695450" cy="525463"/>
          </a:xfrm>
          <a:prstGeom prst="rect">
            <a:avLst/>
          </a:prstGeom>
          <a:noFill/>
          <a:ln w="9525">
            <a:noFill/>
            <a:miter lim="800000"/>
            <a:headEnd/>
            <a:tailEnd/>
          </a:ln>
        </p:spPr>
      </p:pic>
      <p:pic>
        <p:nvPicPr>
          <p:cNvPr id="9" name="Rectangle 121864"/>
          <p:cNvPicPr>
            <a:picLocks noChangeAspect="1" noChangeArrowheads="1"/>
          </p:cNvPicPr>
          <p:nvPr/>
        </p:nvPicPr>
        <p:blipFill>
          <a:blip r:embed="rId7"/>
          <a:srcRect/>
          <a:stretch>
            <a:fillRect/>
          </a:stretch>
        </p:blipFill>
        <p:spPr bwMode="auto">
          <a:xfrm>
            <a:off x="1240057" y="4534217"/>
            <a:ext cx="1695450" cy="525463"/>
          </a:xfrm>
          <a:prstGeom prst="rect">
            <a:avLst/>
          </a:prstGeom>
          <a:noFill/>
          <a:ln w="9525">
            <a:noFill/>
            <a:miter lim="800000"/>
            <a:headEnd/>
            <a:tailEnd/>
          </a:ln>
        </p:spPr>
      </p:pic>
      <p:pic>
        <p:nvPicPr>
          <p:cNvPr id="1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40057" y="1676400"/>
            <a:ext cx="1691640" cy="547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7253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Destinations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167447994"/>
              </p:ext>
            </p:extLst>
          </p:nvPr>
        </p:nvGraphicFramePr>
        <p:xfrm>
          <a:off x="549876" y="1263454"/>
          <a:ext cx="7884675" cy="4576094"/>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Destination</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787114">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Store </a:t>
                      </a:r>
                      <a:r>
                        <a:rPr lang="en-US" sz="2000" baseline="0" dirty="0" smtClean="0"/>
                        <a:t>data in a source using a custom .NET provider</a:t>
                      </a:r>
                      <a:endParaRPr lang="en-US" sz="2000" dirty="0" smtClean="0"/>
                    </a:p>
                  </a:txBody>
                  <a:tcPr/>
                </a:tc>
              </a:tr>
              <a:tr h="725214">
                <a:tc>
                  <a:txBody>
                    <a:bodyPr/>
                    <a:lstStyle/>
                    <a:p>
                      <a:endParaRPr lang="en-US" dirty="0"/>
                    </a:p>
                  </a:txBody>
                  <a:tcPr/>
                </a:tc>
                <a:tc>
                  <a:txBody>
                    <a:bodyPr/>
                    <a:lstStyle/>
                    <a:p>
                      <a:pPr defTabSz="914400" eaLnBrk="1" hangingPunct="1"/>
                      <a:r>
                        <a:rPr lang="en-US" sz="2000" dirty="0" smtClean="0"/>
                        <a:t>Store data in a </a:t>
                      </a:r>
                      <a:r>
                        <a:rPr lang="en-US" sz="2000" dirty="0" err="1" smtClean="0"/>
                        <a:t>DataReader</a:t>
                      </a:r>
                      <a:r>
                        <a:rPr lang="en-US" sz="2000" baseline="0" dirty="0" smtClean="0"/>
                        <a:t> object for consumption by an application</a:t>
                      </a:r>
                      <a:endParaRPr lang="en-US" sz="2000" dirty="0" smtClean="0"/>
                    </a:p>
                  </a:txBody>
                  <a:tcPr/>
                </a:tc>
              </a:tr>
              <a:tr h="67569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Store data in an Excel workbook</a:t>
                      </a:r>
                    </a:p>
                  </a:txBody>
                  <a:tcPr/>
                </a:tc>
              </a:tr>
              <a:tr h="6811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Store data in a CSV</a:t>
                      </a:r>
                      <a:r>
                        <a:rPr lang="en-US" sz="2000" baseline="0" dirty="0" smtClean="0"/>
                        <a:t> or TXT file</a:t>
                      </a:r>
                      <a:endParaRPr lang="en-US" sz="2000" dirty="0" smtClean="0"/>
                    </a:p>
                  </a:txBody>
                  <a:tcPr/>
                </a:tc>
              </a:tr>
              <a:tr h="1280160">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Store data in a relational source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2000" dirty="0" smtClean="0"/>
                    </a:p>
                  </a:txBody>
                  <a:tcPr/>
                </a:tc>
              </a:tr>
            </a:tbl>
          </a:graphicData>
        </a:graphic>
      </p:graphicFrame>
      <p:pic>
        <p:nvPicPr>
          <p:cNvPr id="5" name="Rectangle 123908"/>
          <p:cNvPicPr>
            <a:picLocks noChangeAspect="1" noChangeArrowheads="1"/>
          </p:cNvPicPr>
          <p:nvPr/>
        </p:nvPicPr>
        <p:blipFill>
          <a:blip r:embed="rId3"/>
          <a:srcRect/>
          <a:stretch>
            <a:fillRect/>
          </a:stretch>
        </p:blipFill>
        <p:spPr bwMode="auto">
          <a:xfrm>
            <a:off x="1114426" y="2563112"/>
            <a:ext cx="1690687" cy="525463"/>
          </a:xfrm>
          <a:prstGeom prst="rect">
            <a:avLst/>
          </a:prstGeom>
          <a:noFill/>
          <a:ln w="9525">
            <a:noFill/>
            <a:miter lim="800000"/>
            <a:headEnd/>
            <a:tailEnd/>
          </a:ln>
        </p:spPr>
      </p:pic>
      <p:pic>
        <p:nvPicPr>
          <p:cNvPr id="6" name="Rectangle 123910"/>
          <p:cNvPicPr>
            <a:picLocks noChangeAspect="1" noChangeArrowheads="1"/>
          </p:cNvPicPr>
          <p:nvPr/>
        </p:nvPicPr>
        <p:blipFill>
          <a:blip r:embed="rId4"/>
          <a:srcRect/>
          <a:stretch>
            <a:fillRect/>
          </a:stretch>
        </p:blipFill>
        <p:spPr bwMode="auto">
          <a:xfrm>
            <a:off x="1114426" y="3269551"/>
            <a:ext cx="1701800" cy="525463"/>
          </a:xfrm>
          <a:prstGeom prst="rect">
            <a:avLst/>
          </a:prstGeom>
          <a:noFill/>
          <a:ln w="9525">
            <a:noFill/>
            <a:miter lim="800000"/>
            <a:headEnd/>
            <a:tailEnd/>
          </a:ln>
        </p:spPr>
      </p:pic>
      <p:pic>
        <p:nvPicPr>
          <p:cNvPr id="7" name="Rectangle 123911"/>
          <p:cNvPicPr>
            <a:picLocks noChangeAspect="1" noChangeArrowheads="1"/>
          </p:cNvPicPr>
          <p:nvPr/>
        </p:nvPicPr>
        <p:blipFill>
          <a:blip r:embed="rId5"/>
          <a:srcRect/>
          <a:stretch>
            <a:fillRect/>
          </a:stretch>
        </p:blipFill>
        <p:spPr bwMode="auto">
          <a:xfrm>
            <a:off x="1125539" y="3939505"/>
            <a:ext cx="1690687" cy="525463"/>
          </a:xfrm>
          <a:prstGeom prst="rect">
            <a:avLst/>
          </a:prstGeom>
          <a:noFill/>
          <a:ln w="9525">
            <a:noFill/>
            <a:miter lim="800000"/>
            <a:headEnd/>
            <a:tailEnd/>
          </a:ln>
        </p:spPr>
      </p:pic>
      <p:pic>
        <p:nvPicPr>
          <p:cNvPr id="8" name="Rectangle 123912"/>
          <p:cNvPicPr>
            <a:picLocks noChangeAspect="1" noChangeArrowheads="1"/>
          </p:cNvPicPr>
          <p:nvPr/>
        </p:nvPicPr>
        <p:blipFill>
          <a:blip r:embed="rId6"/>
          <a:srcRect/>
          <a:stretch>
            <a:fillRect/>
          </a:stretch>
        </p:blipFill>
        <p:spPr bwMode="auto">
          <a:xfrm>
            <a:off x="1125539" y="4646770"/>
            <a:ext cx="1690687" cy="525462"/>
          </a:xfrm>
          <a:prstGeom prst="rect">
            <a:avLst/>
          </a:prstGeom>
          <a:noFill/>
          <a:ln w="9525">
            <a:noFill/>
            <a:miter lim="800000"/>
            <a:headEnd/>
            <a:tailEnd/>
          </a:ln>
        </p:spPr>
      </p:pic>
      <p:pic>
        <p:nvPicPr>
          <p:cNvPr id="11" name="Rectangle 123916"/>
          <p:cNvPicPr>
            <a:picLocks noChangeAspect="1" noChangeArrowheads="1"/>
          </p:cNvPicPr>
          <p:nvPr/>
        </p:nvPicPr>
        <p:blipFill>
          <a:blip r:embed="rId7"/>
          <a:srcRect/>
          <a:stretch>
            <a:fillRect/>
          </a:stretch>
        </p:blipFill>
        <p:spPr bwMode="auto">
          <a:xfrm>
            <a:off x="1125539" y="5258814"/>
            <a:ext cx="1690687" cy="525462"/>
          </a:xfrm>
          <a:prstGeom prst="rect">
            <a:avLst/>
          </a:prstGeom>
          <a:noFill/>
          <a:ln w="9525">
            <a:noFill/>
            <a:miter lim="800000"/>
            <a:headEnd/>
            <a:tailEnd/>
          </a:ln>
        </p:spPr>
      </p:pic>
      <p:pic>
        <p:nvPicPr>
          <p:cNvPr id="13"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4426" y="1718022"/>
            <a:ext cx="1691640" cy="547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smisner\AppData\Local\Temp\SNAGHTML23557d05.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98175" y="5228012"/>
            <a:ext cx="2057400" cy="580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6754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1028"/>
                                        </p:tgtEl>
                                        <p:attrNameLst>
                                          <p:attrName>style.visibility</p:attrName>
                                        </p:attrNameLst>
                                      </p:cBhvr>
                                      <p:to>
                                        <p:strVal val="visible"/>
                                      </p:to>
                                    </p:set>
                                    <p:animEffect transition="in" filter="fade">
                                      <p:cBhvr>
                                        <p:cTn id="16" dur="500"/>
                                        <p:tgtEl>
                                          <p:spTgt spid="1028"/>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Destinations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064184188"/>
              </p:ext>
            </p:extLst>
          </p:nvPr>
        </p:nvGraphicFramePr>
        <p:xfrm>
          <a:off x="549876" y="1261872"/>
          <a:ext cx="7884675" cy="1774146"/>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Destination</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Store data in an</a:t>
                      </a:r>
                      <a:r>
                        <a:rPr lang="en-US" sz="2000" baseline="0" dirty="0" smtClean="0"/>
                        <a:t> SSIS source for use by a subsequent operation</a:t>
                      </a:r>
                      <a:endParaRPr lang="en-US" sz="2000" dirty="0" smtClean="0"/>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Store data in</a:t>
                      </a:r>
                      <a:r>
                        <a:rPr lang="en-US" sz="2000" baseline="0" dirty="0" smtClean="0"/>
                        <a:t> a variable</a:t>
                      </a:r>
                      <a:endParaRPr lang="en-US" sz="2000" dirty="0" smtClean="0"/>
                    </a:p>
                  </a:txBody>
                  <a:tcPr/>
                </a:tc>
              </a:tr>
            </a:tbl>
          </a:graphicData>
        </a:graphic>
      </p:graphicFrame>
      <p:pic>
        <p:nvPicPr>
          <p:cNvPr id="9" name="Rectangle 123914"/>
          <p:cNvPicPr>
            <a:picLocks noChangeAspect="1" noChangeArrowheads="1"/>
          </p:cNvPicPr>
          <p:nvPr/>
        </p:nvPicPr>
        <p:blipFill>
          <a:blip r:embed="rId3"/>
          <a:srcRect/>
          <a:stretch>
            <a:fillRect/>
          </a:stretch>
        </p:blipFill>
        <p:spPr bwMode="auto">
          <a:xfrm>
            <a:off x="1125539" y="1771122"/>
            <a:ext cx="1690687" cy="525462"/>
          </a:xfrm>
          <a:prstGeom prst="rect">
            <a:avLst/>
          </a:prstGeom>
          <a:noFill/>
          <a:ln w="9525">
            <a:noFill/>
            <a:miter lim="800000"/>
            <a:headEnd/>
            <a:tailEnd/>
          </a:ln>
        </p:spPr>
      </p:pic>
      <p:pic>
        <p:nvPicPr>
          <p:cNvPr id="10" name="Rectangle 123915"/>
          <p:cNvPicPr>
            <a:picLocks noChangeAspect="1" noChangeArrowheads="1"/>
          </p:cNvPicPr>
          <p:nvPr/>
        </p:nvPicPr>
        <p:blipFill>
          <a:blip r:embed="rId4"/>
          <a:srcRect/>
          <a:stretch>
            <a:fillRect/>
          </a:stretch>
        </p:blipFill>
        <p:spPr bwMode="auto">
          <a:xfrm>
            <a:off x="1125539" y="2446337"/>
            <a:ext cx="1690687" cy="525463"/>
          </a:xfrm>
          <a:prstGeom prst="rect">
            <a:avLst/>
          </a:prstGeom>
          <a:noFill/>
          <a:ln w="9525">
            <a:noFill/>
            <a:miter lim="800000"/>
            <a:headEnd/>
            <a:tailEnd/>
          </a:ln>
        </p:spPr>
      </p:pic>
    </p:spTree>
    <p:extLst>
      <p:ext uri="{BB962C8B-B14F-4D97-AF65-F5344CB8AC3E}">
        <p14:creationId xmlns:p14="http://schemas.microsoft.com/office/powerpoint/2010/main" val="29114810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Services Destinations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511554483"/>
              </p:ext>
            </p:extLst>
          </p:nvPr>
        </p:nvGraphicFramePr>
        <p:xfrm>
          <a:off x="549876" y="1261872"/>
          <a:ext cx="7884675" cy="2487168"/>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Destination</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673608">
                <a:tc>
                  <a:txBody>
                    <a:bodyPr/>
                    <a:lstStyle/>
                    <a:p>
                      <a:endParaRPr lang="en-US" dirty="0"/>
                    </a:p>
                  </a:txBody>
                  <a:tcPr/>
                </a:tc>
                <a:tc>
                  <a:txBody>
                    <a:bodyPr/>
                    <a:lstStyle/>
                    <a:p>
                      <a:r>
                        <a:rPr lang="en-US" sz="2000" dirty="0" smtClean="0"/>
                        <a:t>Send data to a dimension and process </a:t>
                      </a:r>
                      <a:endParaRPr lang="en-US" sz="2000" dirty="0"/>
                    </a:p>
                  </a:txBody>
                  <a:tcPr/>
                </a:tc>
              </a:tr>
              <a:tr h="685800">
                <a:tc>
                  <a:txBody>
                    <a:bodyPr/>
                    <a:lstStyle/>
                    <a:p>
                      <a:endParaRPr lang="en-US"/>
                    </a:p>
                  </a:txBody>
                  <a:tcPr/>
                </a:tc>
                <a:tc>
                  <a:txBody>
                    <a:bodyPr/>
                    <a:lstStyle/>
                    <a:p>
                      <a:r>
                        <a:rPr lang="en-US" sz="2000" dirty="0" smtClean="0"/>
                        <a:t>Send data to a partition and process</a:t>
                      </a:r>
                      <a:endParaRPr lang="en-US" sz="2000" dirty="0"/>
                    </a:p>
                  </a:txBody>
                  <a:tcPr/>
                </a:tc>
              </a:tr>
              <a:tr h="370840">
                <a:tc>
                  <a:txBody>
                    <a:bodyPr/>
                    <a:lstStyle/>
                    <a:p>
                      <a:endParaRPr lang="en-US"/>
                    </a:p>
                  </a:txBody>
                  <a:tcPr/>
                </a:tc>
                <a:tc>
                  <a:txBody>
                    <a:bodyPr/>
                    <a:lstStyle/>
                    <a:p>
                      <a:r>
                        <a:rPr lang="en-US" sz="2000" dirty="0" smtClean="0"/>
                        <a:t>Use data with a data mining algorithm</a:t>
                      </a:r>
                      <a:r>
                        <a:rPr lang="en-US" sz="2000" baseline="0" dirty="0" smtClean="0"/>
                        <a:t> to train a model</a:t>
                      </a:r>
                      <a:endParaRPr lang="en-US" sz="2000" dirty="0"/>
                    </a:p>
                  </a:txBody>
                  <a:tcPr/>
                </a:tc>
              </a:tr>
            </a:tbl>
          </a:graphicData>
        </a:graphic>
      </p:graphicFrame>
      <p:sp>
        <p:nvSpPr>
          <p:cNvPr id="5" name="TextBox 4"/>
          <p:cNvSpPr txBox="1"/>
          <p:nvPr/>
        </p:nvSpPr>
        <p:spPr>
          <a:xfrm>
            <a:off x="2450616" y="4038600"/>
            <a:ext cx="3838907" cy="1754326"/>
          </a:xfrm>
          <a:prstGeom prst="rect">
            <a:avLst/>
          </a:prstGeom>
          <a:noFill/>
        </p:spPr>
        <p:txBody>
          <a:bodyPr wrap="square" rtlCol="0">
            <a:spAutoFit/>
          </a:bodyPr>
          <a:lstStyle/>
          <a:p>
            <a:pPr algn="ctr" defTabSz="914400" eaLnBrk="1" hangingPunct="1"/>
            <a:r>
              <a:rPr lang="en-US" b="0" dirty="0" smtClean="0">
                <a:solidFill>
                  <a:schemeClr val="tx2"/>
                </a:solidFill>
                <a:latin typeface="Tekton Pro" pitchFamily="34" charset="0"/>
              </a:rPr>
              <a:t>Available in Enterprise Edition only</a:t>
            </a:r>
            <a:endParaRPr lang="en-US" b="0" dirty="0">
              <a:solidFill>
                <a:schemeClr val="tx2"/>
              </a:solidFill>
              <a:latin typeface="Tekton Pro" pitchFamily="34" charset="0"/>
            </a:endParaRPr>
          </a:p>
        </p:txBody>
      </p:sp>
      <p:pic>
        <p:nvPicPr>
          <p:cNvPr id="6" name="Rectangle 123907"/>
          <p:cNvPicPr>
            <a:picLocks noChangeAspect="1" noChangeArrowheads="1"/>
          </p:cNvPicPr>
          <p:nvPr/>
        </p:nvPicPr>
        <p:blipFill>
          <a:blip r:embed="rId3"/>
          <a:srcRect/>
          <a:stretch>
            <a:fillRect/>
          </a:stretch>
        </p:blipFill>
        <p:spPr bwMode="auto">
          <a:xfrm>
            <a:off x="1225982" y="3124200"/>
            <a:ext cx="1690688" cy="525463"/>
          </a:xfrm>
          <a:prstGeom prst="rect">
            <a:avLst/>
          </a:prstGeom>
          <a:noFill/>
          <a:ln w="9525">
            <a:noFill/>
            <a:miter lim="800000"/>
            <a:headEnd/>
            <a:tailEnd/>
          </a:ln>
        </p:spPr>
      </p:pic>
      <p:pic>
        <p:nvPicPr>
          <p:cNvPr id="7" name="Rectangle 123909"/>
          <p:cNvPicPr>
            <a:picLocks noChangeAspect="1" noChangeArrowheads="1"/>
          </p:cNvPicPr>
          <p:nvPr/>
        </p:nvPicPr>
        <p:blipFill>
          <a:blip r:embed="rId4"/>
          <a:srcRect/>
          <a:stretch>
            <a:fillRect/>
          </a:stretch>
        </p:blipFill>
        <p:spPr bwMode="auto">
          <a:xfrm>
            <a:off x="1225982" y="1771650"/>
            <a:ext cx="1690688" cy="525463"/>
          </a:xfrm>
          <a:prstGeom prst="rect">
            <a:avLst/>
          </a:prstGeom>
          <a:noFill/>
          <a:ln w="9525">
            <a:noFill/>
            <a:miter lim="800000"/>
            <a:headEnd/>
            <a:tailEnd/>
          </a:ln>
        </p:spPr>
      </p:pic>
      <p:pic>
        <p:nvPicPr>
          <p:cNvPr id="8" name="Rectangle 123913"/>
          <p:cNvPicPr>
            <a:picLocks noChangeAspect="1" noChangeArrowheads="1"/>
          </p:cNvPicPr>
          <p:nvPr/>
        </p:nvPicPr>
        <p:blipFill>
          <a:blip r:embed="rId5"/>
          <a:srcRect/>
          <a:stretch>
            <a:fillRect/>
          </a:stretch>
        </p:blipFill>
        <p:spPr bwMode="auto">
          <a:xfrm>
            <a:off x="1225982" y="2438400"/>
            <a:ext cx="1690688" cy="525463"/>
          </a:xfrm>
          <a:prstGeom prst="rect">
            <a:avLst/>
          </a:prstGeom>
          <a:noFill/>
          <a:ln w="9525">
            <a:noFill/>
            <a:miter lim="800000"/>
            <a:headEnd/>
            <a:tailEnd/>
          </a:ln>
        </p:spPr>
      </p:pic>
    </p:spTree>
    <p:extLst>
      <p:ext uri="{BB962C8B-B14F-4D97-AF65-F5344CB8AC3E}">
        <p14:creationId xmlns:p14="http://schemas.microsoft.com/office/powerpoint/2010/main" val="2822293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Data Flow Transformations</a:t>
            </a:r>
            <a:endParaRPr lang="en-US" dirty="0"/>
          </a:p>
        </p:txBody>
      </p:sp>
      <p:sp>
        <p:nvSpPr>
          <p:cNvPr id="3" name="Text Placeholder 2"/>
          <p:cNvSpPr>
            <a:spLocks noGrp="1"/>
          </p:cNvSpPr>
          <p:nvPr>
            <p:ph type="body" idx="1"/>
          </p:nvPr>
        </p:nvSpPr>
        <p:spPr/>
        <p:txBody>
          <a:bodyPr/>
          <a:lstStyle/>
          <a:p>
            <a:r>
              <a:rPr lang="en-US" dirty="0" smtClean="0"/>
              <a:t>Row Transformations</a:t>
            </a:r>
          </a:p>
          <a:p>
            <a:r>
              <a:rPr lang="en-US" dirty="0" err="1" smtClean="0"/>
              <a:t>Rowset</a:t>
            </a:r>
            <a:r>
              <a:rPr lang="en-US" dirty="0" smtClean="0"/>
              <a:t> Transformations</a:t>
            </a:r>
          </a:p>
          <a:p>
            <a:r>
              <a:rPr lang="en-US" dirty="0" smtClean="0"/>
              <a:t>Split and Join Transformations</a:t>
            </a:r>
          </a:p>
          <a:p>
            <a:r>
              <a:rPr lang="en-US" dirty="0" smtClean="0"/>
              <a:t>Business Intelligence Transformations</a:t>
            </a:r>
          </a:p>
          <a:p>
            <a:r>
              <a:rPr lang="en-US" dirty="0" smtClean="0"/>
              <a:t>Other Transformations</a:t>
            </a:r>
          </a:p>
        </p:txBody>
      </p:sp>
    </p:spTree>
    <p:extLst>
      <p:ext uri="{BB962C8B-B14F-4D97-AF65-F5344CB8AC3E}">
        <p14:creationId xmlns:p14="http://schemas.microsoft.com/office/powerpoint/2010/main" val="16194987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Row Transformations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910660136"/>
              </p:ext>
            </p:extLst>
          </p:nvPr>
        </p:nvGraphicFramePr>
        <p:xfrm>
          <a:off x="548640" y="1152144"/>
          <a:ext cx="7884675" cy="4522483"/>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Transformation</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671493">
                <a:tc>
                  <a:txBody>
                    <a:bodyPr/>
                    <a:lstStyle/>
                    <a:p>
                      <a:endParaRPr lang="en-US" dirty="0"/>
                    </a:p>
                  </a:txBody>
                  <a:tcPr/>
                </a:tc>
                <a:tc>
                  <a:txBody>
                    <a:bodyPr/>
                    <a:lstStyle/>
                    <a:p>
                      <a:pPr defTabSz="914400" eaLnBrk="1" hangingPunct="1"/>
                      <a:r>
                        <a:rPr lang="en-US" sz="2000" dirty="0" smtClean="0"/>
                        <a:t>Apply string conversions, such as uppercase,</a:t>
                      </a:r>
                      <a:r>
                        <a:rPr lang="en-US" sz="2000" baseline="0" dirty="0" smtClean="0"/>
                        <a:t> to character data in a column</a:t>
                      </a:r>
                      <a:endParaRPr lang="en-US" sz="2000" dirty="0" smtClean="0"/>
                    </a:p>
                  </a:txBody>
                  <a:tcPr/>
                </a:tc>
              </a:tr>
              <a:tr h="725214">
                <a:tc>
                  <a:txBody>
                    <a:bodyPr/>
                    <a:lstStyle/>
                    <a:p>
                      <a:endParaRPr lang="en-US" dirty="0"/>
                    </a:p>
                  </a:txBody>
                  <a:tcPr/>
                </a:tc>
                <a:tc>
                  <a:txBody>
                    <a:bodyPr/>
                    <a:lstStyle/>
                    <a:p>
                      <a:pPr defTabSz="914400" eaLnBrk="1" hangingPunct="1"/>
                      <a:r>
                        <a:rPr lang="en-US" sz="2000" dirty="0" smtClean="0"/>
                        <a:t>Create</a:t>
                      </a:r>
                      <a:r>
                        <a:rPr lang="en-US" sz="2000" baseline="0" dirty="0" smtClean="0"/>
                        <a:t> a new column containing data from an existing column</a:t>
                      </a:r>
                      <a:endParaRPr lang="en-US" sz="2000" dirty="0" smtClean="0"/>
                    </a:p>
                  </a:txBody>
                  <a:tcPr/>
                </a:tc>
              </a:tr>
              <a:tr h="67569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Convert data to</a:t>
                      </a:r>
                      <a:r>
                        <a:rPr lang="en-US" sz="2000" baseline="0" dirty="0" smtClean="0"/>
                        <a:t> a new data type</a:t>
                      </a:r>
                      <a:endParaRPr lang="en-US" sz="2000" dirty="0" smtClean="0"/>
                    </a:p>
                  </a:txBody>
                  <a:tcPr/>
                </a:tc>
              </a:tr>
              <a:tr h="6811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Apply expressions</a:t>
                      </a:r>
                      <a:r>
                        <a:rPr lang="en-US" sz="2000" baseline="0" dirty="0" smtClean="0"/>
                        <a:t> to a data column, such as arithmetic or concatenation</a:t>
                      </a:r>
                      <a:endParaRPr lang="en-US" sz="2000" dirty="0" smtClean="0"/>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Perform</a:t>
                      </a:r>
                      <a:r>
                        <a:rPr lang="en-US" sz="2000" baseline="0" dirty="0" smtClean="0"/>
                        <a:t> a custom transformation</a:t>
                      </a:r>
                      <a:endParaRPr lang="en-US" sz="2000" dirty="0" smtClean="0"/>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Perform</a:t>
                      </a:r>
                      <a:r>
                        <a:rPr lang="en-US" sz="2000" baseline="0" dirty="0" smtClean="0"/>
                        <a:t> a SQL Update statement </a:t>
                      </a:r>
                      <a:endParaRPr lang="en-US" sz="2000" dirty="0" smtClean="0"/>
                    </a:p>
                  </a:txBody>
                  <a:tcPr/>
                </a:tc>
              </a:tr>
            </a:tbl>
          </a:graphicData>
        </a:graphic>
      </p:graphicFrame>
      <p:pic>
        <p:nvPicPr>
          <p:cNvPr id="5" name="Rectangle 128003"/>
          <p:cNvPicPr>
            <a:picLocks noChangeAspect="1" noChangeArrowheads="1"/>
          </p:cNvPicPr>
          <p:nvPr/>
        </p:nvPicPr>
        <p:blipFill>
          <a:blip r:embed="rId3"/>
          <a:srcRect/>
          <a:stretch>
            <a:fillRect/>
          </a:stretch>
        </p:blipFill>
        <p:spPr bwMode="auto">
          <a:xfrm>
            <a:off x="1211323" y="5094422"/>
            <a:ext cx="1695450" cy="525462"/>
          </a:xfrm>
          <a:prstGeom prst="rect">
            <a:avLst/>
          </a:prstGeom>
          <a:noFill/>
          <a:ln w="9525">
            <a:noFill/>
            <a:miter lim="800000"/>
            <a:headEnd/>
            <a:tailEnd/>
          </a:ln>
        </p:spPr>
      </p:pic>
      <p:pic>
        <p:nvPicPr>
          <p:cNvPr id="6" name="Rectangle 128004"/>
          <p:cNvPicPr>
            <a:picLocks noChangeAspect="1" noChangeArrowheads="1"/>
          </p:cNvPicPr>
          <p:nvPr/>
        </p:nvPicPr>
        <p:blipFill>
          <a:blip r:embed="rId4"/>
          <a:srcRect/>
          <a:stretch>
            <a:fillRect/>
          </a:stretch>
        </p:blipFill>
        <p:spPr bwMode="auto">
          <a:xfrm>
            <a:off x="1211323" y="4439785"/>
            <a:ext cx="1695450" cy="525463"/>
          </a:xfrm>
          <a:prstGeom prst="rect">
            <a:avLst/>
          </a:prstGeom>
          <a:noFill/>
          <a:ln w="9525">
            <a:noFill/>
            <a:miter lim="800000"/>
            <a:headEnd/>
            <a:tailEnd/>
          </a:ln>
        </p:spPr>
      </p:pic>
      <p:pic>
        <p:nvPicPr>
          <p:cNvPr id="7" name="Rectangle 128005"/>
          <p:cNvPicPr>
            <a:picLocks noChangeAspect="1" noChangeArrowheads="1"/>
          </p:cNvPicPr>
          <p:nvPr/>
        </p:nvPicPr>
        <p:blipFill>
          <a:blip r:embed="rId5"/>
          <a:srcRect/>
          <a:stretch>
            <a:fillRect/>
          </a:stretch>
        </p:blipFill>
        <p:spPr bwMode="auto">
          <a:xfrm>
            <a:off x="1211323" y="1684337"/>
            <a:ext cx="1695450" cy="525463"/>
          </a:xfrm>
          <a:prstGeom prst="rect">
            <a:avLst/>
          </a:prstGeom>
          <a:noFill/>
          <a:ln w="9525">
            <a:noFill/>
            <a:miter lim="800000"/>
            <a:headEnd/>
            <a:tailEnd/>
          </a:ln>
        </p:spPr>
      </p:pic>
      <p:pic>
        <p:nvPicPr>
          <p:cNvPr id="8" name="Rectangle 128006"/>
          <p:cNvPicPr>
            <a:picLocks noChangeAspect="1" noChangeArrowheads="1"/>
          </p:cNvPicPr>
          <p:nvPr/>
        </p:nvPicPr>
        <p:blipFill>
          <a:blip r:embed="rId6"/>
          <a:srcRect/>
          <a:stretch>
            <a:fillRect/>
          </a:stretch>
        </p:blipFill>
        <p:spPr bwMode="auto">
          <a:xfrm>
            <a:off x="1211323" y="2337470"/>
            <a:ext cx="1695450" cy="525463"/>
          </a:xfrm>
          <a:prstGeom prst="rect">
            <a:avLst/>
          </a:prstGeom>
          <a:noFill/>
          <a:ln w="9525">
            <a:noFill/>
            <a:miter lim="800000"/>
            <a:headEnd/>
            <a:tailEnd/>
          </a:ln>
        </p:spPr>
      </p:pic>
      <p:pic>
        <p:nvPicPr>
          <p:cNvPr id="9" name="Rectangle 128007"/>
          <p:cNvPicPr>
            <a:picLocks noChangeAspect="1" noChangeArrowheads="1"/>
          </p:cNvPicPr>
          <p:nvPr/>
        </p:nvPicPr>
        <p:blipFill>
          <a:blip r:embed="rId7"/>
          <a:srcRect/>
          <a:stretch>
            <a:fillRect/>
          </a:stretch>
        </p:blipFill>
        <p:spPr bwMode="auto">
          <a:xfrm>
            <a:off x="1211323" y="3090880"/>
            <a:ext cx="1695450" cy="525463"/>
          </a:xfrm>
          <a:prstGeom prst="rect">
            <a:avLst/>
          </a:prstGeom>
          <a:noFill/>
          <a:ln w="9525">
            <a:noFill/>
            <a:miter lim="800000"/>
            <a:headEnd/>
            <a:tailEnd/>
          </a:ln>
        </p:spPr>
      </p:pic>
      <p:pic>
        <p:nvPicPr>
          <p:cNvPr id="10" name="Rectangle 128008"/>
          <p:cNvPicPr>
            <a:picLocks noChangeAspect="1" noChangeArrowheads="1"/>
          </p:cNvPicPr>
          <p:nvPr/>
        </p:nvPicPr>
        <p:blipFill>
          <a:blip r:embed="rId8"/>
          <a:srcRect/>
          <a:stretch>
            <a:fillRect/>
          </a:stretch>
        </p:blipFill>
        <p:spPr bwMode="auto">
          <a:xfrm>
            <a:off x="1211323" y="3761139"/>
            <a:ext cx="1695450" cy="525463"/>
          </a:xfrm>
          <a:prstGeom prst="rect">
            <a:avLst/>
          </a:prstGeom>
          <a:noFill/>
          <a:ln w="9525">
            <a:noFill/>
            <a:miter lim="800000"/>
            <a:headEnd/>
            <a:tailEnd/>
          </a:ln>
        </p:spPr>
      </p:pic>
      <p:sp>
        <p:nvSpPr>
          <p:cNvPr id="12" name="TextBox 11"/>
          <p:cNvSpPr txBox="1"/>
          <p:nvPr/>
        </p:nvSpPr>
        <p:spPr>
          <a:xfrm>
            <a:off x="2450616" y="5726668"/>
            <a:ext cx="3838907" cy="1103379"/>
          </a:xfrm>
          <a:prstGeom prst="rect">
            <a:avLst/>
          </a:prstGeom>
          <a:noFill/>
        </p:spPr>
        <p:txBody>
          <a:bodyPr wrap="square" rtlCol="0">
            <a:spAutoFit/>
          </a:bodyPr>
          <a:lstStyle/>
          <a:p>
            <a:pPr algn="ctr" defTabSz="914400" eaLnBrk="1" hangingPunct="1"/>
            <a:r>
              <a:rPr lang="en-US" sz="3600" b="0" dirty="0" smtClean="0">
                <a:solidFill>
                  <a:schemeClr val="tx2"/>
                </a:solidFill>
                <a:latin typeface="Tekton Pro" pitchFamily="34" charset="0"/>
              </a:rPr>
              <a:t>Synchronous Transformations</a:t>
            </a:r>
            <a:endParaRPr lang="en-US" sz="3600" b="0" dirty="0">
              <a:solidFill>
                <a:schemeClr val="tx2"/>
              </a:solidFill>
              <a:latin typeface="Tekton Pro" pitchFamily="34" charset="0"/>
            </a:endParaRPr>
          </a:p>
        </p:txBody>
      </p:sp>
    </p:spTree>
    <p:extLst>
      <p:ext uri="{BB962C8B-B14F-4D97-AF65-F5344CB8AC3E}">
        <p14:creationId xmlns:p14="http://schemas.microsoft.com/office/powerpoint/2010/main" val="777503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Rowset</a:t>
            </a:r>
            <a:r>
              <a:rPr lang="en-US" dirty="0" smtClean="0"/>
              <a:t> Transformations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12626257"/>
              </p:ext>
            </p:extLst>
          </p:nvPr>
        </p:nvGraphicFramePr>
        <p:xfrm>
          <a:off x="549876" y="1149950"/>
          <a:ext cx="7884675" cy="4473085"/>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Transformation</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671493">
                <a:tc>
                  <a:txBody>
                    <a:bodyPr/>
                    <a:lstStyle/>
                    <a:p>
                      <a:endParaRPr lang="en-US" dirty="0"/>
                    </a:p>
                  </a:txBody>
                  <a:tcPr/>
                </a:tc>
                <a:tc>
                  <a:txBody>
                    <a:bodyPr/>
                    <a:lstStyle/>
                    <a:p>
                      <a:pPr defTabSz="914400" eaLnBrk="1" hangingPunct="1"/>
                      <a:r>
                        <a:rPr lang="en-US" sz="2000" dirty="0" smtClean="0"/>
                        <a:t>A</a:t>
                      </a:r>
                      <a:r>
                        <a:rPr lang="en-US" sz="2000" baseline="0" dirty="0" smtClean="0"/>
                        <a:t>ggregate values by group</a:t>
                      </a:r>
                      <a:endParaRPr lang="en-US" sz="2000" dirty="0" smtClean="0"/>
                    </a:p>
                  </a:txBody>
                  <a:tcPr/>
                </a:tc>
              </a:tr>
              <a:tr h="725214">
                <a:tc>
                  <a:txBody>
                    <a:bodyPr/>
                    <a:lstStyle/>
                    <a:p>
                      <a:endParaRPr lang="en-US" dirty="0"/>
                    </a:p>
                  </a:txBody>
                  <a:tcPr/>
                </a:tc>
                <a:tc>
                  <a:txBody>
                    <a:bodyPr/>
                    <a:lstStyle/>
                    <a:p>
                      <a:pPr defTabSz="914400" eaLnBrk="1" hangingPunct="1"/>
                      <a:r>
                        <a:rPr lang="en-US" sz="2000" dirty="0" smtClean="0"/>
                        <a:t>Sort rows (and optionally</a:t>
                      </a:r>
                      <a:r>
                        <a:rPr lang="en-US" sz="2000" baseline="0" dirty="0" smtClean="0"/>
                        <a:t> eliminate duplicates)</a:t>
                      </a:r>
                      <a:endParaRPr lang="en-US" sz="2000" dirty="0" smtClean="0"/>
                    </a:p>
                  </a:txBody>
                  <a:tcPr/>
                </a:tc>
              </a:tr>
              <a:tr h="67569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Convert columns to rows</a:t>
                      </a:r>
                    </a:p>
                  </a:txBody>
                  <a:tcPr/>
                </a:tc>
              </a:tr>
              <a:tr h="6811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Convert rows to columns</a:t>
                      </a:r>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Randomly select</a:t>
                      </a:r>
                      <a:r>
                        <a:rPr lang="en-US" sz="2000" baseline="0" dirty="0" smtClean="0"/>
                        <a:t> percentage of rows</a:t>
                      </a:r>
                      <a:endParaRPr lang="en-US" sz="2000" dirty="0" smtClean="0"/>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Randomly select specific</a:t>
                      </a:r>
                      <a:r>
                        <a:rPr lang="en-US" sz="2000" baseline="0" dirty="0" smtClean="0"/>
                        <a:t> number</a:t>
                      </a:r>
                      <a:r>
                        <a:rPr lang="en-US" sz="2000" dirty="0" smtClean="0"/>
                        <a:t> of rows</a:t>
                      </a:r>
                    </a:p>
                  </a:txBody>
                  <a:tcPr/>
                </a:tc>
              </a:tr>
            </a:tbl>
          </a:graphicData>
        </a:graphic>
      </p:graphicFrame>
      <p:pic>
        <p:nvPicPr>
          <p:cNvPr id="6" name="Rectangle 130051"/>
          <p:cNvPicPr>
            <a:picLocks noChangeAspect="1" noChangeArrowheads="1"/>
          </p:cNvPicPr>
          <p:nvPr/>
        </p:nvPicPr>
        <p:blipFill>
          <a:blip r:embed="rId3"/>
          <a:srcRect/>
          <a:stretch>
            <a:fillRect/>
          </a:stretch>
        </p:blipFill>
        <p:spPr bwMode="auto">
          <a:xfrm>
            <a:off x="1146127" y="3709604"/>
            <a:ext cx="1695450" cy="525462"/>
          </a:xfrm>
          <a:prstGeom prst="rect">
            <a:avLst/>
          </a:prstGeom>
          <a:noFill/>
          <a:ln w="9525">
            <a:noFill/>
            <a:miter lim="800000"/>
            <a:headEnd/>
            <a:tailEnd/>
          </a:ln>
        </p:spPr>
      </p:pic>
      <p:pic>
        <p:nvPicPr>
          <p:cNvPr id="7" name="Rectangle 130052"/>
          <p:cNvPicPr>
            <a:picLocks noChangeAspect="1" noChangeArrowheads="1"/>
          </p:cNvPicPr>
          <p:nvPr/>
        </p:nvPicPr>
        <p:blipFill>
          <a:blip r:embed="rId4"/>
          <a:srcRect/>
          <a:stretch>
            <a:fillRect/>
          </a:stretch>
        </p:blipFill>
        <p:spPr bwMode="auto">
          <a:xfrm>
            <a:off x="1146127" y="5031666"/>
            <a:ext cx="1695450" cy="525463"/>
          </a:xfrm>
          <a:prstGeom prst="rect">
            <a:avLst/>
          </a:prstGeom>
          <a:noFill/>
          <a:ln w="9525">
            <a:noFill/>
            <a:miter lim="800000"/>
            <a:headEnd/>
            <a:tailEnd/>
          </a:ln>
        </p:spPr>
      </p:pic>
      <p:pic>
        <p:nvPicPr>
          <p:cNvPr id="8" name="Rectangle 130053"/>
          <p:cNvPicPr>
            <a:picLocks noChangeAspect="1" noChangeArrowheads="1"/>
          </p:cNvPicPr>
          <p:nvPr/>
        </p:nvPicPr>
        <p:blipFill>
          <a:blip r:embed="rId5"/>
          <a:srcRect/>
          <a:stretch>
            <a:fillRect/>
          </a:stretch>
        </p:blipFill>
        <p:spPr bwMode="auto">
          <a:xfrm>
            <a:off x="1146127" y="2350978"/>
            <a:ext cx="1695450" cy="525463"/>
          </a:xfrm>
          <a:prstGeom prst="rect">
            <a:avLst/>
          </a:prstGeom>
          <a:noFill/>
          <a:ln w="9525">
            <a:noFill/>
            <a:miter lim="800000"/>
            <a:headEnd/>
            <a:tailEnd/>
          </a:ln>
        </p:spPr>
      </p:pic>
      <p:pic>
        <p:nvPicPr>
          <p:cNvPr id="9" name="Rectangle 130054"/>
          <p:cNvPicPr>
            <a:picLocks noChangeAspect="1" noChangeArrowheads="1"/>
          </p:cNvPicPr>
          <p:nvPr/>
        </p:nvPicPr>
        <p:blipFill>
          <a:blip r:embed="rId6"/>
          <a:srcRect/>
          <a:stretch>
            <a:fillRect/>
          </a:stretch>
        </p:blipFill>
        <p:spPr bwMode="auto">
          <a:xfrm>
            <a:off x="1146127" y="3052762"/>
            <a:ext cx="1695450" cy="525463"/>
          </a:xfrm>
          <a:prstGeom prst="rect">
            <a:avLst/>
          </a:prstGeom>
          <a:noFill/>
          <a:ln w="9525">
            <a:noFill/>
            <a:miter lim="800000"/>
            <a:headEnd/>
            <a:tailEnd/>
          </a:ln>
        </p:spPr>
      </p:pic>
      <p:pic>
        <p:nvPicPr>
          <p:cNvPr id="10" name="Rectangle 130055"/>
          <p:cNvPicPr>
            <a:picLocks noChangeAspect="1" noChangeArrowheads="1"/>
          </p:cNvPicPr>
          <p:nvPr/>
        </p:nvPicPr>
        <p:blipFill>
          <a:blip r:embed="rId7"/>
          <a:srcRect/>
          <a:stretch>
            <a:fillRect/>
          </a:stretch>
        </p:blipFill>
        <p:spPr bwMode="auto">
          <a:xfrm>
            <a:off x="1146127" y="1652477"/>
            <a:ext cx="1695450" cy="525463"/>
          </a:xfrm>
          <a:prstGeom prst="rect">
            <a:avLst/>
          </a:prstGeom>
          <a:noFill/>
          <a:ln w="9525">
            <a:noFill/>
            <a:miter lim="800000"/>
            <a:headEnd/>
            <a:tailEnd/>
          </a:ln>
        </p:spPr>
      </p:pic>
      <p:pic>
        <p:nvPicPr>
          <p:cNvPr id="11" name="Rectangle 130056"/>
          <p:cNvPicPr>
            <a:picLocks noChangeAspect="1" noChangeArrowheads="1"/>
          </p:cNvPicPr>
          <p:nvPr/>
        </p:nvPicPr>
        <p:blipFill>
          <a:blip r:embed="rId8"/>
          <a:srcRect/>
          <a:stretch>
            <a:fillRect/>
          </a:stretch>
        </p:blipFill>
        <p:spPr bwMode="auto">
          <a:xfrm>
            <a:off x="1146127" y="4383405"/>
            <a:ext cx="1695450" cy="525462"/>
          </a:xfrm>
          <a:prstGeom prst="rect">
            <a:avLst/>
          </a:prstGeom>
          <a:noFill/>
          <a:ln w="9525">
            <a:noFill/>
            <a:miter lim="800000"/>
            <a:headEnd/>
            <a:tailEnd/>
          </a:ln>
        </p:spPr>
      </p:pic>
      <p:sp>
        <p:nvSpPr>
          <p:cNvPr id="12" name="TextBox 11"/>
          <p:cNvSpPr txBox="1"/>
          <p:nvPr/>
        </p:nvSpPr>
        <p:spPr>
          <a:xfrm>
            <a:off x="2450616" y="5726668"/>
            <a:ext cx="3838907" cy="991041"/>
          </a:xfrm>
          <a:prstGeom prst="rect">
            <a:avLst/>
          </a:prstGeom>
          <a:noFill/>
        </p:spPr>
        <p:txBody>
          <a:bodyPr wrap="square" rtlCol="0">
            <a:spAutoFit/>
          </a:bodyPr>
          <a:lstStyle/>
          <a:p>
            <a:pPr algn="ctr" defTabSz="914400" eaLnBrk="1" hangingPunct="1"/>
            <a:r>
              <a:rPr lang="en-US" sz="3200" b="0" dirty="0" smtClean="0">
                <a:solidFill>
                  <a:schemeClr val="tx2"/>
                </a:solidFill>
                <a:latin typeface="Tekton Pro" pitchFamily="34" charset="0"/>
              </a:rPr>
              <a:t>Asynchronous Transformations</a:t>
            </a:r>
            <a:endParaRPr lang="en-US" sz="3200" b="0" dirty="0">
              <a:solidFill>
                <a:schemeClr val="tx2"/>
              </a:solidFill>
              <a:latin typeface="Tekton Pro" pitchFamily="34" charset="0"/>
            </a:endParaRPr>
          </a:p>
        </p:txBody>
      </p:sp>
    </p:spTree>
    <p:extLst>
      <p:ext uri="{BB962C8B-B14F-4D97-AF65-F5344CB8AC3E}">
        <p14:creationId xmlns:p14="http://schemas.microsoft.com/office/powerpoint/2010/main" val="21678696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Split and Join Transformations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841966909"/>
              </p:ext>
            </p:extLst>
          </p:nvPr>
        </p:nvGraphicFramePr>
        <p:xfrm>
          <a:off x="549876" y="925160"/>
          <a:ext cx="7884675" cy="5174125"/>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Transformation</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671493">
                <a:tc>
                  <a:txBody>
                    <a:bodyPr/>
                    <a:lstStyle/>
                    <a:p>
                      <a:endParaRPr lang="en-US" dirty="0"/>
                    </a:p>
                  </a:txBody>
                  <a:tcPr/>
                </a:tc>
                <a:tc>
                  <a:txBody>
                    <a:bodyPr/>
                    <a:lstStyle/>
                    <a:p>
                      <a:pPr defTabSz="914400" eaLnBrk="1" hangingPunct="1"/>
                      <a:r>
                        <a:rPr lang="en-US" sz="1800" dirty="0" smtClean="0"/>
                        <a:t>Apply rules each row to assign </a:t>
                      </a:r>
                      <a:r>
                        <a:rPr lang="en-US" sz="1800" baseline="0" dirty="0" smtClean="0"/>
                        <a:t>applicable output</a:t>
                      </a:r>
                      <a:endParaRPr lang="en-US" sz="1800" dirty="0" smtClean="0"/>
                    </a:p>
                  </a:txBody>
                  <a:tcPr/>
                </a:tc>
              </a:tr>
              <a:tr h="725214">
                <a:tc>
                  <a:txBody>
                    <a:bodyPr/>
                    <a:lstStyle/>
                    <a:p>
                      <a:endParaRPr lang="en-US" dirty="0"/>
                    </a:p>
                  </a:txBody>
                  <a:tcPr/>
                </a:tc>
                <a:tc>
                  <a:txBody>
                    <a:bodyPr/>
                    <a:lstStyle/>
                    <a:p>
                      <a:pPr defTabSz="914400" eaLnBrk="1" hangingPunct="1"/>
                      <a:r>
                        <a:rPr lang="en-US" sz="1800" dirty="0" smtClean="0"/>
                        <a:t>Copy each row to each output</a:t>
                      </a:r>
                    </a:p>
                  </a:txBody>
                  <a:tcPr/>
                </a:tc>
              </a:tr>
              <a:tr h="67569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Combine two inputs for</a:t>
                      </a:r>
                      <a:r>
                        <a:rPr lang="en-US" sz="1800" baseline="0" dirty="0" smtClean="0"/>
                        <a:t> a common output</a:t>
                      </a:r>
                      <a:endParaRPr lang="en-US" sz="1800" dirty="0" smtClean="0"/>
                    </a:p>
                  </a:txBody>
                  <a:tcPr/>
                </a:tc>
              </a:tr>
              <a:tr h="6811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Combine two</a:t>
                      </a:r>
                      <a:r>
                        <a:rPr lang="en-US" sz="1800" baseline="0" dirty="0" smtClean="0"/>
                        <a:t> sorted inputs for a common output</a:t>
                      </a:r>
                      <a:endParaRPr lang="en-US" sz="1800" dirty="0" smtClean="0"/>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Join two sorted inputs for a common output</a:t>
                      </a:r>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Decode a value in one output based on data from another source</a:t>
                      </a:r>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Store data as a file or</a:t>
                      </a:r>
                      <a:r>
                        <a:rPr lang="en-US" sz="2000" baseline="0" dirty="0" smtClean="0"/>
                        <a:t> in memory for use in a lookup operation</a:t>
                      </a:r>
                      <a:endParaRPr lang="en-US" sz="2000" dirty="0" smtClean="0"/>
                    </a:p>
                  </a:txBody>
                  <a:tcPr/>
                </a:tc>
              </a:tr>
            </a:tbl>
          </a:graphicData>
        </a:graphic>
      </p:graphicFrame>
      <p:pic>
        <p:nvPicPr>
          <p:cNvPr id="6" name="Rectangle 132098"/>
          <p:cNvPicPr>
            <a:picLocks noChangeAspect="1" noChangeArrowheads="1"/>
          </p:cNvPicPr>
          <p:nvPr/>
        </p:nvPicPr>
        <p:blipFill>
          <a:blip r:embed="rId3"/>
          <a:srcRect/>
          <a:stretch>
            <a:fillRect/>
          </a:stretch>
        </p:blipFill>
        <p:spPr bwMode="auto">
          <a:xfrm>
            <a:off x="1189455" y="4810128"/>
            <a:ext cx="1690687" cy="525462"/>
          </a:xfrm>
          <a:prstGeom prst="rect">
            <a:avLst/>
          </a:prstGeom>
          <a:noFill/>
          <a:ln w="9525">
            <a:noFill/>
            <a:miter lim="800000"/>
            <a:headEnd/>
            <a:tailEnd/>
          </a:ln>
        </p:spPr>
      </p:pic>
      <p:pic>
        <p:nvPicPr>
          <p:cNvPr id="7" name="Rectangle 132099"/>
          <p:cNvPicPr>
            <a:picLocks noChangeAspect="1" noChangeArrowheads="1"/>
          </p:cNvPicPr>
          <p:nvPr/>
        </p:nvPicPr>
        <p:blipFill>
          <a:blip r:embed="rId4"/>
          <a:srcRect/>
          <a:stretch>
            <a:fillRect/>
          </a:stretch>
        </p:blipFill>
        <p:spPr bwMode="auto">
          <a:xfrm>
            <a:off x="1167093" y="3504063"/>
            <a:ext cx="1690687" cy="525462"/>
          </a:xfrm>
          <a:prstGeom prst="rect">
            <a:avLst/>
          </a:prstGeom>
          <a:noFill/>
          <a:ln w="9525">
            <a:noFill/>
            <a:miter lim="800000"/>
            <a:headEnd/>
            <a:tailEnd/>
          </a:ln>
        </p:spPr>
      </p:pic>
      <p:pic>
        <p:nvPicPr>
          <p:cNvPr id="8" name="Rectangle 132100"/>
          <p:cNvPicPr>
            <a:picLocks noChangeAspect="1" noChangeArrowheads="1"/>
          </p:cNvPicPr>
          <p:nvPr/>
        </p:nvPicPr>
        <p:blipFill>
          <a:blip r:embed="rId5"/>
          <a:srcRect/>
          <a:stretch>
            <a:fillRect/>
          </a:stretch>
        </p:blipFill>
        <p:spPr bwMode="auto">
          <a:xfrm>
            <a:off x="1167091" y="4162057"/>
            <a:ext cx="1690687" cy="525463"/>
          </a:xfrm>
          <a:prstGeom prst="rect">
            <a:avLst/>
          </a:prstGeom>
          <a:noFill/>
          <a:ln w="9525">
            <a:noFill/>
            <a:miter lim="800000"/>
            <a:headEnd/>
            <a:tailEnd/>
          </a:ln>
        </p:spPr>
      </p:pic>
      <p:pic>
        <p:nvPicPr>
          <p:cNvPr id="9" name="Rectangle 132101"/>
          <p:cNvPicPr>
            <a:picLocks noChangeAspect="1" noChangeArrowheads="1"/>
          </p:cNvPicPr>
          <p:nvPr/>
        </p:nvPicPr>
        <p:blipFill>
          <a:blip r:embed="rId6"/>
          <a:srcRect/>
          <a:stretch>
            <a:fillRect/>
          </a:stretch>
        </p:blipFill>
        <p:spPr bwMode="auto">
          <a:xfrm>
            <a:off x="1167092" y="2114769"/>
            <a:ext cx="1690687" cy="525463"/>
          </a:xfrm>
          <a:prstGeom prst="rect">
            <a:avLst/>
          </a:prstGeom>
          <a:noFill/>
          <a:ln w="9525">
            <a:noFill/>
            <a:miter lim="800000"/>
            <a:headEnd/>
            <a:tailEnd/>
          </a:ln>
        </p:spPr>
      </p:pic>
      <p:pic>
        <p:nvPicPr>
          <p:cNvPr id="10" name="Rectangle 132102"/>
          <p:cNvPicPr>
            <a:picLocks noChangeAspect="1" noChangeArrowheads="1"/>
          </p:cNvPicPr>
          <p:nvPr/>
        </p:nvPicPr>
        <p:blipFill>
          <a:blip r:embed="rId7"/>
          <a:srcRect/>
          <a:stretch>
            <a:fillRect/>
          </a:stretch>
        </p:blipFill>
        <p:spPr bwMode="auto">
          <a:xfrm>
            <a:off x="1167093" y="2845020"/>
            <a:ext cx="1701800" cy="525463"/>
          </a:xfrm>
          <a:prstGeom prst="rect">
            <a:avLst/>
          </a:prstGeom>
          <a:noFill/>
          <a:ln w="9525">
            <a:noFill/>
            <a:miter lim="800000"/>
            <a:headEnd/>
            <a:tailEnd/>
          </a:ln>
        </p:spPr>
      </p:pic>
      <p:pic>
        <p:nvPicPr>
          <p:cNvPr id="11" name="Rectangle 132103"/>
          <p:cNvPicPr>
            <a:picLocks noChangeAspect="1" noChangeArrowheads="1"/>
          </p:cNvPicPr>
          <p:nvPr/>
        </p:nvPicPr>
        <p:blipFill>
          <a:blip r:embed="rId8"/>
          <a:srcRect/>
          <a:stretch>
            <a:fillRect/>
          </a:stretch>
        </p:blipFill>
        <p:spPr bwMode="auto">
          <a:xfrm>
            <a:off x="1167093" y="1409700"/>
            <a:ext cx="1690687" cy="525463"/>
          </a:xfrm>
          <a:prstGeom prst="rect">
            <a:avLst/>
          </a:prstGeom>
          <a:noFill/>
          <a:ln w="9525">
            <a:noFill/>
            <a:miter lim="800000"/>
            <a:headEnd/>
            <a:tailEnd/>
          </a:ln>
        </p:spPr>
      </p:pic>
      <p:pic>
        <p:nvPicPr>
          <p:cNvPr id="1026" name="Picture 2" descr="C:\Users\smisner\AppData\Local\Temp\SNAGHTML2ecf9cf0.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09941" y="5457824"/>
            <a:ext cx="1807715" cy="539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7812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0"/>
                                  </p:stCondLst>
                                  <p:childTnLst>
                                    <p:set>
                                      <p:cBhvr>
                                        <p:cTn id="27" dur="1" fill="hold">
                                          <p:stCondLst>
                                            <p:cond delay="0"/>
                                          </p:stCondLst>
                                        </p:cTn>
                                        <p:tgtEl>
                                          <p:spTgt spid="1026"/>
                                        </p:tgtEl>
                                        <p:attrNameLst>
                                          <p:attrName>style.visibility</p:attrName>
                                        </p:attrNameLst>
                                      </p:cBhvr>
                                      <p:to>
                                        <p:strVal val="visible"/>
                                      </p:to>
                                    </p:set>
                                    <p:animEffect transition="in" filter="fade">
                                      <p:cBhvr>
                                        <p:cTn id="28"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Intelligence Transformations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516037371"/>
              </p:ext>
            </p:extLst>
          </p:nvPr>
        </p:nvGraphicFramePr>
        <p:xfrm>
          <a:off x="562288" y="1571521"/>
          <a:ext cx="7884675" cy="3926547"/>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Transformation</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671493">
                <a:tc>
                  <a:txBody>
                    <a:bodyPr/>
                    <a:lstStyle/>
                    <a:p>
                      <a:endParaRPr lang="en-US" dirty="0"/>
                    </a:p>
                  </a:txBody>
                  <a:tcPr/>
                </a:tc>
                <a:tc>
                  <a:txBody>
                    <a:bodyPr/>
                    <a:lstStyle/>
                    <a:p>
                      <a:pPr defTabSz="914400" eaLnBrk="1" hangingPunct="1"/>
                      <a:r>
                        <a:rPr lang="en-US" sz="2000" dirty="0" smtClean="0"/>
                        <a:t>De-duplicate data</a:t>
                      </a:r>
                    </a:p>
                  </a:txBody>
                  <a:tcPr/>
                </a:tc>
              </a:tr>
              <a:tr h="725214">
                <a:tc>
                  <a:txBody>
                    <a:bodyPr/>
                    <a:lstStyle/>
                    <a:p>
                      <a:endParaRPr lang="en-US" dirty="0"/>
                    </a:p>
                  </a:txBody>
                  <a:tcPr/>
                </a:tc>
                <a:tc>
                  <a:txBody>
                    <a:bodyPr/>
                    <a:lstStyle/>
                    <a:p>
                      <a:pPr defTabSz="914400" eaLnBrk="1" hangingPunct="1"/>
                      <a:r>
                        <a:rPr lang="en-US" sz="2000" dirty="0" smtClean="0"/>
                        <a:t>Perform lookup without</a:t>
                      </a:r>
                      <a:r>
                        <a:rPr lang="en-US" sz="2000" baseline="0" dirty="0" smtClean="0"/>
                        <a:t> requiring exact match</a:t>
                      </a:r>
                      <a:endParaRPr lang="en-US" sz="2000" dirty="0" smtClean="0"/>
                    </a:p>
                  </a:txBody>
                  <a:tcPr/>
                </a:tc>
              </a:tr>
              <a:tr h="67569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Generate</a:t>
                      </a:r>
                      <a:r>
                        <a:rPr lang="en-US" sz="2000" baseline="0" dirty="0" smtClean="0"/>
                        <a:t> set of English nouns from input text</a:t>
                      </a:r>
                      <a:endParaRPr lang="en-US" sz="2000" dirty="0" smtClean="0"/>
                    </a:p>
                  </a:txBody>
                  <a:tcPr/>
                </a:tc>
              </a:tr>
              <a:tr h="6811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Perform lookup from</a:t>
                      </a:r>
                      <a:r>
                        <a:rPr lang="en-US" sz="2000" baseline="0" dirty="0" smtClean="0"/>
                        <a:t> English nouns found in input text </a:t>
                      </a:r>
                      <a:endParaRPr lang="en-US" sz="2000" dirty="0" smtClean="0"/>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Applies prediction query using data mining model to input data</a:t>
                      </a:r>
                    </a:p>
                  </a:txBody>
                  <a:tcPr/>
                </a:tc>
              </a:tr>
            </a:tbl>
          </a:graphicData>
        </a:graphic>
      </p:graphicFrame>
      <p:pic>
        <p:nvPicPr>
          <p:cNvPr id="6" name="Picture 4" descr="DataMiningQuery"/>
          <p:cNvPicPr>
            <a:picLocks noChangeAspect="1" noChangeArrowheads="1"/>
          </p:cNvPicPr>
          <p:nvPr/>
        </p:nvPicPr>
        <p:blipFill>
          <a:blip r:embed="rId3"/>
          <a:srcRect/>
          <a:stretch>
            <a:fillRect/>
          </a:stretch>
        </p:blipFill>
        <p:spPr bwMode="auto">
          <a:xfrm>
            <a:off x="1287680" y="4928346"/>
            <a:ext cx="1695450" cy="525463"/>
          </a:xfrm>
          <a:prstGeom prst="rect">
            <a:avLst/>
          </a:prstGeom>
          <a:noFill/>
          <a:ln w="9525">
            <a:noFill/>
            <a:miter lim="800000"/>
            <a:headEnd/>
            <a:tailEnd/>
          </a:ln>
        </p:spPr>
      </p:pic>
      <p:pic>
        <p:nvPicPr>
          <p:cNvPr id="7" name="Picture 5" descr="FuzzyGrouping"/>
          <p:cNvPicPr>
            <a:picLocks noChangeAspect="1" noChangeArrowheads="1"/>
          </p:cNvPicPr>
          <p:nvPr/>
        </p:nvPicPr>
        <p:blipFill>
          <a:blip r:embed="rId4"/>
          <a:srcRect/>
          <a:stretch>
            <a:fillRect/>
          </a:stretch>
        </p:blipFill>
        <p:spPr bwMode="auto">
          <a:xfrm>
            <a:off x="1287680" y="2090064"/>
            <a:ext cx="1695450" cy="525462"/>
          </a:xfrm>
          <a:prstGeom prst="rect">
            <a:avLst/>
          </a:prstGeom>
          <a:noFill/>
          <a:ln w="9525">
            <a:noFill/>
            <a:miter lim="800000"/>
            <a:headEnd/>
            <a:tailEnd/>
          </a:ln>
        </p:spPr>
      </p:pic>
      <p:pic>
        <p:nvPicPr>
          <p:cNvPr id="8" name="Picture 6" descr="FuzzyLookup"/>
          <p:cNvPicPr>
            <a:picLocks noChangeAspect="1" noChangeArrowheads="1"/>
          </p:cNvPicPr>
          <p:nvPr/>
        </p:nvPicPr>
        <p:blipFill>
          <a:blip r:embed="rId5"/>
          <a:srcRect/>
          <a:stretch>
            <a:fillRect/>
          </a:stretch>
        </p:blipFill>
        <p:spPr bwMode="auto">
          <a:xfrm>
            <a:off x="1287680" y="2788238"/>
            <a:ext cx="1695450" cy="525462"/>
          </a:xfrm>
          <a:prstGeom prst="rect">
            <a:avLst/>
          </a:prstGeom>
          <a:noFill/>
          <a:ln w="9525">
            <a:noFill/>
            <a:miter lim="800000"/>
            <a:headEnd/>
            <a:tailEnd/>
          </a:ln>
        </p:spPr>
      </p:pic>
      <p:pic>
        <p:nvPicPr>
          <p:cNvPr id="9" name="Picture 7" descr="TermExtraction"/>
          <p:cNvPicPr>
            <a:picLocks noChangeAspect="1" noChangeArrowheads="1"/>
          </p:cNvPicPr>
          <p:nvPr/>
        </p:nvPicPr>
        <p:blipFill>
          <a:blip r:embed="rId6"/>
          <a:srcRect/>
          <a:stretch>
            <a:fillRect/>
          </a:stretch>
        </p:blipFill>
        <p:spPr bwMode="auto">
          <a:xfrm>
            <a:off x="1287680" y="3482499"/>
            <a:ext cx="1695450" cy="525462"/>
          </a:xfrm>
          <a:prstGeom prst="rect">
            <a:avLst/>
          </a:prstGeom>
          <a:noFill/>
          <a:ln w="9525">
            <a:noFill/>
            <a:miter lim="800000"/>
            <a:headEnd/>
            <a:tailEnd/>
          </a:ln>
        </p:spPr>
      </p:pic>
      <p:pic>
        <p:nvPicPr>
          <p:cNvPr id="10" name="Picture 8" descr="TermLookup"/>
          <p:cNvPicPr>
            <a:picLocks noChangeAspect="1" noChangeArrowheads="1"/>
          </p:cNvPicPr>
          <p:nvPr/>
        </p:nvPicPr>
        <p:blipFill>
          <a:blip r:embed="rId7"/>
          <a:srcRect/>
          <a:stretch>
            <a:fillRect/>
          </a:stretch>
        </p:blipFill>
        <p:spPr bwMode="auto">
          <a:xfrm>
            <a:off x="1287680" y="4168407"/>
            <a:ext cx="1695450" cy="525463"/>
          </a:xfrm>
          <a:prstGeom prst="rect">
            <a:avLst/>
          </a:prstGeom>
          <a:noFill/>
          <a:ln w="9525">
            <a:noFill/>
            <a:miter lim="800000"/>
            <a:headEnd/>
            <a:tailEnd/>
          </a:ln>
        </p:spPr>
      </p:pic>
      <p:sp>
        <p:nvSpPr>
          <p:cNvPr id="11" name="TextBox 10"/>
          <p:cNvSpPr txBox="1"/>
          <p:nvPr/>
        </p:nvSpPr>
        <p:spPr>
          <a:xfrm>
            <a:off x="2450616" y="5498068"/>
            <a:ext cx="3838907" cy="991041"/>
          </a:xfrm>
          <a:prstGeom prst="rect">
            <a:avLst/>
          </a:prstGeom>
          <a:noFill/>
        </p:spPr>
        <p:txBody>
          <a:bodyPr wrap="square" rtlCol="0">
            <a:spAutoFit/>
          </a:bodyPr>
          <a:lstStyle/>
          <a:p>
            <a:pPr algn="ctr" defTabSz="914400" eaLnBrk="1" hangingPunct="1"/>
            <a:r>
              <a:rPr lang="en-US" sz="3200" b="0" dirty="0" smtClean="0">
                <a:solidFill>
                  <a:schemeClr val="tx2"/>
                </a:solidFill>
                <a:latin typeface="Tekton Pro" pitchFamily="34" charset="0"/>
              </a:rPr>
              <a:t>Available in Enterprise Edition only</a:t>
            </a:r>
            <a:endParaRPr lang="en-US" sz="3200" b="0" dirty="0">
              <a:solidFill>
                <a:schemeClr val="tx2"/>
              </a:solidFill>
              <a:latin typeface="Tekton Pro" pitchFamily="34" charset="0"/>
            </a:endParaRPr>
          </a:p>
        </p:txBody>
      </p:sp>
    </p:spTree>
    <p:extLst>
      <p:ext uri="{BB962C8B-B14F-4D97-AF65-F5344CB8AC3E}">
        <p14:creationId xmlns:p14="http://schemas.microsoft.com/office/powerpoint/2010/main" val="20260956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dirty="0" smtClean="0"/>
              <a:t>Understanding Extract, Transform, and Load Process for Data Warehousing</a:t>
            </a:r>
            <a:endParaRPr lang="en-US" sz="3000" dirty="0"/>
          </a:p>
        </p:txBody>
      </p:sp>
      <p:sp>
        <p:nvSpPr>
          <p:cNvPr id="3" name="Content Placeholder 2"/>
          <p:cNvSpPr>
            <a:spLocks noGrp="1"/>
          </p:cNvSpPr>
          <p:nvPr>
            <p:ph type="body" idx="1"/>
          </p:nvPr>
        </p:nvSpPr>
        <p:spPr/>
        <p:txBody>
          <a:bodyPr/>
          <a:lstStyle/>
          <a:p>
            <a:pPr marL="495300" indent="-495300" eaLnBrk="1" hangingPunct="1">
              <a:buFontTx/>
              <a:buAutoNum type="arabicPeriod"/>
            </a:pPr>
            <a:r>
              <a:rPr lang="en-US" b="1" dirty="0" smtClean="0"/>
              <a:t>Extract</a:t>
            </a:r>
            <a:r>
              <a:rPr lang="en-US" dirty="0" smtClean="0"/>
              <a:t> data from the source systems</a:t>
            </a:r>
          </a:p>
          <a:p>
            <a:pPr marL="495300" indent="-495300" eaLnBrk="1" hangingPunct="1">
              <a:buFontTx/>
              <a:buAutoNum type="arabicPeriod"/>
            </a:pPr>
            <a:r>
              <a:rPr lang="en-US" b="1" dirty="0" smtClean="0"/>
              <a:t>Transform</a:t>
            </a:r>
            <a:r>
              <a:rPr lang="en-US" dirty="0" smtClean="0"/>
              <a:t> the data to convert it to a desired state</a:t>
            </a:r>
          </a:p>
          <a:p>
            <a:pPr marL="495300" indent="-495300" eaLnBrk="1" hangingPunct="1">
              <a:buFontTx/>
              <a:buAutoNum type="arabicPeriod"/>
            </a:pPr>
            <a:r>
              <a:rPr lang="en-US" b="1" dirty="0" smtClean="0"/>
              <a:t>Load</a:t>
            </a:r>
            <a:r>
              <a:rPr lang="en-US" dirty="0" smtClean="0"/>
              <a:t> the data into the data warehouse</a:t>
            </a:r>
          </a:p>
          <a:p>
            <a:pPr>
              <a:buNone/>
            </a:pPr>
            <a:endParaRPr lang="en-US" dirty="0"/>
          </a:p>
        </p:txBody>
      </p:sp>
      <p:pic>
        <p:nvPicPr>
          <p:cNvPr id="4" name="Picture 4"/>
          <p:cNvPicPr>
            <a:picLocks noChangeAspect="1" noChangeArrowheads="1"/>
          </p:cNvPicPr>
          <p:nvPr/>
        </p:nvPicPr>
        <p:blipFill>
          <a:blip r:embed="rId2"/>
          <a:srcRect/>
          <a:stretch>
            <a:fillRect/>
          </a:stretch>
        </p:blipFill>
        <p:spPr bwMode="auto">
          <a:xfrm>
            <a:off x="5638800" y="3133725"/>
            <a:ext cx="2667000" cy="3267075"/>
          </a:xfrm>
          <a:prstGeom prst="rect">
            <a:avLst/>
          </a:prstGeom>
          <a:noFill/>
          <a:ln w="9525">
            <a:noFill/>
            <a:miter lim="800000"/>
            <a:headEnd/>
            <a:tailEnd/>
          </a:ln>
        </p:spPr>
      </p:pic>
      <p:pic>
        <p:nvPicPr>
          <p:cNvPr id="5" name="Picture 5"/>
          <p:cNvPicPr>
            <a:picLocks noChangeAspect="1" noChangeArrowheads="1"/>
          </p:cNvPicPr>
          <p:nvPr/>
        </p:nvPicPr>
        <p:blipFill>
          <a:blip r:embed="rId3"/>
          <a:srcRect/>
          <a:stretch>
            <a:fillRect/>
          </a:stretch>
        </p:blipFill>
        <p:spPr bwMode="auto">
          <a:xfrm>
            <a:off x="685800" y="3786187"/>
            <a:ext cx="3581400" cy="2505075"/>
          </a:xfrm>
          <a:prstGeom prst="rect">
            <a:avLst/>
          </a:prstGeom>
          <a:noFill/>
          <a:ln w="9525">
            <a:noFill/>
            <a:miter lim="800000"/>
            <a:headEnd/>
            <a:tailEnd/>
          </a:ln>
        </p:spPr>
      </p:pic>
      <p:grpSp>
        <p:nvGrpSpPr>
          <p:cNvPr id="6" name="Group 11"/>
          <p:cNvGrpSpPr>
            <a:grpSpLocks/>
          </p:cNvGrpSpPr>
          <p:nvPr/>
        </p:nvGrpSpPr>
        <p:grpSpPr bwMode="auto">
          <a:xfrm>
            <a:off x="4572000" y="4352925"/>
            <a:ext cx="762000" cy="685800"/>
            <a:chOff x="2784" y="2496"/>
            <a:chExt cx="480" cy="432"/>
          </a:xfrm>
        </p:grpSpPr>
        <p:sp>
          <p:nvSpPr>
            <p:cNvPr id="7" name="AutoShape 7"/>
            <p:cNvSpPr>
              <a:spLocks noChangeArrowheads="1"/>
            </p:cNvSpPr>
            <p:nvPr/>
          </p:nvSpPr>
          <p:spPr bwMode="auto">
            <a:xfrm>
              <a:off x="2810" y="2496"/>
              <a:ext cx="454" cy="432"/>
            </a:xfrm>
            <a:prstGeom prst="rightArrow">
              <a:avLst>
                <a:gd name="adj1" fmla="val 50000"/>
                <a:gd name="adj2" fmla="val 26273"/>
              </a:avLst>
            </a:prstGeom>
            <a:solidFill>
              <a:srgbClr val="FF7C80"/>
            </a:solidFill>
            <a:ln w="9525">
              <a:noFill/>
              <a:miter lim="800000"/>
              <a:headEnd/>
              <a:tailEnd/>
            </a:ln>
          </p:spPr>
          <p:txBody>
            <a:bodyPr wrap="none" anchor="ctr"/>
            <a:lstStyle/>
            <a:p>
              <a:endParaRPr lang="en-US" dirty="0"/>
            </a:p>
          </p:txBody>
        </p:sp>
        <p:sp>
          <p:nvSpPr>
            <p:cNvPr id="8" name="Text Box 10"/>
            <p:cNvSpPr txBox="1">
              <a:spLocks noChangeArrowheads="1"/>
            </p:cNvSpPr>
            <p:nvPr/>
          </p:nvSpPr>
          <p:spPr bwMode="auto">
            <a:xfrm>
              <a:off x="2784" y="2592"/>
              <a:ext cx="480" cy="231"/>
            </a:xfrm>
            <a:prstGeom prst="rect">
              <a:avLst/>
            </a:prstGeom>
            <a:noFill/>
            <a:ln w="9525">
              <a:noFill/>
              <a:miter lim="800000"/>
              <a:headEnd/>
              <a:tailEnd type="none" w="lg" len="lg"/>
            </a:ln>
          </p:spPr>
          <p:txBody>
            <a:bodyPr>
              <a:spAutoFit/>
            </a:bodyPr>
            <a:lstStyle/>
            <a:p>
              <a:pPr>
                <a:spcBef>
                  <a:spcPct val="50000"/>
                </a:spcBef>
              </a:pPr>
              <a:r>
                <a:rPr lang="en-US" sz="1800" dirty="0"/>
                <a:t>ETL</a:t>
              </a:r>
            </a:p>
          </p:txBody>
        </p:sp>
      </p:grpSp>
    </p:spTree>
    <p:extLst>
      <p:ext uri="{BB962C8B-B14F-4D97-AF65-F5344CB8AC3E}">
        <p14:creationId xmlns:p14="http://schemas.microsoft.com/office/powerpoint/2010/main" val="227815132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Transformations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4290879827"/>
              </p:ext>
            </p:extLst>
          </p:nvPr>
        </p:nvGraphicFramePr>
        <p:xfrm>
          <a:off x="548640" y="1152144"/>
          <a:ext cx="7884675" cy="3956094"/>
        </p:xfrm>
        <a:graphic>
          <a:graphicData uri="http://schemas.openxmlformats.org/drawingml/2006/table">
            <a:tbl>
              <a:tblPr firstRow="1" bandRow="1">
                <a:tableStyleId>{69012ECD-51FC-41F1-AA8D-1B2483CD663E}</a:tableStyleId>
              </a:tblPr>
              <a:tblGrid>
                <a:gridCol w="3024725"/>
                <a:gridCol w="4859950"/>
              </a:tblGrid>
              <a:tr h="370840">
                <a:tc>
                  <a:txBody>
                    <a:bodyPr/>
                    <a:lstStyle/>
                    <a:p>
                      <a:pPr algn="ctr"/>
                      <a:r>
                        <a:rPr lang="en-US" sz="2200" dirty="0" smtClean="0">
                          <a:solidFill>
                            <a:schemeClr val="bg1"/>
                          </a:solidFill>
                          <a:latin typeface="Tekton Pro" pitchFamily="34" charset="0"/>
                        </a:rPr>
                        <a:t>Transformation</a:t>
                      </a:r>
                      <a:endParaRPr lang="en-US" sz="2200" dirty="0">
                        <a:solidFill>
                          <a:schemeClr val="bg1"/>
                        </a:solidFill>
                        <a:latin typeface="Tekton Pro" pitchFamily="34" charset="0"/>
                      </a:endParaRPr>
                    </a:p>
                  </a:txBody>
                  <a:tcPr/>
                </a:tc>
                <a:tc>
                  <a:txBody>
                    <a:bodyPr/>
                    <a:lstStyle/>
                    <a:p>
                      <a:r>
                        <a:rPr lang="en-US" sz="2200" dirty="0" smtClean="0">
                          <a:solidFill>
                            <a:schemeClr val="bg1"/>
                          </a:solidFill>
                          <a:latin typeface="Tekton Pro" pitchFamily="34" charset="0"/>
                        </a:rPr>
                        <a:t>ETL</a:t>
                      </a:r>
                      <a:r>
                        <a:rPr lang="en-US" sz="2200" baseline="0" dirty="0" smtClean="0">
                          <a:solidFill>
                            <a:schemeClr val="bg1"/>
                          </a:solidFill>
                          <a:latin typeface="Tekton Pro" pitchFamily="34" charset="0"/>
                        </a:rPr>
                        <a:t> Example</a:t>
                      </a:r>
                      <a:endParaRPr lang="en-US" sz="2200" dirty="0">
                        <a:solidFill>
                          <a:schemeClr val="bg1"/>
                        </a:solidFill>
                        <a:latin typeface="Tekton Pro" pitchFamily="34" charset="0"/>
                      </a:endParaRPr>
                    </a:p>
                  </a:txBody>
                  <a:tcPr/>
                </a:tc>
              </a:tr>
              <a:tr h="671493">
                <a:tc>
                  <a:txBody>
                    <a:bodyPr/>
                    <a:lstStyle/>
                    <a:p>
                      <a:endParaRPr lang="en-US" dirty="0"/>
                    </a:p>
                  </a:txBody>
                  <a:tcPr/>
                </a:tc>
                <a:tc>
                  <a:txBody>
                    <a:bodyPr/>
                    <a:lstStyle/>
                    <a:p>
                      <a:pPr defTabSz="914400" eaLnBrk="1" hangingPunct="1"/>
                      <a:r>
                        <a:rPr lang="en-US" sz="2000" dirty="0" smtClean="0"/>
                        <a:t>Export column to a specified file named in a pair of columns</a:t>
                      </a:r>
                    </a:p>
                  </a:txBody>
                  <a:tcPr/>
                </a:tc>
              </a:tr>
              <a:tr h="725214">
                <a:tc>
                  <a:txBody>
                    <a:bodyPr/>
                    <a:lstStyle/>
                    <a:p>
                      <a:endParaRPr lang="en-US" dirty="0"/>
                    </a:p>
                  </a:txBody>
                  <a:tcPr/>
                </a:tc>
                <a:tc>
                  <a:txBody>
                    <a:bodyPr/>
                    <a:lstStyle/>
                    <a:p>
                      <a:pPr defTabSz="914400" eaLnBrk="1" hangingPunct="1"/>
                      <a:r>
                        <a:rPr lang="en-US" sz="2000" dirty="0" smtClean="0"/>
                        <a:t>Imports data from</a:t>
                      </a:r>
                      <a:r>
                        <a:rPr lang="en-US" sz="2000" baseline="0" dirty="0" smtClean="0"/>
                        <a:t> file as a row column, such as a product image</a:t>
                      </a:r>
                      <a:endParaRPr lang="en-US" sz="2000" dirty="0" smtClean="0"/>
                    </a:p>
                  </a:txBody>
                  <a:tcPr/>
                </a:tc>
              </a:tr>
              <a:tr h="675697">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Add data</a:t>
                      </a:r>
                      <a:r>
                        <a:rPr lang="en-US" sz="2000" baseline="0" dirty="0" smtClean="0"/>
                        <a:t> about package execution to data flow (package name, execution start, etc.)</a:t>
                      </a:r>
                      <a:endParaRPr lang="en-US" sz="2000" dirty="0" smtClean="0"/>
                    </a:p>
                  </a:txBody>
                  <a:tcPr/>
                </a:tc>
              </a:tr>
              <a:tr h="681189">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Count</a:t>
                      </a:r>
                      <a:r>
                        <a:rPr lang="en-US" sz="2000" baseline="0" dirty="0" smtClean="0"/>
                        <a:t> rows in the data flow and store as variable</a:t>
                      </a:r>
                      <a:endParaRPr lang="en-US" sz="2000" dirty="0" smtClean="0"/>
                    </a:p>
                  </a:txBody>
                  <a:tcPr/>
                </a:tc>
              </a:tr>
              <a:tr h="646386">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Automatically generate transformations</a:t>
                      </a:r>
                      <a:r>
                        <a:rPr lang="en-US" sz="2000" baseline="0" dirty="0" smtClean="0"/>
                        <a:t> for Type 1 and Type 2 SCDs</a:t>
                      </a:r>
                      <a:endParaRPr lang="en-US" sz="2000" dirty="0" smtClean="0"/>
                    </a:p>
                  </a:txBody>
                  <a:tcPr/>
                </a:tc>
              </a:tr>
            </a:tbl>
          </a:graphicData>
        </a:graphic>
      </p:graphicFrame>
      <p:pic>
        <p:nvPicPr>
          <p:cNvPr id="5" name="Picture 13" descr="SlowlyChangingDimension"/>
          <p:cNvPicPr>
            <a:picLocks noChangeAspect="1" noChangeArrowheads="1"/>
          </p:cNvPicPr>
          <p:nvPr/>
        </p:nvPicPr>
        <p:blipFill>
          <a:blip r:embed="rId3"/>
          <a:srcRect/>
          <a:stretch>
            <a:fillRect/>
          </a:stretch>
        </p:blipFill>
        <p:spPr bwMode="auto">
          <a:xfrm>
            <a:off x="1294481" y="4479131"/>
            <a:ext cx="1695450" cy="525462"/>
          </a:xfrm>
          <a:prstGeom prst="rect">
            <a:avLst/>
          </a:prstGeom>
          <a:noFill/>
          <a:ln w="9525">
            <a:noFill/>
            <a:miter lim="800000"/>
            <a:headEnd/>
            <a:tailEnd/>
          </a:ln>
        </p:spPr>
      </p:pic>
      <p:pic>
        <p:nvPicPr>
          <p:cNvPr id="6" name="Picture 14" descr="Audit"/>
          <p:cNvPicPr>
            <a:picLocks noChangeAspect="1" noChangeArrowheads="1"/>
          </p:cNvPicPr>
          <p:nvPr/>
        </p:nvPicPr>
        <p:blipFill>
          <a:blip r:embed="rId4"/>
          <a:srcRect/>
          <a:stretch>
            <a:fillRect/>
          </a:stretch>
        </p:blipFill>
        <p:spPr bwMode="auto">
          <a:xfrm>
            <a:off x="1294481" y="3092783"/>
            <a:ext cx="1695450" cy="525462"/>
          </a:xfrm>
          <a:prstGeom prst="rect">
            <a:avLst/>
          </a:prstGeom>
          <a:noFill/>
          <a:ln w="9525">
            <a:noFill/>
            <a:miter lim="800000"/>
            <a:headEnd/>
            <a:tailEnd/>
          </a:ln>
        </p:spPr>
      </p:pic>
      <p:pic>
        <p:nvPicPr>
          <p:cNvPr id="7" name="Picture 15" descr="ExportColumn"/>
          <p:cNvPicPr>
            <a:picLocks noChangeAspect="1" noChangeArrowheads="1"/>
          </p:cNvPicPr>
          <p:nvPr/>
        </p:nvPicPr>
        <p:blipFill>
          <a:blip r:embed="rId5"/>
          <a:srcRect/>
          <a:stretch>
            <a:fillRect/>
          </a:stretch>
        </p:blipFill>
        <p:spPr bwMode="auto">
          <a:xfrm>
            <a:off x="1294481" y="1653540"/>
            <a:ext cx="1695450" cy="525462"/>
          </a:xfrm>
          <a:prstGeom prst="rect">
            <a:avLst/>
          </a:prstGeom>
          <a:noFill/>
          <a:ln w="9525">
            <a:noFill/>
            <a:miter lim="800000"/>
            <a:headEnd/>
            <a:tailEnd/>
          </a:ln>
        </p:spPr>
      </p:pic>
      <p:pic>
        <p:nvPicPr>
          <p:cNvPr id="8" name="Picture 16" descr="ImportColumns"/>
          <p:cNvPicPr>
            <a:picLocks noChangeAspect="1" noChangeArrowheads="1"/>
          </p:cNvPicPr>
          <p:nvPr/>
        </p:nvPicPr>
        <p:blipFill>
          <a:blip r:embed="rId6"/>
          <a:srcRect/>
          <a:stretch>
            <a:fillRect/>
          </a:stretch>
        </p:blipFill>
        <p:spPr bwMode="auto">
          <a:xfrm>
            <a:off x="1294481" y="2385060"/>
            <a:ext cx="1695450" cy="525462"/>
          </a:xfrm>
          <a:prstGeom prst="rect">
            <a:avLst/>
          </a:prstGeom>
          <a:noFill/>
          <a:ln w="9525">
            <a:noFill/>
            <a:miter lim="800000"/>
            <a:headEnd/>
            <a:tailEnd/>
          </a:ln>
        </p:spPr>
      </p:pic>
      <p:pic>
        <p:nvPicPr>
          <p:cNvPr id="9" name="Picture 17" descr="RowCount"/>
          <p:cNvPicPr>
            <a:picLocks noChangeAspect="1" noChangeArrowheads="1"/>
          </p:cNvPicPr>
          <p:nvPr/>
        </p:nvPicPr>
        <p:blipFill>
          <a:blip r:embed="rId7"/>
          <a:srcRect/>
          <a:stretch>
            <a:fillRect/>
          </a:stretch>
        </p:blipFill>
        <p:spPr bwMode="auto">
          <a:xfrm>
            <a:off x="1294481" y="3769519"/>
            <a:ext cx="1695450" cy="525462"/>
          </a:xfrm>
          <a:prstGeom prst="rect">
            <a:avLst/>
          </a:prstGeom>
          <a:noFill/>
          <a:ln w="9525">
            <a:noFill/>
            <a:miter lim="800000"/>
            <a:headEnd/>
            <a:tailEnd/>
          </a:ln>
        </p:spPr>
      </p:pic>
    </p:spTree>
    <p:extLst>
      <p:ext uri="{BB962C8B-B14F-4D97-AF65-F5344CB8AC3E}">
        <p14:creationId xmlns:p14="http://schemas.microsoft.com/office/powerpoint/2010/main" val="10167224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Expressions</a:t>
            </a:r>
            <a:endParaRPr lang="en-US" dirty="0"/>
          </a:p>
        </p:txBody>
      </p:sp>
      <p:sp>
        <p:nvSpPr>
          <p:cNvPr id="3" name="Text Placeholder 2"/>
          <p:cNvSpPr>
            <a:spLocks noGrp="1"/>
          </p:cNvSpPr>
          <p:nvPr>
            <p:ph type="body" idx="1"/>
          </p:nvPr>
        </p:nvSpPr>
        <p:spPr/>
        <p:txBody>
          <a:bodyPr/>
          <a:lstStyle/>
          <a:p>
            <a:r>
              <a:rPr lang="en-US" dirty="0" smtClean="0"/>
              <a:t>Expression Builder</a:t>
            </a:r>
          </a:p>
          <a:p>
            <a:r>
              <a:rPr lang="en-US" dirty="0" smtClean="0"/>
              <a:t>SSIS Expression Language  Syntax</a:t>
            </a:r>
          </a:p>
          <a:p>
            <a:r>
              <a:rPr lang="en-US" dirty="0" smtClean="0"/>
              <a:t>Variables</a:t>
            </a:r>
          </a:p>
          <a:p>
            <a:r>
              <a:rPr lang="en-US" dirty="0" smtClean="0"/>
              <a:t>Expression Usage</a:t>
            </a:r>
          </a:p>
          <a:p>
            <a:endParaRPr lang="en-US" dirty="0" smtClean="0"/>
          </a:p>
          <a:p>
            <a:endParaRPr lang="en-US" dirty="0" smtClean="0"/>
          </a:p>
          <a:p>
            <a:endParaRPr lang="en-US" dirty="0" smtClean="0"/>
          </a:p>
        </p:txBody>
      </p:sp>
    </p:spTree>
    <p:extLst>
      <p:ext uri="{BB962C8B-B14F-4D97-AF65-F5344CB8AC3E}">
        <p14:creationId xmlns:p14="http://schemas.microsoft.com/office/powerpoint/2010/main" val="3974304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Expression  Builder</a:t>
            </a:r>
            <a:endParaRPr lang="en-US" dirty="0"/>
          </a:p>
        </p:txBody>
      </p:sp>
      <p:pic>
        <p:nvPicPr>
          <p:cNvPr id="4" name="Picture 3"/>
          <p:cNvPicPr>
            <a:picLocks noChangeAspect="1" noChangeArrowheads="1"/>
          </p:cNvPicPr>
          <p:nvPr/>
        </p:nvPicPr>
        <p:blipFill>
          <a:blip r:embed="rId3"/>
          <a:srcRect/>
          <a:stretch>
            <a:fillRect/>
          </a:stretch>
        </p:blipFill>
        <p:spPr bwMode="auto">
          <a:xfrm>
            <a:off x="1981200" y="1143000"/>
            <a:ext cx="5476875" cy="4848225"/>
          </a:xfrm>
          <a:prstGeom prst="rect">
            <a:avLst/>
          </a:prstGeom>
          <a:noFill/>
          <a:ln w="9525">
            <a:noFill/>
            <a:miter lim="800000"/>
            <a:headEnd/>
            <a:tailEnd/>
          </a:ln>
          <a:effectLst/>
        </p:spPr>
      </p:pic>
      <p:sp>
        <p:nvSpPr>
          <p:cNvPr id="5" name="TextBox 4"/>
          <p:cNvSpPr txBox="1"/>
          <p:nvPr/>
        </p:nvSpPr>
        <p:spPr>
          <a:xfrm>
            <a:off x="7696200" y="1190625"/>
            <a:ext cx="1752600" cy="541687"/>
          </a:xfrm>
          <a:prstGeom prst="rect">
            <a:avLst/>
          </a:prstGeom>
          <a:noFill/>
        </p:spPr>
        <p:txBody>
          <a:bodyPr wrap="square" rtlCol="0">
            <a:spAutoFit/>
          </a:bodyPr>
          <a:lstStyle/>
          <a:p>
            <a:r>
              <a:rPr lang="en-US" sz="1600" b="0" dirty="0" smtClean="0">
                <a:solidFill>
                  <a:schemeClr val="tx2"/>
                </a:solidFill>
                <a:latin typeface="Tekton Pro" pitchFamily="34" charset="0"/>
              </a:rPr>
              <a:t>Available </a:t>
            </a:r>
            <a:br>
              <a:rPr lang="en-US" sz="1600" b="0" dirty="0" smtClean="0">
                <a:solidFill>
                  <a:schemeClr val="tx2"/>
                </a:solidFill>
                <a:latin typeface="Tekton Pro" pitchFamily="34" charset="0"/>
              </a:rPr>
            </a:br>
            <a:r>
              <a:rPr lang="en-US" sz="1600" b="0" dirty="0" smtClean="0">
                <a:solidFill>
                  <a:schemeClr val="tx2"/>
                </a:solidFill>
                <a:latin typeface="Tekton Pro" pitchFamily="34" charset="0"/>
              </a:rPr>
              <a:t>Functions</a:t>
            </a:r>
            <a:endParaRPr lang="en-US" sz="1600" b="0" dirty="0">
              <a:solidFill>
                <a:schemeClr val="tx2"/>
              </a:solidFill>
              <a:latin typeface="Tekton Pro" pitchFamily="34" charset="0"/>
            </a:endParaRPr>
          </a:p>
        </p:txBody>
      </p:sp>
      <p:cxnSp>
        <p:nvCxnSpPr>
          <p:cNvPr id="6" name="Straight Arrow Connector 5"/>
          <p:cNvCxnSpPr>
            <a:stCxn id="5" idx="1"/>
          </p:cNvCxnSpPr>
          <p:nvPr/>
        </p:nvCxnSpPr>
        <p:spPr bwMode="auto">
          <a:xfrm flipH="1">
            <a:off x="5943600" y="1461469"/>
            <a:ext cx="1752600" cy="643550"/>
          </a:xfrm>
          <a:prstGeom prst="straightConnector1">
            <a:avLst/>
          </a:prstGeom>
          <a:solidFill>
            <a:schemeClr val="accent1"/>
          </a:solidFill>
          <a:ln w="25400" cap="flat" cmpd="sng" algn="ctr">
            <a:solidFill>
              <a:srgbClr val="FF0000"/>
            </a:solidFill>
            <a:prstDash val="solid"/>
            <a:round/>
            <a:headEnd type="none" w="med" len="med"/>
            <a:tailEnd type="arrow"/>
          </a:ln>
          <a:effectLst/>
        </p:spPr>
      </p:cxnSp>
      <p:sp>
        <p:nvSpPr>
          <p:cNvPr id="7" name="Rectangle 6"/>
          <p:cNvSpPr/>
          <p:nvPr/>
        </p:nvSpPr>
        <p:spPr bwMode="auto">
          <a:xfrm>
            <a:off x="4343400" y="1724025"/>
            <a:ext cx="2971800" cy="18288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FF0000"/>
              </a:solidFill>
              <a:effectLst/>
              <a:latin typeface="Arial" charset="0"/>
            </a:endParaRPr>
          </a:p>
        </p:txBody>
      </p:sp>
      <p:sp>
        <p:nvSpPr>
          <p:cNvPr id="8" name="Rectangle 7"/>
          <p:cNvSpPr/>
          <p:nvPr/>
        </p:nvSpPr>
        <p:spPr bwMode="auto">
          <a:xfrm>
            <a:off x="2133600" y="1724025"/>
            <a:ext cx="2209800" cy="22860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FF0000"/>
              </a:solidFill>
              <a:effectLst/>
              <a:latin typeface="Arial" charset="0"/>
            </a:endParaRPr>
          </a:p>
        </p:txBody>
      </p:sp>
      <p:sp>
        <p:nvSpPr>
          <p:cNvPr id="9" name="TextBox 8"/>
          <p:cNvSpPr txBox="1"/>
          <p:nvPr/>
        </p:nvSpPr>
        <p:spPr>
          <a:xfrm>
            <a:off x="341194" y="2028825"/>
            <a:ext cx="1335206" cy="757130"/>
          </a:xfrm>
          <a:prstGeom prst="rect">
            <a:avLst/>
          </a:prstGeom>
          <a:noFill/>
        </p:spPr>
        <p:txBody>
          <a:bodyPr wrap="square" rtlCol="0">
            <a:spAutoFit/>
          </a:bodyPr>
          <a:lstStyle/>
          <a:p>
            <a:pPr algn="ctr"/>
            <a:r>
              <a:rPr lang="en-US" sz="1600" b="0" dirty="0" smtClean="0">
                <a:solidFill>
                  <a:schemeClr val="tx2"/>
                </a:solidFill>
                <a:latin typeface="Tekton Pro" pitchFamily="34" charset="0"/>
              </a:rPr>
              <a:t>Variables</a:t>
            </a:r>
          </a:p>
          <a:p>
            <a:pPr algn="ctr"/>
            <a:r>
              <a:rPr lang="en-US" sz="1600" b="0" dirty="0" smtClean="0">
                <a:solidFill>
                  <a:schemeClr val="tx2"/>
                </a:solidFill>
                <a:latin typeface="Tekton Pro" pitchFamily="34" charset="0"/>
              </a:rPr>
              <a:t>Or</a:t>
            </a:r>
          </a:p>
          <a:p>
            <a:pPr algn="ctr"/>
            <a:r>
              <a:rPr lang="en-US" sz="1600" b="0" dirty="0" smtClean="0">
                <a:solidFill>
                  <a:schemeClr val="tx2"/>
                </a:solidFill>
                <a:latin typeface="Tekton Pro" pitchFamily="34" charset="0"/>
              </a:rPr>
              <a:t>Columns</a:t>
            </a:r>
            <a:endParaRPr lang="en-US" sz="1600" b="0" dirty="0">
              <a:solidFill>
                <a:schemeClr val="tx2"/>
              </a:solidFill>
              <a:latin typeface="Tekton Pro" pitchFamily="34" charset="0"/>
            </a:endParaRPr>
          </a:p>
        </p:txBody>
      </p:sp>
      <p:cxnSp>
        <p:nvCxnSpPr>
          <p:cNvPr id="10" name="Straight Arrow Connector 9"/>
          <p:cNvCxnSpPr>
            <a:stCxn id="9" idx="3"/>
          </p:cNvCxnSpPr>
          <p:nvPr/>
        </p:nvCxnSpPr>
        <p:spPr bwMode="auto">
          <a:xfrm>
            <a:off x="1676400" y="2407390"/>
            <a:ext cx="1295400" cy="231035"/>
          </a:xfrm>
          <a:prstGeom prst="straightConnector1">
            <a:avLst/>
          </a:prstGeom>
          <a:solidFill>
            <a:schemeClr val="accent1"/>
          </a:solidFill>
          <a:ln w="25400" cap="flat" cmpd="sng" algn="ctr">
            <a:solidFill>
              <a:srgbClr val="FF0000"/>
            </a:solidFill>
            <a:prstDash val="solid"/>
            <a:round/>
            <a:headEnd type="none" w="med" len="med"/>
            <a:tailEnd type="arrow"/>
          </a:ln>
          <a:effectLst/>
        </p:spPr>
      </p:cxnSp>
      <p:sp>
        <p:nvSpPr>
          <p:cNvPr id="11" name="Rectangle 10"/>
          <p:cNvSpPr/>
          <p:nvPr/>
        </p:nvSpPr>
        <p:spPr bwMode="auto">
          <a:xfrm>
            <a:off x="2133600" y="4238625"/>
            <a:ext cx="5181600" cy="6858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FF0000"/>
              </a:solidFill>
              <a:effectLst/>
              <a:latin typeface="Arial" charset="0"/>
            </a:endParaRPr>
          </a:p>
        </p:txBody>
      </p:sp>
      <p:sp>
        <p:nvSpPr>
          <p:cNvPr id="12" name="TextBox 11"/>
          <p:cNvSpPr txBox="1"/>
          <p:nvPr/>
        </p:nvSpPr>
        <p:spPr>
          <a:xfrm>
            <a:off x="7848600" y="3781430"/>
            <a:ext cx="1752600" cy="541687"/>
          </a:xfrm>
          <a:prstGeom prst="rect">
            <a:avLst/>
          </a:prstGeom>
          <a:noFill/>
        </p:spPr>
        <p:txBody>
          <a:bodyPr wrap="square" rtlCol="0">
            <a:spAutoFit/>
          </a:bodyPr>
          <a:lstStyle/>
          <a:p>
            <a:r>
              <a:rPr lang="en-US" sz="1600" b="0" dirty="0" smtClean="0">
                <a:solidFill>
                  <a:schemeClr val="tx2"/>
                </a:solidFill>
                <a:latin typeface="Tekton Pro" pitchFamily="34" charset="0"/>
              </a:rPr>
              <a:t>Expression</a:t>
            </a:r>
            <a:br>
              <a:rPr lang="en-US" sz="1600" b="0" dirty="0" smtClean="0">
                <a:solidFill>
                  <a:schemeClr val="tx2"/>
                </a:solidFill>
                <a:latin typeface="Tekton Pro" pitchFamily="34" charset="0"/>
              </a:rPr>
            </a:br>
            <a:r>
              <a:rPr lang="en-US" sz="1600" b="0" dirty="0" smtClean="0">
                <a:solidFill>
                  <a:schemeClr val="tx2"/>
                </a:solidFill>
                <a:latin typeface="Tekton Pro" pitchFamily="34" charset="0"/>
              </a:rPr>
              <a:t>Construction</a:t>
            </a:r>
            <a:endParaRPr lang="en-US" sz="1600" b="0" dirty="0">
              <a:solidFill>
                <a:schemeClr val="tx2"/>
              </a:solidFill>
              <a:latin typeface="Tekton Pro" pitchFamily="34" charset="0"/>
            </a:endParaRPr>
          </a:p>
        </p:txBody>
      </p:sp>
      <p:cxnSp>
        <p:nvCxnSpPr>
          <p:cNvPr id="13" name="Straight Arrow Connector 12"/>
          <p:cNvCxnSpPr>
            <a:stCxn id="12" idx="1"/>
          </p:cNvCxnSpPr>
          <p:nvPr/>
        </p:nvCxnSpPr>
        <p:spPr bwMode="auto">
          <a:xfrm flipH="1">
            <a:off x="6096000" y="4052274"/>
            <a:ext cx="1752600" cy="643548"/>
          </a:xfrm>
          <a:prstGeom prst="straightConnector1">
            <a:avLst/>
          </a:prstGeom>
          <a:solidFill>
            <a:schemeClr val="accent1"/>
          </a:solidFill>
          <a:ln w="25400" cap="flat" cmpd="sng" algn="ctr">
            <a:solidFill>
              <a:srgbClr val="FF0000"/>
            </a:solidFill>
            <a:prstDash val="solid"/>
            <a:round/>
            <a:headEnd type="none" w="med" len="med"/>
            <a:tailEnd type="arrow"/>
          </a:ln>
          <a:effectLst/>
        </p:spPr>
      </p:cxnSp>
      <p:sp>
        <p:nvSpPr>
          <p:cNvPr id="14" name="Rectangle 13"/>
          <p:cNvSpPr/>
          <p:nvPr/>
        </p:nvSpPr>
        <p:spPr bwMode="auto">
          <a:xfrm>
            <a:off x="2133600" y="4972915"/>
            <a:ext cx="5181600" cy="6096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FF0000"/>
              </a:solidFill>
              <a:effectLst/>
              <a:latin typeface="Arial" charset="0"/>
            </a:endParaRPr>
          </a:p>
        </p:txBody>
      </p:sp>
      <p:sp>
        <p:nvSpPr>
          <p:cNvPr id="15" name="TextBox 14"/>
          <p:cNvSpPr txBox="1"/>
          <p:nvPr/>
        </p:nvSpPr>
        <p:spPr>
          <a:xfrm>
            <a:off x="609600" y="4772025"/>
            <a:ext cx="1752600" cy="541687"/>
          </a:xfrm>
          <a:prstGeom prst="rect">
            <a:avLst/>
          </a:prstGeom>
          <a:noFill/>
        </p:spPr>
        <p:txBody>
          <a:bodyPr wrap="square" rtlCol="0">
            <a:spAutoFit/>
          </a:bodyPr>
          <a:lstStyle/>
          <a:p>
            <a:r>
              <a:rPr lang="en-US" sz="1600" b="0" dirty="0" smtClean="0">
                <a:solidFill>
                  <a:schemeClr val="tx2"/>
                </a:solidFill>
                <a:latin typeface="Tekton Pro" pitchFamily="34" charset="0"/>
              </a:rPr>
              <a:t>Expression</a:t>
            </a:r>
            <a:br>
              <a:rPr lang="en-US" sz="1600" b="0" dirty="0" smtClean="0">
                <a:solidFill>
                  <a:schemeClr val="tx2"/>
                </a:solidFill>
                <a:latin typeface="Tekton Pro" pitchFamily="34" charset="0"/>
              </a:rPr>
            </a:br>
            <a:r>
              <a:rPr lang="en-US" sz="1600" b="0" dirty="0" smtClean="0">
                <a:solidFill>
                  <a:schemeClr val="tx2"/>
                </a:solidFill>
                <a:latin typeface="Tekton Pro" pitchFamily="34" charset="0"/>
              </a:rPr>
              <a:t>Evaluation</a:t>
            </a:r>
            <a:endParaRPr lang="en-US" sz="1600" b="0" dirty="0">
              <a:solidFill>
                <a:schemeClr val="tx2"/>
              </a:solidFill>
              <a:latin typeface="Tekton Pro" pitchFamily="34" charset="0"/>
            </a:endParaRPr>
          </a:p>
        </p:txBody>
      </p:sp>
      <p:cxnSp>
        <p:nvCxnSpPr>
          <p:cNvPr id="16" name="Straight Arrow Connector 15"/>
          <p:cNvCxnSpPr/>
          <p:nvPr/>
        </p:nvCxnSpPr>
        <p:spPr bwMode="auto">
          <a:xfrm>
            <a:off x="990600" y="5305425"/>
            <a:ext cx="1143000" cy="152402"/>
          </a:xfrm>
          <a:prstGeom prst="straightConnector1">
            <a:avLst/>
          </a:prstGeom>
          <a:solidFill>
            <a:schemeClr val="accent1"/>
          </a:solidFill>
          <a:ln w="254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26594974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 presetClass="exit" presetSubtype="0" fill="hold" nodeType="withEffect">
                                  <p:stCondLst>
                                    <p:cond delay="0"/>
                                  </p:stCondLst>
                                  <p:childTnLst>
                                    <p:set>
                                      <p:cBhvr>
                                        <p:cTn id="31" dur="1" fill="hold">
                                          <p:stCondLst>
                                            <p:cond delay="0"/>
                                          </p:stCondLst>
                                        </p:cTn>
                                        <p:tgtEl>
                                          <p:spTgt spid="6"/>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5"/>
                                        </p:tgtEl>
                                        <p:attrNameLst>
                                          <p:attrName>style.visibility</p:attrName>
                                        </p:attrNameLst>
                                      </p:cBhvr>
                                      <p:to>
                                        <p:strVal val="hidden"/>
                                      </p:to>
                                    </p:set>
                                  </p:childTnLst>
                                </p:cTn>
                              </p:par>
                              <p:par>
                                <p:cTn id="34" presetID="1" presetClass="exit" presetSubtype="0" fill="hold" grpId="1" nodeType="withEffect">
                                  <p:stCondLst>
                                    <p:cond delay="0"/>
                                  </p:stCondLst>
                                  <p:childTnLst>
                                    <p:set>
                                      <p:cBhvr>
                                        <p:cTn id="35" dur="1" fill="hold">
                                          <p:stCondLst>
                                            <p:cond delay="0"/>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par>
                                <p:cTn id="41" presetID="10"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1" presetClass="exit" presetSubtype="0" fill="hold" grpId="1" nodeType="withEffect">
                                  <p:stCondLst>
                                    <p:cond delay="0"/>
                                  </p:stCondLst>
                                  <p:childTnLst>
                                    <p:set>
                                      <p:cBhvr>
                                        <p:cTn id="48" dur="1" fill="hold">
                                          <p:stCondLst>
                                            <p:cond delay="0"/>
                                          </p:stCondLst>
                                        </p:cTn>
                                        <p:tgtEl>
                                          <p:spTgt spid="11"/>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13"/>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12"/>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par>
                                <p:cTn id="58" presetID="10" presetClass="entr" presetSubtype="0" fill="hold"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par>
                                <p:cTn id="64" presetID="1" presetClass="exit" presetSubtype="0" fill="hold" grpId="1" nodeType="withEffect">
                                  <p:stCondLst>
                                    <p:cond delay="0"/>
                                  </p:stCondLst>
                                  <p:childTnLst>
                                    <p:set>
                                      <p:cBhvr>
                                        <p:cTn id="65" dur="1" fill="hold">
                                          <p:stCondLst>
                                            <p:cond delay="0"/>
                                          </p:stCondLst>
                                        </p:cTn>
                                        <p:tgtEl>
                                          <p:spTgt spid="8"/>
                                        </p:tgtEl>
                                        <p:attrNameLst>
                                          <p:attrName>style.visibility</p:attrName>
                                        </p:attrNameLst>
                                      </p:cBhvr>
                                      <p:to>
                                        <p:strVal val="hidden"/>
                                      </p:to>
                                    </p:set>
                                  </p:childTnLst>
                                </p:cTn>
                              </p:par>
                              <p:par>
                                <p:cTn id="66" presetID="1" presetClass="exit" presetSubtype="0" fill="hold" nodeType="withEffect">
                                  <p:stCondLst>
                                    <p:cond delay="0"/>
                                  </p:stCondLst>
                                  <p:childTnLst>
                                    <p:set>
                                      <p:cBhvr>
                                        <p:cTn id="67" dur="1" fill="hold">
                                          <p:stCondLst>
                                            <p:cond delay="0"/>
                                          </p:stCondLst>
                                        </p:cTn>
                                        <p:tgtEl>
                                          <p:spTgt spid="10"/>
                                        </p:tgtEl>
                                        <p:attrNameLst>
                                          <p:attrName>style.visibility</p:attrName>
                                        </p:attrNameLst>
                                      </p:cBhvr>
                                      <p:to>
                                        <p:strVal val="hidden"/>
                                      </p:to>
                                    </p:set>
                                  </p:childTnLst>
                                </p:cTn>
                              </p:par>
                              <p:par>
                                <p:cTn id="68" presetID="1" presetClass="exit" presetSubtype="0" fill="hold" grpId="1" nodeType="withEffect">
                                  <p:stCondLst>
                                    <p:cond delay="0"/>
                                  </p:stCondLst>
                                  <p:childTnLst>
                                    <p:set>
                                      <p:cBhvr>
                                        <p:cTn id="69"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animBg="1"/>
      <p:bldP spid="7" grpId="1" animBg="1"/>
      <p:bldP spid="8" grpId="0" animBg="1"/>
      <p:bldP spid="8" grpId="1" animBg="1"/>
      <p:bldP spid="9" grpId="0"/>
      <p:bldP spid="9" grpId="1"/>
      <p:bldP spid="11" grpId="0" animBg="1"/>
      <p:bldP spid="11" grpId="1" animBg="1"/>
      <p:bldP spid="12" grpId="0"/>
      <p:bldP spid="12" grpId="1"/>
      <p:bldP spid="14" grpId="0" animBg="1"/>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bwMode="auto">
          <a:xfrm>
            <a:off x="5197506" y="1261238"/>
            <a:ext cx="3678480" cy="4648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0"/>
              </a:spcBef>
              <a:spcAft>
                <a:spcPct val="0"/>
              </a:spcAft>
              <a:buSzPct val="95000"/>
              <a:buBlip>
                <a:blip r:embed="rId3"/>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3"/>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3"/>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3"/>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3"/>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3"/>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3"/>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3"/>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3"/>
              </a:buBlip>
              <a:defRPr sz="2000" b="1">
                <a:solidFill>
                  <a:schemeClr val="tx1"/>
                </a:solidFill>
                <a:effectLst>
                  <a:outerShdw blurRad="38100" dist="38100" dir="2700000" algn="tl">
                    <a:srgbClr val="000000"/>
                  </a:outerShdw>
                </a:effectLst>
                <a:latin typeface="+mn-lt"/>
              </a:defRPr>
            </a:lvl9pPr>
          </a:lstStyle>
          <a:p>
            <a:pPr>
              <a:buFontTx/>
              <a:buNone/>
            </a:pPr>
            <a:endParaRPr lang="en-US" dirty="0"/>
          </a:p>
        </p:txBody>
      </p:sp>
      <p:sp>
        <p:nvSpPr>
          <p:cNvPr id="12" name="Content Placeholder 2"/>
          <p:cNvSpPr txBox="1">
            <a:spLocks/>
          </p:cNvSpPr>
          <p:nvPr/>
        </p:nvSpPr>
        <p:spPr bwMode="auto">
          <a:xfrm>
            <a:off x="6858000" y="1219200"/>
            <a:ext cx="3124200" cy="46482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bodyPr>
          <a:lstStyle>
            <a:lvl1pPr marL="342900" indent="-342900" algn="l" defTabSz="-13873163" rtl="0" eaLnBrk="1" fontAlgn="base" hangingPunct="1">
              <a:spcBef>
                <a:spcPct val="20000"/>
              </a:spcBef>
              <a:spcAft>
                <a:spcPct val="0"/>
              </a:spcAft>
              <a:buClrTx/>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ClrTx/>
              <a:buSzPct val="50000"/>
              <a:buFont typeface="Wingdings" pitchFamily="2" charset="2"/>
              <a:buChar char="o"/>
              <a:defRPr sz="1800" b="0">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ClrTx/>
              <a:buSzPct val="50000"/>
              <a:buFont typeface="Wingdings" pitchFamily="2" charset="2"/>
              <a:buChar char="o"/>
              <a:defRPr sz="1600" b="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ClrTx/>
              <a:buSzPct val="50000"/>
              <a:buFont typeface="Wingdings" pitchFamily="2" charset="2"/>
              <a:buChar char="o"/>
              <a:defRPr sz="1400" b="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ClrTx/>
              <a:buSzPct val="50000"/>
              <a:buFont typeface="Wingdings" pitchFamily="2" charset="2"/>
              <a:buChar char="o"/>
              <a:defRPr sz="1200" b="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r>
              <a:rPr lang="en-US" b="0" dirty="0" smtClean="0"/>
              <a:t>Date/Time</a:t>
            </a:r>
          </a:p>
          <a:p>
            <a:endParaRPr lang="en-US" b="0" dirty="0" smtClean="0"/>
          </a:p>
          <a:p>
            <a:endParaRPr lang="en-US" b="0" dirty="0" smtClean="0"/>
          </a:p>
          <a:p>
            <a:endParaRPr lang="en-US" b="0" dirty="0" smtClean="0"/>
          </a:p>
          <a:p>
            <a:endParaRPr lang="en-US" b="0" dirty="0" smtClean="0"/>
          </a:p>
          <a:p>
            <a:pPr>
              <a:buFont typeface="Wingdings" pitchFamily="2" charset="2"/>
              <a:buNone/>
            </a:pPr>
            <a:endParaRPr lang="en-US" b="0" dirty="0"/>
          </a:p>
        </p:txBody>
      </p:sp>
      <p:sp>
        <p:nvSpPr>
          <p:cNvPr id="11" name="Content Placeholder 2"/>
          <p:cNvSpPr txBox="1">
            <a:spLocks/>
          </p:cNvSpPr>
          <p:nvPr/>
        </p:nvSpPr>
        <p:spPr bwMode="auto">
          <a:xfrm>
            <a:off x="2667000" y="1219200"/>
            <a:ext cx="3124200" cy="46482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bodyPr>
          <a:lstStyle>
            <a:lvl1pPr marL="342900" indent="-342900" algn="l" defTabSz="-13873163" rtl="0" eaLnBrk="1" fontAlgn="base" hangingPunct="1">
              <a:spcBef>
                <a:spcPct val="20000"/>
              </a:spcBef>
              <a:spcAft>
                <a:spcPct val="0"/>
              </a:spcAft>
              <a:buClrTx/>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ClrTx/>
              <a:buSzPct val="50000"/>
              <a:buFont typeface="Wingdings" pitchFamily="2" charset="2"/>
              <a:buChar char="o"/>
              <a:defRPr sz="1800" b="0">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ClrTx/>
              <a:buSzPct val="50000"/>
              <a:buFont typeface="Wingdings" pitchFamily="2" charset="2"/>
              <a:buChar char="o"/>
              <a:defRPr sz="1600" b="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ClrTx/>
              <a:buSzPct val="50000"/>
              <a:buFont typeface="Wingdings" pitchFamily="2" charset="2"/>
              <a:buChar char="o"/>
              <a:defRPr sz="1400" b="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ClrTx/>
              <a:buSzPct val="50000"/>
              <a:buFont typeface="Wingdings" pitchFamily="2" charset="2"/>
              <a:buChar char="o"/>
              <a:defRPr sz="1200" b="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r>
              <a:rPr lang="en-US" b="0" dirty="0" smtClean="0"/>
              <a:t>String</a:t>
            </a:r>
          </a:p>
          <a:p>
            <a:endParaRPr lang="en-US" b="0" dirty="0" smtClean="0"/>
          </a:p>
          <a:p>
            <a:endParaRPr lang="en-US" b="0" dirty="0" smtClean="0"/>
          </a:p>
          <a:p>
            <a:endParaRPr lang="en-US" b="0" dirty="0" smtClean="0"/>
          </a:p>
          <a:p>
            <a:endParaRPr lang="en-US" b="0" dirty="0" smtClean="0"/>
          </a:p>
          <a:p>
            <a:pPr>
              <a:buFont typeface="Wingdings" pitchFamily="2" charset="2"/>
              <a:buNone/>
            </a:pPr>
            <a:endParaRPr lang="en-US" b="0" dirty="0"/>
          </a:p>
        </p:txBody>
      </p:sp>
      <p:sp>
        <p:nvSpPr>
          <p:cNvPr id="2" name="Title 1"/>
          <p:cNvSpPr>
            <a:spLocks noGrp="1"/>
          </p:cNvSpPr>
          <p:nvPr>
            <p:ph type="title"/>
          </p:nvPr>
        </p:nvSpPr>
        <p:spPr/>
        <p:txBody>
          <a:bodyPr/>
          <a:lstStyle/>
          <a:p>
            <a:r>
              <a:rPr lang="en-US" dirty="0" smtClean="0"/>
              <a:t>SSIS Expression Language Syntax</a:t>
            </a:r>
            <a:endParaRPr lang="en-US" dirty="0"/>
          </a:p>
        </p:txBody>
      </p:sp>
      <p:sp>
        <p:nvSpPr>
          <p:cNvPr id="4" name="Content Placeholder 2"/>
          <p:cNvSpPr txBox="1">
            <a:spLocks/>
          </p:cNvSpPr>
          <p:nvPr/>
        </p:nvSpPr>
        <p:spPr bwMode="auto">
          <a:xfrm>
            <a:off x="228600" y="1219200"/>
            <a:ext cx="3124200" cy="46482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bodyPr>
          <a:lstStyle>
            <a:lvl1pPr marL="342900" indent="-342900" algn="l" defTabSz="-13873163" rtl="0" eaLnBrk="1" fontAlgn="base" hangingPunct="1">
              <a:spcBef>
                <a:spcPct val="20000"/>
              </a:spcBef>
              <a:spcAft>
                <a:spcPct val="0"/>
              </a:spcAft>
              <a:buClrTx/>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ClrTx/>
              <a:buSzPct val="50000"/>
              <a:buFont typeface="Wingdings" pitchFamily="2" charset="2"/>
              <a:buChar char="o"/>
              <a:defRPr sz="1800" b="0">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ClrTx/>
              <a:buSzPct val="50000"/>
              <a:buFont typeface="Wingdings" pitchFamily="2" charset="2"/>
              <a:buChar char="o"/>
              <a:defRPr sz="1600" b="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ClrTx/>
              <a:buSzPct val="50000"/>
              <a:buFont typeface="Wingdings" pitchFamily="2" charset="2"/>
              <a:buChar char="o"/>
              <a:defRPr sz="1400" b="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ClrTx/>
              <a:buSzPct val="50000"/>
              <a:buFont typeface="Wingdings" pitchFamily="2" charset="2"/>
              <a:buChar char="o"/>
              <a:defRPr sz="1200" b="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r>
              <a:rPr lang="en-US" b="0" dirty="0" smtClean="0"/>
              <a:t>Mathematical</a:t>
            </a:r>
          </a:p>
          <a:p>
            <a:endParaRPr lang="en-US" b="0" dirty="0"/>
          </a:p>
          <a:p>
            <a:endParaRPr lang="en-US" b="0" dirty="0" smtClean="0"/>
          </a:p>
          <a:p>
            <a:endParaRPr lang="en-US" b="0" dirty="0"/>
          </a:p>
          <a:p>
            <a:endParaRPr lang="en-US" b="0" dirty="0" smtClean="0"/>
          </a:p>
          <a:p>
            <a:endParaRPr lang="en-US" b="0" dirty="0"/>
          </a:p>
          <a:p>
            <a:endParaRPr lang="en-US" b="0" dirty="0" smtClean="0"/>
          </a:p>
          <a:p>
            <a:endParaRPr lang="en-US" b="0" dirty="0" smtClean="0"/>
          </a:p>
          <a:p>
            <a:endParaRPr lang="en-US" b="0" dirty="0" smtClean="0"/>
          </a:p>
          <a:p>
            <a:endParaRPr lang="en-US" b="0" dirty="0" smtClean="0"/>
          </a:p>
          <a:p>
            <a:endParaRPr lang="en-US" b="0" dirty="0" smtClean="0"/>
          </a:p>
          <a:p>
            <a:pPr>
              <a:buFont typeface="Wingdings" pitchFamily="2" charset="2"/>
              <a:buNone/>
            </a:pPr>
            <a:endParaRPr lang="en-US" b="0" dirty="0"/>
          </a:p>
        </p:txBody>
      </p:sp>
      <p:pic>
        <p:nvPicPr>
          <p:cNvPr id="5" name="Picture 3"/>
          <p:cNvPicPr>
            <a:picLocks noChangeAspect="1" noChangeArrowheads="1"/>
          </p:cNvPicPr>
          <p:nvPr/>
        </p:nvPicPr>
        <p:blipFill>
          <a:blip r:embed="rId4"/>
          <a:srcRect/>
          <a:stretch>
            <a:fillRect/>
          </a:stretch>
        </p:blipFill>
        <p:spPr bwMode="auto">
          <a:xfrm>
            <a:off x="304800" y="1752600"/>
            <a:ext cx="1886426" cy="1473518"/>
          </a:xfrm>
          <a:prstGeom prst="rect">
            <a:avLst/>
          </a:prstGeom>
          <a:noFill/>
          <a:ln w="9525">
            <a:noFill/>
            <a:miter lim="800000"/>
            <a:headEnd/>
            <a:tailEnd/>
          </a:ln>
          <a:effectLst/>
        </p:spPr>
      </p:pic>
      <p:grpSp>
        <p:nvGrpSpPr>
          <p:cNvPr id="6" name="Group 5"/>
          <p:cNvGrpSpPr/>
          <p:nvPr/>
        </p:nvGrpSpPr>
        <p:grpSpPr>
          <a:xfrm>
            <a:off x="2742334" y="1703243"/>
            <a:ext cx="3963266" cy="1855513"/>
            <a:chOff x="2351809" y="4191000"/>
            <a:chExt cx="3963266" cy="2182957"/>
          </a:xfrm>
        </p:grpSpPr>
        <p:pic>
          <p:nvPicPr>
            <p:cNvPr id="7" name="Picture 4"/>
            <p:cNvPicPr>
              <a:picLocks noChangeAspect="1" noChangeArrowheads="1"/>
            </p:cNvPicPr>
            <p:nvPr/>
          </p:nvPicPr>
          <p:blipFill>
            <a:blip r:embed="rId5"/>
            <a:srcRect/>
            <a:stretch>
              <a:fillRect/>
            </a:stretch>
          </p:blipFill>
          <p:spPr bwMode="auto">
            <a:xfrm>
              <a:off x="2362200" y="4191000"/>
              <a:ext cx="3952875" cy="1562100"/>
            </a:xfrm>
            <a:prstGeom prst="rect">
              <a:avLst/>
            </a:prstGeom>
            <a:noFill/>
            <a:ln w="9525">
              <a:noFill/>
              <a:miter lim="800000"/>
              <a:headEnd/>
              <a:tailEnd/>
            </a:ln>
            <a:effectLst/>
          </p:spPr>
        </p:pic>
        <p:pic>
          <p:nvPicPr>
            <p:cNvPr id="8" name="Picture 5"/>
            <p:cNvPicPr>
              <a:picLocks noChangeAspect="1" noChangeArrowheads="1"/>
            </p:cNvPicPr>
            <p:nvPr/>
          </p:nvPicPr>
          <p:blipFill>
            <a:blip r:embed="rId6"/>
            <a:srcRect/>
            <a:stretch>
              <a:fillRect/>
            </a:stretch>
          </p:blipFill>
          <p:spPr bwMode="auto">
            <a:xfrm>
              <a:off x="2351809" y="5735782"/>
              <a:ext cx="2867025" cy="638175"/>
            </a:xfrm>
            <a:prstGeom prst="rect">
              <a:avLst/>
            </a:prstGeom>
            <a:noFill/>
            <a:ln w="9525">
              <a:noFill/>
              <a:miter lim="800000"/>
              <a:headEnd/>
              <a:tailEnd/>
            </a:ln>
            <a:effectLst/>
          </p:spPr>
        </p:pic>
      </p:grpSp>
      <p:pic>
        <p:nvPicPr>
          <p:cNvPr id="9" name="Picture 6"/>
          <p:cNvPicPr>
            <a:picLocks noChangeAspect="1" noChangeArrowheads="1"/>
          </p:cNvPicPr>
          <p:nvPr/>
        </p:nvPicPr>
        <p:blipFill>
          <a:blip r:embed="rId7"/>
          <a:srcRect/>
          <a:stretch>
            <a:fillRect/>
          </a:stretch>
        </p:blipFill>
        <p:spPr bwMode="auto">
          <a:xfrm>
            <a:off x="6935152" y="1752600"/>
            <a:ext cx="2056448" cy="1060609"/>
          </a:xfrm>
          <a:prstGeom prst="rect">
            <a:avLst/>
          </a:prstGeom>
          <a:noFill/>
          <a:ln w="9525">
            <a:noFill/>
            <a:miter lim="800000"/>
            <a:headEnd/>
            <a:tailEnd/>
          </a:ln>
          <a:effectLst/>
        </p:spPr>
      </p:pic>
    </p:spTree>
    <p:extLst>
      <p:ext uri="{BB962C8B-B14F-4D97-AF65-F5344CB8AC3E}">
        <p14:creationId xmlns:p14="http://schemas.microsoft.com/office/powerpoint/2010/main" val="24237394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fade">
                                      <p:cBhvr>
                                        <p:cTn id="15" dur="500"/>
                                        <p:tgtEl>
                                          <p:spTgt spid="11">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Effect transition="in" filter="fade">
                                      <p:cBhvr>
                                        <p:cTn id="23" dur="500"/>
                                        <p:tgtEl>
                                          <p:spTgt spid="12">
                                            <p:txEl>
                                              <p:pRg st="0" end="0"/>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2775" y="1912620"/>
            <a:ext cx="2307143" cy="1959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a:t>SSIS Expression Language Syntax</a:t>
            </a:r>
          </a:p>
        </p:txBody>
      </p:sp>
      <p:sp>
        <p:nvSpPr>
          <p:cNvPr id="3" name="Text Placeholder 2"/>
          <p:cNvSpPr>
            <a:spLocks noGrp="1"/>
          </p:cNvSpPr>
          <p:nvPr>
            <p:ph type="body" idx="1"/>
          </p:nvPr>
        </p:nvSpPr>
        <p:spPr>
          <a:xfrm>
            <a:off x="457200" y="1371600"/>
            <a:ext cx="3429000" cy="4495800"/>
          </a:xfrm>
        </p:spPr>
        <p:txBody>
          <a:bodyPr/>
          <a:lstStyle/>
          <a:p>
            <a:r>
              <a:rPr lang="en-US" dirty="0" smtClean="0"/>
              <a:t>NULL Functions</a:t>
            </a:r>
            <a:endParaRPr lang="en-US"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575" y="1920240"/>
            <a:ext cx="2307143" cy="1959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0" y="1842133"/>
            <a:ext cx="2307143" cy="3796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2"/>
          <p:cNvSpPr txBox="1">
            <a:spLocks noChangeAspect="1"/>
          </p:cNvSpPr>
          <p:nvPr/>
        </p:nvSpPr>
        <p:spPr bwMode="auto">
          <a:xfrm>
            <a:off x="6096000" y="1371601"/>
            <a:ext cx="2914650" cy="3439287"/>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bodyPr>
          <a:lstStyle>
            <a:lvl1pPr marL="342900" indent="-342900" algn="l" defTabSz="-13873163" rtl="0" eaLnBrk="1" fontAlgn="base" hangingPunct="1">
              <a:spcBef>
                <a:spcPct val="20000"/>
              </a:spcBef>
              <a:spcAft>
                <a:spcPct val="0"/>
              </a:spcAft>
              <a:buClrTx/>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ClrTx/>
              <a:buSzPct val="50000"/>
              <a:buFont typeface="Wingdings" pitchFamily="2" charset="2"/>
              <a:buChar char="o"/>
              <a:defRPr sz="1800" b="0">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ClrTx/>
              <a:buSzPct val="50000"/>
              <a:buFont typeface="Wingdings" pitchFamily="2" charset="2"/>
              <a:buChar char="o"/>
              <a:defRPr sz="1600" b="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ClrTx/>
              <a:buSzPct val="50000"/>
              <a:buFont typeface="Wingdings" pitchFamily="2" charset="2"/>
              <a:buChar char="o"/>
              <a:defRPr sz="1400" b="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ClrTx/>
              <a:buSzPct val="50000"/>
              <a:buFont typeface="Wingdings" pitchFamily="2" charset="2"/>
              <a:buChar char="o"/>
              <a:defRPr sz="1200" b="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r>
              <a:rPr lang="en-US" dirty="0" smtClean="0"/>
              <a:t>Type Casts</a:t>
            </a:r>
            <a:endParaRPr lang="en-US" dirty="0"/>
          </a:p>
        </p:txBody>
      </p:sp>
    </p:spTree>
    <p:extLst>
      <p:ext uri="{BB962C8B-B14F-4D97-AF65-F5344CB8AC3E}">
        <p14:creationId xmlns:p14="http://schemas.microsoft.com/office/powerpoint/2010/main" val="30788368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500"/>
                                        <p:tgtEl>
                                          <p:spTgt spid="1027"/>
                                        </p:tgtEl>
                                      </p:cBhvr>
                                    </p:animEffect>
                                  </p:childTnLst>
                                </p:cTn>
                              </p:par>
                              <p:par>
                                <p:cTn id="11" presetID="10" presetClass="entr" presetSubtype="0" fill="hold" nodeType="withEffect">
                                  <p:stCondLst>
                                    <p:cond delay="0"/>
                                  </p:stCondLst>
                                  <p:childTnLst>
                                    <p:set>
                                      <p:cBhvr>
                                        <p:cTn id="12" dur="1" fill="hold">
                                          <p:stCondLst>
                                            <p:cond delay="0"/>
                                          </p:stCondLst>
                                        </p:cTn>
                                        <p:tgtEl>
                                          <p:spTgt spid="1028"/>
                                        </p:tgtEl>
                                        <p:attrNameLst>
                                          <p:attrName>style.visibility</p:attrName>
                                        </p:attrNameLst>
                                      </p:cBhvr>
                                      <p:to>
                                        <p:strVal val="visible"/>
                                      </p:to>
                                    </p:set>
                                    <p:animEffect transition="in" filter="fade">
                                      <p:cBhvr>
                                        <p:cTn id="13" dur="500"/>
                                        <p:tgtEl>
                                          <p:spTgt spid="102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1029"/>
                                        </p:tgtEl>
                                        <p:attrNameLst>
                                          <p:attrName>style.visibility</p:attrName>
                                        </p:attrNameLst>
                                      </p:cBhvr>
                                      <p:to>
                                        <p:strVal val="visible"/>
                                      </p:to>
                                    </p:set>
                                    <p:animEffect transition="in" filter="fade">
                                      <p:cBhvr>
                                        <p:cTn id="21"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SSIS Expression Language Syntax</a:t>
            </a:r>
            <a:endParaRPr lang="en-US" dirty="0"/>
          </a:p>
        </p:txBody>
      </p:sp>
      <p:grpSp>
        <p:nvGrpSpPr>
          <p:cNvPr id="3" name="Group 2"/>
          <p:cNvGrpSpPr>
            <a:grpSpLocks noChangeAspect="1"/>
          </p:cNvGrpSpPr>
          <p:nvPr/>
        </p:nvGrpSpPr>
        <p:grpSpPr>
          <a:xfrm>
            <a:off x="533400" y="1905000"/>
            <a:ext cx="2007870" cy="3612234"/>
            <a:chOff x="610984" y="1770113"/>
            <a:chExt cx="2362200" cy="4249687"/>
          </a:xfrm>
        </p:grpSpPr>
        <p:pic>
          <p:nvPicPr>
            <p:cNvPr id="5" name="Picture 2"/>
            <p:cNvPicPr>
              <a:picLocks noChangeAspect="1" noChangeArrowheads="1"/>
            </p:cNvPicPr>
            <p:nvPr/>
          </p:nvPicPr>
          <p:blipFill>
            <a:blip r:embed="rId3"/>
            <a:srcRect/>
            <a:stretch>
              <a:fillRect/>
            </a:stretch>
          </p:blipFill>
          <p:spPr bwMode="auto">
            <a:xfrm>
              <a:off x="610984" y="1770113"/>
              <a:ext cx="1499890" cy="1935969"/>
            </a:xfrm>
            <a:prstGeom prst="rect">
              <a:avLst/>
            </a:prstGeom>
            <a:noFill/>
            <a:ln w="9525">
              <a:noFill/>
              <a:miter lim="800000"/>
              <a:headEnd/>
              <a:tailEnd/>
            </a:ln>
            <a:effectLst/>
          </p:spPr>
        </p:pic>
        <p:pic>
          <p:nvPicPr>
            <p:cNvPr id="6" name="Picture 3"/>
            <p:cNvPicPr>
              <a:picLocks noChangeAspect="1" noChangeArrowheads="1"/>
            </p:cNvPicPr>
            <p:nvPr/>
          </p:nvPicPr>
          <p:blipFill>
            <a:blip r:embed="rId4"/>
            <a:srcRect/>
            <a:stretch>
              <a:fillRect/>
            </a:stretch>
          </p:blipFill>
          <p:spPr bwMode="auto">
            <a:xfrm>
              <a:off x="626135" y="3658863"/>
              <a:ext cx="2347049" cy="1924164"/>
            </a:xfrm>
            <a:prstGeom prst="rect">
              <a:avLst/>
            </a:prstGeom>
            <a:noFill/>
            <a:ln w="9525">
              <a:noFill/>
              <a:miter lim="800000"/>
              <a:headEnd/>
              <a:tailEnd/>
            </a:ln>
            <a:effectLst/>
          </p:spPr>
        </p:pic>
        <p:pic>
          <p:nvPicPr>
            <p:cNvPr id="7" name="Picture 4"/>
            <p:cNvPicPr>
              <a:picLocks noChangeAspect="1" noChangeArrowheads="1"/>
            </p:cNvPicPr>
            <p:nvPr/>
          </p:nvPicPr>
          <p:blipFill>
            <a:blip r:embed="rId5"/>
            <a:srcRect/>
            <a:stretch>
              <a:fillRect/>
            </a:stretch>
          </p:blipFill>
          <p:spPr bwMode="auto">
            <a:xfrm>
              <a:off x="610984" y="5547613"/>
              <a:ext cx="1347123" cy="472187"/>
            </a:xfrm>
            <a:prstGeom prst="rect">
              <a:avLst/>
            </a:prstGeom>
            <a:noFill/>
            <a:ln w="9525">
              <a:noFill/>
              <a:miter lim="800000"/>
              <a:headEnd/>
              <a:tailEnd/>
            </a:ln>
            <a:effectLst/>
          </p:spPr>
        </p:pic>
      </p:grpSp>
      <p:sp>
        <p:nvSpPr>
          <p:cNvPr id="8" name="Rectangle 7"/>
          <p:cNvSpPr/>
          <p:nvPr/>
        </p:nvSpPr>
        <p:spPr bwMode="auto">
          <a:xfrm>
            <a:off x="445770" y="3175803"/>
            <a:ext cx="1342460" cy="229001"/>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rgbClr val="FF0000"/>
              </a:solidFill>
              <a:effectLst/>
              <a:latin typeface="Arial" charset="0"/>
            </a:endParaRPr>
          </a:p>
        </p:txBody>
      </p:sp>
      <p:sp>
        <p:nvSpPr>
          <p:cNvPr id="9" name="Text Placeholder 2"/>
          <p:cNvSpPr>
            <a:spLocks noGrp="1"/>
          </p:cNvSpPr>
          <p:nvPr>
            <p:ph type="body" idx="1"/>
          </p:nvPr>
        </p:nvSpPr>
        <p:spPr>
          <a:xfrm>
            <a:off x="457200" y="1371600"/>
            <a:ext cx="3429000" cy="4495800"/>
          </a:xfrm>
        </p:spPr>
        <p:txBody>
          <a:bodyPr/>
          <a:lstStyle/>
          <a:p>
            <a:r>
              <a:rPr lang="en-US" dirty="0" smtClean="0"/>
              <a:t>Operators</a:t>
            </a:r>
            <a:endParaRPr lang="en-US" dirty="0"/>
          </a:p>
        </p:txBody>
      </p:sp>
      <p:sp>
        <p:nvSpPr>
          <p:cNvPr id="10" name="Text Placeholder 2"/>
          <p:cNvSpPr txBox="1">
            <a:spLocks/>
          </p:cNvSpPr>
          <p:nvPr/>
        </p:nvSpPr>
        <p:spPr bwMode="auto">
          <a:xfrm>
            <a:off x="2895600" y="1494429"/>
            <a:ext cx="4648200" cy="44958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bodyPr>
          <a:lstStyle>
            <a:lvl1pPr marL="342900" indent="-342900" algn="l" defTabSz="-13873163" rtl="0" eaLnBrk="1" fontAlgn="base" hangingPunct="1">
              <a:spcBef>
                <a:spcPct val="20000"/>
              </a:spcBef>
              <a:spcAft>
                <a:spcPct val="0"/>
              </a:spcAft>
              <a:buClrTx/>
              <a:buFont typeface="Wingdings" pitchFamily="2" charset="2"/>
              <a:buChar char="§"/>
              <a:defRPr sz="2000" b="1">
                <a:solidFill>
                  <a:schemeClr val="tx1"/>
                </a:solidFill>
                <a:latin typeface="Myriad Pro Light" pitchFamily="34" charset="0"/>
                <a:ea typeface="+mn-ea"/>
                <a:cs typeface="Segoe UI" pitchFamily="34" charset="0"/>
              </a:defRPr>
            </a:lvl1pPr>
            <a:lvl2pPr marL="742950" indent="-285750" algn="l" defTabSz="-13873163" rtl="0" eaLnBrk="1" fontAlgn="base" hangingPunct="1">
              <a:spcBef>
                <a:spcPct val="20000"/>
              </a:spcBef>
              <a:spcAft>
                <a:spcPct val="0"/>
              </a:spcAft>
              <a:buClrTx/>
              <a:buSzPct val="50000"/>
              <a:buFont typeface="Wingdings" pitchFamily="2" charset="2"/>
              <a:buChar char="o"/>
              <a:defRPr sz="1800" b="0">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ClrTx/>
              <a:buSzPct val="50000"/>
              <a:buFont typeface="Wingdings" pitchFamily="2" charset="2"/>
              <a:buChar char="o"/>
              <a:defRPr sz="1600" b="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ClrTx/>
              <a:buSzPct val="50000"/>
              <a:buFont typeface="Wingdings" pitchFamily="2" charset="2"/>
              <a:buChar char="o"/>
              <a:defRPr sz="1400" b="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ClrTx/>
              <a:buSzPct val="50000"/>
              <a:buFont typeface="Wingdings" pitchFamily="2" charset="2"/>
              <a:buChar char="o"/>
              <a:defRPr sz="1200" b="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r>
              <a:rPr lang="en-US" b="0" dirty="0" smtClean="0"/>
              <a:t>Concatenation</a:t>
            </a:r>
          </a:p>
          <a:p>
            <a:endParaRPr lang="en-US" b="0" dirty="0" smtClean="0"/>
          </a:p>
          <a:p>
            <a:endParaRPr lang="en-US" b="0" dirty="0" smtClean="0"/>
          </a:p>
          <a:p>
            <a:r>
              <a:rPr lang="en-US" b="0" dirty="0" smtClean="0"/>
              <a:t>Conditional Expression</a:t>
            </a:r>
          </a:p>
          <a:p>
            <a:endParaRPr lang="en-US" b="0" dirty="0"/>
          </a:p>
          <a:p>
            <a:pPr lvl="1"/>
            <a:endParaRPr lang="en-US" dirty="0" smtClean="0"/>
          </a:p>
          <a:p>
            <a:r>
              <a:rPr lang="en-US" b="0" dirty="0" smtClean="0"/>
              <a:t>Variable Reference</a:t>
            </a:r>
          </a:p>
          <a:p>
            <a:endParaRPr lang="en-US" b="0" dirty="0"/>
          </a:p>
          <a:p>
            <a:endParaRPr lang="en-US" b="0" dirty="0" smtClean="0"/>
          </a:p>
          <a:p>
            <a:r>
              <a:rPr lang="en-US" b="0" dirty="0" smtClean="0"/>
              <a:t>Column Reference</a:t>
            </a:r>
          </a:p>
          <a:p>
            <a:endParaRPr lang="en-US" b="0" dirty="0" smtClean="0"/>
          </a:p>
        </p:txBody>
      </p:sp>
      <p:sp>
        <p:nvSpPr>
          <p:cNvPr id="11" name="TextBox 10"/>
          <p:cNvSpPr txBox="1"/>
          <p:nvPr/>
        </p:nvSpPr>
        <p:spPr bwMode="auto">
          <a:xfrm>
            <a:off x="3352800" y="1905000"/>
            <a:ext cx="4322276" cy="313932"/>
          </a:xfrm>
          <a:prstGeom prst="rect">
            <a:avLst/>
          </a:prstGeom>
          <a:solidFill>
            <a:schemeClr val="accent2"/>
          </a:solidFill>
          <a:ln w="9525">
            <a:solidFill>
              <a:schemeClr val="tx1"/>
            </a:solidFill>
            <a:miter lim="800000"/>
            <a:headEnd/>
            <a:tailEnd/>
          </a:ln>
        </p:spPr>
        <p:txBody>
          <a:bodyPr wrap="square" rtlCol="0">
            <a:spAutoFit/>
          </a:bodyPr>
          <a:lstStyle/>
          <a:p>
            <a:r>
              <a:rPr lang="en-US" sz="1600" b="0" dirty="0" smtClean="0">
                <a:solidFill>
                  <a:schemeClr val="bg1"/>
                </a:solidFill>
                <a:latin typeface="Consolas" pitchFamily="49" charset="0"/>
                <a:cs typeface="Consolas" pitchFamily="49" charset="0"/>
              </a:rPr>
              <a:t>"</a:t>
            </a:r>
            <a:r>
              <a:rPr lang="en-US" sz="1600" b="0" dirty="0" err="1" smtClean="0">
                <a:solidFill>
                  <a:schemeClr val="bg1"/>
                </a:solidFill>
                <a:latin typeface="Consolas" pitchFamily="49" charset="0"/>
                <a:cs typeface="Consolas" pitchFamily="49" charset="0"/>
              </a:rPr>
              <a:t>StringA</a:t>
            </a:r>
            <a:r>
              <a:rPr lang="en-US" sz="1600" b="0" dirty="0">
                <a:solidFill>
                  <a:schemeClr val="bg1"/>
                </a:solidFill>
                <a:latin typeface="Consolas" pitchFamily="49" charset="0"/>
                <a:cs typeface="Consolas" pitchFamily="49" charset="0"/>
              </a:rPr>
              <a:t> " + " string B " </a:t>
            </a:r>
          </a:p>
        </p:txBody>
      </p:sp>
      <p:sp>
        <p:nvSpPr>
          <p:cNvPr id="12" name="TextBox 11"/>
          <p:cNvSpPr txBox="1"/>
          <p:nvPr/>
        </p:nvSpPr>
        <p:spPr bwMode="auto">
          <a:xfrm>
            <a:off x="3360420" y="4081046"/>
            <a:ext cx="4322276" cy="313932"/>
          </a:xfrm>
          <a:prstGeom prst="rect">
            <a:avLst/>
          </a:prstGeom>
          <a:solidFill>
            <a:schemeClr val="accent2"/>
          </a:solidFill>
          <a:ln w="9525">
            <a:solidFill>
              <a:schemeClr val="tx1"/>
            </a:solidFill>
            <a:miter lim="800000"/>
            <a:headEnd/>
            <a:tailEnd/>
          </a:ln>
        </p:spPr>
        <p:txBody>
          <a:bodyPr wrap="square" rtlCol="0">
            <a:spAutoFit/>
          </a:bodyPr>
          <a:lstStyle/>
          <a:p>
            <a:r>
              <a:rPr lang="en-US" sz="1600" b="0" dirty="0" smtClean="0">
                <a:solidFill>
                  <a:schemeClr val="bg1"/>
                </a:solidFill>
                <a:latin typeface="Consolas" pitchFamily="49" charset="0"/>
                <a:cs typeface="Consolas" pitchFamily="49" charset="0"/>
              </a:rPr>
              <a:t>@[User::</a:t>
            </a:r>
            <a:r>
              <a:rPr lang="en-US" sz="1600" b="0" dirty="0" err="1" smtClean="0">
                <a:solidFill>
                  <a:schemeClr val="bg1"/>
                </a:solidFill>
                <a:latin typeface="Consolas" pitchFamily="49" charset="0"/>
                <a:cs typeface="Consolas" pitchFamily="49" charset="0"/>
              </a:rPr>
              <a:t>MyVariable</a:t>
            </a:r>
            <a:r>
              <a:rPr lang="en-US" sz="1600" b="0" dirty="0" smtClean="0">
                <a:solidFill>
                  <a:schemeClr val="bg1"/>
                </a:solidFill>
                <a:latin typeface="Consolas" pitchFamily="49" charset="0"/>
                <a:cs typeface="Consolas" pitchFamily="49" charset="0"/>
              </a:rPr>
              <a:t>]</a:t>
            </a:r>
            <a:endParaRPr lang="en-US" sz="1600" b="0" dirty="0">
              <a:solidFill>
                <a:schemeClr val="bg1"/>
              </a:solidFill>
              <a:latin typeface="Consolas" pitchFamily="49" charset="0"/>
              <a:cs typeface="Consolas" pitchFamily="49" charset="0"/>
            </a:endParaRPr>
          </a:p>
        </p:txBody>
      </p:sp>
      <p:sp>
        <p:nvSpPr>
          <p:cNvPr id="13" name="TextBox 12"/>
          <p:cNvSpPr txBox="1"/>
          <p:nvPr/>
        </p:nvSpPr>
        <p:spPr bwMode="auto">
          <a:xfrm>
            <a:off x="3375660" y="5071646"/>
            <a:ext cx="4322276" cy="313932"/>
          </a:xfrm>
          <a:prstGeom prst="rect">
            <a:avLst/>
          </a:prstGeom>
          <a:solidFill>
            <a:schemeClr val="accent2"/>
          </a:solidFill>
          <a:ln w="9525">
            <a:solidFill>
              <a:schemeClr val="tx1"/>
            </a:solidFill>
            <a:miter lim="800000"/>
            <a:headEnd/>
            <a:tailEnd/>
          </a:ln>
        </p:spPr>
        <p:txBody>
          <a:bodyPr wrap="square" rtlCol="0">
            <a:spAutoFit/>
          </a:bodyPr>
          <a:lstStyle/>
          <a:p>
            <a:r>
              <a:rPr lang="en-US" sz="1600" b="0" dirty="0" smtClean="0">
                <a:solidFill>
                  <a:schemeClr val="bg1"/>
                </a:solidFill>
                <a:latin typeface="Consolas" pitchFamily="49" charset="0"/>
                <a:cs typeface="Consolas" pitchFamily="49" charset="0"/>
              </a:rPr>
              <a:t>[My Column]</a:t>
            </a:r>
            <a:endParaRPr lang="en-US" sz="1600" b="0" dirty="0">
              <a:solidFill>
                <a:schemeClr val="bg1"/>
              </a:solidFill>
              <a:latin typeface="Consolas" pitchFamily="49" charset="0"/>
              <a:cs typeface="Consolas" pitchFamily="49" charset="0"/>
            </a:endParaRPr>
          </a:p>
        </p:txBody>
      </p:sp>
      <p:sp>
        <p:nvSpPr>
          <p:cNvPr id="14" name="TextBox 13"/>
          <p:cNvSpPr txBox="1"/>
          <p:nvPr/>
        </p:nvSpPr>
        <p:spPr bwMode="auto">
          <a:xfrm>
            <a:off x="3364230" y="2907268"/>
            <a:ext cx="5170170" cy="313932"/>
          </a:xfrm>
          <a:prstGeom prst="rect">
            <a:avLst/>
          </a:prstGeom>
          <a:solidFill>
            <a:schemeClr val="accent2"/>
          </a:solidFill>
          <a:ln w="9525">
            <a:solidFill>
              <a:schemeClr val="tx1"/>
            </a:solidFill>
            <a:miter lim="800000"/>
            <a:headEnd/>
            <a:tailEnd/>
          </a:ln>
        </p:spPr>
        <p:txBody>
          <a:bodyPr wrap="square" rtlCol="0">
            <a:spAutoFit/>
          </a:bodyPr>
          <a:lstStyle/>
          <a:p>
            <a:r>
              <a:rPr lang="en-US" sz="1600" b="0" dirty="0" err="1" smtClean="0">
                <a:solidFill>
                  <a:schemeClr val="bg1"/>
                </a:solidFill>
                <a:latin typeface="Consolas" pitchFamily="49" charset="0"/>
                <a:cs typeface="Consolas" pitchFamily="49" charset="0"/>
              </a:rPr>
              <a:t>IsNull</a:t>
            </a:r>
            <a:r>
              <a:rPr lang="en-US" sz="1600" b="0" dirty="0" smtClean="0">
                <a:solidFill>
                  <a:schemeClr val="bg1"/>
                </a:solidFill>
                <a:latin typeface="Consolas" pitchFamily="49" charset="0"/>
                <a:cs typeface="Consolas" pitchFamily="49" charset="0"/>
              </a:rPr>
              <a:t>([</a:t>
            </a:r>
            <a:r>
              <a:rPr lang="en-US" sz="1600" b="0" dirty="0" err="1" smtClean="0">
                <a:solidFill>
                  <a:schemeClr val="bg1"/>
                </a:solidFill>
                <a:latin typeface="Consolas" pitchFamily="49" charset="0"/>
                <a:cs typeface="Consolas" pitchFamily="49" charset="0"/>
              </a:rPr>
              <a:t>NumericColumn</a:t>
            </a:r>
            <a:r>
              <a:rPr lang="en-US" sz="1600" b="0" dirty="0" smtClean="0">
                <a:solidFill>
                  <a:schemeClr val="bg1"/>
                </a:solidFill>
                <a:latin typeface="Consolas" pitchFamily="49" charset="0"/>
                <a:cs typeface="Consolas" pitchFamily="49" charset="0"/>
              </a:rPr>
              <a:t>] ? 0 : [</a:t>
            </a:r>
            <a:r>
              <a:rPr lang="en-US" sz="1600" b="0" dirty="0" err="1" smtClean="0">
                <a:solidFill>
                  <a:schemeClr val="bg1"/>
                </a:solidFill>
                <a:latin typeface="Consolas" pitchFamily="49" charset="0"/>
                <a:cs typeface="Consolas" pitchFamily="49" charset="0"/>
              </a:rPr>
              <a:t>NumericColumn</a:t>
            </a:r>
            <a:r>
              <a:rPr lang="en-US" sz="1600" b="0" dirty="0" smtClean="0">
                <a:solidFill>
                  <a:schemeClr val="bg1"/>
                </a:solidFill>
                <a:latin typeface="Consolas" pitchFamily="49" charset="0"/>
                <a:cs typeface="Consolas" pitchFamily="49" charset="0"/>
              </a:rPr>
              <a:t>]</a:t>
            </a:r>
            <a:endParaRPr lang="en-US" sz="1600" b="0" dirty="0">
              <a:solidFill>
                <a:schemeClr val="bg1"/>
              </a:solidFill>
              <a:latin typeface="Consolas" pitchFamily="49" charset="0"/>
              <a:cs typeface="Consolas" pitchFamily="49" charset="0"/>
            </a:endParaRPr>
          </a:p>
        </p:txBody>
      </p:sp>
    </p:spTree>
    <p:extLst>
      <p:ext uri="{BB962C8B-B14F-4D97-AF65-F5344CB8AC3E}">
        <p14:creationId xmlns:p14="http://schemas.microsoft.com/office/powerpoint/2010/main" val="5607553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 presetClass="exit" presetSubtype="0" fill="hold" grpId="1" nodeType="withEffect">
                                  <p:stCondLst>
                                    <p:cond delay="0"/>
                                  </p:stCondLst>
                                  <p:childTnLst>
                                    <p:set>
                                      <p:cBhvr>
                                        <p:cTn id="25" dur="1" fill="hold">
                                          <p:stCondLst>
                                            <p:cond delay="0"/>
                                          </p:stCondLst>
                                        </p:cTn>
                                        <p:tgtEl>
                                          <p:spTgt spid="8"/>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
                                            <p:txEl>
                                              <p:pRg st="3" end="3"/>
                                            </p:txEl>
                                          </p:spTgt>
                                        </p:tgtEl>
                                        <p:attrNameLst>
                                          <p:attrName>style.visibility</p:attrName>
                                        </p:attrNameLst>
                                      </p:cBhvr>
                                      <p:to>
                                        <p:strVal val="visible"/>
                                      </p:to>
                                    </p:set>
                                    <p:animEffect transition="in" filter="fade">
                                      <p:cBhvr>
                                        <p:cTn id="30" dur="500"/>
                                        <p:tgtEl>
                                          <p:spTgt spid="10">
                                            <p:txEl>
                                              <p:pRg st="3" end="3"/>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0">
                                            <p:txEl>
                                              <p:pRg st="6" end="6"/>
                                            </p:txEl>
                                          </p:spTgt>
                                        </p:tgtEl>
                                        <p:attrNameLst>
                                          <p:attrName>style.visibility</p:attrName>
                                        </p:attrNameLst>
                                      </p:cBhvr>
                                      <p:to>
                                        <p:strVal val="visible"/>
                                      </p:to>
                                    </p:set>
                                    <p:animEffect transition="in" filter="fade">
                                      <p:cBhvr>
                                        <p:cTn id="38" dur="500"/>
                                        <p:tgtEl>
                                          <p:spTgt spid="10">
                                            <p:txEl>
                                              <p:pRg st="6" end="6"/>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0">
                                            <p:txEl>
                                              <p:pRg st="9" end="9"/>
                                            </p:txEl>
                                          </p:spTgt>
                                        </p:tgtEl>
                                        <p:attrNameLst>
                                          <p:attrName>style.visibility</p:attrName>
                                        </p:attrNameLst>
                                      </p:cBhvr>
                                      <p:to>
                                        <p:strVal val="visible"/>
                                      </p:to>
                                    </p:set>
                                    <p:animEffect transition="in" filter="fade">
                                      <p:cBhvr>
                                        <p:cTn id="46" dur="500"/>
                                        <p:tgtEl>
                                          <p:spTgt spid="10">
                                            <p:txEl>
                                              <p:pRg st="9" end="9"/>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1" grpId="0" animBg="1"/>
      <p:bldP spid="12" grpId="0" animBg="1"/>
      <p:bldP spid="13" grpId="0" animBg="1"/>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Variables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783047320"/>
              </p:ext>
            </p:extLst>
          </p:nvPr>
        </p:nvGraphicFramePr>
        <p:xfrm>
          <a:off x="609600" y="1219200"/>
          <a:ext cx="8077200" cy="1651000"/>
        </p:xfrm>
        <a:graphic>
          <a:graphicData uri="http://schemas.openxmlformats.org/drawingml/2006/table">
            <a:tbl>
              <a:tblPr firstRow="1" bandRow="1">
                <a:tableStyleId>{69012ECD-51FC-41F1-AA8D-1B2483CD663E}</a:tableStyleId>
              </a:tblPr>
              <a:tblGrid>
                <a:gridCol w="1515296"/>
                <a:gridCol w="6561904"/>
              </a:tblGrid>
              <a:tr h="370840">
                <a:tc>
                  <a:txBody>
                    <a:bodyPr/>
                    <a:lstStyle/>
                    <a:p>
                      <a:r>
                        <a:rPr lang="en-US" dirty="0" smtClean="0">
                          <a:solidFill>
                            <a:schemeClr val="bg1"/>
                          </a:solidFill>
                          <a:latin typeface="Tekton Pro" pitchFamily="34" charset="0"/>
                        </a:rPr>
                        <a:t>Variable</a:t>
                      </a:r>
                      <a:r>
                        <a:rPr lang="en-US" baseline="0" dirty="0" smtClean="0">
                          <a:solidFill>
                            <a:schemeClr val="bg1"/>
                          </a:solidFill>
                          <a:latin typeface="Tekton Pro" pitchFamily="34" charset="0"/>
                        </a:rPr>
                        <a:t> Type</a:t>
                      </a:r>
                      <a:endParaRPr lang="en-US" dirty="0">
                        <a:solidFill>
                          <a:schemeClr val="bg1"/>
                        </a:solidFill>
                        <a:latin typeface="Tekton Pro" pitchFamily="34" charset="0"/>
                      </a:endParaRPr>
                    </a:p>
                  </a:txBody>
                  <a:tcPr/>
                </a:tc>
                <a:tc>
                  <a:txBody>
                    <a:bodyPr/>
                    <a:lstStyle/>
                    <a:p>
                      <a:r>
                        <a:rPr lang="en-US" dirty="0" smtClean="0">
                          <a:solidFill>
                            <a:schemeClr val="bg1"/>
                          </a:solidFill>
                          <a:latin typeface="Tekton Pro" pitchFamily="34" charset="0"/>
                        </a:rPr>
                        <a:t>Description</a:t>
                      </a:r>
                      <a:endParaRPr lang="en-US" dirty="0">
                        <a:solidFill>
                          <a:schemeClr val="bg1"/>
                        </a:solidFill>
                        <a:latin typeface="Tekton Pro" pitchFamily="34" charset="0"/>
                      </a:endParaRPr>
                    </a:p>
                  </a:txBody>
                  <a:tcPr/>
                </a:tc>
              </a:tr>
              <a:tr h="370840">
                <a:tc>
                  <a:txBody>
                    <a:bodyPr/>
                    <a:lstStyle/>
                    <a:p>
                      <a:r>
                        <a:rPr lang="en-US" dirty="0" smtClean="0"/>
                        <a:t>System </a:t>
                      </a:r>
                      <a:endParaRPr lang="en-US" dirty="0"/>
                    </a:p>
                  </a:txBody>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dirty="0" smtClean="0"/>
                        <a:t>Package stores values collected during execution (read only)</a:t>
                      </a:r>
                    </a:p>
                  </a:txBody>
                  <a:tcPr/>
                </a:tc>
              </a:tr>
              <a:tr h="370840">
                <a:tc>
                  <a:txBody>
                    <a:bodyPr/>
                    <a:lstStyle/>
                    <a:p>
                      <a:r>
                        <a:rPr lang="en-US" dirty="0" smtClean="0"/>
                        <a:t>User</a:t>
                      </a:r>
                      <a:endParaRPr lang="en-US" dirty="0"/>
                    </a:p>
                  </a:txBody>
                  <a:tcPr/>
                </a:tc>
                <a:tc>
                  <a:txBody>
                    <a:bodyPr/>
                    <a:lstStyle/>
                    <a:p>
                      <a:r>
                        <a:rPr lang="en-US" dirty="0" smtClean="0"/>
                        <a:t>Package</a:t>
                      </a:r>
                      <a:r>
                        <a:rPr lang="en-US" baseline="0" dirty="0" smtClean="0"/>
                        <a:t> assigns i</a:t>
                      </a:r>
                      <a:r>
                        <a:rPr lang="en-US" dirty="0" smtClean="0"/>
                        <a:t>nitial value</a:t>
                      </a:r>
                      <a:r>
                        <a:rPr lang="en-US" baseline="0" dirty="0" smtClean="0"/>
                        <a:t> from hard-coded value or external </a:t>
                      </a:r>
                      <a:r>
                        <a:rPr lang="en-US" baseline="0" dirty="0" smtClean="0"/>
                        <a:t>source and </a:t>
                      </a:r>
                      <a:r>
                        <a:rPr lang="en-US" baseline="0" dirty="0" smtClean="0"/>
                        <a:t>updates value during execution</a:t>
                      </a:r>
                    </a:p>
                  </a:txBody>
                  <a:tcPr/>
                </a:tc>
              </a:tr>
            </a:tbl>
          </a:graphicData>
        </a:graphic>
      </p:graphicFrame>
      <p:sp>
        <p:nvSpPr>
          <p:cNvPr id="5" name="Rectangle 4"/>
          <p:cNvSpPr/>
          <p:nvPr/>
        </p:nvSpPr>
        <p:spPr bwMode="auto">
          <a:xfrm>
            <a:off x="5370786" y="3733800"/>
            <a:ext cx="3773214" cy="4572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2"/>
                </a:solidFill>
                <a:effectLst/>
                <a:latin typeface="Tekton Pro" pitchFamily="34" charset="0"/>
              </a:rPr>
              <a:t>Variables are case</a:t>
            </a:r>
            <a:r>
              <a:rPr kumimoji="0" lang="en-US" sz="2000" b="0" i="0" u="none" strike="noStrike" cap="none" normalizeH="0" dirty="0" smtClean="0">
                <a:ln>
                  <a:noFill/>
                </a:ln>
                <a:solidFill>
                  <a:schemeClr val="tx2"/>
                </a:solidFill>
                <a:effectLst/>
                <a:latin typeface="Tekton Pro" pitchFamily="34" charset="0"/>
              </a:rPr>
              <a:t> sensitive!</a:t>
            </a:r>
            <a:endParaRPr kumimoji="0" lang="en-US" sz="2000" b="0" i="0" u="none" strike="noStrike" cap="none" normalizeH="0" baseline="0" dirty="0" smtClean="0">
              <a:ln>
                <a:noFill/>
              </a:ln>
              <a:solidFill>
                <a:schemeClr val="tx2"/>
              </a:solidFill>
              <a:effectLst/>
              <a:latin typeface="Tekton Pro" pitchFamily="34"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150" y="3354372"/>
            <a:ext cx="3658257" cy="291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4" name="Group 33"/>
          <p:cNvGrpSpPr/>
          <p:nvPr/>
        </p:nvGrpSpPr>
        <p:grpSpPr>
          <a:xfrm>
            <a:off x="304800" y="1752600"/>
            <a:ext cx="1276350" cy="1915160"/>
            <a:chOff x="304800" y="1752600"/>
            <a:chExt cx="1276350" cy="1684020"/>
          </a:xfrm>
        </p:grpSpPr>
        <p:cxnSp>
          <p:nvCxnSpPr>
            <p:cNvPr id="28" name="Straight Connector 27"/>
            <p:cNvCxnSpPr/>
            <p:nvPr/>
          </p:nvCxnSpPr>
          <p:spPr bwMode="auto">
            <a:xfrm>
              <a:off x="304800" y="1752600"/>
              <a:ext cx="0" cy="1676400"/>
            </a:xfrm>
            <a:prstGeom prst="line">
              <a:avLst/>
            </a:prstGeom>
            <a:gradFill rotWithShape="1">
              <a:gsLst>
                <a:gs pos="0">
                  <a:srgbClr val="A4D289"/>
                </a:gs>
                <a:gs pos="100000">
                  <a:schemeClr val="bg1"/>
                </a:gs>
              </a:gsLst>
              <a:lin ang="5400000" scaled="1"/>
            </a:gradFill>
            <a:ln w="25400" cap="flat" cmpd="sng" algn="ctr">
              <a:solidFill>
                <a:schemeClr val="accent1"/>
              </a:solidFill>
              <a:prstDash val="solid"/>
              <a:round/>
              <a:headEnd type="none" w="med" len="med"/>
              <a:tailEnd type="none" w="med" len="med"/>
            </a:ln>
            <a:effectLst/>
          </p:spPr>
        </p:cxnSp>
        <p:cxnSp>
          <p:nvCxnSpPr>
            <p:cNvPr id="30" name="Straight Connector 29"/>
            <p:cNvCxnSpPr/>
            <p:nvPr/>
          </p:nvCxnSpPr>
          <p:spPr bwMode="auto">
            <a:xfrm>
              <a:off x="304800" y="1752600"/>
              <a:ext cx="304800" cy="0"/>
            </a:xfrm>
            <a:prstGeom prst="line">
              <a:avLst/>
            </a:prstGeom>
            <a:gradFill rotWithShape="1">
              <a:gsLst>
                <a:gs pos="0">
                  <a:srgbClr val="A4D289"/>
                </a:gs>
                <a:gs pos="100000">
                  <a:schemeClr val="bg1"/>
                </a:gs>
              </a:gsLst>
              <a:lin ang="5400000" scaled="1"/>
            </a:gradFill>
            <a:ln w="25400" cap="flat" cmpd="sng" algn="ctr">
              <a:solidFill>
                <a:schemeClr val="accent1"/>
              </a:solidFill>
              <a:prstDash val="solid"/>
              <a:round/>
              <a:headEnd type="none" w="med" len="med"/>
              <a:tailEnd type="none" w="med" len="med"/>
            </a:ln>
            <a:effectLst/>
          </p:spPr>
        </p:cxnSp>
        <p:cxnSp>
          <p:nvCxnSpPr>
            <p:cNvPr id="33" name="Straight Connector 32"/>
            <p:cNvCxnSpPr/>
            <p:nvPr/>
          </p:nvCxnSpPr>
          <p:spPr bwMode="auto">
            <a:xfrm>
              <a:off x="308610" y="3436620"/>
              <a:ext cx="1272540" cy="0"/>
            </a:xfrm>
            <a:prstGeom prst="line">
              <a:avLst/>
            </a:prstGeom>
            <a:gradFill rotWithShape="1">
              <a:gsLst>
                <a:gs pos="0">
                  <a:srgbClr val="A4D289"/>
                </a:gs>
                <a:gs pos="100000">
                  <a:schemeClr val="bg1"/>
                </a:gs>
              </a:gsLst>
              <a:lin ang="5400000" scaled="1"/>
            </a:gradFill>
            <a:ln w="25400" cap="flat" cmpd="sng" algn="ctr">
              <a:solidFill>
                <a:schemeClr val="accent1"/>
              </a:solidFill>
              <a:prstDash val="solid"/>
              <a:round/>
              <a:headEnd type="none" w="med" len="med"/>
              <a:tailEnd type="arrow" w="med" len="med"/>
            </a:ln>
            <a:effectLst/>
          </p:spPr>
        </p:cxnSp>
      </p:grpSp>
      <p:sp>
        <p:nvSpPr>
          <p:cNvPr id="36" name="Rounded Rectangle 35"/>
          <p:cNvSpPr/>
          <p:nvPr/>
        </p:nvSpPr>
        <p:spPr bwMode="auto">
          <a:xfrm>
            <a:off x="1580804" y="3377232"/>
            <a:ext cx="682336" cy="93194"/>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37" name="Rounded Rectangle 36"/>
          <p:cNvSpPr/>
          <p:nvPr/>
        </p:nvSpPr>
        <p:spPr bwMode="auto">
          <a:xfrm>
            <a:off x="2670464" y="3371366"/>
            <a:ext cx="453736" cy="9906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38" name="Rounded Rectangle 37"/>
          <p:cNvSpPr/>
          <p:nvPr/>
        </p:nvSpPr>
        <p:spPr bwMode="auto">
          <a:xfrm>
            <a:off x="3276600" y="3365500"/>
            <a:ext cx="453736" cy="9906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39" name="Rounded Rectangle 38"/>
          <p:cNvSpPr/>
          <p:nvPr/>
        </p:nvSpPr>
        <p:spPr bwMode="auto">
          <a:xfrm>
            <a:off x="3810000" y="3365500"/>
            <a:ext cx="453736" cy="9906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grpSp>
        <p:nvGrpSpPr>
          <p:cNvPr id="47" name="Group 46"/>
          <p:cNvGrpSpPr/>
          <p:nvPr/>
        </p:nvGrpSpPr>
        <p:grpSpPr>
          <a:xfrm>
            <a:off x="838200" y="2702560"/>
            <a:ext cx="742604" cy="2937510"/>
            <a:chOff x="838200" y="2286000"/>
            <a:chExt cx="742604" cy="2937510"/>
          </a:xfrm>
        </p:grpSpPr>
        <p:cxnSp>
          <p:nvCxnSpPr>
            <p:cNvPr id="42" name="Straight Connector 41"/>
            <p:cNvCxnSpPr/>
            <p:nvPr/>
          </p:nvCxnSpPr>
          <p:spPr bwMode="auto">
            <a:xfrm>
              <a:off x="838200" y="2286000"/>
              <a:ext cx="0" cy="2937510"/>
            </a:xfrm>
            <a:prstGeom prst="line">
              <a:avLst/>
            </a:prstGeom>
            <a:gradFill rotWithShape="1">
              <a:gsLst>
                <a:gs pos="0">
                  <a:srgbClr val="A4D289"/>
                </a:gs>
                <a:gs pos="100000">
                  <a:schemeClr val="bg1"/>
                </a:gs>
              </a:gsLst>
              <a:lin ang="5400000" scaled="1"/>
            </a:gradFill>
            <a:ln w="25400" cap="flat" cmpd="sng" algn="ctr">
              <a:solidFill>
                <a:schemeClr val="accent1"/>
              </a:solidFill>
              <a:prstDash val="solid"/>
              <a:round/>
              <a:headEnd type="none" w="med" len="med"/>
              <a:tailEnd type="none" w="med" len="med"/>
            </a:ln>
            <a:effectLst/>
          </p:spPr>
        </p:cxnSp>
        <p:cxnSp>
          <p:nvCxnSpPr>
            <p:cNvPr id="44" name="Straight Connector 43"/>
            <p:cNvCxnSpPr/>
            <p:nvPr/>
          </p:nvCxnSpPr>
          <p:spPr bwMode="auto">
            <a:xfrm>
              <a:off x="838200" y="5223510"/>
              <a:ext cx="742604" cy="0"/>
            </a:xfrm>
            <a:prstGeom prst="line">
              <a:avLst/>
            </a:prstGeom>
            <a:gradFill rotWithShape="1">
              <a:gsLst>
                <a:gs pos="0">
                  <a:srgbClr val="A4D289"/>
                </a:gs>
                <a:gs pos="100000">
                  <a:schemeClr val="bg1"/>
                </a:gs>
              </a:gsLst>
              <a:lin ang="5400000" scaled="1"/>
            </a:gradFill>
            <a:ln w="25400" cap="flat" cmpd="sng" algn="ctr">
              <a:solidFill>
                <a:schemeClr val="accent1"/>
              </a:solidFill>
              <a:prstDash val="solid"/>
              <a:round/>
              <a:headEnd type="none" w="med" len="med"/>
              <a:tailEnd type="arrow" w="med" len="med"/>
            </a:ln>
            <a:effectLst/>
          </p:spPr>
        </p:cxnSp>
      </p:grpSp>
    </p:spTree>
    <p:extLst>
      <p:ext uri="{BB962C8B-B14F-4D97-AF65-F5344CB8AC3E}">
        <p14:creationId xmlns:p14="http://schemas.microsoft.com/office/powerpoint/2010/main" val="24748535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500"/>
                                        <p:tgtEl>
                                          <p:spTgt spid="3074"/>
                                        </p:tgtEl>
                                      </p:cBhvr>
                                    </p:animEffect>
                                  </p:childTnLst>
                                </p:cTn>
                              </p:par>
                              <p:par>
                                <p:cTn id="13" presetID="10"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par>
                                <p:cTn id="31" presetID="1" presetClass="exit" presetSubtype="0" fill="hold" grpId="1" nodeType="withEffect">
                                  <p:stCondLst>
                                    <p:cond delay="0"/>
                                  </p:stCondLst>
                                  <p:childTnLst>
                                    <p:set>
                                      <p:cBhvr>
                                        <p:cTn id="32" dur="1" fill="hold">
                                          <p:stCondLst>
                                            <p:cond delay="0"/>
                                          </p:stCondLst>
                                        </p:cTn>
                                        <p:tgtEl>
                                          <p:spTgt spid="3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500"/>
                                        <p:tgtEl>
                                          <p:spTgt spid="38"/>
                                        </p:tgtEl>
                                      </p:cBhvr>
                                    </p:animEffect>
                                  </p:childTnLst>
                                </p:cTn>
                              </p:par>
                              <p:par>
                                <p:cTn id="38" presetID="1" presetClass="exit" presetSubtype="0" fill="hold" grpId="1" nodeType="withEffect">
                                  <p:stCondLst>
                                    <p:cond delay="0"/>
                                  </p:stCondLst>
                                  <p:childTnLst>
                                    <p:set>
                                      <p:cBhvr>
                                        <p:cTn id="39" dur="1" fill="hold">
                                          <p:stCondLst>
                                            <p:cond delay="0"/>
                                          </p:stCondLst>
                                        </p:cTn>
                                        <p:tgtEl>
                                          <p:spTgt spid="37"/>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 presetClass="exit" presetSubtype="0" fill="hold" grpId="1" nodeType="withEffect">
                                  <p:stCondLst>
                                    <p:cond delay="0"/>
                                  </p:stCondLst>
                                  <p:childTnLst>
                                    <p:set>
                                      <p:cBhvr>
                                        <p:cTn id="46" dur="1" fill="hold">
                                          <p:stCondLst>
                                            <p:cond delay="0"/>
                                          </p:stCondLst>
                                        </p:cTn>
                                        <p:tgtEl>
                                          <p:spTgt spid="38"/>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grpId="1" nodeType="clickEffect">
                                  <p:stCondLst>
                                    <p:cond delay="0"/>
                                  </p:stCondLst>
                                  <p:childTnLst>
                                    <p:set>
                                      <p:cBhvr>
                                        <p:cTn id="50" dur="1" fill="hold">
                                          <p:stCondLst>
                                            <p:cond delay="0"/>
                                          </p:stCondLst>
                                        </p:cTn>
                                        <p:tgtEl>
                                          <p:spTgt spid="39"/>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34"/>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6" grpId="0" animBg="1"/>
      <p:bldP spid="36" grpId="1" animBg="1"/>
      <p:bldP spid="37" grpId="0" animBg="1"/>
      <p:bldP spid="37" grpId="1" animBg="1"/>
      <p:bldP spid="38" grpId="0" animBg="1"/>
      <p:bldP spid="38" grpId="1" animBg="1"/>
      <p:bldP spid="39" grpId="0" animBg="1"/>
      <p:bldP spid="39"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C:\Users\smisner\AppData\Local\Temp\SNAGHTML135942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605735"/>
            <a:ext cx="1438275" cy="552451"/>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ular Callout 6"/>
          <p:cNvSpPr/>
          <p:nvPr/>
        </p:nvSpPr>
        <p:spPr bwMode="auto">
          <a:xfrm>
            <a:off x="990600" y="2438400"/>
            <a:ext cx="3276600" cy="1088780"/>
          </a:xfrm>
          <a:prstGeom prst="wedgeRoundRectCallout">
            <a:avLst>
              <a:gd name="adj1" fmla="val -42699"/>
              <a:gd name="adj2" fmla="val -92137"/>
              <a:gd name="adj3" fmla="val 16667"/>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2" name="Title 1"/>
          <p:cNvSpPr>
            <a:spLocks noGrp="1"/>
          </p:cNvSpPr>
          <p:nvPr>
            <p:ph type="title"/>
          </p:nvPr>
        </p:nvSpPr>
        <p:spPr/>
        <p:txBody>
          <a:bodyPr/>
          <a:lstStyle/>
          <a:p>
            <a:r>
              <a:rPr lang="en-US" dirty="0" smtClean="0"/>
              <a:t>Variables</a:t>
            </a:r>
            <a:endParaRPr lang="en-US"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1997" y="2568730"/>
            <a:ext cx="2619375" cy="828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bwMode="auto">
          <a:xfrm>
            <a:off x="5410200" y="2158186"/>
            <a:ext cx="2667000" cy="348557"/>
          </a:xfrm>
          <a:prstGeom prst="rect">
            <a:avLst/>
          </a:prstGeom>
          <a:noFill/>
          <a:ln w="9525">
            <a:noFill/>
            <a:miter lim="800000"/>
            <a:headEnd/>
            <a:tailEnd/>
          </a:ln>
        </p:spPr>
        <p:txBody>
          <a:bodyPr wrap="square" rtlCol="0">
            <a:spAutoFit/>
          </a:bodyPr>
          <a:lstStyle/>
          <a:p>
            <a:pPr algn="ctr"/>
            <a:r>
              <a:rPr lang="en-US" sz="1800" b="0" dirty="0" smtClean="0">
                <a:solidFill>
                  <a:schemeClr val="tx2"/>
                </a:solidFill>
                <a:latin typeface="Tekton Pro" pitchFamily="34" charset="0"/>
              </a:rPr>
              <a:t>Employee</a:t>
            </a:r>
            <a:endParaRPr lang="en-US" sz="1800" b="0" dirty="0">
              <a:solidFill>
                <a:schemeClr val="tx2"/>
              </a:solidFill>
              <a:latin typeface="Tekton Pro" pitchFamily="34" charset="0"/>
            </a:endParaRPr>
          </a:p>
        </p:txBody>
      </p:sp>
      <p:sp>
        <p:nvSpPr>
          <p:cNvPr id="6" name="Curved Down Arrow 5"/>
          <p:cNvSpPr/>
          <p:nvPr/>
        </p:nvSpPr>
        <p:spPr bwMode="auto">
          <a:xfrm>
            <a:off x="3810000" y="1614595"/>
            <a:ext cx="2514600" cy="552451"/>
          </a:xfrm>
          <a:prstGeom prst="curvedDownArrow">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2634849"/>
            <a:ext cx="32956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descr="C:\Users\smisner\AppData\Local\Temp\SNAGHTML2b67ba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81350" y="4192376"/>
            <a:ext cx="2228850" cy="1543051"/>
          </a:xfrm>
          <a:prstGeom prst="rect">
            <a:avLst/>
          </a:prstGeom>
          <a:noFill/>
          <a:extLst>
            <a:ext uri="{909E8E84-426E-40dd-AFC4-6F175D3DCCD1}">
              <a14:hiddenFill xmlns:a14="http://schemas.microsoft.com/office/drawing/2010/main">
                <a:solidFill>
                  <a:srgbClr val="FFFFFF"/>
                </a:solidFill>
              </a14:hiddenFill>
            </a:ext>
          </a:extLst>
        </p:spPr>
      </p:pic>
      <p:sp>
        <p:nvSpPr>
          <p:cNvPr id="12" name="Curved Down Arrow 11"/>
          <p:cNvSpPr/>
          <p:nvPr/>
        </p:nvSpPr>
        <p:spPr bwMode="auto">
          <a:xfrm rot="8096403">
            <a:off x="5236540" y="4403679"/>
            <a:ext cx="2514600" cy="552451"/>
          </a:xfrm>
          <a:prstGeom prst="curvedDownArrow">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pic>
        <p:nvPicPr>
          <p:cNvPr id="410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00137" y="5181600"/>
            <a:ext cx="2352675" cy="809625"/>
          </a:xfrm>
          <a:prstGeom prst="rect">
            <a:avLst/>
          </a:prstGeom>
          <a:noFill/>
          <a:ln w="9525">
            <a:solidFill>
              <a:schemeClr val="bg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2555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nodeType="withEffect">
                                  <p:stCondLst>
                                    <p:cond delay="0"/>
                                  </p:stCondLst>
                                  <p:childTnLst>
                                    <p:set>
                                      <p:cBhvr>
                                        <p:cTn id="14" dur="1" fill="hold">
                                          <p:stCondLst>
                                            <p:cond delay="0"/>
                                          </p:stCondLst>
                                        </p:cTn>
                                        <p:tgtEl>
                                          <p:spTgt spid="4098"/>
                                        </p:tgtEl>
                                        <p:attrNameLst>
                                          <p:attrName>style.visibility</p:attrName>
                                        </p:attrNameLst>
                                      </p:cBhvr>
                                      <p:to>
                                        <p:strVal val="visible"/>
                                      </p:to>
                                    </p:set>
                                    <p:animEffect transition="in" filter="fade">
                                      <p:cBhvr>
                                        <p:cTn id="15" dur="500"/>
                                        <p:tgtEl>
                                          <p:spTgt spid="409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4100"/>
                                        </p:tgtEl>
                                        <p:attrNameLst>
                                          <p:attrName>style.visibility</p:attrName>
                                        </p:attrNameLst>
                                      </p:cBhvr>
                                      <p:to>
                                        <p:strVal val="visible"/>
                                      </p:to>
                                    </p:set>
                                    <p:animEffect transition="in" filter="fade">
                                      <p:cBhvr>
                                        <p:cTn id="23" dur="500"/>
                                        <p:tgtEl>
                                          <p:spTgt spid="410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4102"/>
                                        </p:tgtEl>
                                        <p:attrNameLst>
                                          <p:attrName>style.visibility</p:attrName>
                                        </p:attrNameLst>
                                      </p:cBhvr>
                                      <p:to>
                                        <p:strVal val="visible"/>
                                      </p:to>
                                    </p:set>
                                    <p:animEffect transition="in" filter="fade">
                                      <p:cBhvr>
                                        <p:cTn id="34" dur="500"/>
                                        <p:tgtEl>
                                          <p:spTgt spid="410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103"/>
                                        </p:tgtEl>
                                        <p:attrNameLst>
                                          <p:attrName>style.visibility</p:attrName>
                                        </p:attrNameLst>
                                      </p:cBhvr>
                                      <p:to>
                                        <p:strVal val="visible"/>
                                      </p:to>
                                    </p:set>
                                    <p:animEffect transition="in" filter="fade">
                                      <p:cBhvr>
                                        <p:cTn id="39" dur="500"/>
                                        <p:tgtEl>
                                          <p:spTgt spid="4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6" grpId="0" animBg="1"/>
      <p:bldP spid="1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Expression Usage</a:t>
            </a:r>
            <a:endParaRPr lang="en-US" dirty="0"/>
          </a:p>
        </p:txBody>
      </p:sp>
      <p:sp>
        <p:nvSpPr>
          <p:cNvPr id="3" name="Text Placeholder 2"/>
          <p:cNvSpPr>
            <a:spLocks noGrp="1"/>
          </p:cNvSpPr>
          <p:nvPr>
            <p:ph type="body" idx="1"/>
          </p:nvPr>
        </p:nvSpPr>
        <p:spPr/>
        <p:txBody>
          <a:bodyPr numCol="2"/>
          <a:lstStyle/>
          <a:p>
            <a:r>
              <a:rPr lang="en-US" sz="2400" dirty="0" smtClean="0"/>
              <a:t>Connection Managers</a:t>
            </a:r>
          </a:p>
          <a:p>
            <a:endParaRPr lang="en-US" sz="2400" dirty="0" smtClean="0"/>
          </a:p>
          <a:p>
            <a:endParaRPr lang="en-US" sz="2400" dirty="0"/>
          </a:p>
          <a:p>
            <a:endParaRPr lang="en-US" sz="2400" dirty="0" smtClean="0"/>
          </a:p>
          <a:p>
            <a:endParaRPr lang="en-US" sz="2400" dirty="0" smtClean="0"/>
          </a:p>
          <a:p>
            <a:endParaRPr lang="en-US" sz="2400" dirty="0"/>
          </a:p>
          <a:p>
            <a:endParaRPr lang="en-US" sz="2400" dirty="0" smtClean="0"/>
          </a:p>
          <a:p>
            <a:r>
              <a:rPr lang="en-US" sz="2400" dirty="0" smtClean="0"/>
              <a:t>Task or container properties</a:t>
            </a:r>
            <a:endParaRPr lang="en-US" sz="2400" dirty="0"/>
          </a:p>
          <a:p>
            <a:endParaRPr lang="en-US" sz="2400" dirty="0" smtClean="0"/>
          </a:p>
          <a:p>
            <a:pPr marL="0" indent="0">
              <a:buNone/>
            </a:pPr>
            <a:endParaRPr lang="en-US" sz="2400"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4495800"/>
            <a:ext cx="3276600" cy="352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1918585"/>
            <a:ext cx="2398632"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ounded Rectangle 11"/>
          <p:cNvSpPr/>
          <p:nvPr/>
        </p:nvSpPr>
        <p:spPr bwMode="auto">
          <a:xfrm>
            <a:off x="1371600" y="3124200"/>
            <a:ext cx="1295400" cy="93194"/>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5257800"/>
            <a:ext cx="3276599" cy="376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bwMode="auto">
          <a:xfrm>
            <a:off x="4953000" y="1409027"/>
            <a:ext cx="3810000" cy="4081117"/>
          </a:xfrm>
          <a:prstGeom prst="rect">
            <a:avLst/>
          </a:prstGeom>
          <a:solidFill>
            <a:schemeClr val="accent1"/>
          </a:solidFill>
          <a:ln w="9525">
            <a:solidFill>
              <a:schemeClr val="tx1"/>
            </a:solidFill>
            <a:miter lim="800000"/>
            <a:headEnd/>
            <a:tailEnd/>
          </a:ln>
        </p:spPr>
        <p:txBody>
          <a:bodyPr wrap="square" rtlCol="0">
            <a:spAutoFit/>
          </a:bodyPr>
          <a:lstStyle/>
          <a:p>
            <a:r>
              <a:rPr lang="en-US" sz="1800" b="0" dirty="0">
                <a:solidFill>
                  <a:schemeClr val="bg1"/>
                </a:solidFill>
                <a:latin typeface="Lucida Console" pitchFamily="49" charset="0"/>
              </a:rPr>
              <a:t>"INSERT INTO </a:t>
            </a:r>
            <a:r>
              <a:rPr lang="en-US" sz="1800" b="0" dirty="0" err="1">
                <a:solidFill>
                  <a:schemeClr val="bg1"/>
                </a:solidFill>
                <a:latin typeface="Lucida Console" pitchFamily="49" charset="0"/>
              </a:rPr>
              <a:t>BatchLog</a:t>
            </a:r>
            <a:r>
              <a:rPr lang="en-US" sz="1800" b="0" dirty="0">
                <a:solidFill>
                  <a:schemeClr val="bg1"/>
                </a:solidFill>
                <a:latin typeface="Lucida Console" pitchFamily="49" charset="0"/>
              </a:rPr>
              <a:t> (</a:t>
            </a:r>
            <a:r>
              <a:rPr lang="en-US" sz="1800" b="0" dirty="0" err="1">
                <a:solidFill>
                  <a:schemeClr val="bg1"/>
                </a:solidFill>
                <a:latin typeface="Lucida Console" pitchFamily="49" charset="0"/>
              </a:rPr>
              <a:t>BatchID</a:t>
            </a:r>
            <a:r>
              <a:rPr lang="en-US" sz="1800" b="0" dirty="0">
                <a:solidFill>
                  <a:schemeClr val="bg1"/>
                </a:solidFill>
                <a:latin typeface="Lucida Console" pitchFamily="49" charset="0"/>
              </a:rPr>
              <a:t>, </a:t>
            </a:r>
            <a:r>
              <a:rPr lang="en-US" sz="1800" b="0" dirty="0" err="1">
                <a:solidFill>
                  <a:schemeClr val="bg1"/>
                </a:solidFill>
                <a:latin typeface="Lucida Console" pitchFamily="49" charset="0"/>
              </a:rPr>
              <a:t>BatchDate</a:t>
            </a:r>
            <a:r>
              <a:rPr lang="en-US" sz="1800" b="0" dirty="0">
                <a:solidFill>
                  <a:schemeClr val="bg1"/>
                </a:solidFill>
                <a:latin typeface="Lucida Console" pitchFamily="49" charset="0"/>
              </a:rPr>
              <a:t>, </a:t>
            </a:r>
            <a:r>
              <a:rPr lang="en-US" sz="1800" b="0" dirty="0" err="1">
                <a:solidFill>
                  <a:schemeClr val="bg1"/>
                </a:solidFill>
                <a:latin typeface="Lucida Console" pitchFamily="49" charset="0"/>
              </a:rPr>
              <a:t>TargetTable</a:t>
            </a:r>
            <a:r>
              <a:rPr lang="en-US" sz="1800" b="0" dirty="0">
                <a:solidFill>
                  <a:schemeClr val="bg1"/>
                </a:solidFill>
                <a:latin typeface="Lucida Console" pitchFamily="49" charset="0"/>
              </a:rPr>
              <a:t>, </a:t>
            </a:r>
            <a:r>
              <a:rPr lang="en-US" sz="1800" b="0" dirty="0" err="1">
                <a:solidFill>
                  <a:schemeClr val="bg1"/>
                </a:solidFill>
                <a:latin typeface="Lucida Console" pitchFamily="49" charset="0"/>
              </a:rPr>
              <a:t>BatchStatus</a:t>
            </a:r>
            <a:r>
              <a:rPr lang="en-US" sz="1800" b="0" dirty="0">
                <a:solidFill>
                  <a:schemeClr val="bg1"/>
                </a:solidFill>
                <a:latin typeface="Lucida Console" pitchFamily="49" charset="0"/>
              </a:rPr>
              <a:t>) values </a:t>
            </a:r>
            <a:r>
              <a:rPr lang="en-US" sz="1800" b="0" dirty="0" smtClean="0">
                <a:solidFill>
                  <a:schemeClr val="bg1"/>
                </a:solidFill>
                <a:latin typeface="Lucida Console" pitchFamily="49" charset="0"/>
              </a:rPr>
              <a:t>(" </a:t>
            </a:r>
          </a:p>
          <a:p>
            <a:r>
              <a:rPr lang="en-US" sz="1800" b="0" dirty="0" smtClean="0">
                <a:solidFill>
                  <a:schemeClr val="bg1"/>
                </a:solidFill>
                <a:latin typeface="Lucida Console" pitchFamily="49" charset="0"/>
              </a:rPr>
              <a:t>+ </a:t>
            </a:r>
            <a:r>
              <a:rPr lang="en-US" sz="1800" b="0" dirty="0">
                <a:solidFill>
                  <a:schemeClr val="bg1"/>
                </a:solidFill>
                <a:latin typeface="Lucida Console" pitchFamily="49" charset="0"/>
              </a:rPr>
              <a:t>(DT_STR, 255, 1252)  @[User::</a:t>
            </a:r>
            <a:r>
              <a:rPr lang="en-US" sz="1800" b="0" dirty="0" err="1">
                <a:solidFill>
                  <a:schemeClr val="bg1"/>
                </a:solidFill>
                <a:latin typeface="Lucida Console" pitchFamily="49" charset="0"/>
              </a:rPr>
              <a:t>BatchID</a:t>
            </a:r>
            <a:r>
              <a:rPr lang="en-US" sz="1800" b="0" dirty="0">
                <a:solidFill>
                  <a:schemeClr val="bg1"/>
                </a:solidFill>
                <a:latin typeface="Lucida Console" pitchFamily="49" charset="0"/>
              </a:rPr>
              <a:t>] </a:t>
            </a:r>
            <a:endParaRPr lang="en-US" sz="1800" b="0" dirty="0" smtClean="0">
              <a:solidFill>
                <a:schemeClr val="bg1"/>
              </a:solidFill>
              <a:latin typeface="Lucida Console" pitchFamily="49" charset="0"/>
            </a:endParaRPr>
          </a:p>
          <a:p>
            <a:r>
              <a:rPr lang="en-US" sz="1800" b="0" dirty="0" smtClean="0">
                <a:solidFill>
                  <a:schemeClr val="bg1"/>
                </a:solidFill>
                <a:latin typeface="Lucida Console" pitchFamily="49" charset="0"/>
              </a:rPr>
              <a:t>+ </a:t>
            </a:r>
            <a:r>
              <a:rPr lang="en-US" sz="1800" b="0" dirty="0">
                <a:solidFill>
                  <a:schemeClr val="bg1"/>
                </a:solidFill>
                <a:latin typeface="Lucida Console" pitchFamily="49" charset="0"/>
              </a:rPr>
              <a:t>" , convert(</a:t>
            </a:r>
            <a:r>
              <a:rPr lang="en-US" sz="1800" b="0" dirty="0" err="1">
                <a:solidFill>
                  <a:schemeClr val="bg1"/>
                </a:solidFill>
                <a:latin typeface="Lucida Console" pitchFamily="49" charset="0"/>
              </a:rPr>
              <a:t>datetime</a:t>
            </a:r>
            <a:r>
              <a:rPr lang="en-US" sz="1800" b="0" dirty="0">
                <a:solidFill>
                  <a:schemeClr val="bg1"/>
                </a:solidFill>
                <a:latin typeface="Lucida Console" pitchFamily="49" charset="0"/>
              </a:rPr>
              <a:t>, '" + substring((DT_WSTR, 50) GETDATE(),1,10) + "' ), '" + @[User::</a:t>
            </a:r>
            <a:r>
              <a:rPr lang="en-US" sz="1800" b="0" dirty="0" err="1">
                <a:solidFill>
                  <a:schemeClr val="bg1"/>
                </a:solidFill>
                <a:latin typeface="Lucida Console" pitchFamily="49" charset="0"/>
              </a:rPr>
              <a:t>TargetTable</a:t>
            </a:r>
            <a:r>
              <a:rPr lang="en-US" sz="1800" b="0" dirty="0">
                <a:solidFill>
                  <a:schemeClr val="bg1"/>
                </a:solidFill>
                <a:latin typeface="Lucida Console" pitchFamily="49" charset="0"/>
              </a:rPr>
              <a:t>] </a:t>
            </a:r>
            <a:endParaRPr lang="en-US" sz="1800" b="0" dirty="0" smtClean="0">
              <a:solidFill>
                <a:schemeClr val="bg1"/>
              </a:solidFill>
              <a:latin typeface="Lucida Console" pitchFamily="49" charset="0"/>
            </a:endParaRPr>
          </a:p>
          <a:p>
            <a:r>
              <a:rPr lang="en-US" sz="1800" b="0" dirty="0" smtClean="0">
                <a:solidFill>
                  <a:schemeClr val="bg1"/>
                </a:solidFill>
                <a:latin typeface="Lucida Console" pitchFamily="49" charset="0"/>
              </a:rPr>
              <a:t>+ </a:t>
            </a:r>
            <a:r>
              <a:rPr lang="en-US" sz="1800" b="0" dirty="0">
                <a:solidFill>
                  <a:schemeClr val="bg1"/>
                </a:solidFill>
                <a:latin typeface="Lucida Console" pitchFamily="49" charset="0"/>
              </a:rPr>
              <a:t>"', 'Inserted " </a:t>
            </a:r>
            <a:endParaRPr lang="en-US" sz="1800" b="0" dirty="0" smtClean="0">
              <a:solidFill>
                <a:schemeClr val="bg1"/>
              </a:solidFill>
              <a:latin typeface="Lucida Console" pitchFamily="49" charset="0"/>
            </a:endParaRPr>
          </a:p>
          <a:p>
            <a:r>
              <a:rPr lang="en-US" sz="1800" b="0" dirty="0" smtClean="0">
                <a:solidFill>
                  <a:schemeClr val="bg1"/>
                </a:solidFill>
                <a:latin typeface="Lucida Console" pitchFamily="49" charset="0"/>
              </a:rPr>
              <a:t>+ </a:t>
            </a:r>
            <a:r>
              <a:rPr lang="en-US" sz="1800" b="0" dirty="0">
                <a:solidFill>
                  <a:schemeClr val="bg1"/>
                </a:solidFill>
                <a:latin typeface="Lucida Console" pitchFamily="49" charset="0"/>
              </a:rPr>
              <a:t>(DT_STR, 255, 1252)  @[User::</a:t>
            </a:r>
            <a:r>
              <a:rPr lang="en-US" sz="1800" b="0" dirty="0" err="1">
                <a:solidFill>
                  <a:schemeClr val="bg1"/>
                </a:solidFill>
                <a:latin typeface="Lucida Console" pitchFamily="49" charset="0"/>
              </a:rPr>
              <a:t>RowCount</a:t>
            </a:r>
            <a:r>
              <a:rPr lang="en-US" sz="1800" b="0" dirty="0">
                <a:solidFill>
                  <a:schemeClr val="bg1"/>
                </a:solidFill>
                <a:latin typeface="Lucida Console" pitchFamily="49" charset="0"/>
              </a:rPr>
              <a:t>] </a:t>
            </a:r>
            <a:endParaRPr lang="en-US" sz="1800" b="0" dirty="0" smtClean="0">
              <a:solidFill>
                <a:schemeClr val="bg1"/>
              </a:solidFill>
              <a:latin typeface="Lucida Console" pitchFamily="49" charset="0"/>
            </a:endParaRPr>
          </a:p>
          <a:p>
            <a:r>
              <a:rPr lang="en-US" sz="1800" b="0" dirty="0" smtClean="0">
                <a:solidFill>
                  <a:schemeClr val="bg1"/>
                </a:solidFill>
                <a:latin typeface="Lucida Console" pitchFamily="49" charset="0"/>
              </a:rPr>
              <a:t>+  </a:t>
            </a:r>
            <a:r>
              <a:rPr lang="en-US" sz="1800" b="0" dirty="0">
                <a:solidFill>
                  <a:schemeClr val="bg1"/>
                </a:solidFill>
                <a:latin typeface="Lucida Console" pitchFamily="49" charset="0"/>
              </a:rPr>
              <a:t>" records from " </a:t>
            </a:r>
            <a:endParaRPr lang="en-US" sz="1800" b="0" dirty="0" smtClean="0">
              <a:solidFill>
                <a:schemeClr val="bg1"/>
              </a:solidFill>
              <a:latin typeface="Lucida Console" pitchFamily="49" charset="0"/>
            </a:endParaRPr>
          </a:p>
          <a:p>
            <a:r>
              <a:rPr lang="en-US" sz="1800" b="0" dirty="0" smtClean="0">
                <a:solidFill>
                  <a:schemeClr val="bg1"/>
                </a:solidFill>
                <a:latin typeface="Lucida Console" pitchFamily="49" charset="0"/>
              </a:rPr>
              <a:t>+ </a:t>
            </a:r>
            <a:r>
              <a:rPr lang="en-US" sz="1800" b="0" dirty="0">
                <a:solidFill>
                  <a:schemeClr val="bg1"/>
                </a:solidFill>
                <a:latin typeface="Lucida Console" pitchFamily="49" charset="0"/>
              </a:rPr>
              <a:t>@[User::</a:t>
            </a:r>
            <a:r>
              <a:rPr lang="en-US" sz="1800" b="0" dirty="0" err="1">
                <a:solidFill>
                  <a:schemeClr val="bg1"/>
                </a:solidFill>
                <a:latin typeface="Lucida Console" pitchFamily="49" charset="0"/>
              </a:rPr>
              <a:t>SourceTable</a:t>
            </a:r>
            <a:r>
              <a:rPr lang="en-US" sz="1800" b="0" dirty="0">
                <a:solidFill>
                  <a:schemeClr val="bg1"/>
                </a:solidFill>
                <a:latin typeface="Lucida Console" pitchFamily="49" charset="0"/>
              </a:rPr>
              <a:t>]  </a:t>
            </a:r>
            <a:endParaRPr lang="en-US" sz="1800" b="0" dirty="0" smtClean="0">
              <a:solidFill>
                <a:schemeClr val="bg1"/>
              </a:solidFill>
              <a:latin typeface="Lucida Console" pitchFamily="49" charset="0"/>
            </a:endParaRPr>
          </a:p>
          <a:p>
            <a:r>
              <a:rPr lang="en-US" sz="1800" b="0" dirty="0" smtClean="0">
                <a:solidFill>
                  <a:schemeClr val="bg1"/>
                </a:solidFill>
                <a:latin typeface="Lucida Console" pitchFamily="49" charset="0"/>
              </a:rPr>
              <a:t>+ </a:t>
            </a:r>
            <a:r>
              <a:rPr lang="en-US" sz="1800" b="0" dirty="0">
                <a:solidFill>
                  <a:schemeClr val="bg1"/>
                </a:solidFill>
                <a:latin typeface="Lucida Console" pitchFamily="49" charset="0"/>
              </a:rPr>
              <a:t>"')"</a:t>
            </a:r>
          </a:p>
        </p:txBody>
      </p:sp>
      <p:cxnSp>
        <p:nvCxnSpPr>
          <p:cNvPr id="9" name="Straight Arrow Connector 8"/>
          <p:cNvCxnSpPr>
            <a:stCxn id="1031" idx="3"/>
            <a:endCxn id="7" idx="1"/>
          </p:cNvCxnSpPr>
          <p:nvPr/>
        </p:nvCxnSpPr>
        <p:spPr bwMode="auto">
          <a:xfrm flipV="1">
            <a:off x="4495799" y="3449586"/>
            <a:ext cx="457201" cy="1996479"/>
          </a:xfrm>
          <a:prstGeom prst="straightConnector1">
            <a:avLst/>
          </a:prstGeom>
          <a:gradFill rotWithShape="1">
            <a:gsLst>
              <a:gs pos="0">
                <a:srgbClr val="A4D289"/>
              </a:gs>
              <a:gs pos="100000">
                <a:schemeClr val="bg1"/>
              </a:gs>
            </a:gsLst>
            <a:lin ang="5400000" scaled="1"/>
          </a:gradFill>
          <a:ln w="9525" cap="flat" cmpd="sng" algn="ctr">
            <a:solidFill>
              <a:schemeClr val="accent1"/>
            </a:solidFill>
            <a:prstDash val="solid"/>
            <a:round/>
            <a:headEnd type="none" w="med" len="med"/>
            <a:tailEnd type="arrow"/>
          </a:ln>
          <a:effectLst/>
        </p:spPr>
      </p:cxnSp>
    </p:spTree>
    <p:extLst>
      <p:ext uri="{BB962C8B-B14F-4D97-AF65-F5344CB8AC3E}">
        <p14:creationId xmlns:p14="http://schemas.microsoft.com/office/powerpoint/2010/main" val="1883458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fade">
                                      <p:cBhvr>
                                        <p:cTn id="12" dur="5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fade">
                                      <p:cBhvr>
                                        <p:cTn id="22" dur="500"/>
                                        <p:tgtEl>
                                          <p:spTgt spid="3">
                                            <p:txEl>
                                              <p:pRg st="7" end="7"/>
                                            </p:txEl>
                                          </p:spTgt>
                                        </p:tgtEl>
                                      </p:cBhvr>
                                    </p:animEffect>
                                  </p:childTnLst>
                                </p:cTn>
                              </p:par>
                              <p:par>
                                <p:cTn id="23" presetID="1" presetClass="exit" presetSubtype="0" fill="hold" grpId="1"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26"/>
                                        </p:tgtEl>
                                        <p:attrNameLst>
                                          <p:attrName>style.visibility</p:attrName>
                                        </p:attrNameLst>
                                      </p:cBhvr>
                                      <p:to>
                                        <p:strVal val="visible"/>
                                      </p:to>
                                    </p:set>
                                    <p:animEffect transition="in" filter="fade">
                                      <p:cBhvr>
                                        <p:cTn id="29" dur="500"/>
                                        <p:tgtEl>
                                          <p:spTgt spid="102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031"/>
                                        </p:tgtEl>
                                        <p:attrNameLst>
                                          <p:attrName>style.visibility</p:attrName>
                                        </p:attrNameLst>
                                      </p:cBhvr>
                                      <p:to>
                                        <p:strVal val="visible"/>
                                      </p:to>
                                    </p:set>
                                    <p:animEffect transition="in" filter="fade">
                                      <p:cBhvr>
                                        <p:cTn id="34" dur="500"/>
                                        <p:tgtEl>
                                          <p:spTgt spid="103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Expression Usage</a:t>
            </a:r>
            <a:endParaRPr lang="en-US" dirty="0"/>
          </a:p>
        </p:txBody>
      </p:sp>
      <p:sp>
        <p:nvSpPr>
          <p:cNvPr id="3" name="Text Placeholder 2"/>
          <p:cNvSpPr>
            <a:spLocks noGrp="1"/>
          </p:cNvSpPr>
          <p:nvPr>
            <p:ph type="body" idx="1"/>
          </p:nvPr>
        </p:nvSpPr>
        <p:spPr>
          <a:xfrm>
            <a:off x="95535" y="1255595"/>
            <a:ext cx="8707272" cy="5169018"/>
          </a:xfrm>
        </p:spPr>
        <p:txBody>
          <a:bodyPr numCol="2"/>
          <a:lstStyle/>
          <a:p>
            <a:r>
              <a:rPr lang="en-US" sz="2000" dirty="0" smtClean="0"/>
              <a:t>Precedence constraints</a:t>
            </a:r>
          </a:p>
          <a:p>
            <a:endParaRPr lang="en-US" sz="2400" dirty="0" smtClean="0"/>
          </a:p>
          <a:p>
            <a:endParaRPr lang="en-US" sz="2400" dirty="0"/>
          </a:p>
          <a:p>
            <a:endParaRPr lang="en-US" sz="2400" dirty="0" smtClean="0"/>
          </a:p>
          <a:p>
            <a:endParaRPr lang="en-US" sz="2400" dirty="0" smtClean="0"/>
          </a:p>
          <a:p>
            <a:endParaRPr lang="en-US" sz="2400" dirty="0" smtClean="0"/>
          </a:p>
          <a:p>
            <a:r>
              <a:rPr lang="en-US" sz="2000" dirty="0" smtClean="0"/>
              <a:t>Data transformation properties</a:t>
            </a:r>
          </a:p>
          <a:p>
            <a:endParaRPr lang="en-US" sz="2400"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905000"/>
            <a:ext cx="3429000" cy="945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3986284"/>
            <a:ext cx="5613996"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4979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30"/>
                                        </p:tgtEl>
                                        <p:attrNameLst>
                                          <p:attrName>style.visibility</p:attrName>
                                        </p:attrNameLst>
                                      </p:cBhvr>
                                      <p:to>
                                        <p:strVal val="visible"/>
                                      </p:to>
                                    </p:set>
                                    <p:animEffect transition="in" filter="fade">
                                      <p:cBhvr>
                                        <p:cTn id="22"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Traditional </a:t>
            </a:r>
            <a:r>
              <a:rPr lang="en-US" dirty="0" smtClean="0"/>
              <a:t>ETL Architecture</a:t>
            </a:r>
            <a:endParaRPr lang="en-US" dirty="0"/>
          </a:p>
        </p:txBody>
      </p:sp>
      <p:grpSp>
        <p:nvGrpSpPr>
          <p:cNvPr id="5" name="Group 64"/>
          <p:cNvGrpSpPr>
            <a:grpSpLocks/>
          </p:cNvGrpSpPr>
          <p:nvPr/>
        </p:nvGrpSpPr>
        <p:grpSpPr bwMode="auto">
          <a:xfrm>
            <a:off x="1104900" y="1739900"/>
            <a:ext cx="1655763" cy="2925763"/>
            <a:chOff x="295" y="889"/>
            <a:chExt cx="1043" cy="1843"/>
          </a:xfrm>
        </p:grpSpPr>
        <p:pic>
          <p:nvPicPr>
            <p:cNvPr id="10" name="Picture 68" descr="relational_db"/>
            <p:cNvPicPr>
              <a:picLocks noChangeAspect="1" noChangeArrowheads="1"/>
            </p:cNvPicPr>
            <p:nvPr/>
          </p:nvPicPr>
          <p:blipFill>
            <a:blip r:embed="rId3"/>
            <a:srcRect/>
            <a:stretch>
              <a:fillRect/>
            </a:stretch>
          </p:blipFill>
          <p:spPr bwMode="auto">
            <a:xfrm>
              <a:off x="367" y="1713"/>
              <a:ext cx="816" cy="1019"/>
            </a:xfrm>
            <a:prstGeom prst="rect">
              <a:avLst/>
            </a:prstGeom>
            <a:noFill/>
          </p:spPr>
        </p:pic>
        <p:sp>
          <p:nvSpPr>
            <p:cNvPr id="7" name="Text Box 69"/>
            <p:cNvSpPr txBox="1">
              <a:spLocks noChangeArrowheads="1"/>
            </p:cNvSpPr>
            <p:nvPr/>
          </p:nvSpPr>
          <p:spPr bwMode="auto">
            <a:xfrm>
              <a:off x="295" y="889"/>
              <a:ext cx="1043" cy="231"/>
            </a:xfrm>
            <a:prstGeom prst="rect">
              <a:avLst/>
            </a:prstGeom>
            <a:noFill/>
            <a:ln w="9525">
              <a:noFill/>
              <a:miter lim="800000"/>
              <a:headEnd/>
              <a:tailEnd/>
            </a:ln>
            <a:effectLst/>
          </p:spPr>
          <p:txBody>
            <a:bodyPr>
              <a:spAutoFit/>
            </a:bodyPr>
            <a:lstStyle/>
            <a:p>
              <a:pPr>
                <a:spcBef>
                  <a:spcPct val="50000"/>
                </a:spcBef>
              </a:pPr>
              <a:r>
                <a:rPr lang="en-US" sz="1800" b="1" dirty="0">
                  <a:solidFill>
                    <a:schemeClr val="tx1"/>
                  </a:solidFill>
                  <a:latin typeface="Arial" charset="0"/>
                </a:rPr>
                <a:t>Data Sources</a:t>
              </a:r>
            </a:p>
          </p:txBody>
        </p:sp>
      </p:grpSp>
      <p:sp>
        <p:nvSpPr>
          <p:cNvPr id="13" name="Text Box 72"/>
          <p:cNvSpPr txBox="1">
            <a:spLocks noChangeArrowheads="1"/>
          </p:cNvSpPr>
          <p:nvPr/>
        </p:nvSpPr>
        <p:spPr bwMode="auto">
          <a:xfrm>
            <a:off x="2833688" y="2820988"/>
            <a:ext cx="1655762" cy="366712"/>
          </a:xfrm>
          <a:prstGeom prst="rect">
            <a:avLst/>
          </a:prstGeom>
          <a:noFill/>
          <a:ln w="9525">
            <a:noFill/>
            <a:miter lim="800000"/>
            <a:headEnd/>
            <a:tailEnd/>
          </a:ln>
          <a:effectLst/>
        </p:spPr>
        <p:txBody>
          <a:bodyPr>
            <a:spAutoFit/>
          </a:bodyPr>
          <a:lstStyle/>
          <a:p>
            <a:pPr>
              <a:spcBef>
                <a:spcPct val="50000"/>
              </a:spcBef>
            </a:pPr>
            <a:r>
              <a:rPr lang="en-US" sz="1800" b="1" dirty="0">
                <a:solidFill>
                  <a:schemeClr val="tx1"/>
                </a:solidFill>
                <a:latin typeface="Arial" charset="0"/>
              </a:rPr>
              <a:t>Staging Area</a:t>
            </a:r>
          </a:p>
        </p:txBody>
      </p:sp>
      <p:grpSp>
        <p:nvGrpSpPr>
          <p:cNvPr id="18" name="Group 77"/>
          <p:cNvGrpSpPr>
            <a:grpSpLocks/>
          </p:cNvGrpSpPr>
          <p:nvPr/>
        </p:nvGrpSpPr>
        <p:grpSpPr bwMode="auto">
          <a:xfrm>
            <a:off x="5353050" y="2028825"/>
            <a:ext cx="2449513" cy="3673475"/>
            <a:chOff x="2789" y="1071"/>
            <a:chExt cx="1543" cy="2314"/>
          </a:xfrm>
        </p:grpSpPr>
        <p:sp>
          <p:nvSpPr>
            <p:cNvPr id="20" name="AutoShape 79"/>
            <p:cNvSpPr>
              <a:spLocks noChangeArrowheads="1"/>
            </p:cNvSpPr>
            <p:nvPr/>
          </p:nvSpPr>
          <p:spPr bwMode="auto">
            <a:xfrm>
              <a:off x="2789" y="1071"/>
              <a:ext cx="1543" cy="2314"/>
            </a:xfrm>
            <a:prstGeom prst="roundRect">
              <a:avLst>
                <a:gd name="adj" fmla="val 16667"/>
              </a:avLst>
            </a:prstGeom>
            <a:noFill/>
            <a:ln w="9525">
              <a:solidFill>
                <a:srgbClr val="FF0000"/>
              </a:solidFill>
              <a:round/>
              <a:headEnd/>
              <a:tailEnd/>
            </a:ln>
            <a:effectLst/>
          </p:spPr>
          <p:txBody>
            <a:bodyPr wrap="none" anchor="ctr"/>
            <a:lstStyle/>
            <a:p>
              <a:endParaRPr lang="en-US" dirty="0"/>
            </a:p>
          </p:txBody>
        </p:sp>
        <p:sp>
          <p:nvSpPr>
            <p:cNvPr id="19" name="Text Box 78"/>
            <p:cNvSpPr txBox="1">
              <a:spLocks noChangeArrowheads="1"/>
            </p:cNvSpPr>
            <p:nvPr/>
          </p:nvSpPr>
          <p:spPr bwMode="auto">
            <a:xfrm>
              <a:off x="3078" y="1144"/>
              <a:ext cx="1043" cy="233"/>
            </a:xfrm>
            <a:prstGeom prst="rect">
              <a:avLst/>
            </a:prstGeom>
            <a:noFill/>
            <a:ln w="9525">
              <a:noFill/>
              <a:miter lim="800000"/>
              <a:headEnd/>
              <a:tailEnd/>
            </a:ln>
            <a:effectLst/>
          </p:spPr>
          <p:txBody>
            <a:bodyPr>
              <a:spAutoFit/>
            </a:bodyPr>
            <a:lstStyle/>
            <a:p>
              <a:pPr>
                <a:spcBef>
                  <a:spcPct val="50000"/>
                </a:spcBef>
              </a:pPr>
              <a:r>
                <a:rPr lang="en-US" sz="1800" b="1" dirty="0">
                  <a:solidFill>
                    <a:schemeClr val="tx1"/>
                  </a:solidFill>
                  <a:latin typeface="Arial" charset="0"/>
                </a:rPr>
                <a:t>Data </a:t>
              </a:r>
              <a:r>
                <a:rPr lang="en-US" sz="1800" b="1" dirty="0" smtClean="0">
                  <a:solidFill>
                    <a:schemeClr val="tx1"/>
                  </a:solidFill>
                  <a:latin typeface="Arial" charset="0"/>
                </a:rPr>
                <a:t>Marts</a:t>
              </a:r>
              <a:endParaRPr lang="en-US" sz="1800" b="1" dirty="0">
                <a:solidFill>
                  <a:schemeClr val="tx1"/>
                </a:solidFill>
                <a:latin typeface="Arial" charset="0"/>
              </a:endParaRPr>
            </a:p>
          </p:txBody>
        </p:sp>
      </p:grpSp>
      <p:sp>
        <p:nvSpPr>
          <p:cNvPr id="26" name="AutoShape 85"/>
          <p:cNvSpPr>
            <a:spLocks noChangeArrowheads="1"/>
          </p:cNvSpPr>
          <p:nvPr/>
        </p:nvSpPr>
        <p:spPr bwMode="auto">
          <a:xfrm>
            <a:off x="4271963" y="3902075"/>
            <a:ext cx="720725" cy="287338"/>
          </a:xfrm>
          <a:prstGeom prst="rightArrow">
            <a:avLst>
              <a:gd name="adj1" fmla="val 50000"/>
              <a:gd name="adj2" fmla="val 62707"/>
            </a:avLst>
          </a:prstGeom>
          <a:solidFill>
            <a:srgbClr val="FF7C80"/>
          </a:solidFill>
          <a:ln w="9525">
            <a:noFill/>
            <a:miter lim="800000"/>
            <a:headEnd/>
            <a:tailEnd/>
          </a:ln>
          <a:effectLst/>
        </p:spPr>
        <p:txBody>
          <a:bodyPr wrap="none" anchor="ctr"/>
          <a:lstStyle/>
          <a:p>
            <a:endParaRPr lang="en-US" dirty="0"/>
          </a:p>
        </p:txBody>
      </p:sp>
      <p:pic>
        <p:nvPicPr>
          <p:cNvPr id="34" name="Picture 93" descr="business_rules"/>
          <p:cNvPicPr>
            <a:picLocks noChangeAspect="1" noChangeArrowheads="1"/>
          </p:cNvPicPr>
          <p:nvPr/>
        </p:nvPicPr>
        <p:blipFill>
          <a:blip r:embed="rId4"/>
          <a:srcRect/>
          <a:stretch>
            <a:fillRect/>
          </a:stretch>
        </p:blipFill>
        <p:spPr bwMode="auto">
          <a:xfrm>
            <a:off x="5065713" y="2389188"/>
            <a:ext cx="241300" cy="3097212"/>
          </a:xfrm>
          <a:prstGeom prst="rect">
            <a:avLst/>
          </a:prstGeom>
          <a:noFill/>
        </p:spPr>
      </p:pic>
      <p:grpSp>
        <p:nvGrpSpPr>
          <p:cNvPr id="74" name="Group 73"/>
          <p:cNvGrpSpPr/>
          <p:nvPr/>
        </p:nvGrpSpPr>
        <p:grpSpPr>
          <a:xfrm>
            <a:off x="6154737" y="2613025"/>
            <a:ext cx="703263" cy="2903538"/>
            <a:chOff x="4800600" y="2613025"/>
            <a:chExt cx="703263" cy="2903538"/>
          </a:xfrm>
        </p:grpSpPr>
        <p:pic>
          <p:nvPicPr>
            <p:cNvPr id="50" name="Picture 109" descr="relational_db"/>
            <p:cNvPicPr>
              <a:picLocks noChangeAspect="1" noChangeArrowheads="1"/>
            </p:cNvPicPr>
            <p:nvPr/>
          </p:nvPicPr>
          <p:blipFill>
            <a:blip r:embed="rId3"/>
            <a:srcRect/>
            <a:stretch>
              <a:fillRect/>
            </a:stretch>
          </p:blipFill>
          <p:spPr bwMode="auto">
            <a:xfrm>
              <a:off x="4800600" y="3684588"/>
              <a:ext cx="701675" cy="784225"/>
            </a:xfrm>
            <a:prstGeom prst="rect">
              <a:avLst/>
            </a:prstGeom>
            <a:noFill/>
          </p:spPr>
        </p:pic>
        <p:pic>
          <p:nvPicPr>
            <p:cNvPr id="51" name="Picture 110" descr="relational_db"/>
            <p:cNvPicPr>
              <a:picLocks noChangeAspect="1" noChangeArrowheads="1"/>
            </p:cNvPicPr>
            <p:nvPr/>
          </p:nvPicPr>
          <p:blipFill>
            <a:blip r:embed="rId3"/>
            <a:srcRect/>
            <a:stretch>
              <a:fillRect/>
            </a:stretch>
          </p:blipFill>
          <p:spPr bwMode="auto">
            <a:xfrm>
              <a:off x="4800600" y="2613025"/>
              <a:ext cx="701675" cy="784225"/>
            </a:xfrm>
            <a:prstGeom prst="rect">
              <a:avLst/>
            </a:prstGeom>
            <a:noFill/>
          </p:spPr>
        </p:pic>
        <p:pic>
          <p:nvPicPr>
            <p:cNvPr id="53" name="Picture 112" descr="relational_db"/>
            <p:cNvPicPr>
              <a:picLocks noChangeAspect="1" noChangeArrowheads="1"/>
            </p:cNvPicPr>
            <p:nvPr/>
          </p:nvPicPr>
          <p:blipFill>
            <a:blip r:embed="rId3"/>
            <a:srcRect/>
            <a:stretch>
              <a:fillRect/>
            </a:stretch>
          </p:blipFill>
          <p:spPr bwMode="auto">
            <a:xfrm>
              <a:off x="4802188" y="4732338"/>
              <a:ext cx="701675" cy="784225"/>
            </a:xfrm>
            <a:prstGeom prst="rect">
              <a:avLst/>
            </a:prstGeom>
            <a:noFill/>
          </p:spPr>
        </p:pic>
        <p:grpSp>
          <p:nvGrpSpPr>
            <p:cNvPr id="54" name="Group 113"/>
            <p:cNvGrpSpPr>
              <a:grpSpLocks noChangeAspect="1"/>
            </p:cNvGrpSpPr>
            <p:nvPr/>
          </p:nvGrpSpPr>
          <p:grpSpPr bwMode="auto">
            <a:xfrm>
              <a:off x="4954588" y="2984500"/>
              <a:ext cx="422275" cy="354013"/>
              <a:chOff x="703" y="3884"/>
              <a:chExt cx="362" cy="304"/>
            </a:xfrm>
          </p:grpSpPr>
          <p:sp>
            <p:nvSpPr>
              <p:cNvPr id="61" name="AutoShape 114"/>
              <p:cNvSpPr>
                <a:spLocks noChangeAspect="1" noChangeArrowheads="1"/>
              </p:cNvSpPr>
              <p:nvPr/>
            </p:nvSpPr>
            <p:spPr bwMode="auto">
              <a:xfrm>
                <a:off x="703" y="3884"/>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sp>
            <p:nvSpPr>
              <p:cNvPr id="62" name="AutoShape 115"/>
              <p:cNvSpPr>
                <a:spLocks noChangeAspect="1" noChangeArrowheads="1"/>
              </p:cNvSpPr>
              <p:nvPr/>
            </p:nvSpPr>
            <p:spPr bwMode="auto">
              <a:xfrm>
                <a:off x="793" y="3929"/>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grpSp>
        <p:grpSp>
          <p:nvGrpSpPr>
            <p:cNvPr id="55" name="Group 116"/>
            <p:cNvGrpSpPr>
              <a:grpSpLocks noChangeAspect="1"/>
            </p:cNvGrpSpPr>
            <p:nvPr/>
          </p:nvGrpSpPr>
          <p:grpSpPr bwMode="auto">
            <a:xfrm>
              <a:off x="4932363" y="4049713"/>
              <a:ext cx="422275" cy="354013"/>
              <a:chOff x="703" y="3884"/>
              <a:chExt cx="362" cy="304"/>
            </a:xfrm>
          </p:grpSpPr>
          <p:sp>
            <p:nvSpPr>
              <p:cNvPr id="59" name="AutoShape 117"/>
              <p:cNvSpPr>
                <a:spLocks noChangeAspect="1" noChangeArrowheads="1"/>
              </p:cNvSpPr>
              <p:nvPr/>
            </p:nvSpPr>
            <p:spPr bwMode="auto">
              <a:xfrm>
                <a:off x="703" y="3884"/>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sp>
            <p:nvSpPr>
              <p:cNvPr id="60" name="AutoShape 118"/>
              <p:cNvSpPr>
                <a:spLocks noChangeAspect="1" noChangeArrowheads="1"/>
              </p:cNvSpPr>
              <p:nvPr/>
            </p:nvSpPr>
            <p:spPr bwMode="auto">
              <a:xfrm>
                <a:off x="793" y="3929"/>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grpSp>
        <p:grpSp>
          <p:nvGrpSpPr>
            <p:cNvPr id="56" name="Group 119"/>
            <p:cNvGrpSpPr>
              <a:grpSpLocks noChangeAspect="1"/>
            </p:cNvGrpSpPr>
            <p:nvPr/>
          </p:nvGrpSpPr>
          <p:grpSpPr bwMode="auto">
            <a:xfrm>
              <a:off x="4932363" y="5091113"/>
              <a:ext cx="422275" cy="354013"/>
              <a:chOff x="703" y="3884"/>
              <a:chExt cx="362" cy="304"/>
            </a:xfrm>
          </p:grpSpPr>
          <p:sp>
            <p:nvSpPr>
              <p:cNvPr id="57" name="AutoShape 120"/>
              <p:cNvSpPr>
                <a:spLocks noChangeAspect="1" noChangeArrowheads="1"/>
              </p:cNvSpPr>
              <p:nvPr/>
            </p:nvSpPr>
            <p:spPr bwMode="auto">
              <a:xfrm>
                <a:off x="703" y="3884"/>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sp>
            <p:nvSpPr>
              <p:cNvPr id="58" name="AutoShape 121"/>
              <p:cNvSpPr>
                <a:spLocks noChangeAspect="1" noChangeArrowheads="1"/>
              </p:cNvSpPr>
              <p:nvPr/>
            </p:nvSpPr>
            <p:spPr bwMode="auto">
              <a:xfrm>
                <a:off x="793" y="3929"/>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grpSp>
      </p:grpSp>
      <p:sp>
        <p:nvSpPr>
          <p:cNvPr id="65" name="AutoShape 124"/>
          <p:cNvSpPr>
            <a:spLocks noChangeArrowheads="1"/>
          </p:cNvSpPr>
          <p:nvPr/>
        </p:nvSpPr>
        <p:spPr bwMode="auto">
          <a:xfrm>
            <a:off x="1012825" y="1484313"/>
            <a:ext cx="4465638" cy="4752975"/>
          </a:xfrm>
          <a:prstGeom prst="roundRect">
            <a:avLst>
              <a:gd name="adj" fmla="val 16667"/>
            </a:avLst>
          </a:prstGeom>
          <a:noFill/>
          <a:ln w="57150">
            <a:solidFill>
              <a:schemeClr val="tx1"/>
            </a:solidFill>
            <a:round/>
            <a:headEnd/>
            <a:tailEnd type="none" w="lg" len="lg"/>
          </a:ln>
          <a:effectLst/>
        </p:spPr>
        <p:txBody>
          <a:bodyPr wrap="none" anchor="ctr"/>
          <a:lstStyle/>
          <a:p>
            <a:endParaRPr lang="en-US" dirty="0"/>
          </a:p>
        </p:txBody>
      </p:sp>
      <p:pic>
        <p:nvPicPr>
          <p:cNvPr id="67" name="Picture 5"/>
          <p:cNvPicPr>
            <a:picLocks noChangeAspect="1" noChangeArrowheads="1"/>
          </p:cNvPicPr>
          <p:nvPr/>
        </p:nvPicPr>
        <p:blipFill>
          <a:blip r:embed="rId5"/>
          <a:srcRect/>
          <a:stretch>
            <a:fillRect/>
          </a:stretch>
        </p:blipFill>
        <p:spPr bwMode="auto">
          <a:xfrm>
            <a:off x="1371600" y="3810000"/>
            <a:ext cx="962025" cy="657225"/>
          </a:xfrm>
          <a:prstGeom prst="rect">
            <a:avLst/>
          </a:prstGeom>
          <a:noFill/>
          <a:ln w="12700">
            <a:noFill/>
            <a:miter lim="800000"/>
            <a:headEnd/>
            <a:tailEnd/>
          </a:ln>
          <a:effectLst/>
        </p:spPr>
      </p:pic>
      <p:pic>
        <p:nvPicPr>
          <p:cNvPr id="69" name="Picture 68" descr="relational_db"/>
          <p:cNvPicPr>
            <a:picLocks noChangeAspect="1" noChangeArrowheads="1"/>
          </p:cNvPicPr>
          <p:nvPr/>
        </p:nvPicPr>
        <p:blipFill>
          <a:blip r:embed="rId3"/>
          <a:srcRect/>
          <a:stretch>
            <a:fillRect/>
          </a:stretch>
        </p:blipFill>
        <p:spPr bwMode="auto">
          <a:xfrm>
            <a:off x="2971800" y="3124200"/>
            <a:ext cx="1295400" cy="1618130"/>
          </a:xfrm>
          <a:prstGeom prst="rect">
            <a:avLst/>
          </a:prstGeom>
          <a:noFill/>
        </p:spPr>
      </p:pic>
      <p:pic>
        <p:nvPicPr>
          <p:cNvPr id="68" name="Picture 6"/>
          <p:cNvPicPr>
            <a:picLocks noChangeAspect="1" noChangeArrowheads="1"/>
          </p:cNvPicPr>
          <p:nvPr/>
        </p:nvPicPr>
        <p:blipFill>
          <a:blip r:embed="rId6"/>
          <a:srcRect/>
          <a:stretch>
            <a:fillRect/>
          </a:stretch>
        </p:blipFill>
        <p:spPr bwMode="auto">
          <a:xfrm>
            <a:off x="3001944" y="3886200"/>
            <a:ext cx="1219200" cy="300507"/>
          </a:xfrm>
          <a:prstGeom prst="rect">
            <a:avLst/>
          </a:prstGeom>
          <a:noFill/>
          <a:ln w="12700">
            <a:noFill/>
            <a:miter lim="800000"/>
            <a:headEnd/>
            <a:tailEnd/>
          </a:ln>
          <a:effectLst/>
        </p:spPr>
      </p:pic>
      <p:sp>
        <p:nvSpPr>
          <p:cNvPr id="21" name="Text Box 80"/>
          <p:cNvSpPr txBox="1">
            <a:spLocks noChangeArrowheads="1"/>
          </p:cNvSpPr>
          <p:nvPr/>
        </p:nvSpPr>
        <p:spPr bwMode="auto">
          <a:xfrm>
            <a:off x="5353050" y="1525588"/>
            <a:ext cx="2449513" cy="341632"/>
          </a:xfrm>
          <a:prstGeom prst="rect">
            <a:avLst/>
          </a:prstGeom>
          <a:solidFill>
            <a:srgbClr val="FFFF99"/>
          </a:solidFill>
          <a:ln w="9525">
            <a:noFill/>
            <a:miter lim="800000"/>
            <a:headEnd/>
            <a:tailEnd/>
          </a:ln>
          <a:effectLst/>
        </p:spPr>
        <p:txBody>
          <a:bodyPr>
            <a:spAutoFit/>
          </a:bodyPr>
          <a:lstStyle/>
          <a:p>
            <a:pPr algn="ctr">
              <a:spcBef>
                <a:spcPct val="50000"/>
              </a:spcBef>
            </a:pPr>
            <a:r>
              <a:rPr lang="en-US" sz="1800" b="1" dirty="0">
                <a:solidFill>
                  <a:schemeClr val="bg2"/>
                </a:solidFill>
                <a:latin typeface="Arial" charset="0"/>
              </a:rPr>
              <a:t>Data Warehouse</a:t>
            </a:r>
          </a:p>
        </p:txBody>
      </p:sp>
      <p:pic>
        <p:nvPicPr>
          <p:cNvPr id="70" name="Picture 67" descr="multi_file_3_text"/>
          <p:cNvPicPr>
            <a:picLocks noChangeAspect="1" noChangeArrowheads="1"/>
          </p:cNvPicPr>
          <p:nvPr/>
        </p:nvPicPr>
        <p:blipFill>
          <a:blip r:embed="rId7"/>
          <a:srcRect/>
          <a:stretch>
            <a:fillRect/>
          </a:stretch>
        </p:blipFill>
        <p:spPr bwMode="auto">
          <a:xfrm>
            <a:off x="1560513" y="4979988"/>
            <a:ext cx="696913" cy="865188"/>
          </a:xfrm>
          <a:prstGeom prst="rect">
            <a:avLst/>
          </a:prstGeom>
          <a:noFill/>
        </p:spPr>
      </p:pic>
      <p:sp>
        <p:nvSpPr>
          <p:cNvPr id="71" name="AutoShape 83"/>
          <p:cNvSpPr>
            <a:spLocks noChangeArrowheads="1"/>
          </p:cNvSpPr>
          <p:nvPr/>
        </p:nvSpPr>
        <p:spPr bwMode="auto">
          <a:xfrm rot="19086362">
            <a:off x="2328863" y="4668838"/>
            <a:ext cx="863600" cy="287337"/>
          </a:xfrm>
          <a:prstGeom prst="rightArrow">
            <a:avLst>
              <a:gd name="adj1" fmla="val 50000"/>
              <a:gd name="adj2" fmla="val 75138"/>
            </a:avLst>
          </a:prstGeom>
          <a:solidFill>
            <a:srgbClr val="FF7C80"/>
          </a:solidFill>
          <a:ln w="9525">
            <a:noFill/>
            <a:miter lim="800000"/>
            <a:headEnd/>
            <a:tailEnd/>
          </a:ln>
          <a:effectLst/>
        </p:spPr>
        <p:txBody>
          <a:bodyPr wrap="none" anchor="ctr"/>
          <a:lstStyle/>
          <a:p>
            <a:endParaRPr lang="en-US" dirty="0"/>
          </a:p>
        </p:txBody>
      </p:sp>
      <p:pic>
        <p:nvPicPr>
          <p:cNvPr id="72" name="Picture 17" descr="xml document"/>
          <p:cNvPicPr>
            <a:picLocks noChangeAspect="1" noChangeArrowheads="1"/>
          </p:cNvPicPr>
          <p:nvPr/>
        </p:nvPicPr>
        <p:blipFill>
          <a:blip r:embed="rId8"/>
          <a:srcRect/>
          <a:stretch>
            <a:fillRect/>
          </a:stretch>
        </p:blipFill>
        <p:spPr bwMode="auto">
          <a:xfrm>
            <a:off x="1600200" y="2286000"/>
            <a:ext cx="515938" cy="596900"/>
          </a:xfrm>
          <a:prstGeom prst="rect">
            <a:avLst/>
          </a:prstGeom>
          <a:noFill/>
          <a:ln w="9525">
            <a:noFill/>
            <a:miter lim="800000"/>
            <a:headEnd/>
            <a:tailEnd/>
          </a:ln>
        </p:spPr>
      </p:pic>
      <p:sp>
        <p:nvSpPr>
          <p:cNvPr id="73" name="AutoShape 84"/>
          <p:cNvSpPr>
            <a:spLocks noChangeArrowheads="1"/>
          </p:cNvSpPr>
          <p:nvPr/>
        </p:nvSpPr>
        <p:spPr bwMode="auto">
          <a:xfrm rot="2700000">
            <a:off x="2311401" y="3006450"/>
            <a:ext cx="863600" cy="287338"/>
          </a:xfrm>
          <a:prstGeom prst="rightArrow">
            <a:avLst>
              <a:gd name="adj1" fmla="val 50000"/>
              <a:gd name="adj2" fmla="val 75138"/>
            </a:avLst>
          </a:prstGeom>
          <a:solidFill>
            <a:srgbClr val="FF7C80"/>
          </a:solidFill>
          <a:ln w="9525">
            <a:noFill/>
            <a:miter lim="800000"/>
            <a:headEnd/>
            <a:tailEnd/>
          </a:ln>
          <a:effectLst/>
        </p:spPr>
        <p:txBody>
          <a:bodyPr wrap="none" anchor="ctr"/>
          <a:lstStyle/>
          <a:p>
            <a:endParaRPr lang="en-US" dirty="0"/>
          </a:p>
        </p:txBody>
      </p:sp>
      <p:sp>
        <p:nvSpPr>
          <p:cNvPr id="23" name="AutoShape 82"/>
          <p:cNvSpPr>
            <a:spLocks noChangeArrowheads="1"/>
          </p:cNvSpPr>
          <p:nvPr/>
        </p:nvSpPr>
        <p:spPr bwMode="auto">
          <a:xfrm>
            <a:off x="2382838" y="3902075"/>
            <a:ext cx="720725" cy="287337"/>
          </a:xfrm>
          <a:prstGeom prst="rightArrow">
            <a:avLst>
              <a:gd name="adj1" fmla="val 50000"/>
              <a:gd name="adj2" fmla="val 62707"/>
            </a:avLst>
          </a:prstGeom>
          <a:solidFill>
            <a:srgbClr val="FF7C80"/>
          </a:solidFill>
          <a:ln w="9525">
            <a:noFill/>
            <a:miter lim="800000"/>
            <a:headEnd/>
            <a:tailEnd/>
          </a:ln>
          <a:effectLst/>
        </p:spPr>
        <p:txBody>
          <a:bodyPr wrap="none" anchor="ctr"/>
          <a:lstStyle/>
          <a:p>
            <a:endParaRPr lang="en-US" dirty="0"/>
          </a:p>
        </p:txBody>
      </p:sp>
    </p:spTree>
    <p:extLst>
      <p:ext uri="{BB962C8B-B14F-4D97-AF65-F5344CB8AC3E}">
        <p14:creationId xmlns:p14="http://schemas.microsoft.com/office/powerpoint/2010/main" val="50698543"/>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Designing ETL Packages</a:t>
            </a:r>
            <a:endParaRPr lang="en-US" dirty="0"/>
          </a:p>
        </p:txBody>
      </p:sp>
      <p:sp>
        <p:nvSpPr>
          <p:cNvPr id="3" name="Content Placeholder 2"/>
          <p:cNvSpPr>
            <a:spLocks noGrp="1"/>
          </p:cNvSpPr>
          <p:nvPr>
            <p:ph idx="1"/>
          </p:nvPr>
        </p:nvSpPr>
        <p:spPr/>
        <p:txBody>
          <a:bodyPr/>
          <a:lstStyle/>
          <a:p>
            <a:r>
              <a:rPr lang="en-US" dirty="0" smtClean="0"/>
              <a:t>Designing Packages for Dimensions</a:t>
            </a:r>
          </a:p>
          <a:p>
            <a:r>
              <a:rPr lang="en-US" dirty="0" smtClean="0"/>
              <a:t>Designing Packages for Fact Tables</a:t>
            </a:r>
          </a:p>
          <a:p>
            <a:r>
              <a:rPr lang="en-US" dirty="0" smtClean="0"/>
              <a:t>Orchestrating the ETL Process</a:t>
            </a:r>
            <a:endParaRPr lang="en-US" dirty="0"/>
          </a:p>
        </p:txBody>
      </p:sp>
    </p:spTree>
    <p:extLst>
      <p:ext uri="{BB962C8B-B14F-4D97-AF65-F5344CB8AC3E}">
        <p14:creationId xmlns:p14="http://schemas.microsoft.com/office/powerpoint/2010/main" val="26155809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Rectangle 160814"/>
          <p:cNvPicPr>
            <a:picLocks noChangeAspect="1" noChangeArrowheads="1"/>
          </p:cNvPicPr>
          <p:nvPr/>
        </p:nvPicPr>
        <p:blipFill>
          <a:blip r:embed="rId3"/>
          <a:srcRect/>
          <a:stretch>
            <a:fillRect/>
          </a:stretch>
        </p:blipFill>
        <p:spPr bwMode="auto">
          <a:xfrm>
            <a:off x="919161" y="3048000"/>
            <a:ext cx="1695450" cy="525463"/>
          </a:xfrm>
          <a:prstGeom prst="rect">
            <a:avLst/>
          </a:prstGeom>
          <a:noFill/>
          <a:ln w="9525">
            <a:noFill/>
            <a:miter lim="800000"/>
            <a:headEnd/>
            <a:tailEnd/>
          </a:ln>
        </p:spPr>
      </p:pic>
      <p:sp>
        <p:nvSpPr>
          <p:cNvPr id="40" name="Rectangular Callout 39"/>
          <p:cNvSpPr>
            <a:spLocks noChangeArrowheads="1"/>
          </p:cNvSpPr>
          <p:nvPr/>
        </p:nvSpPr>
        <p:spPr bwMode="auto">
          <a:xfrm rot="10800000">
            <a:off x="3281361" y="1524000"/>
            <a:ext cx="5638800" cy="4724400"/>
          </a:xfrm>
          <a:prstGeom prst="wedgeRectCallout">
            <a:avLst>
              <a:gd name="adj1" fmla="val 63370"/>
              <a:gd name="adj2" fmla="val 12296"/>
            </a:avLst>
          </a:prstGeom>
          <a:gradFill rotWithShape="1">
            <a:gsLst>
              <a:gs pos="0">
                <a:schemeClr val="accent3">
                  <a:lumMod val="65000"/>
                </a:schemeClr>
              </a:gs>
              <a:gs pos="100000">
                <a:schemeClr val="accent3">
                  <a:lumMod val="85000"/>
                </a:schemeClr>
              </a:gs>
            </a:gsLst>
            <a:lin ang="5400000" scaled="1"/>
          </a:gradFill>
          <a:ln w="9525" cap="flat" cmpd="sng" algn="ctr">
            <a:solidFill>
              <a:schemeClr val="bg1"/>
            </a:solidFill>
            <a:prstDash val="solid"/>
            <a:miter lim="800000"/>
            <a:headEnd type="none" w="med" len="med"/>
            <a:tailEnd type="none" w="lg" len="lg"/>
          </a:ln>
          <a:effectLst/>
        </p:spPr>
        <p:txBody>
          <a:bodyPr rot="10800000" anchor="ctr"/>
          <a:lstStyle/>
          <a:p>
            <a:pPr>
              <a:spcBef>
                <a:spcPct val="50000"/>
              </a:spcBef>
            </a:pPr>
            <a:endParaRPr lang="en-US" sz="1800" dirty="0">
              <a:solidFill>
                <a:schemeClr val="tx1"/>
              </a:solidFill>
            </a:endParaRPr>
          </a:p>
        </p:txBody>
      </p:sp>
      <p:sp>
        <p:nvSpPr>
          <p:cNvPr id="2" name="Title 1"/>
          <p:cNvSpPr>
            <a:spLocks noGrp="1"/>
          </p:cNvSpPr>
          <p:nvPr>
            <p:ph type="title"/>
          </p:nvPr>
        </p:nvSpPr>
        <p:spPr/>
        <p:txBody>
          <a:bodyPr/>
          <a:lstStyle/>
          <a:p>
            <a:r>
              <a:rPr lang="en-US" dirty="0" smtClean="0"/>
              <a:t>Designing Packages for Dimensions</a:t>
            </a:r>
            <a:endParaRPr lang="en-US" dirty="0"/>
          </a:p>
        </p:txBody>
      </p:sp>
      <p:sp>
        <p:nvSpPr>
          <p:cNvPr id="4" name="TextBox 156685"/>
          <p:cNvSpPr txBox="1">
            <a:spLocks noChangeArrowheads="1"/>
          </p:cNvSpPr>
          <p:nvPr/>
        </p:nvSpPr>
        <p:spPr bwMode="auto">
          <a:xfrm>
            <a:off x="5338761" y="2905125"/>
            <a:ext cx="304800" cy="304800"/>
          </a:xfrm>
          <a:prstGeom prst="rect">
            <a:avLst/>
          </a:prstGeom>
          <a:noFill/>
          <a:ln w="9525">
            <a:noFill/>
            <a:miter lim="800000"/>
            <a:headEnd/>
            <a:tailEnd/>
          </a:ln>
        </p:spPr>
        <p:txBody>
          <a:bodyPr>
            <a:spAutoFit/>
          </a:bodyPr>
          <a:lstStyle/>
          <a:p>
            <a:pPr algn="l">
              <a:spcBef>
                <a:spcPct val="50000"/>
              </a:spcBef>
            </a:pPr>
            <a:r>
              <a:rPr lang="en-AU" sz="1400" dirty="0">
                <a:solidFill>
                  <a:schemeClr val="tx1"/>
                </a:solidFill>
                <a:latin typeface="Arial" charset="0"/>
              </a:rPr>
              <a:t>Y</a:t>
            </a:r>
            <a:endParaRPr lang="en-US" sz="1400" dirty="0">
              <a:solidFill>
                <a:schemeClr val="tx1"/>
              </a:solidFill>
              <a:latin typeface="Arial" charset="0"/>
            </a:endParaRPr>
          </a:p>
        </p:txBody>
      </p:sp>
      <p:sp>
        <p:nvSpPr>
          <p:cNvPr id="5" name="Rectangle 4"/>
          <p:cNvSpPr>
            <a:spLocks noChangeArrowheads="1"/>
          </p:cNvSpPr>
          <p:nvPr/>
        </p:nvSpPr>
        <p:spPr bwMode="auto">
          <a:xfrm>
            <a:off x="7396161" y="5410200"/>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Insert new</a:t>
            </a:r>
            <a:br>
              <a:rPr lang="en-US" sz="1400" dirty="0">
                <a:solidFill>
                  <a:schemeClr val="tx1"/>
                </a:solidFill>
              </a:rPr>
            </a:br>
            <a:r>
              <a:rPr lang="en-US" sz="1400" dirty="0">
                <a:solidFill>
                  <a:schemeClr val="tx1"/>
                </a:solidFill>
              </a:rPr>
              <a:t>record</a:t>
            </a:r>
          </a:p>
        </p:txBody>
      </p:sp>
      <p:sp>
        <p:nvSpPr>
          <p:cNvPr id="6" name="Rectangle 5"/>
          <p:cNvSpPr>
            <a:spLocks noChangeArrowheads="1"/>
          </p:cNvSpPr>
          <p:nvPr/>
        </p:nvSpPr>
        <p:spPr bwMode="auto">
          <a:xfrm>
            <a:off x="6024561" y="4019550"/>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Update changed</a:t>
            </a:r>
            <a:br>
              <a:rPr lang="en-US" sz="1400" dirty="0">
                <a:solidFill>
                  <a:schemeClr val="tx1"/>
                </a:solidFill>
              </a:rPr>
            </a:br>
            <a:r>
              <a:rPr lang="en-US" sz="1400" dirty="0">
                <a:solidFill>
                  <a:schemeClr val="tx1"/>
                </a:solidFill>
              </a:rPr>
              <a:t>column(s)</a:t>
            </a:r>
          </a:p>
        </p:txBody>
      </p:sp>
      <p:sp>
        <p:nvSpPr>
          <p:cNvPr id="7" name="Rectangle 6"/>
          <p:cNvSpPr>
            <a:spLocks noChangeArrowheads="1"/>
          </p:cNvSpPr>
          <p:nvPr/>
        </p:nvSpPr>
        <p:spPr bwMode="auto">
          <a:xfrm>
            <a:off x="5643561" y="5410200"/>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Expire existing</a:t>
            </a:r>
            <a:br>
              <a:rPr lang="en-US" sz="1400" dirty="0">
                <a:solidFill>
                  <a:schemeClr val="tx1"/>
                </a:solidFill>
              </a:rPr>
            </a:br>
            <a:r>
              <a:rPr lang="en-US" sz="1400" dirty="0">
                <a:solidFill>
                  <a:schemeClr val="tx1"/>
                </a:solidFill>
              </a:rPr>
              <a:t>record</a:t>
            </a:r>
          </a:p>
        </p:txBody>
      </p:sp>
      <p:sp>
        <p:nvSpPr>
          <p:cNvPr id="8" name="Rectangle 7"/>
          <p:cNvSpPr>
            <a:spLocks noChangeArrowheads="1"/>
          </p:cNvSpPr>
          <p:nvPr/>
        </p:nvSpPr>
        <p:spPr bwMode="auto">
          <a:xfrm>
            <a:off x="1757361" y="1865313"/>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Transform</a:t>
            </a:r>
          </a:p>
        </p:txBody>
      </p:sp>
      <p:sp>
        <p:nvSpPr>
          <p:cNvPr id="9" name="Rectangle 8"/>
          <p:cNvSpPr>
            <a:spLocks noChangeArrowheads="1"/>
          </p:cNvSpPr>
          <p:nvPr/>
        </p:nvSpPr>
        <p:spPr bwMode="auto">
          <a:xfrm>
            <a:off x="3738561" y="1865313"/>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Correlate</a:t>
            </a:r>
            <a:br>
              <a:rPr lang="en-US" sz="1400" dirty="0">
                <a:solidFill>
                  <a:schemeClr val="tx1"/>
                </a:solidFill>
              </a:rPr>
            </a:br>
            <a:r>
              <a:rPr lang="en-US" sz="1400" dirty="0">
                <a:solidFill>
                  <a:schemeClr val="tx1"/>
                </a:solidFill>
              </a:rPr>
              <a:t>records</a:t>
            </a:r>
          </a:p>
        </p:txBody>
      </p:sp>
      <p:sp>
        <p:nvSpPr>
          <p:cNvPr id="10" name="Straight Connector 156691"/>
          <p:cNvSpPr>
            <a:spLocks noChangeShapeType="1"/>
          </p:cNvSpPr>
          <p:nvPr/>
        </p:nvSpPr>
        <p:spPr bwMode="auto">
          <a:xfrm>
            <a:off x="1252536" y="2170113"/>
            <a:ext cx="533400" cy="0"/>
          </a:xfrm>
          <a:prstGeom prst="line">
            <a:avLst/>
          </a:prstGeom>
          <a:noFill/>
          <a:ln w="63500" algn="ctr">
            <a:solidFill>
              <a:schemeClr val="tx1"/>
            </a:solidFill>
            <a:round/>
            <a:headEnd/>
            <a:tailEnd type="triangle" w="med" len="med"/>
          </a:ln>
        </p:spPr>
        <p:txBody>
          <a:bodyPr/>
          <a:lstStyle/>
          <a:p>
            <a:endParaRPr lang="en-US" dirty="0"/>
          </a:p>
        </p:txBody>
      </p:sp>
      <p:sp>
        <p:nvSpPr>
          <p:cNvPr id="11" name="Straight Connector 156692"/>
          <p:cNvSpPr>
            <a:spLocks noChangeShapeType="1"/>
          </p:cNvSpPr>
          <p:nvPr/>
        </p:nvSpPr>
        <p:spPr bwMode="auto">
          <a:xfrm>
            <a:off x="3281361" y="2170113"/>
            <a:ext cx="523875" cy="0"/>
          </a:xfrm>
          <a:prstGeom prst="line">
            <a:avLst/>
          </a:prstGeom>
          <a:noFill/>
          <a:ln w="63500" algn="ctr">
            <a:solidFill>
              <a:schemeClr val="tx1"/>
            </a:solidFill>
            <a:round/>
            <a:headEnd/>
            <a:tailEnd type="triangle" w="med" len="med"/>
          </a:ln>
        </p:spPr>
        <p:txBody>
          <a:bodyPr/>
          <a:lstStyle/>
          <a:p>
            <a:endParaRPr lang="en-US" dirty="0"/>
          </a:p>
        </p:txBody>
      </p:sp>
      <p:sp>
        <p:nvSpPr>
          <p:cNvPr id="12" name="Straight Connector 156693"/>
          <p:cNvSpPr>
            <a:spLocks noChangeShapeType="1"/>
          </p:cNvSpPr>
          <p:nvPr/>
        </p:nvSpPr>
        <p:spPr bwMode="auto">
          <a:xfrm>
            <a:off x="5338761" y="3209925"/>
            <a:ext cx="2819400" cy="0"/>
          </a:xfrm>
          <a:prstGeom prst="line">
            <a:avLst/>
          </a:prstGeom>
          <a:noFill/>
          <a:ln w="63500" algn="ctr">
            <a:solidFill>
              <a:schemeClr val="tx1"/>
            </a:solidFill>
            <a:round/>
            <a:headEnd/>
            <a:tailEnd type="none" w="lg" len="lg"/>
          </a:ln>
        </p:spPr>
        <p:txBody>
          <a:bodyPr wrap="none" anchor="ctr"/>
          <a:lstStyle/>
          <a:p>
            <a:endParaRPr lang="en-US" dirty="0"/>
          </a:p>
        </p:txBody>
      </p:sp>
      <p:sp>
        <p:nvSpPr>
          <p:cNvPr id="13" name="Straight Connector 156694"/>
          <p:cNvSpPr>
            <a:spLocks noChangeShapeType="1"/>
          </p:cNvSpPr>
          <p:nvPr/>
        </p:nvSpPr>
        <p:spPr bwMode="auto">
          <a:xfrm>
            <a:off x="8158161" y="3200400"/>
            <a:ext cx="0" cy="2286000"/>
          </a:xfrm>
          <a:prstGeom prst="line">
            <a:avLst/>
          </a:prstGeom>
          <a:noFill/>
          <a:ln w="63500" algn="ctr">
            <a:solidFill>
              <a:schemeClr val="tx1"/>
            </a:solidFill>
            <a:round/>
            <a:headEnd/>
            <a:tailEnd type="triangle" w="med" len="med"/>
          </a:ln>
        </p:spPr>
        <p:txBody>
          <a:bodyPr/>
          <a:lstStyle/>
          <a:p>
            <a:endParaRPr lang="en-US" dirty="0"/>
          </a:p>
        </p:txBody>
      </p:sp>
      <p:sp>
        <p:nvSpPr>
          <p:cNvPr id="14" name="TextBox 156695"/>
          <p:cNvSpPr txBox="1">
            <a:spLocks noChangeArrowheads="1"/>
          </p:cNvSpPr>
          <p:nvPr/>
        </p:nvSpPr>
        <p:spPr bwMode="auto">
          <a:xfrm>
            <a:off x="4576761" y="3657600"/>
            <a:ext cx="304800" cy="304800"/>
          </a:xfrm>
          <a:prstGeom prst="rect">
            <a:avLst/>
          </a:prstGeom>
          <a:noFill/>
          <a:ln w="9525">
            <a:noFill/>
            <a:miter lim="800000"/>
            <a:headEnd/>
            <a:tailEnd/>
          </a:ln>
        </p:spPr>
        <p:txBody>
          <a:bodyPr>
            <a:spAutoFit/>
          </a:bodyPr>
          <a:lstStyle/>
          <a:p>
            <a:pPr algn="l">
              <a:spcBef>
                <a:spcPct val="50000"/>
              </a:spcBef>
            </a:pPr>
            <a:r>
              <a:rPr lang="en-AU" sz="1400" dirty="0">
                <a:solidFill>
                  <a:schemeClr val="tx1"/>
                </a:solidFill>
                <a:latin typeface="Arial" charset="0"/>
              </a:rPr>
              <a:t>N</a:t>
            </a:r>
            <a:endParaRPr lang="en-US" sz="1400" dirty="0">
              <a:solidFill>
                <a:schemeClr val="tx1"/>
              </a:solidFill>
              <a:latin typeface="Arial" charset="0"/>
            </a:endParaRPr>
          </a:p>
        </p:txBody>
      </p:sp>
      <p:sp>
        <p:nvSpPr>
          <p:cNvPr id="15" name="TextBox 156696"/>
          <p:cNvSpPr txBox="1">
            <a:spLocks noChangeArrowheads="1"/>
          </p:cNvSpPr>
          <p:nvPr/>
        </p:nvSpPr>
        <p:spPr bwMode="auto">
          <a:xfrm>
            <a:off x="4576761" y="4724400"/>
            <a:ext cx="304800" cy="304800"/>
          </a:xfrm>
          <a:prstGeom prst="rect">
            <a:avLst/>
          </a:prstGeom>
          <a:noFill/>
          <a:ln w="9525">
            <a:noFill/>
            <a:miter lim="800000"/>
            <a:headEnd/>
            <a:tailEnd/>
          </a:ln>
        </p:spPr>
        <p:txBody>
          <a:bodyPr>
            <a:spAutoFit/>
          </a:bodyPr>
          <a:lstStyle/>
          <a:p>
            <a:pPr algn="l">
              <a:spcBef>
                <a:spcPct val="50000"/>
              </a:spcBef>
            </a:pPr>
            <a:r>
              <a:rPr lang="en-AU" sz="1400" dirty="0">
                <a:solidFill>
                  <a:schemeClr val="tx1"/>
                </a:solidFill>
                <a:latin typeface="Arial" charset="0"/>
              </a:rPr>
              <a:t>N</a:t>
            </a:r>
            <a:endParaRPr lang="en-US" sz="1400" dirty="0">
              <a:solidFill>
                <a:schemeClr val="tx1"/>
              </a:solidFill>
              <a:latin typeface="Arial" charset="0"/>
            </a:endParaRPr>
          </a:p>
        </p:txBody>
      </p:sp>
      <p:sp>
        <p:nvSpPr>
          <p:cNvPr id="16" name="Straight Connector 156697"/>
          <p:cNvSpPr>
            <a:spLocks noChangeShapeType="1"/>
          </p:cNvSpPr>
          <p:nvPr/>
        </p:nvSpPr>
        <p:spPr bwMode="auto">
          <a:xfrm>
            <a:off x="5338761" y="4324350"/>
            <a:ext cx="762000" cy="19050"/>
          </a:xfrm>
          <a:prstGeom prst="line">
            <a:avLst/>
          </a:prstGeom>
          <a:noFill/>
          <a:ln w="63500" algn="ctr">
            <a:solidFill>
              <a:schemeClr val="tx1"/>
            </a:solidFill>
            <a:round/>
            <a:headEnd/>
            <a:tailEnd type="triangle" w="med" len="med"/>
          </a:ln>
        </p:spPr>
        <p:txBody>
          <a:bodyPr/>
          <a:lstStyle/>
          <a:p>
            <a:endParaRPr lang="en-US" dirty="0"/>
          </a:p>
        </p:txBody>
      </p:sp>
      <p:sp>
        <p:nvSpPr>
          <p:cNvPr id="17" name="TextBox 156698"/>
          <p:cNvSpPr txBox="1">
            <a:spLocks noChangeArrowheads="1"/>
          </p:cNvSpPr>
          <p:nvPr/>
        </p:nvSpPr>
        <p:spPr bwMode="auto">
          <a:xfrm>
            <a:off x="5338761" y="3943350"/>
            <a:ext cx="304800" cy="304800"/>
          </a:xfrm>
          <a:prstGeom prst="rect">
            <a:avLst/>
          </a:prstGeom>
          <a:noFill/>
          <a:ln w="9525">
            <a:noFill/>
            <a:miter lim="800000"/>
            <a:headEnd/>
            <a:tailEnd/>
          </a:ln>
        </p:spPr>
        <p:txBody>
          <a:bodyPr>
            <a:spAutoFit/>
          </a:bodyPr>
          <a:lstStyle/>
          <a:p>
            <a:pPr algn="l">
              <a:spcBef>
                <a:spcPct val="50000"/>
              </a:spcBef>
            </a:pPr>
            <a:r>
              <a:rPr lang="en-AU" sz="1400" dirty="0">
                <a:solidFill>
                  <a:schemeClr val="tx1"/>
                </a:solidFill>
                <a:latin typeface="Arial" charset="0"/>
              </a:rPr>
              <a:t>Y</a:t>
            </a:r>
            <a:endParaRPr lang="en-US" sz="1400" dirty="0">
              <a:solidFill>
                <a:schemeClr val="tx1"/>
              </a:solidFill>
              <a:latin typeface="Arial" charset="0"/>
            </a:endParaRPr>
          </a:p>
        </p:txBody>
      </p:sp>
      <p:sp>
        <p:nvSpPr>
          <p:cNvPr id="18" name="Straight Connector 156699"/>
          <p:cNvSpPr>
            <a:spLocks noChangeShapeType="1"/>
          </p:cNvSpPr>
          <p:nvPr/>
        </p:nvSpPr>
        <p:spPr bwMode="auto">
          <a:xfrm>
            <a:off x="5338761" y="5715000"/>
            <a:ext cx="371475" cy="0"/>
          </a:xfrm>
          <a:prstGeom prst="line">
            <a:avLst/>
          </a:prstGeom>
          <a:noFill/>
          <a:ln w="63500" algn="ctr">
            <a:solidFill>
              <a:schemeClr val="tx1"/>
            </a:solidFill>
            <a:round/>
            <a:headEnd/>
            <a:tailEnd type="triangle" w="med" len="med"/>
          </a:ln>
        </p:spPr>
        <p:txBody>
          <a:bodyPr/>
          <a:lstStyle/>
          <a:p>
            <a:endParaRPr lang="en-US" dirty="0"/>
          </a:p>
        </p:txBody>
      </p:sp>
      <p:sp>
        <p:nvSpPr>
          <p:cNvPr id="19" name="Flowchart: Decision 18"/>
          <p:cNvSpPr>
            <a:spLocks noChangeArrowheads="1"/>
          </p:cNvSpPr>
          <p:nvPr/>
        </p:nvSpPr>
        <p:spPr bwMode="auto">
          <a:xfrm>
            <a:off x="3586161" y="5334000"/>
            <a:ext cx="1828800" cy="762000"/>
          </a:xfrm>
          <a:prstGeom prst="flowChartDecision">
            <a:avLst/>
          </a:prstGeom>
          <a:gradFill rotWithShape="1">
            <a:gsLst>
              <a:gs pos="0">
                <a:schemeClr val="folHlink"/>
              </a:gs>
              <a:gs pos="100000">
                <a:schemeClr val="folHlink">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Type 2</a:t>
            </a:r>
            <a:br>
              <a:rPr lang="en-US" sz="1400" dirty="0">
                <a:solidFill>
                  <a:schemeClr val="tx1"/>
                </a:solidFill>
              </a:rPr>
            </a:br>
            <a:r>
              <a:rPr lang="en-US" sz="1400" dirty="0">
                <a:solidFill>
                  <a:schemeClr val="tx1"/>
                </a:solidFill>
              </a:rPr>
              <a:t>change?</a:t>
            </a:r>
          </a:p>
        </p:txBody>
      </p:sp>
      <p:sp>
        <p:nvSpPr>
          <p:cNvPr id="20" name="TextBox 156701"/>
          <p:cNvSpPr txBox="1">
            <a:spLocks noChangeArrowheads="1"/>
          </p:cNvSpPr>
          <p:nvPr/>
        </p:nvSpPr>
        <p:spPr bwMode="auto">
          <a:xfrm>
            <a:off x="5338761" y="5334000"/>
            <a:ext cx="304800" cy="304800"/>
          </a:xfrm>
          <a:prstGeom prst="rect">
            <a:avLst/>
          </a:prstGeom>
          <a:noFill/>
          <a:ln w="9525">
            <a:noFill/>
            <a:miter lim="800000"/>
            <a:headEnd/>
            <a:tailEnd/>
          </a:ln>
        </p:spPr>
        <p:txBody>
          <a:bodyPr>
            <a:spAutoFit/>
          </a:bodyPr>
          <a:lstStyle/>
          <a:p>
            <a:pPr algn="l">
              <a:spcBef>
                <a:spcPct val="50000"/>
              </a:spcBef>
            </a:pPr>
            <a:r>
              <a:rPr lang="en-AU" sz="1400" dirty="0">
                <a:solidFill>
                  <a:schemeClr val="tx1"/>
                </a:solidFill>
                <a:latin typeface="Arial" charset="0"/>
              </a:rPr>
              <a:t>Y</a:t>
            </a:r>
            <a:endParaRPr lang="en-US" sz="1400" dirty="0">
              <a:solidFill>
                <a:schemeClr val="tx1"/>
              </a:solidFill>
              <a:latin typeface="Arial" charset="0"/>
            </a:endParaRPr>
          </a:p>
        </p:txBody>
      </p:sp>
      <p:sp>
        <p:nvSpPr>
          <p:cNvPr id="21" name="Straight Connector 156702"/>
          <p:cNvSpPr>
            <a:spLocks noChangeShapeType="1"/>
          </p:cNvSpPr>
          <p:nvPr/>
        </p:nvSpPr>
        <p:spPr bwMode="auto">
          <a:xfrm>
            <a:off x="7167561" y="5715000"/>
            <a:ext cx="295275" cy="0"/>
          </a:xfrm>
          <a:prstGeom prst="line">
            <a:avLst/>
          </a:prstGeom>
          <a:noFill/>
          <a:ln w="63500" algn="ctr">
            <a:solidFill>
              <a:schemeClr val="tx1"/>
            </a:solidFill>
            <a:round/>
            <a:headEnd/>
            <a:tailEnd type="triangle" w="med" len="med"/>
          </a:ln>
        </p:spPr>
        <p:txBody>
          <a:bodyPr/>
          <a:lstStyle/>
          <a:p>
            <a:endParaRPr lang="en-US" dirty="0"/>
          </a:p>
        </p:txBody>
      </p:sp>
      <p:sp>
        <p:nvSpPr>
          <p:cNvPr id="22" name="Straight Connector 156703"/>
          <p:cNvSpPr>
            <a:spLocks noChangeShapeType="1"/>
          </p:cNvSpPr>
          <p:nvPr/>
        </p:nvSpPr>
        <p:spPr bwMode="auto">
          <a:xfrm>
            <a:off x="4500561" y="4572000"/>
            <a:ext cx="0" cy="866775"/>
          </a:xfrm>
          <a:prstGeom prst="line">
            <a:avLst/>
          </a:prstGeom>
          <a:noFill/>
          <a:ln w="63500" algn="ctr">
            <a:solidFill>
              <a:schemeClr val="tx1"/>
            </a:solidFill>
            <a:round/>
            <a:headEnd/>
            <a:tailEnd type="triangle" w="med" len="med"/>
          </a:ln>
        </p:spPr>
        <p:txBody>
          <a:bodyPr/>
          <a:lstStyle/>
          <a:p>
            <a:endParaRPr lang="en-US" dirty="0"/>
          </a:p>
        </p:txBody>
      </p:sp>
      <p:sp>
        <p:nvSpPr>
          <p:cNvPr id="23" name="Flowchart: Decision 22"/>
          <p:cNvSpPr>
            <a:spLocks noChangeArrowheads="1"/>
          </p:cNvSpPr>
          <p:nvPr/>
        </p:nvSpPr>
        <p:spPr bwMode="auto">
          <a:xfrm>
            <a:off x="3586161" y="3943350"/>
            <a:ext cx="1828800" cy="762000"/>
          </a:xfrm>
          <a:prstGeom prst="flowChartDecision">
            <a:avLst/>
          </a:prstGeom>
          <a:gradFill rotWithShape="1">
            <a:gsLst>
              <a:gs pos="0">
                <a:schemeClr val="folHlink"/>
              </a:gs>
              <a:gs pos="100000">
                <a:schemeClr val="folHlink">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Type 1</a:t>
            </a:r>
            <a:br>
              <a:rPr lang="en-US" sz="1400" dirty="0">
                <a:solidFill>
                  <a:schemeClr val="tx1"/>
                </a:solidFill>
              </a:rPr>
            </a:br>
            <a:r>
              <a:rPr lang="en-US" sz="1400" dirty="0">
                <a:solidFill>
                  <a:schemeClr val="tx1"/>
                </a:solidFill>
              </a:rPr>
              <a:t>change?</a:t>
            </a:r>
          </a:p>
        </p:txBody>
      </p:sp>
      <p:sp>
        <p:nvSpPr>
          <p:cNvPr id="24" name="Straight Connector 156705"/>
          <p:cNvSpPr>
            <a:spLocks noChangeShapeType="1"/>
          </p:cNvSpPr>
          <p:nvPr/>
        </p:nvSpPr>
        <p:spPr bwMode="auto">
          <a:xfrm>
            <a:off x="4500561" y="3505200"/>
            <a:ext cx="0" cy="533400"/>
          </a:xfrm>
          <a:prstGeom prst="line">
            <a:avLst/>
          </a:prstGeom>
          <a:noFill/>
          <a:ln w="63500" algn="ctr">
            <a:solidFill>
              <a:schemeClr val="tx1"/>
            </a:solidFill>
            <a:round/>
            <a:headEnd/>
            <a:tailEnd type="triangle" w="med" len="med"/>
          </a:ln>
        </p:spPr>
        <p:txBody>
          <a:bodyPr/>
          <a:lstStyle/>
          <a:p>
            <a:endParaRPr lang="en-US" dirty="0"/>
          </a:p>
        </p:txBody>
      </p:sp>
      <p:sp>
        <p:nvSpPr>
          <p:cNvPr id="25" name="Straight Connector 156706"/>
          <p:cNvSpPr>
            <a:spLocks noChangeShapeType="1"/>
          </p:cNvSpPr>
          <p:nvPr/>
        </p:nvSpPr>
        <p:spPr bwMode="auto">
          <a:xfrm>
            <a:off x="6786561" y="4629150"/>
            <a:ext cx="0" cy="476250"/>
          </a:xfrm>
          <a:prstGeom prst="line">
            <a:avLst/>
          </a:prstGeom>
          <a:noFill/>
          <a:ln w="63500" algn="ctr">
            <a:solidFill>
              <a:schemeClr val="tx1"/>
            </a:solidFill>
            <a:round/>
            <a:headEnd/>
            <a:tailEnd type="none" w="lg" len="lg"/>
          </a:ln>
        </p:spPr>
        <p:txBody>
          <a:bodyPr wrap="none" anchor="ctr"/>
          <a:lstStyle/>
          <a:p>
            <a:endParaRPr lang="en-US" dirty="0"/>
          </a:p>
        </p:txBody>
      </p:sp>
      <p:sp>
        <p:nvSpPr>
          <p:cNvPr id="26" name="Straight Connector 156707"/>
          <p:cNvSpPr>
            <a:spLocks noChangeShapeType="1"/>
          </p:cNvSpPr>
          <p:nvPr/>
        </p:nvSpPr>
        <p:spPr bwMode="auto">
          <a:xfrm flipH="1">
            <a:off x="4491036" y="5105400"/>
            <a:ext cx="2333625" cy="0"/>
          </a:xfrm>
          <a:prstGeom prst="line">
            <a:avLst/>
          </a:prstGeom>
          <a:noFill/>
          <a:ln w="63500" algn="ctr">
            <a:solidFill>
              <a:schemeClr val="tx1"/>
            </a:solidFill>
            <a:round/>
            <a:headEnd/>
            <a:tailEnd type="triangle" w="med" len="med"/>
          </a:ln>
        </p:spPr>
        <p:txBody>
          <a:bodyPr/>
          <a:lstStyle/>
          <a:p>
            <a:endParaRPr lang="en-US" dirty="0"/>
          </a:p>
        </p:txBody>
      </p:sp>
      <p:sp>
        <p:nvSpPr>
          <p:cNvPr id="27" name="Straight Connector 156708"/>
          <p:cNvSpPr>
            <a:spLocks noChangeShapeType="1"/>
          </p:cNvSpPr>
          <p:nvPr/>
        </p:nvSpPr>
        <p:spPr bwMode="auto">
          <a:xfrm flipH="1">
            <a:off x="5186361" y="2181225"/>
            <a:ext cx="1066800" cy="0"/>
          </a:xfrm>
          <a:prstGeom prst="line">
            <a:avLst/>
          </a:prstGeom>
          <a:noFill/>
          <a:ln w="63500" algn="ctr">
            <a:solidFill>
              <a:schemeClr val="tx1"/>
            </a:solidFill>
            <a:round/>
            <a:headEnd/>
            <a:tailEnd type="triangle" w="med" len="med"/>
          </a:ln>
        </p:spPr>
        <p:txBody>
          <a:bodyPr/>
          <a:lstStyle/>
          <a:p>
            <a:endParaRPr lang="en-US" dirty="0"/>
          </a:p>
        </p:txBody>
      </p:sp>
      <p:grpSp>
        <p:nvGrpSpPr>
          <p:cNvPr id="28" name="Group 53"/>
          <p:cNvGrpSpPr>
            <a:grpSpLocks/>
          </p:cNvGrpSpPr>
          <p:nvPr/>
        </p:nvGrpSpPr>
        <p:grpSpPr bwMode="auto">
          <a:xfrm>
            <a:off x="5795961" y="1676400"/>
            <a:ext cx="895350" cy="1006475"/>
            <a:chOff x="3984" y="1152"/>
            <a:chExt cx="564" cy="634"/>
          </a:xfrm>
        </p:grpSpPr>
        <p:pic>
          <p:nvPicPr>
            <p:cNvPr id="29" name="Rectangle 156723"/>
            <p:cNvPicPr>
              <a:picLocks noChangeAspect="1" noChangeArrowheads="1"/>
            </p:cNvPicPr>
            <p:nvPr/>
          </p:nvPicPr>
          <p:blipFill>
            <a:blip r:embed="rId4"/>
            <a:srcRect/>
            <a:stretch>
              <a:fillRect/>
            </a:stretch>
          </p:blipFill>
          <p:spPr bwMode="auto">
            <a:xfrm>
              <a:off x="3984" y="1152"/>
              <a:ext cx="564" cy="634"/>
            </a:xfrm>
            <a:prstGeom prst="rect">
              <a:avLst/>
            </a:prstGeom>
            <a:noFill/>
            <a:ln w="9525">
              <a:noFill/>
              <a:miter lim="800000"/>
              <a:headEnd/>
              <a:tailEnd/>
            </a:ln>
          </p:spPr>
        </p:pic>
        <p:grpSp>
          <p:nvGrpSpPr>
            <p:cNvPr id="30" name="Group 45"/>
            <p:cNvGrpSpPr>
              <a:grpSpLocks noChangeAspect="1"/>
            </p:cNvGrpSpPr>
            <p:nvPr/>
          </p:nvGrpSpPr>
          <p:grpSpPr bwMode="auto">
            <a:xfrm>
              <a:off x="4086" y="1441"/>
              <a:ext cx="365" cy="308"/>
              <a:chOff x="703" y="3884"/>
              <a:chExt cx="362" cy="304"/>
            </a:xfrm>
          </p:grpSpPr>
          <p:sp>
            <p:nvSpPr>
              <p:cNvPr id="31" name="5-Point Star 30"/>
              <p:cNvSpPr>
                <a:spLocks noChangeAspect="1" noChangeArrowheads="1"/>
              </p:cNvSpPr>
              <p:nvPr/>
            </p:nvSpPr>
            <p:spPr bwMode="auto">
              <a:xfrm>
                <a:off x="703" y="3884"/>
                <a:ext cx="272" cy="259"/>
              </a:xfrm>
              <a:prstGeom prst="star5">
                <a:avLst>
                  <a:gd name="adj" fmla="val 19098"/>
                  <a:gd name="hf" fmla="val 105146"/>
                  <a:gd name="vf" fmla="val 110557"/>
                </a:avLst>
              </a:prstGeom>
              <a:solidFill>
                <a:schemeClr val="folHlink"/>
              </a:solidFill>
              <a:ln w="12700" cap="flat" cmpd="sng" algn="ctr">
                <a:solidFill>
                  <a:schemeClr val="hlink"/>
                </a:solidFill>
                <a:prstDash val="solid"/>
                <a:miter lim="800000"/>
                <a:headEnd type="none" w="med" len="med"/>
                <a:tailEnd type="none" w="med" len="med"/>
              </a:ln>
              <a:effectLst/>
            </p:spPr>
            <p:txBody>
              <a:bodyPr wrap="none" anchor="ctr"/>
              <a:lstStyle/>
              <a:p>
                <a:pPr algn="l"/>
                <a:endParaRPr lang="en-US" sz="1800" dirty="0">
                  <a:solidFill>
                    <a:srgbClr val="000000"/>
                  </a:solidFill>
                  <a:latin typeface="Arial" charset="0"/>
                </a:endParaRPr>
              </a:p>
            </p:txBody>
          </p:sp>
          <p:sp>
            <p:nvSpPr>
              <p:cNvPr id="32" name="5-Point Star 31"/>
              <p:cNvSpPr>
                <a:spLocks noChangeAspect="1" noChangeArrowheads="1"/>
              </p:cNvSpPr>
              <p:nvPr/>
            </p:nvSpPr>
            <p:spPr bwMode="auto">
              <a:xfrm>
                <a:off x="793" y="3929"/>
                <a:ext cx="272" cy="259"/>
              </a:xfrm>
              <a:prstGeom prst="star5">
                <a:avLst>
                  <a:gd name="adj" fmla="val 19098"/>
                  <a:gd name="hf" fmla="val 105146"/>
                  <a:gd name="vf" fmla="val 110557"/>
                </a:avLst>
              </a:prstGeom>
              <a:solidFill>
                <a:schemeClr val="folHlink"/>
              </a:solidFill>
              <a:ln w="12700" cap="flat" cmpd="sng" algn="ctr">
                <a:solidFill>
                  <a:schemeClr val="hlink"/>
                </a:solidFill>
                <a:prstDash val="solid"/>
                <a:miter lim="800000"/>
                <a:headEnd type="none" w="med" len="med"/>
                <a:tailEnd type="none" w="med" len="med"/>
              </a:ln>
              <a:effectLst/>
            </p:spPr>
            <p:txBody>
              <a:bodyPr wrap="none" anchor="ctr"/>
              <a:lstStyle/>
              <a:p>
                <a:pPr algn="l"/>
                <a:endParaRPr lang="en-US" sz="1800" dirty="0">
                  <a:solidFill>
                    <a:srgbClr val="000000"/>
                  </a:solidFill>
                  <a:latin typeface="Arial" charset="0"/>
                </a:endParaRPr>
              </a:p>
            </p:txBody>
          </p:sp>
        </p:grpSp>
      </p:grpSp>
      <p:sp>
        <p:nvSpPr>
          <p:cNvPr id="33" name="Flowchart: Decision 32"/>
          <p:cNvSpPr>
            <a:spLocks noChangeArrowheads="1"/>
          </p:cNvSpPr>
          <p:nvPr/>
        </p:nvSpPr>
        <p:spPr bwMode="auto">
          <a:xfrm>
            <a:off x="3586161" y="2828925"/>
            <a:ext cx="1828800" cy="762000"/>
          </a:xfrm>
          <a:prstGeom prst="flowChartDecision">
            <a:avLst/>
          </a:prstGeom>
          <a:gradFill rotWithShape="1">
            <a:gsLst>
              <a:gs pos="0">
                <a:schemeClr val="folHlink"/>
              </a:gs>
              <a:gs pos="100000">
                <a:schemeClr val="folHlink">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New record?</a:t>
            </a:r>
          </a:p>
        </p:txBody>
      </p:sp>
      <p:sp>
        <p:nvSpPr>
          <p:cNvPr id="34" name="Straight Connector 156720"/>
          <p:cNvSpPr>
            <a:spLocks noChangeShapeType="1"/>
          </p:cNvSpPr>
          <p:nvPr/>
        </p:nvSpPr>
        <p:spPr bwMode="auto">
          <a:xfrm>
            <a:off x="4500561" y="2476500"/>
            <a:ext cx="0" cy="457200"/>
          </a:xfrm>
          <a:prstGeom prst="line">
            <a:avLst/>
          </a:prstGeom>
          <a:noFill/>
          <a:ln w="63500" algn="ctr">
            <a:solidFill>
              <a:schemeClr val="tx1"/>
            </a:solidFill>
            <a:round/>
            <a:headEnd/>
            <a:tailEnd type="triangle" w="med" len="med"/>
          </a:ln>
        </p:spPr>
        <p:txBody>
          <a:bodyPr/>
          <a:lstStyle/>
          <a:p>
            <a:endParaRPr lang="en-US" dirty="0"/>
          </a:p>
        </p:txBody>
      </p:sp>
      <p:grpSp>
        <p:nvGrpSpPr>
          <p:cNvPr id="35" name="Group 51"/>
          <p:cNvGrpSpPr>
            <a:grpSpLocks/>
          </p:cNvGrpSpPr>
          <p:nvPr/>
        </p:nvGrpSpPr>
        <p:grpSpPr bwMode="auto">
          <a:xfrm>
            <a:off x="228600" y="1676400"/>
            <a:ext cx="1223963" cy="1006475"/>
            <a:chOff x="906" y="2256"/>
            <a:chExt cx="771" cy="634"/>
          </a:xfrm>
        </p:grpSpPr>
        <p:pic>
          <p:nvPicPr>
            <p:cNvPr id="36" name="Rectangle 156721"/>
            <p:cNvPicPr>
              <a:picLocks noChangeAspect="1" noChangeArrowheads="1"/>
            </p:cNvPicPr>
            <p:nvPr/>
          </p:nvPicPr>
          <p:blipFill>
            <a:blip r:embed="rId4"/>
            <a:srcRect/>
            <a:stretch>
              <a:fillRect/>
            </a:stretch>
          </p:blipFill>
          <p:spPr bwMode="auto">
            <a:xfrm>
              <a:off x="1008" y="2256"/>
              <a:ext cx="564" cy="634"/>
            </a:xfrm>
            <a:prstGeom prst="rect">
              <a:avLst/>
            </a:prstGeom>
            <a:noFill/>
            <a:ln w="9525">
              <a:noFill/>
              <a:miter lim="800000"/>
              <a:headEnd/>
              <a:tailEnd/>
            </a:ln>
          </p:spPr>
        </p:pic>
        <p:sp>
          <p:nvSpPr>
            <p:cNvPr id="37" name="TextBox 156684"/>
            <p:cNvSpPr txBox="1">
              <a:spLocks noChangeArrowheads="1"/>
            </p:cNvSpPr>
            <p:nvPr/>
          </p:nvSpPr>
          <p:spPr bwMode="auto">
            <a:xfrm>
              <a:off x="906" y="2544"/>
              <a:ext cx="771" cy="288"/>
            </a:xfrm>
            <a:prstGeom prst="rect">
              <a:avLst/>
            </a:prstGeom>
            <a:noFill/>
            <a:ln w="9525">
              <a:noFill/>
              <a:miter lim="800000"/>
              <a:headEnd/>
              <a:tailEnd/>
            </a:ln>
          </p:spPr>
          <p:txBody>
            <a:bodyPr>
              <a:spAutoFit/>
            </a:bodyPr>
            <a:lstStyle/>
            <a:p>
              <a:pPr algn="ctr">
                <a:spcBef>
                  <a:spcPct val="50000"/>
                </a:spcBef>
              </a:pPr>
              <a:r>
                <a:rPr lang="en-AU" sz="1200" dirty="0">
                  <a:solidFill>
                    <a:schemeClr val="tx1"/>
                  </a:solidFill>
                  <a:latin typeface="Arial" charset="0"/>
                </a:rPr>
                <a:t>Dimension source</a:t>
              </a:r>
              <a:endParaRPr lang="en-US" sz="1200" dirty="0">
                <a:solidFill>
                  <a:schemeClr val="tx1"/>
                </a:solidFill>
                <a:latin typeface="Arial" charset="0"/>
              </a:endParaRPr>
            </a:p>
          </p:txBody>
        </p:sp>
      </p:grpSp>
    </p:spTree>
    <p:extLst>
      <p:ext uri="{BB962C8B-B14F-4D97-AF65-F5344CB8AC3E}">
        <p14:creationId xmlns:p14="http://schemas.microsoft.com/office/powerpoint/2010/main" val="4221614199"/>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Rectangle 161820"/>
          <p:cNvPicPr>
            <a:picLocks noChangeAspect="1" noChangeArrowheads="1"/>
          </p:cNvPicPr>
          <p:nvPr/>
        </p:nvPicPr>
        <p:blipFill>
          <a:blip r:embed="rId3"/>
          <a:srcRect/>
          <a:stretch>
            <a:fillRect/>
          </a:stretch>
        </p:blipFill>
        <p:spPr bwMode="auto">
          <a:xfrm>
            <a:off x="1376362" y="2971800"/>
            <a:ext cx="1690688" cy="525463"/>
          </a:xfrm>
          <a:prstGeom prst="rect">
            <a:avLst/>
          </a:prstGeom>
          <a:noFill/>
          <a:ln w="9525">
            <a:noFill/>
            <a:miter lim="800000"/>
            <a:headEnd/>
            <a:tailEnd/>
          </a:ln>
        </p:spPr>
      </p:pic>
      <p:sp>
        <p:nvSpPr>
          <p:cNvPr id="27" name="Rectangular Callout 26"/>
          <p:cNvSpPr>
            <a:spLocks noChangeArrowheads="1"/>
          </p:cNvSpPr>
          <p:nvPr/>
        </p:nvSpPr>
        <p:spPr bwMode="auto">
          <a:xfrm rot="10800000">
            <a:off x="3128962" y="2743200"/>
            <a:ext cx="5638800" cy="2667000"/>
          </a:xfrm>
          <a:prstGeom prst="wedgeRectCallout">
            <a:avLst>
              <a:gd name="adj1" fmla="val 58737"/>
              <a:gd name="adj2" fmla="val 27367"/>
            </a:avLst>
          </a:prstGeom>
          <a:gradFill rotWithShape="1">
            <a:gsLst>
              <a:gs pos="0">
                <a:schemeClr val="accent3">
                  <a:lumMod val="65000"/>
                </a:schemeClr>
              </a:gs>
              <a:gs pos="100000">
                <a:schemeClr val="accent3">
                  <a:lumMod val="85000"/>
                </a:schemeClr>
              </a:gs>
            </a:gsLst>
            <a:lin ang="5400000" scaled="1"/>
          </a:gradFill>
          <a:ln w="9525" cap="flat" cmpd="sng" algn="ctr">
            <a:solidFill>
              <a:schemeClr val="bg1"/>
            </a:solidFill>
            <a:prstDash val="solid"/>
            <a:miter lim="800000"/>
            <a:headEnd type="none" w="med" len="med"/>
            <a:tailEnd type="none" w="lg" len="lg"/>
          </a:ln>
          <a:effectLst/>
        </p:spPr>
        <p:txBody>
          <a:bodyPr rot="10800000" anchor="ctr"/>
          <a:lstStyle/>
          <a:p>
            <a:pPr>
              <a:spcBef>
                <a:spcPct val="50000"/>
              </a:spcBef>
            </a:pPr>
            <a:endParaRPr lang="en-US" sz="1800" dirty="0">
              <a:solidFill>
                <a:schemeClr val="tx1"/>
              </a:solidFill>
            </a:endParaRPr>
          </a:p>
        </p:txBody>
      </p:sp>
      <p:sp>
        <p:nvSpPr>
          <p:cNvPr id="2" name="Title 1"/>
          <p:cNvSpPr>
            <a:spLocks noGrp="1"/>
          </p:cNvSpPr>
          <p:nvPr>
            <p:ph type="title"/>
          </p:nvPr>
        </p:nvSpPr>
        <p:spPr/>
        <p:txBody>
          <a:bodyPr/>
          <a:lstStyle/>
          <a:p>
            <a:r>
              <a:rPr lang="en-US" dirty="0" smtClean="0"/>
              <a:t>Designing Packages for Fact Tables</a:t>
            </a:r>
            <a:endParaRPr lang="en-US" dirty="0"/>
          </a:p>
        </p:txBody>
      </p:sp>
      <p:sp>
        <p:nvSpPr>
          <p:cNvPr id="5" name="TextBox 157710"/>
          <p:cNvSpPr txBox="1">
            <a:spLocks noChangeArrowheads="1"/>
          </p:cNvSpPr>
          <p:nvPr/>
        </p:nvSpPr>
        <p:spPr bwMode="auto">
          <a:xfrm>
            <a:off x="5643562" y="3886200"/>
            <a:ext cx="304800" cy="304800"/>
          </a:xfrm>
          <a:prstGeom prst="rect">
            <a:avLst/>
          </a:prstGeom>
          <a:noFill/>
          <a:ln w="9525">
            <a:noFill/>
            <a:miter lim="800000"/>
            <a:headEnd/>
            <a:tailEnd/>
          </a:ln>
        </p:spPr>
        <p:txBody>
          <a:bodyPr>
            <a:spAutoFit/>
          </a:bodyPr>
          <a:lstStyle/>
          <a:p>
            <a:pPr algn="l">
              <a:spcBef>
                <a:spcPct val="50000"/>
              </a:spcBef>
            </a:pPr>
            <a:r>
              <a:rPr lang="en-AU" sz="1400" dirty="0">
                <a:solidFill>
                  <a:schemeClr val="tx1"/>
                </a:solidFill>
                <a:latin typeface="Arial" charset="0"/>
              </a:rPr>
              <a:t>Y</a:t>
            </a:r>
            <a:endParaRPr lang="en-US" sz="1400" dirty="0">
              <a:solidFill>
                <a:schemeClr val="tx1"/>
              </a:solidFill>
              <a:latin typeface="Arial" charset="0"/>
            </a:endParaRPr>
          </a:p>
        </p:txBody>
      </p:sp>
      <p:sp>
        <p:nvSpPr>
          <p:cNvPr id="6" name="Rectangle 5"/>
          <p:cNvSpPr>
            <a:spLocks noChangeArrowheads="1"/>
          </p:cNvSpPr>
          <p:nvPr/>
        </p:nvSpPr>
        <p:spPr bwMode="auto">
          <a:xfrm>
            <a:off x="4043362" y="5562600"/>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Insert new</a:t>
            </a:r>
            <a:br>
              <a:rPr lang="en-US" sz="1400" dirty="0">
                <a:solidFill>
                  <a:schemeClr val="tx1"/>
                </a:solidFill>
              </a:rPr>
            </a:br>
            <a:r>
              <a:rPr lang="en-US" sz="1400" dirty="0">
                <a:solidFill>
                  <a:schemeClr val="tx1"/>
                </a:solidFill>
              </a:rPr>
              <a:t>record</a:t>
            </a:r>
          </a:p>
        </p:txBody>
      </p:sp>
      <p:sp>
        <p:nvSpPr>
          <p:cNvPr id="7" name="Rectangle 6"/>
          <p:cNvSpPr>
            <a:spLocks noChangeArrowheads="1"/>
          </p:cNvSpPr>
          <p:nvPr/>
        </p:nvSpPr>
        <p:spPr bwMode="auto">
          <a:xfrm>
            <a:off x="6329362" y="4408488"/>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Insert new</a:t>
            </a:r>
            <a:br>
              <a:rPr lang="en-US" sz="1400" dirty="0">
                <a:solidFill>
                  <a:schemeClr val="tx1"/>
                </a:solidFill>
              </a:rPr>
            </a:br>
            <a:r>
              <a:rPr lang="en-US" sz="1400" dirty="0">
                <a:solidFill>
                  <a:schemeClr val="tx1"/>
                </a:solidFill>
              </a:rPr>
              <a:t>dimension record</a:t>
            </a:r>
          </a:p>
        </p:txBody>
      </p:sp>
      <p:sp>
        <p:nvSpPr>
          <p:cNvPr id="8" name="Rectangle 7"/>
          <p:cNvSpPr>
            <a:spLocks noChangeArrowheads="1"/>
          </p:cNvSpPr>
          <p:nvPr/>
        </p:nvSpPr>
        <p:spPr bwMode="auto">
          <a:xfrm>
            <a:off x="4043362" y="2895600"/>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Lookup</a:t>
            </a:r>
            <a:br>
              <a:rPr lang="en-US" sz="1400" dirty="0">
                <a:solidFill>
                  <a:schemeClr val="tx1"/>
                </a:solidFill>
              </a:rPr>
            </a:br>
            <a:r>
              <a:rPr lang="en-US" sz="1400" dirty="0">
                <a:solidFill>
                  <a:schemeClr val="tx1"/>
                </a:solidFill>
              </a:rPr>
              <a:t>dimension key</a:t>
            </a:r>
          </a:p>
        </p:txBody>
      </p:sp>
      <p:sp>
        <p:nvSpPr>
          <p:cNvPr id="9" name="Straight Connector 157714"/>
          <p:cNvSpPr>
            <a:spLocks noChangeShapeType="1"/>
          </p:cNvSpPr>
          <p:nvPr/>
        </p:nvSpPr>
        <p:spPr bwMode="auto">
          <a:xfrm>
            <a:off x="4805362" y="2286000"/>
            <a:ext cx="0" cy="685800"/>
          </a:xfrm>
          <a:prstGeom prst="line">
            <a:avLst/>
          </a:prstGeom>
          <a:noFill/>
          <a:ln w="63500" algn="ctr">
            <a:solidFill>
              <a:schemeClr val="tx1"/>
            </a:solidFill>
            <a:round/>
            <a:headEnd/>
            <a:tailEnd type="triangle" w="med" len="med"/>
          </a:ln>
        </p:spPr>
        <p:txBody>
          <a:bodyPr/>
          <a:lstStyle/>
          <a:p>
            <a:endParaRPr lang="en-US" dirty="0"/>
          </a:p>
        </p:txBody>
      </p:sp>
      <p:sp>
        <p:nvSpPr>
          <p:cNvPr id="10" name="Straight Connector 157715"/>
          <p:cNvSpPr>
            <a:spLocks noChangeShapeType="1"/>
          </p:cNvSpPr>
          <p:nvPr/>
        </p:nvSpPr>
        <p:spPr bwMode="auto">
          <a:xfrm flipV="1">
            <a:off x="5643562" y="4181475"/>
            <a:ext cx="1447800" cy="9525"/>
          </a:xfrm>
          <a:prstGeom prst="line">
            <a:avLst/>
          </a:prstGeom>
          <a:noFill/>
          <a:ln w="63500" algn="ctr">
            <a:solidFill>
              <a:schemeClr val="tx1"/>
            </a:solidFill>
            <a:round/>
            <a:headEnd/>
            <a:tailEnd type="none" w="lg" len="lg"/>
          </a:ln>
        </p:spPr>
        <p:txBody>
          <a:bodyPr wrap="none" anchor="ctr"/>
          <a:lstStyle/>
          <a:p>
            <a:endParaRPr lang="en-US" dirty="0"/>
          </a:p>
        </p:txBody>
      </p:sp>
      <p:sp>
        <p:nvSpPr>
          <p:cNvPr id="11" name="Straight Connector 157716"/>
          <p:cNvSpPr>
            <a:spLocks noChangeShapeType="1"/>
          </p:cNvSpPr>
          <p:nvPr/>
        </p:nvSpPr>
        <p:spPr bwMode="auto">
          <a:xfrm>
            <a:off x="7091362" y="4149725"/>
            <a:ext cx="0" cy="325438"/>
          </a:xfrm>
          <a:prstGeom prst="line">
            <a:avLst/>
          </a:prstGeom>
          <a:noFill/>
          <a:ln w="63500" algn="ctr">
            <a:solidFill>
              <a:schemeClr val="tx1"/>
            </a:solidFill>
            <a:round/>
            <a:headEnd/>
            <a:tailEnd type="triangle" w="med" len="med"/>
          </a:ln>
        </p:spPr>
        <p:txBody>
          <a:bodyPr/>
          <a:lstStyle/>
          <a:p>
            <a:endParaRPr lang="en-US" dirty="0"/>
          </a:p>
        </p:txBody>
      </p:sp>
      <p:sp>
        <p:nvSpPr>
          <p:cNvPr id="12" name="TextBox 157717"/>
          <p:cNvSpPr txBox="1">
            <a:spLocks noChangeArrowheads="1"/>
          </p:cNvSpPr>
          <p:nvPr/>
        </p:nvSpPr>
        <p:spPr bwMode="auto">
          <a:xfrm>
            <a:off x="4814887" y="4533900"/>
            <a:ext cx="304800" cy="304800"/>
          </a:xfrm>
          <a:prstGeom prst="rect">
            <a:avLst/>
          </a:prstGeom>
          <a:noFill/>
          <a:ln w="9525">
            <a:noFill/>
            <a:miter lim="800000"/>
            <a:headEnd/>
            <a:tailEnd/>
          </a:ln>
        </p:spPr>
        <p:txBody>
          <a:bodyPr>
            <a:spAutoFit/>
          </a:bodyPr>
          <a:lstStyle/>
          <a:p>
            <a:pPr algn="l">
              <a:spcBef>
                <a:spcPct val="50000"/>
              </a:spcBef>
            </a:pPr>
            <a:r>
              <a:rPr lang="en-AU" sz="1400" dirty="0">
                <a:solidFill>
                  <a:schemeClr val="tx1"/>
                </a:solidFill>
                <a:latin typeface="Arial" charset="0"/>
              </a:rPr>
              <a:t>N</a:t>
            </a:r>
            <a:endParaRPr lang="en-US" sz="1400" dirty="0">
              <a:solidFill>
                <a:schemeClr val="tx1"/>
              </a:solidFill>
              <a:latin typeface="Arial" charset="0"/>
            </a:endParaRPr>
          </a:p>
        </p:txBody>
      </p:sp>
      <p:sp>
        <p:nvSpPr>
          <p:cNvPr id="13" name="Straight Connector 157718"/>
          <p:cNvSpPr>
            <a:spLocks noChangeShapeType="1"/>
          </p:cNvSpPr>
          <p:nvPr/>
        </p:nvSpPr>
        <p:spPr bwMode="auto">
          <a:xfrm>
            <a:off x="4805362" y="3962400"/>
            <a:ext cx="0" cy="1676400"/>
          </a:xfrm>
          <a:prstGeom prst="line">
            <a:avLst/>
          </a:prstGeom>
          <a:noFill/>
          <a:ln w="63500" algn="ctr">
            <a:solidFill>
              <a:schemeClr val="tx1"/>
            </a:solidFill>
            <a:round/>
            <a:headEnd/>
            <a:tailEnd type="triangle" w="med" len="med"/>
          </a:ln>
        </p:spPr>
        <p:txBody>
          <a:bodyPr/>
          <a:lstStyle/>
          <a:p>
            <a:endParaRPr lang="en-US" dirty="0"/>
          </a:p>
        </p:txBody>
      </p:sp>
      <p:sp>
        <p:nvSpPr>
          <p:cNvPr id="14" name="Straight Connector 157719"/>
          <p:cNvSpPr>
            <a:spLocks noChangeShapeType="1"/>
          </p:cNvSpPr>
          <p:nvPr/>
        </p:nvSpPr>
        <p:spPr bwMode="auto">
          <a:xfrm>
            <a:off x="7091362" y="5019675"/>
            <a:ext cx="0" cy="171450"/>
          </a:xfrm>
          <a:prstGeom prst="line">
            <a:avLst/>
          </a:prstGeom>
          <a:noFill/>
          <a:ln w="63500" algn="ctr">
            <a:solidFill>
              <a:schemeClr val="tx1"/>
            </a:solidFill>
            <a:round/>
            <a:headEnd/>
            <a:tailEnd type="none" w="lg" len="lg"/>
          </a:ln>
        </p:spPr>
        <p:txBody>
          <a:bodyPr wrap="none" anchor="ctr"/>
          <a:lstStyle/>
          <a:p>
            <a:endParaRPr lang="en-US" dirty="0"/>
          </a:p>
        </p:txBody>
      </p:sp>
      <p:sp>
        <p:nvSpPr>
          <p:cNvPr id="15" name="Straight Connector 157720"/>
          <p:cNvSpPr>
            <a:spLocks noChangeShapeType="1"/>
          </p:cNvSpPr>
          <p:nvPr/>
        </p:nvSpPr>
        <p:spPr bwMode="auto">
          <a:xfrm flipH="1">
            <a:off x="4805362" y="5170488"/>
            <a:ext cx="2324100" cy="11112"/>
          </a:xfrm>
          <a:prstGeom prst="line">
            <a:avLst/>
          </a:prstGeom>
          <a:noFill/>
          <a:ln w="63500" algn="ctr">
            <a:solidFill>
              <a:schemeClr val="tx1"/>
            </a:solidFill>
            <a:round/>
            <a:headEnd/>
            <a:tailEnd type="triangle" w="med" len="med"/>
          </a:ln>
        </p:spPr>
        <p:txBody>
          <a:bodyPr/>
          <a:lstStyle/>
          <a:p>
            <a:endParaRPr lang="en-US" dirty="0"/>
          </a:p>
        </p:txBody>
      </p:sp>
      <p:sp>
        <p:nvSpPr>
          <p:cNvPr id="16" name="Flowchart: Decision 15"/>
          <p:cNvSpPr>
            <a:spLocks noChangeArrowheads="1"/>
          </p:cNvSpPr>
          <p:nvPr/>
        </p:nvSpPr>
        <p:spPr bwMode="auto">
          <a:xfrm>
            <a:off x="3890962" y="3810000"/>
            <a:ext cx="1828800" cy="762000"/>
          </a:xfrm>
          <a:prstGeom prst="flowChartDecision">
            <a:avLst/>
          </a:prstGeom>
          <a:gradFill rotWithShape="1">
            <a:gsLst>
              <a:gs pos="0">
                <a:schemeClr val="folHlink"/>
              </a:gs>
              <a:gs pos="100000">
                <a:schemeClr val="folHlink">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Lookup failed?</a:t>
            </a:r>
          </a:p>
        </p:txBody>
      </p:sp>
      <p:sp>
        <p:nvSpPr>
          <p:cNvPr id="17" name="Straight Connector 157722"/>
          <p:cNvSpPr>
            <a:spLocks noChangeShapeType="1"/>
          </p:cNvSpPr>
          <p:nvPr/>
        </p:nvSpPr>
        <p:spPr bwMode="auto">
          <a:xfrm>
            <a:off x="4805362" y="3505200"/>
            <a:ext cx="0" cy="381000"/>
          </a:xfrm>
          <a:prstGeom prst="line">
            <a:avLst/>
          </a:prstGeom>
          <a:noFill/>
          <a:ln w="63500" algn="ctr">
            <a:solidFill>
              <a:schemeClr val="tx1"/>
            </a:solidFill>
            <a:round/>
            <a:headEnd/>
            <a:tailEnd type="triangle" w="med" len="med"/>
          </a:ln>
        </p:spPr>
        <p:txBody>
          <a:bodyPr/>
          <a:lstStyle/>
          <a:p>
            <a:endParaRPr lang="en-US" dirty="0"/>
          </a:p>
        </p:txBody>
      </p:sp>
      <p:sp>
        <p:nvSpPr>
          <p:cNvPr id="18" name="TextBox 157723"/>
          <p:cNvSpPr txBox="1">
            <a:spLocks noChangeArrowheads="1"/>
          </p:cNvSpPr>
          <p:nvPr/>
        </p:nvSpPr>
        <p:spPr bwMode="auto">
          <a:xfrm>
            <a:off x="6100762" y="3140075"/>
            <a:ext cx="1524000" cy="527050"/>
          </a:xfrm>
          <a:prstGeom prst="rect">
            <a:avLst/>
          </a:prstGeom>
          <a:noFill/>
          <a:ln w="9525" algn="ctr">
            <a:solidFill>
              <a:schemeClr val="tx1"/>
            </a:solidFill>
            <a:miter lim="800000"/>
            <a:headEnd/>
            <a:tailEnd/>
          </a:ln>
        </p:spPr>
        <p:txBody>
          <a:bodyPr>
            <a:spAutoFit/>
          </a:bodyPr>
          <a:lstStyle/>
          <a:p>
            <a:pPr>
              <a:spcBef>
                <a:spcPct val="50000"/>
              </a:spcBef>
            </a:pPr>
            <a:r>
              <a:rPr lang="en-AU" sz="1400" dirty="0">
                <a:solidFill>
                  <a:schemeClr val="tx1"/>
                </a:solidFill>
                <a:latin typeface="Arial" charset="0"/>
              </a:rPr>
              <a:t>Repeat for each dimension key</a:t>
            </a:r>
            <a:endParaRPr lang="en-US" sz="1400" dirty="0">
              <a:solidFill>
                <a:schemeClr val="tx1"/>
              </a:solidFill>
              <a:latin typeface="Arial" charset="0"/>
            </a:endParaRPr>
          </a:p>
        </p:txBody>
      </p:sp>
      <p:sp>
        <p:nvSpPr>
          <p:cNvPr id="19" name="Straight Connector 157724"/>
          <p:cNvSpPr>
            <a:spLocks noChangeShapeType="1"/>
          </p:cNvSpPr>
          <p:nvPr/>
        </p:nvSpPr>
        <p:spPr bwMode="auto">
          <a:xfrm flipV="1">
            <a:off x="3357562" y="2314575"/>
            <a:ext cx="1447800" cy="9525"/>
          </a:xfrm>
          <a:prstGeom prst="line">
            <a:avLst/>
          </a:prstGeom>
          <a:noFill/>
          <a:ln w="63500" algn="ctr">
            <a:solidFill>
              <a:schemeClr val="tx1"/>
            </a:solidFill>
            <a:round/>
            <a:headEnd/>
            <a:tailEnd type="none" w="lg" len="lg"/>
          </a:ln>
        </p:spPr>
        <p:txBody>
          <a:bodyPr wrap="none" anchor="ctr"/>
          <a:lstStyle/>
          <a:p>
            <a:endParaRPr lang="en-US" dirty="0"/>
          </a:p>
        </p:txBody>
      </p:sp>
      <p:sp>
        <p:nvSpPr>
          <p:cNvPr id="20" name="Rectangle 19"/>
          <p:cNvSpPr>
            <a:spLocks noChangeArrowheads="1"/>
          </p:cNvSpPr>
          <p:nvPr/>
        </p:nvSpPr>
        <p:spPr bwMode="auto">
          <a:xfrm>
            <a:off x="2062162" y="2017713"/>
            <a:ext cx="1524000" cy="609600"/>
          </a:xfrm>
          <a:prstGeom prst="rect">
            <a:avLst/>
          </a:prstGeom>
          <a:gradFill rotWithShape="1">
            <a:gsLst>
              <a:gs pos="0">
                <a:schemeClr val="accent1"/>
              </a:gs>
              <a:gs pos="100000">
                <a:schemeClr val="accent1">
                  <a:gamma/>
                  <a:shade val="82353"/>
                  <a:invGamma/>
                </a:schemeClr>
              </a:gs>
            </a:gsLst>
            <a:lin ang="5400000" scaled="1"/>
          </a:gradFill>
          <a:ln w="9525" cap="flat" cmpd="sng" algn="ctr">
            <a:solidFill>
              <a:schemeClr val="bg1"/>
            </a:solidFill>
            <a:prstDash val="solid"/>
            <a:miter lim="800000"/>
            <a:headEnd type="none" w="med" len="med"/>
            <a:tailEnd type="none" w="lg" len="lg"/>
          </a:ln>
          <a:effectLst/>
        </p:spPr>
        <p:txBody>
          <a:bodyPr wrap="none" anchor="ctr"/>
          <a:lstStyle/>
          <a:p>
            <a:r>
              <a:rPr lang="en-US" sz="1400" dirty="0">
                <a:solidFill>
                  <a:schemeClr val="tx1"/>
                </a:solidFill>
              </a:rPr>
              <a:t>Transform</a:t>
            </a:r>
          </a:p>
        </p:txBody>
      </p:sp>
      <p:sp>
        <p:nvSpPr>
          <p:cNvPr id="21" name="Straight Connector 157726"/>
          <p:cNvSpPr>
            <a:spLocks noChangeShapeType="1"/>
          </p:cNvSpPr>
          <p:nvPr/>
        </p:nvSpPr>
        <p:spPr bwMode="auto">
          <a:xfrm>
            <a:off x="1557337" y="2322513"/>
            <a:ext cx="533400" cy="0"/>
          </a:xfrm>
          <a:prstGeom prst="line">
            <a:avLst/>
          </a:prstGeom>
          <a:noFill/>
          <a:ln w="63500" algn="ctr">
            <a:solidFill>
              <a:schemeClr val="tx1"/>
            </a:solidFill>
            <a:round/>
            <a:headEnd/>
            <a:tailEnd type="triangle" w="med" len="med"/>
          </a:ln>
        </p:spPr>
        <p:txBody>
          <a:bodyPr/>
          <a:lstStyle/>
          <a:p>
            <a:endParaRPr lang="en-US" dirty="0"/>
          </a:p>
        </p:txBody>
      </p:sp>
      <p:grpSp>
        <p:nvGrpSpPr>
          <p:cNvPr id="3" name="Group 32"/>
          <p:cNvGrpSpPr>
            <a:grpSpLocks/>
          </p:cNvGrpSpPr>
          <p:nvPr/>
        </p:nvGrpSpPr>
        <p:grpSpPr bwMode="auto">
          <a:xfrm>
            <a:off x="533400" y="1800225"/>
            <a:ext cx="1223962" cy="1006475"/>
            <a:chOff x="909" y="2256"/>
            <a:chExt cx="771" cy="634"/>
          </a:xfrm>
        </p:grpSpPr>
        <p:pic>
          <p:nvPicPr>
            <p:cNvPr id="23" name="Rectangle 157728"/>
            <p:cNvPicPr>
              <a:picLocks noChangeAspect="1" noChangeArrowheads="1"/>
            </p:cNvPicPr>
            <p:nvPr/>
          </p:nvPicPr>
          <p:blipFill>
            <a:blip r:embed="rId4"/>
            <a:srcRect/>
            <a:stretch>
              <a:fillRect/>
            </a:stretch>
          </p:blipFill>
          <p:spPr bwMode="auto">
            <a:xfrm>
              <a:off x="1008" y="2256"/>
              <a:ext cx="564" cy="634"/>
            </a:xfrm>
            <a:prstGeom prst="rect">
              <a:avLst/>
            </a:prstGeom>
            <a:noFill/>
            <a:ln w="9525">
              <a:noFill/>
              <a:miter lim="800000"/>
              <a:headEnd/>
              <a:tailEnd/>
            </a:ln>
          </p:spPr>
        </p:pic>
        <p:sp>
          <p:nvSpPr>
            <p:cNvPr id="24" name="TextBox 157729"/>
            <p:cNvSpPr txBox="1">
              <a:spLocks noChangeArrowheads="1"/>
            </p:cNvSpPr>
            <p:nvPr/>
          </p:nvSpPr>
          <p:spPr bwMode="auto">
            <a:xfrm>
              <a:off x="909" y="2544"/>
              <a:ext cx="771" cy="288"/>
            </a:xfrm>
            <a:prstGeom prst="rect">
              <a:avLst/>
            </a:prstGeom>
            <a:noFill/>
            <a:ln w="9525">
              <a:noFill/>
              <a:miter lim="800000"/>
              <a:headEnd/>
              <a:tailEnd/>
            </a:ln>
          </p:spPr>
          <p:txBody>
            <a:bodyPr>
              <a:spAutoFit/>
            </a:bodyPr>
            <a:lstStyle/>
            <a:p>
              <a:pPr algn="ctr">
                <a:spcBef>
                  <a:spcPct val="50000"/>
                </a:spcBef>
              </a:pPr>
              <a:r>
                <a:rPr lang="en-AU" sz="1200" dirty="0">
                  <a:solidFill>
                    <a:schemeClr val="tx1"/>
                  </a:solidFill>
                  <a:latin typeface="Arial" charset="0"/>
                </a:rPr>
                <a:t>Fact</a:t>
              </a:r>
              <a:br>
                <a:rPr lang="en-AU" sz="1200" dirty="0">
                  <a:solidFill>
                    <a:schemeClr val="tx1"/>
                  </a:solidFill>
                  <a:latin typeface="Arial" charset="0"/>
                </a:rPr>
              </a:br>
              <a:r>
                <a:rPr lang="en-AU" sz="1200" dirty="0">
                  <a:solidFill>
                    <a:schemeClr val="tx1"/>
                  </a:solidFill>
                  <a:latin typeface="Arial" charset="0"/>
                </a:rPr>
                <a:t>source</a:t>
              </a:r>
              <a:endParaRPr lang="en-US" sz="1200" dirty="0">
                <a:solidFill>
                  <a:schemeClr val="tx1"/>
                </a:solidFill>
                <a:latin typeface="Arial" charset="0"/>
              </a:endParaRPr>
            </a:p>
          </p:txBody>
        </p:sp>
      </p:grpSp>
    </p:spTree>
    <p:extLst>
      <p:ext uri="{BB962C8B-B14F-4D97-AF65-F5344CB8AC3E}">
        <p14:creationId xmlns:p14="http://schemas.microsoft.com/office/powerpoint/2010/main" val="4259260641"/>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itle 164865"/>
          <p:cNvSpPr>
            <a:spLocks noGrp="1" noChangeArrowheads="1"/>
          </p:cNvSpPr>
          <p:nvPr>
            <p:ph type="title"/>
          </p:nvPr>
        </p:nvSpPr>
        <p:spPr/>
        <p:txBody>
          <a:bodyPr/>
          <a:lstStyle/>
          <a:p>
            <a:pPr marL="0" indent="0" defTabSz="914400" eaLnBrk="1" hangingPunct="1"/>
            <a:r>
              <a:rPr lang="en-US" dirty="0" smtClean="0"/>
              <a:t>Orchestrating the ETL Process</a:t>
            </a:r>
          </a:p>
        </p:txBody>
      </p:sp>
      <p:sp>
        <p:nvSpPr>
          <p:cNvPr id="164867" name="Text Placeholder 164866"/>
          <p:cNvSpPr>
            <a:spLocks noGrp="1" noChangeArrowheads="1"/>
          </p:cNvSpPr>
          <p:nvPr>
            <p:ph type="body" idx="1"/>
          </p:nvPr>
        </p:nvSpPr>
        <p:spPr/>
        <p:txBody>
          <a:bodyPr>
            <a:normAutofit fontScale="92500" lnSpcReduction="10000"/>
          </a:bodyPr>
          <a:lstStyle/>
          <a:p>
            <a:pPr defTabSz="914400" eaLnBrk="1" hangingPunct="1"/>
            <a:r>
              <a:rPr lang="en-US" dirty="0" smtClean="0"/>
              <a:t>A single package performs ETL for a single dimension or fact table</a:t>
            </a:r>
          </a:p>
          <a:p>
            <a:pPr defTabSz="914400" eaLnBrk="1" hangingPunct="1"/>
            <a:r>
              <a:rPr lang="en-US" dirty="0" smtClean="0"/>
              <a:t>A “master package” orchestrates the sequence of the entire ETL process by using Execute Package tasks</a:t>
            </a:r>
          </a:p>
          <a:p>
            <a:pPr lvl="1" defTabSz="914400" eaLnBrk="1" hangingPunct="1"/>
            <a:r>
              <a:rPr lang="en-US" dirty="0" smtClean="0"/>
              <a:t>Execute all dimension packages first</a:t>
            </a:r>
          </a:p>
          <a:p>
            <a:pPr lvl="1" defTabSz="914400" eaLnBrk="1" hangingPunct="1"/>
            <a:r>
              <a:rPr lang="en-US" dirty="0" smtClean="0"/>
              <a:t>Execute all fact table packages second</a:t>
            </a:r>
          </a:p>
          <a:p>
            <a:pPr defTabSz="914400" eaLnBrk="1" hangingPunct="1"/>
            <a:r>
              <a:rPr lang="en-US" dirty="0" smtClean="0"/>
              <a:t>A robust design includes extensive logging to store execution history and audit trails</a:t>
            </a:r>
          </a:p>
          <a:p>
            <a:pPr lvl="1" defTabSz="914400" eaLnBrk="1" hangingPunct="1"/>
            <a:r>
              <a:rPr lang="en-US" dirty="0" smtClean="0"/>
              <a:t>Implement package logging to capture most execution details</a:t>
            </a:r>
          </a:p>
          <a:p>
            <a:pPr lvl="1" defTabSz="914400" eaLnBrk="1" hangingPunct="1"/>
            <a:r>
              <a:rPr lang="en-US" dirty="0" smtClean="0"/>
              <a:t>Customize and extend logging by using </a:t>
            </a:r>
            <a:br>
              <a:rPr lang="en-US" dirty="0" smtClean="0"/>
            </a:br>
            <a:r>
              <a:rPr lang="en-US" dirty="0" smtClean="0"/>
              <a:t>control flow tasks</a:t>
            </a:r>
          </a:p>
        </p:txBody>
      </p:sp>
      <p:pic>
        <p:nvPicPr>
          <p:cNvPr id="39939" name="Rectangle 164867"/>
          <p:cNvPicPr>
            <a:picLocks noChangeAspect="1" noChangeArrowheads="1"/>
          </p:cNvPicPr>
          <p:nvPr/>
        </p:nvPicPr>
        <p:blipFill>
          <a:blip r:embed="rId3"/>
          <a:srcRect/>
          <a:stretch>
            <a:fillRect/>
          </a:stretch>
        </p:blipFill>
        <p:spPr bwMode="auto">
          <a:xfrm>
            <a:off x="6586182" y="2911474"/>
            <a:ext cx="2008188" cy="525463"/>
          </a:xfrm>
          <a:prstGeom prst="rect">
            <a:avLst/>
          </a:prstGeom>
          <a:noFill/>
          <a:ln w="9525">
            <a:noFill/>
            <a:miter lim="800000"/>
            <a:headEnd/>
            <a:tailEnd/>
          </a:ln>
        </p:spPr>
      </p:pic>
      <p:pic>
        <p:nvPicPr>
          <p:cNvPr id="39940" name="Rectangle 164869"/>
          <p:cNvPicPr>
            <a:picLocks noChangeAspect="1" noChangeArrowheads="1"/>
          </p:cNvPicPr>
          <p:nvPr/>
        </p:nvPicPr>
        <p:blipFill>
          <a:blip r:embed="rId4"/>
          <a:srcRect/>
          <a:stretch>
            <a:fillRect/>
          </a:stretch>
        </p:blipFill>
        <p:spPr bwMode="auto">
          <a:xfrm>
            <a:off x="6744245" y="5526120"/>
            <a:ext cx="2000250" cy="525463"/>
          </a:xfrm>
          <a:prstGeom prst="rect">
            <a:avLst/>
          </a:prstGeom>
          <a:noFill/>
          <a:ln w="9525">
            <a:noFill/>
            <a:miter lim="800000"/>
            <a:headEnd/>
            <a:tailEnd/>
          </a:ln>
        </p:spPr>
      </p:pic>
    </p:spTree>
    <p:extLst>
      <p:ext uri="{BB962C8B-B14F-4D97-AF65-F5344CB8AC3E}">
        <p14:creationId xmlns:p14="http://schemas.microsoft.com/office/powerpoint/2010/main" val="3528224510"/>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
          <p:cNvSpPr>
            <a:spLocks noGrp="1" noChangeArrowheads="1"/>
          </p:cNvSpPr>
          <p:nvPr>
            <p:ph type="body" idx="1"/>
          </p:nvPr>
        </p:nvSpPr>
        <p:spPr/>
        <p:txBody>
          <a:bodyPr/>
          <a:lstStyle/>
          <a:p>
            <a:pPr eaLnBrk="1" hangingPunct="1"/>
            <a:r>
              <a:rPr lang="en-US" dirty="0" smtClean="0"/>
              <a:t>The wizard-based configuration promotes rapid ETL development</a:t>
            </a:r>
          </a:p>
          <a:p>
            <a:pPr eaLnBrk="1" hangingPunct="1"/>
            <a:r>
              <a:rPr lang="en-US" dirty="0" smtClean="0"/>
              <a:t>Supports:</a:t>
            </a:r>
          </a:p>
          <a:p>
            <a:pPr lvl="1" eaLnBrk="1" hangingPunct="1"/>
            <a:r>
              <a:rPr lang="en-US" dirty="0" smtClean="0"/>
              <a:t>Type 0 (Fixed Attribute)</a:t>
            </a:r>
          </a:p>
          <a:p>
            <a:pPr lvl="1" eaLnBrk="1" hangingPunct="1"/>
            <a:r>
              <a:rPr lang="en-US" dirty="0" smtClean="0"/>
              <a:t>Type 1 (Changing Attribute)</a:t>
            </a:r>
          </a:p>
          <a:p>
            <a:pPr lvl="1" eaLnBrk="1" hangingPunct="1"/>
            <a:r>
              <a:rPr lang="en-US" dirty="0" smtClean="0"/>
              <a:t>Type 2 (Historical Attribute)</a:t>
            </a:r>
          </a:p>
          <a:p>
            <a:pPr lvl="1" eaLnBrk="1" hangingPunct="1"/>
            <a:r>
              <a:rPr lang="en-US" dirty="0" smtClean="0"/>
              <a:t>Inferred member management</a:t>
            </a:r>
          </a:p>
          <a:p>
            <a:pPr eaLnBrk="1" hangingPunct="1"/>
            <a:r>
              <a:rPr lang="en-US" dirty="0" smtClean="0"/>
              <a:t>Automatically constructs the downstream data flow</a:t>
            </a:r>
          </a:p>
          <a:p>
            <a:pPr eaLnBrk="1" hangingPunct="1"/>
            <a:r>
              <a:rPr lang="en-US" dirty="0" smtClean="0"/>
              <a:t>Handles the majority of slowly changing dimension scenarios</a:t>
            </a:r>
          </a:p>
        </p:txBody>
      </p:sp>
      <p:sp>
        <p:nvSpPr>
          <p:cNvPr id="12291" name="Rectangle 2"/>
          <p:cNvSpPr>
            <a:spLocks noGrp="1" noChangeArrowheads="1"/>
          </p:cNvSpPr>
          <p:nvPr>
            <p:ph type="title"/>
          </p:nvPr>
        </p:nvSpPr>
        <p:spPr/>
        <p:txBody>
          <a:bodyPr/>
          <a:lstStyle/>
          <a:p>
            <a:pPr eaLnBrk="1" hangingPunct="1"/>
            <a:r>
              <a:rPr lang="en-US" sz="2900" dirty="0" smtClean="0"/>
              <a:t>Using the Slowly Changing Dimension Transformation</a:t>
            </a:r>
          </a:p>
        </p:txBody>
      </p:sp>
      <p:pic>
        <p:nvPicPr>
          <p:cNvPr id="6" name="Rectangle 160814"/>
          <p:cNvPicPr>
            <a:picLocks noChangeAspect="1" noChangeArrowheads="1"/>
          </p:cNvPicPr>
          <p:nvPr/>
        </p:nvPicPr>
        <p:blipFill>
          <a:blip r:embed="rId3"/>
          <a:srcRect/>
          <a:stretch>
            <a:fillRect/>
          </a:stretch>
        </p:blipFill>
        <p:spPr bwMode="auto">
          <a:xfrm>
            <a:off x="5943600" y="2819400"/>
            <a:ext cx="1695450" cy="525463"/>
          </a:xfrm>
          <a:prstGeom prst="rect">
            <a:avLst/>
          </a:prstGeom>
          <a:noFill/>
          <a:ln w="9525">
            <a:noFill/>
            <a:miter lim="800000"/>
            <a:headEnd/>
            <a:tailEnd/>
          </a:ln>
        </p:spPr>
      </p:pic>
    </p:spTree>
    <p:extLst>
      <p:ext uri="{BB962C8B-B14F-4D97-AF65-F5344CB8AC3E}">
        <p14:creationId xmlns:p14="http://schemas.microsoft.com/office/powerpoint/2010/main" val="4057858319"/>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z="2900" dirty="0" smtClean="0"/>
              <a:t>Using the Slowly Changing Dimension Transformation</a:t>
            </a:r>
          </a:p>
        </p:txBody>
      </p:sp>
      <p:sp>
        <p:nvSpPr>
          <p:cNvPr id="4" name="TextBox 3"/>
          <p:cNvSpPr txBox="1"/>
          <p:nvPr/>
        </p:nvSpPr>
        <p:spPr>
          <a:xfrm>
            <a:off x="533400" y="1066800"/>
            <a:ext cx="2286000" cy="461665"/>
          </a:xfrm>
          <a:prstGeom prst="rect">
            <a:avLst/>
          </a:prstGeom>
          <a:noFill/>
        </p:spPr>
        <p:txBody>
          <a:bodyPr wrap="square" rtlCol="0">
            <a:spAutoFit/>
          </a:bodyPr>
          <a:lstStyle/>
          <a:p>
            <a:r>
              <a:rPr lang="en-US" sz="2400" b="1" dirty="0" smtClean="0">
                <a:solidFill>
                  <a:srgbClr val="FFC000"/>
                </a:solidFill>
              </a:rPr>
              <a:t>Step 1</a:t>
            </a:r>
            <a:endParaRPr lang="en-US" sz="2400" b="1" dirty="0">
              <a:solidFill>
                <a:srgbClr val="FFC000"/>
              </a:solidFill>
            </a:endParaRPr>
          </a:p>
        </p:txBody>
      </p:sp>
      <p:sp>
        <p:nvSpPr>
          <p:cNvPr id="6" name="Rectangle 3"/>
          <p:cNvSpPr>
            <a:spLocks noGrp="1" noChangeArrowheads="1"/>
          </p:cNvSpPr>
          <p:nvPr>
            <p:ph type="body" idx="1"/>
          </p:nvPr>
        </p:nvSpPr>
        <p:spPr>
          <a:xfrm>
            <a:off x="457200" y="1700213"/>
            <a:ext cx="3251200" cy="4548187"/>
          </a:xfrm>
        </p:spPr>
        <p:txBody>
          <a:bodyPr/>
          <a:lstStyle/>
          <a:p>
            <a:pPr marL="495300" indent="-495300" eaLnBrk="1" hangingPunct="1">
              <a:buFontTx/>
              <a:buAutoNum type="arabicPeriod"/>
            </a:pPr>
            <a:r>
              <a:rPr lang="en-US" sz="2200" smtClean="0"/>
              <a:t>Select the target dimension table</a:t>
            </a:r>
          </a:p>
          <a:p>
            <a:pPr marL="495300" indent="-495300" eaLnBrk="1" hangingPunct="1">
              <a:buFontTx/>
              <a:buAutoNum type="arabicPeriod"/>
            </a:pPr>
            <a:r>
              <a:rPr lang="en-US" sz="2200" smtClean="0"/>
              <a:t>Configure the relationship between the source data and the dimension table</a:t>
            </a:r>
          </a:p>
        </p:txBody>
      </p:sp>
      <p:sp>
        <p:nvSpPr>
          <p:cNvPr id="8" name="Text Box 5"/>
          <p:cNvSpPr txBox="1">
            <a:spLocks noChangeArrowheads="1"/>
          </p:cNvSpPr>
          <p:nvPr/>
        </p:nvSpPr>
        <p:spPr bwMode="auto">
          <a:xfrm>
            <a:off x="749300" y="4365625"/>
            <a:ext cx="2743200" cy="1200150"/>
          </a:xfrm>
          <a:prstGeom prst="rect">
            <a:avLst/>
          </a:prstGeom>
          <a:gradFill rotWithShape="1">
            <a:gsLst>
              <a:gs pos="0">
                <a:schemeClr val="accent3">
                  <a:lumMod val="95000"/>
                </a:schemeClr>
              </a:gs>
              <a:gs pos="100000">
                <a:schemeClr val="accent3">
                  <a:lumMod val="65000"/>
                </a:schemeClr>
              </a:gs>
            </a:gsLst>
            <a:lin ang="5400000" scaled="1"/>
          </a:gradFill>
          <a:ln w="9525">
            <a:solidFill>
              <a:schemeClr val="bg1"/>
            </a:solidFill>
            <a:miter lim="800000"/>
            <a:headEnd/>
            <a:tailEnd/>
          </a:ln>
        </p:spPr>
        <p:txBody>
          <a:bodyPr>
            <a:spAutoFit/>
          </a:bodyPr>
          <a:lstStyle/>
          <a:p>
            <a:pPr>
              <a:spcBef>
                <a:spcPct val="50000"/>
              </a:spcBef>
            </a:pPr>
            <a:r>
              <a:rPr lang="en-US" sz="1800" dirty="0">
                <a:solidFill>
                  <a:schemeClr val="tx1"/>
                </a:solidFill>
                <a:latin typeface="+mn-lt"/>
              </a:rPr>
              <a:t>The relationship is established with the business key stored in the dimension table</a:t>
            </a:r>
          </a:p>
        </p:txBody>
      </p:sp>
      <p:pic>
        <p:nvPicPr>
          <p:cNvPr id="18435" name="Picture 3"/>
          <p:cNvPicPr>
            <a:picLocks noChangeAspect="1" noChangeArrowheads="1"/>
          </p:cNvPicPr>
          <p:nvPr/>
        </p:nvPicPr>
        <p:blipFill>
          <a:blip r:embed="rId3"/>
          <a:srcRect/>
          <a:stretch>
            <a:fillRect/>
          </a:stretch>
        </p:blipFill>
        <p:spPr bwMode="auto">
          <a:xfrm>
            <a:off x="4038600" y="1905000"/>
            <a:ext cx="4788568" cy="3657600"/>
          </a:xfrm>
          <a:prstGeom prst="rect">
            <a:avLst/>
          </a:prstGeom>
          <a:noFill/>
          <a:ln w="9525">
            <a:noFill/>
            <a:miter lim="800000"/>
            <a:headEnd/>
            <a:tailEnd/>
          </a:ln>
          <a:effectLst/>
        </p:spPr>
      </p:pic>
    </p:spTree>
    <p:extLst>
      <p:ext uri="{BB962C8B-B14F-4D97-AF65-F5344CB8AC3E}">
        <p14:creationId xmlns:p14="http://schemas.microsoft.com/office/powerpoint/2010/main" val="3853945117"/>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z="2900" dirty="0" smtClean="0"/>
              <a:t>Using the Slowly Changing Dimension Transformation</a:t>
            </a:r>
          </a:p>
        </p:txBody>
      </p:sp>
      <p:sp>
        <p:nvSpPr>
          <p:cNvPr id="4" name="TextBox 3"/>
          <p:cNvSpPr txBox="1"/>
          <p:nvPr/>
        </p:nvSpPr>
        <p:spPr>
          <a:xfrm>
            <a:off x="533400" y="1066800"/>
            <a:ext cx="2286000" cy="461665"/>
          </a:xfrm>
          <a:prstGeom prst="rect">
            <a:avLst/>
          </a:prstGeom>
          <a:noFill/>
        </p:spPr>
        <p:txBody>
          <a:bodyPr wrap="square" rtlCol="0">
            <a:spAutoFit/>
          </a:bodyPr>
          <a:lstStyle/>
          <a:p>
            <a:r>
              <a:rPr lang="en-US" sz="2400" b="1" dirty="0" smtClean="0">
                <a:solidFill>
                  <a:srgbClr val="FFC000"/>
                </a:solidFill>
              </a:rPr>
              <a:t>Step 2</a:t>
            </a:r>
            <a:endParaRPr lang="en-US" sz="2400" b="1" dirty="0">
              <a:solidFill>
                <a:srgbClr val="FFC000"/>
              </a:solidFill>
            </a:endParaRPr>
          </a:p>
        </p:txBody>
      </p:sp>
      <p:sp>
        <p:nvSpPr>
          <p:cNvPr id="6" name="Rectangle 3"/>
          <p:cNvSpPr>
            <a:spLocks noGrp="1" noChangeArrowheads="1"/>
          </p:cNvSpPr>
          <p:nvPr>
            <p:ph type="body" idx="1"/>
          </p:nvPr>
        </p:nvSpPr>
        <p:spPr>
          <a:xfrm>
            <a:off x="457200" y="1700213"/>
            <a:ext cx="3251200" cy="4548187"/>
          </a:xfrm>
        </p:spPr>
        <p:txBody>
          <a:bodyPr/>
          <a:lstStyle/>
          <a:p>
            <a:pPr marL="495300" indent="-495300" eaLnBrk="1" hangingPunct="1">
              <a:buFontTx/>
              <a:buAutoNum type="arabicPeriod"/>
              <a:tabLst>
                <a:tab pos="1976438" algn="l"/>
              </a:tabLst>
            </a:pPr>
            <a:r>
              <a:rPr lang="en-US" sz="2200" dirty="0" smtClean="0"/>
              <a:t>Select the columns and their change type</a:t>
            </a:r>
          </a:p>
          <a:p>
            <a:pPr marL="838200" lvl="1" indent="-381000" eaLnBrk="1" hangingPunct="1">
              <a:buFontTx/>
              <a:buChar char="•"/>
              <a:tabLst>
                <a:tab pos="1976438" algn="l"/>
              </a:tabLst>
            </a:pPr>
            <a:r>
              <a:rPr lang="en-US" sz="1800" dirty="0" smtClean="0"/>
              <a:t>Fixed	(Type 0)</a:t>
            </a:r>
          </a:p>
          <a:p>
            <a:pPr marL="838200" lvl="1" indent="-381000" eaLnBrk="1" hangingPunct="1">
              <a:buFontTx/>
              <a:buChar char="•"/>
              <a:tabLst>
                <a:tab pos="1976438" algn="l"/>
              </a:tabLst>
            </a:pPr>
            <a:r>
              <a:rPr lang="en-US" sz="1800" dirty="0" smtClean="0"/>
              <a:t>Changing	(Type 1)</a:t>
            </a:r>
          </a:p>
          <a:p>
            <a:pPr marL="838200" lvl="1" indent="-381000" eaLnBrk="1" hangingPunct="1">
              <a:buFontTx/>
              <a:buChar char="•"/>
              <a:tabLst>
                <a:tab pos="1976438" algn="l"/>
              </a:tabLst>
            </a:pPr>
            <a:r>
              <a:rPr lang="en-US" sz="1800" dirty="0" smtClean="0"/>
              <a:t>Historical	(Type 2)</a:t>
            </a:r>
          </a:p>
        </p:txBody>
      </p:sp>
      <p:pic>
        <p:nvPicPr>
          <p:cNvPr id="19458" name="Picture 2"/>
          <p:cNvPicPr>
            <a:picLocks noChangeAspect="1" noChangeArrowheads="1"/>
          </p:cNvPicPr>
          <p:nvPr/>
        </p:nvPicPr>
        <p:blipFill>
          <a:blip r:embed="rId3"/>
          <a:srcRect/>
          <a:stretch>
            <a:fillRect/>
          </a:stretch>
        </p:blipFill>
        <p:spPr bwMode="auto">
          <a:xfrm>
            <a:off x="3962400" y="1828800"/>
            <a:ext cx="4788568" cy="3657600"/>
          </a:xfrm>
          <a:prstGeom prst="rect">
            <a:avLst/>
          </a:prstGeom>
          <a:noFill/>
          <a:ln w="9525">
            <a:noFill/>
            <a:miter lim="800000"/>
            <a:headEnd/>
            <a:tailEnd/>
          </a:ln>
          <a:effectLst/>
        </p:spPr>
      </p:pic>
    </p:spTree>
    <p:extLst>
      <p:ext uri="{BB962C8B-B14F-4D97-AF65-F5344CB8AC3E}">
        <p14:creationId xmlns:p14="http://schemas.microsoft.com/office/powerpoint/2010/main" val="4074830177"/>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z="2900" dirty="0" smtClean="0"/>
              <a:t>Using the Slowly Changing Dimension Transformation</a:t>
            </a:r>
          </a:p>
        </p:txBody>
      </p:sp>
      <p:sp>
        <p:nvSpPr>
          <p:cNvPr id="4" name="TextBox 3"/>
          <p:cNvSpPr txBox="1"/>
          <p:nvPr/>
        </p:nvSpPr>
        <p:spPr>
          <a:xfrm>
            <a:off x="533400" y="1066800"/>
            <a:ext cx="2286000" cy="461665"/>
          </a:xfrm>
          <a:prstGeom prst="rect">
            <a:avLst/>
          </a:prstGeom>
          <a:noFill/>
        </p:spPr>
        <p:txBody>
          <a:bodyPr wrap="square" rtlCol="0">
            <a:spAutoFit/>
          </a:bodyPr>
          <a:lstStyle/>
          <a:p>
            <a:r>
              <a:rPr lang="en-US" sz="2400" b="1" dirty="0" smtClean="0">
                <a:solidFill>
                  <a:srgbClr val="FFC000"/>
                </a:solidFill>
              </a:rPr>
              <a:t>Step 3</a:t>
            </a:r>
            <a:endParaRPr lang="en-US" sz="2400" b="1" dirty="0">
              <a:solidFill>
                <a:srgbClr val="FFC000"/>
              </a:solidFill>
            </a:endParaRPr>
          </a:p>
        </p:txBody>
      </p:sp>
      <p:sp>
        <p:nvSpPr>
          <p:cNvPr id="6" name="Rectangle 3"/>
          <p:cNvSpPr>
            <a:spLocks noGrp="1" noChangeArrowheads="1"/>
          </p:cNvSpPr>
          <p:nvPr>
            <p:ph type="body" idx="1"/>
          </p:nvPr>
        </p:nvSpPr>
        <p:spPr>
          <a:xfrm>
            <a:off x="457200" y="1700213"/>
            <a:ext cx="3251200" cy="4548187"/>
          </a:xfrm>
        </p:spPr>
        <p:txBody>
          <a:bodyPr/>
          <a:lstStyle/>
          <a:p>
            <a:pPr marL="495300" indent="-495300" eaLnBrk="1" hangingPunct="1">
              <a:buFontTx/>
              <a:buAutoNum type="arabicPeriod"/>
            </a:pPr>
            <a:r>
              <a:rPr lang="en-US" sz="2200" dirty="0" smtClean="0"/>
              <a:t>Configure the behavior if Fixed attributes change</a:t>
            </a:r>
          </a:p>
          <a:p>
            <a:pPr marL="495300" indent="-495300" eaLnBrk="1" hangingPunct="1">
              <a:buFontTx/>
              <a:buAutoNum type="arabicPeriod"/>
            </a:pPr>
            <a:r>
              <a:rPr lang="en-US" sz="2200" dirty="0" smtClean="0"/>
              <a:t>Configure whether Changing attributes should update the current record or all matching records</a:t>
            </a:r>
          </a:p>
        </p:txBody>
      </p:sp>
      <p:pic>
        <p:nvPicPr>
          <p:cNvPr id="7" name="Picture 6" descr="SCDWizard_3"/>
          <p:cNvPicPr>
            <a:picLocks noChangeAspect="1" noChangeArrowheads="1"/>
          </p:cNvPicPr>
          <p:nvPr/>
        </p:nvPicPr>
        <p:blipFill>
          <a:blip r:embed="rId3"/>
          <a:srcRect/>
          <a:stretch>
            <a:fillRect/>
          </a:stretch>
        </p:blipFill>
        <p:spPr bwMode="auto">
          <a:xfrm>
            <a:off x="3854450" y="1628775"/>
            <a:ext cx="5038725" cy="4343400"/>
          </a:xfrm>
          <a:prstGeom prst="rect">
            <a:avLst/>
          </a:prstGeom>
          <a:noFill/>
          <a:ln w="9525">
            <a:noFill/>
            <a:miter lim="800000"/>
            <a:headEnd/>
            <a:tailEnd/>
          </a:ln>
        </p:spPr>
      </p:pic>
    </p:spTree>
    <p:extLst>
      <p:ext uri="{BB962C8B-B14F-4D97-AF65-F5344CB8AC3E}">
        <p14:creationId xmlns:p14="http://schemas.microsoft.com/office/powerpoint/2010/main" val="4198104430"/>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z="2900" dirty="0" smtClean="0"/>
              <a:t>Using the Slowly Changing Dimension Transformation</a:t>
            </a:r>
          </a:p>
        </p:txBody>
      </p:sp>
      <p:sp>
        <p:nvSpPr>
          <p:cNvPr id="4" name="TextBox 3"/>
          <p:cNvSpPr txBox="1"/>
          <p:nvPr/>
        </p:nvSpPr>
        <p:spPr>
          <a:xfrm>
            <a:off x="533400" y="1066800"/>
            <a:ext cx="2286000" cy="461665"/>
          </a:xfrm>
          <a:prstGeom prst="rect">
            <a:avLst/>
          </a:prstGeom>
          <a:noFill/>
        </p:spPr>
        <p:txBody>
          <a:bodyPr wrap="square" rtlCol="0">
            <a:spAutoFit/>
          </a:bodyPr>
          <a:lstStyle/>
          <a:p>
            <a:r>
              <a:rPr lang="en-US" sz="2400" b="1" dirty="0" smtClean="0">
                <a:solidFill>
                  <a:srgbClr val="FFC000"/>
                </a:solidFill>
              </a:rPr>
              <a:t>Step 4</a:t>
            </a:r>
            <a:endParaRPr lang="en-US" sz="2400" b="1" dirty="0">
              <a:solidFill>
                <a:srgbClr val="FFC000"/>
              </a:solidFill>
            </a:endParaRPr>
          </a:p>
        </p:txBody>
      </p:sp>
      <p:sp>
        <p:nvSpPr>
          <p:cNvPr id="6" name="Rectangle 3"/>
          <p:cNvSpPr>
            <a:spLocks noGrp="1" noChangeArrowheads="1"/>
          </p:cNvSpPr>
          <p:nvPr>
            <p:ph type="body" idx="1"/>
          </p:nvPr>
        </p:nvSpPr>
        <p:spPr>
          <a:xfrm>
            <a:off x="457200" y="1700213"/>
            <a:ext cx="3251200" cy="4548187"/>
          </a:xfrm>
        </p:spPr>
        <p:txBody>
          <a:bodyPr/>
          <a:lstStyle/>
          <a:p>
            <a:pPr marL="495300" indent="-495300" eaLnBrk="1" hangingPunct="1">
              <a:buFontTx/>
              <a:buAutoNum type="arabicPeriod"/>
            </a:pPr>
            <a:r>
              <a:rPr lang="en-US" sz="2200" dirty="0" smtClean="0"/>
              <a:t>Configure how Historical attributes identify current and expired records</a:t>
            </a:r>
          </a:p>
          <a:p>
            <a:pPr marL="838200" lvl="1" indent="-381000" eaLnBrk="1" hangingPunct="1">
              <a:buFontTx/>
              <a:buChar char="•"/>
            </a:pPr>
            <a:r>
              <a:rPr lang="en-US" sz="1800" dirty="0" smtClean="0"/>
              <a:t>Single Boolean column, or</a:t>
            </a:r>
          </a:p>
          <a:p>
            <a:pPr marL="838200" lvl="1" indent="-381000" eaLnBrk="1" hangingPunct="1">
              <a:buFontTx/>
              <a:buChar char="•"/>
            </a:pPr>
            <a:r>
              <a:rPr lang="en-US" sz="1800" dirty="0" smtClean="0"/>
              <a:t>Start and End date columns</a:t>
            </a:r>
          </a:p>
        </p:txBody>
      </p:sp>
      <p:pic>
        <p:nvPicPr>
          <p:cNvPr id="7" name="Picture 5" descr="SCDWizard_4"/>
          <p:cNvPicPr>
            <a:picLocks noChangeAspect="1" noChangeArrowheads="1"/>
          </p:cNvPicPr>
          <p:nvPr/>
        </p:nvPicPr>
        <p:blipFill>
          <a:blip r:embed="rId3"/>
          <a:srcRect/>
          <a:stretch>
            <a:fillRect/>
          </a:stretch>
        </p:blipFill>
        <p:spPr bwMode="auto">
          <a:xfrm>
            <a:off x="3854450" y="1628775"/>
            <a:ext cx="5038725" cy="4343400"/>
          </a:xfrm>
          <a:prstGeom prst="rect">
            <a:avLst/>
          </a:prstGeom>
          <a:noFill/>
          <a:ln w="9525">
            <a:noFill/>
            <a:miter lim="800000"/>
            <a:headEnd/>
            <a:tailEnd/>
          </a:ln>
        </p:spPr>
      </p:pic>
    </p:spTree>
    <p:extLst>
      <p:ext uri="{BB962C8B-B14F-4D97-AF65-F5344CB8AC3E}">
        <p14:creationId xmlns:p14="http://schemas.microsoft.com/office/powerpoint/2010/main" val="492138252"/>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z="2900" dirty="0" smtClean="0"/>
              <a:t>Using the Slowly Changing Dimension Transformation</a:t>
            </a:r>
          </a:p>
        </p:txBody>
      </p:sp>
      <p:sp>
        <p:nvSpPr>
          <p:cNvPr id="4" name="TextBox 3"/>
          <p:cNvSpPr txBox="1"/>
          <p:nvPr/>
        </p:nvSpPr>
        <p:spPr>
          <a:xfrm>
            <a:off x="533400" y="1066800"/>
            <a:ext cx="2286000" cy="461665"/>
          </a:xfrm>
          <a:prstGeom prst="rect">
            <a:avLst/>
          </a:prstGeom>
          <a:noFill/>
        </p:spPr>
        <p:txBody>
          <a:bodyPr wrap="square" rtlCol="0">
            <a:spAutoFit/>
          </a:bodyPr>
          <a:lstStyle/>
          <a:p>
            <a:r>
              <a:rPr lang="en-US" sz="2400" b="1" dirty="0" smtClean="0">
                <a:solidFill>
                  <a:srgbClr val="FFC000"/>
                </a:solidFill>
              </a:rPr>
              <a:t>Step 5</a:t>
            </a:r>
            <a:endParaRPr lang="en-US" sz="2400" b="1" dirty="0">
              <a:solidFill>
                <a:srgbClr val="FFC000"/>
              </a:solidFill>
            </a:endParaRPr>
          </a:p>
        </p:txBody>
      </p:sp>
      <p:sp>
        <p:nvSpPr>
          <p:cNvPr id="6" name="Rectangle 3"/>
          <p:cNvSpPr>
            <a:spLocks noGrp="1" noChangeArrowheads="1"/>
          </p:cNvSpPr>
          <p:nvPr>
            <p:ph type="body" idx="1"/>
          </p:nvPr>
        </p:nvSpPr>
        <p:spPr>
          <a:xfrm>
            <a:off x="457200" y="1700213"/>
            <a:ext cx="3251200" cy="4548187"/>
          </a:xfrm>
        </p:spPr>
        <p:txBody>
          <a:bodyPr/>
          <a:lstStyle/>
          <a:p>
            <a:pPr marL="495300" indent="-495300" eaLnBrk="1" hangingPunct="1">
              <a:buFontTx/>
              <a:buAutoNum type="arabicPeriod"/>
            </a:pPr>
            <a:r>
              <a:rPr lang="en-US" sz="2200" dirty="0" smtClean="0"/>
              <a:t>If inferred members are stored in the dimension table, define how they are identified</a:t>
            </a:r>
          </a:p>
          <a:p>
            <a:pPr marL="838200" lvl="1" indent="-381000" eaLnBrk="1" hangingPunct="1">
              <a:buFontTx/>
              <a:buChar char="•"/>
            </a:pPr>
            <a:r>
              <a:rPr lang="en-US" sz="1800" dirty="0" smtClean="0"/>
              <a:t>When all columns with a change type are null, or</a:t>
            </a:r>
          </a:p>
          <a:p>
            <a:pPr marL="838200" lvl="1" indent="-381000" eaLnBrk="1" hangingPunct="1">
              <a:buFontTx/>
              <a:buChar char="•"/>
            </a:pPr>
            <a:r>
              <a:rPr lang="en-US" sz="1800" dirty="0" smtClean="0"/>
              <a:t>By a single Boolean column</a:t>
            </a:r>
          </a:p>
        </p:txBody>
      </p:sp>
      <p:pic>
        <p:nvPicPr>
          <p:cNvPr id="7" name="Picture 6" descr="SCDWizard_5"/>
          <p:cNvPicPr>
            <a:picLocks noChangeAspect="1" noChangeArrowheads="1"/>
          </p:cNvPicPr>
          <p:nvPr/>
        </p:nvPicPr>
        <p:blipFill>
          <a:blip r:embed="rId3"/>
          <a:srcRect/>
          <a:stretch>
            <a:fillRect/>
          </a:stretch>
        </p:blipFill>
        <p:spPr bwMode="auto">
          <a:xfrm>
            <a:off x="3854450" y="1628775"/>
            <a:ext cx="5038725" cy="4343400"/>
          </a:xfrm>
          <a:prstGeom prst="rect">
            <a:avLst/>
          </a:prstGeom>
          <a:noFill/>
          <a:ln w="9525">
            <a:noFill/>
            <a:miter lim="800000"/>
            <a:headEnd/>
            <a:tailEnd/>
          </a:ln>
        </p:spPr>
      </p:pic>
    </p:spTree>
    <p:extLst>
      <p:ext uri="{BB962C8B-B14F-4D97-AF65-F5344CB8AC3E}">
        <p14:creationId xmlns:p14="http://schemas.microsoft.com/office/powerpoint/2010/main" val="349307274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Introducing ETL </a:t>
            </a:r>
            <a:r>
              <a:rPr lang="en-US" dirty="0" smtClean="0"/>
              <a:t>with </a:t>
            </a:r>
            <a:r>
              <a:rPr lang="en-US" dirty="0" smtClean="0"/>
              <a:t>SSIS</a:t>
            </a:r>
            <a:endParaRPr lang="en-US" dirty="0"/>
          </a:p>
        </p:txBody>
      </p:sp>
      <p:grpSp>
        <p:nvGrpSpPr>
          <p:cNvPr id="3" name="Group 64"/>
          <p:cNvGrpSpPr>
            <a:grpSpLocks/>
          </p:cNvGrpSpPr>
          <p:nvPr/>
        </p:nvGrpSpPr>
        <p:grpSpPr bwMode="auto">
          <a:xfrm>
            <a:off x="1104900" y="1739900"/>
            <a:ext cx="1655763" cy="2925763"/>
            <a:chOff x="295" y="889"/>
            <a:chExt cx="1043" cy="1843"/>
          </a:xfrm>
        </p:grpSpPr>
        <p:pic>
          <p:nvPicPr>
            <p:cNvPr id="10" name="Picture 68" descr="relational_db"/>
            <p:cNvPicPr>
              <a:picLocks noChangeAspect="1" noChangeArrowheads="1"/>
            </p:cNvPicPr>
            <p:nvPr/>
          </p:nvPicPr>
          <p:blipFill>
            <a:blip r:embed="rId3"/>
            <a:srcRect/>
            <a:stretch>
              <a:fillRect/>
            </a:stretch>
          </p:blipFill>
          <p:spPr bwMode="auto">
            <a:xfrm>
              <a:off x="367" y="1713"/>
              <a:ext cx="816" cy="1019"/>
            </a:xfrm>
            <a:prstGeom prst="rect">
              <a:avLst/>
            </a:prstGeom>
            <a:noFill/>
          </p:spPr>
        </p:pic>
        <p:sp>
          <p:nvSpPr>
            <p:cNvPr id="7" name="Text Box 69"/>
            <p:cNvSpPr txBox="1">
              <a:spLocks noChangeArrowheads="1"/>
            </p:cNvSpPr>
            <p:nvPr/>
          </p:nvSpPr>
          <p:spPr bwMode="auto">
            <a:xfrm>
              <a:off x="295" y="889"/>
              <a:ext cx="1043" cy="231"/>
            </a:xfrm>
            <a:prstGeom prst="rect">
              <a:avLst/>
            </a:prstGeom>
            <a:noFill/>
            <a:ln w="9525">
              <a:noFill/>
              <a:miter lim="800000"/>
              <a:headEnd/>
              <a:tailEnd/>
            </a:ln>
            <a:effectLst/>
          </p:spPr>
          <p:txBody>
            <a:bodyPr>
              <a:spAutoFit/>
            </a:bodyPr>
            <a:lstStyle/>
            <a:p>
              <a:pPr>
                <a:spcBef>
                  <a:spcPct val="50000"/>
                </a:spcBef>
              </a:pPr>
              <a:r>
                <a:rPr lang="en-US" sz="1800" b="1" dirty="0">
                  <a:solidFill>
                    <a:schemeClr val="tx1"/>
                  </a:solidFill>
                  <a:latin typeface="Arial" charset="0"/>
                </a:rPr>
                <a:t>Data Sources</a:t>
              </a:r>
            </a:p>
          </p:txBody>
        </p:sp>
      </p:grpSp>
      <p:sp>
        <p:nvSpPr>
          <p:cNvPr id="13" name="Text Box 72"/>
          <p:cNvSpPr txBox="1">
            <a:spLocks noChangeArrowheads="1"/>
          </p:cNvSpPr>
          <p:nvPr/>
        </p:nvSpPr>
        <p:spPr bwMode="auto">
          <a:xfrm>
            <a:off x="2833688" y="2820988"/>
            <a:ext cx="1655762" cy="366712"/>
          </a:xfrm>
          <a:prstGeom prst="rect">
            <a:avLst/>
          </a:prstGeom>
          <a:noFill/>
          <a:ln w="9525">
            <a:noFill/>
            <a:miter lim="800000"/>
            <a:headEnd/>
            <a:tailEnd/>
          </a:ln>
          <a:effectLst/>
        </p:spPr>
        <p:txBody>
          <a:bodyPr>
            <a:spAutoFit/>
          </a:bodyPr>
          <a:lstStyle/>
          <a:p>
            <a:pPr>
              <a:spcBef>
                <a:spcPct val="50000"/>
              </a:spcBef>
            </a:pPr>
            <a:r>
              <a:rPr lang="en-US" sz="1800" b="1" dirty="0">
                <a:solidFill>
                  <a:schemeClr val="tx1"/>
                </a:solidFill>
                <a:latin typeface="Arial" charset="0"/>
              </a:rPr>
              <a:t>Staging Area</a:t>
            </a:r>
          </a:p>
        </p:txBody>
      </p:sp>
      <p:grpSp>
        <p:nvGrpSpPr>
          <p:cNvPr id="4" name="Group 77"/>
          <p:cNvGrpSpPr>
            <a:grpSpLocks/>
          </p:cNvGrpSpPr>
          <p:nvPr/>
        </p:nvGrpSpPr>
        <p:grpSpPr bwMode="auto">
          <a:xfrm>
            <a:off x="5353050" y="2028825"/>
            <a:ext cx="2449513" cy="3673475"/>
            <a:chOff x="2789" y="1071"/>
            <a:chExt cx="1543" cy="2314"/>
          </a:xfrm>
        </p:grpSpPr>
        <p:sp>
          <p:nvSpPr>
            <p:cNvPr id="20" name="AutoShape 79"/>
            <p:cNvSpPr>
              <a:spLocks noChangeArrowheads="1"/>
            </p:cNvSpPr>
            <p:nvPr/>
          </p:nvSpPr>
          <p:spPr bwMode="auto">
            <a:xfrm>
              <a:off x="2789" y="1071"/>
              <a:ext cx="1543" cy="2314"/>
            </a:xfrm>
            <a:prstGeom prst="roundRect">
              <a:avLst>
                <a:gd name="adj" fmla="val 16667"/>
              </a:avLst>
            </a:prstGeom>
            <a:noFill/>
            <a:ln w="9525">
              <a:solidFill>
                <a:srgbClr val="FF0000"/>
              </a:solidFill>
              <a:round/>
              <a:headEnd/>
              <a:tailEnd/>
            </a:ln>
            <a:effectLst/>
          </p:spPr>
          <p:txBody>
            <a:bodyPr wrap="none" anchor="ctr"/>
            <a:lstStyle/>
            <a:p>
              <a:endParaRPr lang="en-US" dirty="0"/>
            </a:p>
          </p:txBody>
        </p:sp>
        <p:sp>
          <p:nvSpPr>
            <p:cNvPr id="19" name="Text Box 78"/>
            <p:cNvSpPr txBox="1">
              <a:spLocks noChangeArrowheads="1"/>
            </p:cNvSpPr>
            <p:nvPr/>
          </p:nvSpPr>
          <p:spPr bwMode="auto">
            <a:xfrm>
              <a:off x="3078" y="1144"/>
              <a:ext cx="1043" cy="233"/>
            </a:xfrm>
            <a:prstGeom prst="rect">
              <a:avLst/>
            </a:prstGeom>
            <a:noFill/>
            <a:ln w="9525">
              <a:noFill/>
              <a:miter lim="800000"/>
              <a:headEnd/>
              <a:tailEnd/>
            </a:ln>
            <a:effectLst/>
          </p:spPr>
          <p:txBody>
            <a:bodyPr>
              <a:spAutoFit/>
            </a:bodyPr>
            <a:lstStyle/>
            <a:p>
              <a:pPr>
                <a:spcBef>
                  <a:spcPct val="50000"/>
                </a:spcBef>
              </a:pPr>
              <a:r>
                <a:rPr lang="en-US" sz="1800" b="1" dirty="0">
                  <a:solidFill>
                    <a:schemeClr val="tx1"/>
                  </a:solidFill>
                  <a:latin typeface="Arial" charset="0"/>
                </a:rPr>
                <a:t>Data </a:t>
              </a:r>
              <a:r>
                <a:rPr lang="en-US" sz="1800" b="1" dirty="0" smtClean="0">
                  <a:solidFill>
                    <a:schemeClr val="tx1"/>
                  </a:solidFill>
                  <a:latin typeface="Arial" charset="0"/>
                </a:rPr>
                <a:t>Marts</a:t>
              </a:r>
              <a:endParaRPr lang="en-US" sz="1800" b="1" dirty="0">
                <a:solidFill>
                  <a:schemeClr val="tx1"/>
                </a:solidFill>
                <a:latin typeface="Arial" charset="0"/>
              </a:endParaRPr>
            </a:p>
          </p:txBody>
        </p:sp>
      </p:grpSp>
      <p:sp>
        <p:nvSpPr>
          <p:cNvPr id="26" name="AutoShape 85"/>
          <p:cNvSpPr>
            <a:spLocks noChangeArrowheads="1"/>
          </p:cNvSpPr>
          <p:nvPr/>
        </p:nvSpPr>
        <p:spPr bwMode="auto">
          <a:xfrm>
            <a:off x="4271963" y="3902075"/>
            <a:ext cx="720725" cy="287338"/>
          </a:xfrm>
          <a:prstGeom prst="rightArrow">
            <a:avLst>
              <a:gd name="adj1" fmla="val 50000"/>
              <a:gd name="adj2" fmla="val 62707"/>
            </a:avLst>
          </a:prstGeom>
          <a:solidFill>
            <a:srgbClr val="FF7C80"/>
          </a:solidFill>
          <a:ln w="9525">
            <a:noFill/>
            <a:miter lim="800000"/>
            <a:headEnd/>
            <a:tailEnd/>
          </a:ln>
          <a:effectLst/>
        </p:spPr>
        <p:txBody>
          <a:bodyPr wrap="none" anchor="ctr"/>
          <a:lstStyle/>
          <a:p>
            <a:endParaRPr lang="en-US" dirty="0"/>
          </a:p>
        </p:txBody>
      </p:sp>
      <p:pic>
        <p:nvPicPr>
          <p:cNvPr id="34" name="Picture 93" descr="business_rules"/>
          <p:cNvPicPr>
            <a:picLocks noChangeAspect="1" noChangeArrowheads="1"/>
          </p:cNvPicPr>
          <p:nvPr/>
        </p:nvPicPr>
        <p:blipFill>
          <a:blip r:embed="rId4"/>
          <a:srcRect/>
          <a:stretch>
            <a:fillRect/>
          </a:stretch>
        </p:blipFill>
        <p:spPr bwMode="auto">
          <a:xfrm>
            <a:off x="5065713" y="2389188"/>
            <a:ext cx="241300" cy="3097212"/>
          </a:xfrm>
          <a:prstGeom prst="rect">
            <a:avLst/>
          </a:prstGeom>
          <a:noFill/>
        </p:spPr>
      </p:pic>
      <p:grpSp>
        <p:nvGrpSpPr>
          <p:cNvPr id="5" name="Group 73"/>
          <p:cNvGrpSpPr/>
          <p:nvPr/>
        </p:nvGrpSpPr>
        <p:grpSpPr>
          <a:xfrm>
            <a:off x="6154737" y="2613025"/>
            <a:ext cx="703263" cy="2903538"/>
            <a:chOff x="4800600" y="2613025"/>
            <a:chExt cx="703263" cy="2903538"/>
          </a:xfrm>
        </p:grpSpPr>
        <p:pic>
          <p:nvPicPr>
            <p:cNvPr id="50" name="Picture 109" descr="relational_db"/>
            <p:cNvPicPr>
              <a:picLocks noChangeAspect="1" noChangeArrowheads="1"/>
            </p:cNvPicPr>
            <p:nvPr/>
          </p:nvPicPr>
          <p:blipFill>
            <a:blip r:embed="rId3"/>
            <a:srcRect/>
            <a:stretch>
              <a:fillRect/>
            </a:stretch>
          </p:blipFill>
          <p:spPr bwMode="auto">
            <a:xfrm>
              <a:off x="4800600" y="3684588"/>
              <a:ext cx="701675" cy="784225"/>
            </a:xfrm>
            <a:prstGeom prst="rect">
              <a:avLst/>
            </a:prstGeom>
            <a:noFill/>
          </p:spPr>
        </p:pic>
        <p:pic>
          <p:nvPicPr>
            <p:cNvPr id="51" name="Picture 110" descr="relational_db"/>
            <p:cNvPicPr>
              <a:picLocks noChangeAspect="1" noChangeArrowheads="1"/>
            </p:cNvPicPr>
            <p:nvPr/>
          </p:nvPicPr>
          <p:blipFill>
            <a:blip r:embed="rId3"/>
            <a:srcRect/>
            <a:stretch>
              <a:fillRect/>
            </a:stretch>
          </p:blipFill>
          <p:spPr bwMode="auto">
            <a:xfrm>
              <a:off x="4800600" y="2613025"/>
              <a:ext cx="701675" cy="784225"/>
            </a:xfrm>
            <a:prstGeom prst="rect">
              <a:avLst/>
            </a:prstGeom>
            <a:noFill/>
          </p:spPr>
        </p:pic>
        <p:pic>
          <p:nvPicPr>
            <p:cNvPr id="53" name="Picture 112" descr="relational_db"/>
            <p:cNvPicPr>
              <a:picLocks noChangeAspect="1" noChangeArrowheads="1"/>
            </p:cNvPicPr>
            <p:nvPr/>
          </p:nvPicPr>
          <p:blipFill>
            <a:blip r:embed="rId3"/>
            <a:srcRect/>
            <a:stretch>
              <a:fillRect/>
            </a:stretch>
          </p:blipFill>
          <p:spPr bwMode="auto">
            <a:xfrm>
              <a:off x="4802188" y="4732338"/>
              <a:ext cx="701675" cy="784225"/>
            </a:xfrm>
            <a:prstGeom prst="rect">
              <a:avLst/>
            </a:prstGeom>
            <a:noFill/>
          </p:spPr>
        </p:pic>
        <p:grpSp>
          <p:nvGrpSpPr>
            <p:cNvPr id="6" name="Group 113"/>
            <p:cNvGrpSpPr>
              <a:grpSpLocks noChangeAspect="1"/>
            </p:cNvGrpSpPr>
            <p:nvPr/>
          </p:nvGrpSpPr>
          <p:grpSpPr bwMode="auto">
            <a:xfrm>
              <a:off x="4954588" y="2984500"/>
              <a:ext cx="422275" cy="354013"/>
              <a:chOff x="703" y="3884"/>
              <a:chExt cx="362" cy="304"/>
            </a:xfrm>
          </p:grpSpPr>
          <p:sp>
            <p:nvSpPr>
              <p:cNvPr id="61" name="AutoShape 114"/>
              <p:cNvSpPr>
                <a:spLocks noChangeAspect="1" noChangeArrowheads="1"/>
              </p:cNvSpPr>
              <p:nvPr/>
            </p:nvSpPr>
            <p:spPr bwMode="auto">
              <a:xfrm>
                <a:off x="703" y="3884"/>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sp>
            <p:nvSpPr>
              <p:cNvPr id="62" name="AutoShape 115"/>
              <p:cNvSpPr>
                <a:spLocks noChangeAspect="1" noChangeArrowheads="1"/>
              </p:cNvSpPr>
              <p:nvPr/>
            </p:nvSpPr>
            <p:spPr bwMode="auto">
              <a:xfrm>
                <a:off x="793" y="3929"/>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grpSp>
        <p:grpSp>
          <p:nvGrpSpPr>
            <p:cNvPr id="8" name="Group 116"/>
            <p:cNvGrpSpPr>
              <a:grpSpLocks noChangeAspect="1"/>
            </p:cNvGrpSpPr>
            <p:nvPr/>
          </p:nvGrpSpPr>
          <p:grpSpPr bwMode="auto">
            <a:xfrm>
              <a:off x="4932363" y="4049713"/>
              <a:ext cx="422275" cy="354013"/>
              <a:chOff x="703" y="3884"/>
              <a:chExt cx="362" cy="304"/>
            </a:xfrm>
          </p:grpSpPr>
          <p:sp>
            <p:nvSpPr>
              <p:cNvPr id="59" name="AutoShape 117"/>
              <p:cNvSpPr>
                <a:spLocks noChangeAspect="1" noChangeArrowheads="1"/>
              </p:cNvSpPr>
              <p:nvPr/>
            </p:nvSpPr>
            <p:spPr bwMode="auto">
              <a:xfrm>
                <a:off x="703" y="3884"/>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sp>
            <p:nvSpPr>
              <p:cNvPr id="60" name="AutoShape 118"/>
              <p:cNvSpPr>
                <a:spLocks noChangeAspect="1" noChangeArrowheads="1"/>
              </p:cNvSpPr>
              <p:nvPr/>
            </p:nvSpPr>
            <p:spPr bwMode="auto">
              <a:xfrm>
                <a:off x="793" y="3929"/>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grpSp>
        <p:grpSp>
          <p:nvGrpSpPr>
            <p:cNvPr id="9" name="Group 119"/>
            <p:cNvGrpSpPr>
              <a:grpSpLocks noChangeAspect="1"/>
            </p:cNvGrpSpPr>
            <p:nvPr/>
          </p:nvGrpSpPr>
          <p:grpSpPr bwMode="auto">
            <a:xfrm>
              <a:off x="4932363" y="5091113"/>
              <a:ext cx="422275" cy="354013"/>
              <a:chOff x="703" y="3884"/>
              <a:chExt cx="362" cy="304"/>
            </a:xfrm>
          </p:grpSpPr>
          <p:sp>
            <p:nvSpPr>
              <p:cNvPr id="57" name="AutoShape 120"/>
              <p:cNvSpPr>
                <a:spLocks noChangeAspect="1" noChangeArrowheads="1"/>
              </p:cNvSpPr>
              <p:nvPr/>
            </p:nvSpPr>
            <p:spPr bwMode="auto">
              <a:xfrm>
                <a:off x="703" y="3884"/>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sp>
            <p:nvSpPr>
              <p:cNvPr id="58" name="AutoShape 121"/>
              <p:cNvSpPr>
                <a:spLocks noChangeAspect="1" noChangeArrowheads="1"/>
              </p:cNvSpPr>
              <p:nvPr/>
            </p:nvSpPr>
            <p:spPr bwMode="auto">
              <a:xfrm>
                <a:off x="793" y="3929"/>
                <a:ext cx="272" cy="259"/>
              </a:xfrm>
              <a:prstGeom prst="star5">
                <a:avLst/>
              </a:prstGeom>
              <a:solidFill>
                <a:schemeClr val="folHlink"/>
              </a:solidFill>
              <a:ln w="12700">
                <a:solidFill>
                  <a:schemeClr val="hlink"/>
                </a:solidFill>
                <a:miter lim="800000"/>
                <a:headEnd/>
                <a:tailEnd/>
              </a:ln>
              <a:effectLst/>
            </p:spPr>
            <p:txBody>
              <a:bodyPr wrap="none" anchor="ctr"/>
              <a:lstStyle/>
              <a:p>
                <a:endParaRPr lang="en-US" dirty="0"/>
              </a:p>
            </p:txBody>
          </p:sp>
        </p:grpSp>
      </p:grpSp>
      <p:sp>
        <p:nvSpPr>
          <p:cNvPr id="65" name="AutoShape 124"/>
          <p:cNvSpPr>
            <a:spLocks noChangeArrowheads="1"/>
          </p:cNvSpPr>
          <p:nvPr/>
        </p:nvSpPr>
        <p:spPr bwMode="auto">
          <a:xfrm>
            <a:off x="1012825" y="1484313"/>
            <a:ext cx="4465638" cy="4752975"/>
          </a:xfrm>
          <a:prstGeom prst="roundRect">
            <a:avLst>
              <a:gd name="adj" fmla="val 16667"/>
            </a:avLst>
          </a:prstGeom>
          <a:noFill/>
          <a:ln w="57150">
            <a:solidFill>
              <a:schemeClr val="tx1"/>
            </a:solidFill>
            <a:round/>
            <a:headEnd/>
            <a:tailEnd type="none" w="lg" len="lg"/>
          </a:ln>
          <a:effectLst/>
        </p:spPr>
        <p:txBody>
          <a:bodyPr wrap="none" anchor="ctr"/>
          <a:lstStyle/>
          <a:p>
            <a:endParaRPr lang="en-US" dirty="0"/>
          </a:p>
        </p:txBody>
      </p:sp>
      <p:pic>
        <p:nvPicPr>
          <p:cNvPr id="69" name="Picture 68" descr="relational_db"/>
          <p:cNvPicPr>
            <a:picLocks noChangeAspect="1" noChangeArrowheads="1"/>
          </p:cNvPicPr>
          <p:nvPr/>
        </p:nvPicPr>
        <p:blipFill>
          <a:blip r:embed="rId3"/>
          <a:srcRect/>
          <a:stretch>
            <a:fillRect/>
          </a:stretch>
        </p:blipFill>
        <p:spPr bwMode="auto">
          <a:xfrm>
            <a:off x="2971800" y="3124200"/>
            <a:ext cx="1295400" cy="1618130"/>
          </a:xfrm>
          <a:prstGeom prst="rect">
            <a:avLst/>
          </a:prstGeom>
          <a:noFill/>
        </p:spPr>
      </p:pic>
      <p:pic>
        <p:nvPicPr>
          <p:cNvPr id="67" name="Picture 5"/>
          <p:cNvPicPr>
            <a:picLocks noChangeAspect="1" noChangeArrowheads="1"/>
          </p:cNvPicPr>
          <p:nvPr/>
        </p:nvPicPr>
        <p:blipFill>
          <a:blip r:embed="rId5"/>
          <a:srcRect/>
          <a:stretch>
            <a:fillRect/>
          </a:stretch>
        </p:blipFill>
        <p:spPr bwMode="auto">
          <a:xfrm>
            <a:off x="3124200" y="3886200"/>
            <a:ext cx="962025" cy="657225"/>
          </a:xfrm>
          <a:prstGeom prst="rect">
            <a:avLst/>
          </a:prstGeom>
          <a:noFill/>
          <a:ln w="12700">
            <a:noFill/>
            <a:miter lim="800000"/>
            <a:headEnd/>
            <a:tailEnd/>
          </a:ln>
          <a:effectLst/>
        </p:spPr>
      </p:pic>
      <p:pic>
        <p:nvPicPr>
          <p:cNvPr id="68" name="Picture 6"/>
          <p:cNvPicPr>
            <a:picLocks noChangeAspect="1" noChangeArrowheads="1"/>
          </p:cNvPicPr>
          <p:nvPr/>
        </p:nvPicPr>
        <p:blipFill>
          <a:blip r:embed="rId6"/>
          <a:srcRect/>
          <a:stretch>
            <a:fillRect/>
          </a:stretch>
        </p:blipFill>
        <p:spPr bwMode="auto">
          <a:xfrm>
            <a:off x="6477000" y="4724400"/>
            <a:ext cx="1219200" cy="300507"/>
          </a:xfrm>
          <a:prstGeom prst="rect">
            <a:avLst/>
          </a:prstGeom>
          <a:noFill/>
          <a:ln w="12700">
            <a:noFill/>
            <a:miter lim="800000"/>
            <a:headEnd/>
            <a:tailEnd/>
          </a:ln>
          <a:effectLst/>
        </p:spPr>
      </p:pic>
      <p:pic>
        <p:nvPicPr>
          <p:cNvPr id="70" name="Picture 67" descr="multi_file_3_text"/>
          <p:cNvPicPr>
            <a:picLocks noChangeAspect="1" noChangeArrowheads="1"/>
          </p:cNvPicPr>
          <p:nvPr/>
        </p:nvPicPr>
        <p:blipFill>
          <a:blip r:embed="rId7"/>
          <a:srcRect/>
          <a:stretch>
            <a:fillRect/>
          </a:stretch>
        </p:blipFill>
        <p:spPr bwMode="auto">
          <a:xfrm>
            <a:off x="1560513" y="4979988"/>
            <a:ext cx="696913" cy="865188"/>
          </a:xfrm>
          <a:prstGeom prst="rect">
            <a:avLst/>
          </a:prstGeom>
          <a:noFill/>
        </p:spPr>
      </p:pic>
      <p:sp>
        <p:nvSpPr>
          <p:cNvPr id="71" name="AutoShape 83"/>
          <p:cNvSpPr>
            <a:spLocks noChangeArrowheads="1"/>
          </p:cNvSpPr>
          <p:nvPr/>
        </p:nvSpPr>
        <p:spPr bwMode="auto">
          <a:xfrm rot="19086362">
            <a:off x="2328863" y="4668838"/>
            <a:ext cx="863600" cy="287337"/>
          </a:xfrm>
          <a:prstGeom prst="rightArrow">
            <a:avLst>
              <a:gd name="adj1" fmla="val 50000"/>
              <a:gd name="adj2" fmla="val 75138"/>
            </a:avLst>
          </a:prstGeom>
          <a:solidFill>
            <a:srgbClr val="FF7C80"/>
          </a:solidFill>
          <a:ln w="9525">
            <a:noFill/>
            <a:miter lim="800000"/>
            <a:headEnd/>
            <a:tailEnd/>
          </a:ln>
          <a:effectLst/>
        </p:spPr>
        <p:txBody>
          <a:bodyPr wrap="none" anchor="ctr"/>
          <a:lstStyle/>
          <a:p>
            <a:endParaRPr lang="en-US" dirty="0"/>
          </a:p>
        </p:txBody>
      </p:sp>
      <p:pic>
        <p:nvPicPr>
          <p:cNvPr id="72" name="Picture 17" descr="xml document"/>
          <p:cNvPicPr>
            <a:picLocks noChangeAspect="1" noChangeArrowheads="1"/>
          </p:cNvPicPr>
          <p:nvPr/>
        </p:nvPicPr>
        <p:blipFill>
          <a:blip r:embed="rId8"/>
          <a:srcRect/>
          <a:stretch>
            <a:fillRect/>
          </a:stretch>
        </p:blipFill>
        <p:spPr bwMode="auto">
          <a:xfrm>
            <a:off x="1600200" y="2286000"/>
            <a:ext cx="515938" cy="596900"/>
          </a:xfrm>
          <a:prstGeom prst="rect">
            <a:avLst/>
          </a:prstGeom>
          <a:noFill/>
          <a:ln w="9525">
            <a:noFill/>
            <a:miter lim="800000"/>
            <a:headEnd/>
            <a:tailEnd/>
          </a:ln>
        </p:spPr>
      </p:pic>
      <p:sp>
        <p:nvSpPr>
          <p:cNvPr id="73" name="AutoShape 84"/>
          <p:cNvSpPr>
            <a:spLocks noChangeArrowheads="1"/>
          </p:cNvSpPr>
          <p:nvPr/>
        </p:nvSpPr>
        <p:spPr bwMode="auto">
          <a:xfrm rot="2700000">
            <a:off x="2311401" y="3006450"/>
            <a:ext cx="863600" cy="287338"/>
          </a:xfrm>
          <a:prstGeom prst="rightArrow">
            <a:avLst>
              <a:gd name="adj1" fmla="val 50000"/>
              <a:gd name="adj2" fmla="val 75138"/>
            </a:avLst>
          </a:prstGeom>
          <a:solidFill>
            <a:srgbClr val="FF7C80"/>
          </a:solidFill>
          <a:ln w="9525">
            <a:noFill/>
            <a:miter lim="800000"/>
            <a:headEnd/>
            <a:tailEnd/>
          </a:ln>
          <a:effectLst/>
        </p:spPr>
        <p:txBody>
          <a:bodyPr wrap="none" anchor="ctr"/>
          <a:lstStyle/>
          <a:p>
            <a:endParaRPr lang="en-US" dirty="0"/>
          </a:p>
        </p:txBody>
      </p:sp>
      <p:sp>
        <p:nvSpPr>
          <p:cNvPr id="23" name="AutoShape 82"/>
          <p:cNvSpPr>
            <a:spLocks noChangeArrowheads="1"/>
          </p:cNvSpPr>
          <p:nvPr/>
        </p:nvSpPr>
        <p:spPr bwMode="auto">
          <a:xfrm>
            <a:off x="2382838" y="3902075"/>
            <a:ext cx="720725" cy="287337"/>
          </a:xfrm>
          <a:prstGeom prst="rightArrow">
            <a:avLst>
              <a:gd name="adj1" fmla="val 50000"/>
              <a:gd name="adj2" fmla="val 62707"/>
            </a:avLst>
          </a:prstGeom>
          <a:solidFill>
            <a:srgbClr val="FF7C80"/>
          </a:solidFill>
          <a:ln w="9525">
            <a:noFill/>
            <a:miter lim="800000"/>
            <a:headEnd/>
            <a:tailEnd/>
          </a:ln>
          <a:effectLst/>
        </p:spPr>
        <p:txBody>
          <a:bodyPr wrap="none" anchor="ctr"/>
          <a:lstStyle/>
          <a:p>
            <a:endParaRPr lang="en-US" dirty="0"/>
          </a:p>
        </p:txBody>
      </p:sp>
      <p:sp>
        <p:nvSpPr>
          <p:cNvPr id="36" name="Text Box 80"/>
          <p:cNvSpPr txBox="1">
            <a:spLocks noChangeArrowheads="1"/>
          </p:cNvSpPr>
          <p:nvPr/>
        </p:nvSpPr>
        <p:spPr bwMode="auto">
          <a:xfrm>
            <a:off x="5353050" y="1525588"/>
            <a:ext cx="2449513" cy="341632"/>
          </a:xfrm>
          <a:prstGeom prst="rect">
            <a:avLst/>
          </a:prstGeom>
          <a:solidFill>
            <a:srgbClr val="FFFF99"/>
          </a:solidFill>
          <a:ln w="9525">
            <a:noFill/>
            <a:miter lim="800000"/>
            <a:headEnd/>
            <a:tailEnd/>
          </a:ln>
          <a:effectLst/>
        </p:spPr>
        <p:txBody>
          <a:bodyPr>
            <a:spAutoFit/>
          </a:bodyPr>
          <a:lstStyle/>
          <a:p>
            <a:pPr algn="ctr">
              <a:spcBef>
                <a:spcPct val="50000"/>
              </a:spcBef>
            </a:pPr>
            <a:r>
              <a:rPr lang="en-US" sz="1800" b="1" dirty="0">
                <a:solidFill>
                  <a:schemeClr val="bg2"/>
                </a:solidFill>
                <a:latin typeface="Arial" charset="0"/>
              </a:rPr>
              <a:t>Data Warehouse</a:t>
            </a:r>
          </a:p>
        </p:txBody>
      </p:sp>
    </p:spTree>
    <p:extLst>
      <p:ext uri="{BB962C8B-B14F-4D97-AF65-F5344CB8AC3E}">
        <p14:creationId xmlns:p14="http://schemas.microsoft.com/office/powerpoint/2010/main" val="1969909789"/>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z="2900" dirty="0" smtClean="0"/>
              <a:t>Using the Slowly Changing Dimension Transformation</a:t>
            </a:r>
          </a:p>
        </p:txBody>
      </p:sp>
      <p:sp>
        <p:nvSpPr>
          <p:cNvPr id="4" name="TextBox 3"/>
          <p:cNvSpPr txBox="1"/>
          <p:nvPr/>
        </p:nvSpPr>
        <p:spPr>
          <a:xfrm>
            <a:off x="533400" y="1066800"/>
            <a:ext cx="2286000" cy="461665"/>
          </a:xfrm>
          <a:prstGeom prst="rect">
            <a:avLst/>
          </a:prstGeom>
          <a:noFill/>
        </p:spPr>
        <p:txBody>
          <a:bodyPr wrap="square" rtlCol="0">
            <a:spAutoFit/>
          </a:bodyPr>
          <a:lstStyle/>
          <a:p>
            <a:r>
              <a:rPr lang="en-US" sz="2400" b="1" dirty="0" smtClean="0">
                <a:solidFill>
                  <a:srgbClr val="FFC000"/>
                </a:solidFill>
              </a:rPr>
              <a:t>Results</a:t>
            </a:r>
            <a:endParaRPr lang="en-US" sz="2400" b="1" dirty="0">
              <a:solidFill>
                <a:srgbClr val="FFC000"/>
              </a:solidFill>
            </a:endParaRPr>
          </a:p>
        </p:txBody>
      </p:sp>
      <p:pic>
        <p:nvPicPr>
          <p:cNvPr id="9" name="Picture 4" descr="Lab03B_SCD_DataFlow"/>
          <p:cNvPicPr>
            <a:picLocks noGrp="1" noChangeAspect="1" noChangeArrowheads="1"/>
          </p:cNvPicPr>
          <p:nvPr>
            <p:ph type="body" idx="1"/>
          </p:nvPr>
        </p:nvPicPr>
        <p:blipFill>
          <a:blip r:embed="rId3"/>
          <a:srcRect/>
          <a:stretch>
            <a:fillRect/>
          </a:stretch>
        </p:blipFill>
        <p:spPr>
          <a:xfrm>
            <a:off x="3492500" y="1866900"/>
            <a:ext cx="5200650" cy="4457700"/>
          </a:xfrm>
          <a:noFill/>
        </p:spPr>
      </p:pic>
      <p:sp>
        <p:nvSpPr>
          <p:cNvPr id="10" name="Rectangle 5"/>
          <p:cNvSpPr>
            <a:spLocks noChangeArrowheads="1"/>
          </p:cNvSpPr>
          <p:nvPr/>
        </p:nvSpPr>
        <p:spPr bwMode="auto">
          <a:xfrm>
            <a:off x="457200" y="3100387"/>
            <a:ext cx="2962275" cy="1928813"/>
          </a:xfrm>
          <a:prstGeom prst="rect">
            <a:avLst/>
          </a:prstGeom>
          <a:noFill/>
          <a:ln w="9525">
            <a:noFill/>
            <a:miter lim="800000"/>
            <a:headEnd/>
            <a:tailEnd/>
          </a:ln>
        </p:spPr>
        <p:txBody>
          <a:bodyPr/>
          <a:lstStyle/>
          <a:p>
            <a:pPr marL="342900" indent="-342900" algn="l">
              <a:spcBef>
                <a:spcPct val="20000"/>
              </a:spcBef>
              <a:buFontTx/>
              <a:buBlip>
                <a:blip r:embed="rId4"/>
              </a:buBlip>
            </a:pPr>
            <a:r>
              <a:rPr lang="en-US" sz="2600" dirty="0" smtClean="0">
                <a:latin typeface="+mn-lt"/>
              </a:rPr>
              <a:t>The </a:t>
            </a:r>
            <a:r>
              <a:rPr lang="en-US" sz="2600" dirty="0">
                <a:latin typeface="+mn-lt"/>
              </a:rPr>
              <a:t>wizard completes the downstream data </a:t>
            </a:r>
            <a:r>
              <a:rPr lang="en-US" sz="2600" dirty="0" smtClean="0">
                <a:latin typeface="+mn-lt"/>
              </a:rPr>
              <a:t>flow</a:t>
            </a:r>
            <a:endParaRPr lang="en-US" sz="2600" dirty="0">
              <a:latin typeface="+mn-lt"/>
            </a:endParaRPr>
          </a:p>
        </p:txBody>
      </p:sp>
    </p:spTree>
    <p:extLst>
      <p:ext uri="{BB962C8B-B14F-4D97-AF65-F5344CB8AC3E}">
        <p14:creationId xmlns:p14="http://schemas.microsoft.com/office/powerpoint/2010/main" val="1805345800"/>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5" y="174009"/>
            <a:ext cx="8683625" cy="713016"/>
          </a:xfrm>
        </p:spPr>
        <p:txBody>
          <a:bodyPr/>
          <a:lstStyle/>
          <a:p>
            <a:r>
              <a:rPr lang="en-US" dirty="0" smtClean="0"/>
              <a:t>Resources</a:t>
            </a:r>
            <a:endParaRPr lang="en-US" dirty="0"/>
          </a:p>
        </p:txBody>
      </p:sp>
      <p:sp>
        <p:nvSpPr>
          <p:cNvPr id="3" name="Text Placeholder 2"/>
          <p:cNvSpPr>
            <a:spLocks noGrp="1"/>
          </p:cNvSpPr>
          <p:nvPr>
            <p:ph type="body" idx="1"/>
          </p:nvPr>
        </p:nvSpPr>
        <p:spPr>
          <a:xfrm>
            <a:off x="227013" y="1045879"/>
            <a:ext cx="8455025" cy="5283200"/>
          </a:xfrm>
        </p:spPr>
        <p:txBody>
          <a:bodyPr/>
          <a:lstStyle/>
          <a:p>
            <a:r>
              <a:rPr lang="en-US" dirty="0" err="1" smtClean="0"/>
              <a:t>SQLIS.com</a:t>
            </a:r>
            <a:r>
              <a:rPr lang="en-US" dirty="0"/>
              <a:t>	</a:t>
            </a:r>
          </a:p>
          <a:p>
            <a:pPr lvl="1"/>
            <a:r>
              <a:rPr lang="en-US" dirty="0">
                <a:hlinkClick r:id="rId3"/>
              </a:rPr>
              <a:t>http://www.sqlis.com/sqlis/category/Component-Downloads.aspx</a:t>
            </a:r>
            <a:endParaRPr lang="en-US" dirty="0"/>
          </a:p>
          <a:p>
            <a:r>
              <a:rPr lang="en-US" dirty="0"/>
              <a:t>64 bit Considerations for Integration Services</a:t>
            </a:r>
          </a:p>
          <a:p>
            <a:pPr lvl="1"/>
            <a:r>
              <a:rPr lang="en-US" dirty="0">
                <a:hlinkClick r:id="rId4"/>
              </a:rPr>
              <a:t>http://msdn.microsoft.com/en-us/library/ms141766.</a:t>
            </a:r>
            <a:r>
              <a:rPr lang="en-US" dirty="0" smtClean="0">
                <a:hlinkClick r:id="rId4"/>
              </a:rPr>
              <a:t>aspx</a:t>
            </a:r>
            <a:endParaRPr lang="en-US" dirty="0" smtClean="0"/>
          </a:p>
          <a:p>
            <a:r>
              <a:rPr lang="en-US" dirty="0" err="1"/>
              <a:t>CodePlex</a:t>
            </a:r>
            <a:r>
              <a:rPr lang="en-US" dirty="0"/>
              <a:t> – search for Integration Services Transformation</a:t>
            </a:r>
          </a:p>
          <a:p>
            <a:pPr lvl="1"/>
            <a:r>
              <a:rPr lang="en-US" dirty="0">
                <a:hlinkClick r:id="rId5"/>
              </a:rPr>
              <a:t>http://www.codeplex.com</a:t>
            </a:r>
            <a:endParaRPr lang="en-US" dirty="0"/>
          </a:p>
          <a:p>
            <a:pPr lvl="1"/>
            <a:endParaRPr lang="en-US" dirty="0"/>
          </a:p>
          <a:p>
            <a:endParaRPr lang="en-US" dirty="0"/>
          </a:p>
        </p:txBody>
      </p:sp>
    </p:spTree>
    <p:extLst>
      <p:ext uri="{BB962C8B-B14F-4D97-AF65-F5344CB8AC3E}">
        <p14:creationId xmlns:p14="http://schemas.microsoft.com/office/powerpoint/2010/main" val="20286187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Introducing SSIS Components</a:t>
            </a:r>
            <a:endParaRPr lang="en-US" dirty="0"/>
          </a:p>
        </p:txBody>
      </p:sp>
      <p:sp>
        <p:nvSpPr>
          <p:cNvPr id="3" name="Text Placeholder 2"/>
          <p:cNvSpPr>
            <a:spLocks noGrp="1"/>
          </p:cNvSpPr>
          <p:nvPr>
            <p:ph type="body" idx="1"/>
          </p:nvPr>
        </p:nvSpPr>
        <p:spPr/>
        <p:txBody>
          <a:bodyPr/>
          <a:lstStyle/>
          <a:p>
            <a:r>
              <a:rPr lang="en-US" dirty="0" smtClean="0"/>
              <a:t>Architecture</a:t>
            </a:r>
          </a:p>
          <a:p>
            <a:r>
              <a:rPr lang="en-US" dirty="0" smtClean="0"/>
              <a:t>BIDS</a:t>
            </a:r>
          </a:p>
          <a:p>
            <a:r>
              <a:rPr lang="en-US" dirty="0" smtClean="0"/>
              <a:t>Control Flow Basics</a:t>
            </a:r>
          </a:p>
          <a:p>
            <a:r>
              <a:rPr lang="en-US" dirty="0" smtClean="0"/>
              <a:t>Data Flow Basics</a:t>
            </a:r>
          </a:p>
          <a:p>
            <a:r>
              <a:rPr lang="en-US" dirty="0" smtClean="0"/>
              <a:t>Expressions</a:t>
            </a:r>
            <a:endParaRPr lang="en-US" dirty="0"/>
          </a:p>
        </p:txBody>
      </p:sp>
    </p:spTree>
    <p:extLst>
      <p:ext uri="{BB962C8B-B14F-4D97-AF65-F5344CB8AC3E}">
        <p14:creationId xmlns:p14="http://schemas.microsoft.com/office/powerpoint/2010/main" val="4017864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Architecture</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990600"/>
            <a:ext cx="3838575" cy="5012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bwMode="auto">
          <a:xfrm>
            <a:off x="783019" y="6055850"/>
            <a:ext cx="8153400" cy="646331"/>
          </a:xfrm>
          <a:prstGeom prst="rect">
            <a:avLst/>
          </a:prstGeom>
          <a:noFill/>
          <a:ln w="9525">
            <a:noFill/>
            <a:miter lim="800000"/>
            <a:headEnd/>
            <a:tailEnd/>
          </a:ln>
        </p:spPr>
        <p:txBody>
          <a:bodyPr wrap="square" rtlCol="0">
            <a:spAutoFit/>
          </a:bodyPr>
          <a:lstStyle/>
          <a:p>
            <a:pPr algn="ctr"/>
            <a:r>
              <a:rPr lang="en-US" sz="2000" b="0" dirty="0" smtClean="0">
                <a:solidFill>
                  <a:schemeClr val="tx1"/>
                </a:solidFill>
                <a:latin typeface="Tekton Pro" pitchFamily="34" charset="0"/>
              </a:rPr>
              <a:t>msdn.microsoft.com/en-us/library/bb522498.aspx</a:t>
            </a:r>
            <a:r>
              <a:rPr lang="en-US" b="0" dirty="0" smtClean="0">
                <a:solidFill>
                  <a:schemeClr val="tx1"/>
                </a:solidFill>
                <a:latin typeface="Tekton Pro" pitchFamily="34" charset="0"/>
              </a:rPr>
              <a:t>  </a:t>
            </a:r>
            <a:endParaRPr lang="en-US" sz="1800" b="0" dirty="0">
              <a:solidFill>
                <a:schemeClr val="tx1"/>
              </a:solidFill>
              <a:latin typeface="Tekton Pro" pitchFamily="34" charset="0"/>
            </a:endParaRPr>
          </a:p>
        </p:txBody>
      </p:sp>
      <p:sp>
        <p:nvSpPr>
          <p:cNvPr id="5" name="Rectangle 4"/>
          <p:cNvSpPr/>
          <p:nvPr/>
        </p:nvSpPr>
        <p:spPr bwMode="auto">
          <a:xfrm>
            <a:off x="3460531" y="1876098"/>
            <a:ext cx="1981201" cy="228600"/>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7" name="Rectangle 6"/>
          <p:cNvSpPr/>
          <p:nvPr/>
        </p:nvSpPr>
        <p:spPr bwMode="auto">
          <a:xfrm>
            <a:off x="3457902" y="2091562"/>
            <a:ext cx="1981201" cy="1610706"/>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8" name="Rectangle 7"/>
          <p:cNvSpPr/>
          <p:nvPr/>
        </p:nvSpPr>
        <p:spPr bwMode="auto">
          <a:xfrm>
            <a:off x="4603531" y="1022132"/>
            <a:ext cx="1111469" cy="228600"/>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9" name="Rectangle 8"/>
          <p:cNvSpPr/>
          <p:nvPr/>
        </p:nvSpPr>
        <p:spPr bwMode="auto">
          <a:xfrm>
            <a:off x="2819400" y="1037898"/>
            <a:ext cx="1447800" cy="409902"/>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0" name="Rectangle 9"/>
          <p:cNvSpPr/>
          <p:nvPr/>
        </p:nvSpPr>
        <p:spPr bwMode="auto">
          <a:xfrm>
            <a:off x="2714298" y="2497164"/>
            <a:ext cx="609600" cy="431283"/>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1" name="Rectangle 10"/>
          <p:cNvSpPr/>
          <p:nvPr/>
        </p:nvSpPr>
        <p:spPr bwMode="auto">
          <a:xfrm>
            <a:off x="5531067" y="2833068"/>
            <a:ext cx="793533" cy="345611"/>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2" name="Rectangle 11"/>
          <p:cNvSpPr/>
          <p:nvPr/>
        </p:nvSpPr>
        <p:spPr bwMode="auto">
          <a:xfrm>
            <a:off x="3559067" y="2555765"/>
            <a:ext cx="723900" cy="293069"/>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3" name="Rectangle 12"/>
          <p:cNvSpPr/>
          <p:nvPr/>
        </p:nvSpPr>
        <p:spPr bwMode="auto">
          <a:xfrm>
            <a:off x="4406949" y="2590800"/>
            <a:ext cx="905540" cy="740848"/>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4" name="Rectangle 13"/>
          <p:cNvSpPr/>
          <p:nvPr/>
        </p:nvSpPr>
        <p:spPr bwMode="auto">
          <a:xfrm>
            <a:off x="5517932" y="3251555"/>
            <a:ext cx="793533" cy="345611"/>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5" name="Rectangle 14"/>
          <p:cNvSpPr/>
          <p:nvPr/>
        </p:nvSpPr>
        <p:spPr bwMode="auto">
          <a:xfrm>
            <a:off x="2740851" y="1530430"/>
            <a:ext cx="655813" cy="314192"/>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7" name="Rectangle 16"/>
          <p:cNvSpPr/>
          <p:nvPr/>
        </p:nvSpPr>
        <p:spPr bwMode="auto">
          <a:xfrm>
            <a:off x="2743200" y="1864076"/>
            <a:ext cx="655813" cy="314192"/>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8" name="Rectangle 17"/>
          <p:cNvSpPr/>
          <p:nvPr/>
        </p:nvSpPr>
        <p:spPr bwMode="auto">
          <a:xfrm>
            <a:off x="3886200" y="3464276"/>
            <a:ext cx="1056193" cy="314192"/>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9" name="Rectangle 18"/>
          <p:cNvSpPr/>
          <p:nvPr/>
        </p:nvSpPr>
        <p:spPr bwMode="auto">
          <a:xfrm>
            <a:off x="4129746" y="3919198"/>
            <a:ext cx="2058220" cy="2037038"/>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20" name="TextBox 19"/>
          <p:cNvSpPr txBox="1"/>
          <p:nvPr/>
        </p:nvSpPr>
        <p:spPr bwMode="auto">
          <a:xfrm>
            <a:off x="6505575" y="4975972"/>
            <a:ext cx="1905000" cy="348557"/>
          </a:xfrm>
          <a:prstGeom prst="rect">
            <a:avLst/>
          </a:prstGeom>
          <a:noFill/>
          <a:ln w="9525">
            <a:noFill/>
            <a:miter lim="800000"/>
            <a:headEnd/>
            <a:tailEnd/>
          </a:ln>
        </p:spPr>
        <p:txBody>
          <a:bodyPr wrap="square" rtlCol="0">
            <a:spAutoFit/>
          </a:bodyPr>
          <a:lstStyle/>
          <a:p>
            <a:r>
              <a:rPr lang="en-US" sz="1800" b="0" dirty="0" smtClean="0">
                <a:solidFill>
                  <a:schemeClr val="tx1"/>
                </a:solidFill>
                <a:latin typeface="Tekton Pro" pitchFamily="34" charset="0"/>
              </a:rPr>
              <a:t>Pipeline engine</a:t>
            </a:r>
            <a:endParaRPr lang="en-US" sz="1800" b="0" dirty="0">
              <a:solidFill>
                <a:schemeClr val="tx1"/>
              </a:solidFill>
              <a:latin typeface="Tekton Pro" pitchFamily="34" charset="0"/>
            </a:endParaRPr>
          </a:p>
        </p:txBody>
      </p:sp>
      <p:sp>
        <p:nvSpPr>
          <p:cNvPr id="21" name="Rectangle 20"/>
          <p:cNvSpPr/>
          <p:nvPr/>
        </p:nvSpPr>
        <p:spPr bwMode="auto">
          <a:xfrm>
            <a:off x="4214019" y="4423344"/>
            <a:ext cx="1805781" cy="314192"/>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22" name="Rectangle 21"/>
          <p:cNvSpPr/>
          <p:nvPr/>
        </p:nvSpPr>
        <p:spPr bwMode="auto">
          <a:xfrm>
            <a:off x="4222532" y="4708634"/>
            <a:ext cx="1805781" cy="620904"/>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23" name="Rectangle 22"/>
          <p:cNvSpPr/>
          <p:nvPr/>
        </p:nvSpPr>
        <p:spPr bwMode="auto">
          <a:xfrm>
            <a:off x="4191000" y="5400808"/>
            <a:ext cx="1805781" cy="314192"/>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24" name="Rectangle 23"/>
          <p:cNvSpPr/>
          <p:nvPr/>
        </p:nvSpPr>
        <p:spPr bwMode="auto">
          <a:xfrm>
            <a:off x="3032734" y="5080355"/>
            <a:ext cx="960175" cy="345611"/>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25" name="Rectangle 24"/>
          <p:cNvSpPr/>
          <p:nvPr/>
        </p:nvSpPr>
        <p:spPr bwMode="auto">
          <a:xfrm>
            <a:off x="3048000" y="5419922"/>
            <a:ext cx="960175" cy="460008"/>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26" name="Rectangle 25"/>
          <p:cNvSpPr/>
          <p:nvPr/>
        </p:nvSpPr>
        <p:spPr bwMode="auto">
          <a:xfrm>
            <a:off x="3444766" y="1752600"/>
            <a:ext cx="1981201" cy="123498"/>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27" name="Rectangle 26"/>
          <p:cNvSpPr/>
          <p:nvPr/>
        </p:nvSpPr>
        <p:spPr bwMode="auto">
          <a:xfrm>
            <a:off x="5700286" y="1219200"/>
            <a:ext cx="670560" cy="431283"/>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28" name="Rectangle 27"/>
          <p:cNvSpPr/>
          <p:nvPr/>
        </p:nvSpPr>
        <p:spPr bwMode="auto">
          <a:xfrm>
            <a:off x="5425966" y="1702317"/>
            <a:ext cx="670560" cy="794847"/>
          </a:xfrm>
          <a:prstGeom prst="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5250774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 presetClass="exit" presetSubtype="0" fill="hold" grpId="1" nodeType="withEffect">
                                  <p:stCondLst>
                                    <p:cond delay="0"/>
                                  </p:stCondLst>
                                  <p:childTnLst>
                                    <p:set>
                                      <p:cBhvr>
                                        <p:cTn id="22" dur="1" fill="hold">
                                          <p:stCondLst>
                                            <p:cond delay="0"/>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 presetClass="exit" presetSubtype="0" fill="hold" grpId="1" nodeType="withEffect">
                                  <p:stCondLst>
                                    <p:cond delay="0"/>
                                  </p:stCondLst>
                                  <p:childTnLst>
                                    <p:set>
                                      <p:cBhvr>
                                        <p:cTn id="29" dur="1" fill="hold">
                                          <p:stCondLst>
                                            <p:cond delay="0"/>
                                          </p:stCondLst>
                                        </p:cTn>
                                        <p:tgtEl>
                                          <p:spTgt spid="7"/>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 presetClass="exit" presetSubtype="0" fill="hold" grpId="1" nodeType="withEffect">
                                  <p:stCondLst>
                                    <p:cond delay="0"/>
                                  </p:stCondLst>
                                  <p:childTnLst>
                                    <p:set>
                                      <p:cBhvr>
                                        <p:cTn id="36" dur="1" fill="hold">
                                          <p:stCondLst>
                                            <p:cond delay="0"/>
                                          </p:stCondLst>
                                        </p:cTn>
                                        <p:tgtEl>
                                          <p:spTgt spid="8"/>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 presetClass="exit" presetSubtype="0" fill="hold" grpId="1" nodeType="withEffect">
                                  <p:stCondLst>
                                    <p:cond delay="0"/>
                                  </p:stCondLst>
                                  <p:childTnLst>
                                    <p:set>
                                      <p:cBhvr>
                                        <p:cTn id="43" dur="1" fill="hold">
                                          <p:stCondLst>
                                            <p:cond delay="0"/>
                                          </p:stCondLst>
                                        </p:cTn>
                                        <p:tgtEl>
                                          <p:spTgt spid="9"/>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 presetClass="exit" presetSubtype="0" fill="hold" grpId="1" nodeType="withEffect">
                                  <p:stCondLst>
                                    <p:cond delay="0"/>
                                  </p:stCondLst>
                                  <p:childTnLst>
                                    <p:set>
                                      <p:cBhvr>
                                        <p:cTn id="50" dur="1" fill="hold">
                                          <p:stCondLst>
                                            <p:cond delay="0"/>
                                          </p:stCondLst>
                                        </p:cTn>
                                        <p:tgtEl>
                                          <p:spTgt spid="1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par>
                                <p:cTn id="56" presetID="1" presetClass="exit" presetSubtype="0" fill="hold" grpId="1" nodeType="withEffect">
                                  <p:stCondLst>
                                    <p:cond delay="0"/>
                                  </p:stCondLst>
                                  <p:childTnLst>
                                    <p:set>
                                      <p:cBhvr>
                                        <p:cTn id="57" dur="1" fill="hold">
                                          <p:stCondLst>
                                            <p:cond delay="0"/>
                                          </p:stCondLst>
                                        </p:cTn>
                                        <p:tgtEl>
                                          <p:spTgt spid="11"/>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par>
                                <p:cTn id="63" presetID="1" presetClass="exit" presetSubtype="0" fill="hold" grpId="1" nodeType="withEffect">
                                  <p:stCondLst>
                                    <p:cond delay="0"/>
                                  </p:stCondLst>
                                  <p:childTnLst>
                                    <p:set>
                                      <p:cBhvr>
                                        <p:cTn id="64" dur="1" fill="hold">
                                          <p:stCondLst>
                                            <p:cond delay="0"/>
                                          </p:stCondLst>
                                        </p:cTn>
                                        <p:tgtEl>
                                          <p:spTgt spid="12"/>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fade">
                                      <p:cBhvr>
                                        <p:cTn id="69" dur="500"/>
                                        <p:tgtEl>
                                          <p:spTgt spid="14"/>
                                        </p:tgtEl>
                                      </p:cBhvr>
                                    </p:animEffect>
                                  </p:childTnLst>
                                </p:cTn>
                              </p:par>
                              <p:par>
                                <p:cTn id="70" presetID="1" presetClass="exit" presetSubtype="0" fill="hold" grpId="1" nodeType="withEffect">
                                  <p:stCondLst>
                                    <p:cond delay="0"/>
                                  </p:stCondLst>
                                  <p:childTnLst>
                                    <p:set>
                                      <p:cBhvr>
                                        <p:cTn id="71" dur="1" fill="hold">
                                          <p:stCondLst>
                                            <p:cond delay="0"/>
                                          </p:stCondLst>
                                        </p:cTn>
                                        <p:tgtEl>
                                          <p:spTgt spid="13"/>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1" presetClass="exit" presetSubtype="0" fill="hold" grpId="1" nodeType="withEffect">
                                  <p:stCondLst>
                                    <p:cond delay="0"/>
                                  </p:stCondLst>
                                  <p:childTnLst>
                                    <p:set>
                                      <p:cBhvr>
                                        <p:cTn id="78" dur="1" fill="hold">
                                          <p:stCondLst>
                                            <p:cond delay="0"/>
                                          </p:stCondLst>
                                        </p:cTn>
                                        <p:tgtEl>
                                          <p:spTgt spid="14"/>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500"/>
                                        <p:tgtEl>
                                          <p:spTgt spid="17"/>
                                        </p:tgtEl>
                                      </p:cBhvr>
                                    </p:animEffect>
                                  </p:childTnLst>
                                </p:cTn>
                              </p:par>
                              <p:par>
                                <p:cTn id="84" presetID="1" presetClass="exit" presetSubtype="0" fill="hold" grpId="1" nodeType="withEffect">
                                  <p:stCondLst>
                                    <p:cond delay="0"/>
                                  </p:stCondLst>
                                  <p:childTnLst>
                                    <p:set>
                                      <p:cBhvr>
                                        <p:cTn id="85" dur="1" fill="hold">
                                          <p:stCondLst>
                                            <p:cond delay="0"/>
                                          </p:stCondLst>
                                        </p:cTn>
                                        <p:tgtEl>
                                          <p:spTgt spid="15"/>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fade">
                                      <p:cBhvr>
                                        <p:cTn id="90" dur="500"/>
                                        <p:tgtEl>
                                          <p:spTgt spid="18"/>
                                        </p:tgtEl>
                                      </p:cBhvr>
                                    </p:animEffect>
                                  </p:childTnLst>
                                </p:cTn>
                              </p:par>
                              <p:par>
                                <p:cTn id="91" presetID="1" presetClass="exit" presetSubtype="0" fill="hold" grpId="1" nodeType="withEffect">
                                  <p:stCondLst>
                                    <p:cond delay="0"/>
                                  </p:stCondLst>
                                  <p:childTnLst>
                                    <p:set>
                                      <p:cBhvr>
                                        <p:cTn id="92" dur="1" fill="hold">
                                          <p:stCondLst>
                                            <p:cond delay="0"/>
                                          </p:stCondLst>
                                        </p:cTn>
                                        <p:tgtEl>
                                          <p:spTgt spid="17"/>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childTnLst>
                                </p:cTn>
                              </p:par>
                              <p:par>
                                <p:cTn id="98" presetID="1" presetClass="exit" presetSubtype="0" fill="hold" grpId="1" nodeType="withEffect">
                                  <p:stCondLst>
                                    <p:cond delay="0"/>
                                  </p:stCondLst>
                                  <p:childTnLst>
                                    <p:set>
                                      <p:cBhvr>
                                        <p:cTn id="99" dur="1" fill="hold">
                                          <p:stCondLst>
                                            <p:cond delay="0"/>
                                          </p:stCondLst>
                                        </p:cTn>
                                        <p:tgtEl>
                                          <p:spTgt spid="18"/>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500"/>
                                        <p:tgtEl>
                                          <p:spTgt spid="20"/>
                                        </p:tgtEl>
                                      </p:cBhvr>
                                    </p:animEffect>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grpId="0" nodeType="clickEffect">
                                  <p:stCondLst>
                                    <p:cond delay="0"/>
                                  </p:stCondLst>
                                  <p:childTnLst>
                                    <p:set>
                                      <p:cBhvr>
                                        <p:cTn id="108" dur="1" fill="hold">
                                          <p:stCondLst>
                                            <p:cond delay="0"/>
                                          </p:stCondLst>
                                        </p:cTn>
                                        <p:tgtEl>
                                          <p:spTgt spid="21"/>
                                        </p:tgtEl>
                                        <p:attrNameLst>
                                          <p:attrName>style.visibility</p:attrName>
                                        </p:attrNameLst>
                                      </p:cBhvr>
                                      <p:to>
                                        <p:strVal val="visible"/>
                                      </p:to>
                                    </p:set>
                                    <p:animEffect transition="in" filter="fade">
                                      <p:cBhvr>
                                        <p:cTn id="109" dur="500"/>
                                        <p:tgtEl>
                                          <p:spTgt spid="21"/>
                                        </p:tgtEl>
                                      </p:cBhvr>
                                    </p:animEffect>
                                  </p:childTnLst>
                                </p:cTn>
                              </p:par>
                              <p:par>
                                <p:cTn id="110" presetID="1" presetClass="exit" presetSubtype="0" fill="hold" grpId="1" nodeType="withEffect">
                                  <p:stCondLst>
                                    <p:cond delay="0"/>
                                  </p:stCondLst>
                                  <p:childTnLst>
                                    <p:set>
                                      <p:cBhvr>
                                        <p:cTn id="111" dur="1" fill="hold">
                                          <p:stCondLst>
                                            <p:cond delay="0"/>
                                          </p:stCondLst>
                                        </p:cTn>
                                        <p:tgtEl>
                                          <p:spTgt spid="19"/>
                                        </p:tgtEl>
                                        <p:attrNameLst>
                                          <p:attrName>style.visibility</p:attrName>
                                        </p:attrNameLst>
                                      </p:cBhvr>
                                      <p:to>
                                        <p:strVal val="hidden"/>
                                      </p:to>
                                    </p:se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fade">
                                      <p:cBhvr>
                                        <p:cTn id="116" dur="500"/>
                                        <p:tgtEl>
                                          <p:spTgt spid="22"/>
                                        </p:tgtEl>
                                      </p:cBhvr>
                                    </p:animEffect>
                                  </p:childTnLst>
                                </p:cTn>
                              </p:par>
                              <p:par>
                                <p:cTn id="117" presetID="1" presetClass="exit" presetSubtype="0" fill="hold" grpId="1" nodeType="withEffect">
                                  <p:stCondLst>
                                    <p:cond delay="0"/>
                                  </p:stCondLst>
                                  <p:childTnLst>
                                    <p:set>
                                      <p:cBhvr>
                                        <p:cTn id="118" dur="1" fill="hold">
                                          <p:stCondLst>
                                            <p:cond delay="0"/>
                                          </p:stCondLst>
                                        </p:cTn>
                                        <p:tgtEl>
                                          <p:spTgt spid="21"/>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grpId="0" nodeType="clickEffect">
                                  <p:stCondLst>
                                    <p:cond delay="0"/>
                                  </p:stCondLst>
                                  <p:childTnLst>
                                    <p:set>
                                      <p:cBhvr>
                                        <p:cTn id="122" dur="1" fill="hold">
                                          <p:stCondLst>
                                            <p:cond delay="0"/>
                                          </p:stCondLst>
                                        </p:cTn>
                                        <p:tgtEl>
                                          <p:spTgt spid="23"/>
                                        </p:tgtEl>
                                        <p:attrNameLst>
                                          <p:attrName>style.visibility</p:attrName>
                                        </p:attrNameLst>
                                      </p:cBhvr>
                                      <p:to>
                                        <p:strVal val="visible"/>
                                      </p:to>
                                    </p:set>
                                    <p:animEffect transition="in" filter="fade">
                                      <p:cBhvr>
                                        <p:cTn id="123" dur="500"/>
                                        <p:tgtEl>
                                          <p:spTgt spid="23"/>
                                        </p:tgtEl>
                                      </p:cBhvr>
                                    </p:animEffect>
                                  </p:childTnLst>
                                </p:cTn>
                              </p:par>
                              <p:par>
                                <p:cTn id="124" presetID="1" presetClass="exit" presetSubtype="0" fill="hold" grpId="1" nodeType="withEffect">
                                  <p:stCondLst>
                                    <p:cond delay="0"/>
                                  </p:stCondLst>
                                  <p:childTnLst>
                                    <p:set>
                                      <p:cBhvr>
                                        <p:cTn id="125" dur="1" fill="hold">
                                          <p:stCondLst>
                                            <p:cond delay="0"/>
                                          </p:stCondLst>
                                        </p:cTn>
                                        <p:tgtEl>
                                          <p:spTgt spid="22"/>
                                        </p:tgtEl>
                                        <p:attrNameLst>
                                          <p:attrName>style.visibility</p:attrName>
                                        </p:attrNameLst>
                                      </p:cBhvr>
                                      <p:to>
                                        <p:strVal val="hidden"/>
                                      </p:to>
                                    </p:se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grpId="0" nodeType="clickEffect">
                                  <p:stCondLst>
                                    <p:cond delay="0"/>
                                  </p:stCondLst>
                                  <p:childTnLst>
                                    <p:set>
                                      <p:cBhvr>
                                        <p:cTn id="129" dur="1" fill="hold">
                                          <p:stCondLst>
                                            <p:cond delay="0"/>
                                          </p:stCondLst>
                                        </p:cTn>
                                        <p:tgtEl>
                                          <p:spTgt spid="24"/>
                                        </p:tgtEl>
                                        <p:attrNameLst>
                                          <p:attrName>style.visibility</p:attrName>
                                        </p:attrNameLst>
                                      </p:cBhvr>
                                      <p:to>
                                        <p:strVal val="visible"/>
                                      </p:to>
                                    </p:set>
                                    <p:animEffect transition="in" filter="fade">
                                      <p:cBhvr>
                                        <p:cTn id="130" dur="500"/>
                                        <p:tgtEl>
                                          <p:spTgt spid="24"/>
                                        </p:tgtEl>
                                      </p:cBhvr>
                                    </p:animEffect>
                                  </p:childTnLst>
                                </p:cTn>
                              </p:par>
                              <p:par>
                                <p:cTn id="131" presetID="1" presetClass="exit" presetSubtype="0" fill="hold" grpId="1" nodeType="withEffect">
                                  <p:stCondLst>
                                    <p:cond delay="0"/>
                                  </p:stCondLst>
                                  <p:childTnLst>
                                    <p:set>
                                      <p:cBhvr>
                                        <p:cTn id="132" dur="1" fill="hold">
                                          <p:stCondLst>
                                            <p:cond delay="0"/>
                                          </p:stCondLst>
                                        </p:cTn>
                                        <p:tgtEl>
                                          <p:spTgt spid="23"/>
                                        </p:tgtEl>
                                        <p:attrNameLst>
                                          <p:attrName>style.visibility</p:attrName>
                                        </p:attrNameLst>
                                      </p:cBhvr>
                                      <p:to>
                                        <p:strVal val="hidden"/>
                                      </p:to>
                                    </p:se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25"/>
                                        </p:tgtEl>
                                        <p:attrNameLst>
                                          <p:attrName>style.visibility</p:attrName>
                                        </p:attrNameLst>
                                      </p:cBhvr>
                                      <p:to>
                                        <p:strVal val="visible"/>
                                      </p:to>
                                    </p:set>
                                    <p:animEffect transition="in" filter="fade">
                                      <p:cBhvr>
                                        <p:cTn id="137" dur="500"/>
                                        <p:tgtEl>
                                          <p:spTgt spid="25"/>
                                        </p:tgtEl>
                                      </p:cBhvr>
                                    </p:animEffect>
                                  </p:childTnLst>
                                </p:cTn>
                              </p:par>
                              <p:par>
                                <p:cTn id="138" presetID="1" presetClass="exit" presetSubtype="0" fill="hold" grpId="1" nodeType="withEffect">
                                  <p:stCondLst>
                                    <p:cond delay="0"/>
                                  </p:stCondLst>
                                  <p:childTnLst>
                                    <p:set>
                                      <p:cBhvr>
                                        <p:cTn id="139" dur="1" fill="hold">
                                          <p:stCondLst>
                                            <p:cond delay="0"/>
                                          </p:stCondLst>
                                        </p:cTn>
                                        <p:tgtEl>
                                          <p:spTgt spid="24"/>
                                        </p:tgtEl>
                                        <p:attrNameLst>
                                          <p:attrName>style.visibility</p:attrName>
                                        </p:attrNameLst>
                                      </p:cBhvr>
                                      <p:to>
                                        <p:strVal val="hidden"/>
                                      </p:to>
                                    </p:se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grpId="0" nodeType="clickEffect">
                                  <p:stCondLst>
                                    <p:cond delay="0"/>
                                  </p:stCondLst>
                                  <p:childTnLst>
                                    <p:set>
                                      <p:cBhvr>
                                        <p:cTn id="143" dur="1" fill="hold">
                                          <p:stCondLst>
                                            <p:cond delay="0"/>
                                          </p:stCondLst>
                                        </p:cTn>
                                        <p:tgtEl>
                                          <p:spTgt spid="26"/>
                                        </p:tgtEl>
                                        <p:attrNameLst>
                                          <p:attrName>style.visibility</p:attrName>
                                        </p:attrNameLst>
                                      </p:cBhvr>
                                      <p:to>
                                        <p:strVal val="visible"/>
                                      </p:to>
                                    </p:set>
                                    <p:animEffect transition="in" filter="fade">
                                      <p:cBhvr>
                                        <p:cTn id="144" dur="500"/>
                                        <p:tgtEl>
                                          <p:spTgt spid="26"/>
                                        </p:tgtEl>
                                      </p:cBhvr>
                                    </p:animEffect>
                                  </p:childTnLst>
                                </p:cTn>
                              </p:par>
                              <p:par>
                                <p:cTn id="145" presetID="1" presetClass="exit" presetSubtype="0" fill="hold" grpId="1" nodeType="withEffect">
                                  <p:stCondLst>
                                    <p:cond delay="0"/>
                                  </p:stCondLst>
                                  <p:childTnLst>
                                    <p:set>
                                      <p:cBhvr>
                                        <p:cTn id="146" dur="1" fill="hold">
                                          <p:stCondLst>
                                            <p:cond delay="0"/>
                                          </p:stCondLst>
                                        </p:cTn>
                                        <p:tgtEl>
                                          <p:spTgt spid="25"/>
                                        </p:tgtEl>
                                        <p:attrNameLst>
                                          <p:attrName>style.visibility</p:attrName>
                                        </p:attrNameLst>
                                      </p:cBhvr>
                                      <p:to>
                                        <p:strVal val="hidden"/>
                                      </p:to>
                                    </p:set>
                                  </p:childTnLst>
                                </p:cTn>
                              </p:par>
                            </p:childTnLst>
                          </p:cTn>
                        </p:par>
                      </p:childTnLst>
                    </p:cTn>
                  </p:par>
                  <p:par>
                    <p:cTn id="147" fill="hold">
                      <p:stCondLst>
                        <p:cond delay="indefinite"/>
                      </p:stCondLst>
                      <p:childTnLst>
                        <p:par>
                          <p:cTn id="148" fill="hold">
                            <p:stCondLst>
                              <p:cond delay="0"/>
                            </p:stCondLst>
                            <p:childTnLst>
                              <p:par>
                                <p:cTn id="149" presetID="10" presetClass="entr" presetSubtype="0" fill="hold" grpId="0" nodeType="clickEffect">
                                  <p:stCondLst>
                                    <p:cond delay="0"/>
                                  </p:stCondLst>
                                  <p:childTnLst>
                                    <p:set>
                                      <p:cBhvr>
                                        <p:cTn id="150" dur="1" fill="hold">
                                          <p:stCondLst>
                                            <p:cond delay="0"/>
                                          </p:stCondLst>
                                        </p:cTn>
                                        <p:tgtEl>
                                          <p:spTgt spid="27"/>
                                        </p:tgtEl>
                                        <p:attrNameLst>
                                          <p:attrName>style.visibility</p:attrName>
                                        </p:attrNameLst>
                                      </p:cBhvr>
                                      <p:to>
                                        <p:strVal val="visible"/>
                                      </p:to>
                                    </p:set>
                                    <p:animEffect transition="in" filter="fade">
                                      <p:cBhvr>
                                        <p:cTn id="151" dur="500"/>
                                        <p:tgtEl>
                                          <p:spTgt spid="27"/>
                                        </p:tgtEl>
                                      </p:cBhvr>
                                    </p:animEffect>
                                  </p:childTnLst>
                                </p:cTn>
                              </p:par>
                              <p:par>
                                <p:cTn id="152" presetID="1" presetClass="exit" presetSubtype="0" fill="hold" grpId="1" nodeType="withEffect">
                                  <p:stCondLst>
                                    <p:cond delay="0"/>
                                  </p:stCondLst>
                                  <p:childTnLst>
                                    <p:set>
                                      <p:cBhvr>
                                        <p:cTn id="153" dur="1" fill="hold">
                                          <p:stCondLst>
                                            <p:cond delay="0"/>
                                          </p:stCondLst>
                                        </p:cTn>
                                        <p:tgtEl>
                                          <p:spTgt spid="26"/>
                                        </p:tgtEl>
                                        <p:attrNameLst>
                                          <p:attrName>style.visibility</p:attrName>
                                        </p:attrNameLst>
                                      </p:cBhvr>
                                      <p:to>
                                        <p:strVal val="hidden"/>
                                      </p:to>
                                    </p:set>
                                  </p:childTnLst>
                                </p:cTn>
                              </p:par>
                            </p:childTnLst>
                          </p:cTn>
                        </p:par>
                      </p:childTnLst>
                    </p:cTn>
                  </p:par>
                  <p:par>
                    <p:cTn id="154" fill="hold">
                      <p:stCondLst>
                        <p:cond delay="indefinite"/>
                      </p:stCondLst>
                      <p:childTnLst>
                        <p:par>
                          <p:cTn id="155" fill="hold">
                            <p:stCondLst>
                              <p:cond delay="0"/>
                            </p:stCondLst>
                            <p:childTnLst>
                              <p:par>
                                <p:cTn id="156" presetID="10" presetClass="entr" presetSubtype="0" fill="hold" grpId="0" nodeType="clickEffect">
                                  <p:stCondLst>
                                    <p:cond delay="0"/>
                                  </p:stCondLst>
                                  <p:childTnLst>
                                    <p:set>
                                      <p:cBhvr>
                                        <p:cTn id="157" dur="1" fill="hold">
                                          <p:stCondLst>
                                            <p:cond delay="0"/>
                                          </p:stCondLst>
                                        </p:cTn>
                                        <p:tgtEl>
                                          <p:spTgt spid="28"/>
                                        </p:tgtEl>
                                        <p:attrNameLst>
                                          <p:attrName>style.visibility</p:attrName>
                                        </p:attrNameLst>
                                      </p:cBhvr>
                                      <p:to>
                                        <p:strVal val="visible"/>
                                      </p:to>
                                    </p:set>
                                    <p:animEffect transition="in" filter="fade">
                                      <p:cBhvr>
                                        <p:cTn id="158" dur="500"/>
                                        <p:tgtEl>
                                          <p:spTgt spid="28"/>
                                        </p:tgtEl>
                                      </p:cBhvr>
                                    </p:animEffect>
                                  </p:childTnLst>
                                </p:cTn>
                              </p:par>
                              <p:par>
                                <p:cTn id="159" presetID="1" presetClass="exit" presetSubtype="0" fill="hold" grpId="1" nodeType="withEffect">
                                  <p:stCondLst>
                                    <p:cond delay="0"/>
                                  </p:stCondLst>
                                  <p:childTnLst>
                                    <p:set>
                                      <p:cBhvr>
                                        <p:cTn id="160" dur="1" fill="hold">
                                          <p:stCondLst>
                                            <p:cond delay="0"/>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5"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7" grpId="0" animBg="1"/>
      <p:bldP spid="17" grpId="1" animBg="1"/>
      <p:bldP spid="18" grpId="0" animBg="1"/>
      <p:bldP spid="18" grpId="1" animBg="1"/>
      <p:bldP spid="19" grpId="0" animBg="1"/>
      <p:bldP spid="19" grpId="1" animBg="1"/>
      <p:bldP spid="20" grpId="0"/>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Package Development</a:t>
            </a:r>
            <a:endParaRPr lang="en-US" dirty="0"/>
          </a:p>
        </p:txBody>
      </p:sp>
      <p:graphicFrame>
        <p:nvGraphicFramePr>
          <p:cNvPr id="4" name="Diagram 3"/>
          <p:cNvGraphicFramePr/>
          <p:nvPr>
            <p:extLst>
              <p:ext uri="{D42A27DB-BD31-4B8C-83A1-F6EECF244321}">
                <p14:modId xmlns:p14="http://schemas.microsoft.com/office/powerpoint/2010/main" val="2050006547"/>
              </p:ext>
            </p:extLst>
          </p:nvPr>
        </p:nvGraphicFramePr>
        <p:xfrm>
          <a:off x="152400" y="838200"/>
          <a:ext cx="8839200" cy="4724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1000" y="2209800"/>
            <a:ext cx="1066800" cy="533400"/>
          </a:xfrm>
          <a:prstGeom prst="rect">
            <a:avLst/>
          </a:prstGeom>
        </p:spPr>
      </p:pic>
      <p:pic>
        <p:nvPicPr>
          <p:cNvPr id="1028"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18779" y="2096365"/>
            <a:ext cx="1024519" cy="708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96200" y="2095415"/>
            <a:ext cx="765544"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9195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7453</TotalTime>
  <Words>16918</Words>
  <Application>Microsoft Macintosh PowerPoint</Application>
  <PresentationFormat>On-screen Show (4:3)</PresentationFormat>
  <Paragraphs>1176</Paragraphs>
  <Slides>61</Slides>
  <Notes>57</Notes>
  <HiddenSlides>0</HiddenSlides>
  <MMClips>0</MMClips>
  <ScaleCrop>false</ScaleCrop>
  <HeadingPairs>
    <vt:vector size="4" baseType="variant">
      <vt:variant>
        <vt:lpstr>Theme</vt:lpstr>
      </vt:variant>
      <vt:variant>
        <vt:i4>1</vt:i4>
      </vt:variant>
      <vt:variant>
        <vt:lpstr>Slide Titles</vt:lpstr>
      </vt:variant>
      <vt:variant>
        <vt:i4>61</vt:i4>
      </vt:variant>
    </vt:vector>
  </HeadingPairs>
  <TitlesOfParts>
    <vt:vector size="62" baseType="lpstr">
      <vt:lpstr>1_Custom Design</vt:lpstr>
      <vt:lpstr>Module 2 ETL Techniques using SSIS</vt:lpstr>
      <vt:lpstr>Overview</vt:lpstr>
      <vt:lpstr>Reviewing ETL  Fundamentals</vt:lpstr>
      <vt:lpstr>Understanding Extract, Transform, and Load Process for Data Warehousing</vt:lpstr>
      <vt:lpstr>Traditional ETL Architecture</vt:lpstr>
      <vt:lpstr>Introducing ETL with SSIS</vt:lpstr>
      <vt:lpstr>Introducing SSIS Components</vt:lpstr>
      <vt:lpstr>Architecture</vt:lpstr>
      <vt:lpstr>Package Development</vt:lpstr>
      <vt:lpstr>Integration Services Projects in BIDS</vt:lpstr>
      <vt:lpstr>Package Designer</vt:lpstr>
      <vt:lpstr>Package Designer Tabs</vt:lpstr>
      <vt:lpstr>Connection Managers</vt:lpstr>
      <vt:lpstr>Package Execution</vt:lpstr>
      <vt:lpstr>Control Flow Basics</vt:lpstr>
      <vt:lpstr>Connection Managers</vt:lpstr>
      <vt:lpstr>Connection Managers</vt:lpstr>
      <vt:lpstr>32-Bit versus 64-Bit Providers</vt:lpstr>
      <vt:lpstr>Tasks</vt:lpstr>
      <vt:lpstr>Precedence Constraints</vt:lpstr>
      <vt:lpstr>Containers</vt:lpstr>
      <vt:lpstr>Control Flow Tasks</vt:lpstr>
      <vt:lpstr>Data Preparation Tasks</vt:lpstr>
      <vt:lpstr>Process Communication Tasks</vt:lpstr>
      <vt:lpstr>SQL Server Tasks</vt:lpstr>
      <vt:lpstr>Analysis Services Tasks</vt:lpstr>
      <vt:lpstr>Database Maintenance Tasks</vt:lpstr>
      <vt:lpstr>Data Flow Basics</vt:lpstr>
      <vt:lpstr>Data Flow Task</vt:lpstr>
      <vt:lpstr>Pipeline Architecture</vt:lpstr>
      <vt:lpstr>Data Sources</vt:lpstr>
      <vt:lpstr>Data Destinations</vt:lpstr>
      <vt:lpstr>Data Destinations</vt:lpstr>
      <vt:lpstr>Analysis Services Destinations</vt:lpstr>
      <vt:lpstr>Data Flow Transformations</vt:lpstr>
      <vt:lpstr>Row Transformations</vt:lpstr>
      <vt:lpstr>Rowset Transformations</vt:lpstr>
      <vt:lpstr>Split and Join Transformations</vt:lpstr>
      <vt:lpstr>Business Intelligence Transformations</vt:lpstr>
      <vt:lpstr>Other Transformations</vt:lpstr>
      <vt:lpstr>Expressions</vt:lpstr>
      <vt:lpstr>Expression  Builder</vt:lpstr>
      <vt:lpstr>SSIS Expression Language Syntax</vt:lpstr>
      <vt:lpstr>SSIS Expression Language Syntax</vt:lpstr>
      <vt:lpstr>SSIS Expression Language Syntax</vt:lpstr>
      <vt:lpstr>Variables</vt:lpstr>
      <vt:lpstr>Variables</vt:lpstr>
      <vt:lpstr>Expression Usage</vt:lpstr>
      <vt:lpstr>Expression Usage</vt:lpstr>
      <vt:lpstr>Designing ETL Packages</vt:lpstr>
      <vt:lpstr>Designing Packages for Dimensions</vt:lpstr>
      <vt:lpstr>Designing Packages for Fact Tables</vt:lpstr>
      <vt:lpstr>Orchestrating the ETL Process</vt:lpstr>
      <vt:lpstr>Using the Slowly Changing Dimension Transformation</vt:lpstr>
      <vt:lpstr>Using the Slowly Changing Dimension Transformation</vt:lpstr>
      <vt:lpstr>Using the Slowly Changing Dimension Transformation</vt:lpstr>
      <vt:lpstr>Using the Slowly Changing Dimension Transformation</vt:lpstr>
      <vt:lpstr>Using the Slowly Changing Dimension Transformation</vt:lpstr>
      <vt:lpstr>Using the Slowly Changing Dimension Transformation</vt:lpstr>
      <vt:lpstr>Using the Slowly Changing Dimension Transformation</vt:lpstr>
      <vt:lpstr>Resources</vt:lpstr>
    </vt:vector>
  </TitlesOfParts>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Intelligence End-to-End</dc:title>
  <dc:subject>SQL Server 2005 &amp; 2008</dc:subject>
  <dc:creator>stacia@sqlskills.com</dc:creator>
  <dc:description>Courses written by and instructed by authorized SQLskills trainers 
http://www.SQLskills.com
Template design: SQLskills.com</dc:description>
  <cp:lastModifiedBy>Stacia Misner</cp:lastModifiedBy>
  <cp:revision>191</cp:revision>
  <dcterms:created xsi:type="dcterms:W3CDTF">2004-05-26T19:38:49Z</dcterms:created>
  <dcterms:modified xsi:type="dcterms:W3CDTF">2011-08-28T20:10:01Z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