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2.xml" ContentType="application/vnd.openxmlformats-officedocument.themeOverride+xml"/>
  <Override PartName="/ppt/notesSlides/notesSlide4.xml" ContentType="application/vnd.openxmlformats-officedocument.presentationml.notesSlide+xml"/>
  <Override PartName="/ppt/theme/themeOverride3.xml" ContentType="application/vnd.openxmlformats-officedocument.themeOverride+xml"/>
  <Override PartName="/ppt/notesSlides/notesSlide5.xml" ContentType="application/vnd.openxmlformats-officedocument.presentationml.notesSlide+xml"/>
  <Override PartName="/ppt/theme/themeOverride4.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5.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1"/>
    <p:sldMasterId id="2147483718" r:id="rId2"/>
    <p:sldMasterId id="2147483724" r:id="rId3"/>
    <p:sldMasterId id="2147483773" r:id="rId4"/>
  </p:sldMasterIdLst>
  <p:notesMasterIdLst>
    <p:notesMasterId r:id="rId17"/>
  </p:notesMasterIdLst>
  <p:handoutMasterIdLst>
    <p:handoutMasterId r:id="rId18"/>
  </p:handoutMasterIdLst>
  <p:sldIdLst>
    <p:sldId id="309" r:id="rId5"/>
    <p:sldId id="336" r:id="rId6"/>
    <p:sldId id="337" r:id="rId7"/>
    <p:sldId id="328" r:id="rId8"/>
    <p:sldId id="319" r:id="rId9"/>
    <p:sldId id="296" r:id="rId10"/>
    <p:sldId id="297" r:id="rId11"/>
    <p:sldId id="330" r:id="rId12"/>
    <p:sldId id="299" r:id="rId13"/>
    <p:sldId id="339" r:id="rId14"/>
    <p:sldId id="340" r:id="rId15"/>
    <p:sldId id="341" r:id="rId16"/>
  </p:sldIdLst>
  <p:sldSz cx="9144000" cy="6858000" type="screen4x3"/>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70023"/>
    <a:srgbClr val="FF4B4B"/>
    <a:srgbClr val="777777"/>
    <a:srgbClr val="161D32"/>
    <a:srgbClr val="000000"/>
    <a:srgbClr val="FFFFFF"/>
    <a:srgbClr val="2E59B0"/>
    <a:srgbClr val="0066FF"/>
    <a:srgbClr val="2B395F"/>
    <a:srgbClr val="FFFF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3082" autoAdjust="0"/>
    <p:restoredTop sz="83042" autoAdjust="0"/>
  </p:normalViewPr>
  <p:slideViewPr>
    <p:cSldViewPr>
      <p:cViewPr varScale="1">
        <p:scale>
          <a:sx n="135" d="100"/>
          <a:sy n="135" d="100"/>
        </p:scale>
        <p:origin x="-1044" y="-90"/>
      </p:cViewPr>
      <p:guideLst>
        <p:guide orient="horz" pos="144"/>
        <p:guide orient="horz" pos="895"/>
        <p:guide orient="horz" pos="1484"/>
        <p:guide orient="horz" pos="1200"/>
        <p:guide orient="horz" pos="2736"/>
        <p:guide orient="horz" pos="4176"/>
        <p:guide pos="2880"/>
        <p:guide pos="240"/>
        <p:guide pos="460"/>
        <p:guide pos="5520"/>
        <p:guide pos="863"/>
        <p:guide pos="529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81" d="100"/>
          <a:sy n="81" d="100"/>
        </p:scale>
        <p:origin x="-3288"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Rectangle 24"/>
          <p:cNvSpPr>
            <a:spLocks noGrp="1" noChangeArrowheads="1"/>
          </p:cNvSpPr>
          <p:nvPr>
            <p:ph type="sldNum" sz="quarter" idx="3"/>
          </p:nvPr>
        </p:nvSpPr>
        <p:spPr bwMode="auto">
          <a:xfrm>
            <a:off x="1" y="8675216"/>
            <a:ext cx="6858000"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smtClean="0">
                <a:latin typeface="+mj-lt"/>
              </a:rPr>
              <a:t>Updating Your Administration Skills: Database Infrastructure and Scalability </a:t>
            </a:r>
            <a:r>
              <a:rPr lang="en-US" b="0" dirty="0">
                <a:latin typeface="+mj-lt"/>
              </a:rPr>
              <a:t/>
            </a:r>
            <a:br>
              <a:rPr lang="en-US" b="0" dirty="0">
                <a:latin typeface="+mj-lt"/>
              </a:rPr>
            </a:br>
            <a:r>
              <a:rPr lang="en-US" b="0" dirty="0">
                <a:latin typeface="+mj-lt"/>
              </a:rPr>
              <a:t>Page </a:t>
            </a:r>
            <a:fld id="{726231B1-EC7A-4FC1-96E9-E3A5007216C4}" type="slidenum">
              <a:rPr lang="en-US" b="0">
                <a:latin typeface="+mj-lt"/>
              </a:rPr>
              <a:pPr>
                <a:defRPr/>
              </a:pPr>
              <a:t>‹#›</a:t>
            </a:fld>
            <a:endParaRPr lang="en-US" b="0" dirty="0">
              <a:latin typeface="+mj-lt"/>
            </a:endParaRPr>
          </a:p>
        </p:txBody>
      </p:sp>
      <p:pic>
        <p:nvPicPr>
          <p:cNvPr id="7" name="Picture 25" descr="SQLskills wide Logo2"/>
          <p:cNvPicPr>
            <a:picLocks noChangeAspect="1" noChangeArrowheads="1"/>
          </p:cNvPicPr>
          <p:nvPr/>
        </p:nvPicPr>
        <p:blipFill>
          <a:blip r:embed="rId2"/>
          <a:srcRect l="6503" t="22223" r="4047" b="33333"/>
          <a:stretch>
            <a:fillRect/>
          </a:stretch>
        </p:blipFill>
        <p:spPr bwMode="auto">
          <a:xfrm>
            <a:off x="2188369" y="88900"/>
            <a:ext cx="2481263" cy="596900"/>
          </a:xfrm>
          <a:prstGeom prst="rect">
            <a:avLst/>
          </a:prstGeom>
          <a:noFill/>
          <a:ln w="9525">
            <a:noFill/>
            <a:miter lim="800000"/>
            <a:headEnd/>
            <a:tailEnd/>
          </a:ln>
        </p:spPr>
      </p:pic>
    </p:spTree>
    <p:extLst>
      <p:ext uri="{BB962C8B-B14F-4D97-AF65-F5344CB8AC3E}">
        <p14:creationId xmlns:p14="http://schemas.microsoft.com/office/powerpoint/2010/main" val="40091796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8"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pitchFamily="34" charset="0"/>
              </a:rPr>
              <a:t>Server ID</a:t>
            </a:r>
          </a:p>
        </p:txBody>
      </p:sp>
      <p:sp>
        <p:nvSpPr>
          <p:cNvPr id="9"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pitchFamily="34" charset="0"/>
              </a:rPr>
              <a:pPr/>
              <a:t>8/29/2011</a:t>
            </a:fld>
            <a:endParaRPr lang="en-US">
              <a:latin typeface="Segoe" pitchFamily="34" charset="0"/>
            </a:endParaRPr>
          </a:p>
        </p:txBody>
      </p:sp>
      <p:sp>
        <p:nvSpPr>
          <p:cNvPr id="10"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pitchFamily="34" charset="0"/>
              </a:rPr>
              <a:t>© 2008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pitchFamily="34" charset="0"/>
              </a:rPr>
            </a:br>
            <a:r>
              <a:rPr lang="en-US" sz="500" dirty="0" smtClean="0">
                <a:solidFill>
                  <a:srgbClr val="000000"/>
                </a:solidFill>
                <a:latin typeface="Segoe" pitchFamily="34" charset="0"/>
              </a:rPr>
              <a:t>MICROSOFT MAKES NO WARRANTIES, EXPRESS, IMPLIED OR STATUTORY, AS TO THE INFORMATION IN THIS PRESENTATION.</a:t>
            </a:r>
          </a:p>
        </p:txBody>
      </p:sp>
      <p:sp>
        <p:nvSpPr>
          <p:cNvPr id="11" name="Slide Number Placeholder 4"/>
          <p:cNvSpPr>
            <a:spLocks noGrp="1"/>
          </p:cNvSpPr>
          <p:nvPr>
            <p:ph type="sldNum" sz="quarter" idx="5"/>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pitchFamily="34" charset="0"/>
              </a:rPr>
              <a:pPr/>
              <a:t>‹#›</a:t>
            </a:fld>
            <a:endParaRPr lang="en-US">
              <a:latin typeface="Segoe" pitchFamily="34" charset="0"/>
            </a:endParaRPr>
          </a:p>
        </p:txBody>
      </p:sp>
    </p:spTree>
    <p:extLst>
      <p:ext uri="{BB962C8B-B14F-4D97-AF65-F5344CB8AC3E}">
        <p14:creationId xmlns:p14="http://schemas.microsoft.com/office/powerpoint/2010/main" val="3198455303"/>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2"/>
          <p:cNvSpPr>
            <a:spLocks noGrp="1" noChangeArrowheads="1"/>
          </p:cNvSpPr>
          <p:nvPr>
            <p:ph type="ftr" sz="quarter" idx="4"/>
          </p:nvPr>
        </p:nvSpPr>
        <p:spPr>
          <a:noFill/>
        </p:spPr>
        <p:txBody>
          <a:bodyPr/>
          <a:lstStyle/>
          <a:p>
            <a:pPr algn="l" rtl="0" fontAlgn="base">
              <a:lnSpc>
                <a:spcPct val="90000"/>
              </a:lnSpc>
              <a:spcBef>
                <a:spcPct val="0"/>
              </a:spcBef>
              <a:spcAft>
                <a:spcPct val="0"/>
              </a:spcAft>
            </a:pPr>
            <a:r>
              <a:rPr lang="en-US" sz="1100" b="1" dirty="0">
                <a:solidFill>
                  <a:srgbClr val="FFCC00"/>
                </a:solidFill>
                <a:latin typeface="Eurostile" pitchFamily="34" charset="0"/>
              </a:rPr>
              <a:t>© Kimberly L. Tripp</a:t>
            </a:r>
            <a:br>
              <a:rPr lang="en-US" sz="1100" b="1" dirty="0">
                <a:solidFill>
                  <a:srgbClr val="FFCC00"/>
                </a:solidFill>
                <a:latin typeface="Eurostile" pitchFamily="34" charset="0"/>
              </a:rPr>
            </a:br>
            <a:r>
              <a:rPr lang="en-US" sz="1100" b="1" dirty="0">
                <a:solidFill>
                  <a:srgbClr val="FFCC00"/>
                </a:solidFill>
                <a:latin typeface="Eurostile" pitchFamily="34" charset="0"/>
              </a:rPr>
              <a:t>SYSolutions, Inc. All rights reserved.</a:t>
            </a:r>
          </a:p>
        </p:txBody>
      </p:sp>
      <p:sp>
        <p:nvSpPr>
          <p:cNvPr id="20483" name="Rectangle 13"/>
          <p:cNvSpPr>
            <a:spLocks noGrp="1" noChangeArrowheads="1"/>
          </p:cNvSpPr>
          <p:nvPr>
            <p:ph type="sldNum" sz="quarter" idx="5"/>
          </p:nvPr>
        </p:nvSpPr>
        <p:spPr>
          <a:noFill/>
        </p:spPr>
        <p:txBody>
          <a:bodyPr/>
          <a:lstStyle/>
          <a:p>
            <a:pPr algn="r" rtl="0" fontAlgn="base">
              <a:lnSpc>
                <a:spcPct val="90000"/>
              </a:lnSpc>
              <a:spcBef>
                <a:spcPct val="0"/>
              </a:spcBef>
              <a:spcAft>
                <a:spcPct val="0"/>
              </a:spcAft>
            </a:pPr>
            <a:fld id="{A60A61B7-F075-4E5F-BD98-71C3B2DAE18A}" type="slidenum">
              <a:rPr lang="en-US" sz="1100" b="1">
                <a:solidFill>
                  <a:srgbClr val="FFCC00"/>
                </a:solidFill>
                <a:latin typeface="Eurostile" pitchFamily="34" charset="0"/>
              </a:rPr>
              <a:pPr algn="r" rtl="0" fontAlgn="base">
                <a:lnSpc>
                  <a:spcPct val="90000"/>
                </a:lnSpc>
                <a:spcBef>
                  <a:spcPct val="0"/>
                </a:spcBef>
                <a:spcAft>
                  <a:spcPct val="0"/>
                </a:spcAft>
              </a:pPr>
              <a:t>1</a:t>
            </a:fld>
            <a:endParaRPr lang="en-US" sz="1100" b="1" dirty="0">
              <a:solidFill>
                <a:srgbClr val="FFCC00"/>
              </a:solidFill>
              <a:latin typeface="Eurostile" pitchFamily="34" charset="0"/>
            </a:endParaRPr>
          </a:p>
        </p:txBody>
      </p:sp>
      <p:sp>
        <p:nvSpPr>
          <p:cNvPr id="20484" name="Rectangle 2"/>
          <p:cNvSpPr>
            <a:spLocks noGrp="1" noRot="1" noChangeAspect="1" noChangeArrowheads="1" noTextEdit="1"/>
          </p:cNvSpPr>
          <p:nvPr>
            <p:ph type="sldImg"/>
          </p:nvPr>
        </p:nvSpPr>
        <p:spPr>
          <a:ln/>
        </p:spPr>
      </p:sp>
      <p:sp>
        <p:nvSpPr>
          <p:cNvPr id="20485" name="Rectangle 3"/>
          <p:cNvSpPr>
            <a:spLocks noGrp="1" noChangeArrowheads="1"/>
          </p:cNvSpPr>
          <p:nvPr>
            <p:ph type="body" idx="1"/>
          </p:nvPr>
        </p:nvSpPr>
        <p:spPr>
          <a:xfrm>
            <a:off x="686098" y="4343704"/>
            <a:ext cx="5485805" cy="4113892"/>
          </a:xfrm>
          <a:prstGeom prst="rect">
            <a:avLst/>
          </a:prstGeom>
          <a:noFill/>
          <a:ln/>
        </p:spPr>
        <p:txBody>
          <a:bodyPr lIns="86493" tIns="43247" rIns="86493" bIns="43247"/>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099" y="4343704"/>
            <a:ext cx="5485805" cy="4113892"/>
          </a:xfrm>
          <a:prstGeom prst="rect">
            <a:avLst/>
          </a:prstGeom>
        </p:spPr>
        <p:txBody>
          <a:bodyPr lIns="86486" tIns="43243" rIns="86486" bIns="43243">
            <a:normAutofit/>
          </a:bodyPr>
          <a:lstStyle/>
          <a:p>
            <a:endParaRPr lang="en-US"/>
          </a:p>
        </p:txBody>
      </p:sp>
      <p:sp>
        <p:nvSpPr>
          <p:cNvPr id="4" name="Slide Number Placeholder 3"/>
          <p:cNvSpPr>
            <a:spLocks noGrp="1"/>
          </p:cNvSpPr>
          <p:nvPr>
            <p:ph type="sldNum" sz="quarter" idx="10"/>
          </p:nvPr>
        </p:nvSpPr>
        <p:spPr/>
        <p:txBody>
          <a:bodyPr/>
          <a:lstStyle/>
          <a:p>
            <a:fld id="{F6DBDB4D-69A4-4917-A30B-B1318B72CF21}"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1026"/>
          <p:cNvSpPr>
            <a:spLocks noGrp="1" noChangeArrowheads="1"/>
          </p:cNvSpPr>
          <p:nvPr>
            <p:ph type="hdr" sz="quarter"/>
          </p:nvPr>
        </p:nvSpPr>
        <p:spPr>
          <a:noFill/>
        </p:spPr>
        <p:txBody>
          <a:bodyPr/>
          <a:lstStyle/>
          <a:p>
            <a:r>
              <a:rPr lang="en-US" smtClean="0">
                <a:latin typeface="Arial" pitchFamily="34" charset="0"/>
              </a:rPr>
              <a:t>Microsoft ASP.NET Connections</a:t>
            </a:r>
          </a:p>
        </p:txBody>
      </p:sp>
      <p:sp>
        <p:nvSpPr>
          <p:cNvPr id="177155" name="Rectangle 1030"/>
          <p:cNvSpPr>
            <a:spLocks noGrp="1" noChangeArrowheads="1"/>
          </p:cNvSpPr>
          <p:nvPr>
            <p:ph type="ftr" sz="quarter" idx="4"/>
          </p:nvPr>
        </p:nvSpPr>
        <p:spPr>
          <a:noFill/>
        </p:spPr>
        <p:txBody>
          <a:bodyPr/>
          <a:lstStyle/>
          <a:p>
            <a:r>
              <a:rPr lang="en-US" smtClean="0">
                <a:latin typeface="Arial" pitchFamily="34" charset="0"/>
              </a:rPr>
              <a:t>Updates will be available at http://www.devconnections.com/updates/LasVegas _06/ASP_Connections</a:t>
            </a:r>
          </a:p>
        </p:txBody>
      </p:sp>
      <p:sp>
        <p:nvSpPr>
          <p:cNvPr id="177156" name="Rectangle 1031"/>
          <p:cNvSpPr>
            <a:spLocks noGrp="1" noChangeArrowheads="1"/>
          </p:cNvSpPr>
          <p:nvPr>
            <p:ph type="sldNum" sz="quarter" idx="5"/>
          </p:nvPr>
        </p:nvSpPr>
        <p:spPr>
          <a:noFill/>
        </p:spPr>
        <p:txBody>
          <a:bodyPr/>
          <a:lstStyle/>
          <a:p>
            <a:fld id="{0A72249D-CB0B-475E-839C-504D4FC357CF}" type="slidenum">
              <a:rPr lang="en-US" smtClean="0">
                <a:latin typeface="Arial" pitchFamily="34" charset="0"/>
              </a:rPr>
              <a:pPr/>
              <a:t>2</a:t>
            </a:fld>
            <a:endParaRPr lang="en-US" smtClean="0">
              <a:latin typeface="Arial" pitchFamily="34" charset="0"/>
            </a:endParaRPr>
          </a:p>
        </p:txBody>
      </p:sp>
      <p:sp>
        <p:nvSpPr>
          <p:cNvPr id="177157" name="Rectangle 2"/>
          <p:cNvSpPr>
            <a:spLocks noGrp="1" noRot="1" noChangeAspect="1" noChangeArrowheads="1" noTextEdit="1"/>
          </p:cNvSpPr>
          <p:nvPr>
            <p:ph type="sldImg"/>
          </p:nvPr>
        </p:nvSpPr>
        <p:spPr>
          <a:ln/>
        </p:spPr>
      </p:sp>
      <p:sp>
        <p:nvSpPr>
          <p:cNvPr id="177158" name="Rectangle 3"/>
          <p:cNvSpPr>
            <a:spLocks noGrp="1" noChangeArrowheads="1"/>
          </p:cNvSpPr>
          <p:nvPr>
            <p:ph type="body" idx="1"/>
          </p:nvPr>
        </p:nvSpPr>
        <p:spPr>
          <a:xfrm>
            <a:off x="686098" y="4343704"/>
            <a:ext cx="5485805" cy="4113892"/>
          </a:xfrm>
          <a:prstGeom prst="rect">
            <a:avLst/>
          </a:prstGeom>
          <a:noFill/>
          <a:ln/>
        </p:spPr>
        <p:txBody>
          <a:bodyPr lIns="86493" tIns="43247" rIns="86493" bIns="43247"/>
          <a:lstStyle/>
          <a:p>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12"/>
          <p:cNvSpPr>
            <a:spLocks noGrp="1" noChangeArrowheads="1"/>
          </p:cNvSpPr>
          <p:nvPr>
            <p:ph type="ftr" sz="quarter" idx="4"/>
          </p:nvPr>
        </p:nvSpPr>
        <p:spPr>
          <a:xfrm>
            <a:off x="0" y="8685213"/>
            <a:ext cx="6019800" cy="457200"/>
          </a:xfrm>
          <a:noFill/>
        </p:spPr>
        <p:txBody>
          <a:bodyPr/>
          <a:lstStyle/>
          <a:p>
            <a:r>
              <a:rPr lang="en-US">
                <a:solidFill>
                  <a:prstClr val="black"/>
                </a:solidFill>
              </a:rPr>
              <a:t>© Kimberly L. Tripp</a:t>
            </a:r>
            <a:br>
              <a:rPr lang="en-US">
                <a:solidFill>
                  <a:prstClr val="black"/>
                </a:solidFill>
              </a:rPr>
            </a:br>
            <a:r>
              <a:rPr lang="en-US">
                <a:solidFill>
                  <a:prstClr val="black"/>
                </a:solidFill>
              </a:rPr>
              <a:t>SYSolutions, Inc. All rights reserved.</a:t>
            </a:r>
          </a:p>
        </p:txBody>
      </p:sp>
      <p:sp>
        <p:nvSpPr>
          <p:cNvPr id="136195" name="Rectangle 13"/>
          <p:cNvSpPr>
            <a:spLocks noGrp="1" noChangeArrowheads="1"/>
          </p:cNvSpPr>
          <p:nvPr>
            <p:ph type="sldNum" sz="quarter" idx="5"/>
          </p:nvPr>
        </p:nvSpPr>
        <p:spPr>
          <a:noFill/>
        </p:spPr>
        <p:txBody>
          <a:bodyPr/>
          <a:lstStyle/>
          <a:p>
            <a:fld id="{9242E92E-5A77-4E62-AD83-C2461AE5FF8E}" type="slidenum">
              <a:rPr lang="en-US">
                <a:solidFill>
                  <a:prstClr val="black"/>
                </a:solidFill>
              </a:rPr>
              <a:pPr/>
              <a:t>3</a:t>
            </a:fld>
            <a:endParaRPr lang="en-US">
              <a:solidFill>
                <a:prstClr val="black"/>
              </a:solidFill>
            </a:endParaRPr>
          </a:p>
        </p:txBody>
      </p:sp>
      <p:sp>
        <p:nvSpPr>
          <p:cNvPr id="136196" name="Rectangle 2"/>
          <p:cNvSpPr>
            <a:spLocks noGrp="1" noRot="1" noChangeAspect="1" noChangeArrowheads="1" noTextEdit="1"/>
          </p:cNvSpPr>
          <p:nvPr>
            <p:ph type="sldImg"/>
          </p:nvPr>
        </p:nvSpPr>
        <p:spPr>
          <a:ln/>
        </p:spPr>
      </p:sp>
      <p:sp>
        <p:nvSpPr>
          <p:cNvPr id="136197" name="Rectangle 3"/>
          <p:cNvSpPr>
            <a:spLocks noGrp="1" noChangeArrowheads="1"/>
          </p:cNvSpPr>
          <p:nvPr>
            <p:ph type="body" idx="1"/>
          </p:nvPr>
        </p:nvSpPr>
        <p:spPr>
          <a:xfrm>
            <a:off x="686098" y="4343704"/>
            <a:ext cx="5485805" cy="4113892"/>
          </a:xfrm>
          <a:prstGeom prst="rect">
            <a:avLst/>
          </a:prstGeom>
          <a:noFill/>
          <a:ln/>
        </p:spPr>
        <p:txBody>
          <a:bodyPr lIns="86493" tIns="43247" rIns="86493" bIns="43247"/>
          <a:lstStyle/>
          <a:p>
            <a:pPr eaLnBrk="1" hangingPunct="1"/>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pPr algn="l" rtl="0" fontAlgn="base">
              <a:lnSpc>
                <a:spcPct val="90000"/>
              </a:lnSpc>
              <a:spcBef>
                <a:spcPct val="0"/>
              </a:spcBef>
              <a:spcAft>
                <a:spcPct val="0"/>
              </a:spcAft>
            </a:pPr>
            <a:r>
              <a:rPr lang="en-US" sz="1100" b="1" dirty="0">
                <a:solidFill>
                  <a:srgbClr val="FFCC00"/>
                </a:solidFill>
                <a:latin typeface="Eurostile" pitchFamily="34" charset="0"/>
              </a:rPr>
              <a:t>© Kimberly L. Tripp</a:t>
            </a:r>
            <a:br>
              <a:rPr lang="en-US" sz="1100" b="1" dirty="0">
                <a:solidFill>
                  <a:srgbClr val="FFCC00"/>
                </a:solidFill>
                <a:latin typeface="Eurostile" pitchFamily="34" charset="0"/>
              </a:rPr>
            </a:br>
            <a:r>
              <a:rPr lang="en-US" sz="1100" b="1" dirty="0">
                <a:solidFill>
                  <a:srgbClr val="FFCC00"/>
                </a:solidFill>
                <a:latin typeface="Eurostile" pitchFamily="34" charset="0"/>
              </a:rPr>
              <a:t>SYSolutions, Inc. All rights reserved.</a:t>
            </a:r>
          </a:p>
        </p:txBody>
      </p:sp>
      <p:sp>
        <p:nvSpPr>
          <p:cNvPr id="21507" name="Rectangle 13"/>
          <p:cNvSpPr>
            <a:spLocks noGrp="1" noChangeArrowheads="1"/>
          </p:cNvSpPr>
          <p:nvPr>
            <p:ph type="sldNum" sz="quarter" idx="5"/>
          </p:nvPr>
        </p:nvSpPr>
        <p:spPr>
          <a:noFill/>
        </p:spPr>
        <p:txBody>
          <a:bodyPr/>
          <a:lstStyle/>
          <a:p>
            <a:pPr algn="r" rtl="0" fontAlgn="base">
              <a:lnSpc>
                <a:spcPct val="90000"/>
              </a:lnSpc>
              <a:spcBef>
                <a:spcPct val="0"/>
              </a:spcBef>
              <a:spcAft>
                <a:spcPct val="0"/>
              </a:spcAft>
            </a:pPr>
            <a:fld id="{8CAA9B48-0A40-4E5A-B8B2-4B643D97A46C}" type="slidenum">
              <a:rPr lang="en-US" sz="1100" b="1">
                <a:solidFill>
                  <a:srgbClr val="FFCC00"/>
                </a:solidFill>
                <a:latin typeface="Eurostile" pitchFamily="34" charset="0"/>
              </a:rPr>
              <a:pPr algn="r" rtl="0" fontAlgn="base">
                <a:lnSpc>
                  <a:spcPct val="90000"/>
                </a:lnSpc>
                <a:spcBef>
                  <a:spcPct val="0"/>
                </a:spcBef>
                <a:spcAft>
                  <a:spcPct val="0"/>
                </a:spcAft>
              </a:pPr>
              <a:t>5</a:t>
            </a:fld>
            <a:endParaRPr lang="en-US" sz="1100" b="1" dirty="0">
              <a:solidFill>
                <a:srgbClr val="FFCC00"/>
              </a:solidFill>
              <a:latin typeface="Eurostile" pitchFamily="34" charset="0"/>
            </a:endParaRPr>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xfrm>
            <a:off x="686098" y="4343704"/>
            <a:ext cx="5485805" cy="4113892"/>
          </a:xfrm>
          <a:prstGeom prst="rect">
            <a:avLst/>
          </a:prstGeom>
          <a:solidFill>
            <a:srgbClr val="FFFFFF"/>
          </a:solidFill>
          <a:ln>
            <a:solidFill>
              <a:srgbClr val="000000"/>
            </a:solidFill>
          </a:ln>
        </p:spPr>
        <p:txBody>
          <a:bodyPr lIns="86493" tIns="43247" rIns="86493" bIns="43247"/>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7" y="4342754"/>
            <a:ext cx="5487626" cy="4115123"/>
          </a:xfrm>
          <a:prstGeom prst="rect">
            <a:avLst/>
          </a:prstGeom>
        </p:spPr>
        <p:txBody>
          <a:bodyPr>
            <a:normAutofit/>
          </a:bodyPr>
          <a:lstStyle/>
          <a:p>
            <a:r>
              <a:rPr lang="en-US" dirty="0" smtClean="0"/>
              <a:t>Say whatever you want about each of these,</a:t>
            </a:r>
            <a:r>
              <a:rPr lang="en-US" baseline="0" dirty="0" smtClean="0"/>
              <a:t> but don’t just read the bullets.</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7" y="4342754"/>
            <a:ext cx="5487626" cy="4115123"/>
          </a:xfrm>
          <a:prstGeom prst="rect">
            <a:avLst/>
          </a:prstGeom>
        </p:spPr>
        <p:txBody>
          <a:bodyPr>
            <a:normAutofit/>
          </a:bodyPr>
          <a:lstStyle/>
          <a:p>
            <a:r>
              <a:rPr lang="en-US" dirty="0" smtClean="0"/>
              <a:t>Say whatever you want about each of these,</a:t>
            </a:r>
            <a:r>
              <a:rPr lang="en-US" baseline="0" dirty="0" smtClean="0"/>
              <a:t> but don’t just read the bullets.</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098" y="4343704"/>
            <a:ext cx="5485805" cy="4113892"/>
          </a:xfrm>
          <a:prstGeom prst="rect">
            <a:avLst/>
          </a:prstGeom>
        </p:spPr>
        <p:txBody>
          <a:bodyPr lIns="86493" tIns="43247" rIns="86493" bIns="43247">
            <a:normAutofit/>
          </a:bodyPr>
          <a:lstStyle/>
          <a:p>
            <a:endParaRPr lang="en-US"/>
          </a:p>
        </p:txBody>
      </p:sp>
      <p:sp>
        <p:nvSpPr>
          <p:cNvPr id="4" name="Slide Number Placeholder 3"/>
          <p:cNvSpPr>
            <a:spLocks noGrp="1"/>
          </p:cNvSpPr>
          <p:nvPr>
            <p:ph type="sldNum" sz="quarter" idx="10"/>
          </p:nvPr>
        </p:nvSpPr>
        <p:spPr/>
        <p:txBody>
          <a:bodyPr/>
          <a:lstStyle/>
          <a:p>
            <a:fld id="{F6DBDB4D-69A4-4917-A30B-B1318B72CF21}"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187" y="4342754"/>
            <a:ext cx="5487626" cy="4115123"/>
          </a:xfrm>
          <a:prstGeom prst="rect">
            <a:avLst/>
          </a:prstGeom>
        </p:spPr>
        <p:txBody>
          <a:bodyPr>
            <a:normAutofit/>
          </a:bodyPr>
          <a:lstStyle/>
          <a:p>
            <a:r>
              <a:rPr lang="en-US" dirty="0" smtClean="0"/>
              <a:t>Say whatever you want about each of these,</a:t>
            </a:r>
            <a:r>
              <a:rPr lang="en-US" baseline="0" dirty="0" smtClean="0"/>
              <a:t> but don’t just read the bullets. Note that the cool demo for extended events builds on top of the demo for resource governor.</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098" y="4343704"/>
            <a:ext cx="5485805" cy="4113892"/>
          </a:xfrm>
          <a:prstGeom prst="rect">
            <a:avLst/>
          </a:prstGeom>
        </p:spPr>
        <p:txBody>
          <a:bodyPr lIns="86493" tIns="43247" rIns="86493" bIns="43247">
            <a:normAutofit/>
          </a:bodyPr>
          <a:lstStyle/>
          <a:p>
            <a:endParaRPr lang="en-US"/>
          </a:p>
        </p:txBody>
      </p:sp>
      <p:sp>
        <p:nvSpPr>
          <p:cNvPr id="4" name="Footer Placeholder 3"/>
          <p:cNvSpPr>
            <a:spLocks noGrp="1"/>
          </p:cNvSpPr>
          <p:nvPr>
            <p:ph type="ftr" sz="quarter" idx="10"/>
          </p:nvPr>
        </p:nvSpPr>
        <p:spPr/>
        <p:txBody>
          <a:bodyPr/>
          <a:lstStyle/>
          <a:p>
            <a:pPr>
              <a:defRPr/>
            </a:pPr>
            <a:r>
              <a:rPr lang="en-US" smtClean="0"/>
              <a:t>© Kimberly L. Tripp</a:t>
            </a:r>
            <a:br>
              <a:rPr lang="en-US" smtClean="0"/>
            </a:br>
            <a:r>
              <a:rPr lang="en-US" smtClean="0"/>
              <a:t>SYSolutions, Inc. All rights reserved.</a:t>
            </a:r>
            <a:endParaRPr lang="en-US"/>
          </a:p>
        </p:txBody>
      </p:sp>
      <p:sp>
        <p:nvSpPr>
          <p:cNvPr id="5" name="Slide Number Placeholder 4"/>
          <p:cNvSpPr>
            <a:spLocks noGrp="1"/>
          </p:cNvSpPr>
          <p:nvPr>
            <p:ph type="sldNum" sz="quarter" idx="11"/>
          </p:nvPr>
        </p:nvSpPr>
        <p:spPr/>
        <p:txBody>
          <a:bodyPr/>
          <a:lstStyle/>
          <a:p>
            <a:pPr>
              <a:defRPr/>
            </a:pPr>
            <a:fld id="{26BEAA27-4A18-4736-9A8C-288F912A16EA}" type="slidenum">
              <a:rPr lang="en-US" smtClean="0"/>
              <a:pPr>
                <a:defRPr/>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3" descr="W:\TRANSFER\MBupload\SERVER-new\Logo\SQL\SQL08\SQL08_h_rgb_r.png"/>
          <p:cNvPicPr>
            <a:picLocks noChangeAspect="1" noChangeArrowheads="1"/>
          </p:cNvPicPr>
          <p:nvPr userDrawn="1"/>
        </p:nvPicPr>
        <p:blipFill>
          <a:blip r:embed="rId2"/>
          <a:srcRect/>
          <a:stretch>
            <a:fillRect/>
          </a:stretch>
        </p:blipFill>
        <p:spPr bwMode="auto">
          <a:xfrm>
            <a:off x="708892" y="914208"/>
            <a:ext cx="2540000" cy="524356"/>
          </a:xfrm>
          <a:prstGeom prst="rect">
            <a:avLst/>
          </a:prstGeom>
          <a:noFill/>
        </p:spPr>
      </p:pic>
      <p:sp>
        <p:nvSpPr>
          <p:cNvPr id="2" name="Title 1"/>
          <p:cNvSpPr>
            <a:spLocks noGrp="1"/>
          </p:cNvSpPr>
          <p:nvPr>
            <p:ph type="ctrTitle"/>
          </p:nvPr>
        </p:nvSpPr>
        <p:spPr>
          <a:xfrm>
            <a:off x="730250" y="1905000"/>
            <a:ext cx="7681913" cy="1523495"/>
          </a:xfrm>
        </p:spPr>
        <p:txBody>
          <a:bodyPr>
            <a:noAutofit/>
          </a:bodyPr>
          <a:lstStyle>
            <a:lvl1pPr>
              <a:lnSpc>
                <a:spcPct val="90000"/>
              </a:lnSpc>
              <a:defRPr sz="5400" baseline="0">
                <a:ln w="3175">
                  <a:noFill/>
                </a:ln>
                <a:solidFill>
                  <a:srgbClr val="D70023"/>
                </a:solidFill>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30249" y="4344988"/>
            <a:ext cx="7681913"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pic>
        <p:nvPicPr>
          <p:cNvPr id="12" name="Picture 11" descr="Title_bar_dark_RED_3.png"/>
          <p:cNvPicPr>
            <a:picLocks noChangeAspect="1"/>
          </p:cNvPicPr>
          <p:nvPr userDrawn="1"/>
        </p:nvPicPr>
        <p:blipFill>
          <a:blip r:embed="rId3"/>
          <a:stretch>
            <a:fillRect/>
          </a:stretch>
        </p:blipFill>
        <p:spPr>
          <a:xfrm>
            <a:off x="730250" y="4117087"/>
            <a:ext cx="8439150" cy="123825"/>
          </a:xfrm>
          <a:prstGeom prst="rect">
            <a:avLst/>
          </a:prstGeom>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ALKIN 2 - Prints in GRAYSCALE">
    <p:spTree>
      <p:nvGrpSpPr>
        <p:cNvPr id="1" name=""/>
        <p:cNvGrpSpPr/>
        <p:nvPr/>
      </p:nvGrpSpPr>
      <p:grpSpPr>
        <a:xfrm>
          <a:off x="0" y="0"/>
          <a:ext cx="0" cy="0"/>
          <a:chOff x="0" y="0"/>
          <a:chExt cx="0" cy="0"/>
        </a:xfrm>
      </p:grpSpPr>
      <p:pic>
        <p:nvPicPr>
          <p:cNvPr id="6" name="Picture 3" descr="W:\TRANSFER\MBupload\SERVER-new\Logo\SQL\SQL08\SQL08_h_rgb_r.png"/>
          <p:cNvPicPr>
            <a:picLocks noChangeAspect="1" noChangeArrowheads="1"/>
          </p:cNvPicPr>
          <p:nvPr userDrawn="1"/>
        </p:nvPicPr>
        <p:blipFill>
          <a:blip r:embed="rId2"/>
          <a:srcRect/>
          <a:stretch>
            <a:fillRect/>
          </a:stretch>
        </p:blipFill>
        <p:spPr bwMode="auto">
          <a:xfrm>
            <a:off x="708892" y="914208"/>
            <a:ext cx="2540000" cy="524356"/>
          </a:xfrm>
          <a:prstGeom prst="rect">
            <a:avLst/>
          </a:prstGeom>
          <a:noFill/>
        </p:spPr>
      </p:pic>
      <p:sp>
        <p:nvSpPr>
          <p:cNvPr id="2" name="Title 1"/>
          <p:cNvSpPr>
            <a:spLocks noGrp="1"/>
          </p:cNvSpPr>
          <p:nvPr>
            <p:ph type="ctrTitle" hasCustomPrompt="1"/>
          </p:nvPr>
        </p:nvSpPr>
        <p:spPr>
          <a:xfrm>
            <a:off x="730250" y="1524505"/>
            <a:ext cx="7681913" cy="1523495"/>
          </a:xfrm>
        </p:spPr>
        <p:txBody>
          <a:bodyPr anchor="b" anchorCtr="0">
            <a:noAutofit/>
          </a:bodyPr>
          <a:lstStyle>
            <a:lvl1pPr>
              <a:lnSpc>
                <a:spcPct val="90000"/>
              </a:lnSpc>
              <a:defRPr sz="4800">
                <a:ln w="3175">
                  <a:noFill/>
                </a:ln>
                <a:solidFill>
                  <a:srgbClr val="D70023"/>
                </a:solidFill>
                <a:effectLst>
                  <a:outerShdw blurRad="38100" dist="38100" dir="2700000" algn="tl">
                    <a:srgbClr val="000000">
                      <a:alpha val="43137"/>
                    </a:srgbClr>
                  </a:outerShdw>
                </a:effectLst>
              </a:defRPr>
            </a:lvl1pPr>
          </a:lstStyle>
          <a:p>
            <a:r>
              <a:rPr lang="en-US" dirty="0" smtClean="0"/>
              <a:t>Event Name</a:t>
            </a:r>
            <a:endParaRPr lang="en-US" dirty="0"/>
          </a:p>
        </p:txBody>
      </p:sp>
      <p:sp>
        <p:nvSpPr>
          <p:cNvPr id="3" name="Subtitle 2"/>
          <p:cNvSpPr>
            <a:spLocks noGrp="1"/>
          </p:cNvSpPr>
          <p:nvPr>
            <p:ph type="subTitle" idx="1" hasCustomPrompt="1"/>
          </p:nvPr>
        </p:nvSpPr>
        <p:spPr>
          <a:xfrm>
            <a:off x="730249" y="3272135"/>
            <a:ext cx="7681913" cy="461665"/>
          </a:xfrm>
        </p:spPr>
        <p:txBody>
          <a:bodyPr>
            <a:noAutofit/>
          </a:bodyPr>
          <a:lstStyle>
            <a:lvl1pPr marL="0" indent="0" algn="l">
              <a:lnSpc>
                <a:spcPct val="90000"/>
              </a:lnSpc>
              <a:spcBef>
                <a:spcPts val="0"/>
              </a:spcBef>
              <a:buNone/>
              <a:defRPr sz="2800">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Event Date | Location</a:t>
            </a:r>
            <a:endParaRPr lang="en-US" dirty="0"/>
          </a:p>
        </p:txBody>
      </p:sp>
      <p:cxnSp>
        <p:nvCxnSpPr>
          <p:cNvPr id="7" name="Straight Connector 6"/>
          <p:cNvCxnSpPr/>
          <p:nvPr userDrawn="1"/>
        </p:nvCxnSpPr>
        <p:spPr>
          <a:xfrm>
            <a:off x="0" y="3124200"/>
            <a:ext cx="457200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solidFill>
                  <a:srgbClr val="FFFFFF"/>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381000" y="1411553"/>
            <a:ext cx="8382000" cy="2200602"/>
          </a:xfrm>
        </p:spPr>
        <p:txBody>
          <a:bodyPr/>
          <a:lstStyle>
            <a:lvl1pPr>
              <a:buClr>
                <a:srgbClr val="FFFFFF"/>
              </a:buClr>
              <a:buSzPct val="70000"/>
              <a:buFont typeface="Wingdings" pitchFamily="2" charset="2"/>
              <a:buChar char="l"/>
              <a:defRPr>
                <a:solidFill>
                  <a:srgbClr val="FFFFFF"/>
                </a:solidFill>
              </a:defRPr>
            </a:lvl1pPr>
            <a:lvl2pPr>
              <a:buClr>
                <a:srgbClr val="FFFFFF"/>
              </a:buClr>
              <a:buSzPct val="70000"/>
              <a:buFont typeface="Wingdings" pitchFamily="2" charset="2"/>
              <a:buChar char="l"/>
              <a:defRPr>
                <a:solidFill>
                  <a:srgbClr val="FFFFFF"/>
                </a:solidFill>
              </a:defRPr>
            </a:lvl2pPr>
            <a:lvl3pPr>
              <a:buClr>
                <a:srgbClr val="FFFFFF"/>
              </a:buClr>
              <a:buSzPct val="70000"/>
              <a:buFont typeface="Wingdings" pitchFamily="2" charset="2"/>
              <a:buChar char="l"/>
              <a:defRPr>
                <a:solidFill>
                  <a:srgbClr val="FFFFFF"/>
                </a:solidFill>
              </a:defRPr>
            </a:lvl3pPr>
            <a:lvl4pPr>
              <a:buClr>
                <a:srgbClr val="FFFFFF"/>
              </a:buClr>
              <a:buSzPct val="70000"/>
              <a:buFont typeface="Wingdings" pitchFamily="2" charset="2"/>
              <a:buChar char="l"/>
              <a:defRPr>
                <a:solidFill>
                  <a:srgbClr val="FFFFFF"/>
                </a:solidFill>
              </a:defRPr>
            </a:lvl4pPr>
            <a:lvl5pPr>
              <a:buClr>
                <a:srgbClr val="FFFFFF"/>
              </a:buClr>
              <a:buSzPct val="70000"/>
              <a:buFont typeface="Wingdings" pitchFamily="2" charset="2"/>
              <a:buChar char="l"/>
              <a:defRPr>
                <a:solidFill>
                  <a:srgbClr val="FFFFF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0" y="6238875"/>
            <a:ext cx="9144001" cy="619125"/>
          </a:xfrm>
          <a:solidFill>
            <a:srgbClr val="FFFF99"/>
          </a:solidFill>
        </p:spPr>
        <p:txBody>
          <a:bodyPr wrap="square" lIns="152394" tIns="76197" rIns="152394" bIns="76197" anchor="b" anchorCtr="0">
            <a:noAutofit/>
          </a:bodyPr>
          <a:lstStyle>
            <a:lvl1pPr algn="r">
              <a:buFont typeface="Arial" pitchFamily="34" charset="0"/>
              <a:buNone/>
              <a:defRPr>
                <a:solidFill>
                  <a:srgbClr val="000000"/>
                </a:solidFill>
                <a:effectLst/>
                <a:latin typeface="Segoe Semibold" pitchFamily="34" charset="0"/>
              </a:defRPr>
            </a:lvl1pPr>
          </a:lstStyle>
          <a:p>
            <a:pPr lvl="0"/>
            <a:r>
              <a:rPr lang="en-US" smtClean="0"/>
              <a:t>Click to edit Master text styles</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356350"/>
            <a:ext cx="2133600" cy="365125"/>
          </a:xfrm>
          <a:prstGeom prst="rect">
            <a:avLst/>
          </a:prstGeom>
        </p:spPr>
        <p:txBody>
          <a:bodyPr/>
          <a:lstStyle/>
          <a:p>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p>
            <a:fld id="{EFD5A5E3-ED6D-4393-B150-D14B9F28E9C3}" type="slidenum">
              <a:rPr lang="en-US" smtClean="0"/>
              <a:pPr/>
              <a:t>‹#›</a:t>
            </a:fld>
            <a:endParaRPr lang="en-US"/>
          </a:p>
        </p:txBody>
      </p:sp>
      <p:sp>
        <p:nvSpPr>
          <p:cNvPr id="8" name="Footer Placeholder 7"/>
          <p:cNvSpPr>
            <a:spLocks noGrp="1"/>
          </p:cNvSpPr>
          <p:nvPr>
            <p:ph type="ftr" sz="quarter" idx="12"/>
          </p:nvPr>
        </p:nvSpPr>
        <p:spPr>
          <a:xfrm>
            <a:off x="3124200" y="6356350"/>
            <a:ext cx="2895600" cy="365125"/>
          </a:xfrm>
          <a:prstGeom prst="rect">
            <a:avLst/>
          </a:prstGeom>
        </p:spPr>
        <p:txBody>
          <a:body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2"/>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spTree>
      <p:nvGrpSpPr>
        <p:cNvPr id="1" name=""/>
        <p:cNvGrpSpPr/>
        <p:nvPr/>
      </p:nvGrpSpPr>
      <p:grpSpPr>
        <a:xfrm>
          <a:off x="0" y="0"/>
          <a:ext cx="0" cy="0"/>
          <a:chOff x="0" y="0"/>
          <a:chExt cx="0" cy="0"/>
        </a:xfrm>
      </p:grpSpPr>
      <p:sp>
        <p:nvSpPr>
          <p:cNvPr id="2" name="Title 1"/>
          <p:cNvSpPr>
            <a:spLocks noGrp="1"/>
          </p:cNvSpPr>
          <p:nvPr>
            <p:ph type="ctrTitle"/>
          </p:nvPr>
        </p:nvSpPr>
        <p:spPr>
          <a:xfrm>
            <a:off x="730514" y="649805"/>
            <a:ext cx="7043208" cy="1523494"/>
          </a:xfrm>
        </p:spPr>
        <p:txBody>
          <a:bodyPr anchor="ctr" anchorCtr="0">
            <a:noAutofit/>
          </a:bodyPr>
          <a:lstStyle>
            <a:lvl1pPr>
              <a:lnSpc>
                <a:spcPct val="90000"/>
              </a:lnSpc>
              <a:defRPr sz="5400">
                <a:solidFill>
                  <a:srgbClr val="D70023"/>
                </a:solidFill>
                <a:effectLst>
                  <a:outerShdw blurRad="38100" dist="38100" dir="2700000" algn="tl">
                    <a:srgbClr val="000000">
                      <a:alpha val="43137"/>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730250" y="4344988"/>
            <a:ext cx="7043208" cy="461665"/>
          </a:xfrm>
        </p:spPr>
        <p:txBody>
          <a:bodyPr>
            <a:noAutofit/>
          </a:bodyPr>
          <a:lstStyle>
            <a:lvl1pPr marL="0" indent="0" algn="l">
              <a:lnSpc>
                <a:spcPct val="90000"/>
              </a:lnSpc>
              <a:spcBef>
                <a:spcPts val="0"/>
              </a:spcBef>
              <a:buNone/>
              <a:defRPr>
                <a:solidFill>
                  <a:schemeClr val="bg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722048" y="2729806"/>
            <a:ext cx="8040951" cy="1384994"/>
          </a:xfrm>
        </p:spPr>
        <p:txBody>
          <a:bodyPr anchor="b" anchorCtr="0">
            <a:noAutofit/>
            <a:scene3d>
              <a:camera prst="orthographicFront"/>
              <a:lightRig rig="flat" dir="t"/>
            </a:scene3d>
            <a:sp3d extrusionH="88900" contourW="2540">
              <a:bevelT w="38100" h="31750"/>
              <a:contourClr>
                <a:srgbClr val="F4A234"/>
              </a:contourClr>
            </a:sp3d>
          </a:bodyPr>
          <a:lstStyle>
            <a:lvl1pPr marL="0" indent="0" algn="r">
              <a:buFont typeface="Arial" pitchFamily="34" charset="0"/>
              <a:buNone/>
              <a:defRPr kumimoji="0" lang="en-US" sz="10000" b="1" i="1" u="none" strike="noStrike" kern="1200" cap="none" spc="-642" normalizeH="0" baseline="0" noProof="0" dirty="0" smtClean="0">
                <a:ln w="11430"/>
                <a:solidFill>
                  <a:srgbClr val="D70023"/>
                </a:soli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click to…</a:t>
            </a:r>
          </a:p>
        </p:txBody>
      </p:sp>
      <p:pic>
        <p:nvPicPr>
          <p:cNvPr id="15" name="Picture 14" descr="Title_bar_dark_RED_3.png"/>
          <p:cNvPicPr>
            <a:picLocks noChangeAspect="1"/>
          </p:cNvPicPr>
          <p:nvPr userDrawn="1"/>
        </p:nvPicPr>
        <p:blipFill>
          <a:blip r:embed="rId2"/>
          <a:stretch>
            <a:fillRect/>
          </a:stretch>
        </p:blipFill>
        <p:spPr>
          <a:xfrm>
            <a:off x="730250" y="4117087"/>
            <a:ext cx="8439150" cy="123825"/>
          </a:xfrm>
          <a:prstGeom prst="rect">
            <a:avLst/>
          </a:prstGeom>
        </p:spPr>
      </p:pic>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381000" y="1411552"/>
            <a:ext cx="8382000" cy="2203680"/>
          </a:xfrm>
        </p:spPr>
        <p:txBody>
          <a:bodyPr/>
          <a:lstStyle>
            <a:lvl1pPr>
              <a:lnSpc>
                <a:spcPct val="90000"/>
              </a:lnSpc>
              <a:buSzPct val="130000"/>
              <a:buFont typeface="Arial" pitchFamily="34" charset="0"/>
              <a:buChar char="•"/>
              <a:defRPr>
                <a:solidFill>
                  <a:schemeClr val="bg1">
                    <a:lumMod val="75000"/>
                  </a:schemeClr>
                </a:solidFill>
              </a:defRPr>
            </a:lvl1pPr>
            <a:lvl2pPr algn="l" defTabSz="914363" rtl="0" eaLnBrk="1" latinLnBrk="0" hangingPunct="1">
              <a:lnSpc>
                <a:spcPct val="90000"/>
              </a:lnSpc>
              <a:spcBef>
                <a:spcPct val="20000"/>
              </a:spcBef>
              <a:buClr>
                <a:srgbClr val="777777"/>
              </a:buClr>
              <a:buSzPct val="100000"/>
              <a:buFont typeface="Segoe" pitchFamily="34" charset="0"/>
              <a:buChar char="−"/>
              <a:defRPr lang="en-US" sz="2800" kern="1200" dirty="0" smtClean="0">
                <a:solidFill>
                  <a:schemeClr val="bg1">
                    <a:lumMod val="75000"/>
                  </a:schemeClr>
                </a:solidFill>
                <a:latin typeface="+mn-lt"/>
                <a:ea typeface="+mn-ea"/>
                <a:cs typeface="+mn-cs"/>
              </a:defRPr>
            </a:lvl2pPr>
            <a:lvl3pPr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bg1">
                    <a:lumMod val="75000"/>
                  </a:schemeClr>
                </a:solidFill>
                <a:latin typeface="+mn-lt"/>
                <a:ea typeface="+mn-ea"/>
                <a:cs typeface="+mn-cs"/>
              </a:defRPr>
            </a:lvl3pPr>
            <a:lvl4pPr algn="l" defTabSz="914363" rtl="0" eaLnBrk="1" latinLnBrk="0" hangingPunct="1">
              <a:lnSpc>
                <a:spcPct val="90000"/>
              </a:lnSpc>
              <a:spcBef>
                <a:spcPct val="20000"/>
              </a:spcBef>
              <a:buClr>
                <a:srgbClr val="777777"/>
              </a:buClr>
              <a:buSzPct val="100000"/>
              <a:buFont typeface="Segoe" pitchFamily="34" charset="0"/>
              <a:buChar char="−"/>
              <a:defRPr lang="en-US" sz="2400" kern="1200" dirty="0" smtClean="0">
                <a:solidFill>
                  <a:schemeClr val="bg1">
                    <a:lumMod val="75000"/>
                  </a:schemeClr>
                </a:solidFill>
                <a:latin typeface="+mn-lt"/>
                <a:ea typeface="+mn-ea"/>
                <a:cs typeface="+mn-cs"/>
              </a:defRPr>
            </a:lvl4pPr>
            <a:lvl5pPr algn="l" defTabSz="914363" rtl="0" eaLnBrk="1" latinLnBrk="0" hangingPunct="1">
              <a:lnSpc>
                <a:spcPct val="90000"/>
              </a:lnSpc>
              <a:spcBef>
                <a:spcPct val="20000"/>
              </a:spcBef>
              <a:buClr>
                <a:srgbClr val="777777"/>
              </a:buClr>
              <a:buSzPct val="100000"/>
              <a:buFont typeface="Segoe" pitchFamily="34" charset="0"/>
              <a:buChar char="−"/>
              <a:defRPr lang="en-US" sz="2400" kern="1200" dirty="0">
                <a:solidFill>
                  <a:schemeClr val="bg1">
                    <a:lumMod val="75000"/>
                  </a:schemeClr>
                </a:solidFill>
                <a:latin typeface="+mn-lt"/>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ALKIN - Prints in GRAYSCALE">
    <p:spTree>
      <p:nvGrpSpPr>
        <p:cNvPr id="1" name=""/>
        <p:cNvGrpSpPr/>
        <p:nvPr/>
      </p:nvGrpSpPr>
      <p:grpSpPr>
        <a:xfrm>
          <a:off x="0" y="0"/>
          <a:ext cx="0" cy="0"/>
          <a:chOff x="0" y="0"/>
          <a:chExt cx="0" cy="0"/>
        </a:xfrm>
      </p:grpSpPr>
      <p:pic>
        <p:nvPicPr>
          <p:cNvPr id="8" name="Picture 3" descr="W:\TRANSFER\MBupload\SERVER-new\Logo\SQL\SQL08\SQL08_h_rgb_r.png"/>
          <p:cNvPicPr>
            <a:picLocks noChangeAspect="1" noChangeArrowheads="1"/>
          </p:cNvPicPr>
          <p:nvPr userDrawn="1"/>
        </p:nvPicPr>
        <p:blipFill>
          <a:blip r:embed="rId2"/>
          <a:srcRect/>
          <a:stretch>
            <a:fillRect/>
          </a:stretch>
        </p:blipFill>
        <p:spPr bwMode="auto">
          <a:xfrm>
            <a:off x="708892" y="914208"/>
            <a:ext cx="2540000" cy="524356"/>
          </a:xfrm>
          <a:prstGeom prst="rect">
            <a:avLst/>
          </a:prstGeom>
          <a:noFill/>
        </p:spPr>
      </p:pic>
      <p:sp>
        <p:nvSpPr>
          <p:cNvPr id="2" name="Title 1"/>
          <p:cNvSpPr>
            <a:spLocks noGrp="1"/>
          </p:cNvSpPr>
          <p:nvPr>
            <p:ph type="ctrTitle" hasCustomPrompt="1"/>
          </p:nvPr>
        </p:nvSpPr>
        <p:spPr>
          <a:xfrm>
            <a:off x="730250" y="1524505"/>
            <a:ext cx="7681913" cy="1523495"/>
          </a:xfrm>
        </p:spPr>
        <p:txBody>
          <a:bodyPr anchor="b" anchorCtr="0">
            <a:noAutofit/>
          </a:bodyPr>
          <a:lstStyle>
            <a:lvl1pPr>
              <a:lnSpc>
                <a:spcPct val="90000"/>
              </a:lnSpc>
              <a:defRPr sz="4800">
                <a:ln w="3175">
                  <a:noFill/>
                </a:ln>
                <a:solidFill>
                  <a:srgbClr val="D70023"/>
                </a:solidFill>
                <a:effectLst>
                  <a:outerShdw blurRad="38100" dist="38100" dir="2700000" algn="tl">
                    <a:srgbClr val="000000">
                      <a:alpha val="43137"/>
                    </a:srgbClr>
                  </a:outerShdw>
                </a:effectLst>
              </a:defRPr>
            </a:lvl1pPr>
          </a:lstStyle>
          <a:p>
            <a:r>
              <a:rPr lang="en-US" dirty="0" smtClean="0"/>
              <a:t>Event Name</a:t>
            </a:r>
            <a:endParaRPr lang="en-US" dirty="0"/>
          </a:p>
        </p:txBody>
      </p:sp>
      <p:sp>
        <p:nvSpPr>
          <p:cNvPr id="3" name="Subtitle 2"/>
          <p:cNvSpPr>
            <a:spLocks noGrp="1"/>
          </p:cNvSpPr>
          <p:nvPr>
            <p:ph type="subTitle" idx="1" hasCustomPrompt="1"/>
          </p:nvPr>
        </p:nvSpPr>
        <p:spPr>
          <a:xfrm>
            <a:off x="730249" y="5638800"/>
            <a:ext cx="7681913" cy="461665"/>
          </a:xfrm>
        </p:spPr>
        <p:txBody>
          <a:bodyPr>
            <a:noAutofit/>
          </a:bodyPr>
          <a:lstStyle>
            <a:lvl1pPr marL="0" indent="0" algn="l">
              <a:lnSpc>
                <a:spcPct val="90000"/>
              </a:lnSpc>
              <a:spcBef>
                <a:spcPts val="0"/>
              </a:spcBef>
              <a:buNone/>
              <a:defRPr sz="2800">
                <a:solidFill>
                  <a:schemeClr val="tx1"/>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Event Date | Location</a:t>
            </a:r>
            <a:endParaRPr lang="en-US" dirty="0"/>
          </a:p>
        </p:txBody>
      </p:sp>
      <p:pic>
        <p:nvPicPr>
          <p:cNvPr id="6" name="Picture 2" descr="\\cmcreate\Brandteam\EPRO\WIP-Nate\Server_Brand\Templates\Powerpoint\working photo\photo_RED_Delores.jpg"/>
          <p:cNvPicPr>
            <a:picLocks noChangeAspect="1" noChangeArrowheads="1"/>
          </p:cNvPicPr>
          <p:nvPr userDrawn="1"/>
        </p:nvPicPr>
        <p:blipFill>
          <a:blip r:embed="rId3"/>
          <a:srcRect/>
          <a:stretch>
            <a:fillRect/>
          </a:stretch>
        </p:blipFill>
        <p:spPr bwMode="auto">
          <a:xfrm>
            <a:off x="0" y="3197034"/>
            <a:ext cx="3352800" cy="2302065"/>
          </a:xfrm>
          <a:prstGeom prst="rect">
            <a:avLst/>
          </a:prstGeom>
          <a:noFill/>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4.xml"/><Relationship Id="rId5" Type="http://schemas.openxmlformats.org/officeDocument/2006/relationships/image" Target="../media/image6.png"/><Relationship Id="rId4" Type="http://schemas.openxmlformats.org/officeDocument/2006/relationships/image" Target="../media/image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1.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image" Target="../media/image8.png"/><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7.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1.jpe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4.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5" Type="http://schemas.openxmlformats.org/officeDocument/2006/relationships/image" Target="../media/image8.png"/><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22" r:id="rId10"/>
    <p:sldLayoutId id="2147483703" r:id="rId11"/>
    <p:sldLayoutId id="2147483704" r:id="rId12"/>
    <p:sldLayoutId id="2147483723" r:id="rId13"/>
  </p:sldLayoutIdLst>
  <p:transition>
    <p:fade/>
  </p:transition>
  <p:hf hdr="0" ftr="0" dt="0"/>
  <p:txStyles>
    <p:titleStyle>
      <a:lvl1pPr algn="l" defTabSz="914363" rtl="0" eaLnBrk="1" latinLnBrk="0" hangingPunct="1">
        <a:lnSpc>
          <a:spcPct val="90000"/>
        </a:lnSpc>
        <a:spcBef>
          <a:spcPct val="0"/>
        </a:spcBef>
        <a:buNone/>
        <a:defRPr lang="en-US" sz="4800" b="0" kern="1200" cap="none" spc="-150" dirty="0" smtClean="0">
          <a:ln w="3175">
            <a:noFill/>
          </a:ln>
          <a:solidFill>
            <a:schemeClr val="bg1"/>
          </a:solidFill>
          <a:effectLst/>
          <a:latin typeface="Segoe" pitchFamily="34" charset="0"/>
          <a:ea typeface="+mn-ea"/>
          <a:cs typeface="Arial" charset="0"/>
        </a:defRPr>
      </a:lvl1pPr>
    </p:titleStyle>
    <p:bodyStyle>
      <a:lvl1pPr marL="457200" indent="-457200" algn="l" defTabSz="914363" rtl="0" eaLnBrk="1" latinLnBrk="0" hangingPunct="1">
        <a:lnSpc>
          <a:spcPct val="90000"/>
        </a:lnSpc>
        <a:spcBef>
          <a:spcPct val="20000"/>
        </a:spcBef>
        <a:buClr>
          <a:srgbClr val="777777"/>
        </a:buClr>
        <a:buSzPct val="130000"/>
        <a:buFont typeface="Arial" pitchFamily="34" charset="0"/>
        <a:buChar char="•"/>
        <a:defRPr sz="3200" kern="1200">
          <a:solidFill>
            <a:schemeClr val="bg1">
              <a:lumMod val="75000"/>
            </a:schemeClr>
          </a:solidFill>
          <a:latin typeface="+mn-lt"/>
          <a:ea typeface="+mn-ea"/>
          <a:cs typeface="+mn-cs"/>
        </a:defRPr>
      </a:lvl1pPr>
      <a:lvl2pPr marL="854075" indent="-396875" algn="l" defTabSz="914363" rtl="0" eaLnBrk="1" latinLnBrk="0" hangingPunct="1">
        <a:lnSpc>
          <a:spcPct val="90000"/>
        </a:lnSpc>
        <a:spcBef>
          <a:spcPct val="20000"/>
        </a:spcBef>
        <a:buClr>
          <a:srgbClr val="777777"/>
        </a:buClr>
        <a:buFont typeface="Segoe" pitchFamily="34" charset="0"/>
        <a:buChar char="−"/>
        <a:defRPr sz="2800" kern="1200">
          <a:solidFill>
            <a:schemeClr val="bg1">
              <a:lumMod val="75000"/>
            </a:schemeClr>
          </a:solidFill>
          <a:latin typeface="+mn-lt"/>
          <a:ea typeface="+mn-ea"/>
          <a:cs typeface="+mn-cs"/>
        </a:defRPr>
      </a:lvl2pPr>
      <a:lvl3pPr marL="1258888" indent="-404813" algn="l" defTabSz="914363" rtl="0" eaLnBrk="1" latinLnBrk="0" hangingPunct="1">
        <a:lnSpc>
          <a:spcPct val="90000"/>
        </a:lnSpc>
        <a:spcBef>
          <a:spcPct val="20000"/>
        </a:spcBef>
        <a:buClr>
          <a:srgbClr val="777777"/>
        </a:buClr>
        <a:buFont typeface="Segoe" pitchFamily="34" charset="0"/>
        <a:buChar char="−"/>
        <a:defRPr sz="2400" kern="1200">
          <a:solidFill>
            <a:schemeClr val="bg1">
              <a:lumMod val="75000"/>
            </a:schemeClr>
          </a:solidFill>
          <a:latin typeface="+mn-lt"/>
          <a:ea typeface="+mn-ea"/>
          <a:cs typeface="+mn-cs"/>
        </a:defRPr>
      </a:lvl3pPr>
      <a:lvl4pPr marL="1604963" indent="-346075" algn="l" defTabSz="914363" rtl="0" eaLnBrk="1" latinLnBrk="0" hangingPunct="1">
        <a:lnSpc>
          <a:spcPct val="90000"/>
        </a:lnSpc>
        <a:spcBef>
          <a:spcPct val="20000"/>
        </a:spcBef>
        <a:buClr>
          <a:srgbClr val="777777"/>
        </a:buClr>
        <a:buFont typeface="Segoe" pitchFamily="34" charset="0"/>
        <a:buChar char="−"/>
        <a:defRPr sz="2400" kern="1200">
          <a:solidFill>
            <a:schemeClr val="bg1">
              <a:lumMod val="75000"/>
            </a:schemeClr>
          </a:solidFill>
          <a:latin typeface="+mn-lt"/>
          <a:ea typeface="+mn-ea"/>
          <a:cs typeface="+mn-cs"/>
        </a:defRPr>
      </a:lvl4pPr>
      <a:lvl5pPr marL="1941513" indent="-336550" algn="l" defTabSz="914363" rtl="0" eaLnBrk="1" latinLnBrk="0" hangingPunct="1">
        <a:lnSpc>
          <a:spcPct val="90000"/>
        </a:lnSpc>
        <a:spcBef>
          <a:spcPct val="20000"/>
        </a:spcBef>
        <a:buClr>
          <a:srgbClr val="777777"/>
        </a:buClr>
        <a:buFont typeface="Segoe" pitchFamily="34" charset="0"/>
        <a:buChar char="−"/>
        <a:defRPr sz="2400" kern="1200">
          <a:solidFill>
            <a:schemeClr val="bg1">
              <a:lumMod val="75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5" descr="dpe-logo.png"/>
          <p:cNvPicPr>
            <a:picLocks noChangeAspect="1"/>
          </p:cNvPicPr>
          <p:nvPr/>
        </p:nvPicPr>
        <p:blipFill>
          <a:blip r:embed="rId5"/>
          <a:stretch>
            <a:fillRect/>
          </a:stretch>
        </p:blipFill>
        <p:spPr>
          <a:xfrm>
            <a:off x="27708" y="6435644"/>
            <a:ext cx="1600200" cy="403884"/>
          </a:xfrm>
          <a:prstGeom prst="rect">
            <a:avLst/>
          </a:prstGeom>
        </p:spPr>
      </p:pic>
    </p:spTree>
  </p:cSld>
  <p:clrMap bg1="lt1" tx1="dk1" bg2="lt2" tx2="dk2" accent1="accent1" accent2="accent2" accent3="accent3" accent4="accent4" accent5="accent5" accent6="accent6" hlink="hlink" folHlink="folHlink"/>
  <p:sldLayoutIdLst>
    <p:sldLayoutId id="2147483721" r:id="rId1"/>
  </p:sldLayoutIdLst>
  <p:transition>
    <p:fade/>
  </p:transition>
  <p:hf hdr="0" ftr="0" dt="0"/>
  <p:txStyles>
    <p:titleStyle>
      <a:lvl1pPr algn="l" defTabSz="914363" rtl="0" eaLnBrk="1" latinLnBrk="0" hangingPunct="1">
        <a:lnSpc>
          <a:spcPct val="90000"/>
        </a:lnSpc>
        <a:spcBef>
          <a:spcPct val="0"/>
        </a:spcBef>
        <a:buNone/>
        <a:defRPr lang="en-US" sz="4800" b="0" kern="1200" cap="none" spc="-150" dirty="0">
          <a:ln w="3175">
            <a:noFill/>
          </a:ln>
          <a:solidFill>
            <a:schemeClr val="bg1"/>
          </a:solidFill>
          <a:effectLst/>
          <a:latin typeface="Segoe"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4"/>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885726" cy="400110"/>
          </a:xfrm>
          <a:prstGeom prst="rect">
            <a:avLst/>
          </a:prstGeom>
          <a:noFill/>
          <a:ln w="12700">
            <a:noFill/>
            <a:miter lim="800000"/>
            <a:headEnd/>
            <a:tailEnd/>
          </a:ln>
          <a:effectLst/>
        </p:spPr>
        <p:txBody>
          <a:bodyPr wrap="none">
            <a:spAutoFit/>
          </a:bodyPr>
          <a:lstStyle/>
          <a:p>
            <a:pPr algn="l" rtl="0" fontAlgn="base">
              <a:spcBef>
                <a:spcPct val="0"/>
              </a:spcBef>
              <a:spcAft>
                <a:spcPct val="0"/>
              </a:spcAft>
              <a:defRPr/>
            </a:pPr>
            <a:r>
              <a:rPr lang="en-US" sz="1000" kern="1200" dirty="0" smtClean="0">
                <a:solidFill>
                  <a:srgbClr val="969696"/>
                </a:solidFill>
                <a:latin typeface="Calibri" pitchFamily="34" charset="0"/>
                <a:ea typeface="+mn-ea"/>
                <a:cs typeface="+mn-cs"/>
                <a:sym typeface="Symbol" pitchFamily="18" charset="2"/>
              </a:rPr>
              <a:t></a:t>
            </a:r>
            <a:r>
              <a:rPr lang="en-US" sz="1000" kern="1200" dirty="0" smtClean="0">
                <a:solidFill>
                  <a:srgbClr val="969696"/>
                </a:solidFill>
                <a:latin typeface="Calibri" pitchFamily="34" charset="0"/>
                <a:ea typeface="+mn-ea"/>
                <a:cs typeface="+mn-cs"/>
              </a:rPr>
              <a:t>SQLskills.com</a:t>
            </a:r>
            <a:br>
              <a:rPr lang="en-US" sz="1000" kern="1200" dirty="0" smtClean="0">
                <a:solidFill>
                  <a:srgbClr val="969696"/>
                </a:solidFill>
                <a:latin typeface="Calibri" pitchFamily="34" charset="0"/>
                <a:ea typeface="+mn-ea"/>
                <a:cs typeface="+mn-cs"/>
              </a:rPr>
            </a:br>
            <a:r>
              <a:rPr lang="en-US" sz="1000" kern="1200" dirty="0" smtClean="0">
                <a:solidFill>
                  <a:srgbClr val="969696"/>
                </a:solidFill>
                <a:latin typeface="Calibri" pitchFamily="34" charset="0"/>
                <a:ea typeface="+mn-ea"/>
                <a:cs typeface="+mn-cs"/>
              </a:rPr>
              <a:t>Troubleshooting and Maintaining High Performance</a:t>
            </a:r>
            <a:endParaRPr lang="en-US" sz="1000" kern="1200" dirty="0">
              <a:solidFill>
                <a:srgbClr val="969696"/>
              </a:solidFill>
              <a:latin typeface="Calibri" pitchFamily="34" charset="0"/>
              <a:ea typeface="+mn-ea"/>
              <a:cs typeface="+mn-cs"/>
            </a:endParaRPr>
          </a:p>
        </p:txBody>
      </p:sp>
    </p:spTree>
  </p:cSld>
  <p:clrMap bg1="dk2" tx1="lt1" bg2="dk1"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5"/>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5"/>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5"/>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5"/>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5"/>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4"/>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885726" cy="400110"/>
          </a:xfrm>
          <a:prstGeom prst="rect">
            <a:avLst/>
          </a:prstGeom>
          <a:noFill/>
          <a:ln w="12700">
            <a:noFill/>
            <a:miter lim="800000"/>
            <a:headEnd/>
            <a:tailEnd/>
          </a:ln>
          <a:effectLst/>
        </p:spPr>
        <p:txBody>
          <a:bodyPr wrap="none">
            <a:spAutoFit/>
          </a:bodyPr>
          <a:lstStyle/>
          <a:p>
            <a:pPr algn="l" rtl="0" fontAlgn="base">
              <a:spcBef>
                <a:spcPct val="0"/>
              </a:spcBef>
              <a:spcAft>
                <a:spcPct val="0"/>
              </a:spcAft>
              <a:defRPr/>
            </a:pPr>
            <a:r>
              <a:rPr lang="en-US" sz="1000" kern="1200" dirty="0">
                <a:solidFill>
                  <a:srgbClr val="969696"/>
                </a:solidFill>
                <a:latin typeface="Calibri" pitchFamily="34" charset="0"/>
                <a:ea typeface="+mn-ea"/>
                <a:cs typeface="+mn-cs"/>
                <a:sym typeface="Symbol" pitchFamily="18" charset="2"/>
              </a:rPr>
              <a:t></a:t>
            </a:r>
            <a:r>
              <a:rPr lang="en-US" sz="1000" kern="1200" dirty="0">
                <a:solidFill>
                  <a:srgbClr val="969696"/>
                </a:solidFill>
                <a:latin typeface="Calibri" pitchFamily="34" charset="0"/>
                <a:ea typeface="+mn-ea"/>
                <a:cs typeface="+mn-cs"/>
              </a:rPr>
              <a:t>SQLskills.com</a:t>
            </a:r>
            <a:br>
              <a:rPr lang="en-US" sz="1000" kern="1200" dirty="0">
                <a:solidFill>
                  <a:srgbClr val="969696"/>
                </a:solidFill>
                <a:latin typeface="Calibri" pitchFamily="34" charset="0"/>
                <a:ea typeface="+mn-ea"/>
                <a:cs typeface="+mn-cs"/>
              </a:rPr>
            </a:br>
            <a:r>
              <a:rPr lang="en-US" sz="1000" kern="1200" dirty="0" smtClean="0">
                <a:solidFill>
                  <a:srgbClr val="969696"/>
                </a:solidFill>
                <a:latin typeface="Calibri" pitchFamily="34" charset="0"/>
                <a:ea typeface="+mn-ea"/>
                <a:cs typeface="+mn-cs"/>
              </a:rPr>
              <a:t>Troubleshooting and Maintaining High</a:t>
            </a:r>
            <a:r>
              <a:rPr lang="en-US" sz="1000" kern="1200" baseline="0" dirty="0" smtClean="0">
                <a:solidFill>
                  <a:srgbClr val="969696"/>
                </a:solidFill>
                <a:latin typeface="Calibri" pitchFamily="34" charset="0"/>
                <a:ea typeface="+mn-ea"/>
                <a:cs typeface="+mn-cs"/>
              </a:rPr>
              <a:t> Performance</a:t>
            </a:r>
            <a:endParaRPr lang="en-US" sz="1000" kern="1200" dirty="0">
              <a:solidFill>
                <a:srgbClr val="969696"/>
              </a:solidFill>
              <a:latin typeface="Calibri" pitchFamily="34" charset="0"/>
              <a:ea typeface="+mn-ea"/>
              <a:cs typeface="+mn-cs"/>
            </a:endParaRPr>
          </a:p>
        </p:txBody>
      </p:sp>
    </p:spTree>
  </p:cSld>
  <p:clrMap bg1="dk2" tx1="lt1" bg2="dk1" tx2="lt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5"/>
        </a:buBlip>
        <a:defRPr sz="28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5"/>
        </a:buBlip>
        <a:defRPr sz="24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5"/>
        </a:buBlip>
        <a:defRPr sz="20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5"/>
        </a:buBlip>
        <a:defRPr sz="18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5"/>
        </a:buBlip>
        <a:defRPr sz="1800">
          <a:solidFill>
            <a:schemeClr val="tx1"/>
          </a:solidFill>
          <a:latin typeface="Calibri" pitchFamily="34" charset="0"/>
        </a:defRPr>
      </a:lvl5pPr>
      <a:lvl6pPr marL="28527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5"/>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6.xml"/><Relationship Id="rId1" Type="http://schemas.openxmlformats.org/officeDocument/2006/relationships/themeOverride" Target="../theme/themeOverride1.xml"/><Relationship Id="rId4" Type="http://schemas.openxmlformats.org/officeDocument/2006/relationships/image" Target="../media/image10.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www.sqlskills.com/" TargetMode="External"/><Relationship Id="rId7"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27.xml"/><Relationship Id="rId6" Type="http://schemas.openxmlformats.org/officeDocument/2006/relationships/image" Target="../media/image12.jpeg"/><Relationship Id="rId5" Type="http://schemas.openxmlformats.org/officeDocument/2006/relationships/hyperlink" Target="http://www.sqlskills.com/sqlserverstorageengine" TargetMode="External"/><Relationship Id="rId10" Type="http://schemas.openxmlformats.org/officeDocument/2006/relationships/image" Target="../media/image15.png"/><Relationship Id="rId4" Type="http://schemas.openxmlformats.org/officeDocument/2006/relationships/hyperlink" Target="mailto:paul@microsoft.com" TargetMode="External"/><Relationship Id="rId9"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www.sqlskills.com/" TargetMode="External"/><Relationship Id="rId7" Type="http://schemas.openxmlformats.org/officeDocument/2006/relationships/image" Target="../media/image14.png"/><Relationship Id="rId12"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7.xml"/><Relationship Id="rId6" Type="http://schemas.openxmlformats.org/officeDocument/2006/relationships/hyperlink" Target="http://www.sqlmag.com/" TargetMode="External"/><Relationship Id="rId11" Type="http://schemas.openxmlformats.org/officeDocument/2006/relationships/image" Target="../media/image13.jpeg"/><Relationship Id="rId5" Type="http://schemas.openxmlformats.org/officeDocument/2006/relationships/hyperlink" Target="http://www.sqlskills.com/blogs/Kimberly" TargetMode="External"/><Relationship Id="rId10" Type="http://schemas.openxmlformats.org/officeDocument/2006/relationships/image" Target="../media/image12.jpeg"/><Relationship Id="rId4" Type="http://schemas.openxmlformats.org/officeDocument/2006/relationships/hyperlink" Target="mailto:Kimberly@SQLskills.com" TargetMode="External"/><Relationship Id="rId9" Type="http://schemas.openxmlformats.org/officeDocument/2006/relationships/image" Target="../media/image16.jpeg"/></Relationships>
</file>

<file path=ppt/slides/_rels/slide4.xml.rels><?xml version="1.0" encoding="UTF-8" standalone="yes"?>
<Relationships xmlns="http://schemas.openxmlformats.org/package/2006/relationships"><Relationship Id="rId3" Type="http://schemas.openxmlformats.org/officeDocument/2006/relationships/hyperlink" Target="mailto:Kimberly@SQLskills.com" TargetMode="External"/><Relationship Id="rId2" Type="http://schemas.openxmlformats.org/officeDocument/2006/relationships/hyperlink" Target="mailto:Paul@SQLskills.com" TargetMode="External"/><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6.xml"/><Relationship Id="rId1" Type="http://schemas.openxmlformats.org/officeDocument/2006/relationships/themeOverride" Target="../theme/themeOverride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6.xml"/><Relationship Id="rId1" Type="http://schemas.openxmlformats.org/officeDocument/2006/relationships/themeOverride" Target="../theme/themeOverride3.xml"/><Relationship Id="rId4" Type="http://schemas.openxmlformats.org/officeDocument/2006/relationships/image" Target="../media/image1.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6.xml"/><Relationship Id="rId1" Type="http://schemas.openxmlformats.org/officeDocument/2006/relationships/themeOverride" Target="../theme/themeOverride4.xml"/><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6.xml"/><Relationship Id="rId1" Type="http://schemas.openxmlformats.org/officeDocument/2006/relationships/themeOverride" Target="../theme/themeOverride5.xml"/><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ctrTitle" sz="quarter"/>
          </p:nvPr>
        </p:nvSpPr>
        <p:spPr>
          <a:xfrm>
            <a:off x="0" y="658813"/>
            <a:ext cx="9144000" cy="4496616"/>
          </a:xfrm>
        </p:spPr>
        <p:txBody>
          <a:bodyPr anchor="t"/>
          <a:lstStyle/>
          <a:p>
            <a:pPr algn="ctr" eaLnBrk="1" hangingPunct="1">
              <a:defRPr/>
            </a:pPr>
            <a:r>
              <a:rPr lang="en-US" sz="6000" dirty="0" smtClean="0">
                <a:solidFill>
                  <a:schemeClr val="accent1"/>
                </a:solidFill>
                <a:effectLst>
                  <a:outerShdw blurRad="38100" dist="38100" dir="2700000" algn="tl">
                    <a:srgbClr val="000000">
                      <a:alpha val="43137"/>
                    </a:srgbClr>
                  </a:outerShdw>
                </a:effectLst>
              </a:rPr>
              <a:t>SQL Server 2008 </a:t>
            </a:r>
            <a:r>
              <a:rPr lang="en-US" sz="6000" dirty="0" smtClean="0">
                <a:effectLst>
                  <a:outerShdw blurRad="38100" dist="38100" dir="2700000" algn="tl">
                    <a:srgbClr val="000000">
                      <a:alpha val="43137"/>
                    </a:srgbClr>
                  </a:outerShdw>
                </a:effectLst>
                <a:latin typeface="Eurostile Bold" pitchFamily="34" charset="0"/>
              </a:rPr>
              <a:t/>
            </a:r>
            <a:br>
              <a:rPr lang="en-US" sz="6000" dirty="0" smtClean="0">
                <a:effectLst>
                  <a:outerShdw blurRad="38100" dist="38100" dir="2700000" algn="tl">
                    <a:srgbClr val="000000">
                      <a:alpha val="43137"/>
                    </a:srgbClr>
                  </a:outerShdw>
                </a:effectLst>
                <a:latin typeface="Eurostile Bold" pitchFamily="34" charset="0"/>
              </a:rPr>
            </a:br>
            <a:r>
              <a:rPr lang="en-US" sz="6000" dirty="0" smtClean="0">
                <a:effectLst>
                  <a:outerShdw blurRad="38100" dist="38100" dir="2700000" algn="tl">
                    <a:srgbClr val="000000">
                      <a:alpha val="43137"/>
                    </a:srgbClr>
                  </a:outerShdw>
                </a:effectLst>
              </a:rPr>
              <a:t> </a:t>
            </a:r>
            <a:r>
              <a:rPr lang="en-US" sz="7200" dirty="0" smtClean="0">
                <a:effectLst>
                  <a:outerShdw blurRad="38100" dist="38100" dir="2700000" algn="tl">
                    <a:srgbClr val="000000">
                      <a:alpha val="43137"/>
                    </a:srgbClr>
                  </a:outerShdw>
                </a:effectLst>
              </a:rPr>
              <a:t>Troubleshooting and Maintaining High Performance</a:t>
            </a:r>
            <a:r>
              <a:rPr lang="en-US" sz="4000" dirty="0" smtClean="0"/>
              <a:t/>
            </a:r>
            <a:br>
              <a:rPr lang="en-US" sz="4000" dirty="0" smtClean="0"/>
            </a:br>
            <a:r>
              <a:rPr lang="en-US" sz="1800" i="1" dirty="0" smtClean="0">
                <a:solidFill>
                  <a:schemeClr val="accent1"/>
                </a:solidFill>
              </a:rPr>
              <a:t/>
            </a:r>
            <a:br>
              <a:rPr lang="en-US" sz="1800" i="1" dirty="0" smtClean="0">
                <a:solidFill>
                  <a:schemeClr val="accent1"/>
                </a:solidFill>
              </a:rPr>
            </a:br>
            <a:r>
              <a:rPr lang="en-US" sz="2400" dirty="0" smtClean="0">
                <a:solidFill>
                  <a:schemeClr val="tx1"/>
                </a:solidFill>
              </a:rPr>
              <a:t>Course Version: September 2011</a:t>
            </a:r>
          </a:p>
        </p:txBody>
      </p:sp>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p:cNvSpPr>
            <a:spLocks noGrp="1" noChangeArrowheads="1"/>
          </p:cNvSpPr>
          <p:nvPr>
            <p:ph type="title"/>
          </p:nvPr>
        </p:nvSpPr>
        <p:spPr/>
        <p:txBody>
          <a:bodyPr/>
          <a:lstStyle/>
          <a:p>
            <a:r>
              <a:rPr lang="en-US" dirty="0" smtClean="0"/>
              <a:t>Module 5: Index Analysis Overview</a:t>
            </a:r>
            <a:endParaRPr lang="en-US" dirty="0"/>
          </a:p>
        </p:txBody>
      </p:sp>
      <p:sp>
        <p:nvSpPr>
          <p:cNvPr id="558083" name="Rectangle 3"/>
          <p:cNvSpPr>
            <a:spLocks noGrp="1" noChangeArrowheads="1"/>
          </p:cNvSpPr>
          <p:nvPr>
            <p:ph idx="1"/>
          </p:nvPr>
        </p:nvSpPr>
        <p:spPr/>
        <p:txBody>
          <a:bodyPr/>
          <a:lstStyle/>
          <a:p>
            <a:r>
              <a:rPr lang="en-US" dirty="0" smtClean="0"/>
              <a:t>Index analysis</a:t>
            </a:r>
          </a:p>
          <a:p>
            <a:pPr lvl="1"/>
            <a:r>
              <a:rPr lang="en-US" dirty="0" smtClean="0"/>
              <a:t>5.1 – Index Cleanup</a:t>
            </a:r>
          </a:p>
          <a:p>
            <a:pPr lvl="2"/>
            <a:r>
              <a:rPr lang="en-US" dirty="0" smtClean="0"/>
              <a:t>Get rid of the dead weight</a:t>
            </a:r>
          </a:p>
          <a:p>
            <a:pPr lvl="2"/>
            <a:r>
              <a:rPr lang="en-US" dirty="0" smtClean="0"/>
              <a:t>Remove duplicate indexes</a:t>
            </a:r>
          </a:p>
          <a:p>
            <a:pPr lvl="2"/>
            <a:r>
              <a:rPr lang="en-US" dirty="0" smtClean="0"/>
              <a:t>Remove unused indexes</a:t>
            </a:r>
          </a:p>
          <a:p>
            <a:pPr lvl="1"/>
            <a:r>
              <a:rPr lang="en-US" dirty="0" smtClean="0"/>
              <a:t>5.2 – Index Health</a:t>
            </a:r>
          </a:p>
          <a:p>
            <a:pPr lvl="2"/>
            <a:r>
              <a:rPr lang="en-US" dirty="0" smtClean="0"/>
              <a:t>Determine health of existing (and useful) indexes</a:t>
            </a:r>
          </a:p>
          <a:p>
            <a:pPr lvl="1"/>
            <a:r>
              <a:rPr lang="en-US" dirty="0" smtClean="0"/>
              <a:t>5.3 – Missing indexes</a:t>
            </a:r>
          </a:p>
          <a:p>
            <a:pPr lvl="2"/>
            <a:r>
              <a:rPr lang="en-US" dirty="0" smtClean="0"/>
              <a:t>Slowly and iteratively – add missing indexes</a:t>
            </a:r>
          </a:p>
          <a:p>
            <a:pPr lvl="2"/>
            <a:r>
              <a:rPr lang="en-US" dirty="0" smtClean="0"/>
              <a:t>Database Tuning Advisor</a:t>
            </a:r>
          </a:p>
          <a:p>
            <a:pPr lvl="2"/>
            <a:r>
              <a:rPr lang="en-US" dirty="0" smtClean="0"/>
              <a:t>Performance Data Collection</a:t>
            </a:r>
          </a:p>
        </p:txBody>
      </p:sp>
    </p:spTree>
    <p:extLst>
      <p:ext uri="{BB962C8B-B14F-4D97-AF65-F5344CB8AC3E}">
        <p14:creationId xmlns:p14="http://schemas.microsoft.com/office/powerpoint/2010/main" val="1494402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ChangeAspect="1" noChangeArrowheads="1"/>
          </p:cNvSpPr>
          <p:nvPr>
            <p:ph type="title"/>
          </p:nvPr>
        </p:nvSpPr>
        <p:spPr/>
        <p:txBody>
          <a:bodyPr/>
          <a:lstStyle/>
          <a:p>
            <a:pPr eaLnBrk="1" hangingPunct="1">
              <a:defRPr/>
            </a:pPr>
            <a:r>
              <a:rPr lang="en-US" dirty="0" smtClean="0"/>
              <a:t>Module </a:t>
            </a:r>
            <a:r>
              <a:rPr lang="en-US" dirty="0" smtClean="0"/>
              <a:t>5.2: </a:t>
            </a:r>
            <a:r>
              <a:rPr lang="en-US" dirty="0" smtClean="0"/>
              <a:t>Index Fragmentation</a:t>
            </a:r>
          </a:p>
        </p:txBody>
      </p:sp>
      <p:sp>
        <p:nvSpPr>
          <p:cNvPr id="331779" name="Rectangle 3"/>
          <p:cNvSpPr>
            <a:spLocks noGrp="1" noChangeAspect="1" noChangeArrowheads="1"/>
          </p:cNvSpPr>
          <p:nvPr>
            <p:ph type="body" idx="1"/>
          </p:nvPr>
        </p:nvSpPr>
        <p:spPr>
          <a:xfrm>
            <a:off x="381000" y="1420813"/>
            <a:ext cx="8388350" cy="5641975"/>
          </a:xfrm>
        </p:spPr>
        <p:txBody>
          <a:bodyPr/>
          <a:lstStyle/>
          <a:p>
            <a:pPr eaLnBrk="1" hangingPunct="1">
              <a:defRPr/>
            </a:pPr>
            <a:r>
              <a:rPr lang="en-US" dirty="0" smtClean="0"/>
              <a:t>Data access methods</a:t>
            </a:r>
          </a:p>
          <a:p>
            <a:pPr eaLnBrk="1" hangingPunct="1">
              <a:defRPr/>
            </a:pPr>
            <a:r>
              <a:rPr lang="en-US" dirty="0" smtClean="0"/>
              <a:t>What is fragmentation?</a:t>
            </a:r>
          </a:p>
          <a:p>
            <a:pPr eaLnBrk="1" hangingPunct="1">
              <a:defRPr/>
            </a:pPr>
            <a:r>
              <a:rPr lang="en-US" dirty="0" smtClean="0"/>
              <a:t>How does fragmentation happen?</a:t>
            </a:r>
          </a:p>
          <a:p>
            <a:pPr eaLnBrk="1" hangingPunct="1">
              <a:defRPr/>
            </a:pPr>
            <a:r>
              <a:rPr lang="en-US" dirty="0" smtClean="0"/>
              <a:t>Detecting, mitigating, removing fragmentation</a:t>
            </a:r>
          </a:p>
        </p:txBody>
      </p:sp>
      <p:sp>
        <p:nvSpPr>
          <p:cNvPr id="2" name="TextBox 1"/>
          <p:cNvSpPr txBox="1"/>
          <p:nvPr/>
        </p:nvSpPr>
        <p:spPr>
          <a:xfrm rot="543192">
            <a:off x="6514086" y="931831"/>
            <a:ext cx="2209799" cy="646331"/>
          </a:xfrm>
          <a:prstGeom prst="rect">
            <a:avLst/>
          </a:prstGeom>
          <a:noFill/>
        </p:spPr>
        <p:txBody>
          <a:bodyPr wrap="square" rtlCol="0">
            <a:spAutoFit/>
          </a:bodyPr>
          <a:lstStyle/>
          <a:p>
            <a:pPr algn="ctr"/>
            <a:r>
              <a:rPr lang="en-US" dirty="0" smtClean="0">
                <a:solidFill>
                  <a:schemeClr val="tx2"/>
                </a:solidFill>
                <a:effectLst>
                  <a:outerShdw blurRad="38100" dist="38100" dir="2700000" algn="tl">
                    <a:srgbClr val="000000">
                      <a:alpha val="43137"/>
                    </a:srgbClr>
                  </a:outerShdw>
                </a:effectLst>
                <a:latin typeface="Calibri" pitchFamily="34" charset="0"/>
                <a:cs typeface="Calibri" pitchFamily="34" charset="0"/>
              </a:rPr>
              <a:t>Module presented </a:t>
            </a:r>
            <a:br>
              <a:rPr lang="en-US" dirty="0" smtClean="0">
                <a:solidFill>
                  <a:schemeClr val="tx2"/>
                </a:solidFill>
                <a:effectLst>
                  <a:outerShdw blurRad="38100" dist="38100" dir="2700000" algn="tl">
                    <a:srgbClr val="000000">
                      <a:alpha val="43137"/>
                    </a:srgbClr>
                  </a:outerShdw>
                </a:effectLst>
                <a:latin typeface="Calibri" pitchFamily="34" charset="0"/>
                <a:cs typeface="Calibri" pitchFamily="34" charset="0"/>
              </a:rPr>
            </a:br>
            <a:r>
              <a:rPr lang="en-US" i="1" dirty="0" smtClean="0">
                <a:solidFill>
                  <a:schemeClr val="tx2"/>
                </a:solidFill>
                <a:effectLst>
                  <a:outerShdw blurRad="38100" dist="38100" dir="2700000" algn="tl">
                    <a:srgbClr val="000000">
                      <a:alpha val="43137"/>
                    </a:srgbClr>
                  </a:outerShdw>
                </a:effectLst>
                <a:latin typeface="Calibri" pitchFamily="34" charset="0"/>
                <a:cs typeface="Calibri" pitchFamily="34" charset="0"/>
              </a:rPr>
              <a:t>IFF</a:t>
            </a:r>
            <a:r>
              <a:rPr lang="en-US" dirty="0" smtClean="0">
                <a:solidFill>
                  <a:schemeClr val="tx2"/>
                </a:solidFill>
                <a:effectLst>
                  <a:outerShdw blurRad="38100" dist="38100" dir="2700000" algn="tl">
                    <a:srgbClr val="000000">
                      <a:alpha val="43137"/>
                    </a:srgbClr>
                  </a:outerShdw>
                </a:effectLst>
                <a:latin typeface="Calibri" pitchFamily="34" charset="0"/>
                <a:cs typeface="Calibri" pitchFamily="34" charset="0"/>
              </a:rPr>
              <a:t> time allows</a:t>
            </a:r>
          </a:p>
        </p:txBody>
      </p:sp>
    </p:spTree>
    <p:extLst>
      <p:ext uri="{BB962C8B-B14F-4D97-AF65-F5344CB8AC3E}">
        <p14:creationId xmlns:p14="http://schemas.microsoft.com/office/powerpoint/2010/main" val="8588097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Grp="1" noChangeArrowheads="1"/>
          </p:cNvSpPr>
          <p:nvPr>
            <p:ph type="title"/>
          </p:nvPr>
        </p:nvSpPr>
        <p:spPr/>
        <p:txBody>
          <a:bodyPr/>
          <a:lstStyle/>
          <a:p>
            <a:r>
              <a:rPr lang="en-US" dirty="0" smtClean="0"/>
              <a:t>Module </a:t>
            </a:r>
            <a:r>
              <a:rPr lang="en-US" dirty="0" smtClean="0"/>
              <a:t>5.3: </a:t>
            </a:r>
            <a:r>
              <a:rPr lang="en-US" dirty="0" smtClean="0"/>
              <a:t>Data Collection</a:t>
            </a:r>
            <a:endParaRPr lang="en-US" dirty="0"/>
          </a:p>
        </p:txBody>
      </p:sp>
      <p:sp>
        <p:nvSpPr>
          <p:cNvPr id="623619" name="Rectangle 3"/>
          <p:cNvSpPr>
            <a:spLocks noGrp="1" noChangeArrowheads="1"/>
          </p:cNvSpPr>
          <p:nvPr>
            <p:ph idx="1"/>
          </p:nvPr>
        </p:nvSpPr>
        <p:spPr/>
        <p:txBody>
          <a:bodyPr>
            <a:normAutofit/>
          </a:bodyPr>
          <a:lstStyle/>
          <a:p>
            <a:r>
              <a:rPr lang="en-US" dirty="0" smtClean="0"/>
              <a:t>Performance Dashboard Reports</a:t>
            </a:r>
          </a:p>
          <a:p>
            <a:r>
              <a:rPr lang="en-US" dirty="0" smtClean="0"/>
              <a:t>Utility Control Point (2008 R2)</a:t>
            </a:r>
          </a:p>
          <a:p>
            <a:r>
              <a:rPr lang="en-US" dirty="0" smtClean="0"/>
              <a:t>Management data warehouse (2008+)</a:t>
            </a:r>
          </a:p>
          <a:p>
            <a:r>
              <a:rPr lang="en-US" dirty="0" smtClean="0"/>
              <a:t>Performance data collection</a:t>
            </a:r>
          </a:p>
          <a:p>
            <a:pPr lvl="1"/>
            <a:r>
              <a:rPr lang="en-US" dirty="0" smtClean="0"/>
              <a:t>Performance data collection components</a:t>
            </a:r>
          </a:p>
          <a:p>
            <a:pPr lvl="1"/>
            <a:r>
              <a:rPr lang="en-US" dirty="0" smtClean="0"/>
              <a:t>System collection sets</a:t>
            </a:r>
          </a:p>
          <a:p>
            <a:pPr lvl="1"/>
            <a:r>
              <a:rPr lang="en-US" dirty="0" smtClean="0"/>
              <a:t>User-defined collection sets</a:t>
            </a:r>
          </a:p>
          <a:p>
            <a:pPr lvl="1"/>
            <a:r>
              <a:rPr lang="en-US" dirty="0" smtClean="0"/>
              <a:t>Reporting</a:t>
            </a:r>
          </a:p>
          <a:p>
            <a:r>
              <a:rPr lang="en-US" dirty="0" smtClean="0"/>
              <a:t>Centralized administration: bringing it all together</a:t>
            </a:r>
          </a:p>
        </p:txBody>
      </p:sp>
      <p:sp>
        <p:nvSpPr>
          <p:cNvPr id="4" name="TextBox 3"/>
          <p:cNvSpPr txBox="1"/>
          <p:nvPr/>
        </p:nvSpPr>
        <p:spPr>
          <a:xfrm rot="543192">
            <a:off x="6514086" y="931831"/>
            <a:ext cx="2209799" cy="646331"/>
          </a:xfrm>
          <a:prstGeom prst="rect">
            <a:avLst/>
          </a:prstGeom>
          <a:noFill/>
        </p:spPr>
        <p:txBody>
          <a:bodyPr wrap="square" rtlCol="0">
            <a:spAutoFit/>
          </a:bodyPr>
          <a:lstStyle/>
          <a:p>
            <a:pPr algn="ctr"/>
            <a:r>
              <a:rPr lang="en-US" dirty="0" smtClean="0">
                <a:solidFill>
                  <a:schemeClr val="tx2"/>
                </a:solidFill>
                <a:effectLst>
                  <a:outerShdw blurRad="38100" dist="38100" dir="2700000" algn="tl">
                    <a:srgbClr val="000000">
                      <a:alpha val="43137"/>
                    </a:srgbClr>
                  </a:outerShdw>
                </a:effectLst>
                <a:latin typeface="Calibri" pitchFamily="34" charset="0"/>
                <a:cs typeface="Calibri" pitchFamily="34" charset="0"/>
              </a:rPr>
              <a:t>Module presented </a:t>
            </a:r>
            <a:br>
              <a:rPr lang="en-US" dirty="0" smtClean="0">
                <a:solidFill>
                  <a:schemeClr val="tx2"/>
                </a:solidFill>
                <a:effectLst>
                  <a:outerShdw blurRad="38100" dist="38100" dir="2700000" algn="tl">
                    <a:srgbClr val="000000">
                      <a:alpha val="43137"/>
                    </a:srgbClr>
                  </a:outerShdw>
                </a:effectLst>
                <a:latin typeface="Calibri" pitchFamily="34" charset="0"/>
                <a:cs typeface="Calibri" pitchFamily="34" charset="0"/>
              </a:rPr>
            </a:br>
            <a:r>
              <a:rPr lang="en-US" i="1" dirty="0" smtClean="0">
                <a:solidFill>
                  <a:schemeClr val="tx2"/>
                </a:solidFill>
                <a:effectLst>
                  <a:outerShdw blurRad="38100" dist="38100" dir="2700000" algn="tl">
                    <a:srgbClr val="000000">
                      <a:alpha val="43137"/>
                    </a:srgbClr>
                  </a:outerShdw>
                </a:effectLst>
                <a:latin typeface="Calibri" pitchFamily="34" charset="0"/>
                <a:cs typeface="Calibri" pitchFamily="34" charset="0"/>
              </a:rPr>
              <a:t>IFF</a:t>
            </a:r>
            <a:r>
              <a:rPr lang="en-US" dirty="0" smtClean="0">
                <a:solidFill>
                  <a:schemeClr val="tx2"/>
                </a:solidFill>
                <a:effectLst>
                  <a:outerShdw blurRad="38100" dist="38100" dir="2700000" algn="tl">
                    <a:srgbClr val="000000">
                      <a:alpha val="43137"/>
                    </a:srgbClr>
                  </a:outerShdw>
                </a:effectLst>
                <a:latin typeface="Calibri" pitchFamily="34" charset="0"/>
                <a:cs typeface="Calibri" pitchFamily="34" charset="0"/>
              </a:rPr>
              <a:t> time allows</a:t>
            </a:r>
          </a:p>
        </p:txBody>
      </p:sp>
    </p:spTree>
    <p:extLst>
      <p:ext uri="{BB962C8B-B14F-4D97-AF65-F5344CB8AC3E}">
        <p14:creationId xmlns:p14="http://schemas.microsoft.com/office/powerpoint/2010/main" val="9409808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sz="4000" dirty="0" smtClean="0"/>
              <a:t>Author/Instructor:</a:t>
            </a:r>
            <a:br>
              <a:rPr lang="en-US" sz="4000" dirty="0" smtClean="0"/>
            </a:br>
            <a:r>
              <a:rPr lang="en-US" dirty="0" smtClean="0"/>
              <a:t>	Paul S. Randal</a:t>
            </a:r>
            <a:endParaRPr lang="en-US" sz="4000" dirty="0" smtClean="0"/>
          </a:p>
        </p:txBody>
      </p:sp>
      <p:sp>
        <p:nvSpPr>
          <p:cNvPr id="5123" name="Rectangle 3"/>
          <p:cNvSpPr>
            <a:spLocks noGrp="1" noChangeArrowheads="1"/>
          </p:cNvSpPr>
          <p:nvPr>
            <p:ph idx="1"/>
          </p:nvPr>
        </p:nvSpPr>
        <p:spPr/>
        <p:txBody>
          <a:bodyPr/>
          <a:lstStyle/>
          <a:p>
            <a:r>
              <a:rPr lang="en-US" sz="2000" dirty="0" smtClean="0"/>
              <a:t>Consultant/Trainer/Speaker/Author</a:t>
            </a:r>
          </a:p>
          <a:p>
            <a:r>
              <a:rPr lang="en-US" sz="2000" dirty="0" smtClean="0"/>
              <a:t>CEO, </a:t>
            </a:r>
            <a:r>
              <a:rPr lang="en-US" sz="2000" dirty="0" smtClean="0">
                <a:hlinkClick r:id="rId3"/>
              </a:rPr>
              <a:t>SQLskills.com</a:t>
            </a:r>
            <a:endParaRPr lang="en-US" sz="2000" dirty="0" smtClean="0"/>
          </a:p>
          <a:p>
            <a:pPr lvl="1"/>
            <a:r>
              <a:rPr lang="en-US" sz="1800" dirty="0" smtClean="0"/>
              <a:t>Email: </a:t>
            </a:r>
            <a:r>
              <a:rPr lang="en-US" sz="1800" dirty="0" smtClean="0">
                <a:hlinkClick r:id="rId4"/>
              </a:rPr>
              <a:t>Paul@SQLskills.com</a:t>
            </a:r>
            <a:r>
              <a:rPr lang="en-US" sz="1800" dirty="0" smtClean="0"/>
              <a:t>  </a:t>
            </a:r>
          </a:p>
          <a:p>
            <a:pPr lvl="1"/>
            <a:r>
              <a:rPr lang="en-US" sz="1800" dirty="0" smtClean="0"/>
              <a:t>Blog: </a:t>
            </a:r>
            <a:r>
              <a:rPr lang="en-US" sz="1800" dirty="0" smtClean="0">
                <a:hlinkClick r:id="rId5"/>
              </a:rPr>
              <a:t>http://www.SQLskills.com/blogs/Paul</a:t>
            </a:r>
            <a:r>
              <a:rPr lang="en-US" sz="1800" dirty="0" smtClean="0"/>
              <a:t>  </a:t>
            </a:r>
          </a:p>
          <a:p>
            <a:pPr lvl="1"/>
            <a:r>
              <a:rPr lang="en-US" sz="1800" dirty="0" smtClean="0"/>
              <a:t>Twitter: @</a:t>
            </a:r>
            <a:r>
              <a:rPr lang="en-US" sz="1800" dirty="0" err="1" smtClean="0"/>
              <a:t>PaulRandal</a:t>
            </a:r>
            <a:endParaRPr lang="en-US" sz="1800" dirty="0" smtClean="0"/>
          </a:p>
          <a:p>
            <a:r>
              <a:rPr lang="en-US" sz="2000" dirty="0" smtClean="0"/>
              <a:t>Contributing Editor of TechNet  and SQL Server Magazines, author of the SQL Q&amp;A columns, articles on DBA topics, multiple 2008 whitepapers</a:t>
            </a:r>
          </a:p>
          <a:p>
            <a:r>
              <a:rPr lang="en-US" sz="2000" dirty="0" smtClean="0"/>
              <a:t>5 years at DEC responsible for the VMS file-system and check/repair</a:t>
            </a:r>
          </a:p>
          <a:p>
            <a:r>
              <a:rPr lang="en-US" sz="2000" dirty="0" smtClean="0"/>
              <a:t>Almost 9 years as developer/manager in the SQL Storage Engine team through August 2007, ultimately responsible for Core Storage Engine</a:t>
            </a:r>
          </a:p>
          <a:p>
            <a:pPr lvl="1"/>
            <a:r>
              <a:rPr lang="en-US" sz="1800" dirty="0" smtClean="0"/>
              <a:t>Wrote DBCC component, other Storage Engine code, </a:t>
            </a:r>
            <a:br>
              <a:rPr lang="en-US" sz="1800" dirty="0" smtClean="0"/>
            </a:br>
            <a:r>
              <a:rPr lang="en-US" sz="1800" dirty="0" smtClean="0"/>
              <a:t>DBCC CHECKDB/repair for SQL 2005</a:t>
            </a:r>
          </a:p>
          <a:p>
            <a:r>
              <a:rPr lang="en-US" sz="2000" dirty="0" smtClean="0"/>
              <a:t>Regular presenter at worldwide </a:t>
            </a:r>
            <a:r>
              <a:rPr lang="en-US" sz="2000" dirty="0" err="1" smtClean="0"/>
              <a:t>TechEds</a:t>
            </a:r>
            <a:r>
              <a:rPr lang="en-US" sz="2000" dirty="0" smtClean="0"/>
              <a:t>, SQL PASS and other </a:t>
            </a:r>
            <a:br>
              <a:rPr lang="en-US" sz="2000" dirty="0" smtClean="0"/>
            </a:br>
            <a:r>
              <a:rPr lang="en-US" sz="2000" dirty="0" smtClean="0"/>
              <a:t>conferences on disaster recovery, HA, maintenance, and internals</a:t>
            </a:r>
          </a:p>
          <a:p>
            <a:r>
              <a:rPr lang="en-US" sz="2000" dirty="0" smtClean="0"/>
              <a:t>Author/instructor for SQL Server 2008 training for Microsoft</a:t>
            </a:r>
          </a:p>
          <a:p>
            <a:r>
              <a:rPr lang="en-US" sz="2000" dirty="0" smtClean="0"/>
              <a:t>Course author/instructor for Microsoft Certified Master</a:t>
            </a:r>
          </a:p>
          <a:p>
            <a:r>
              <a:rPr lang="en-US" sz="2000" dirty="0" smtClean="0"/>
              <a:t>Co-Chair of the SQL Connections conference</a:t>
            </a:r>
            <a:endParaRPr lang="en-US" sz="2800" dirty="0" smtClean="0"/>
          </a:p>
        </p:txBody>
      </p:sp>
      <p:pic>
        <p:nvPicPr>
          <p:cNvPr id="10" name="Picture 8" descr="MVP Book.jpg"/>
          <p:cNvPicPr>
            <a:picLocks noChangeAspect="1"/>
          </p:cNvPicPr>
          <p:nvPr/>
        </p:nvPicPr>
        <p:blipFill>
          <a:blip r:embed="rId6" cstate="print"/>
          <a:srcRect/>
          <a:stretch>
            <a:fillRect/>
          </a:stretch>
        </p:blipFill>
        <p:spPr bwMode="auto">
          <a:xfrm>
            <a:off x="7632604" y="4428645"/>
            <a:ext cx="1041400" cy="1301750"/>
          </a:xfrm>
          <a:prstGeom prst="rect">
            <a:avLst/>
          </a:prstGeom>
          <a:noFill/>
          <a:ln w="9525">
            <a:noFill/>
            <a:miter lim="800000"/>
            <a:headEnd/>
            <a:tailEnd/>
          </a:ln>
        </p:spPr>
      </p:pic>
      <p:pic>
        <p:nvPicPr>
          <p:cNvPr id="11" name="Picture 10" descr="SQL2008Internals.jpg"/>
          <p:cNvPicPr>
            <a:picLocks noChangeAspect="1"/>
          </p:cNvPicPr>
          <p:nvPr/>
        </p:nvPicPr>
        <p:blipFill>
          <a:blip r:embed="rId7" cstate="print"/>
          <a:srcRect l="9111" r="9467"/>
          <a:stretch>
            <a:fillRect/>
          </a:stretch>
        </p:blipFill>
        <p:spPr>
          <a:xfrm>
            <a:off x="7925863" y="5353051"/>
            <a:ext cx="1055602" cy="1296462"/>
          </a:xfrm>
          <a:prstGeom prst="rect">
            <a:avLst/>
          </a:prstGeom>
          <a:solidFill>
            <a:srgbClr val="FFFFFF">
              <a:shade val="85000"/>
            </a:srgbClr>
          </a:solidFill>
          <a:ln>
            <a:noFill/>
          </a:ln>
          <a:effectLst>
            <a:reflection blurRad="12700" stA="38000" endPos="28000" dist="5000" dir="5400000" sy="-100000" algn="bl" rotWithShape="0"/>
          </a:effectLst>
        </p:spPr>
      </p:pic>
      <p:pic>
        <p:nvPicPr>
          <p:cNvPr id="12" name="Picture 11" descr="TextOnly_Logo_02"/>
          <p:cNvPicPr>
            <a:picLocks noChangeAspect="1" noChangeArrowheads="1"/>
          </p:cNvPicPr>
          <p:nvPr/>
        </p:nvPicPr>
        <p:blipFill>
          <a:blip r:embed="rId8" cstate="print"/>
          <a:srcRect/>
          <a:stretch>
            <a:fillRect/>
          </a:stretch>
        </p:blipFill>
        <p:spPr bwMode="invGray">
          <a:xfrm>
            <a:off x="6290002" y="31532"/>
            <a:ext cx="2806700" cy="1492250"/>
          </a:xfrm>
          <a:prstGeom prst="rect">
            <a:avLst/>
          </a:prstGeom>
          <a:noFill/>
          <a:ln w="9525">
            <a:noFill/>
            <a:miter lim="800000"/>
            <a:headEnd/>
            <a:tailEnd/>
          </a:ln>
        </p:spPr>
      </p:pic>
      <p:pic>
        <p:nvPicPr>
          <p:cNvPr id="15" name="Picture 4" descr="Mvp"/>
          <p:cNvPicPr>
            <a:picLocks noChangeAspect="1" noChangeArrowheads="1"/>
          </p:cNvPicPr>
          <p:nvPr/>
        </p:nvPicPr>
        <p:blipFill>
          <a:blip r:embed="rId9" cstate="print"/>
          <a:srcRect/>
          <a:stretch>
            <a:fillRect/>
          </a:stretch>
        </p:blipFill>
        <p:spPr bwMode="auto">
          <a:xfrm>
            <a:off x="5695903" y="1493084"/>
            <a:ext cx="1554162" cy="628650"/>
          </a:xfrm>
          <a:prstGeom prst="rect">
            <a:avLst/>
          </a:prstGeom>
          <a:noFill/>
          <a:ln w="9525">
            <a:noFill/>
            <a:miter lim="800000"/>
            <a:headEnd/>
            <a:tailEnd/>
          </a:ln>
        </p:spPr>
      </p:pic>
      <p:pic>
        <p:nvPicPr>
          <p:cNvPr id="16" name="Picture 5" descr="regional_director"/>
          <p:cNvPicPr>
            <a:picLocks noChangeAspect="1" noChangeArrowheads="1"/>
          </p:cNvPicPr>
          <p:nvPr/>
        </p:nvPicPr>
        <p:blipFill>
          <a:blip r:embed="rId10" cstate="print"/>
          <a:srcRect r="62447"/>
          <a:stretch>
            <a:fillRect/>
          </a:stretch>
        </p:blipFill>
        <p:spPr bwMode="auto">
          <a:xfrm>
            <a:off x="7084953" y="2055429"/>
            <a:ext cx="1699073" cy="561975"/>
          </a:xfrm>
          <a:prstGeom prst="roundRect">
            <a:avLst/>
          </a:prstGeom>
          <a:noFill/>
          <a:ln w="9525">
            <a:solidFill>
              <a:schemeClr val="accent6">
                <a:lumMod val="75000"/>
              </a:schemeClr>
            </a:solid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Autofit/>
          </a:bodyPr>
          <a:lstStyle/>
          <a:p>
            <a:pPr>
              <a:defRPr/>
            </a:pPr>
            <a:r>
              <a:rPr lang="en-US" sz="4000" dirty="0" smtClean="0"/>
              <a:t>Author/Instructor:</a:t>
            </a:r>
            <a:br>
              <a:rPr lang="en-US" sz="4000" dirty="0" smtClean="0"/>
            </a:br>
            <a:r>
              <a:rPr lang="en-US" sz="4000" dirty="0" smtClean="0"/>
              <a:t>	</a:t>
            </a:r>
            <a:r>
              <a:rPr lang="en-US" dirty="0" smtClean="0"/>
              <a:t>Kimberly L. Tripp</a:t>
            </a:r>
            <a:endParaRPr lang="en-US" dirty="0">
              <a:solidFill>
                <a:schemeClr val="accent1"/>
              </a:solidFill>
            </a:endParaRPr>
          </a:p>
        </p:txBody>
      </p:sp>
      <p:sp>
        <p:nvSpPr>
          <p:cNvPr id="4099" name="Rectangle 3"/>
          <p:cNvSpPr>
            <a:spLocks noGrp="1" noChangeAspect="1" noChangeArrowheads="1"/>
          </p:cNvSpPr>
          <p:nvPr>
            <p:ph idx="1"/>
          </p:nvPr>
        </p:nvSpPr>
        <p:spPr/>
        <p:txBody>
          <a:bodyPr/>
          <a:lstStyle/>
          <a:p>
            <a:pPr>
              <a:lnSpc>
                <a:spcPct val="103000"/>
              </a:lnSpc>
            </a:pPr>
            <a:r>
              <a:rPr lang="en-US" sz="2000" dirty="0" smtClean="0"/>
              <a:t>Consultant/Trainer/Speaker/Author</a:t>
            </a:r>
          </a:p>
          <a:p>
            <a:pPr>
              <a:lnSpc>
                <a:spcPct val="103000"/>
              </a:lnSpc>
            </a:pPr>
            <a:r>
              <a:rPr lang="en-US" sz="2000" dirty="0" smtClean="0"/>
              <a:t>Founder, </a:t>
            </a:r>
            <a:r>
              <a:rPr lang="en-US" sz="2000" b="1" i="1" dirty="0" smtClean="0">
                <a:latin typeface="Times New Roman" pitchFamily="18" charset="0"/>
                <a:cs typeface="Times New Roman" pitchFamily="18" charset="0"/>
              </a:rPr>
              <a:t>SYS</a:t>
            </a:r>
            <a:r>
              <a:rPr lang="en-US" sz="2000" b="1" dirty="0" smtClean="0">
                <a:latin typeface="Times New Roman" pitchFamily="18" charset="0"/>
                <a:cs typeface="Times New Roman" pitchFamily="18" charset="0"/>
              </a:rPr>
              <a:t>olutions, Inc.</a:t>
            </a:r>
            <a:r>
              <a:rPr lang="en-US" sz="2000" dirty="0" smtClean="0"/>
              <a:t> (</a:t>
            </a:r>
            <a:r>
              <a:rPr lang="en-US" sz="2000" dirty="0" smtClean="0">
                <a:hlinkClick r:id="rId3"/>
              </a:rPr>
              <a:t>SQLskills.com</a:t>
            </a:r>
            <a:r>
              <a:rPr lang="en-US" sz="2000" dirty="0" smtClean="0"/>
              <a:t>)</a:t>
            </a:r>
            <a:endParaRPr lang="en-US" sz="1800" dirty="0" smtClean="0"/>
          </a:p>
          <a:p>
            <a:pPr lvl="1">
              <a:spcBef>
                <a:spcPts val="0"/>
              </a:spcBef>
            </a:pPr>
            <a:r>
              <a:rPr lang="en-US" sz="1800" dirty="0" smtClean="0"/>
              <a:t>e-mail: </a:t>
            </a:r>
            <a:r>
              <a:rPr lang="en-US" sz="1800" dirty="0" smtClean="0">
                <a:hlinkClick r:id="rId4"/>
              </a:rPr>
              <a:t>Kimberly@SQLskills.com</a:t>
            </a:r>
            <a:r>
              <a:rPr lang="en-US" sz="1800" dirty="0" smtClean="0"/>
              <a:t>  </a:t>
            </a:r>
          </a:p>
          <a:p>
            <a:pPr lvl="1">
              <a:spcBef>
                <a:spcPts val="0"/>
              </a:spcBef>
            </a:pPr>
            <a:r>
              <a:rPr lang="en-US" sz="1800" dirty="0" smtClean="0"/>
              <a:t>blog: </a:t>
            </a:r>
            <a:r>
              <a:rPr lang="en-US" sz="1800" dirty="0" smtClean="0">
                <a:hlinkClick r:id="rId5"/>
              </a:rPr>
              <a:t>http://www.SQLskills.com/blogs/Kimberly</a:t>
            </a:r>
            <a:r>
              <a:rPr lang="en-US" sz="1800" dirty="0" smtClean="0"/>
              <a:t> </a:t>
            </a:r>
          </a:p>
          <a:p>
            <a:pPr lvl="1">
              <a:spcBef>
                <a:spcPts val="0"/>
              </a:spcBef>
            </a:pPr>
            <a:r>
              <a:rPr lang="en-US" sz="1800" dirty="0" smtClean="0"/>
              <a:t>Twitter: @</a:t>
            </a:r>
            <a:r>
              <a:rPr lang="en-US" sz="1800" dirty="0" err="1" smtClean="0"/>
              <a:t>KimberlyLTripp</a:t>
            </a:r>
            <a:r>
              <a:rPr lang="en-US" sz="1800" dirty="0" smtClean="0"/>
              <a:t> </a:t>
            </a:r>
          </a:p>
          <a:p>
            <a:r>
              <a:rPr lang="en-US" sz="2000" dirty="0" smtClean="0"/>
              <a:t>Writer/Editor for SQL Magazine </a:t>
            </a:r>
            <a:r>
              <a:rPr lang="en-US" sz="2000" dirty="0" smtClean="0">
                <a:hlinkClick r:id="rId6"/>
              </a:rPr>
              <a:t>www.sqlmag.com</a:t>
            </a:r>
            <a:r>
              <a:rPr lang="en-US" sz="2000" dirty="0" smtClean="0"/>
              <a:t> </a:t>
            </a:r>
          </a:p>
          <a:p>
            <a:r>
              <a:rPr lang="en-US" sz="2000" dirty="0" smtClean="0"/>
              <a:t>Author of several SQL Server Whitepapers on MSDN/TechNet: </a:t>
            </a:r>
            <a:br>
              <a:rPr lang="en-US" sz="2000" dirty="0" smtClean="0"/>
            </a:br>
            <a:r>
              <a:rPr lang="en-US" sz="2000" dirty="0" smtClean="0"/>
              <a:t>Partitioning, Snapshot Isolation, Manageability and SQLCLR for DBAs</a:t>
            </a:r>
          </a:p>
          <a:p>
            <a:r>
              <a:rPr lang="en-US" sz="2000" dirty="0" smtClean="0"/>
              <a:t>Author/Presenter for more than 25 online webcasts on MSDN, TechNet </a:t>
            </a:r>
            <a:br>
              <a:rPr lang="en-US" sz="2000" dirty="0" smtClean="0"/>
            </a:br>
            <a:r>
              <a:rPr lang="en-US" sz="2000" dirty="0" smtClean="0"/>
              <a:t>(two series and other individual webcasts) and Microsoft eLearning</a:t>
            </a:r>
          </a:p>
          <a:p>
            <a:r>
              <a:rPr lang="en-US" sz="2000" dirty="0" smtClean="0"/>
              <a:t>Co-author MSPress Title: SQL Server 2008 Internals, the SQL </a:t>
            </a:r>
            <a:br>
              <a:rPr lang="en-US" sz="2000" dirty="0" smtClean="0"/>
            </a:br>
            <a:r>
              <a:rPr lang="en-US" sz="2000" dirty="0" smtClean="0"/>
              <a:t>Server MVP Project (Deep Dives), and SQL Server 2000 HA</a:t>
            </a:r>
          </a:p>
          <a:p>
            <a:r>
              <a:rPr lang="en-US" sz="2000" dirty="0"/>
              <a:t>Regular presenter at worldwide </a:t>
            </a:r>
            <a:r>
              <a:rPr lang="en-US" sz="2000" dirty="0" err="1"/>
              <a:t>TechEds</a:t>
            </a:r>
            <a:r>
              <a:rPr lang="en-US" sz="2000" dirty="0"/>
              <a:t>, </a:t>
            </a:r>
            <a:r>
              <a:rPr lang="en-US" sz="2000" dirty="0" smtClean="0"/>
              <a:t>PASS </a:t>
            </a:r>
            <a:r>
              <a:rPr lang="en-US" sz="2000" dirty="0"/>
              <a:t>and other </a:t>
            </a:r>
            <a:r>
              <a:rPr lang="en-US" sz="2000" dirty="0" smtClean="0"/>
              <a:t/>
            </a:r>
            <a:br>
              <a:rPr lang="en-US" sz="2000" dirty="0" smtClean="0"/>
            </a:br>
            <a:r>
              <a:rPr lang="en-US" sz="2000" dirty="0" smtClean="0"/>
              <a:t>conferences </a:t>
            </a:r>
            <a:r>
              <a:rPr lang="en-US" sz="2000" dirty="0"/>
              <a:t>on </a:t>
            </a:r>
            <a:r>
              <a:rPr lang="en-US" sz="2000" dirty="0" err="1" smtClean="0"/>
              <a:t>perf</a:t>
            </a:r>
            <a:r>
              <a:rPr lang="en-US" sz="2000" dirty="0" smtClean="0"/>
              <a:t> tuning (indexing/</a:t>
            </a:r>
            <a:r>
              <a:rPr lang="en-US" sz="2000" dirty="0" err="1" smtClean="0"/>
              <a:t>procs</a:t>
            </a:r>
            <a:r>
              <a:rPr lang="en-US" sz="2000" dirty="0" smtClean="0"/>
              <a:t>/isolation)</a:t>
            </a:r>
            <a:endParaRPr lang="en-US" sz="2000" dirty="0"/>
          </a:p>
          <a:p>
            <a:r>
              <a:rPr lang="en-US" sz="2000" dirty="0" smtClean="0"/>
              <a:t>Author/instructor for SQL </a:t>
            </a:r>
            <a:r>
              <a:rPr lang="en-US" sz="2000" dirty="0"/>
              <a:t>Server 2008 training for Microsoft</a:t>
            </a:r>
          </a:p>
          <a:p>
            <a:r>
              <a:rPr lang="en-US" sz="2000" dirty="0"/>
              <a:t>Course author/instructor for Microsoft Certified </a:t>
            </a:r>
            <a:r>
              <a:rPr lang="en-US" sz="2000" dirty="0" smtClean="0"/>
              <a:t>Master</a:t>
            </a:r>
            <a:endParaRPr lang="en-US" sz="2000" dirty="0"/>
          </a:p>
          <a:p>
            <a:r>
              <a:rPr lang="en-US" sz="2000" dirty="0"/>
              <a:t>Co-Chair of the SQL Connections conference</a:t>
            </a:r>
          </a:p>
        </p:txBody>
      </p:sp>
      <p:pic>
        <p:nvPicPr>
          <p:cNvPr id="4100" name="Picture 4" descr="Mvp"/>
          <p:cNvPicPr>
            <a:picLocks noChangeAspect="1" noChangeArrowheads="1"/>
          </p:cNvPicPr>
          <p:nvPr/>
        </p:nvPicPr>
        <p:blipFill>
          <a:blip r:embed="rId7" cstate="print"/>
          <a:srcRect/>
          <a:stretch>
            <a:fillRect/>
          </a:stretch>
        </p:blipFill>
        <p:spPr bwMode="auto">
          <a:xfrm>
            <a:off x="5695903" y="1493084"/>
            <a:ext cx="1554162" cy="628650"/>
          </a:xfrm>
          <a:prstGeom prst="rect">
            <a:avLst/>
          </a:prstGeom>
          <a:noFill/>
          <a:ln w="9525">
            <a:noFill/>
            <a:miter lim="800000"/>
            <a:headEnd/>
            <a:tailEnd/>
          </a:ln>
        </p:spPr>
      </p:pic>
      <p:pic>
        <p:nvPicPr>
          <p:cNvPr id="4101" name="Picture 5" descr="regional_director"/>
          <p:cNvPicPr>
            <a:picLocks noChangeAspect="1" noChangeArrowheads="1"/>
          </p:cNvPicPr>
          <p:nvPr/>
        </p:nvPicPr>
        <p:blipFill>
          <a:blip r:embed="rId8" cstate="print"/>
          <a:srcRect r="62447"/>
          <a:stretch>
            <a:fillRect/>
          </a:stretch>
        </p:blipFill>
        <p:spPr bwMode="auto">
          <a:xfrm>
            <a:off x="7084953" y="2055429"/>
            <a:ext cx="1699073" cy="561975"/>
          </a:xfrm>
          <a:prstGeom prst="roundRect">
            <a:avLst/>
          </a:prstGeom>
          <a:noFill/>
          <a:ln w="9525">
            <a:solidFill>
              <a:schemeClr val="accent6">
                <a:lumMod val="75000"/>
              </a:schemeClr>
            </a:solidFill>
            <a:miter lim="800000"/>
            <a:headEnd/>
            <a:tailEnd/>
          </a:ln>
        </p:spPr>
      </p:pic>
      <p:pic>
        <p:nvPicPr>
          <p:cNvPr id="8" name="Picture 7" descr="SQLHA Cover"/>
          <p:cNvPicPr>
            <a:picLocks noChangeAspect="1" noChangeArrowheads="1"/>
          </p:cNvPicPr>
          <p:nvPr/>
        </p:nvPicPr>
        <p:blipFill>
          <a:blip r:embed="rId9" cstate="print"/>
          <a:srcRect/>
          <a:stretch>
            <a:fillRect/>
          </a:stretch>
        </p:blipFill>
        <p:spPr bwMode="auto">
          <a:xfrm>
            <a:off x="8015326" y="5485338"/>
            <a:ext cx="1062534" cy="1296462"/>
          </a:xfrm>
          <a:prstGeom prst="rect">
            <a:avLst/>
          </a:prstGeom>
          <a:solidFill>
            <a:srgbClr val="FFFFFF">
              <a:shade val="85000"/>
            </a:srgbClr>
          </a:solidFill>
          <a:ln>
            <a:noFill/>
          </a:ln>
          <a:effectLst>
            <a:reflection blurRad="12700" stA="38000" endPos="28000" dist="5000" dir="5400000" sy="-100000" algn="bl" rotWithShape="0"/>
          </a:effectLst>
        </p:spPr>
      </p:pic>
      <p:pic>
        <p:nvPicPr>
          <p:cNvPr id="4103" name="Picture 8" descr="MVP Book.jpg"/>
          <p:cNvPicPr>
            <a:picLocks noChangeAspect="1"/>
          </p:cNvPicPr>
          <p:nvPr/>
        </p:nvPicPr>
        <p:blipFill>
          <a:blip r:embed="rId10" cstate="print"/>
          <a:srcRect/>
          <a:stretch>
            <a:fillRect/>
          </a:stretch>
        </p:blipFill>
        <p:spPr bwMode="auto">
          <a:xfrm>
            <a:off x="7777220" y="4260850"/>
            <a:ext cx="1041400" cy="1301750"/>
          </a:xfrm>
          <a:prstGeom prst="rect">
            <a:avLst/>
          </a:prstGeom>
          <a:noFill/>
          <a:ln w="9525">
            <a:noFill/>
            <a:miter lim="800000"/>
            <a:headEnd/>
            <a:tailEnd/>
          </a:ln>
        </p:spPr>
      </p:pic>
      <p:pic>
        <p:nvPicPr>
          <p:cNvPr id="10" name="Picture 9" descr="SQL2008Internals.jpg"/>
          <p:cNvPicPr>
            <a:picLocks noChangeAspect="1"/>
          </p:cNvPicPr>
          <p:nvPr/>
        </p:nvPicPr>
        <p:blipFill>
          <a:blip r:embed="rId11" cstate="print"/>
          <a:srcRect l="9111" r="9467"/>
          <a:stretch>
            <a:fillRect/>
          </a:stretch>
        </p:blipFill>
        <p:spPr>
          <a:xfrm>
            <a:off x="7042281" y="5180538"/>
            <a:ext cx="1055602" cy="1296462"/>
          </a:xfrm>
          <a:prstGeom prst="rect">
            <a:avLst/>
          </a:prstGeom>
          <a:solidFill>
            <a:srgbClr val="FFFFFF">
              <a:shade val="85000"/>
            </a:srgbClr>
          </a:solidFill>
          <a:ln>
            <a:noFill/>
          </a:ln>
          <a:effectLst>
            <a:reflection blurRad="12700" stA="38000" endPos="28000" dist="5000" dir="5400000" sy="-100000" algn="bl" rotWithShape="0"/>
          </a:effectLst>
        </p:spPr>
      </p:pic>
      <p:pic>
        <p:nvPicPr>
          <p:cNvPr id="11" name="Picture 10" descr="TextOnly_Logo_02"/>
          <p:cNvPicPr>
            <a:picLocks noChangeAspect="1" noChangeArrowheads="1"/>
          </p:cNvPicPr>
          <p:nvPr/>
        </p:nvPicPr>
        <p:blipFill>
          <a:blip r:embed="rId12" cstate="print"/>
          <a:srcRect/>
          <a:stretch>
            <a:fillRect/>
          </a:stretch>
        </p:blipFill>
        <p:spPr bwMode="invGray">
          <a:xfrm>
            <a:off x="6290002" y="31532"/>
            <a:ext cx="2806700" cy="149225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Useful Info</a:t>
            </a:r>
            <a:endParaRPr lang="en-US" dirty="0"/>
          </a:p>
        </p:txBody>
      </p:sp>
      <p:sp>
        <p:nvSpPr>
          <p:cNvPr id="3" name="Content Placeholder 2"/>
          <p:cNvSpPr>
            <a:spLocks noGrp="1"/>
          </p:cNvSpPr>
          <p:nvPr>
            <p:ph idx="1"/>
          </p:nvPr>
        </p:nvSpPr>
        <p:spPr/>
        <p:txBody>
          <a:bodyPr/>
          <a:lstStyle/>
          <a:p>
            <a:r>
              <a:rPr lang="en-US" dirty="0" smtClean="0"/>
              <a:t>Course questions and feedback</a:t>
            </a:r>
          </a:p>
          <a:p>
            <a:pPr lvl="1"/>
            <a:r>
              <a:rPr lang="en-US" dirty="0" smtClean="0"/>
              <a:t>Send email to </a:t>
            </a:r>
            <a:r>
              <a:rPr lang="en-US" dirty="0" err="1" smtClean="0">
                <a:solidFill>
                  <a:schemeClr val="accent1"/>
                </a:solidFill>
                <a:latin typeface="Lucida Console" pitchFamily="49" charset="0"/>
                <a:cs typeface="Courier New" pitchFamily="49" charset="0"/>
              </a:rPr>
              <a:t>LCSupp</a:t>
            </a:r>
            <a:endParaRPr lang="en-US" dirty="0" smtClean="0"/>
          </a:p>
          <a:p>
            <a:r>
              <a:rPr lang="en-US" dirty="0" smtClean="0"/>
              <a:t>Scripts from all the </a:t>
            </a:r>
            <a:r>
              <a:rPr lang="en-US" dirty="0" err="1" smtClean="0"/>
              <a:t>SQLskills</a:t>
            </a:r>
            <a:r>
              <a:rPr lang="en-US" dirty="0" smtClean="0"/>
              <a:t> courses</a:t>
            </a:r>
          </a:p>
          <a:p>
            <a:pPr lvl="1"/>
            <a:r>
              <a:rPr lang="en-US" dirty="0" smtClean="0"/>
              <a:t>\\minerva\SQLskills</a:t>
            </a:r>
          </a:p>
          <a:p>
            <a:r>
              <a:rPr lang="en-US" dirty="0" smtClean="0"/>
              <a:t>VPC contains all labs/scripts for this course:</a:t>
            </a:r>
          </a:p>
          <a:p>
            <a:pPr lvl="1"/>
            <a:r>
              <a:rPr lang="en-US" dirty="0" smtClean="0"/>
              <a:t>VPC Administrator password = </a:t>
            </a:r>
            <a:r>
              <a:rPr lang="en-US" dirty="0" smtClean="0">
                <a:solidFill>
                  <a:schemeClr val="accent1"/>
                </a:solidFill>
                <a:latin typeface="Lucida Console" pitchFamily="49" charset="0"/>
                <a:cs typeface="Courier New" pitchFamily="49" charset="0"/>
              </a:rPr>
              <a:t>Pass@word1</a:t>
            </a:r>
          </a:p>
          <a:p>
            <a:r>
              <a:rPr lang="en-US" dirty="0" smtClean="0"/>
              <a:t>Email contacts:</a:t>
            </a:r>
          </a:p>
          <a:p>
            <a:pPr lvl="1"/>
            <a:r>
              <a:rPr lang="en-US" dirty="0" smtClean="0"/>
              <a:t>Paul S. Randal: </a:t>
            </a:r>
            <a:r>
              <a:rPr lang="en-US" dirty="0" smtClean="0">
                <a:hlinkClick r:id="rId2"/>
              </a:rPr>
              <a:t>Paul@SQLskills.com</a:t>
            </a:r>
            <a:r>
              <a:rPr lang="en-US" dirty="0" smtClean="0"/>
              <a:t> </a:t>
            </a:r>
          </a:p>
          <a:p>
            <a:pPr lvl="1"/>
            <a:r>
              <a:rPr lang="en-US" dirty="0" smtClean="0"/>
              <a:t>Kimberly L. Tripp: </a:t>
            </a:r>
            <a:r>
              <a:rPr lang="en-US" dirty="0" smtClean="0">
                <a:hlinkClick r:id="rId3"/>
              </a:rPr>
              <a:t>Kimberly@SQLskills.com</a:t>
            </a:r>
            <a:r>
              <a:rPr lang="en-US" dirty="0" smtClean="0"/>
              <a:t> </a:t>
            </a:r>
          </a:p>
          <a:p>
            <a:pPr lvl="1"/>
            <a:endParaRPr lang="en-US" dirty="0" smtClean="0"/>
          </a:p>
          <a:p>
            <a:pPr lvl="1"/>
            <a:endParaRPr lang="en-US" dirty="0" smtClean="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901825"/>
          </a:xfrm>
        </p:spPr>
        <p:txBody>
          <a:bodyPr anchor="t"/>
          <a:lstStyle/>
          <a:p>
            <a:pPr eaLnBrk="1" hangingPunct="1">
              <a:defRPr/>
            </a:pPr>
            <a:r>
              <a:rPr lang="en-US" sz="4000" smtClean="0">
                <a:solidFill>
                  <a:schemeClr val="accent1"/>
                </a:solidFill>
              </a:rPr>
              <a:t>Module 0</a:t>
            </a:r>
            <a:r>
              <a:rPr lang="en-US" smtClean="0"/>
              <a:t/>
            </a:r>
            <a:br>
              <a:rPr lang="en-US" smtClean="0"/>
            </a:br>
            <a:r>
              <a:rPr lang="en-US" sz="6000" smtClean="0"/>
              <a:t>Overview</a:t>
            </a:r>
            <a:r>
              <a:rPr lang="en-US" sz="5400" smtClean="0">
                <a:latin typeface="Eurostile Bold" pitchFamily="34" charset="0"/>
              </a:rPr>
              <a:t/>
            </a:r>
            <a:br>
              <a:rPr lang="en-US" sz="5400" smtClean="0">
                <a:latin typeface="Eurostile Bold" pitchFamily="34" charset="0"/>
              </a:rPr>
            </a:br>
            <a:endParaRPr lang="en-US" sz="3200" smtClean="0">
              <a:solidFill>
                <a:srgbClr val="FCEB98"/>
              </a:solidFill>
            </a:endParaRPr>
          </a:p>
        </p:txBody>
      </p:sp>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701731"/>
          </a:xfrm>
        </p:spPr>
        <p:txBody>
          <a:bodyPr/>
          <a:lstStyle/>
          <a:p>
            <a:r>
              <a:rPr lang="en-US" dirty="0" smtClean="0"/>
              <a:t>Module 1: Waits and Queues</a:t>
            </a:r>
            <a:endParaRPr sz="3200" b="1" dirty="0">
              <a:solidFill>
                <a:schemeClr val="accent1"/>
              </a:solidFill>
              <a:latin typeface="Calibri" pitchFamily="34" charset="0"/>
              <a:ea typeface="+mj-ea"/>
              <a:cs typeface="+mj-cs"/>
            </a:endParaRPr>
          </a:p>
        </p:txBody>
      </p:sp>
      <p:sp>
        <p:nvSpPr>
          <p:cNvPr id="3" name="Content Placeholder 2"/>
          <p:cNvSpPr>
            <a:spLocks noGrp="1"/>
          </p:cNvSpPr>
          <p:nvPr>
            <p:ph idx="1"/>
          </p:nvPr>
        </p:nvSpPr>
        <p:spPr>
          <a:xfrm>
            <a:off x="381000" y="1412875"/>
            <a:ext cx="8382000" cy="3151632"/>
          </a:xfrm>
        </p:spPr>
        <p:txBody>
          <a:bodyPr/>
          <a:lstStyle/>
          <a:p>
            <a:r>
              <a:rPr lang="en-US" dirty="0" smtClean="0"/>
              <a:t>Introduction</a:t>
            </a:r>
          </a:p>
          <a:p>
            <a:r>
              <a:rPr lang="en-US" dirty="0" smtClean="0"/>
              <a:t>Thread lifecycle</a:t>
            </a:r>
          </a:p>
          <a:p>
            <a:r>
              <a:rPr lang="en-US" dirty="0" err="1" smtClean="0"/>
              <a:t>DMVs</a:t>
            </a:r>
            <a:endParaRPr lang="en-US" dirty="0" smtClean="0"/>
          </a:p>
          <a:p>
            <a:r>
              <a:rPr lang="en-US" dirty="0" smtClean="0"/>
              <a:t>Common wait types</a:t>
            </a:r>
          </a:p>
        </p:txBody>
      </p:sp>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623618" name="Rectangle 2"/>
          <p:cNvSpPr>
            <a:spLocks noGrp="1" noChangeArrowheads="1"/>
          </p:cNvSpPr>
          <p:nvPr>
            <p:ph type="title"/>
          </p:nvPr>
        </p:nvSpPr>
        <p:spPr>
          <a:xfrm>
            <a:off x="227013" y="228600"/>
            <a:ext cx="8683625" cy="701731"/>
          </a:xfrm>
        </p:spPr>
        <p:txBody>
          <a:bodyPr/>
          <a:lstStyle/>
          <a:p>
            <a:r>
              <a:rPr lang="en-US" dirty="0" smtClean="0"/>
              <a:t>Module 2: Locking and Blocking</a:t>
            </a:r>
            <a:endParaRPr sz="3200" b="1" dirty="0">
              <a:solidFill>
                <a:schemeClr val="accent1"/>
              </a:solidFill>
              <a:latin typeface="Calibri" pitchFamily="34" charset="0"/>
              <a:ea typeface="+mj-ea"/>
              <a:cs typeface="+mj-cs"/>
            </a:endParaRPr>
          </a:p>
        </p:txBody>
      </p:sp>
      <p:sp>
        <p:nvSpPr>
          <p:cNvPr id="623619" name="Rectangle 3"/>
          <p:cNvSpPr>
            <a:spLocks noGrp="1" noChangeArrowheads="1"/>
          </p:cNvSpPr>
          <p:nvPr>
            <p:ph idx="1"/>
          </p:nvPr>
        </p:nvSpPr>
        <p:spPr/>
        <p:txBody>
          <a:bodyPr/>
          <a:lstStyle/>
          <a:p>
            <a:r>
              <a:rPr lang="en-US" dirty="0" smtClean="0"/>
              <a:t>Locking basics</a:t>
            </a:r>
          </a:p>
          <a:p>
            <a:r>
              <a:rPr lang="en-US" dirty="0" smtClean="0"/>
              <a:t>Locking and blocking</a:t>
            </a:r>
          </a:p>
          <a:p>
            <a:pPr lvl="1"/>
            <a:r>
              <a:rPr lang="en-US" dirty="0" smtClean="0"/>
              <a:t>Locking</a:t>
            </a:r>
          </a:p>
          <a:p>
            <a:pPr lvl="2"/>
            <a:r>
              <a:rPr lang="en-US" dirty="0" smtClean="0"/>
              <a:t>Granularity</a:t>
            </a:r>
          </a:p>
          <a:p>
            <a:pPr lvl="2"/>
            <a:r>
              <a:rPr lang="en-US" dirty="0" smtClean="0"/>
              <a:t>Escalation</a:t>
            </a:r>
          </a:p>
          <a:p>
            <a:pPr lvl="2"/>
            <a:r>
              <a:rPr lang="en-US" dirty="0" smtClean="0"/>
              <a:t>Duration</a:t>
            </a:r>
          </a:p>
          <a:p>
            <a:r>
              <a:rPr lang="en-US" dirty="0" smtClean="0"/>
              <a:t>Troubleshooting locking behavior</a:t>
            </a:r>
          </a:p>
          <a:p>
            <a:pPr lvl="1"/>
            <a:r>
              <a:rPr lang="en-US" dirty="0" smtClean="0"/>
              <a:t>Blocking situations</a:t>
            </a:r>
          </a:p>
          <a:p>
            <a:pPr lvl="2"/>
            <a:r>
              <a:rPr lang="en-US" dirty="0" smtClean="0"/>
              <a:t>Detecting &amp; avoiding</a:t>
            </a:r>
          </a:p>
          <a:p>
            <a:pPr lvl="1"/>
            <a:r>
              <a:rPr lang="en-US" dirty="0" smtClean="0"/>
              <a:t>Deadlock situations</a:t>
            </a:r>
          </a:p>
          <a:p>
            <a:pPr lvl="2"/>
            <a:r>
              <a:rPr lang="en-US" smtClean="0"/>
              <a:t>Detecting &amp; avoiding</a:t>
            </a:r>
            <a:endParaRPr lang="en-US" dirty="0" smtClean="0"/>
          </a:p>
        </p:txBody>
      </p:sp>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Grp="1" noChangeArrowheads="1"/>
          </p:cNvSpPr>
          <p:nvPr>
            <p:ph type="title"/>
          </p:nvPr>
        </p:nvSpPr>
        <p:spPr>
          <a:xfrm>
            <a:off x="227013" y="228600"/>
            <a:ext cx="8683625" cy="701731"/>
          </a:xfrm>
        </p:spPr>
        <p:txBody>
          <a:bodyPr/>
          <a:lstStyle/>
          <a:p>
            <a:r>
              <a:rPr lang="en-US" dirty="0" smtClean="0"/>
              <a:t>Module 3: Resource Governor</a:t>
            </a:r>
            <a:endParaRPr lang="en-US" dirty="0"/>
          </a:p>
        </p:txBody>
      </p:sp>
      <p:sp>
        <p:nvSpPr>
          <p:cNvPr id="623619" name="Rectangle 3"/>
          <p:cNvSpPr>
            <a:spLocks noGrp="1" noChangeArrowheads="1"/>
          </p:cNvSpPr>
          <p:nvPr>
            <p:ph type="body" idx="1"/>
          </p:nvPr>
        </p:nvSpPr>
        <p:spPr>
          <a:xfrm>
            <a:off x="381000" y="1412875"/>
            <a:ext cx="8382000" cy="4339650"/>
          </a:xfrm>
        </p:spPr>
        <p:txBody>
          <a:bodyPr/>
          <a:lstStyle/>
          <a:p>
            <a:r>
              <a:rPr lang="en-US" dirty="0" smtClean="0"/>
              <a:t>Introduction</a:t>
            </a:r>
          </a:p>
          <a:p>
            <a:r>
              <a:rPr lang="en-US" dirty="0" smtClean="0"/>
              <a:t>Concepts</a:t>
            </a:r>
          </a:p>
          <a:p>
            <a:r>
              <a:rPr lang="en-US" dirty="0" smtClean="0"/>
              <a:t>Limitations</a:t>
            </a:r>
          </a:p>
          <a:p>
            <a:r>
              <a:rPr lang="en-US" dirty="0" smtClean="0"/>
              <a:t>Monitoring</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230188"/>
            <a:ext cx="8382000" cy="701731"/>
          </a:xfrm>
        </p:spPr>
        <p:txBody>
          <a:bodyPr/>
          <a:lstStyle/>
          <a:p>
            <a:r>
              <a:rPr lang="en-US" dirty="0" smtClean="0"/>
              <a:t>Module 4: Extended Events</a:t>
            </a:r>
            <a:endParaRPr sz="3200" b="1" dirty="0">
              <a:solidFill>
                <a:schemeClr val="accent1"/>
              </a:solidFill>
              <a:latin typeface="Calibri" pitchFamily="34" charset="0"/>
              <a:ea typeface="+mj-ea"/>
              <a:cs typeface="+mj-cs"/>
            </a:endParaRPr>
          </a:p>
        </p:txBody>
      </p:sp>
      <p:sp>
        <p:nvSpPr>
          <p:cNvPr id="3" name="Content Placeholder 2"/>
          <p:cNvSpPr>
            <a:spLocks noGrp="1"/>
          </p:cNvSpPr>
          <p:nvPr>
            <p:ph idx="1"/>
          </p:nvPr>
        </p:nvSpPr>
        <p:spPr>
          <a:xfrm>
            <a:off x="381000" y="1412875"/>
            <a:ext cx="8382000" cy="984885"/>
          </a:xfrm>
        </p:spPr>
        <p:txBody>
          <a:bodyPr/>
          <a:lstStyle/>
          <a:p>
            <a:r>
              <a:rPr lang="en-US" dirty="0" smtClean="0"/>
              <a:t>Architecture</a:t>
            </a:r>
          </a:p>
          <a:p>
            <a:pPr lvl="1"/>
            <a:r>
              <a:rPr lang="en-US" dirty="0" smtClean="0"/>
              <a:t>Engine</a:t>
            </a:r>
          </a:p>
          <a:p>
            <a:pPr lvl="1"/>
            <a:r>
              <a:rPr lang="en-US" dirty="0" smtClean="0"/>
              <a:t>Extended Events core concepts</a:t>
            </a:r>
          </a:p>
          <a:p>
            <a:pPr lvl="1"/>
            <a:r>
              <a:rPr lang="en-US" dirty="0" smtClean="0"/>
              <a:t>Execution lifecycle and dispatching</a:t>
            </a:r>
          </a:p>
          <a:p>
            <a:r>
              <a:rPr lang="en-US" dirty="0" smtClean="0"/>
              <a:t>Catalog views, </a:t>
            </a:r>
            <a:r>
              <a:rPr lang="en-US" dirty="0" err="1" smtClean="0"/>
              <a:t>DMVs</a:t>
            </a:r>
            <a:r>
              <a:rPr lang="en-US" dirty="0" smtClean="0"/>
              <a:t>, </a:t>
            </a:r>
            <a:r>
              <a:rPr lang="en-US" dirty="0" err="1" smtClean="0"/>
              <a:t>DDL</a:t>
            </a:r>
            <a:endParaRPr lang="en-US" dirty="0" smtClean="0"/>
          </a:p>
          <a:p>
            <a:r>
              <a:rPr lang="en-US" dirty="0" smtClean="0"/>
              <a:t>Event session basics</a:t>
            </a:r>
          </a:p>
          <a:p>
            <a:endParaRPr lang="en-US" dirty="0" smtClean="0"/>
          </a:p>
        </p:txBody>
      </p:sp>
    </p:spTree>
  </p:cSld>
  <p:clrMapOvr>
    <a:overrideClrMapping bg1="dk2" tx1="lt1" bg2="dk1"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SqlDpeDarkRed">
  <a:themeElements>
    <a:clrScheme name="7-00270 Server ID 2">
      <a:dk1>
        <a:srgbClr val="000000"/>
      </a:dk1>
      <a:lt1>
        <a:srgbClr val="FFFFFF"/>
      </a:lt1>
      <a:dk2>
        <a:srgbClr val="050595"/>
      </a:dk2>
      <a:lt2>
        <a:srgbClr val="FFFF99"/>
      </a:lt2>
      <a:accent1>
        <a:srgbClr val="FFA514"/>
      </a:accent1>
      <a:accent2>
        <a:srgbClr val="5082B9"/>
      </a:accent2>
      <a:accent3>
        <a:srgbClr val="64BE46"/>
      </a:accent3>
      <a:accent4>
        <a:srgbClr val="D70023"/>
      </a:accent4>
      <a:accent5>
        <a:srgbClr val="F3E207"/>
      </a:accent5>
      <a:accent6>
        <a:srgbClr val="691987"/>
      </a:accent6>
      <a:hlink>
        <a:srgbClr val="D70023"/>
      </a:hlink>
      <a:folHlink>
        <a:srgbClr val="7DDDFF"/>
      </a:folHlink>
    </a:clrScheme>
    <a:fontScheme name="Blue-Purple TT">
      <a:majorFont>
        <a:latin typeface="Segoe"/>
        <a:ea typeface=""/>
        <a:cs typeface=""/>
      </a:majorFont>
      <a:minorFont>
        <a:latin typeface="Sego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accent6">
                <a:lumMod val="75000"/>
              </a:schemeClr>
            </a:gs>
            <a:gs pos="80000">
              <a:schemeClr val="accent6">
                <a:lumMod val="60000"/>
                <a:lumOff val="40000"/>
              </a:schemeClr>
            </a:gs>
            <a:gs pos="100000">
              <a:schemeClr val="accent6">
                <a:lumMod val="60000"/>
                <a:lumOff val="40000"/>
              </a:schemeClr>
            </a:gs>
          </a:gsLst>
        </a:gradFill>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400" dirty="0" err="1" smtClean="0">
            <a:solidFill>
              <a:schemeClr val="bg1"/>
            </a:solidFill>
            <a:effectLst>
              <a:outerShdw blurRad="38100" dist="38100" dir="2700000" algn="tl">
                <a:srgbClr val="000000">
                  <a:alpha val="43137"/>
                </a:srgbClr>
              </a:outerShdw>
            </a:effectLst>
            <a:latin typeface="Segoe" pitchFamily="34" charset="0"/>
          </a:defRPr>
        </a:defPPr>
      </a:lstStyle>
      <a:style>
        <a:lnRef idx="0">
          <a:schemeClr val="accent1"/>
        </a:lnRef>
        <a:fillRef idx="3">
          <a:schemeClr val="accent1"/>
        </a:fillRef>
        <a:effectRef idx="3">
          <a:schemeClr val="accent1"/>
        </a:effectRef>
        <a:fontRef idx="minor">
          <a:schemeClr val="lt1"/>
        </a:fontRef>
      </a:style>
    </a:spDef>
    <a:txDef>
      <a:spPr>
        <a:noFill/>
      </a:spPr>
      <a:bodyPr wrap="square" rtlCol="0">
        <a:spAutoFit/>
      </a:bodyPr>
      <a:lstStyle>
        <a:defPPr indent="-396875">
          <a:lnSpc>
            <a:spcPct val="90000"/>
          </a:lnSpc>
          <a:spcBef>
            <a:spcPct val="20000"/>
          </a:spcBef>
          <a:buClr>
            <a:srgbClr val="777777"/>
          </a:buClr>
          <a:defRPr sz="2400" dirty="0" err="1" smtClean="0">
            <a:solidFill>
              <a:schemeClr val="bg1">
                <a:lumMod val="75000"/>
              </a:schemeClr>
            </a:solidFill>
          </a:defRPr>
        </a:defPPr>
      </a:lstStyle>
    </a:tx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themeOverride>
</file>

<file path=ppt/theme/themeOverride2.xml><?xml version="1.0" encoding="utf-8"?>
<a:themeOverride xmlns:a="http://schemas.openxmlformats.org/drawingml/2006/main">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themeOverride>
</file>

<file path=ppt/theme/themeOverride3.xml><?xml version="1.0" encoding="utf-8"?>
<a:themeOverride xmlns:a="http://schemas.openxmlformats.org/drawingml/2006/main">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themeOverride>
</file>

<file path=ppt/theme/themeOverride4.xml><?xml version="1.0" encoding="utf-8"?>
<a:themeOverride xmlns:a="http://schemas.openxmlformats.org/drawingml/2006/main">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themeOverride>
</file>

<file path=ppt/theme/themeOverride5.xml><?xml version="1.0" encoding="utf-8"?>
<a:themeOverride xmlns:a="http://schemas.openxmlformats.org/drawingml/2006/main">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themeOverride>
</file>

<file path=docProps/app.xml><?xml version="1.0" encoding="utf-8"?>
<Properties xmlns="http://schemas.openxmlformats.org/officeDocument/2006/extended-properties" xmlns:vt="http://schemas.openxmlformats.org/officeDocument/2006/docPropsVTypes">
  <Template>SqlDpeDarkRed</Template>
  <TotalTime>1405</TotalTime>
  <Words>479</Words>
  <Application>Microsoft Office PowerPoint</Application>
  <PresentationFormat>On-screen Show (4:3)</PresentationFormat>
  <Paragraphs>117</Paragraphs>
  <Slides>12</Slides>
  <Notes>10</Notes>
  <HiddenSlides>0</HiddenSlides>
  <MMClips>0</MMClips>
  <ScaleCrop>false</ScaleCrop>
  <HeadingPairs>
    <vt:vector size="4" baseType="variant">
      <vt:variant>
        <vt:lpstr>Theme</vt:lpstr>
      </vt:variant>
      <vt:variant>
        <vt:i4>4</vt:i4>
      </vt:variant>
      <vt:variant>
        <vt:lpstr>Slide Titles</vt:lpstr>
      </vt:variant>
      <vt:variant>
        <vt:i4>12</vt:i4>
      </vt:variant>
    </vt:vector>
  </HeadingPairs>
  <TitlesOfParts>
    <vt:vector size="16" baseType="lpstr">
      <vt:lpstr>SqlDpeDarkRed</vt:lpstr>
      <vt:lpstr>White with Courier font for code slides</vt:lpstr>
      <vt:lpstr>1_Custom Design</vt:lpstr>
      <vt:lpstr>3_Custom Design</vt:lpstr>
      <vt:lpstr>SQL Server 2008   Troubleshooting and Maintaining High Performance  Course Version: September 2011</vt:lpstr>
      <vt:lpstr>Author/Instructor:  Paul S. Randal</vt:lpstr>
      <vt:lpstr>Author/Instructor:  Kimberly L. Tripp</vt:lpstr>
      <vt:lpstr>More Useful Info</vt:lpstr>
      <vt:lpstr>Module 0 Overview </vt:lpstr>
      <vt:lpstr>Module 1: Waits and Queues</vt:lpstr>
      <vt:lpstr>Module 2: Locking and Blocking</vt:lpstr>
      <vt:lpstr>Module 3: Resource Governor</vt:lpstr>
      <vt:lpstr>Module 4: Extended Events</vt:lpstr>
      <vt:lpstr>Module 5: Index Analysis Overview</vt:lpstr>
      <vt:lpstr>Module 5.2: Index Fragmentation</vt:lpstr>
      <vt:lpstr>Module 5.3: Data Collection</vt:lpstr>
    </vt:vector>
  </TitlesOfParts>
  <Manager>&lt;Content Manager Name Here&gt;</Manager>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Essential SQL Server 2008 Database Infrastructure and Scalability</dc:title>
  <dc:subject>Module 0: Overview</dc:subject>
  <dc:creator>Paul S Randal &amp; Kimberly L Tripp</dc:creator>
  <cp:lastModifiedBy>Kimberly</cp:lastModifiedBy>
  <cp:revision>61</cp:revision>
  <dcterms:created xsi:type="dcterms:W3CDTF">2008-08-20T20:16:36Z</dcterms:created>
  <dcterms:modified xsi:type="dcterms:W3CDTF">2011-08-29T15:39:37Z</dcterms:modified>
</cp:coreProperties>
</file>