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53"/>
  </p:notesMasterIdLst>
  <p:handoutMasterIdLst>
    <p:handoutMasterId r:id="rId5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96" r:id="rId9"/>
    <p:sldId id="263" r:id="rId10"/>
    <p:sldId id="264" r:id="rId11"/>
    <p:sldId id="336" r:id="rId12"/>
    <p:sldId id="265" r:id="rId13"/>
    <p:sldId id="297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8" r:id="rId41"/>
    <p:sldId id="299" r:id="rId42"/>
    <p:sldId id="300" r:id="rId43"/>
    <p:sldId id="301" r:id="rId44"/>
    <p:sldId id="302" r:id="rId45"/>
    <p:sldId id="303" r:id="rId46"/>
    <p:sldId id="292" r:id="rId47"/>
    <p:sldId id="304" r:id="rId48"/>
    <p:sldId id="305" r:id="rId49"/>
    <p:sldId id="293" r:id="rId50"/>
    <p:sldId id="294" r:id="rId51"/>
    <p:sldId id="335" r:id="rId52"/>
  </p:sldIdLst>
  <p:sldSz cx="9144000" cy="6858000" type="screen4x3"/>
  <p:notesSz cx="7315200" cy="9601200"/>
  <p:custDataLst>
    <p:tags r:id="rId55"/>
  </p:custDataLst>
  <p:defaultTextStyle>
    <a:defPPr>
      <a:defRPr lang="en-US"/>
    </a:defPPr>
    <a:lvl1pPr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1pPr>
    <a:lvl2pPr marL="4572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2pPr>
    <a:lvl3pPr marL="9144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3pPr>
    <a:lvl4pPr marL="13716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4pPr>
    <a:lvl5pPr marL="1828800" algn="l" rtl="0" fontAlgn="base">
      <a:lnSpc>
        <a:spcPct val="90000"/>
      </a:lnSpc>
      <a:spcBef>
        <a:spcPct val="0"/>
      </a:spcBef>
      <a:spcAft>
        <a:spcPct val="0"/>
      </a:spcAft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5pPr>
    <a:lvl6pPr marL="22860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6pPr>
    <a:lvl7pPr marL="27432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7pPr>
    <a:lvl8pPr marL="32004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8pPr>
    <a:lvl9pPr marL="3657600" algn="l" defTabSz="914400" rtl="0" eaLnBrk="1" latinLnBrk="0" hangingPunct="1">
      <a:defRPr sz="4000" b="1" kern="1200">
        <a:solidFill>
          <a:srgbClr val="FFCC00"/>
        </a:solidFill>
        <a:latin typeface="Eurostile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808080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6327" autoAdjust="0"/>
    <p:restoredTop sz="94662" autoAdjust="0"/>
  </p:normalViewPr>
  <p:slideViewPr>
    <p:cSldViewPr snapToGrid="0">
      <p:cViewPr varScale="1">
        <p:scale>
          <a:sx n="136" d="100"/>
          <a:sy n="136" d="100"/>
        </p:scale>
        <p:origin x="-894" y="-84"/>
      </p:cViewPr>
      <p:guideLst>
        <p:guide orient="horz" pos="2160"/>
        <p:guide pos="2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4032" y="-612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25" descr="SQLskills wide Logo2"/>
          <p:cNvPicPr>
            <a:picLocks noChangeAspect="1" noChangeArrowheads="1"/>
          </p:cNvPicPr>
          <p:nvPr/>
        </p:nvPicPr>
        <p:blipFill>
          <a:blip r:embed="rId2" cstate="print"/>
          <a:srcRect l="6503" t="22223" r="4047" b="33333"/>
          <a:stretch>
            <a:fillRect/>
          </a:stretch>
        </p:blipFill>
        <p:spPr bwMode="auto">
          <a:xfrm>
            <a:off x="2498725" y="193675"/>
            <a:ext cx="2481263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9120188"/>
            <a:ext cx="7315199" cy="468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8489" tIns="49245" rIns="98489" bIns="49245" numCol="1" anchor="b" anchorCtr="0" compatLnSpc="1">
            <a:prstTxWarp prst="textNoShape">
              <a:avLst/>
            </a:prstTxWarp>
            <a:spAutoFit/>
          </a:bodyPr>
          <a:lstStyle>
            <a:lvl1pPr algn="ctr" defTabSz="984250" eaLnBrk="0" hangingPunct="0">
              <a:lnSpc>
                <a:spcPct val="100000"/>
              </a:lnSpc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err="1" smtClean="0">
                <a:latin typeface="Calibri" pitchFamily="34" charset="0"/>
              </a:rPr>
              <a:t>SQLskills</a:t>
            </a:r>
            <a:r>
              <a:rPr lang="en-US" dirty="0" smtClean="0">
                <a:latin typeface="Calibri" pitchFamily="34" charset="0"/>
              </a:rPr>
              <a:t> Immersion Event</a:t>
            </a:r>
            <a:br>
              <a:rPr lang="en-US" dirty="0" smtClean="0">
                <a:latin typeface="Calibri" pitchFamily="34" charset="0"/>
              </a:rPr>
            </a:br>
            <a:r>
              <a:rPr lang="en-US" b="0" dirty="0" smtClean="0">
                <a:latin typeface="Calibri" pitchFamily="34" charset="0"/>
              </a:rPr>
              <a:t>Page </a:t>
            </a:r>
            <a:fld id="{726231B1-EC7A-4FC1-96E9-E3A5007216C4}" type="slidenum">
              <a:rPr lang="en-US" b="0" smtClean="0">
                <a:latin typeface="Calibri" pitchFamily="34" charset="0"/>
              </a:rPr>
              <a:pPr>
                <a:defRPr/>
              </a:pPr>
              <a:t>‹#›</a:t>
            </a:fld>
            <a:endParaRPr lang="en-US" b="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899060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19138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85" name="Rectangle 9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>
            <a:lvl1pPr defTabSz="966788">
              <a:lnSpc>
                <a:spcPct val="100000"/>
              </a:lnSpc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6" name="Rectangle 10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>
            <a:lvl1pPr algn="r" defTabSz="966788">
              <a:lnSpc>
                <a:spcPct val="100000"/>
              </a:lnSpc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0187" name="Rectangle 11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50188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18600"/>
            <a:ext cx="60531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</a:bodyPr>
          <a:lstStyle>
            <a:lvl1pPr defTabSz="966788">
              <a:lnSpc>
                <a:spcPct val="100000"/>
              </a:lnSpc>
              <a:defRPr sz="8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US" dirty="0" smtClean="0"/>
              <a:t>© SQLskills.com. All rights reserved.</a:t>
            </a:r>
            <a:endParaRPr lang="en-US" dirty="0"/>
          </a:p>
        </p:txBody>
      </p:sp>
      <p:sp>
        <p:nvSpPr>
          <p:cNvPr id="50189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6146800" y="9118600"/>
            <a:ext cx="1166813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3" tIns="48327" rIns="96653" bIns="48327" numCol="1" anchor="b" anchorCtr="0" compatLnSpc="1">
            <a:prstTxWarp prst="textNoShape">
              <a:avLst/>
            </a:prstTxWarp>
          </a:bodyPr>
          <a:lstStyle>
            <a:lvl1pPr algn="r" defTabSz="966788">
              <a:lnSpc>
                <a:spcPct val="100000"/>
              </a:lnSpc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26BEAA27-4A18-4736-9A8C-288F912A16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367730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© Kimberly L. Tripp</a:t>
            </a:r>
            <a:br>
              <a:rPr lang="en-US" smtClean="0"/>
            </a:br>
            <a:r>
              <a:rPr lang="en-US" smtClean="0"/>
              <a:t>SYSolutions, Inc. All rights reserved.</a:t>
            </a:r>
          </a:p>
        </p:txBody>
      </p:sp>
      <p:sp>
        <p:nvSpPr>
          <p:cNvPr id="21507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AA9B48-0A40-4E5A-B8B2-4B643D97A46C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2150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1509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© Kimberly L. Tripp</a:t>
            </a:r>
            <a:br>
              <a:rPr lang="en-US" smtClean="0"/>
            </a:br>
            <a:r>
              <a:rPr lang="en-US" smtClean="0"/>
              <a:t>SYSolutions, Inc.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6BEAA27-4A18-4736-9A8C-288F912A16EA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© Kimberly L. Tripp</a:t>
            </a:r>
            <a:br>
              <a:rPr lang="en-US" smtClean="0"/>
            </a:br>
            <a:r>
              <a:rPr lang="en-US" smtClean="0"/>
              <a:t>SYSolutions, Inc. All rights reserved.</a:t>
            </a:r>
          </a:p>
        </p:txBody>
      </p:sp>
      <p:sp>
        <p:nvSpPr>
          <p:cNvPr id="6963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C8897D-853F-4ED0-AD6B-0DA59B2046BB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6963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035" y="4561226"/>
            <a:ext cx="5367130" cy="4318573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© Kimberly L. Tripp</a:t>
            </a:r>
            <a:br>
              <a:rPr lang="en-US" smtClean="0"/>
            </a:br>
            <a:r>
              <a:rPr lang="en-US" smtClean="0"/>
              <a:t>SYSolutions, Inc. All rights reserved.</a:t>
            </a:r>
          </a:p>
        </p:txBody>
      </p:sp>
      <p:sp>
        <p:nvSpPr>
          <p:cNvPr id="6963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C8897D-853F-4ED0-AD6B-0DA59B2046BB}" type="slidenum">
              <a:rPr lang="en-US" smtClean="0"/>
              <a:pPr/>
              <a:t>31</a:t>
            </a:fld>
            <a:endParaRPr lang="en-US" smtClean="0"/>
          </a:p>
        </p:txBody>
      </p:sp>
      <p:sp>
        <p:nvSpPr>
          <p:cNvPr id="6963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035" y="4561226"/>
            <a:ext cx="5367130" cy="4318573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12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/>
              <a:t>© Kimberly L. Tripp</a:t>
            </a:r>
            <a:br>
              <a:rPr lang="en-US" smtClean="0"/>
            </a:br>
            <a:r>
              <a:rPr lang="en-US" smtClean="0"/>
              <a:t>SYSolutions, Inc. All rights reserved.</a:t>
            </a:r>
          </a:p>
        </p:txBody>
      </p:sp>
      <p:sp>
        <p:nvSpPr>
          <p:cNvPr id="6963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C8897D-853F-4ED0-AD6B-0DA59B2046BB}" type="slidenum">
              <a:rPr lang="en-US" smtClean="0"/>
              <a:pPr/>
              <a:t>46</a:t>
            </a:fld>
            <a:endParaRPr lang="en-US" smtClean="0"/>
          </a:p>
        </p:txBody>
      </p:sp>
      <p:sp>
        <p:nvSpPr>
          <p:cNvPr id="6963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035" y="4561226"/>
            <a:ext cx="5367130" cy="4318573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TextOnly_Logo_0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invGray">
          <a:xfrm>
            <a:off x="6308725" y="5432425"/>
            <a:ext cx="2806700" cy="149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0" y="76200"/>
            <a:ext cx="9144000" cy="762000"/>
          </a:xfrm>
          <a:effectLst>
            <a:outerShdw dist="17961" dir="2700000" algn="ctr" rotWithShape="0">
              <a:schemeClr val="bg2"/>
            </a:outerShdw>
          </a:effectLst>
        </p:spPr>
        <p:txBody>
          <a:bodyPr anchor="ctr"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0525" y="228600"/>
            <a:ext cx="2170113" cy="6196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7013" y="228600"/>
            <a:ext cx="6361112" cy="6196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ontent-pag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8"/>
          <p:cNvSpPr>
            <a:spLocks noGrp="1"/>
          </p:cNvSpPr>
          <p:nvPr>
            <p:ph idx="1"/>
          </p:nvPr>
        </p:nvSpPr>
        <p:spPr>
          <a:xfrm>
            <a:off x="304800" y="1371600"/>
            <a:ext cx="8610600" cy="5105400"/>
          </a:xfrm>
          <a:prstGeom prst="rect">
            <a:avLst/>
          </a:prstGeom>
        </p:spPr>
        <p:txBody>
          <a:bodyPr/>
          <a:lstStyle>
            <a:lvl1pPr>
              <a:buClr>
                <a:schemeClr val="accent2">
                  <a:lumMod val="75000"/>
                </a:schemeClr>
              </a:buClr>
              <a:defRPr sz="2400">
                <a:latin typeface="Calibri" pitchFamily="34" charset="0"/>
              </a:defRPr>
            </a:lvl1pPr>
            <a:lvl2pPr>
              <a:buClr>
                <a:schemeClr val="accent2">
                  <a:lumMod val="75000"/>
                </a:schemeClr>
              </a:buClr>
              <a:defRPr sz="2000">
                <a:latin typeface="Calibri" pitchFamily="34" charset="0"/>
              </a:defRPr>
            </a:lvl2pPr>
            <a:lvl3pPr>
              <a:buClr>
                <a:schemeClr val="accent2">
                  <a:lumMod val="75000"/>
                </a:schemeClr>
              </a:buClr>
              <a:defRPr sz="1800">
                <a:latin typeface="Calibri" pitchFamily="34" charset="0"/>
              </a:defRPr>
            </a:lvl3pPr>
            <a:lvl4pPr>
              <a:buClr>
                <a:schemeClr val="accent2">
                  <a:lumMod val="75000"/>
                </a:schemeClr>
              </a:buClr>
              <a:defRPr sz="1600">
                <a:latin typeface="Calibri" pitchFamily="34" charset="0"/>
              </a:defRPr>
            </a:lvl4pPr>
            <a:lvl5pPr>
              <a:buClr>
                <a:schemeClr val="accent2">
                  <a:lumMod val="75000"/>
                </a:schemeClr>
              </a:buClr>
              <a:defRPr sz="1600">
                <a:latin typeface="Calibri" pitchFamily="34" charset="0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6" name="Title 16"/>
          <p:cNvSpPr>
            <a:spLocks noGrp="1"/>
          </p:cNvSpPr>
          <p:nvPr>
            <p:ph type="title"/>
          </p:nvPr>
        </p:nvSpPr>
        <p:spPr bwMode="auto">
          <a:xfrm>
            <a:off x="0" y="0"/>
            <a:ext cx="9144000" cy="1219200"/>
          </a:xfrm>
          <a:prstGeom prst="rect">
            <a:avLst/>
          </a:prstGeom>
          <a:solidFill>
            <a:schemeClr val="tx1"/>
          </a:solidFill>
        </p:spPr>
        <p:txBody>
          <a:bodyPr rtlCol="0" anchor="ctr" anchorCtr="0"/>
          <a:lstStyle>
            <a:lvl1pPr algn="ctr">
              <a:lnSpc>
                <a:spcPct val="90000"/>
              </a:lnSpc>
              <a:defRPr sz="3600" b="0" baseline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+mj-lt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7013" y="1384300"/>
            <a:ext cx="8455025" cy="5040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7013" y="1141413"/>
            <a:ext cx="4151312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0725" y="1141413"/>
            <a:ext cx="4151313" cy="5283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spect="1" noChangeArrowheads="1"/>
          </p:cNvSpPr>
          <p:nvPr>
            <p:ph type="title"/>
          </p:nvPr>
        </p:nvSpPr>
        <p:spPr bwMode="auto">
          <a:xfrm>
            <a:off x="227013" y="228600"/>
            <a:ext cx="868362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Title Slide</a:t>
            </a:r>
          </a:p>
        </p:txBody>
      </p:sp>
      <p:sp>
        <p:nvSpPr>
          <p:cNvPr id="65539" name="Rectangle 3"/>
          <p:cNvSpPr>
            <a:spLocks noGrp="1" noChangeAspect="1" noChangeArrowheads="1"/>
          </p:cNvSpPr>
          <p:nvPr>
            <p:ph type="body" idx="1"/>
          </p:nvPr>
        </p:nvSpPr>
        <p:spPr bwMode="auto">
          <a:xfrm>
            <a:off x="227013" y="1141413"/>
            <a:ext cx="8455025" cy="528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pic>
        <p:nvPicPr>
          <p:cNvPr id="1028" name="Picture 4" descr="sqlskills_logo_pure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918450" y="6299200"/>
            <a:ext cx="11684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1" name="Rectangle 5"/>
          <p:cNvSpPr>
            <a:spLocks noChangeArrowheads="1"/>
          </p:cNvSpPr>
          <p:nvPr/>
        </p:nvSpPr>
        <p:spPr bwMode="auto">
          <a:xfrm>
            <a:off x="0" y="6461125"/>
            <a:ext cx="2885726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sz="1000" b="0" dirty="0">
                <a:solidFill>
                  <a:srgbClr val="969696"/>
                </a:solidFill>
                <a:latin typeface="Calibri" pitchFamily="34" charset="0"/>
                <a:sym typeface="Symbol" pitchFamily="18" charset="2"/>
              </a:rPr>
              <a:t></a:t>
            </a:r>
            <a:r>
              <a:rPr lang="en-US" sz="1000" b="0" dirty="0">
                <a:solidFill>
                  <a:srgbClr val="969696"/>
                </a:solidFill>
                <a:latin typeface="Calibri" pitchFamily="34" charset="0"/>
              </a:rPr>
              <a:t>SQLskills.com</a:t>
            </a:r>
            <a:br>
              <a:rPr lang="en-US" sz="1000" b="0" dirty="0">
                <a:solidFill>
                  <a:srgbClr val="969696"/>
                </a:solidFill>
                <a:latin typeface="Calibri" pitchFamily="34" charset="0"/>
              </a:rPr>
            </a:br>
            <a:r>
              <a:rPr lang="en-US" sz="1000" b="0" dirty="0" smtClean="0">
                <a:solidFill>
                  <a:srgbClr val="969696"/>
                </a:solidFill>
                <a:latin typeface="Calibri" pitchFamily="34" charset="0"/>
              </a:rPr>
              <a:t>Troubleshooting</a:t>
            </a:r>
            <a:r>
              <a:rPr lang="en-US" sz="1000" b="0" baseline="0" dirty="0" smtClean="0">
                <a:solidFill>
                  <a:srgbClr val="969696"/>
                </a:solidFill>
                <a:latin typeface="Calibri" pitchFamily="34" charset="0"/>
              </a:rPr>
              <a:t> and Maintaining High Performance</a:t>
            </a:r>
            <a:endParaRPr lang="en-US" sz="1000" b="0" dirty="0">
              <a:solidFill>
                <a:srgbClr val="969696"/>
              </a:solidFill>
              <a:latin typeface="Calibri" pitchFamily="34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8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9" r:id="rId12"/>
  </p:sldLayoutIdLst>
  <p:transition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Calibri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 b="1">
          <a:solidFill>
            <a:srgbClr val="FFCC00"/>
          </a:solidFill>
          <a:latin typeface="Eurostile" pitchFamily="34" charset="0"/>
        </a:defRPr>
      </a:lvl9pPr>
    </p:titleStyle>
    <p:bodyStyle>
      <a:lvl1pPr marL="457200" indent="-45720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6"/>
        </a:buBlip>
        <a:defRPr sz="3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1030288" indent="-454025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6"/>
        </a:buBlip>
        <a:defRPr sz="2800">
          <a:solidFill>
            <a:schemeClr val="tx1"/>
          </a:solidFill>
          <a:latin typeface="Calibri" pitchFamily="34" charset="0"/>
        </a:defRPr>
      </a:lvl2pPr>
      <a:lvl3pPr marL="1481138" indent="-33655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6"/>
        </a:buBlip>
        <a:defRPr sz="2400">
          <a:solidFill>
            <a:schemeClr val="tx1"/>
          </a:solidFill>
          <a:latin typeface="Calibri" pitchFamily="34" charset="0"/>
        </a:defRPr>
      </a:lvl3pPr>
      <a:lvl4pPr marL="1944688" indent="-34925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6"/>
        </a:buBlip>
        <a:defRPr sz="2000">
          <a:solidFill>
            <a:schemeClr val="tx1"/>
          </a:solidFill>
          <a:latin typeface="Calibri" pitchFamily="34" charset="0"/>
        </a:defRPr>
      </a:lvl4pPr>
      <a:lvl5pPr marL="2395538" indent="-336550" algn="l" rtl="0" eaLnBrk="0" fontAlgn="base" hangingPunct="0">
        <a:spcBef>
          <a:spcPct val="0"/>
        </a:spcBef>
        <a:spcAft>
          <a:spcPct val="0"/>
        </a:spcAft>
        <a:buSzPct val="95000"/>
        <a:buBlip>
          <a:blip r:embed="rId16"/>
        </a:buBlip>
        <a:defRPr sz="2000">
          <a:solidFill>
            <a:schemeClr val="tx1"/>
          </a:solidFill>
          <a:latin typeface="Calibri" pitchFamily="34" charset="0"/>
        </a:defRPr>
      </a:lvl5pPr>
      <a:lvl6pPr marL="2852738" indent="-336550" algn="l" rtl="0" fontAlgn="base">
        <a:spcBef>
          <a:spcPct val="0"/>
        </a:spcBef>
        <a:spcAft>
          <a:spcPct val="0"/>
        </a:spcAft>
        <a:buSzPct val="95000"/>
        <a:buBlip>
          <a:blip r:embed="rId16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3309938" indent="-336550" algn="l" rtl="0" fontAlgn="base">
        <a:spcBef>
          <a:spcPct val="0"/>
        </a:spcBef>
        <a:spcAft>
          <a:spcPct val="0"/>
        </a:spcAft>
        <a:buSzPct val="95000"/>
        <a:buBlip>
          <a:blip r:embed="rId16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767138" indent="-336550" algn="l" rtl="0" fontAlgn="base">
        <a:spcBef>
          <a:spcPct val="0"/>
        </a:spcBef>
        <a:spcAft>
          <a:spcPct val="0"/>
        </a:spcAft>
        <a:buSzPct val="95000"/>
        <a:buBlip>
          <a:blip r:embed="rId16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4224338" indent="-336550" algn="l" rtl="0" fontAlgn="base">
        <a:spcBef>
          <a:spcPct val="0"/>
        </a:spcBef>
        <a:spcAft>
          <a:spcPct val="0"/>
        </a:spcAft>
        <a:buSzPct val="95000"/>
        <a:buBlip>
          <a:blip r:embed="rId16"/>
        </a:buBlip>
        <a:defRPr sz="2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tinyurl.com/42o933d" TargetMode="External"/><Relationship Id="rId2" Type="http://schemas.openxmlformats.org/officeDocument/2006/relationships/hyperlink" Target="http://support.microsoft.com/kb/329526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http://support.microsoft.com/kb/2407439" TargetMode="Externa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icrosoft.com/technet/prodtechnol/sql/2005/onlineindex.mspx" TargetMode="External"/><Relationship Id="rId2" Type="http://schemas.openxmlformats.org/officeDocument/2006/relationships/hyperlink" Target="http://www.microsoft.com/technet/prodtechnol/sql/2000/maintain/ss2kidbp.msp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qlfool.com/2010/04/index-defrag-script-v4-0/" TargetMode="External"/><Relationship Id="rId5" Type="http://schemas.openxmlformats.org/officeDocument/2006/relationships/hyperlink" Target="http://weblogs.sqlteam.com/tarad/archive/2009/11/03/DefragmentingRebuilding-Indexes-in-SQL-Server-2005-and-2008Again.aspx" TargetMode="External"/><Relationship Id="rId4" Type="http://schemas.openxmlformats.org/officeDocument/2006/relationships/hyperlink" Target="http://ola.hallengren.com/" TargetMode="Externa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455613"/>
            <a:ext cx="8382000" cy="1477328"/>
          </a:xfrm>
        </p:spPr>
        <p:txBody>
          <a:bodyPr anchor="t"/>
          <a:lstStyle/>
          <a:p>
            <a:pPr eaLnBrk="1" hangingPunct="1">
              <a:defRPr/>
            </a:pPr>
            <a:r>
              <a:rPr lang="en-US" sz="4000" dirty="0" smtClean="0">
                <a:solidFill>
                  <a:schemeClr val="accent1"/>
                </a:solidFill>
              </a:rPr>
              <a:t>Module </a:t>
            </a:r>
            <a:r>
              <a:rPr lang="en-US" sz="4000" dirty="0" smtClean="0">
                <a:solidFill>
                  <a:schemeClr val="accent1"/>
                </a:solidFill>
              </a:rPr>
              <a:t>6</a:t>
            </a:r>
            <a:r>
              <a:rPr lang="en-US" sz="6000" dirty="0" smtClean="0"/>
              <a:t/>
            </a:r>
            <a:br>
              <a:rPr lang="en-US" sz="6000" dirty="0" smtClean="0"/>
            </a:br>
            <a:r>
              <a:rPr lang="en-US" sz="6000" dirty="0" smtClean="0"/>
              <a:t>Index Fragmentation</a:t>
            </a:r>
            <a:endParaRPr lang="en-US" sz="3200" dirty="0" smtClean="0">
              <a:solidFill>
                <a:srgbClr val="FCEB98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Range-Scan: Readahead </a:t>
            </a:r>
            <a:r>
              <a:rPr lang="en-US" sz="2800" dirty="0" smtClean="0"/>
              <a:t>(2)</a:t>
            </a:r>
            <a:endParaRPr lang="en-US" dirty="0" smtClean="0"/>
          </a:p>
        </p:txBody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 smtClean="0"/>
              <a:t>Why use readahead?</a:t>
            </a:r>
          </a:p>
          <a:p>
            <a:pPr lvl="1"/>
            <a:r>
              <a:rPr lang="en-US" sz="2400" dirty="0" smtClean="0"/>
              <a:t>Keep the CPUs busy, maximize throughput</a:t>
            </a:r>
          </a:p>
          <a:p>
            <a:pPr lvl="1"/>
            <a:r>
              <a:rPr lang="en-US" sz="2400" dirty="0" smtClean="0"/>
              <a:t>More efficient to issue 1 x 8-page I/O than 8 x 1-page I/Os</a:t>
            </a:r>
          </a:p>
          <a:p>
            <a:r>
              <a:rPr lang="en-US" sz="2800" dirty="0" smtClean="0"/>
              <a:t>Feedback mechanism to determine how far ahead of the scan point to read</a:t>
            </a:r>
          </a:p>
          <a:p>
            <a:r>
              <a:rPr lang="en-US" sz="2800" dirty="0" smtClean="0"/>
              <a:t>Driven from parent level during range scans</a:t>
            </a:r>
          </a:p>
          <a:p>
            <a:pPr lvl="1"/>
            <a:r>
              <a:rPr lang="en-US" sz="2400" dirty="0" smtClean="0"/>
              <a:t>Parent level pages contain ordered links to the leaf level</a:t>
            </a:r>
          </a:p>
          <a:p>
            <a:r>
              <a:rPr lang="en-US" sz="2800" dirty="0" smtClean="0"/>
              <a:t>Issues 1, 8, 32 (or larger) page I/Os</a:t>
            </a:r>
          </a:p>
          <a:p>
            <a:pPr lvl="1"/>
            <a:r>
              <a:rPr lang="en-US" sz="2400" dirty="0" smtClean="0"/>
              <a:t>8, 32+ page I/Os only possible with contiguous pages</a:t>
            </a:r>
          </a:p>
          <a:p>
            <a:pPr lvl="1"/>
            <a:r>
              <a:rPr lang="en-US" sz="2400" dirty="0" smtClean="0"/>
              <a:t>Better contiguity = bigger I/Os</a:t>
            </a:r>
          </a:p>
          <a:p>
            <a:r>
              <a:rPr lang="en-US" sz="2800" dirty="0" smtClean="0"/>
              <a:t>Problem: fragmentation affects range scans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–E Startup Option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>
                <a:hlinkClick r:id="rId2"/>
              </a:rPr>
              <a:t>http://support.microsoft.com/kb/329526</a:t>
            </a:r>
            <a:endParaRPr lang="en-US" sz="2800" dirty="0" smtClean="0"/>
          </a:p>
          <a:p>
            <a:r>
              <a:rPr lang="en-US" sz="2800" dirty="0" err="1" smtClean="0"/>
              <a:t>SQLCAT</a:t>
            </a:r>
            <a:r>
              <a:rPr lang="en-US" sz="2800" dirty="0" smtClean="0"/>
              <a:t> advises it’s used, as does Fast Track </a:t>
            </a:r>
            <a:r>
              <a:rPr lang="en-US" sz="2800" dirty="0" err="1" smtClean="0"/>
              <a:t>DW</a:t>
            </a:r>
            <a:endParaRPr lang="en-US" sz="2800" dirty="0" smtClean="0"/>
          </a:p>
          <a:p>
            <a:r>
              <a:rPr lang="en-US" sz="2800" dirty="0" smtClean="0"/>
              <a:t>During index build/rebuild (and </a:t>
            </a:r>
            <a:r>
              <a:rPr lang="en-US" sz="2800" b="1" dirty="0" smtClean="0"/>
              <a:t>all other operations</a:t>
            </a:r>
            <a:r>
              <a:rPr lang="en-US" sz="2800" dirty="0" smtClean="0"/>
              <a:t>):</a:t>
            </a:r>
          </a:p>
          <a:p>
            <a:pPr lvl="1"/>
            <a:r>
              <a:rPr lang="en-US" sz="2400" dirty="0" smtClean="0"/>
              <a:t>2005: 4 extents allocated before round-robin (256KB)</a:t>
            </a:r>
          </a:p>
          <a:p>
            <a:pPr lvl="1"/>
            <a:r>
              <a:rPr lang="en-US" sz="2400" dirty="0" smtClean="0"/>
              <a:t>2008+: 64 extents allocated </a:t>
            </a:r>
            <a:r>
              <a:rPr lang="en-US" sz="2400" smtClean="0"/>
              <a:t>before round-robin </a:t>
            </a:r>
            <a:r>
              <a:rPr lang="en-US" sz="2400" dirty="0" smtClean="0"/>
              <a:t>(4MB)</a:t>
            </a:r>
          </a:p>
          <a:p>
            <a:r>
              <a:rPr lang="en-US" sz="2800" dirty="0" smtClean="0"/>
              <a:t>Useful for very large indexes and range scans</a:t>
            </a:r>
          </a:p>
          <a:p>
            <a:r>
              <a:rPr lang="en-US" sz="2800" dirty="0" smtClean="0"/>
              <a:t>Combine with large RAID stripe size</a:t>
            </a:r>
          </a:p>
          <a:p>
            <a:r>
              <a:rPr lang="en-US" sz="2800" dirty="0" smtClean="0"/>
              <a:t>Also consider low </a:t>
            </a:r>
            <a:r>
              <a:rPr lang="en-US" sz="2800" dirty="0" err="1" smtClean="0"/>
              <a:t>MAXDOP</a:t>
            </a:r>
            <a:r>
              <a:rPr lang="en-US" sz="2800" dirty="0" smtClean="0"/>
              <a:t> for maximum contiguity</a:t>
            </a:r>
          </a:p>
          <a:p>
            <a:pPr lvl="1"/>
            <a:r>
              <a:rPr lang="en-US" sz="2400" dirty="0" smtClean="0"/>
              <a:t>Based on anecdotal evidence only</a:t>
            </a:r>
          </a:p>
          <a:p>
            <a:pPr lvl="1"/>
            <a:r>
              <a:rPr lang="en-US" sz="2400" dirty="0" smtClean="0"/>
              <a:t>See </a:t>
            </a:r>
            <a:r>
              <a:rPr lang="en-US" sz="2400" dirty="0" smtClean="0">
                <a:hlinkClick r:id="rId3"/>
              </a:rPr>
              <a:t>http://tinyurl.com/42o933d</a:t>
            </a:r>
            <a:r>
              <a:rPr lang="en-US" sz="2400" dirty="0" smtClean="0"/>
              <a:t> for at least one data point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Logical Fragmentation</a:t>
            </a:r>
            <a:r>
              <a:rPr lang="en-US" dirty="0" smtClean="0"/>
              <a:t> Defined</a:t>
            </a:r>
            <a:endParaRPr lang="en-US" dirty="0"/>
          </a:p>
        </p:txBody>
      </p:sp>
      <p:sp>
        <p:nvSpPr>
          <p:cNvPr id="321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 smtClean="0"/>
              <a:t>Occurs when the next logical page is not the next physical page</a:t>
            </a:r>
          </a:p>
          <a:p>
            <a:r>
              <a:rPr lang="en-US" sz="2800" dirty="0" smtClean="0"/>
              <a:t>Prevents optimal readahead</a:t>
            </a:r>
          </a:p>
          <a:p>
            <a:pPr lvl="1"/>
            <a:r>
              <a:rPr lang="en-US" sz="2400" dirty="0" smtClean="0"/>
              <a:t>Reduces range scan performance</a:t>
            </a:r>
          </a:p>
          <a:p>
            <a:r>
              <a:rPr lang="en-US" sz="2800" dirty="0" smtClean="0"/>
              <a:t>Does not affect pages that are already in cache</a:t>
            </a:r>
          </a:p>
          <a:p>
            <a:pPr lvl="1"/>
            <a:r>
              <a:rPr lang="en-US" sz="2400" dirty="0" smtClean="0"/>
              <a:t>Smaller indexes affected less (e.g. 1000 pages or less)</a:t>
            </a:r>
          </a:p>
          <a:p>
            <a:r>
              <a:rPr lang="en-US" sz="2800" dirty="0" smtClean="0"/>
              <a:t>Reported as </a:t>
            </a:r>
            <a:r>
              <a:rPr lang="en-US" sz="2800" i="1" dirty="0" err="1" smtClean="0"/>
              <a:t>avg_fragmentation_in_percent</a:t>
            </a:r>
            <a:r>
              <a:rPr lang="en-US" sz="2800" dirty="0" smtClean="0"/>
              <a:t> in the </a:t>
            </a:r>
            <a:r>
              <a:rPr lang="en-US" sz="2800" dirty="0" smtClean="0">
                <a:latin typeface="Courier New" pitchFamily="49" charset="0"/>
                <a:cs typeface="Courier New" pitchFamily="49" charset="0"/>
              </a:rPr>
              <a:t>sys.dm_db_index_physical_stats</a:t>
            </a:r>
            <a:r>
              <a:rPr lang="en-US" sz="2800" dirty="0" smtClean="0"/>
              <a:t> DMV in 2005+ for indexes</a:t>
            </a:r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Extent Fragmentation</a:t>
            </a:r>
            <a:r>
              <a:rPr lang="en-US" dirty="0" smtClean="0"/>
              <a:t> Defined</a:t>
            </a:r>
            <a:endParaRPr lang="en-US" dirty="0"/>
          </a:p>
        </p:txBody>
      </p:sp>
      <p:sp>
        <p:nvSpPr>
          <p:cNvPr id="3225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Occurs when the extents in an index are not contiguous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Also affects readahead but not as much</a:t>
            </a:r>
          </a:p>
          <a:p>
            <a:r>
              <a:rPr lang="en-US" sz="2400" dirty="0" smtClean="0"/>
              <a:t>Reported as </a:t>
            </a:r>
            <a:r>
              <a:rPr lang="en-US" sz="2400" i="1" dirty="0" err="1" smtClean="0"/>
              <a:t>avg_fragmentation_in_percent</a:t>
            </a:r>
            <a:r>
              <a:rPr lang="en-US" sz="2400" dirty="0" smtClean="0"/>
              <a:t> in the 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sys.dm_db_index_physical_stats </a:t>
            </a:r>
            <a:r>
              <a:rPr lang="en-US" sz="2400" dirty="0" smtClean="0"/>
              <a:t>DMV in 2005+ for heaps ONLY</a:t>
            </a:r>
          </a:p>
          <a:p>
            <a:r>
              <a:rPr lang="en-US" sz="2400" dirty="0" smtClean="0"/>
              <a:t>(2000: Algorithm in 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DBCC SHOWCONTIG</a:t>
            </a:r>
            <a:r>
              <a:rPr lang="en-US" sz="2400" dirty="0" smtClean="0"/>
              <a:t> doesn’t work for multiple files)</a:t>
            </a:r>
          </a:p>
          <a:p>
            <a:endParaRPr lang="en-US" sz="2400" dirty="0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754188" y="2164488"/>
            <a:ext cx="5486400" cy="601663"/>
            <a:chOff x="1152" y="2736"/>
            <a:chExt cx="3456" cy="379"/>
          </a:xfrm>
        </p:grpSpPr>
        <p:sp>
          <p:nvSpPr>
            <p:cNvPr id="322565" name="Rectangle 5"/>
            <p:cNvSpPr>
              <a:spLocks noChangeArrowheads="1"/>
            </p:cNvSpPr>
            <p:nvPr/>
          </p:nvSpPr>
          <p:spPr bwMode="auto">
            <a:xfrm>
              <a:off x="1152" y="2736"/>
              <a:ext cx="576" cy="192"/>
            </a:xfrm>
            <a:prstGeom prst="rect">
              <a:avLst/>
            </a:prstGeom>
            <a:solidFill>
              <a:srgbClr val="99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1800" dirty="0">
                  <a:solidFill>
                    <a:schemeClr val="bg2"/>
                  </a:solidFill>
                  <a:latin typeface="Calibri" pitchFamily="34" charset="0"/>
                  <a:cs typeface="Arial" charset="0"/>
                </a:rPr>
                <a:t>Index A</a:t>
              </a:r>
            </a:p>
          </p:txBody>
        </p:sp>
        <p:sp>
          <p:nvSpPr>
            <p:cNvPr id="322566" name="Rectangle 6"/>
            <p:cNvSpPr>
              <a:spLocks noChangeArrowheads="1"/>
            </p:cNvSpPr>
            <p:nvPr/>
          </p:nvSpPr>
          <p:spPr bwMode="auto">
            <a:xfrm>
              <a:off x="1728" y="2736"/>
              <a:ext cx="576" cy="192"/>
            </a:xfrm>
            <a:prstGeom prst="rect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1800" dirty="0">
                  <a:solidFill>
                    <a:schemeClr val="bg2"/>
                  </a:solidFill>
                  <a:latin typeface="Calibri" pitchFamily="34" charset="0"/>
                  <a:cs typeface="Arial" charset="0"/>
                </a:rPr>
                <a:t>Index B</a:t>
              </a:r>
            </a:p>
          </p:txBody>
        </p:sp>
        <p:sp>
          <p:nvSpPr>
            <p:cNvPr id="322567" name="Rectangle 7"/>
            <p:cNvSpPr>
              <a:spLocks noChangeArrowheads="1"/>
            </p:cNvSpPr>
            <p:nvPr/>
          </p:nvSpPr>
          <p:spPr bwMode="auto">
            <a:xfrm>
              <a:off x="2304" y="2736"/>
              <a:ext cx="576" cy="192"/>
            </a:xfrm>
            <a:prstGeom prst="rect">
              <a:avLst/>
            </a:prstGeom>
            <a:solidFill>
              <a:srgbClr val="99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1800" dirty="0">
                  <a:solidFill>
                    <a:schemeClr val="bg2"/>
                  </a:solidFill>
                  <a:latin typeface="Calibri" pitchFamily="34" charset="0"/>
                  <a:cs typeface="Arial" charset="0"/>
                </a:rPr>
                <a:t>Index A</a:t>
              </a:r>
            </a:p>
          </p:txBody>
        </p:sp>
        <p:sp>
          <p:nvSpPr>
            <p:cNvPr id="322568" name="Rectangle 8"/>
            <p:cNvSpPr>
              <a:spLocks noChangeArrowheads="1"/>
            </p:cNvSpPr>
            <p:nvPr/>
          </p:nvSpPr>
          <p:spPr bwMode="auto">
            <a:xfrm>
              <a:off x="2880" y="2736"/>
              <a:ext cx="576" cy="192"/>
            </a:xfrm>
            <a:prstGeom prst="rect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1800" dirty="0">
                  <a:solidFill>
                    <a:schemeClr val="bg2"/>
                  </a:solidFill>
                  <a:latin typeface="Calibri" pitchFamily="34" charset="0"/>
                  <a:cs typeface="Arial" charset="0"/>
                </a:rPr>
                <a:t>Index B</a:t>
              </a:r>
            </a:p>
          </p:txBody>
        </p:sp>
        <p:sp>
          <p:nvSpPr>
            <p:cNvPr id="322569" name="Rectangle 9"/>
            <p:cNvSpPr>
              <a:spLocks noChangeArrowheads="1"/>
            </p:cNvSpPr>
            <p:nvPr/>
          </p:nvSpPr>
          <p:spPr bwMode="auto">
            <a:xfrm>
              <a:off x="3456" y="2736"/>
              <a:ext cx="576" cy="192"/>
            </a:xfrm>
            <a:prstGeom prst="rect">
              <a:avLst/>
            </a:prstGeom>
            <a:solidFill>
              <a:srgbClr val="99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1800" dirty="0">
                  <a:solidFill>
                    <a:schemeClr val="bg2"/>
                  </a:solidFill>
                  <a:latin typeface="Calibri" pitchFamily="34" charset="0"/>
                  <a:cs typeface="Arial" charset="0"/>
                </a:rPr>
                <a:t>Index A</a:t>
              </a:r>
            </a:p>
          </p:txBody>
        </p:sp>
        <p:sp>
          <p:nvSpPr>
            <p:cNvPr id="322570" name="Rectangle 10"/>
            <p:cNvSpPr>
              <a:spLocks noChangeArrowheads="1"/>
            </p:cNvSpPr>
            <p:nvPr/>
          </p:nvSpPr>
          <p:spPr bwMode="auto">
            <a:xfrm>
              <a:off x="4032" y="2736"/>
              <a:ext cx="576" cy="192"/>
            </a:xfrm>
            <a:prstGeom prst="rect">
              <a:avLst/>
            </a:prstGeom>
            <a:solidFill>
              <a:srgbClr val="99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en-US" sz="1800" dirty="0">
                  <a:solidFill>
                    <a:schemeClr val="bg2"/>
                  </a:solidFill>
                  <a:latin typeface="Calibri" pitchFamily="34" charset="0"/>
                  <a:cs typeface="Arial" charset="0"/>
                </a:rPr>
                <a:t>Index A</a:t>
              </a:r>
            </a:p>
          </p:txBody>
        </p:sp>
        <p:sp>
          <p:nvSpPr>
            <p:cNvPr id="322571" name="Text Box 11"/>
            <p:cNvSpPr txBox="1">
              <a:spLocks noChangeArrowheads="1"/>
            </p:cNvSpPr>
            <p:nvPr/>
          </p:nvSpPr>
          <p:spPr bwMode="auto">
            <a:xfrm>
              <a:off x="1344" y="2900"/>
              <a:ext cx="288" cy="2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1800" dirty="0">
                  <a:latin typeface="Calibri" pitchFamily="34" charset="0"/>
                  <a:cs typeface="Tahoma" pitchFamily="34" charset="0"/>
                </a:rPr>
                <a:t>1</a:t>
              </a:r>
            </a:p>
          </p:txBody>
        </p:sp>
        <p:sp>
          <p:nvSpPr>
            <p:cNvPr id="322572" name="Text Box 12"/>
            <p:cNvSpPr txBox="1">
              <a:spLocks noChangeArrowheads="1"/>
            </p:cNvSpPr>
            <p:nvPr/>
          </p:nvSpPr>
          <p:spPr bwMode="auto">
            <a:xfrm>
              <a:off x="1958" y="2900"/>
              <a:ext cx="190" cy="2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800" dirty="0">
                  <a:latin typeface="Calibri" pitchFamily="34" charset="0"/>
                  <a:cs typeface="Arial" charset="0"/>
                </a:rPr>
                <a:t>2</a:t>
              </a:r>
            </a:p>
          </p:txBody>
        </p:sp>
        <p:sp>
          <p:nvSpPr>
            <p:cNvPr id="322573" name="Text Box 13"/>
            <p:cNvSpPr txBox="1">
              <a:spLocks noChangeArrowheads="1"/>
            </p:cNvSpPr>
            <p:nvPr/>
          </p:nvSpPr>
          <p:spPr bwMode="auto">
            <a:xfrm>
              <a:off x="2534" y="2900"/>
              <a:ext cx="190" cy="2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800" dirty="0">
                  <a:latin typeface="Calibri" pitchFamily="34" charset="0"/>
                  <a:cs typeface="Arial" charset="0"/>
                </a:rPr>
                <a:t>3</a:t>
              </a:r>
            </a:p>
          </p:txBody>
        </p:sp>
        <p:sp>
          <p:nvSpPr>
            <p:cNvPr id="322574" name="Text Box 14"/>
            <p:cNvSpPr txBox="1">
              <a:spLocks noChangeArrowheads="1"/>
            </p:cNvSpPr>
            <p:nvPr/>
          </p:nvSpPr>
          <p:spPr bwMode="auto">
            <a:xfrm>
              <a:off x="3110" y="2900"/>
              <a:ext cx="190" cy="2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800" dirty="0">
                  <a:latin typeface="Calibri" pitchFamily="34" charset="0"/>
                  <a:cs typeface="Arial" charset="0"/>
                </a:rPr>
                <a:t>4</a:t>
              </a:r>
            </a:p>
          </p:txBody>
        </p:sp>
        <p:sp>
          <p:nvSpPr>
            <p:cNvPr id="322575" name="Text Box 15"/>
            <p:cNvSpPr txBox="1">
              <a:spLocks noChangeArrowheads="1"/>
            </p:cNvSpPr>
            <p:nvPr/>
          </p:nvSpPr>
          <p:spPr bwMode="auto">
            <a:xfrm>
              <a:off x="3686" y="2900"/>
              <a:ext cx="190" cy="2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800" dirty="0">
                  <a:latin typeface="Calibri" pitchFamily="34" charset="0"/>
                  <a:cs typeface="Arial" charset="0"/>
                </a:rPr>
                <a:t>5</a:t>
              </a:r>
            </a:p>
          </p:txBody>
        </p:sp>
        <p:sp>
          <p:nvSpPr>
            <p:cNvPr id="322576" name="Text Box 16"/>
            <p:cNvSpPr txBox="1">
              <a:spLocks noChangeArrowheads="1"/>
            </p:cNvSpPr>
            <p:nvPr/>
          </p:nvSpPr>
          <p:spPr bwMode="auto">
            <a:xfrm>
              <a:off x="4262" y="2900"/>
              <a:ext cx="190" cy="2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800" dirty="0">
                  <a:latin typeface="Calibri" pitchFamily="34" charset="0"/>
                  <a:cs typeface="Arial" charset="0"/>
                </a:rPr>
                <a:t>6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smtClean="0"/>
              <a:t>Page Density </a:t>
            </a:r>
            <a:r>
              <a:rPr lang="en-US" dirty="0" smtClean="0"/>
              <a:t>Defined</a:t>
            </a:r>
            <a:endParaRPr lang="en-US" dirty="0"/>
          </a:p>
        </p:txBody>
      </p:sp>
      <p:sp>
        <p:nvSpPr>
          <p:cNvPr id="323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 smtClean="0"/>
              <a:t>(Sometimes called “physical” or “internal” fragmentation)</a:t>
            </a:r>
          </a:p>
          <a:p>
            <a:r>
              <a:rPr lang="en-US" sz="2800" dirty="0" smtClean="0"/>
              <a:t>Page fullness is below the optimal level so lots of wasted space</a:t>
            </a:r>
          </a:p>
          <a:p>
            <a:r>
              <a:rPr lang="en-US" sz="2800" dirty="0" smtClean="0"/>
              <a:t>Effect is:</a:t>
            </a:r>
          </a:p>
          <a:p>
            <a:pPr lvl="1"/>
            <a:r>
              <a:rPr lang="en-US" sz="2400" dirty="0" smtClean="0"/>
              <a:t>Increased disk space (more pages required to hold the same number of rows)</a:t>
            </a:r>
          </a:p>
          <a:p>
            <a:pPr lvl="1"/>
            <a:r>
              <a:rPr lang="en-US" sz="2400" dirty="0" smtClean="0"/>
              <a:t>Increased I/Os to read the same amount of data</a:t>
            </a:r>
          </a:p>
          <a:p>
            <a:pPr lvl="1"/>
            <a:r>
              <a:rPr lang="en-US" sz="2400" dirty="0" smtClean="0"/>
              <a:t>Greater memory usage if most of the index is memory resident</a:t>
            </a:r>
          </a:p>
          <a:p>
            <a:r>
              <a:rPr lang="en-US" sz="2800" dirty="0" smtClean="0"/>
              <a:t>Reported as </a:t>
            </a:r>
            <a:r>
              <a:rPr lang="en-US" sz="2800" i="1" dirty="0" err="1" smtClean="0"/>
              <a:t>avg_page_space_used_in_percent</a:t>
            </a:r>
            <a:r>
              <a:rPr lang="en-US" sz="2800" dirty="0" smtClean="0"/>
              <a:t> in the DMV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What is a Page Split?	</a:t>
            </a:r>
            <a:endParaRPr lang="en-US" dirty="0" smtClean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Occurs  when a record must be inserted onto a specific page in the index (determined by index key value) and there is not enough space</a:t>
            </a:r>
          </a:p>
          <a:p>
            <a:pPr lvl="1"/>
            <a:r>
              <a:rPr lang="en-US" sz="2000" dirty="0" smtClean="0"/>
              <a:t>Could be caused by a new record or an updated record that is now longer than it was before</a:t>
            </a:r>
          </a:p>
          <a:p>
            <a:pPr lvl="1"/>
            <a:r>
              <a:rPr lang="en-US" sz="2000" dirty="0" smtClean="0"/>
              <a:t>Could also be caused by enabling snapshot isolation, which makes updated records 14-bytes longer</a:t>
            </a:r>
            <a:endParaRPr lang="en-US" sz="2400" dirty="0" smtClean="0"/>
          </a:p>
          <a:p>
            <a:r>
              <a:rPr lang="en-US" sz="2400" dirty="0" smtClean="0"/>
              <a:t>The page has to ‘split’ to make room</a:t>
            </a:r>
          </a:p>
          <a:p>
            <a:pPr lvl="1"/>
            <a:r>
              <a:rPr lang="en-US" sz="2000" dirty="0" smtClean="0"/>
              <a:t>Split point is usually as close to 50/50 as possible, but may be skewed</a:t>
            </a:r>
          </a:p>
          <a:p>
            <a:endParaRPr lang="en-US" sz="24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Page Split Mechanism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A new page is allocated to the index</a:t>
            </a:r>
          </a:p>
          <a:p>
            <a:pPr lvl="1"/>
            <a:r>
              <a:rPr lang="en-US" sz="2000" dirty="0" smtClean="0"/>
              <a:t>Usually not physically contiguous to the splitting page so immediately it is logically fragmented</a:t>
            </a:r>
          </a:p>
          <a:p>
            <a:r>
              <a:rPr lang="en-US" sz="2400" dirty="0" smtClean="0"/>
              <a:t>All records before the split point stay on the original page</a:t>
            </a:r>
          </a:p>
          <a:p>
            <a:r>
              <a:rPr lang="en-US" sz="2400" dirty="0" smtClean="0"/>
              <a:t>All records after the split point are moved to the new page</a:t>
            </a:r>
          </a:p>
          <a:p>
            <a:r>
              <a:rPr lang="en-US" sz="2400" dirty="0" smtClean="0"/>
              <a:t>New record is written to either page, determined by key value</a:t>
            </a:r>
          </a:p>
          <a:p>
            <a:r>
              <a:rPr lang="en-US" sz="2400" dirty="0" smtClean="0"/>
              <a:t>Both pages (old, and newly allocated) now have low page density</a:t>
            </a:r>
          </a:p>
          <a:p>
            <a:r>
              <a:rPr lang="en-US" sz="2400" dirty="0" smtClean="0"/>
              <a:t>New record must be inserted into index level about the leaf</a:t>
            </a:r>
          </a:p>
          <a:p>
            <a:pPr lvl="1"/>
            <a:r>
              <a:rPr lang="en-US" sz="2000" dirty="0" smtClean="0"/>
              <a:t>Could also cause a page split</a:t>
            </a:r>
          </a:p>
          <a:p>
            <a:r>
              <a:rPr lang="en-US" sz="2400" dirty="0" smtClean="0"/>
              <a:t>Summary: page splits are very expensive and are the main cause of fragmentation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Updates During a Page Split</a:t>
            </a:r>
            <a:endParaRPr lang="en-US" dirty="0"/>
          </a:p>
        </p:txBody>
      </p:sp>
      <p:grpSp>
        <p:nvGrpSpPr>
          <p:cNvPr id="3" name="Group 54"/>
          <p:cNvGrpSpPr/>
          <p:nvPr/>
        </p:nvGrpSpPr>
        <p:grpSpPr>
          <a:xfrm>
            <a:off x="1066800" y="1447800"/>
            <a:ext cx="2296212" cy="1828800"/>
            <a:chOff x="1295400" y="2286000"/>
            <a:chExt cx="2296212" cy="1828800"/>
          </a:xfrm>
        </p:grpSpPr>
        <p:grpSp>
          <p:nvGrpSpPr>
            <p:cNvPr id="4" name="Group 4"/>
            <p:cNvGrpSpPr>
              <a:grpSpLocks/>
            </p:cNvGrpSpPr>
            <p:nvPr/>
          </p:nvGrpSpPr>
          <p:grpSpPr bwMode="auto">
            <a:xfrm>
              <a:off x="2209800" y="2286000"/>
              <a:ext cx="457200" cy="533400"/>
              <a:chOff x="2304" y="3312"/>
              <a:chExt cx="288" cy="336"/>
            </a:xfrm>
          </p:grpSpPr>
          <p:sp>
            <p:nvSpPr>
              <p:cNvPr id="20" name="Rectangle 19"/>
              <p:cNvSpPr>
                <a:spLocks noChangeArrowheads="1"/>
              </p:cNvSpPr>
              <p:nvPr/>
            </p:nvSpPr>
            <p:spPr bwMode="auto">
              <a:xfrm>
                <a:off x="2304" y="3312"/>
                <a:ext cx="288" cy="336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" name="Text Box 5"/>
              <p:cNvSpPr txBox="1">
                <a:spLocks noChangeArrowheads="1"/>
              </p:cNvSpPr>
              <p:nvPr/>
            </p:nvSpPr>
            <p:spPr bwMode="auto">
              <a:xfrm>
                <a:off x="2352" y="3360"/>
                <a:ext cx="240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en-US">
                  <a:latin typeface="Tahoma" pitchFamily="34" charset="0"/>
                  <a:cs typeface="Arial" charset="0"/>
                </a:endParaRPr>
              </a:p>
            </p:txBody>
          </p:sp>
        </p:grp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1295400" y="3581400"/>
              <a:ext cx="457200" cy="5334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2209800" y="3581400"/>
              <a:ext cx="457200" cy="5334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286000" y="2362200"/>
              <a:ext cx="348172" cy="424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tx1">
                      <a:lumMod val="10000"/>
                    </a:schemeClr>
                  </a:solidFill>
                  <a:latin typeface="Calibri" pitchFamily="34" charset="0"/>
                </a:rPr>
                <a:t>P</a:t>
              </a:r>
              <a:endParaRPr lang="en-US" sz="2400" dirty="0">
                <a:solidFill>
                  <a:schemeClr val="tx1">
                    <a:lumMod val="10000"/>
                  </a:schemeClr>
                </a:solidFill>
                <a:latin typeface="Calibri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371600" y="3657600"/>
              <a:ext cx="370614" cy="424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tx1">
                      <a:lumMod val="10000"/>
                    </a:schemeClr>
                  </a:solidFill>
                  <a:latin typeface="Calibri" pitchFamily="34" charset="0"/>
                </a:rPr>
                <a:t>A</a:t>
              </a:r>
              <a:endParaRPr lang="en-US" sz="2400" dirty="0">
                <a:solidFill>
                  <a:schemeClr val="tx1">
                    <a:lumMod val="10000"/>
                  </a:schemeClr>
                </a:solidFill>
                <a:latin typeface="Calibri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286000" y="3657600"/>
              <a:ext cx="357790" cy="424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tx1">
                      <a:lumMod val="10000"/>
                    </a:schemeClr>
                  </a:solidFill>
                  <a:latin typeface="Calibri" pitchFamily="34" charset="0"/>
                </a:rPr>
                <a:t>B</a:t>
              </a:r>
              <a:endParaRPr lang="en-US" sz="2400" dirty="0">
                <a:solidFill>
                  <a:schemeClr val="tx1">
                    <a:lumMod val="10000"/>
                  </a:schemeClr>
                </a:solidFill>
                <a:latin typeface="Calibri" pitchFamily="34" charset="0"/>
              </a:endParaRPr>
            </a:p>
          </p:txBody>
        </p:sp>
        <p:cxnSp>
          <p:nvCxnSpPr>
            <p:cNvPr id="11" name="Straight Arrow Connector 10"/>
            <p:cNvCxnSpPr/>
            <p:nvPr/>
          </p:nvCxnSpPr>
          <p:spPr>
            <a:xfrm>
              <a:off x="1752600" y="3640706"/>
              <a:ext cx="457200" cy="158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>
              <a:stCxn id="7" idx="1"/>
              <a:endCxn id="6" idx="3"/>
            </p:cNvCxnSpPr>
            <p:nvPr/>
          </p:nvCxnSpPr>
          <p:spPr>
            <a:xfrm rot="10800000">
              <a:off x="1752600" y="3848100"/>
              <a:ext cx="457200" cy="158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3134412" y="3581400"/>
              <a:ext cx="457200" cy="5334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210612" y="3657600"/>
              <a:ext cx="348172" cy="424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tx1">
                      <a:lumMod val="10000"/>
                    </a:schemeClr>
                  </a:solidFill>
                  <a:latin typeface="Calibri" pitchFamily="34" charset="0"/>
                </a:rPr>
                <a:t>C</a:t>
              </a:r>
              <a:endParaRPr lang="en-US" sz="2400" dirty="0">
                <a:solidFill>
                  <a:schemeClr val="tx1">
                    <a:lumMod val="10000"/>
                  </a:schemeClr>
                </a:solidFill>
                <a:latin typeface="Calibri" pitchFamily="34" charset="0"/>
              </a:endParaRPr>
            </a:p>
          </p:txBody>
        </p:sp>
        <p:cxnSp>
          <p:nvCxnSpPr>
            <p:cNvPr id="15" name="Straight Arrow Connector 14"/>
            <p:cNvCxnSpPr/>
            <p:nvPr/>
          </p:nvCxnSpPr>
          <p:spPr>
            <a:xfrm>
              <a:off x="2677212" y="3640706"/>
              <a:ext cx="457200" cy="158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/>
            <p:cNvCxnSpPr>
              <a:stCxn id="13" idx="1"/>
            </p:cNvCxnSpPr>
            <p:nvPr/>
          </p:nvCxnSpPr>
          <p:spPr>
            <a:xfrm rot="10800000">
              <a:off x="2677212" y="3848100"/>
              <a:ext cx="457200" cy="158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>
              <a:stCxn id="20" idx="2"/>
              <a:endCxn id="7" idx="0"/>
            </p:cNvCxnSpPr>
            <p:nvPr/>
          </p:nvCxnSpPr>
          <p:spPr>
            <a:xfrm rot="5400000">
              <a:off x="2057400" y="3200400"/>
              <a:ext cx="762000" cy="158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>
              <a:stCxn id="20" idx="2"/>
              <a:endCxn id="6" idx="0"/>
            </p:cNvCxnSpPr>
            <p:nvPr/>
          </p:nvCxnSpPr>
          <p:spPr>
            <a:xfrm rot="5400000">
              <a:off x="1600200" y="2743200"/>
              <a:ext cx="762000" cy="91440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/>
            <p:cNvCxnSpPr>
              <a:stCxn id="20" idx="2"/>
              <a:endCxn id="13" idx="0"/>
            </p:cNvCxnSpPr>
            <p:nvPr/>
          </p:nvCxnSpPr>
          <p:spPr>
            <a:xfrm rot="16200000" flipH="1">
              <a:off x="2519706" y="2738094"/>
              <a:ext cx="762000" cy="924612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45"/>
          <p:cNvGrpSpPr/>
          <p:nvPr/>
        </p:nvGrpSpPr>
        <p:grpSpPr>
          <a:xfrm>
            <a:off x="1066800" y="3962400"/>
            <a:ext cx="3219254" cy="1828800"/>
            <a:chOff x="1066800" y="3962400"/>
            <a:chExt cx="3219254" cy="1828800"/>
          </a:xfrm>
        </p:grpSpPr>
        <p:sp>
          <p:nvSpPr>
            <p:cNvPr id="23" name="Rectangle 22"/>
            <p:cNvSpPr>
              <a:spLocks noChangeArrowheads="1"/>
            </p:cNvSpPr>
            <p:nvPr/>
          </p:nvSpPr>
          <p:spPr bwMode="auto">
            <a:xfrm>
              <a:off x="3828854" y="5257800"/>
              <a:ext cx="457200" cy="533400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400">
                <a:latin typeface="Calibri" pitchFamily="34" charset="0"/>
              </a:endParaRPr>
            </a:p>
          </p:txBody>
        </p:sp>
        <p:grpSp>
          <p:nvGrpSpPr>
            <p:cNvPr id="22" name="Group 23"/>
            <p:cNvGrpSpPr>
              <a:grpSpLocks/>
            </p:cNvGrpSpPr>
            <p:nvPr/>
          </p:nvGrpSpPr>
          <p:grpSpPr bwMode="auto">
            <a:xfrm>
              <a:off x="1981200" y="3962400"/>
              <a:ext cx="457200" cy="533400"/>
              <a:chOff x="2304" y="3312"/>
              <a:chExt cx="288" cy="336"/>
            </a:xfrm>
            <a:solidFill>
              <a:srgbClr val="00B050"/>
            </a:solidFill>
          </p:grpSpPr>
          <p:sp>
            <p:nvSpPr>
              <p:cNvPr id="43" name="Rectangle 42"/>
              <p:cNvSpPr>
                <a:spLocks noChangeArrowheads="1"/>
              </p:cNvSpPr>
              <p:nvPr/>
            </p:nvSpPr>
            <p:spPr bwMode="auto">
              <a:xfrm>
                <a:off x="2304" y="3312"/>
                <a:ext cx="288" cy="336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sz="2400">
                  <a:latin typeface="Calibri" pitchFamily="34" charset="0"/>
                </a:endParaRPr>
              </a:p>
            </p:txBody>
          </p:sp>
          <p:sp>
            <p:nvSpPr>
              <p:cNvPr id="44" name="Text Box 5"/>
              <p:cNvSpPr txBox="1">
                <a:spLocks noChangeArrowheads="1"/>
              </p:cNvSpPr>
              <p:nvPr/>
            </p:nvSpPr>
            <p:spPr bwMode="auto">
              <a:xfrm>
                <a:off x="2352" y="3360"/>
                <a:ext cx="240" cy="26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en-US" sz="2400">
                  <a:latin typeface="Calibri" pitchFamily="34" charset="0"/>
                  <a:cs typeface="Arial" charset="0"/>
                </a:endParaRPr>
              </a:p>
            </p:txBody>
          </p:sp>
        </p:grpSp>
        <p:sp>
          <p:nvSpPr>
            <p:cNvPr id="25" name="Rectangle 24"/>
            <p:cNvSpPr>
              <a:spLocks noChangeArrowheads="1"/>
            </p:cNvSpPr>
            <p:nvPr/>
          </p:nvSpPr>
          <p:spPr bwMode="auto">
            <a:xfrm>
              <a:off x="1066800" y="5257800"/>
              <a:ext cx="457200" cy="53340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400">
                <a:latin typeface="Calibri" pitchFamily="34" charset="0"/>
              </a:endParaRPr>
            </a:p>
          </p:txBody>
        </p:sp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>
              <a:off x="1981200" y="5257800"/>
              <a:ext cx="457200" cy="533400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400">
                <a:latin typeface="Calibri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057400" y="4038600"/>
              <a:ext cx="348172" cy="424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tx1">
                      <a:lumMod val="10000"/>
                    </a:schemeClr>
                  </a:solidFill>
                  <a:latin typeface="Calibri" pitchFamily="34" charset="0"/>
                </a:rPr>
                <a:t>P</a:t>
              </a:r>
              <a:endParaRPr lang="en-US" sz="2400" dirty="0">
                <a:solidFill>
                  <a:schemeClr val="tx1">
                    <a:lumMod val="10000"/>
                  </a:schemeClr>
                </a:solidFill>
                <a:latin typeface="Calibri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143000" y="5334000"/>
              <a:ext cx="370614" cy="424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tx1">
                      <a:lumMod val="10000"/>
                    </a:schemeClr>
                  </a:solidFill>
                  <a:latin typeface="Calibri" pitchFamily="34" charset="0"/>
                </a:rPr>
                <a:t>A</a:t>
              </a:r>
              <a:endParaRPr lang="en-US" sz="2400" dirty="0">
                <a:solidFill>
                  <a:schemeClr val="tx1">
                    <a:lumMod val="10000"/>
                  </a:schemeClr>
                </a:solidFill>
                <a:latin typeface="Calibri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057400" y="5334000"/>
              <a:ext cx="357790" cy="424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tx1">
                      <a:lumMod val="10000"/>
                    </a:schemeClr>
                  </a:solidFill>
                  <a:latin typeface="Calibri" pitchFamily="34" charset="0"/>
                </a:rPr>
                <a:t>B</a:t>
              </a:r>
              <a:endParaRPr lang="en-US" sz="2400" dirty="0">
                <a:solidFill>
                  <a:schemeClr val="tx1">
                    <a:lumMod val="10000"/>
                  </a:schemeClr>
                </a:solidFill>
                <a:latin typeface="Calibri" pitchFamily="34" charset="0"/>
              </a:endParaRPr>
            </a:p>
          </p:txBody>
        </p:sp>
        <p:cxnSp>
          <p:nvCxnSpPr>
            <p:cNvPr id="30" name="Straight Arrow Connector 29"/>
            <p:cNvCxnSpPr/>
            <p:nvPr/>
          </p:nvCxnSpPr>
          <p:spPr>
            <a:xfrm>
              <a:off x="1524000" y="5317106"/>
              <a:ext cx="457200" cy="158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>
              <a:stCxn id="26" idx="1"/>
              <a:endCxn id="25" idx="3"/>
            </p:cNvCxnSpPr>
            <p:nvPr/>
          </p:nvCxnSpPr>
          <p:spPr>
            <a:xfrm rot="10800000">
              <a:off x="1524000" y="5524500"/>
              <a:ext cx="457200" cy="158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Rectangle 31"/>
            <p:cNvSpPr>
              <a:spLocks noChangeArrowheads="1"/>
            </p:cNvSpPr>
            <p:nvPr/>
          </p:nvSpPr>
          <p:spPr bwMode="auto">
            <a:xfrm>
              <a:off x="2905812" y="5257800"/>
              <a:ext cx="457200" cy="533400"/>
            </a:xfrm>
            <a:prstGeom prst="rect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400">
                <a:latin typeface="Calibri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905054" y="5334000"/>
              <a:ext cx="348172" cy="424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tx1">
                      <a:lumMod val="10000"/>
                    </a:schemeClr>
                  </a:solidFill>
                  <a:latin typeface="Calibri" pitchFamily="34" charset="0"/>
                </a:rPr>
                <a:t>C</a:t>
              </a:r>
              <a:endParaRPr lang="en-US" sz="2400" dirty="0">
                <a:solidFill>
                  <a:schemeClr val="tx1">
                    <a:lumMod val="10000"/>
                  </a:schemeClr>
                </a:solidFill>
                <a:latin typeface="Calibri" pitchFamily="34" charset="0"/>
              </a:endParaRPr>
            </a:p>
          </p:txBody>
        </p:sp>
        <p:cxnSp>
          <p:nvCxnSpPr>
            <p:cNvPr id="34" name="Straight Arrow Connector 33"/>
            <p:cNvCxnSpPr>
              <a:endCxn id="26" idx="0"/>
            </p:cNvCxnSpPr>
            <p:nvPr/>
          </p:nvCxnSpPr>
          <p:spPr>
            <a:xfrm rot="5400000">
              <a:off x="1828800" y="4876800"/>
              <a:ext cx="762000" cy="158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/>
            <p:cNvCxnSpPr>
              <a:endCxn id="25" idx="0"/>
            </p:cNvCxnSpPr>
            <p:nvPr/>
          </p:nvCxnSpPr>
          <p:spPr>
            <a:xfrm rot="5400000">
              <a:off x="1371600" y="4419600"/>
              <a:ext cx="762000" cy="91440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/>
            <p:cNvCxnSpPr>
              <a:endCxn id="32" idx="0"/>
            </p:cNvCxnSpPr>
            <p:nvPr/>
          </p:nvCxnSpPr>
          <p:spPr>
            <a:xfrm rot="16200000" flipH="1">
              <a:off x="2291106" y="4414494"/>
              <a:ext cx="762000" cy="924612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/>
            <p:cNvSpPr txBox="1"/>
            <p:nvPr/>
          </p:nvSpPr>
          <p:spPr>
            <a:xfrm>
              <a:off x="2895600" y="5334000"/>
              <a:ext cx="513282" cy="4247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 smtClean="0">
                  <a:solidFill>
                    <a:schemeClr val="tx1">
                      <a:lumMod val="10000"/>
                    </a:schemeClr>
                  </a:solidFill>
                  <a:latin typeface="Calibri" pitchFamily="34" charset="0"/>
                </a:rPr>
                <a:t>B1</a:t>
              </a:r>
              <a:endParaRPr lang="en-US" sz="2400" dirty="0">
                <a:solidFill>
                  <a:schemeClr val="tx1">
                    <a:lumMod val="10000"/>
                  </a:schemeClr>
                </a:solidFill>
                <a:latin typeface="Calibri" pitchFamily="34" charset="0"/>
              </a:endParaRPr>
            </a:p>
          </p:txBody>
        </p:sp>
        <p:cxnSp>
          <p:nvCxnSpPr>
            <p:cNvPr id="38" name="Straight Arrow Connector 37"/>
            <p:cNvCxnSpPr/>
            <p:nvPr/>
          </p:nvCxnSpPr>
          <p:spPr>
            <a:xfrm>
              <a:off x="2449414" y="5315930"/>
              <a:ext cx="457200" cy="1588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/>
            <p:cNvCxnSpPr/>
            <p:nvPr/>
          </p:nvCxnSpPr>
          <p:spPr>
            <a:xfrm>
              <a:off x="3374828" y="5320242"/>
              <a:ext cx="457200" cy="1588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/>
            <p:nvPr/>
          </p:nvCxnSpPr>
          <p:spPr>
            <a:xfrm rot="10800000">
              <a:off x="2439987" y="5526068"/>
              <a:ext cx="457200" cy="1588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/>
            <p:cNvCxnSpPr/>
            <p:nvPr/>
          </p:nvCxnSpPr>
          <p:spPr>
            <a:xfrm rot="10800000">
              <a:off x="3365401" y="5527636"/>
              <a:ext cx="457200" cy="1588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Arrow Connector 41"/>
            <p:cNvCxnSpPr>
              <a:endCxn id="23" idx="0"/>
            </p:cNvCxnSpPr>
            <p:nvPr/>
          </p:nvCxnSpPr>
          <p:spPr>
            <a:xfrm rot="16200000" flipH="1">
              <a:off x="2752627" y="3952973"/>
              <a:ext cx="762000" cy="1847654"/>
            </a:xfrm>
            <a:prstGeom prst="straightConnector1">
              <a:avLst/>
            </a:prstGeom>
            <a:ln w="952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Content Placeholder 130"/>
          <p:cNvSpPr>
            <a:spLocks noGrp="1"/>
          </p:cNvSpPr>
          <p:nvPr>
            <p:ph idx="1"/>
          </p:nvPr>
        </p:nvSpPr>
        <p:spPr>
          <a:xfrm>
            <a:off x="4572000" y="1371600"/>
            <a:ext cx="4343400" cy="5105400"/>
          </a:xfrm>
        </p:spPr>
        <p:txBody>
          <a:bodyPr/>
          <a:lstStyle/>
          <a:p>
            <a:r>
              <a:rPr lang="en-US" sz="2400" dirty="0" smtClean="0"/>
              <a:t>Page B splits into B and B1</a:t>
            </a:r>
          </a:p>
          <a:p>
            <a:r>
              <a:rPr lang="en-US" sz="2400" dirty="0" smtClean="0"/>
              <a:t>New page B1 is unlikely to be physically adjacent to B</a:t>
            </a:r>
          </a:p>
          <a:p>
            <a:r>
              <a:rPr lang="en-US" sz="2400" dirty="0" smtClean="0"/>
              <a:t>Pages P, B, C must be updated to change/create page links</a:t>
            </a:r>
          </a:p>
          <a:p>
            <a:pPr lvl="1"/>
            <a:r>
              <a:rPr lang="en-US" sz="2000" dirty="0" smtClean="0"/>
              <a:t>Page P might split…</a:t>
            </a:r>
          </a:p>
          <a:p>
            <a:r>
              <a:rPr lang="en-US" sz="2400" dirty="0" smtClean="0"/>
              <a:t>All changes are fully logged</a:t>
            </a:r>
            <a:endParaRPr lang="en-US" sz="2400" dirty="0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Page Splits in Action </a:t>
            </a:r>
            <a:r>
              <a:rPr lang="en-US" sz="2800" dirty="0" smtClean="0"/>
              <a:t>(1)</a:t>
            </a:r>
            <a:endParaRPr lang="en-US" dirty="0" smtClean="0"/>
          </a:p>
        </p:txBody>
      </p:sp>
      <p:sp>
        <p:nvSpPr>
          <p:cNvPr id="325635" name="Rectangle 3"/>
          <p:cNvSpPr>
            <a:spLocks noChangeArrowheads="1"/>
          </p:cNvSpPr>
          <p:nvPr/>
        </p:nvSpPr>
        <p:spPr bwMode="auto">
          <a:xfrm>
            <a:off x="457200" y="15240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u"/>
              <a:defRPr/>
            </a:pPr>
            <a:endParaRPr lang="en-US" sz="28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676400" y="3429000"/>
            <a:ext cx="5791200" cy="914400"/>
            <a:chOff x="960" y="1824"/>
            <a:chExt cx="3648" cy="576"/>
          </a:xfrm>
        </p:grpSpPr>
        <p:sp>
          <p:nvSpPr>
            <p:cNvPr id="4105" name="Rectangle 5"/>
            <p:cNvSpPr>
              <a:spLocks noChangeArrowheads="1"/>
            </p:cNvSpPr>
            <p:nvPr/>
          </p:nvSpPr>
          <p:spPr bwMode="auto">
            <a:xfrm>
              <a:off x="960" y="1920"/>
              <a:ext cx="192" cy="384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06" name="Rectangle 6"/>
            <p:cNvSpPr>
              <a:spLocks noChangeArrowheads="1"/>
            </p:cNvSpPr>
            <p:nvPr/>
          </p:nvSpPr>
          <p:spPr bwMode="auto">
            <a:xfrm>
              <a:off x="3650" y="1917"/>
              <a:ext cx="190" cy="386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07" name="Rectangle 7"/>
            <p:cNvSpPr>
              <a:spLocks noChangeArrowheads="1"/>
            </p:cNvSpPr>
            <p:nvPr/>
          </p:nvSpPr>
          <p:spPr bwMode="auto">
            <a:xfrm>
              <a:off x="3264" y="1920"/>
              <a:ext cx="192" cy="384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08" name="Rectangle 8"/>
            <p:cNvSpPr>
              <a:spLocks noChangeArrowheads="1"/>
            </p:cNvSpPr>
            <p:nvPr/>
          </p:nvSpPr>
          <p:spPr bwMode="auto">
            <a:xfrm>
              <a:off x="2880" y="1920"/>
              <a:ext cx="192" cy="384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09" name="Rectangle 9"/>
            <p:cNvSpPr>
              <a:spLocks noChangeArrowheads="1"/>
            </p:cNvSpPr>
            <p:nvPr/>
          </p:nvSpPr>
          <p:spPr bwMode="auto">
            <a:xfrm>
              <a:off x="2496" y="1920"/>
              <a:ext cx="192" cy="384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0" name="Rectangle 10"/>
            <p:cNvSpPr>
              <a:spLocks noChangeArrowheads="1"/>
            </p:cNvSpPr>
            <p:nvPr/>
          </p:nvSpPr>
          <p:spPr bwMode="auto">
            <a:xfrm>
              <a:off x="2112" y="1920"/>
              <a:ext cx="192" cy="384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1" name="Rectangle 11"/>
            <p:cNvSpPr>
              <a:spLocks noChangeArrowheads="1"/>
            </p:cNvSpPr>
            <p:nvPr/>
          </p:nvSpPr>
          <p:spPr bwMode="auto">
            <a:xfrm>
              <a:off x="1728" y="1920"/>
              <a:ext cx="192" cy="384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2" name="Rectangle 12"/>
            <p:cNvSpPr>
              <a:spLocks noChangeArrowheads="1"/>
            </p:cNvSpPr>
            <p:nvPr/>
          </p:nvSpPr>
          <p:spPr bwMode="auto">
            <a:xfrm>
              <a:off x="1344" y="1920"/>
              <a:ext cx="192" cy="384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3" name="Rectangle 13"/>
            <p:cNvSpPr>
              <a:spLocks noChangeArrowheads="1"/>
            </p:cNvSpPr>
            <p:nvPr/>
          </p:nvSpPr>
          <p:spPr bwMode="auto">
            <a:xfrm>
              <a:off x="4416" y="1920"/>
              <a:ext cx="192" cy="384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4" name="Rectangle 14"/>
            <p:cNvSpPr>
              <a:spLocks noChangeArrowheads="1"/>
            </p:cNvSpPr>
            <p:nvPr/>
          </p:nvSpPr>
          <p:spPr bwMode="auto">
            <a:xfrm>
              <a:off x="4032" y="1920"/>
              <a:ext cx="192" cy="384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5" name="Line 15"/>
            <p:cNvSpPr>
              <a:spLocks noChangeShapeType="1"/>
            </p:cNvSpPr>
            <p:nvPr/>
          </p:nvSpPr>
          <p:spPr bwMode="auto">
            <a:xfrm>
              <a:off x="1056" y="2304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16" name="Line 16"/>
            <p:cNvSpPr>
              <a:spLocks noChangeShapeType="1"/>
            </p:cNvSpPr>
            <p:nvPr/>
          </p:nvSpPr>
          <p:spPr bwMode="auto">
            <a:xfrm>
              <a:off x="1056" y="2400"/>
              <a:ext cx="3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17" name="Line 17"/>
            <p:cNvSpPr>
              <a:spLocks noChangeShapeType="1"/>
            </p:cNvSpPr>
            <p:nvPr/>
          </p:nvSpPr>
          <p:spPr bwMode="auto">
            <a:xfrm flipV="1">
              <a:off x="1440" y="2304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18" name="Line 18"/>
            <p:cNvSpPr>
              <a:spLocks noChangeShapeType="1"/>
            </p:cNvSpPr>
            <p:nvPr/>
          </p:nvSpPr>
          <p:spPr bwMode="auto">
            <a:xfrm>
              <a:off x="2592" y="2304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19" name="Line 19"/>
            <p:cNvSpPr>
              <a:spLocks noChangeShapeType="1"/>
            </p:cNvSpPr>
            <p:nvPr/>
          </p:nvSpPr>
          <p:spPr bwMode="auto">
            <a:xfrm>
              <a:off x="2592" y="2400"/>
              <a:ext cx="3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20" name="Line 20"/>
            <p:cNvSpPr>
              <a:spLocks noChangeShapeType="1"/>
            </p:cNvSpPr>
            <p:nvPr/>
          </p:nvSpPr>
          <p:spPr bwMode="auto">
            <a:xfrm flipV="1">
              <a:off x="2976" y="2304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21" name="Line 21"/>
            <p:cNvSpPr>
              <a:spLocks noChangeShapeType="1"/>
            </p:cNvSpPr>
            <p:nvPr/>
          </p:nvSpPr>
          <p:spPr bwMode="auto">
            <a:xfrm>
              <a:off x="1824" y="2304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22" name="Line 22"/>
            <p:cNvSpPr>
              <a:spLocks noChangeShapeType="1"/>
            </p:cNvSpPr>
            <p:nvPr/>
          </p:nvSpPr>
          <p:spPr bwMode="auto">
            <a:xfrm>
              <a:off x="1824" y="2400"/>
              <a:ext cx="3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23" name="Line 23"/>
            <p:cNvSpPr>
              <a:spLocks noChangeShapeType="1"/>
            </p:cNvSpPr>
            <p:nvPr/>
          </p:nvSpPr>
          <p:spPr bwMode="auto">
            <a:xfrm flipV="1">
              <a:off x="2208" y="2304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24" name="Line 24"/>
            <p:cNvSpPr>
              <a:spLocks noChangeShapeType="1"/>
            </p:cNvSpPr>
            <p:nvPr/>
          </p:nvSpPr>
          <p:spPr bwMode="auto">
            <a:xfrm>
              <a:off x="3360" y="2304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25" name="Line 25"/>
            <p:cNvSpPr>
              <a:spLocks noChangeShapeType="1"/>
            </p:cNvSpPr>
            <p:nvPr/>
          </p:nvSpPr>
          <p:spPr bwMode="auto">
            <a:xfrm>
              <a:off x="3360" y="2400"/>
              <a:ext cx="3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26" name="Line 26"/>
            <p:cNvSpPr>
              <a:spLocks noChangeShapeType="1"/>
            </p:cNvSpPr>
            <p:nvPr/>
          </p:nvSpPr>
          <p:spPr bwMode="auto">
            <a:xfrm flipV="1">
              <a:off x="3744" y="2304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27" name="Line 27"/>
            <p:cNvSpPr>
              <a:spLocks noChangeShapeType="1"/>
            </p:cNvSpPr>
            <p:nvPr/>
          </p:nvSpPr>
          <p:spPr bwMode="auto">
            <a:xfrm>
              <a:off x="4128" y="2304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28" name="Line 28"/>
            <p:cNvSpPr>
              <a:spLocks noChangeShapeType="1"/>
            </p:cNvSpPr>
            <p:nvPr/>
          </p:nvSpPr>
          <p:spPr bwMode="auto">
            <a:xfrm>
              <a:off x="4128" y="2400"/>
              <a:ext cx="3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29" name="Line 29"/>
            <p:cNvSpPr>
              <a:spLocks noChangeShapeType="1"/>
            </p:cNvSpPr>
            <p:nvPr/>
          </p:nvSpPr>
          <p:spPr bwMode="auto">
            <a:xfrm flipV="1">
              <a:off x="4512" y="2304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30" name="Line 30"/>
            <p:cNvSpPr>
              <a:spLocks noChangeShapeType="1"/>
            </p:cNvSpPr>
            <p:nvPr/>
          </p:nvSpPr>
          <p:spPr bwMode="auto">
            <a:xfrm flipV="1">
              <a:off x="1440" y="1824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31" name="Line 31"/>
            <p:cNvSpPr>
              <a:spLocks noChangeShapeType="1"/>
            </p:cNvSpPr>
            <p:nvPr/>
          </p:nvSpPr>
          <p:spPr bwMode="auto">
            <a:xfrm>
              <a:off x="1440" y="1824"/>
              <a:ext cx="3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32" name="Line 32"/>
            <p:cNvSpPr>
              <a:spLocks noChangeShapeType="1"/>
            </p:cNvSpPr>
            <p:nvPr/>
          </p:nvSpPr>
          <p:spPr bwMode="auto">
            <a:xfrm>
              <a:off x="1824" y="1824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33" name="Line 33"/>
            <p:cNvSpPr>
              <a:spLocks noChangeShapeType="1"/>
            </p:cNvSpPr>
            <p:nvPr/>
          </p:nvSpPr>
          <p:spPr bwMode="auto">
            <a:xfrm flipV="1">
              <a:off x="2208" y="1824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34" name="Line 34"/>
            <p:cNvSpPr>
              <a:spLocks noChangeShapeType="1"/>
            </p:cNvSpPr>
            <p:nvPr/>
          </p:nvSpPr>
          <p:spPr bwMode="auto">
            <a:xfrm>
              <a:off x="2208" y="1824"/>
              <a:ext cx="3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35" name="Line 35"/>
            <p:cNvSpPr>
              <a:spLocks noChangeShapeType="1"/>
            </p:cNvSpPr>
            <p:nvPr/>
          </p:nvSpPr>
          <p:spPr bwMode="auto">
            <a:xfrm>
              <a:off x="2592" y="1824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36" name="Line 36"/>
            <p:cNvSpPr>
              <a:spLocks noChangeShapeType="1"/>
            </p:cNvSpPr>
            <p:nvPr/>
          </p:nvSpPr>
          <p:spPr bwMode="auto">
            <a:xfrm flipV="1">
              <a:off x="2976" y="1824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37" name="Line 37"/>
            <p:cNvSpPr>
              <a:spLocks noChangeShapeType="1"/>
            </p:cNvSpPr>
            <p:nvPr/>
          </p:nvSpPr>
          <p:spPr bwMode="auto">
            <a:xfrm>
              <a:off x="2976" y="1824"/>
              <a:ext cx="3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38" name="Line 38"/>
            <p:cNvSpPr>
              <a:spLocks noChangeShapeType="1"/>
            </p:cNvSpPr>
            <p:nvPr/>
          </p:nvSpPr>
          <p:spPr bwMode="auto">
            <a:xfrm>
              <a:off x="3360" y="1824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39" name="Line 39"/>
            <p:cNvSpPr>
              <a:spLocks noChangeShapeType="1"/>
            </p:cNvSpPr>
            <p:nvPr/>
          </p:nvSpPr>
          <p:spPr bwMode="auto">
            <a:xfrm flipV="1">
              <a:off x="3744" y="1824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40" name="Line 40"/>
            <p:cNvSpPr>
              <a:spLocks noChangeShapeType="1"/>
            </p:cNvSpPr>
            <p:nvPr/>
          </p:nvSpPr>
          <p:spPr bwMode="auto">
            <a:xfrm>
              <a:off x="3744" y="1824"/>
              <a:ext cx="3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141" name="Line 41"/>
            <p:cNvSpPr>
              <a:spLocks noChangeShapeType="1"/>
            </p:cNvSpPr>
            <p:nvPr/>
          </p:nvSpPr>
          <p:spPr bwMode="auto">
            <a:xfrm>
              <a:off x="4128" y="1824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</p:grpSp>
      <p:sp>
        <p:nvSpPr>
          <p:cNvPr id="4102" name="Text Box 42"/>
          <p:cNvSpPr txBox="1">
            <a:spLocks noChangeArrowheads="1"/>
          </p:cNvSpPr>
          <p:nvPr/>
        </p:nvSpPr>
        <p:spPr bwMode="auto">
          <a:xfrm>
            <a:off x="2687638" y="2590800"/>
            <a:ext cx="395499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latin typeface="Calibri" pitchFamily="34" charset="0"/>
                <a:cs typeface="Arial" charset="0"/>
              </a:rPr>
              <a:t>Index leaf level of newly built index</a:t>
            </a:r>
          </a:p>
        </p:txBody>
      </p:sp>
      <p:sp>
        <p:nvSpPr>
          <p:cNvPr id="4103" name="Line 43"/>
          <p:cNvSpPr>
            <a:spLocks noChangeShapeType="1"/>
          </p:cNvSpPr>
          <p:nvPr/>
        </p:nvSpPr>
        <p:spPr bwMode="auto">
          <a:xfrm>
            <a:off x="1828800" y="4876800"/>
            <a:ext cx="54864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04" name="Text Box 44"/>
          <p:cNvSpPr txBox="1">
            <a:spLocks noChangeArrowheads="1"/>
          </p:cNvSpPr>
          <p:nvPr/>
        </p:nvSpPr>
        <p:spPr bwMode="auto">
          <a:xfrm>
            <a:off x="1736725" y="5213350"/>
            <a:ext cx="487075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hlink"/>
                </a:solidFill>
                <a:latin typeface="Calibri" pitchFamily="34" charset="0"/>
                <a:cs typeface="Arial" charset="0"/>
              </a:rPr>
              <a:t>Red arrow is the allocation order</a:t>
            </a:r>
          </a:p>
          <a:p>
            <a:r>
              <a:rPr lang="en-US" sz="2000" dirty="0">
                <a:latin typeface="Calibri" pitchFamily="34" charset="0"/>
                <a:cs typeface="Arial" charset="0"/>
              </a:rPr>
              <a:t>White arrows are following the logical order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Page Splits in Action </a:t>
            </a:r>
            <a:r>
              <a:rPr lang="en-US" sz="2800" dirty="0" smtClean="0"/>
              <a:t>(2)</a:t>
            </a:r>
            <a:endParaRPr lang="en-US" dirty="0" smtClean="0"/>
          </a:p>
        </p:txBody>
      </p:sp>
      <p:sp>
        <p:nvSpPr>
          <p:cNvPr id="5124" name="Rectangle 3"/>
          <p:cNvSpPr>
            <a:spLocks noChangeArrowheads="1"/>
          </p:cNvSpPr>
          <p:nvPr/>
        </p:nvSpPr>
        <p:spPr bwMode="auto">
          <a:xfrm>
            <a:off x="1676400" y="3581400"/>
            <a:ext cx="304800" cy="609600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5" name="Rectangle 4"/>
          <p:cNvSpPr>
            <a:spLocks noChangeArrowheads="1"/>
          </p:cNvSpPr>
          <p:nvPr/>
        </p:nvSpPr>
        <p:spPr bwMode="auto">
          <a:xfrm>
            <a:off x="5946775" y="3576638"/>
            <a:ext cx="301625" cy="612775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5334000" y="3581400"/>
            <a:ext cx="304800" cy="609600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7" name="Rectangle 6"/>
          <p:cNvSpPr>
            <a:spLocks noChangeArrowheads="1"/>
          </p:cNvSpPr>
          <p:nvPr/>
        </p:nvSpPr>
        <p:spPr bwMode="auto">
          <a:xfrm>
            <a:off x="4114800" y="3581400"/>
            <a:ext cx="304800" cy="609600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8" name="Rectangle 7"/>
          <p:cNvSpPr>
            <a:spLocks noChangeArrowheads="1"/>
          </p:cNvSpPr>
          <p:nvPr/>
        </p:nvSpPr>
        <p:spPr bwMode="auto">
          <a:xfrm>
            <a:off x="3505200" y="3581400"/>
            <a:ext cx="304800" cy="609600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9" name="Rectangle 8"/>
          <p:cNvSpPr>
            <a:spLocks noChangeArrowheads="1"/>
          </p:cNvSpPr>
          <p:nvPr/>
        </p:nvSpPr>
        <p:spPr bwMode="auto">
          <a:xfrm>
            <a:off x="2895600" y="3581400"/>
            <a:ext cx="304800" cy="609600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30" name="Rectangle 9"/>
          <p:cNvSpPr>
            <a:spLocks noChangeArrowheads="1"/>
          </p:cNvSpPr>
          <p:nvPr/>
        </p:nvSpPr>
        <p:spPr bwMode="auto">
          <a:xfrm>
            <a:off x="2286000" y="3581400"/>
            <a:ext cx="304800" cy="609600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31" name="Rectangle 10"/>
          <p:cNvSpPr>
            <a:spLocks noChangeArrowheads="1"/>
          </p:cNvSpPr>
          <p:nvPr/>
        </p:nvSpPr>
        <p:spPr bwMode="auto">
          <a:xfrm>
            <a:off x="7162800" y="3581400"/>
            <a:ext cx="304800" cy="609600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32" name="Rectangle 11"/>
          <p:cNvSpPr>
            <a:spLocks noChangeArrowheads="1"/>
          </p:cNvSpPr>
          <p:nvPr/>
        </p:nvSpPr>
        <p:spPr bwMode="auto">
          <a:xfrm>
            <a:off x="6553200" y="3581400"/>
            <a:ext cx="304800" cy="609600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33" name="Line 12"/>
          <p:cNvSpPr>
            <a:spLocks noChangeShapeType="1"/>
          </p:cNvSpPr>
          <p:nvPr/>
        </p:nvSpPr>
        <p:spPr bwMode="auto">
          <a:xfrm>
            <a:off x="1828800" y="41910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134" name="Line 13"/>
          <p:cNvSpPr>
            <a:spLocks noChangeShapeType="1"/>
          </p:cNvSpPr>
          <p:nvPr/>
        </p:nvSpPr>
        <p:spPr bwMode="auto">
          <a:xfrm>
            <a:off x="1828800" y="4343400"/>
            <a:ext cx="609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135" name="Line 14"/>
          <p:cNvSpPr>
            <a:spLocks noChangeShapeType="1"/>
          </p:cNvSpPr>
          <p:nvPr/>
        </p:nvSpPr>
        <p:spPr bwMode="auto">
          <a:xfrm flipV="1">
            <a:off x="2438400" y="41910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136" name="Line 15"/>
          <p:cNvSpPr>
            <a:spLocks noChangeShapeType="1"/>
          </p:cNvSpPr>
          <p:nvPr/>
        </p:nvSpPr>
        <p:spPr bwMode="auto">
          <a:xfrm>
            <a:off x="4267200" y="41910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137" name="Line 16"/>
          <p:cNvSpPr>
            <a:spLocks noChangeShapeType="1"/>
          </p:cNvSpPr>
          <p:nvPr/>
        </p:nvSpPr>
        <p:spPr bwMode="auto">
          <a:xfrm>
            <a:off x="4267200" y="4343400"/>
            <a:ext cx="609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138" name="Line 17"/>
          <p:cNvSpPr>
            <a:spLocks noChangeShapeType="1"/>
          </p:cNvSpPr>
          <p:nvPr/>
        </p:nvSpPr>
        <p:spPr bwMode="auto">
          <a:xfrm flipV="1">
            <a:off x="4876800" y="41910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139" name="Line 18"/>
          <p:cNvSpPr>
            <a:spLocks noChangeShapeType="1"/>
          </p:cNvSpPr>
          <p:nvPr/>
        </p:nvSpPr>
        <p:spPr bwMode="auto">
          <a:xfrm>
            <a:off x="3048000" y="41910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140" name="Line 19"/>
          <p:cNvSpPr>
            <a:spLocks noChangeShapeType="1"/>
          </p:cNvSpPr>
          <p:nvPr/>
        </p:nvSpPr>
        <p:spPr bwMode="auto">
          <a:xfrm>
            <a:off x="3048000" y="4343400"/>
            <a:ext cx="609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141" name="Line 20"/>
          <p:cNvSpPr>
            <a:spLocks noChangeShapeType="1"/>
          </p:cNvSpPr>
          <p:nvPr/>
        </p:nvSpPr>
        <p:spPr bwMode="auto">
          <a:xfrm flipV="1">
            <a:off x="3657600" y="41910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6096000" y="4191000"/>
            <a:ext cx="609600" cy="152400"/>
            <a:chOff x="3456" y="2640"/>
            <a:chExt cx="384" cy="96"/>
          </a:xfrm>
        </p:grpSpPr>
        <p:sp>
          <p:nvSpPr>
            <p:cNvPr id="5174" name="Line 22"/>
            <p:cNvSpPr>
              <a:spLocks noChangeShapeType="1"/>
            </p:cNvSpPr>
            <p:nvPr/>
          </p:nvSpPr>
          <p:spPr bwMode="auto">
            <a:xfrm>
              <a:off x="3456" y="2640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5175" name="Line 23"/>
            <p:cNvSpPr>
              <a:spLocks noChangeShapeType="1"/>
            </p:cNvSpPr>
            <p:nvPr/>
          </p:nvSpPr>
          <p:spPr bwMode="auto">
            <a:xfrm>
              <a:off x="3456" y="2736"/>
              <a:ext cx="3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5176" name="Line 24"/>
            <p:cNvSpPr>
              <a:spLocks noChangeShapeType="1"/>
            </p:cNvSpPr>
            <p:nvPr/>
          </p:nvSpPr>
          <p:spPr bwMode="auto">
            <a:xfrm flipV="1">
              <a:off x="3840" y="2640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</p:grpSp>
      <p:sp>
        <p:nvSpPr>
          <p:cNvPr id="5143" name="Line 25"/>
          <p:cNvSpPr>
            <a:spLocks noChangeShapeType="1"/>
          </p:cNvSpPr>
          <p:nvPr/>
        </p:nvSpPr>
        <p:spPr bwMode="auto">
          <a:xfrm flipV="1">
            <a:off x="2438400" y="34290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144" name="Line 26"/>
          <p:cNvSpPr>
            <a:spLocks noChangeShapeType="1"/>
          </p:cNvSpPr>
          <p:nvPr/>
        </p:nvSpPr>
        <p:spPr bwMode="auto">
          <a:xfrm>
            <a:off x="2438400" y="3429000"/>
            <a:ext cx="609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145" name="Line 27"/>
          <p:cNvSpPr>
            <a:spLocks noChangeShapeType="1"/>
          </p:cNvSpPr>
          <p:nvPr/>
        </p:nvSpPr>
        <p:spPr bwMode="auto">
          <a:xfrm>
            <a:off x="3048000" y="34290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146" name="Line 28"/>
          <p:cNvSpPr>
            <a:spLocks noChangeShapeType="1"/>
          </p:cNvSpPr>
          <p:nvPr/>
        </p:nvSpPr>
        <p:spPr bwMode="auto">
          <a:xfrm flipV="1">
            <a:off x="3657600" y="34290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147" name="Line 29"/>
          <p:cNvSpPr>
            <a:spLocks noChangeShapeType="1"/>
          </p:cNvSpPr>
          <p:nvPr/>
        </p:nvSpPr>
        <p:spPr bwMode="auto">
          <a:xfrm>
            <a:off x="3657600" y="3429000"/>
            <a:ext cx="609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148" name="Line 30"/>
          <p:cNvSpPr>
            <a:spLocks noChangeShapeType="1"/>
          </p:cNvSpPr>
          <p:nvPr/>
        </p:nvSpPr>
        <p:spPr bwMode="auto">
          <a:xfrm>
            <a:off x="4267200" y="34290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149" name="Line 31"/>
          <p:cNvSpPr>
            <a:spLocks noChangeShapeType="1"/>
          </p:cNvSpPr>
          <p:nvPr/>
        </p:nvSpPr>
        <p:spPr bwMode="auto">
          <a:xfrm flipV="1">
            <a:off x="4876800" y="3276600"/>
            <a:ext cx="0" cy="304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150" name="Line 32"/>
          <p:cNvSpPr>
            <a:spLocks noChangeShapeType="1"/>
          </p:cNvSpPr>
          <p:nvPr/>
        </p:nvSpPr>
        <p:spPr bwMode="auto">
          <a:xfrm>
            <a:off x="4876800" y="3276600"/>
            <a:ext cx="3048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151" name="Line 33"/>
          <p:cNvSpPr>
            <a:spLocks noChangeShapeType="1"/>
          </p:cNvSpPr>
          <p:nvPr/>
        </p:nvSpPr>
        <p:spPr bwMode="auto">
          <a:xfrm>
            <a:off x="7924800" y="3276600"/>
            <a:ext cx="0" cy="304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grpSp>
        <p:nvGrpSpPr>
          <p:cNvPr id="3" name="Group 34"/>
          <p:cNvGrpSpPr>
            <a:grpSpLocks/>
          </p:cNvGrpSpPr>
          <p:nvPr/>
        </p:nvGrpSpPr>
        <p:grpSpPr bwMode="auto">
          <a:xfrm>
            <a:off x="6705600" y="3429000"/>
            <a:ext cx="609600" cy="152400"/>
            <a:chOff x="3840" y="2160"/>
            <a:chExt cx="384" cy="96"/>
          </a:xfrm>
        </p:grpSpPr>
        <p:sp>
          <p:nvSpPr>
            <p:cNvPr id="5171" name="Line 35"/>
            <p:cNvSpPr>
              <a:spLocks noChangeShapeType="1"/>
            </p:cNvSpPr>
            <p:nvPr/>
          </p:nvSpPr>
          <p:spPr bwMode="auto">
            <a:xfrm flipV="1">
              <a:off x="3840" y="2160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5172" name="Line 36"/>
            <p:cNvSpPr>
              <a:spLocks noChangeShapeType="1"/>
            </p:cNvSpPr>
            <p:nvPr/>
          </p:nvSpPr>
          <p:spPr bwMode="auto">
            <a:xfrm>
              <a:off x="3840" y="2160"/>
              <a:ext cx="3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5173" name="Line 37"/>
            <p:cNvSpPr>
              <a:spLocks noChangeShapeType="1"/>
            </p:cNvSpPr>
            <p:nvPr/>
          </p:nvSpPr>
          <p:spPr bwMode="auto">
            <a:xfrm>
              <a:off x="4224" y="2160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4" name="Group 38"/>
          <p:cNvGrpSpPr>
            <a:grpSpLocks/>
          </p:cNvGrpSpPr>
          <p:nvPr/>
        </p:nvGrpSpPr>
        <p:grpSpPr bwMode="auto">
          <a:xfrm>
            <a:off x="7772400" y="3581400"/>
            <a:ext cx="304800" cy="609600"/>
            <a:chOff x="3360" y="2352"/>
            <a:chExt cx="192" cy="384"/>
          </a:xfrm>
        </p:grpSpPr>
        <p:sp>
          <p:nvSpPr>
            <p:cNvPr id="5168" name="Rectangle 39"/>
            <p:cNvSpPr>
              <a:spLocks noChangeArrowheads="1"/>
            </p:cNvSpPr>
            <p:nvPr/>
          </p:nvSpPr>
          <p:spPr bwMode="auto">
            <a:xfrm>
              <a:off x="3360" y="2352"/>
              <a:ext cx="192" cy="384"/>
            </a:xfrm>
            <a:prstGeom prst="rect">
              <a:avLst/>
            </a:prstGeom>
            <a:solidFill>
              <a:schemeClr val="bg1"/>
            </a:solidFill>
            <a:ln w="1905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69" name="Rectangle 40"/>
            <p:cNvSpPr>
              <a:spLocks noChangeArrowheads="1"/>
            </p:cNvSpPr>
            <p:nvPr/>
          </p:nvSpPr>
          <p:spPr bwMode="auto">
            <a:xfrm>
              <a:off x="3360" y="2544"/>
              <a:ext cx="192" cy="192"/>
            </a:xfrm>
            <a:prstGeom prst="rect">
              <a:avLst/>
            </a:prstGeom>
            <a:solidFill>
              <a:schemeClr val="accent1"/>
            </a:solidFill>
            <a:ln w="1905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70" name="Rectangle 41"/>
            <p:cNvSpPr>
              <a:spLocks noChangeArrowheads="1"/>
            </p:cNvSpPr>
            <p:nvPr/>
          </p:nvSpPr>
          <p:spPr bwMode="auto">
            <a:xfrm>
              <a:off x="3360" y="2352"/>
              <a:ext cx="192" cy="384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" name="Group 42"/>
          <p:cNvGrpSpPr>
            <a:grpSpLocks/>
          </p:cNvGrpSpPr>
          <p:nvPr/>
        </p:nvGrpSpPr>
        <p:grpSpPr bwMode="auto">
          <a:xfrm>
            <a:off x="4724400" y="3581400"/>
            <a:ext cx="304800" cy="609600"/>
            <a:chOff x="3360" y="2352"/>
            <a:chExt cx="192" cy="384"/>
          </a:xfrm>
        </p:grpSpPr>
        <p:sp>
          <p:nvSpPr>
            <p:cNvPr id="5165" name="Rectangle 43"/>
            <p:cNvSpPr>
              <a:spLocks noChangeArrowheads="1"/>
            </p:cNvSpPr>
            <p:nvPr/>
          </p:nvSpPr>
          <p:spPr bwMode="auto">
            <a:xfrm>
              <a:off x="3360" y="2352"/>
              <a:ext cx="192" cy="384"/>
            </a:xfrm>
            <a:prstGeom prst="rect">
              <a:avLst/>
            </a:prstGeom>
            <a:solidFill>
              <a:schemeClr val="bg1"/>
            </a:solidFill>
            <a:ln w="1905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66" name="Rectangle 44"/>
            <p:cNvSpPr>
              <a:spLocks noChangeArrowheads="1"/>
            </p:cNvSpPr>
            <p:nvPr/>
          </p:nvSpPr>
          <p:spPr bwMode="auto">
            <a:xfrm>
              <a:off x="3360" y="2544"/>
              <a:ext cx="192" cy="192"/>
            </a:xfrm>
            <a:prstGeom prst="rect">
              <a:avLst/>
            </a:prstGeom>
            <a:solidFill>
              <a:schemeClr val="accent1"/>
            </a:solidFill>
            <a:ln w="1905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67" name="Rectangle 45"/>
            <p:cNvSpPr>
              <a:spLocks noChangeArrowheads="1"/>
            </p:cNvSpPr>
            <p:nvPr/>
          </p:nvSpPr>
          <p:spPr bwMode="auto">
            <a:xfrm>
              <a:off x="3360" y="2352"/>
              <a:ext cx="192" cy="384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" name="Group 46"/>
          <p:cNvGrpSpPr>
            <a:grpSpLocks/>
          </p:cNvGrpSpPr>
          <p:nvPr/>
        </p:nvGrpSpPr>
        <p:grpSpPr bwMode="auto">
          <a:xfrm>
            <a:off x="5486400" y="3429000"/>
            <a:ext cx="609600" cy="152400"/>
            <a:chOff x="3840" y="2160"/>
            <a:chExt cx="384" cy="96"/>
          </a:xfrm>
        </p:grpSpPr>
        <p:sp>
          <p:nvSpPr>
            <p:cNvPr id="5162" name="Line 47"/>
            <p:cNvSpPr>
              <a:spLocks noChangeShapeType="1"/>
            </p:cNvSpPr>
            <p:nvPr/>
          </p:nvSpPr>
          <p:spPr bwMode="auto">
            <a:xfrm flipV="1">
              <a:off x="3840" y="2160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5163" name="Line 48"/>
            <p:cNvSpPr>
              <a:spLocks noChangeShapeType="1"/>
            </p:cNvSpPr>
            <p:nvPr/>
          </p:nvSpPr>
          <p:spPr bwMode="auto">
            <a:xfrm>
              <a:off x="3840" y="2160"/>
              <a:ext cx="3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5164" name="Line 49"/>
            <p:cNvSpPr>
              <a:spLocks noChangeShapeType="1"/>
            </p:cNvSpPr>
            <p:nvPr/>
          </p:nvSpPr>
          <p:spPr bwMode="auto">
            <a:xfrm>
              <a:off x="4224" y="2160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</p:grpSp>
      <p:sp>
        <p:nvSpPr>
          <p:cNvPr id="5156" name="Line 50"/>
          <p:cNvSpPr>
            <a:spLocks noChangeShapeType="1"/>
          </p:cNvSpPr>
          <p:nvPr/>
        </p:nvSpPr>
        <p:spPr bwMode="auto">
          <a:xfrm>
            <a:off x="7924800" y="4191000"/>
            <a:ext cx="0" cy="304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157" name="Line 51"/>
          <p:cNvSpPr>
            <a:spLocks noChangeShapeType="1"/>
          </p:cNvSpPr>
          <p:nvPr/>
        </p:nvSpPr>
        <p:spPr bwMode="auto">
          <a:xfrm>
            <a:off x="5486400" y="4495800"/>
            <a:ext cx="2438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158" name="Line 52"/>
          <p:cNvSpPr>
            <a:spLocks noChangeShapeType="1"/>
          </p:cNvSpPr>
          <p:nvPr/>
        </p:nvSpPr>
        <p:spPr bwMode="auto">
          <a:xfrm flipV="1">
            <a:off x="5486400" y="4191000"/>
            <a:ext cx="0" cy="304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5159" name="Text Box 53"/>
          <p:cNvSpPr txBox="1">
            <a:spLocks noChangeArrowheads="1"/>
          </p:cNvSpPr>
          <p:nvPr/>
        </p:nvSpPr>
        <p:spPr bwMode="auto">
          <a:xfrm>
            <a:off x="2178050" y="2590800"/>
            <a:ext cx="50355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>
                <a:latin typeface="Calibri" pitchFamily="34" charset="0"/>
                <a:cs typeface="Arial" charset="0"/>
              </a:rPr>
              <a:t>Newly built index leaf after a single page split</a:t>
            </a:r>
          </a:p>
        </p:txBody>
      </p:sp>
      <p:sp>
        <p:nvSpPr>
          <p:cNvPr id="5160" name="Line 54"/>
          <p:cNvSpPr>
            <a:spLocks noChangeShapeType="1"/>
          </p:cNvSpPr>
          <p:nvPr/>
        </p:nvSpPr>
        <p:spPr bwMode="auto">
          <a:xfrm>
            <a:off x="1828800" y="4876800"/>
            <a:ext cx="60960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61" name="Text Box 55"/>
          <p:cNvSpPr txBox="1">
            <a:spLocks noChangeArrowheads="1"/>
          </p:cNvSpPr>
          <p:nvPr/>
        </p:nvSpPr>
        <p:spPr bwMode="auto">
          <a:xfrm>
            <a:off x="1736725" y="5213350"/>
            <a:ext cx="482907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hlink"/>
                </a:solidFill>
                <a:latin typeface="Calibri" pitchFamily="34" charset="0"/>
                <a:cs typeface="Arial" charset="0"/>
              </a:rPr>
              <a:t>Red arrow is the allocation order</a:t>
            </a:r>
          </a:p>
          <a:p>
            <a:r>
              <a:rPr lang="en-US" sz="2000" dirty="0">
                <a:latin typeface="Calibri" pitchFamily="34" charset="0"/>
                <a:cs typeface="Arial" charset="0"/>
              </a:rPr>
              <a:t>white arrows are following the logical order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Overview</a:t>
            </a:r>
          </a:p>
        </p:txBody>
      </p:sp>
      <p:sp>
        <p:nvSpPr>
          <p:cNvPr id="331779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381000" y="1420813"/>
            <a:ext cx="8388350" cy="564197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Data access methods</a:t>
            </a:r>
          </a:p>
          <a:p>
            <a:pPr eaLnBrk="1" hangingPunct="1">
              <a:defRPr/>
            </a:pPr>
            <a:r>
              <a:rPr lang="en-US" dirty="0" smtClean="0"/>
              <a:t>What is fragmentation?</a:t>
            </a:r>
          </a:p>
          <a:p>
            <a:pPr eaLnBrk="1" hangingPunct="1">
              <a:defRPr/>
            </a:pPr>
            <a:r>
              <a:rPr lang="en-US" dirty="0" smtClean="0"/>
              <a:t>How does fragmentation happen?</a:t>
            </a:r>
          </a:p>
          <a:p>
            <a:pPr eaLnBrk="1" hangingPunct="1">
              <a:defRPr/>
            </a:pPr>
            <a:r>
              <a:rPr lang="en-US" dirty="0" smtClean="0"/>
              <a:t>Detecting, mitigating, removing fragmentation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Page Splits in Action </a:t>
            </a:r>
            <a:r>
              <a:rPr lang="en-US" sz="2800" dirty="0" smtClean="0"/>
              <a:t>(3)</a:t>
            </a:r>
            <a:endParaRPr lang="en-US" sz="6000" dirty="0" smtClean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676400" y="3276600"/>
            <a:ext cx="5791200" cy="1371600"/>
            <a:chOff x="1056" y="2160"/>
            <a:chExt cx="3648" cy="768"/>
          </a:xfrm>
        </p:grpSpPr>
        <p:sp>
          <p:nvSpPr>
            <p:cNvPr id="6152" name="Rectangle 4"/>
            <p:cNvSpPr>
              <a:spLocks noChangeArrowheads="1"/>
            </p:cNvSpPr>
            <p:nvPr/>
          </p:nvSpPr>
          <p:spPr bwMode="auto">
            <a:xfrm>
              <a:off x="4512" y="2352"/>
              <a:ext cx="192" cy="38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53" name="Rectangle 5"/>
            <p:cNvSpPr>
              <a:spLocks noChangeArrowheads="1"/>
            </p:cNvSpPr>
            <p:nvPr/>
          </p:nvSpPr>
          <p:spPr bwMode="auto">
            <a:xfrm>
              <a:off x="1440" y="2352"/>
              <a:ext cx="192" cy="384"/>
            </a:xfrm>
            <a:prstGeom prst="rect">
              <a:avLst/>
            </a:prstGeom>
            <a:solidFill>
              <a:schemeClr val="bg1"/>
            </a:solidFill>
            <a:ln w="19050" cap="rnd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54" name="Rectangle 6"/>
            <p:cNvSpPr>
              <a:spLocks noChangeArrowheads="1"/>
            </p:cNvSpPr>
            <p:nvPr/>
          </p:nvSpPr>
          <p:spPr bwMode="auto">
            <a:xfrm>
              <a:off x="2976" y="2352"/>
              <a:ext cx="192" cy="384"/>
            </a:xfrm>
            <a:prstGeom prst="rect">
              <a:avLst/>
            </a:prstGeom>
            <a:solidFill>
              <a:schemeClr val="bg1"/>
            </a:solidFill>
            <a:ln w="19050" cap="rnd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55" name="Rectangle 7"/>
            <p:cNvSpPr>
              <a:spLocks noChangeArrowheads="1"/>
            </p:cNvSpPr>
            <p:nvPr/>
          </p:nvSpPr>
          <p:spPr bwMode="auto">
            <a:xfrm>
              <a:off x="4128" y="2352"/>
              <a:ext cx="192" cy="384"/>
            </a:xfrm>
            <a:prstGeom prst="rect">
              <a:avLst/>
            </a:prstGeom>
            <a:solidFill>
              <a:schemeClr val="bg1"/>
            </a:solidFill>
            <a:ln w="19050" cap="rnd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56" name="Rectangle 8"/>
            <p:cNvSpPr>
              <a:spLocks noChangeArrowheads="1"/>
            </p:cNvSpPr>
            <p:nvPr/>
          </p:nvSpPr>
          <p:spPr bwMode="auto">
            <a:xfrm>
              <a:off x="1056" y="2352"/>
              <a:ext cx="192" cy="384"/>
            </a:xfrm>
            <a:prstGeom prst="rect">
              <a:avLst/>
            </a:prstGeom>
            <a:solidFill>
              <a:schemeClr val="bg1"/>
            </a:solidFill>
            <a:ln w="1905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57" name="Rectangle 9"/>
            <p:cNvSpPr>
              <a:spLocks noChangeArrowheads="1"/>
            </p:cNvSpPr>
            <p:nvPr/>
          </p:nvSpPr>
          <p:spPr bwMode="auto">
            <a:xfrm>
              <a:off x="1824" y="2352"/>
              <a:ext cx="192" cy="384"/>
            </a:xfrm>
            <a:prstGeom prst="rect">
              <a:avLst/>
            </a:prstGeom>
            <a:solidFill>
              <a:schemeClr val="bg1"/>
            </a:solidFill>
            <a:ln w="1905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58" name="Rectangle 10"/>
            <p:cNvSpPr>
              <a:spLocks noChangeArrowheads="1"/>
            </p:cNvSpPr>
            <p:nvPr/>
          </p:nvSpPr>
          <p:spPr bwMode="auto">
            <a:xfrm>
              <a:off x="2208" y="2352"/>
              <a:ext cx="192" cy="384"/>
            </a:xfrm>
            <a:prstGeom prst="rect">
              <a:avLst/>
            </a:prstGeom>
            <a:solidFill>
              <a:schemeClr val="bg1"/>
            </a:solidFill>
            <a:ln w="1905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59" name="Rectangle 11"/>
            <p:cNvSpPr>
              <a:spLocks noChangeArrowheads="1"/>
            </p:cNvSpPr>
            <p:nvPr/>
          </p:nvSpPr>
          <p:spPr bwMode="auto">
            <a:xfrm>
              <a:off x="2592" y="2352"/>
              <a:ext cx="192" cy="384"/>
            </a:xfrm>
            <a:prstGeom prst="rect">
              <a:avLst/>
            </a:prstGeom>
            <a:solidFill>
              <a:schemeClr val="bg1"/>
            </a:solidFill>
            <a:ln w="1905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60" name="Rectangle 12"/>
            <p:cNvSpPr>
              <a:spLocks noChangeArrowheads="1"/>
            </p:cNvSpPr>
            <p:nvPr/>
          </p:nvSpPr>
          <p:spPr bwMode="auto">
            <a:xfrm>
              <a:off x="3744" y="2352"/>
              <a:ext cx="192" cy="384"/>
            </a:xfrm>
            <a:prstGeom prst="rect">
              <a:avLst/>
            </a:prstGeom>
            <a:solidFill>
              <a:schemeClr val="bg1"/>
            </a:solidFill>
            <a:ln w="1905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61" name="Rectangle 13"/>
            <p:cNvSpPr>
              <a:spLocks noChangeArrowheads="1"/>
            </p:cNvSpPr>
            <p:nvPr/>
          </p:nvSpPr>
          <p:spPr bwMode="auto">
            <a:xfrm>
              <a:off x="1057" y="2594"/>
              <a:ext cx="190" cy="144"/>
            </a:xfrm>
            <a:prstGeom prst="rect">
              <a:avLst/>
            </a:prstGeom>
            <a:solidFill>
              <a:schemeClr val="accent1"/>
            </a:solidFill>
            <a:ln w="1905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62" name="Rectangle 14"/>
            <p:cNvSpPr>
              <a:spLocks noChangeArrowheads="1"/>
            </p:cNvSpPr>
            <p:nvPr/>
          </p:nvSpPr>
          <p:spPr bwMode="auto">
            <a:xfrm>
              <a:off x="1824" y="2496"/>
              <a:ext cx="192" cy="240"/>
            </a:xfrm>
            <a:prstGeom prst="rect">
              <a:avLst/>
            </a:prstGeom>
            <a:solidFill>
              <a:schemeClr val="accent1"/>
            </a:solidFill>
            <a:ln w="1905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63" name="Rectangle 15"/>
            <p:cNvSpPr>
              <a:spLocks noChangeArrowheads="1"/>
            </p:cNvSpPr>
            <p:nvPr/>
          </p:nvSpPr>
          <p:spPr bwMode="auto">
            <a:xfrm>
              <a:off x="2208" y="2400"/>
              <a:ext cx="192" cy="336"/>
            </a:xfrm>
            <a:prstGeom prst="rect">
              <a:avLst/>
            </a:prstGeom>
            <a:solidFill>
              <a:schemeClr val="accent1"/>
            </a:solidFill>
            <a:ln w="1905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64" name="Rectangle 16"/>
            <p:cNvSpPr>
              <a:spLocks noChangeArrowheads="1"/>
            </p:cNvSpPr>
            <p:nvPr/>
          </p:nvSpPr>
          <p:spPr bwMode="auto">
            <a:xfrm>
              <a:off x="2592" y="2688"/>
              <a:ext cx="192" cy="48"/>
            </a:xfrm>
            <a:prstGeom prst="rect">
              <a:avLst/>
            </a:prstGeom>
            <a:solidFill>
              <a:schemeClr val="accent1"/>
            </a:solidFill>
            <a:ln w="1905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65" name="Rectangle 17"/>
            <p:cNvSpPr>
              <a:spLocks noChangeArrowheads="1"/>
            </p:cNvSpPr>
            <p:nvPr/>
          </p:nvSpPr>
          <p:spPr bwMode="auto">
            <a:xfrm>
              <a:off x="3744" y="2448"/>
              <a:ext cx="192" cy="288"/>
            </a:xfrm>
            <a:prstGeom prst="rect">
              <a:avLst/>
            </a:prstGeom>
            <a:solidFill>
              <a:schemeClr val="accent1"/>
            </a:solidFill>
            <a:ln w="1905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66" name="Rectangle 18"/>
            <p:cNvSpPr>
              <a:spLocks noChangeArrowheads="1"/>
            </p:cNvSpPr>
            <p:nvPr/>
          </p:nvSpPr>
          <p:spPr bwMode="auto">
            <a:xfrm>
              <a:off x="4512" y="2496"/>
              <a:ext cx="192" cy="240"/>
            </a:xfrm>
            <a:prstGeom prst="rect">
              <a:avLst/>
            </a:prstGeom>
            <a:solidFill>
              <a:schemeClr val="accent1"/>
            </a:solidFill>
            <a:ln w="1905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67" name="Rectangle 19"/>
            <p:cNvSpPr>
              <a:spLocks noChangeArrowheads="1"/>
            </p:cNvSpPr>
            <p:nvPr/>
          </p:nvSpPr>
          <p:spPr bwMode="auto">
            <a:xfrm>
              <a:off x="1057" y="2352"/>
              <a:ext cx="190" cy="386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68" name="Rectangle 20"/>
            <p:cNvSpPr>
              <a:spLocks noChangeArrowheads="1"/>
            </p:cNvSpPr>
            <p:nvPr/>
          </p:nvSpPr>
          <p:spPr bwMode="auto">
            <a:xfrm>
              <a:off x="1824" y="2352"/>
              <a:ext cx="192" cy="384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69" name="Rectangle 21"/>
            <p:cNvSpPr>
              <a:spLocks noChangeArrowheads="1"/>
            </p:cNvSpPr>
            <p:nvPr/>
          </p:nvSpPr>
          <p:spPr bwMode="auto">
            <a:xfrm>
              <a:off x="2208" y="2352"/>
              <a:ext cx="192" cy="384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70" name="Rectangle 22"/>
            <p:cNvSpPr>
              <a:spLocks noChangeArrowheads="1"/>
            </p:cNvSpPr>
            <p:nvPr/>
          </p:nvSpPr>
          <p:spPr bwMode="auto">
            <a:xfrm>
              <a:off x="2592" y="2352"/>
              <a:ext cx="192" cy="384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" name="Group 23"/>
            <p:cNvGrpSpPr>
              <a:grpSpLocks/>
            </p:cNvGrpSpPr>
            <p:nvPr/>
          </p:nvGrpSpPr>
          <p:grpSpPr bwMode="auto">
            <a:xfrm>
              <a:off x="3360" y="2352"/>
              <a:ext cx="192" cy="384"/>
              <a:chOff x="3360" y="2352"/>
              <a:chExt cx="192" cy="384"/>
            </a:xfrm>
          </p:grpSpPr>
          <p:sp>
            <p:nvSpPr>
              <p:cNvPr id="6192" name="Rectangle 24"/>
              <p:cNvSpPr>
                <a:spLocks noChangeArrowheads="1"/>
              </p:cNvSpPr>
              <p:nvPr/>
            </p:nvSpPr>
            <p:spPr bwMode="auto">
              <a:xfrm>
                <a:off x="3360" y="2352"/>
                <a:ext cx="192" cy="384"/>
              </a:xfrm>
              <a:prstGeom prst="rect">
                <a:avLst/>
              </a:prstGeom>
              <a:solidFill>
                <a:schemeClr val="bg1"/>
              </a:solidFill>
              <a:ln w="1905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193" name="Rectangle 25"/>
              <p:cNvSpPr>
                <a:spLocks noChangeArrowheads="1"/>
              </p:cNvSpPr>
              <p:nvPr/>
            </p:nvSpPr>
            <p:spPr bwMode="auto">
              <a:xfrm>
                <a:off x="3360" y="2544"/>
                <a:ext cx="192" cy="192"/>
              </a:xfrm>
              <a:prstGeom prst="rect">
                <a:avLst/>
              </a:prstGeom>
              <a:solidFill>
                <a:schemeClr val="accent1"/>
              </a:solidFill>
              <a:ln w="1905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194" name="Rectangle 26"/>
              <p:cNvSpPr>
                <a:spLocks noChangeArrowheads="1"/>
              </p:cNvSpPr>
              <p:nvPr/>
            </p:nvSpPr>
            <p:spPr bwMode="auto">
              <a:xfrm>
                <a:off x="3360" y="2352"/>
                <a:ext cx="192" cy="384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6172" name="Rectangle 27"/>
            <p:cNvSpPr>
              <a:spLocks noChangeArrowheads="1"/>
            </p:cNvSpPr>
            <p:nvPr/>
          </p:nvSpPr>
          <p:spPr bwMode="auto">
            <a:xfrm>
              <a:off x="3744" y="2352"/>
              <a:ext cx="192" cy="384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73" name="Line 28"/>
            <p:cNvSpPr>
              <a:spLocks noChangeShapeType="1"/>
            </p:cNvSpPr>
            <p:nvPr/>
          </p:nvSpPr>
          <p:spPr bwMode="auto">
            <a:xfrm>
              <a:off x="1152" y="2736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6174" name="Line 29"/>
            <p:cNvSpPr>
              <a:spLocks noChangeShapeType="1"/>
            </p:cNvSpPr>
            <p:nvPr/>
          </p:nvSpPr>
          <p:spPr bwMode="auto">
            <a:xfrm>
              <a:off x="1152" y="2832"/>
              <a:ext cx="15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6175" name="Line 30"/>
            <p:cNvSpPr>
              <a:spLocks noChangeShapeType="1"/>
            </p:cNvSpPr>
            <p:nvPr/>
          </p:nvSpPr>
          <p:spPr bwMode="auto">
            <a:xfrm flipV="1">
              <a:off x="2688" y="2736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6176" name="Line 31"/>
            <p:cNvSpPr>
              <a:spLocks noChangeShapeType="1"/>
            </p:cNvSpPr>
            <p:nvPr/>
          </p:nvSpPr>
          <p:spPr bwMode="auto">
            <a:xfrm flipV="1">
              <a:off x="2688" y="2256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6177" name="Line 32"/>
            <p:cNvSpPr>
              <a:spLocks noChangeShapeType="1"/>
            </p:cNvSpPr>
            <p:nvPr/>
          </p:nvSpPr>
          <p:spPr bwMode="auto">
            <a:xfrm flipH="1">
              <a:off x="2304" y="2256"/>
              <a:ext cx="3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6178" name="Line 33"/>
            <p:cNvSpPr>
              <a:spLocks noChangeShapeType="1"/>
            </p:cNvSpPr>
            <p:nvPr/>
          </p:nvSpPr>
          <p:spPr bwMode="auto">
            <a:xfrm>
              <a:off x="2304" y="2256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6179" name="Line 34"/>
            <p:cNvSpPr>
              <a:spLocks noChangeShapeType="1"/>
            </p:cNvSpPr>
            <p:nvPr/>
          </p:nvSpPr>
          <p:spPr bwMode="auto">
            <a:xfrm>
              <a:off x="2304" y="2736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6180" name="Line 35"/>
            <p:cNvSpPr>
              <a:spLocks noChangeShapeType="1"/>
            </p:cNvSpPr>
            <p:nvPr/>
          </p:nvSpPr>
          <p:spPr bwMode="auto">
            <a:xfrm>
              <a:off x="2304" y="2928"/>
              <a:ext cx="230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6181" name="Line 36"/>
            <p:cNvSpPr>
              <a:spLocks noChangeShapeType="1"/>
            </p:cNvSpPr>
            <p:nvPr/>
          </p:nvSpPr>
          <p:spPr bwMode="auto">
            <a:xfrm flipV="1">
              <a:off x="4608" y="2736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6182" name="Line 37"/>
            <p:cNvSpPr>
              <a:spLocks noChangeShapeType="1"/>
            </p:cNvSpPr>
            <p:nvPr/>
          </p:nvSpPr>
          <p:spPr bwMode="auto">
            <a:xfrm flipV="1">
              <a:off x="4608" y="2256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6183" name="Line 38"/>
            <p:cNvSpPr>
              <a:spLocks noChangeShapeType="1"/>
            </p:cNvSpPr>
            <p:nvPr/>
          </p:nvSpPr>
          <p:spPr bwMode="auto">
            <a:xfrm flipH="1">
              <a:off x="3456" y="2256"/>
              <a:ext cx="115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6184" name="Line 39"/>
            <p:cNvSpPr>
              <a:spLocks noChangeShapeType="1"/>
            </p:cNvSpPr>
            <p:nvPr/>
          </p:nvSpPr>
          <p:spPr bwMode="auto">
            <a:xfrm>
              <a:off x="3456" y="2256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6185" name="Line 40"/>
            <p:cNvSpPr>
              <a:spLocks noChangeShapeType="1"/>
            </p:cNvSpPr>
            <p:nvPr/>
          </p:nvSpPr>
          <p:spPr bwMode="auto">
            <a:xfrm>
              <a:off x="3456" y="2736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6186" name="Line 41"/>
            <p:cNvSpPr>
              <a:spLocks noChangeShapeType="1"/>
            </p:cNvSpPr>
            <p:nvPr/>
          </p:nvSpPr>
          <p:spPr bwMode="auto">
            <a:xfrm>
              <a:off x="3456" y="2832"/>
              <a:ext cx="3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6187" name="Line 42"/>
            <p:cNvSpPr>
              <a:spLocks noChangeShapeType="1"/>
            </p:cNvSpPr>
            <p:nvPr/>
          </p:nvSpPr>
          <p:spPr bwMode="auto">
            <a:xfrm flipV="1">
              <a:off x="3840" y="2736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6188" name="Line 43"/>
            <p:cNvSpPr>
              <a:spLocks noChangeShapeType="1"/>
            </p:cNvSpPr>
            <p:nvPr/>
          </p:nvSpPr>
          <p:spPr bwMode="auto">
            <a:xfrm flipV="1">
              <a:off x="3840" y="2160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6189" name="Line 44"/>
            <p:cNvSpPr>
              <a:spLocks noChangeShapeType="1"/>
            </p:cNvSpPr>
            <p:nvPr/>
          </p:nvSpPr>
          <p:spPr bwMode="auto">
            <a:xfrm flipH="1">
              <a:off x="1920" y="2160"/>
              <a:ext cx="192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6190" name="Line 45"/>
            <p:cNvSpPr>
              <a:spLocks noChangeShapeType="1"/>
            </p:cNvSpPr>
            <p:nvPr/>
          </p:nvSpPr>
          <p:spPr bwMode="auto">
            <a:xfrm>
              <a:off x="1920" y="2160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6191" name="Rectangle 46"/>
            <p:cNvSpPr>
              <a:spLocks noChangeArrowheads="1"/>
            </p:cNvSpPr>
            <p:nvPr/>
          </p:nvSpPr>
          <p:spPr bwMode="auto">
            <a:xfrm>
              <a:off x="4512" y="2352"/>
              <a:ext cx="192" cy="384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149" name="Text Box 47"/>
          <p:cNvSpPr txBox="1">
            <a:spLocks noChangeArrowheads="1"/>
          </p:cNvSpPr>
          <p:nvPr/>
        </p:nvSpPr>
        <p:spPr bwMode="auto">
          <a:xfrm>
            <a:off x="2243138" y="2590800"/>
            <a:ext cx="50593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dirty="0">
                <a:latin typeface="Calibri" pitchFamily="34" charset="0"/>
                <a:cs typeface="Arial" charset="0"/>
              </a:rPr>
              <a:t>Index leaf level after random inserts/deletes</a:t>
            </a:r>
          </a:p>
        </p:txBody>
      </p:sp>
      <p:sp>
        <p:nvSpPr>
          <p:cNvPr id="6150" name="Line 48"/>
          <p:cNvSpPr>
            <a:spLocks noChangeShapeType="1"/>
          </p:cNvSpPr>
          <p:nvPr/>
        </p:nvSpPr>
        <p:spPr bwMode="auto">
          <a:xfrm>
            <a:off x="1828800" y="4876800"/>
            <a:ext cx="54864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151" name="Text Box 49"/>
          <p:cNvSpPr txBox="1">
            <a:spLocks noChangeArrowheads="1"/>
          </p:cNvSpPr>
          <p:nvPr/>
        </p:nvSpPr>
        <p:spPr bwMode="auto">
          <a:xfrm>
            <a:off x="1736725" y="5213350"/>
            <a:ext cx="487075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hlink"/>
                </a:solidFill>
                <a:latin typeface="Calibri" pitchFamily="34" charset="0"/>
                <a:cs typeface="Arial" charset="0"/>
              </a:rPr>
              <a:t>Red arrow is the allocation order</a:t>
            </a:r>
          </a:p>
          <a:p>
            <a:r>
              <a:rPr lang="en-US" sz="2000" dirty="0">
                <a:latin typeface="Calibri" pitchFamily="34" charset="0"/>
                <a:cs typeface="Arial" charset="0"/>
              </a:rPr>
              <a:t>White arrows are following the logical order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977900" y="3344863"/>
            <a:ext cx="7850188" cy="1311128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 smtClean="0"/>
              <a:t>Increased Logging During Page Splits</a:t>
            </a:r>
          </a:p>
        </p:txBody>
      </p:sp>
      <p:sp>
        <p:nvSpPr>
          <p:cNvPr id="485381" name="Rectangle 5"/>
          <p:cNvSpPr>
            <a:spLocks noChangeArrowheads="1"/>
          </p:cNvSpPr>
          <p:nvPr/>
        </p:nvSpPr>
        <p:spPr bwMode="auto">
          <a:xfrm>
            <a:off x="0" y="1089025"/>
            <a:ext cx="9144000" cy="914400"/>
          </a:xfrm>
          <a:prstGeom prst="rect">
            <a:avLst/>
          </a:prstGeom>
          <a:gradFill rotWithShape="1">
            <a:gsLst>
              <a:gs pos="0">
                <a:schemeClr val="accent1">
                  <a:alpha val="25000"/>
                </a:schemeClr>
              </a:gs>
              <a:gs pos="100000">
                <a:schemeClr val="accent1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 w="1905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3252" name="Rectangle 6"/>
          <p:cNvSpPr>
            <a:spLocks noChangeArrowheads="1"/>
          </p:cNvSpPr>
          <p:nvPr/>
        </p:nvSpPr>
        <p:spPr bwMode="auto">
          <a:xfrm>
            <a:off x="457200" y="9604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GB" sz="6000" dirty="0">
                <a:solidFill>
                  <a:schemeClr val="tx1"/>
                </a:solidFill>
                <a:latin typeface="Calibri" pitchFamily="34" charset="0"/>
              </a:rPr>
              <a:t>Demo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227013" y="228600"/>
            <a:ext cx="8683625" cy="701731"/>
          </a:xfrm>
        </p:spPr>
        <p:txBody>
          <a:bodyPr/>
          <a:lstStyle/>
          <a:p>
            <a:r>
              <a:rPr lang="en-US" dirty="0" smtClean="0"/>
              <a:t>What Causes Fragmentation?</a:t>
            </a:r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 smtClean="0"/>
              <a:t>Schemas/workloads that cause page splits on densely packed pages</a:t>
            </a:r>
          </a:p>
          <a:p>
            <a:pPr lvl="1"/>
            <a:r>
              <a:rPr lang="en-US" sz="2400" dirty="0" smtClean="0"/>
              <a:t>GUID as high-order key (or any other random key)</a:t>
            </a:r>
          </a:p>
          <a:p>
            <a:pPr lvl="2"/>
            <a:r>
              <a:rPr lang="en-US" sz="2000" dirty="0" smtClean="0"/>
              <a:t>Can even affect nonclustered indexes</a:t>
            </a:r>
          </a:p>
          <a:p>
            <a:pPr lvl="1"/>
            <a:r>
              <a:rPr lang="en-US" sz="2400" dirty="0" smtClean="0"/>
              <a:t>Updates to variable-length columns</a:t>
            </a:r>
          </a:p>
          <a:p>
            <a:pPr lvl="1"/>
            <a:r>
              <a:rPr lang="en-US" sz="2400" dirty="0" smtClean="0"/>
              <a:t>Badly configured 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FILLFACTOR</a:t>
            </a:r>
            <a:r>
              <a:rPr lang="en-US" sz="2400" dirty="0" smtClean="0"/>
              <a:t> (more in a few slides)</a:t>
            </a:r>
          </a:p>
          <a:p>
            <a:r>
              <a:rPr lang="en-US" sz="2800" dirty="0" smtClean="0"/>
              <a:t>Wide schemas that only fit a few records per page and waste space</a:t>
            </a:r>
          </a:p>
          <a:p>
            <a:pPr lvl="1"/>
            <a:r>
              <a:rPr lang="en-US" sz="2400" dirty="0" smtClean="0"/>
              <a:t>E.g. a fixed-size 5000 byte row = 3000 bytes lost per page!</a:t>
            </a:r>
          </a:p>
          <a:p>
            <a:r>
              <a:rPr lang="en-US" sz="2800" dirty="0" smtClean="0"/>
              <a:t>Real-world example:</a:t>
            </a:r>
          </a:p>
          <a:p>
            <a:pPr lvl="1"/>
            <a:r>
              <a:rPr lang="en-US" sz="2400" dirty="0" smtClean="0"/>
              <a:t>Social networking site that has a homepage comments table with the member ID as the high-order key</a:t>
            </a:r>
          </a:p>
          <a:p>
            <a:pPr lvl="1"/>
            <a:r>
              <a:rPr lang="en-US" sz="2400" dirty="0" smtClean="0"/>
              <a:t>Needs fragmentation removed twice a day!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43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 DML Cause Fragmentation?</a:t>
            </a:r>
          </a:p>
        </p:txBody>
      </p:sp>
      <p:sp>
        <p:nvSpPr>
          <p:cNvPr id="402435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dirty="0" smtClean="0"/>
              <a:t>Yes, data modifications can lead to fragmentation</a:t>
            </a:r>
          </a:p>
          <a:p>
            <a:r>
              <a:rPr lang="en-US" sz="2400" dirty="0" smtClean="0"/>
              <a:t>INSERT</a:t>
            </a:r>
          </a:p>
          <a:p>
            <a:pPr lvl="1"/>
            <a:r>
              <a:rPr lang="en-US" sz="2000" dirty="0" smtClean="0"/>
              <a:t>YES – if key value is not ever increasing/decreasing (e.g. GUID)</a:t>
            </a:r>
          </a:p>
          <a:p>
            <a:pPr lvl="1"/>
            <a:r>
              <a:rPr lang="en-US" sz="2000" dirty="0" smtClean="0"/>
              <a:t>NO – if key is ever increasing/decreasing (e.g. 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INT IDENTITY</a:t>
            </a:r>
            <a:r>
              <a:rPr lang="en-US" sz="2000" dirty="0" smtClean="0"/>
              <a:t>)</a:t>
            </a:r>
          </a:p>
          <a:p>
            <a:r>
              <a:rPr lang="en-US" sz="2400" dirty="0" smtClean="0"/>
              <a:t>UPDATE</a:t>
            </a:r>
          </a:p>
          <a:p>
            <a:pPr lvl="1"/>
            <a:r>
              <a:rPr lang="en-US" sz="2000" dirty="0" smtClean="0"/>
              <a:t>YES – if updates make variable-length columns wider on full pages</a:t>
            </a:r>
          </a:p>
          <a:p>
            <a:pPr lvl="1"/>
            <a:r>
              <a:rPr lang="en-US" sz="2000" dirty="0" smtClean="0"/>
              <a:t>NO – if columns are fixed width or columns have ‘place holder’ values (i.e. 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DEFAULT</a:t>
            </a:r>
            <a:r>
              <a:rPr lang="en-US" sz="2000" dirty="0" smtClean="0"/>
              <a:t> values) to minimize row expansion on update</a:t>
            </a:r>
          </a:p>
          <a:p>
            <a:r>
              <a:rPr lang="en-US" sz="2400" dirty="0" smtClean="0"/>
              <a:t>DELETE</a:t>
            </a:r>
          </a:p>
          <a:p>
            <a:pPr lvl="1"/>
            <a:r>
              <a:rPr lang="en-US" sz="2000" dirty="0" smtClean="0"/>
              <a:t>YES – if deletes are singleton deletes (Swiss-cheese problem – page density issues)</a:t>
            </a:r>
          </a:p>
          <a:p>
            <a:pPr lvl="1"/>
            <a:r>
              <a:rPr lang="en-US" sz="2000" dirty="0" smtClean="0"/>
              <a:t>NO – if deletes are range deletes for archival purposes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FILLFACTOR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Making the Storage Engine to leave space on each leaf-level page to allow row inserts/updates without causing page splits</a:t>
            </a:r>
          </a:p>
          <a:p>
            <a:r>
              <a:rPr lang="en-US" sz="2400" dirty="0" smtClean="0"/>
              <a:t>Specified at index creation or rebuild time</a:t>
            </a:r>
          </a:p>
          <a:p>
            <a:pPr lvl="1"/>
            <a:r>
              <a:rPr lang="en-US" sz="2000" dirty="0" smtClean="0"/>
              <a:t>NOT maintained during regular DML</a:t>
            </a:r>
          </a:p>
          <a:p>
            <a:r>
              <a:rPr lang="en-US" sz="2400" dirty="0" smtClean="0"/>
              <a:t>Can specify with </a:t>
            </a:r>
            <a:r>
              <a:rPr lang="en-US" sz="2400" dirty="0" err="1" smtClean="0">
                <a:latin typeface="Courier New" pitchFamily="49" charset="0"/>
                <a:cs typeface="Courier New" pitchFamily="49" charset="0"/>
              </a:rPr>
              <a:t>sp_configure</a:t>
            </a:r>
            <a:r>
              <a:rPr lang="en-US" sz="2400" dirty="0" smtClean="0"/>
              <a:t> for entire instance</a:t>
            </a:r>
          </a:p>
          <a:p>
            <a:pPr lvl="1"/>
            <a:r>
              <a:rPr lang="en-US" sz="2000" dirty="0" smtClean="0"/>
              <a:t>Not recommended – specify it per index</a:t>
            </a:r>
          </a:p>
          <a:p>
            <a:r>
              <a:rPr lang="en-US" sz="2400" dirty="0" smtClean="0"/>
              <a:t>Use 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PAD_INDEX</a:t>
            </a:r>
            <a:r>
              <a:rPr lang="en-US" sz="2400" dirty="0" smtClean="0"/>
              <a:t> to affect the upper levels of the b-tree (uses the 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FILLFACTOR</a:t>
            </a:r>
            <a:r>
              <a:rPr lang="en-US" sz="2400" dirty="0" smtClean="0"/>
              <a:t> value)</a:t>
            </a:r>
          </a:p>
          <a:p>
            <a:pPr lvl="1"/>
            <a:r>
              <a:rPr lang="en-US" sz="2000" dirty="0" smtClean="0"/>
              <a:t>Rarely used</a:t>
            </a:r>
          </a:p>
          <a:p>
            <a:r>
              <a:rPr lang="en-US" sz="2400" dirty="0" smtClean="0"/>
              <a:t>0 = 100 = default value with special meaning of ‘leave no space’</a:t>
            </a:r>
          </a:p>
          <a:p>
            <a:pPr lvl="1"/>
            <a:r>
              <a:rPr lang="en-US" sz="2000" dirty="0" smtClean="0"/>
              <a:t>Excellent for data warehouse, but not ideal for OLTP</a:t>
            </a:r>
          </a:p>
          <a:p>
            <a:r>
              <a:rPr lang="en-US" sz="2400" dirty="0" smtClean="0"/>
              <a:t>For OLTP, which value to use?</a:t>
            </a:r>
            <a:endParaRPr lang="en-US" sz="2000" dirty="0" smtClean="0"/>
          </a:p>
          <a:p>
            <a:endParaRPr lang="en-US" sz="2800" dirty="0" smtClean="0"/>
          </a:p>
          <a:p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090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Configuring FILLFACTOR</a:t>
            </a:r>
          </a:p>
        </p:txBody>
      </p:sp>
      <p:sp>
        <p:nvSpPr>
          <p:cNvPr id="473091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 smtClean="0"/>
              <a:t>Balancing act between how often page splits occur and how often you can rebuild/defrag the index</a:t>
            </a:r>
          </a:p>
          <a:p>
            <a:r>
              <a:rPr lang="en-US" sz="2800" dirty="0" smtClean="0"/>
              <a:t>What is going to cause page splits in your schema?</a:t>
            </a:r>
          </a:p>
          <a:p>
            <a:pPr lvl="1"/>
            <a:r>
              <a:rPr lang="en-US" sz="2400" dirty="0" smtClean="0"/>
              <a:t>UPDATEs to variable-width data types?</a:t>
            </a:r>
          </a:p>
          <a:p>
            <a:pPr lvl="1"/>
            <a:r>
              <a:rPr lang="en-US" sz="2400" dirty="0" smtClean="0"/>
              <a:t>Random INSERTs?</a:t>
            </a:r>
          </a:p>
          <a:p>
            <a:pPr lvl="2"/>
            <a:r>
              <a:rPr lang="en-US" sz="2000" dirty="0" smtClean="0"/>
              <a:t>The more volatile </a:t>
            </a:r>
            <a:r>
              <a:rPr lang="en-US" sz="2000" dirty="0" smtClean="0">
                <a:sym typeface="Wingdings 3" pitchFamily="18" charset="2"/>
              </a:rPr>
              <a:t> lower 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  <a:sym typeface="Wingdings 3" pitchFamily="18" charset="2"/>
              </a:rPr>
              <a:t>FILLFACTOR</a:t>
            </a:r>
            <a:endParaRPr lang="en-US" sz="2000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z="2800" dirty="0" smtClean="0"/>
              <a:t>How often can you rebuild/defrag?</a:t>
            </a:r>
          </a:p>
          <a:p>
            <a:pPr lvl="1"/>
            <a:r>
              <a:rPr lang="en-US" sz="2400" dirty="0" smtClean="0"/>
              <a:t>The more frequent </a:t>
            </a:r>
            <a:r>
              <a:rPr lang="en-US" sz="2400" dirty="0" smtClean="0">
                <a:sym typeface="Wingdings 3" pitchFamily="18" charset="2"/>
              </a:rPr>
              <a:t> higher 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  <a:sym typeface="Wingdings 3" pitchFamily="18" charset="2"/>
              </a:rPr>
              <a:t>FILLFACTOR</a:t>
            </a:r>
            <a:endParaRPr lang="en-US" sz="2400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z="2800" dirty="0" smtClean="0"/>
              <a:t>Pick a value, try it, monitor fragmentation, tweak it</a:t>
            </a:r>
          </a:p>
          <a:p>
            <a:pPr lvl="1"/>
            <a:r>
              <a:rPr lang="en-US" sz="2400" dirty="0" smtClean="0"/>
              <a:t>Use DMVs to see how fast the fragmentation increases</a:t>
            </a:r>
          </a:p>
          <a:p>
            <a:pPr lvl="1"/>
            <a:r>
              <a:rPr lang="en-US" sz="2400" dirty="0" smtClean="0"/>
              <a:t>The faster fragmentation occurs </a:t>
            </a:r>
            <a:r>
              <a:rPr lang="en-US" sz="2400" dirty="0" smtClean="0">
                <a:sym typeface="Wingdings 3" pitchFamily="18" charset="2"/>
              </a:rPr>
              <a:t> lower 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  <a:sym typeface="Wingdings 3" pitchFamily="18" charset="2"/>
              </a:rPr>
              <a:t>FILLFACTOR</a:t>
            </a:r>
            <a:r>
              <a:rPr lang="en-US" sz="2400" dirty="0" smtClean="0">
                <a:sym typeface="Wingdings 3" pitchFamily="18" charset="2"/>
              </a:rPr>
              <a:t> or decreased time between rebuilds/defrag</a:t>
            </a:r>
          </a:p>
          <a:p>
            <a:pPr lvl="1"/>
            <a:r>
              <a:rPr lang="en-US" sz="2400" dirty="0" smtClean="0">
                <a:sym typeface="Wingdings 3" pitchFamily="18" charset="2"/>
              </a:rPr>
              <a:t>70% is a common first guess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55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Symptoms of Fragmentation</a:t>
            </a:r>
          </a:p>
        </p:txBody>
      </p:sp>
      <p:sp>
        <p:nvSpPr>
          <p:cNvPr id="407555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 smtClean="0"/>
              <a:t>Poor/degrading query performance over time</a:t>
            </a:r>
          </a:p>
          <a:p>
            <a:pPr lvl="1"/>
            <a:r>
              <a:rPr lang="en-US" sz="2400" dirty="0" smtClean="0"/>
              <a:t>Longer run-times</a:t>
            </a:r>
          </a:p>
          <a:p>
            <a:pPr lvl="1"/>
            <a:r>
              <a:rPr lang="en-US" sz="2400" dirty="0" smtClean="0"/>
              <a:t>More disk activity</a:t>
            </a:r>
          </a:p>
          <a:p>
            <a:pPr lvl="2"/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SET STATISTICS IO ON</a:t>
            </a:r>
          </a:p>
          <a:p>
            <a:pPr lvl="1"/>
            <a:r>
              <a:rPr lang="en-US" sz="2400" dirty="0" smtClean="0"/>
              <a:t>Increased logging (from page split activity)</a:t>
            </a:r>
          </a:p>
          <a:p>
            <a:pPr lvl="2"/>
            <a:r>
              <a:rPr lang="en-US" sz="2000" dirty="0" smtClean="0"/>
              <a:t>Depending on the average record length and the split point, a page split could log up to 50 times more than a regular insert!</a:t>
            </a:r>
          </a:p>
          <a:p>
            <a:pPr lvl="1"/>
            <a:r>
              <a:rPr lang="en-US" sz="2400" dirty="0" smtClean="0"/>
              <a:t>Increased buffer pool usage</a:t>
            </a:r>
          </a:p>
          <a:p>
            <a:r>
              <a:rPr lang="en-US" sz="2800" dirty="0" smtClean="0"/>
              <a:t>Worsening results from the </a:t>
            </a:r>
            <a:r>
              <a:rPr lang="en-US" sz="2800" dirty="0" smtClean="0">
                <a:latin typeface="Courier New" pitchFamily="49" charset="0"/>
                <a:cs typeface="Courier New" pitchFamily="49" charset="0"/>
              </a:rPr>
              <a:t>sys.dm_db_index_physical_stats</a:t>
            </a:r>
            <a:r>
              <a:rPr lang="en-US" sz="2800" dirty="0" smtClean="0"/>
              <a:t> DMV</a:t>
            </a:r>
          </a:p>
          <a:p>
            <a:pPr lvl="1"/>
            <a:r>
              <a:rPr lang="en-US" sz="2400" dirty="0" smtClean="0"/>
              <a:t>Keys to success are knowing which indexes to look at and how to interpret the results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sys.dm_db_index_physical_stats </a:t>
            </a:r>
            <a:r>
              <a:rPr lang="en-US" sz="2800" dirty="0" smtClean="0"/>
              <a:t>(1)</a:t>
            </a:r>
            <a:endParaRPr lang="en-US" sz="2000" dirty="0"/>
          </a:p>
        </p:txBody>
      </p:sp>
      <p:sp>
        <p:nvSpPr>
          <p:cNvPr id="332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dirty="0" smtClean="0"/>
              <a:t>Replacement for 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DBCC SHOWCONTIG</a:t>
            </a:r>
          </a:p>
          <a:p>
            <a:pPr lvl="1"/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select * from sys.dm_db_index_physical_stats (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dbid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objectid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indexid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partitionid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2000" dirty="0" err="1" smtClean="0">
                <a:latin typeface="Courier New" pitchFamily="49" charset="0"/>
                <a:cs typeface="Courier New" pitchFamily="49" charset="0"/>
              </a:rPr>
              <a:t>samplemode</a:t>
            </a:r>
            <a:r>
              <a:rPr lang="en-US" sz="2000" dirty="0" smtClean="0"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2400" dirty="0" smtClean="0"/>
              <a:t>No longer need insert/exec to analyze/process 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DBCC SHOWCONTIG </a:t>
            </a:r>
            <a:r>
              <a:rPr lang="en-US" sz="2400" dirty="0" smtClean="0"/>
              <a:t>results</a:t>
            </a:r>
          </a:p>
          <a:p>
            <a:pPr lvl="1"/>
            <a:r>
              <a:rPr lang="en-US" sz="2000" dirty="0" smtClean="0"/>
              <a:t>DMVs are programmatically “</a:t>
            </a:r>
            <a:r>
              <a:rPr lang="en-US" sz="2000" dirty="0" err="1" smtClean="0"/>
              <a:t>composable</a:t>
            </a:r>
            <a:r>
              <a:rPr lang="en-US" sz="2000" dirty="0" smtClean="0"/>
              <a:t>”</a:t>
            </a:r>
          </a:p>
          <a:p>
            <a:pPr lvl="1"/>
            <a:r>
              <a:rPr lang="en-US" sz="2000" dirty="0" smtClean="0"/>
              <a:t>However, this is a DMF, not a true DMV so must do work for results</a:t>
            </a:r>
          </a:p>
          <a:p>
            <a:r>
              <a:rPr lang="en-US" sz="2400" dirty="0" smtClean="0"/>
              <a:t>Ability to control how much data is read using sample mode (LIMITED, SAMPLED, DETAILED)</a:t>
            </a:r>
          </a:p>
          <a:p>
            <a:pPr lvl="1"/>
            <a:r>
              <a:rPr lang="en-US" sz="2000" dirty="0" smtClean="0"/>
              <a:t>LIMITED (default) does not read the leaf-level so is fastest mode</a:t>
            </a:r>
          </a:p>
          <a:p>
            <a:pPr lvl="1"/>
            <a:r>
              <a:rPr lang="en-US" sz="2000" dirty="0" smtClean="0"/>
              <a:t>SAMPLED reads 1% of the leaf-level pages if the index/partition has more than 10000 pages</a:t>
            </a:r>
          </a:p>
          <a:p>
            <a:pPr lvl="1"/>
            <a:r>
              <a:rPr lang="en-US" sz="2000" dirty="0" smtClean="0"/>
              <a:t>DETAILED reads everything and is the slowest mode</a:t>
            </a:r>
          </a:p>
          <a:p>
            <a:pPr lvl="2"/>
            <a:r>
              <a:rPr lang="en-US" sz="1600" dirty="0" smtClean="0"/>
              <a:t>Beware of running against an entire database, could ‘flush’ the buffer pool</a:t>
            </a:r>
            <a:endParaRPr lang="en-US" sz="1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826" name="Rectangle 2"/>
          <p:cNvSpPr>
            <a:spLocks noGrp="1" noChangeArrowheads="1"/>
          </p:cNvSpPr>
          <p:nvPr>
            <p:ph type="title"/>
          </p:nvPr>
        </p:nvSpPr>
        <p:spPr>
          <a:xfrm>
            <a:off x="227013" y="228600"/>
            <a:ext cx="8683625" cy="1144929"/>
          </a:xfrm>
        </p:spPr>
        <p:txBody>
          <a:bodyPr/>
          <a:lstStyle/>
          <a:p>
            <a:r>
              <a:rPr lang="en-US" dirty="0" smtClean="0"/>
              <a:t>sys.dm_db_index_physical_stats </a:t>
            </a:r>
            <a:r>
              <a:rPr lang="en-US" sz="2800" dirty="0" smtClean="0"/>
              <a:t>(2)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sz="3200" dirty="0" smtClean="0">
                <a:solidFill>
                  <a:srgbClr val="FFFF99"/>
                </a:solidFill>
              </a:rPr>
              <a:t>Scanning modes - Limited</a:t>
            </a:r>
            <a:endParaRPr lang="en-US" sz="2000" dirty="0">
              <a:solidFill>
                <a:srgbClr val="FFFF99"/>
              </a:solidFill>
            </a:endParaRPr>
          </a:p>
        </p:txBody>
      </p:sp>
      <p:sp>
        <p:nvSpPr>
          <p:cNvPr id="333827" name="Rectangle 3"/>
          <p:cNvSpPr>
            <a:spLocks noChangeArrowheads="1"/>
          </p:cNvSpPr>
          <p:nvPr/>
        </p:nvSpPr>
        <p:spPr bwMode="auto">
          <a:xfrm>
            <a:off x="6172200" y="3962400"/>
            <a:ext cx="457200" cy="533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3828" name="Text Box 4"/>
          <p:cNvSpPr txBox="1">
            <a:spLocks noChangeArrowheads="1"/>
          </p:cNvSpPr>
          <p:nvPr/>
        </p:nvSpPr>
        <p:spPr bwMode="auto">
          <a:xfrm>
            <a:off x="6248400" y="4038600"/>
            <a:ext cx="228600" cy="36671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1800">
              <a:latin typeface="Tahoma" pitchFamily="34" charset="0"/>
              <a:cs typeface="Arial" charset="0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5715000" y="5257800"/>
            <a:ext cx="457200" cy="533400"/>
            <a:chOff x="2304" y="3312"/>
            <a:chExt cx="288" cy="336"/>
          </a:xfrm>
        </p:grpSpPr>
        <p:sp>
          <p:nvSpPr>
            <p:cNvPr id="333830" name="Rectangle 6"/>
            <p:cNvSpPr>
              <a:spLocks noChangeArrowheads="1"/>
            </p:cNvSpPr>
            <p:nvPr/>
          </p:nvSpPr>
          <p:spPr bwMode="auto">
            <a:xfrm>
              <a:off x="2304" y="3312"/>
              <a:ext cx="288" cy="33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3831" name="Text Box 7"/>
            <p:cNvSpPr txBox="1">
              <a:spLocks noChangeArrowheads="1"/>
            </p:cNvSpPr>
            <p:nvPr/>
          </p:nvSpPr>
          <p:spPr bwMode="auto">
            <a:xfrm>
              <a:off x="2352" y="3360"/>
              <a:ext cx="24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sz="1800">
                <a:latin typeface="Tahoma" pitchFamily="34" charset="0"/>
                <a:cs typeface="Arial" charset="0"/>
              </a:endParaRPr>
            </a:p>
          </p:txBody>
        </p:sp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6629400" y="5257800"/>
            <a:ext cx="457200" cy="533400"/>
            <a:chOff x="2304" y="3312"/>
            <a:chExt cx="288" cy="336"/>
          </a:xfrm>
        </p:grpSpPr>
        <p:sp>
          <p:nvSpPr>
            <p:cNvPr id="333833" name="Rectangle 9"/>
            <p:cNvSpPr>
              <a:spLocks noChangeArrowheads="1"/>
            </p:cNvSpPr>
            <p:nvPr/>
          </p:nvSpPr>
          <p:spPr bwMode="auto">
            <a:xfrm>
              <a:off x="2304" y="3312"/>
              <a:ext cx="288" cy="33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3834" name="Text Box 10"/>
            <p:cNvSpPr txBox="1">
              <a:spLocks noChangeArrowheads="1"/>
            </p:cNvSpPr>
            <p:nvPr/>
          </p:nvSpPr>
          <p:spPr bwMode="auto">
            <a:xfrm>
              <a:off x="2352" y="3360"/>
              <a:ext cx="24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sz="1800">
                <a:latin typeface="Tahoma" pitchFamily="34" charset="0"/>
                <a:cs typeface="Arial" charset="0"/>
              </a:endParaRPr>
            </a:p>
          </p:txBody>
        </p:sp>
      </p:grpSp>
      <p:sp>
        <p:nvSpPr>
          <p:cNvPr id="333835" name="Rectangle 11"/>
          <p:cNvSpPr>
            <a:spLocks noChangeArrowheads="1"/>
          </p:cNvSpPr>
          <p:nvPr/>
        </p:nvSpPr>
        <p:spPr bwMode="auto">
          <a:xfrm>
            <a:off x="4343400" y="3962400"/>
            <a:ext cx="457200" cy="533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3836" name="Text Box 12"/>
          <p:cNvSpPr txBox="1">
            <a:spLocks noChangeArrowheads="1"/>
          </p:cNvSpPr>
          <p:nvPr/>
        </p:nvSpPr>
        <p:spPr bwMode="auto">
          <a:xfrm>
            <a:off x="4419600" y="4038600"/>
            <a:ext cx="304800" cy="36671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1800">
              <a:latin typeface="Tahoma" pitchFamily="34" charset="0"/>
              <a:cs typeface="Arial" charset="0"/>
            </a:endParaRPr>
          </a:p>
        </p:txBody>
      </p: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3886200" y="5257800"/>
            <a:ext cx="457200" cy="533400"/>
            <a:chOff x="2304" y="3312"/>
            <a:chExt cx="288" cy="336"/>
          </a:xfrm>
        </p:grpSpPr>
        <p:sp>
          <p:nvSpPr>
            <p:cNvPr id="333838" name="Rectangle 14"/>
            <p:cNvSpPr>
              <a:spLocks noChangeArrowheads="1"/>
            </p:cNvSpPr>
            <p:nvPr/>
          </p:nvSpPr>
          <p:spPr bwMode="auto">
            <a:xfrm>
              <a:off x="2304" y="3312"/>
              <a:ext cx="288" cy="33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3839" name="Text Box 15"/>
            <p:cNvSpPr txBox="1">
              <a:spLocks noChangeArrowheads="1"/>
            </p:cNvSpPr>
            <p:nvPr/>
          </p:nvSpPr>
          <p:spPr bwMode="auto">
            <a:xfrm>
              <a:off x="2352" y="3360"/>
              <a:ext cx="24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sz="1800">
                <a:latin typeface="Tahoma" pitchFamily="34" charset="0"/>
                <a:cs typeface="Arial" charset="0"/>
              </a:endParaRPr>
            </a:p>
          </p:txBody>
        </p:sp>
      </p:grpSp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4800600" y="5257800"/>
            <a:ext cx="457200" cy="533400"/>
            <a:chOff x="2304" y="3312"/>
            <a:chExt cx="288" cy="336"/>
          </a:xfrm>
        </p:grpSpPr>
        <p:sp>
          <p:nvSpPr>
            <p:cNvPr id="333841" name="Rectangle 17"/>
            <p:cNvSpPr>
              <a:spLocks noChangeArrowheads="1"/>
            </p:cNvSpPr>
            <p:nvPr/>
          </p:nvSpPr>
          <p:spPr bwMode="auto">
            <a:xfrm>
              <a:off x="2304" y="3312"/>
              <a:ext cx="288" cy="33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3842" name="Text Box 18"/>
            <p:cNvSpPr txBox="1">
              <a:spLocks noChangeArrowheads="1"/>
            </p:cNvSpPr>
            <p:nvPr/>
          </p:nvSpPr>
          <p:spPr bwMode="auto">
            <a:xfrm>
              <a:off x="2352" y="3360"/>
              <a:ext cx="24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sz="1800">
                <a:latin typeface="Tahoma" pitchFamily="34" charset="0"/>
                <a:cs typeface="Arial" charset="0"/>
              </a:endParaRPr>
            </a:p>
          </p:txBody>
        </p:sp>
      </p:grpSp>
      <p:sp>
        <p:nvSpPr>
          <p:cNvPr id="333843" name="Rectangle 19"/>
          <p:cNvSpPr>
            <a:spLocks noChangeArrowheads="1"/>
          </p:cNvSpPr>
          <p:nvPr/>
        </p:nvSpPr>
        <p:spPr bwMode="auto">
          <a:xfrm>
            <a:off x="2514600" y="3962400"/>
            <a:ext cx="457200" cy="533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3844" name="Text Box 20"/>
          <p:cNvSpPr txBox="1">
            <a:spLocks noChangeArrowheads="1"/>
          </p:cNvSpPr>
          <p:nvPr/>
        </p:nvSpPr>
        <p:spPr bwMode="auto">
          <a:xfrm>
            <a:off x="2590800" y="4038600"/>
            <a:ext cx="304800" cy="36671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  <p:txBody>
          <a:bodyPr rIns="0">
            <a:spAutoFit/>
          </a:bodyPr>
          <a:lstStyle/>
          <a:p>
            <a:pPr>
              <a:spcBef>
                <a:spcPct val="50000"/>
              </a:spcBef>
            </a:pPr>
            <a:endParaRPr lang="en-US" sz="1800">
              <a:latin typeface="Tahoma" pitchFamily="34" charset="0"/>
              <a:cs typeface="Arial" charset="0"/>
            </a:endParaRPr>
          </a:p>
        </p:txBody>
      </p:sp>
      <p:grpSp>
        <p:nvGrpSpPr>
          <p:cNvPr id="6" name="Group 21"/>
          <p:cNvGrpSpPr>
            <a:grpSpLocks/>
          </p:cNvGrpSpPr>
          <p:nvPr/>
        </p:nvGrpSpPr>
        <p:grpSpPr bwMode="auto">
          <a:xfrm>
            <a:off x="2057400" y="5257800"/>
            <a:ext cx="457200" cy="533400"/>
            <a:chOff x="2304" y="3312"/>
            <a:chExt cx="288" cy="336"/>
          </a:xfrm>
        </p:grpSpPr>
        <p:sp>
          <p:nvSpPr>
            <p:cNvPr id="333846" name="Rectangle 22"/>
            <p:cNvSpPr>
              <a:spLocks noChangeArrowheads="1"/>
            </p:cNvSpPr>
            <p:nvPr/>
          </p:nvSpPr>
          <p:spPr bwMode="auto">
            <a:xfrm>
              <a:off x="2304" y="3312"/>
              <a:ext cx="288" cy="33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3847" name="Text Box 23"/>
            <p:cNvSpPr txBox="1">
              <a:spLocks noChangeArrowheads="1"/>
            </p:cNvSpPr>
            <p:nvPr/>
          </p:nvSpPr>
          <p:spPr bwMode="auto">
            <a:xfrm>
              <a:off x="2352" y="3360"/>
              <a:ext cx="24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sz="1800">
                <a:latin typeface="Tahoma" pitchFamily="34" charset="0"/>
                <a:cs typeface="Arial" charset="0"/>
              </a:endParaRPr>
            </a:p>
          </p:txBody>
        </p:sp>
      </p:grpSp>
      <p:grpSp>
        <p:nvGrpSpPr>
          <p:cNvPr id="7" name="Group 24"/>
          <p:cNvGrpSpPr>
            <a:grpSpLocks/>
          </p:cNvGrpSpPr>
          <p:nvPr/>
        </p:nvGrpSpPr>
        <p:grpSpPr bwMode="auto">
          <a:xfrm>
            <a:off x="2971800" y="5257800"/>
            <a:ext cx="457200" cy="533400"/>
            <a:chOff x="2304" y="3312"/>
            <a:chExt cx="288" cy="336"/>
          </a:xfrm>
        </p:grpSpPr>
        <p:sp>
          <p:nvSpPr>
            <p:cNvPr id="333849" name="Rectangle 25"/>
            <p:cNvSpPr>
              <a:spLocks noChangeArrowheads="1"/>
            </p:cNvSpPr>
            <p:nvPr/>
          </p:nvSpPr>
          <p:spPr bwMode="auto">
            <a:xfrm>
              <a:off x="2304" y="3312"/>
              <a:ext cx="288" cy="33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3850" name="Text Box 26"/>
            <p:cNvSpPr txBox="1">
              <a:spLocks noChangeArrowheads="1"/>
            </p:cNvSpPr>
            <p:nvPr/>
          </p:nvSpPr>
          <p:spPr bwMode="auto">
            <a:xfrm>
              <a:off x="2352" y="3360"/>
              <a:ext cx="24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sz="1800">
                <a:latin typeface="Tahoma" pitchFamily="34" charset="0"/>
                <a:cs typeface="Arial" charset="0"/>
              </a:endParaRPr>
            </a:p>
          </p:txBody>
        </p:sp>
      </p:grpSp>
      <p:grpSp>
        <p:nvGrpSpPr>
          <p:cNvPr id="8" name="Group 27"/>
          <p:cNvGrpSpPr>
            <a:grpSpLocks/>
          </p:cNvGrpSpPr>
          <p:nvPr/>
        </p:nvGrpSpPr>
        <p:grpSpPr bwMode="auto">
          <a:xfrm>
            <a:off x="4343400" y="2514600"/>
            <a:ext cx="457200" cy="533400"/>
            <a:chOff x="2304" y="3312"/>
            <a:chExt cx="288" cy="336"/>
          </a:xfrm>
        </p:grpSpPr>
        <p:sp>
          <p:nvSpPr>
            <p:cNvPr id="333852" name="Rectangle 28"/>
            <p:cNvSpPr>
              <a:spLocks noChangeArrowheads="1"/>
            </p:cNvSpPr>
            <p:nvPr/>
          </p:nvSpPr>
          <p:spPr bwMode="auto">
            <a:xfrm>
              <a:off x="2304" y="3312"/>
              <a:ext cx="288" cy="33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3853" name="Text Box 29"/>
            <p:cNvSpPr txBox="1">
              <a:spLocks noChangeArrowheads="1"/>
            </p:cNvSpPr>
            <p:nvPr/>
          </p:nvSpPr>
          <p:spPr bwMode="auto">
            <a:xfrm>
              <a:off x="2352" y="3360"/>
              <a:ext cx="24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 sz="1800">
                <a:latin typeface="Tahoma" pitchFamily="34" charset="0"/>
                <a:cs typeface="Arial" charset="0"/>
              </a:endParaRPr>
            </a:p>
          </p:txBody>
        </p:sp>
      </p:grpSp>
      <p:sp>
        <p:nvSpPr>
          <p:cNvPr id="333854" name="Line 30"/>
          <p:cNvSpPr>
            <a:spLocks noChangeShapeType="1"/>
          </p:cNvSpPr>
          <p:nvPr/>
        </p:nvSpPr>
        <p:spPr bwMode="auto">
          <a:xfrm>
            <a:off x="4572000" y="3048000"/>
            <a:ext cx="0" cy="914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33855" name="Line 31"/>
          <p:cNvSpPr>
            <a:spLocks noChangeShapeType="1"/>
          </p:cNvSpPr>
          <p:nvPr/>
        </p:nvSpPr>
        <p:spPr bwMode="auto">
          <a:xfrm flipH="1">
            <a:off x="2743200" y="3048000"/>
            <a:ext cx="1828800" cy="91440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33856" name="Line 32"/>
          <p:cNvSpPr>
            <a:spLocks noChangeShapeType="1"/>
          </p:cNvSpPr>
          <p:nvPr/>
        </p:nvSpPr>
        <p:spPr bwMode="auto">
          <a:xfrm>
            <a:off x="4572000" y="3048000"/>
            <a:ext cx="1828800" cy="914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33857" name="Line 33"/>
          <p:cNvSpPr>
            <a:spLocks noChangeShapeType="1"/>
          </p:cNvSpPr>
          <p:nvPr/>
        </p:nvSpPr>
        <p:spPr bwMode="auto">
          <a:xfrm flipH="1">
            <a:off x="2286000" y="4495800"/>
            <a:ext cx="457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33858" name="Line 34"/>
          <p:cNvSpPr>
            <a:spLocks noChangeShapeType="1"/>
          </p:cNvSpPr>
          <p:nvPr/>
        </p:nvSpPr>
        <p:spPr bwMode="auto">
          <a:xfrm>
            <a:off x="2743200" y="4495800"/>
            <a:ext cx="457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33859" name="Line 35"/>
          <p:cNvSpPr>
            <a:spLocks noChangeShapeType="1"/>
          </p:cNvSpPr>
          <p:nvPr/>
        </p:nvSpPr>
        <p:spPr bwMode="auto">
          <a:xfrm flipH="1">
            <a:off x="4114800" y="4495800"/>
            <a:ext cx="457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33860" name="Line 36"/>
          <p:cNvSpPr>
            <a:spLocks noChangeShapeType="1"/>
          </p:cNvSpPr>
          <p:nvPr/>
        </p:nvSpPr>
        <p:spPr bwMode="auto">
          <a:xfrm>
            <a:off x="4572000" y="4495800"/>
            <a:ext cx="457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33861" name="Line 37"/>
          <p:cNvSpPr>
            <a:spLocks noChangeShapeType="1"/>
          </p:cNvSpPr>
          <p:nvPr/>
        </p:nvSpPr>
        <p:spPr bwMode="auto">
          <a:xfrm flipH="1">
            <a:off x="5943600" y="4495800"/>
            <a:ext cx="457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33862" name="Line 38"/>
          <p:cNvSpPr>
            <a:spLocks noChangeShapeType="1"/>
          </p:cNvSpPr>
          <p:nvPr/>
        </p:nvSpPr>
        <p:spPr bwMode="auto">
          <a:xfrm>
            <a:off x="6400800" y="4495800"/>
            <a:ext cx="457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33863" name="Line 39"/>
          <p:cNvSpPr>
            <a:spLocks noChangeShapeType="1"/>
          </p:cNvSpPr>
          <p:nvPr/>
        </p:nvSpPr>
        <p:spPr bwMode="auto">
          <a:xfrm>
            <a:off x="2971800" y="4191000"/>
            <a:ext cx="13716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33864" name="Line 40"/>
          <p:cNvSpPr>
            <a:spLocks noChangeShapeType="1"/>
          </p:cNvSpPr>
          <p:nvPr/>
        </p:nvSpPr>
        <p:spPr bwMode="auto">
          <a:xfrm>
            <a:off x="4800600" y="4191000"/>
            <a:ext cx="13716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33865" name="Line 41"/>
          <p:cNvSpPr>
            <a:spLocks noChangeShapeType="1"/>
          </p:cNvSpPr>
          <p:nvPr/>
        </p:nvSpPr>
        <p:spPr bwMode="auto">
          <a:xfrm>
            <a:off x="4572000" y="2057400"/>
            <a:ext cx="0" cy="45720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33866" name="Rectangle 42"/>
          <p:cNvSpPr>
            <a:spLocks noChangeArrowheads="1"/>
          </p:cNvSpPr>
          <p:nvPr/>
        </p:nvSpPr>
        <p:spPr bwMode="auto">
          <a:xfrm>
            <a:off x="4343400" y="2590800"/>
            <a:ext cx="457200" cy="762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3" name="TextBox 42"/>
          <p:cNvSpPr txBox="1"/>
          <p:nvPr/>
        </p:nvSpPr>
        <p:spPr>
          <a:xfrm>
            <a:off x="5626101" y="2425700"/>
            <a:ext cx="332740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alibri" pitchFamily="34" charset="0"/>
              </a:rPr>
              <a:t>Pages at this level contain pointers to the leaf level pages – in logical order.</a:t>
            </a:r>
          </a:p>
          <a:p>
            <a:r>
              <a:rPr lang="en-US" sz="1600" dirty="0" smtClean="0">
                <a:latin typeface="Calibri" pitchFamily="34" charset="0"/>
              </a:rPr>
              <a:t>This information can be used to derive the logical fragmentation.</a:t>
            </a:r>
          </a:p>
        </p:txBody>
      </p:sp>
      <p:cxnSp>
        <p:nvCxnSpPr>
          <p:cNvPr id="44" name="Straight Arrow Connector 43"/>
          <p:cNvCxnSpPr>
            <a:stCxn id="43" idx="2"/>
          </p:cNvCxnSpPr>
          <p:nvPr/>
        </p:nvCxnSpPr>
        <p:spPr bwMode="auto">
          <a:xfrm rot="5400000">
            <a:off x="6585366" y="3511964"/>
            <a:ext cx="811971" cy="596901"/>
          </a:xfrm>
          <a:prstGeom prst="straightConnector1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2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227013" y="228600"/>
            <a:ext cx="8683625" cy="1144929"/>
          </a:xfrm>
        </p:spPr>
        <p:txBody>
          <a:bodyPr/>
          <a:lstStyle/>
          <a:p>
            <a:r>
              <a:rPr lang="en-US" dirty="0" smtClean="0"/>
              <a:t>sys.dm_db_index_physical_stats </a:t>
            </a:r>
            <a:r>
              <a:rPr lang="en-US" sz="2800" dirty="0" smtClean="0"/>
              <a:t>(3)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200" dirty="0" smtClean="0">
                <a:solidFill>
                  <a:srgbClr val="FFFF99"/>
                </a:solidFill>
              </a:rPr>
              <a:t>Output and how to interpret it</a:t>
            </a:r>
            <a:endParaRPr lang="en-US" dirty="0" smtClean="0">
              <a:solidFill>
                <a:srgbClr val="FFFF99"/>
              </a:solidFill>
            </a:endParaRPr>
          </a:p>
        </p:txBody>
      </p:sp>
      <p:sp>
        <p:nvSpPr>
          <p:cNvPr id="409603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Logical fragmentation</a:t>
            </a:r>
          </a:p>
          <a:p>
            <a:pPr lvl="1"/>
            <a:r>
              <a:rPr lang="en-US" dirty="0" err="1" smtClean="0"/>
              <a:t>avg_fragmentation_in_percent</a:t>
            </a:r>
            <a:r>
              <a:rPr lang="en-US" dirty="0" smtClean="0"/>
              <a:t> (should be low)</a:t>
            </a:r>
          </a:p>
          <a:p>
            <a:r>
              <a:rPr lang="en-US" dirty="0" smtClean="0"/>
              <a:t>Page density</a:t>
            </a:r>
          </a:p>
          <a:p>
            <a:pPr lvl="1"/>
            <a:r>
              <a:rPr lang="en-US" dirty="0" err="1" smtClean="0"/>
              <a:t>avg_page_space_used_in_percent</a:t>
            </a:r>
            <a:endParaRPr lang="en-US" dirty="0" smtClean="0"/>
          </a:p>
          <a:p>
            <a:pPr lvl="2"/>
            <a:r>
              <a:rPr lang="en-US" dirty="0" smtClean="0"/>
              <a:t>Should be high for data warehouse</a:t>
            </a:r>
          </a:p>
          <a:p>
            <a:pPr lvl="2"/>
            <a:r>
              <a:rPr lang="en-US" dirty="0" smtClean="0"/>
              <a:t>Should have some free space for OLTP</a:t>
            </a:r>
          </a:p>
          <a:p>
            <a:pPr lvl="2"/>
            <a:endParaRPr lang="en-US" dirty="0" smtClean="0"/>
          </a:p>
          <a:p>
            <a:r>
              <a:rPr lang="en-US" sz="2800" dirty="0" smtClean="0"/>
              <a:t>Other counters exist (e.g. fragments, avg. fragment size) but these were only invented to be more accessible to users – somewhat unsuccessfully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Clustered Index Structure</a:t>
            </a:r>
            <a:endParaRPr lang="en-US" sz="2000" dirty="0"/>
          </a:p>
        </p:txBody>
      </p:sp>
      <p:sp>
        <p:nvSpPr>
          <p:cNvPr id="361476" name="Text Box 4"/>
          <p:cNvSpPr txBox="1">
            <a:spLocks noChangeArrowheads="1"/>
          </p:cNvSpPr>
          <p:nvPr/>
        </p:nvSpPr>
        <p:spPr bwMode="auto">
          <a:xfrm>
            <a:off x="6400800" y="3244850"/>
            <a:ext cx="2590800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 smtClean="0">
                <a:latin typeface="Calibri" pitchFamily="34" charset="0"/>
                <a:cs typeface="Arial" charset="0"/>
              </a:rPr>
              <a:t>index pages</a:t>
            </a:r>
          </a:p>
          <a:p>
            <a:pPr>
              <a:spcBef>
                <a:spcPct val="50000"/>
              </a:spcBef>
            </a:pPr>
            <a:r>
              <a:rPr lang="en-US" sz="2000" dirty="0" smtClean="0">
                <a:latin typeface="Calibri" pitchFamily="34" charset="0"/>
                <a:cs typeface="Arial" charset="0"/>
              </a:rPr>
              <a:t>(non-leaf levels)</a:t>
            </a:r>
            <a:endParaRPr lang="en-US" sz="2000" dirty="0">
              <a:latin typeface="Calibri" pitchFamily="34" charset="0"/>
              <a:cs typeface="Arial" charset="0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609600" y="2514600"/>
            <a:ext cx="7772400" cy="3543301"/>
            <a:chOff x="384" y="1584"/>
            <a:chExt cx="4896" cy="2232"/>
          </a:xfrm>
        </p:grpSpPr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3168" y="2496"/>
              <a:ext cx="288" cy="336"/>
              <a:chOff x="2304" y="3312"/>
              <a:chExt cx="288" cy="336"/>
            </a:xfrm>
          </p:grpSpPr>
          <p:sp>
            <p:nvSpPr>
              <p:cNvPr id="361479" name="Rectangle 7"/>
              <p:cNvSpPr>
                <a:spLocks noChangeArrowheads="1"/>
              </p:cNvSpPr>
              <p:nvPr/>
            </p:nvSpPr>
            <p:spPr bwMode="auto">
              <a:xfrm>
                <a:off x="2304" y="3312"/>
                <a:ext cx="288" cy="336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1480" name="Text Box 8"/>
              <p:cNvSpPr txBox="1">
                <a:spLocks noChangeArrowheads="1"/>
              </p:cNvSpPr>
              <p:nvPr/>
            </p:nvSpPr>
            <p:spPr bwMode="auto">
              <a:xfrm>
                <a:off x="2352" y="3360"/>
                <a:ext cx="240" cy="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 dirty="0">
                    <a:solidFill>
                      <a:schemeClr val="bg2"/>
                    </a:solidFill>
                    <a:latin typeface="Calibri" pitchFamily="34" charset="0"/>
                    <a:cs typeface="Arial" charset="0"/>
                  </a:rPr>
                  <a:t>P</a:t>
                </a:r>
              </a:p>
            </p:txBody>
          </p:sp>
        </p:grpSp>
        <p:grpSp>
          <p:nvGrpSpPr>
            <p:cNvPr id="4" name="Group 9"/>
            <p:cNvGrpSpPr>
              <a:grpSpLocks/>
            </p:cNvGrpSpPr>
            <p:nvPr/>
          </p:nvGrpSpPr>
          <p:grpSpPr bwMode="auto">
            <a:xfrm>
              <a:off x="2880" y="3312"/>
              <a:ext cx="288" cy="336"/>
              <a:chOff x="2304" y="3312"/>
              <a:chExt cx="288" cy="336"/>
            </a:xfrm>
          </p:grpSpPr>
          <p:sp>
            <p:nvSpPr>
              <p:cNvPr id="361482" name="Rectangle 10"/>
              <p:cNvSpPr>
                <a:spLocks noChangeArrowheads="1"/>
              </p:cNvSpPr>
              <p:nvPr/>
            </p:nvSpPr>
            <p:spPr bwMode="auto">
              <a:xfrm>
                <a:off x="2304" y="3312"/>
                <a:ext cx="288" cy="336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1483" name="Text Box 11"/>
              <p:cNvSpPr txBox="1">
                <a:spLocks noChangeArrowheads="1"/>
              </p:cNvSpPr>
              <p:nvPr/>
            </p:nvSpPr>
            <p:spPr bwMode="auto">
              <a:xfrm>
                <a:off x="2352" y="3360"/>
                <a:ext cx="240" cy="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 dirty="0">
                    <a:solidFill>
                      <a:schemeClr val="bg2"/>
                    </a:solidFill>
                    <a:latin typeface="Calibri" pitchFamily="34" charset="0"/>
                    <a:cs typeface="Arial" charset="0"/>
                  </a:rPr>
                  <a:t>L</a:t>
                </a:r>
              </a:p>
            </p:txBody>
          </p:sp>
        </p:grpSp>
        <p:grpSp>
          <p:nvGrpSpPr>
            <p:cNvPr id="5" name="Group 12"/>
            <p:cNvGrpSpPr>
              <a:grpSpLocks/>
            </p:cNvGrpSpPr>
            <p:nvPr/>
          </p:nvGrpSpPr>
          <p:grpSpPr bwMode="auto">
            <a:xfrm>
              <a:off x="3456" y="3312"/>
              <a:ext cx="288" cy="336"/>
              <a:chOff x="2304" y="3312"/>
              <a:chExt cx="288" cy="336"/>
            </a:xfrm>
          </p:grpSpPr>
          <p:sp>
            <p:nvSpPr>
              <p:cNvPr id="361485" name="Rectangle 13"/>
              <p:cNvSpPr>
                <a:spLocks noChangeArrowheads="1"/>
              </p:cNvSpPr>
              <p:nvPr/>
            </p:nvSpPr>
            <p:spPr bwMode="auto">
              <a:xfrm>
                <a:off x="2304" y="3312"/>
                <a:ext cx="288" cy="336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1486" name="Text Box 14"/>
              <p:cNvSpPr txBox="1">
                <a:spLocks noChangeArrowheads="1"/>
              </p:cNvSpPr>
              <p:nvPr/>
            </p:nvSpPr>
            <p:spPr bwMode="auto">
              <a:xfrm>
                <a:off x="2352" y="3360"/>
                <a:ext cx="240" cy="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>
                    <a:solidFill>
                      <a:schemeClr val="bg2"/>
                    </a:solidFill>
                    <a:latin typeface="Calibri" pitchFamily="34" charset="0"/>
                    <a:cs typeface="Arial" charset="0"/>
                  </a:rPr>
                  <a:t>L</a:t>
                </a:r>
              </a:p>
            </p:txBody>
          </p:sp>
        </p:grpSp>
        <p:grpSp>
          <p:nvGrpSpPr>
            <p:cNvPr id="6" name="Group 15"/>
            <p:cNvGrpSpPr>
              <a:grpSpLocks/>
            </p:cNvGrpSpPr>
            <p:nvPr/>
          </p:nvGrpSpPr>
          <p:grpSpPr bwMode="auto">
            <a:xfrm>
              <a:off x="2016" y="2496"/>
              <a:ext cx="288" cy="336"/>
              <a:chOff x="2304" y="3312"/>
              <a:chExt cx="288" cy="336"/>
            </a:xfrm>
          </p:grpSpPr>
          <p:sp>
            <p:nvSpPr>
              <p:cNvPr id="361488" name="Rectangle 16"/>
              <p:cNvSpPr>
                <a:spLocks noChangeArrowheads="1"/>
              </p:cNvSpPr>
              <p:nvPr/>
            </p:nvSpPr>
            <p:spPr bwMode="auto">
              <a:xfrm>
                <a:off x="2304" y="3312"/>
                <a:ext cx="288" cy="336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1489" name="Text Box 17"/>
              <p:cNvSpPr txBox="1">
                <a:spLocks noChangeArrowheads="1"/>
              </p:cNvSpPr>
              <p:nvPr/>
            </p:nvSpPr>
            <p:spPr bwMode="auto">
              <a:xfrm>
                <a:off x="2352" y="3360"/>
                <a:ext cx="240" cy="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 dirty="0">
                    <a:solidFill>
                      <a:schemeClr val="bg2"/>
                    </a:solidFill>
                    <a:latin typeface="Calibri" pitchFamily="34" charset="0"/>
                    <a:cs typeface="Arial" charset="0"/>
                  </a:rPr>
                  <a:t>P</a:t>
                </a:r>
              </a:p>
            </p:txBody>
          </p:sp>
        </p:grpSp>
        <p:grpSp>
          <p:nvGrpSpPr>
            <p:cNvPr id="7" name="Group 18"/>
            <p:cNvGrpSpPr>
              <a:grpSpLocks/>
            </p:cNvGrpSpPr>
            <p:nvPr/>
          </p:nvGrpSpPr>
          <p:grpSpPr bwMode="auto">
            <a:xfrm>
              <a:off x="1728" y="3312"/>
              <a:ext cx="288" cy="336"/>
              <a:chOff x="2304" y="3312"/>
              <a:chExt cx="288" cy="336"/>
            </a:xfrm>
          </p:grpSpPr>
          <p:sp>
            <p:nvSpPr>
              <p:cNvPr id="361491" name="Rectangle 19"/>
              <p:cNvSpPr>
                <a:spLocks noChangeArrowheads="1"/>
              </p:cNvSpPr>
              <p:nvPr/>
            </p:nvSpPr>
            <p:spPr bwMode="auto">
              <a:xfrm>
                <a:off x="2304" y="3312"/>
                <a:ext cx="288" cy="336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1492" name="Text Box 20"/>
              <p:cNvSpPr txBox="1">
                <a:spLocks noChangeArrowheads="1"/>
              </p:cNvSpPr>
              <p:nvPr/>
            </p:nvSpPr>
            <p:spPr bwMode="auto">
              <a:xfrm>
                <a:off x="2352" y="3360"/>
                <a:ext cx="240" cy="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 dirty="0">
                    <a:solidFill>
                      <a:schemeClr val="bg2"/>
                    </a:solidFill>
                    <a:latin typeface="Calibri" pitchFamily="34" charset="0"/>
                    <a:cs typeface="Arial" charset="0"/>
                  </a:rPr>
                  <a:t>L</a:t>
                </a:r>
              </a:p>
            </p:txBody>
          </p:sp>
        </p:grpSp>
        <p:grpSp>
          <p:nvGrpSpPr>
            <p:cNvPr id="8" name="Group 21"/>
            <p:cNvGrpSpPr>
              <a:grpSpLocks/>
            </p:cNvGrpSpPr>
            <p:nvPr/>
          </p:nvGrpSpPr>
          <p:grpSpPr bwMode="auto">
            <a:xfrm>
              <a:off x="2304" y="3312"/>
              <a:ext cx="288" cy="336"/>
              <a:chOff x="2304" y="3312"/>
              <a:chExt cx="288" cy="336"/>
            </a:xfrm>
          </p:grpSpPr>
          <p:sp>
            <p:nvSpPr>
              <p:cNvPr id="361494" name="Rectangle 22"/>
              <p:cNvSpPr>
                <a:spLocks noChangeArrowheads="1"/>
              </p:cNvSpPr>
              <p:nvPr/>
            </p:nvSpPr>
            <p:spPr bwMode="auto">
              <a:xfrm>
                <a:off x="2304" y="3312"/>
                <a:ext cx="288" cy="336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1495" name="Text Box 23"/>
              <p:cNvSpPr txBox="1">
                <a:spLocks noChangeArrowheads="1"/>
              </p:cNvSpPr>
              <p:nvPr/>
            </p:nvSpPr>
            <p:spPr bwMode="auto">
              <a:xfrm>
                <a:off x="2352" y="3360"/>
                <a:ext cx="240" cy="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 dirty="0">
                    <a:solidFill>
                      <a:schemeClr val="bg2"/>
                    </a:solidFill>
                    <a:latin typeface="Calibri" pitchFamily="34" charset="0"/>
                    <a:cs typeface="Arial" charset="0"/>
                  </a:rPr>
                  <a:t>L</a:t>
                </a:r>
              </a:p>
            </p:txBody>
          </p:sp>
        </p:grpSp>
        <p:grpSp>
          <p:nvGrpSpPr>
            <p:cNvPr id="9" name="Group 24"/>
            <p:cNvGrpSpPr>
              <a:grpSpLocks/>
            </p:cNvGrpSpPr>
            <p:nvPr/>
          </p:nvGrpSpPr>
          <p:grpSpPr bwMode="auto">
            <a:xfrm>
              <a:off x="864" y="2496"/>
              <a:ext cx="288" cy="336"/>
              <a:chOff x="2304" y="3312"/>
              <a:chExt cx="288" cy="336"/>
            </a:xfrm>
          </p:grpSpPr>
          <p:sp>
            <p:nvSpPr>
              <p:cNvPr id="361497" name="Rectangle 25"/>
              <p:cNvSpPr>
                <a:spLocks noChangeArrowheads="1"/>
              </p:cNvSpPr>
              <p:nvPr/>
            </p:nvSpPr>
            <p:spPr bwMode="auto">
              <a:xfrm>
                <a:off x="2304" y="3312"/>
                <a:ext cx="288" cy="336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1498" name="Text Box 26"/>
              <p:cNvSpPr txBox="1">
                <a:spLocks noChangeArrowheads="1"/>
              </p:cNvSpPr>
              <p:nvPr/>
            </p:nvSpPr>
            <p:spPr bwMode="auto">
              <a:xfrm>
                <a:off x="2352" y="3360"/>
                <a:ext cx="240" cy="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 dirty="0">
                    <a:solidFill>
                      <a:schemeClr val="bg2"/>
                    </a:solidFill>
                    <a:latin typeface="Calibri" pitchFamily="34" charset="0"/>
                    <a:cs typeface="Arial" charset="0"/>
                  </a:rPr>
                  <a:t>P</a:t>
                </a:r>
              </a:p>
            </p:txBody>
          </p:sp>
        </p:grpSp>
        <p:grpSp>
          <p:nvGrpSpPr>
            <p:cNvPr id="10" name="Group 27"/>
            <p:cNvGrpSpPr>
              <a:grpSpLocks/>
            </p:cNvGrpSpPr>
            <p:nvPr/>
          </p:nvGrpSpPr>
          <p:grpSpPr bwMode="auto">
            <a:xfrm>
              <a:off x="576" y="3312"/>
              <a:ext cx="288" cy="336"/>
              <a:chOff x="2304" y="3312"/>
              <a:chExt cx="288" cy="336"/>
            </a:xfrm>
          </p:grpSpPr>
          <p:sp>
            <p:nvSpPr>
              <p:cNvPr id="361500" name="Rectangle 28"/>
              <p:cNvSpPr>
                <a:spLocks noChangeArrowheads="1"/>
              </p:cNvSpPr>
              <p:nvPr/>
            </p:nvSpPr>
            <p:spPr bwMode="auto">
              <a:xfrm>
                <a:off x="2304" y="3312"/>
                <a:ext cx="288" cy="336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1501" name="Text Box 29"/>
              <p:cNvSpPr txBox="1">
                <a:spLocks noChangeArrowheads="1"/>
              </p:cNvSpPr>
              <p:nvPr/>
            </p:nvSpPr>
            <p:spPr bwMode="auto">
              <a:xfrm>
                <a:off x="2352" y="3360"/>
                <a:ext cx="240" cy="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 dirty="0">
                    <a:solidFill>
                      <a:schemeClr val="bg2"/>
                    </a:solidFill>
                    <a:latin typeface="Calibri" pitchFamily="34" charset="0"/>
                    <a:cs typeface="Arial" charset="0"/>
                  </a:rPr>
                  <a:t>L</a:t>
                </a:r>
              </a:p>
            </p:txBody>
          </p:sp>
        </p:grpSp>
        <p:grpSp>
          <p:nvGrpSpPr>
            <p:cNvPr id="11" name="Group 30"/>
            <p:cNvGrpSpPr>
              <a:grpSpLocks/>
            </p:cNvGrpSpPr>
            <p:nvPr/>
          </p:nvGrpSpPr>
          <p:grpSpPr bwMode="auto">
            <a:xfrm>
              <a:off x="1152" y="3312"/>
              <a:ext cx="288" cy="336"/>
              <a:chOff x="2304" y="3312"/>
              <a:chExt cx="288" cy="336"/>
            </a:xfrm>
          </p:grpSpPr>
          <p:sp>
            <p:nvSpPr>
              <p:cNvPr id="361503" name="Rectangle 31"/>
              <p:cNvSpPr>
                <a:spLocks noChangeArrowheads="1"/>
              </p:cNvSpPr>
              <p:nvPr/>
            </p:nvSpPr>
            <p:spPr bwMode="auto">
              <a:xfrm>
                <a:off x="2304" y="3312"/>
                <a:ext cx="288" cy="336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1504" name="Text Box 32"/>
              <p:cNvSpPr txBox="1">
                <a:spLocks noChangeArrowheads="1"/>
              </p:cNvSpPr>
              <p:nvPr/>
            </p:nvSpPr>
            <p:spPr bwMode="auto">
              <a:xfrm>
                <a:off x="2352" y="3360"/>
                <a:ext cx="240" cy="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 dirty="0">
                    <a:solidFill>
                      <a:schemeClr val="bg2"/>
                    </a:solidFill>
                    <a:latin typeface="Calibri" pitchFamily="34" charset="0"/>
                    <a:cs typeface="Arial" charset="0"/>
                  </a:rPr>
                  <a:t>L</a:t>
                </a:r>
              </a:p>
            </p:txBody>
          </p:sp>
        </p:grpSp>
        <p:grpSp>
          <p:nvGrpSpPr>
            <p:cNvPr id="12" name="Group 33"/>
            <p:cNvGrpSpPr>
              <a:grpSpLocks/>
            </p:cNvGrpSpPr>
            <p:nvPr/>
          </p:nvGrpSpPr>
          <p:grpSpPr bwMode="auto">
            <a:xfrm>
              <a:off x="2016" y="1584"/>
              <a:ext cx="288" cy="336"/>
              <a:chOff x="2304" y="3312"/>
              <a:chExt cx="288" cy="336"/>
            </a:xfrm>
          </p:grpSpPr>
          <p:sp>
            <p:nvSpPr>
              <p:cNvPr id="361506" name="Rectangle 34"/>
              <p:cNvSpPr>
                <a:spLocks noChangeArrowheads="1"/>
              </p:cNvSpPr>
              <p:nvPr/>
            </p:nvSpPr>
            <p:spPr bwMode="auto">
              <a:xfrm>
                <a:off x="2304" y="3312"/>
                <a:ext cx="288" cy="336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1507" name="Text Box 35"/>
              <p:cNvSpPr txBox="1">
                <a:spLocks noChangeArrowheads="1"/>
              </p:cNvSpPr>
              <p:nvPr/>
            </p:nvSpPr>
            <p:spPr bwMode="auto">
              <a:xfrm>
                <a:off x="2352" y="3360"/>
                <a:ext cx="240" cy="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 dirty="0">
                    <a:solidFill>
                      <a:schemeClr val="bg2"/>
                    </a:solidFill>
                    <a:latin typeface="Calibri" pitchFamily="34" charset="0"/>
                    <a:cs typeface="Arial" charset="0"/>
                  </a:rPr>
                  <a:t>R</a:t>
                </a:r>
              </a:p>
            </p:txBody>
          </p:sp>
        </p:grpSp>
        <p:sp>
          <p:nvSpPr>
            <p:cNvPr id="361508" name="Line 36"/>
            <p:cNvSpPr>
              <a:spLocks noChangeShapeType="1"/>
            </p:cNvSpPr>
            <p:nvPr/>
          </p:nvSpPr>
          <p:spPr bwMode="auto">
            <a:xfrm>
              <a:off x="2160" y="1920"/>
              <a:ext cx="0" cy="57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61509" name="Line 37"/>
            <p:cNvSpPr>
              <a:spLocks noChangeShapeType="1"/>
            </p:cNvSpPr>
            <p:nvPr/>
          </p:nvSpPr>
          <p:spPr bwMode="auto">
            <a:xfrm flipH="1">
              <a:off x="1008" y="1920"/>
              <a:ext cx="1152" cy="57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61510" name="Line 38"/>
            <p:cNvSpPr>
              <a:spLocks noChangeShapeType="1"/>
            </p:cNvSpPr>
            <p:nvPr/>
          </p:nvSpPr>
          <p:spPr bwMode="auto">
            <a:xfrm>
              <a:off x="2160" y="1920"/>
              <a:ext cx="1152" cy="57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grpSp>
          <p:nvGrpSpPr>
            <p:cNvPr id="13" name="Group 39"/>
            <p:cNvGrpSpPr>
              <a:grpSpLocks/>
            </p:cNvGrpSpPr>
            <p:nvPr/>
          </p:nvGrpSpPr>
          <p:grpSpPr bwMode="auto">
            <a:xfrm>
              <a:off x="2304" y="2592"/>
              <a:ext cx="864" cy="144"/>
              <a:chOff x="1440" y="2832"/>
              <a:chExt cx="864" cy="144"/>
            </a:xfrm>
          </p:grpSpPr>
          <p:sp>
            <p:nvSpPr>
              <p:cNvPr id="361512" name="Line 40"/>
              <p:cNvSpPr>
                <a:spLocks noChangeShapeType="1"/>
              </p:cNvSpPr>
              <p:nvPr/>
            </p:nvSpPr>
            <p:spPr bwMode="auto">
              <a:xfrm>
                <a:off x="1440" y="2832"/>
                <a:ext cx="86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1513" name="Line 41"/>
              <p:cNvSpPr>
                <a:spLocks noChangeShapeType="1"/>
              </p:cNvSpPr>
              <p:nvPr/>
            </p:nvSpPr>
            <p:spPr bwMode="auto">
              <a:xfrm flipH="1">
                <a:off x="1440" y="2976"/>
                <a:ext cx="86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</p:grpSp>
        <p:grpSp>
          <p:nvGrpSpPr>
            <p:cNvPr id="14" name="Group 42"/>
            <p:cNvGrpSpPr>
              <a:grpSpLocks/>
            </p:cNvGrpSpPr>
            <p:nvPr/>
          </p:nvGrpSpPr>
          <p:grpSpPr bwMode="auto">
            <a:xfrm>
              <a:off x="1152" y="2592"/>
              <a:ext cx="864" cy="144"/>
              <a:chOff x="1440" y="2832"/>
              <a:chExt cx="864" cy="144"/>
            </a:xfrm>
          </p:grpSpPr>
          <p:sp>
            <p:nvSpPr>
              <p:cNvPr id="361515" name="Line 43"/>
              <p:cNvSpPr>
                <a:spLocks noChangeShapeType="1"/>
              </p:cNvSpPr>
              <p:nvPr/>
            </p:nvSpPr>
            <p:spPr bwMode="auto">
              <a:xfrm>
                <a:off x="1440" y="2832"/>
                <a:ext cx="86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1516" name="Line 44"/>
              <p:cNvSpPr>
                <a:spLocks noChangeShapeType="1"/>
              </p:cNvSpPr>
              <p:nvPr/>
            </p:nvSpPr>
            <p:spPr bwMode="auto">
              <a:xfrm flipH="1">
                <a:off x="1440" y="2976"/>
                <a:ext cx="86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</p:grpSp>
        <p:sp>
          <p:nvSpPr>
            <p:cNvPr id="361517" name="Line 45"/>
            <p:cNvSpPr>
              <a:spLocks noChangeShapeType="1"/>
            </p:cNvSpPr>
            <p:nvPr/>
          </p:nvSpPr>
          <p:spPr bwMode="auto">
            <a:xfrm flipH="1">
              <a:off x="720" y="2832"/>
              <a:ext cx="288" cy="48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61518" name="Line 46"/>
            <p:cNvSpPr>
              <a:spLocks noChangeShapeType="1"/>
            </p:cNvSpPr>
            <p:nvPr/>
          </p:nvSpPr>
          <p:spPr bwMode="auto">
            <a:xfrm>
              <a:off x="1008" y="2832"/>
              <a:ext cx="288" cy="48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61519" name="Line 47"/>
            <p:cNvSpPr>
              <a:spLocks noChangeShapeType="1"/>
            </p:cNvSpPr>
            <p:nvPr/>
          </p:nvSpPr>
          <p:spPr bwMode="auto">
            <a:xfrm flipH="1">
              <a:off x="1872" y="2832"/>
              <a:ext cx="288" cy="48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61520" name="Line 48"/>
            <p:cNvSpPr>
              <a:spLocks noChangeShapeType="1"/>
            </p:cNvSpPr>
            <p:nvPr/>
          </p:nvSpPr>
          <p:spPr bwMode="auto">
            <a:xfrm>
              <a:off x="2160" y="2832"/>
              <a:ext cx="288" cy="48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61521" name="Line 49"/>
            <p:cNvSpPr>
              <a:spLocks noChangeShapeType="1"/>
            </p:cNvSpPr>
            <p:nvPr/>
          </p:nvSpPr>
          <p:spPr bwMode="auto">
            <a:xfrm flipH="1">
              <a:off x="3024" y="2832"/>
              <a:ext cx="288" cy="48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61522" name="Line 50"/>
            <p:cNvSpPr>
              <a:spLocks noChangeShapeType="1"/>
            </p:cNvSpPr>
            <p:nvPr/>
          </p:nvSpPr>
          <p:spPr bwMode="auto">
            <a:xfrm>
              <a:off x="3312" y="2832"/>
              <a:ext cx="288" cy="48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grpSp>
          <p:nvGrpSpPr>
            <p:cNvPr id="15" name="Group 51"/>
            <p:cNvGrpSpPr>
              <a:grpSpLocks/>
            </p:cNvGrpSpPr>
            <p:nvPr/>
          </p:nvGrpSpPr>
          <p:grpSpPr bwMode="auto">
            <a:xfrm>
              <a:off x="1440" y="3408"/>
              <a:ext cx="288" cy="144"/>
              <a:chOff x="1152" y="3648"/>
              <a:chExt cx="288" cy="144"/>
            </a:xfrm>
          </p:grpSpPr>
          <p:sp>
            <p:nvSpPr>
              <p:cNvPr id="361524" name="Line 52"/>
              <p:cNvSpPr>
                <a:spLocks noChangeShapeType="1"/>
              </p:cNvSpPr>
              <p:nvPr/>
            </p:nvSpPr>
            <p:spPr bwMode="auto">
              <a:xfrm>
                <a:off x="1152" y="3648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1525" name="Line 53"/>
              <p:cNvSpPr>
                <a:spLocks noChangeShapeType="1"/>
              </p:cNvSpPr>
              <p:nvPr/>
            </p:nvSpPr>
            <p:spPr bwMode="auto">
              <a:xfrm flipH="1">
                <a:off x="1152" y="3792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</p:grpSp>
        <p:grpSp>
          <p:nvGrpSpPr>
            <p:cNvPr id="16" name="Group 54"/>
            <p:cNvGrpSpPr>
              <a:grpSpLocks/>
            </p:cNvGrpSpPr>
            <p:nvPr/>
          </p:nvGrpSpPr>
          <p:grpSpPr bwMode="auto">
            <a:xfrm>
              <a:off x="2016" y="3408"/>
              <a:ext cx="288" cy="144"/>
              <a:chOff x="1152" y="3648"/>
              <a:chExt cx="288" cy="144"/>
            </a:xfrm>
          </p:grpSpPr>
          <p:sp>
            <p:nvSpPr>
              <p:cNvPr id="361527" name="Line 55"/>
              <p:cNvSpPr>
                <a:spLocks noChangeShapeType="1"/>
              </p:cNvSpPr>
              <p:nvPr/>
            </p:nvSpPr>
            <p:spPr bwMode="auto">
              <a:xfrm>
                <a:off x="1152" y="3648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1528" name="Line 56"/>
              <p:cNvSpPr>
                <a:spLocks noChangeShapeType="1"/>
              </p:cNvSpPr>
              <p:nvPr/>
            </p:nvSpPr>
            <p:spPr bwMode="auto">
              <a:xfrm flipH="1">
                <a:off x="1152" y="3792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</p:grpSp>
        <p:grpSp>
          <p:nvGrpSpPr>
            <p:cNvPr id="17" name="Group 57"/>
            <p:cNvGrpSpPr>
              <a:grpSpLocks/>
            </p:cNvGrpSpPr>
            <p:nvPr/>
          </p:nvGrpSpPr>
          <p:grpSpPr bwMode="auto">
            <a:xfrm>
              <a:off x="2592" y="3408"/>
              <a:ext cx="288" cy="144"/>
              <a:chOff x="1152" y="3648"/>
              <a:chExt cx="288" cy="144"/>
            </a:xfrm>
          </p:grpSpPr>
          <p:sp>
            <p:nvSpPr>
              <p:cNvPr id="361530" name="Line 58"/>
              <p:cNvSpPr>
                <a:spLocks noChangeShapeType="1"/>
              </p:cNvSpPr>
              <p:nvPr/>
            </p:nvSpPr>
            <p:spPr bwMode="auto">
              <a:xfrm>
                <a:off x="1152" y="3648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1531" name="Line 59"/>
              <p:cNvSpPr>
                <a:spLocks noChangeShapeType="1"/>
              </p:cNvSpPr>
              <p:nvPr/>
            </p:nvSpPr>
            <p:spPr bwMode="auto">
              <a:xfrm flipH="1">
                <a:off x="1152" y="3792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</p:grpSp>
        <p:grpSp>
          <p:nvGrpSpPr>
            <p:cNvPr id="18" name="Group 60"/>
            <p:cNvGrpSpPr>
              <a:grpSpLocks/>
            </p:cNvGrpSpPr>
            <p:nvPr/>
          </p:nvGrpSpPr>
          <p:grpSpPr bwMode="auto">
            <a:xfrm>
              <a:off x="864" y="3408"/>
              <a:ext cx="288" cy="144"/>
              <a:chOff x="1152" y="3648"/>
              <a:chExt cx="288" cy="144"/>
            </a:xfrm>
          </p:grpSpPr>
          <p:sp>
            <p:nvSpPr>
              <p:cNvPr id="361533" name="Line 61"/>
              <p:cNvSpPr>
                <a:spLocks noChangeShapeType="1"/>
              </p:cNvSpPr>
              <p:nvPr/>
            </p:nvSpPr>
            <p:spPr bwMode="auto">
              <a:xfrm>
                <a:off x="1152" y="3648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1534" name="Line 62"/>
              <p:cNvSpPr>
                <a:spLocks noChangeShapeType="1"/>
              </p:cNvSpPr>
              <p:nvPr/>
            </p:nvSpPr>
            <p:spPr bwMode="auto">
              <a:xfrm flipH="1">
                <a:off x="1152" y="3792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</p:grpSp>
        <p:grpSp>
          <p:nvGrpSpPr>
            <p:cNvPr id="19" name="Group 63"/>
            <p:cNvGrpSpPr>
              <a:grpSpLocks/>
            </p:cNvGrpSpPr>
            <p:nvPr/>
          </p:nvGrpSpPr>
          <p:grpSpPr bwMode="auto">
            <a:xfrm>
              <a:off x="3168" y="3408"/>
              <a:ext cx="288" cy="144"/>
              <a:chOff x="1152" y="3648"/>
              <a:chExt cx="288" cy="144"/>
            </a:xfrm>
          </p:grpSpPr>
          <p:sp>
            <p:nvSpPr>
              <p:cNvPr id="361536" name="Line 64"/>
              <p:cNvSpPr>
                <a:spLocks noChangeShapeType="1"/>
              </p:cNvSpPr>
              <p:nvPr/>
            </p:nvSpPr>
            <p:spPr bwMode="auto">
              <a:xfrm>
                <a:off x="1152" y="3648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1537" name="Line 65"/>
              <p:cNvSpPr>
                <a:spLocks noChangeShapeType="1"/>
              </p:cNvSpPr>
              <p:nvPr/>
            </p:nvSpPr>
            <p:spPr bwMode="auto">
              <a:xfrm flipH="1">
                <a:off x="1152" y="3792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</p:grpSp>
        <p:sp>
          <p:nvSpPr>
            <p:cNvPr id="361538" name="Line 66"/>
            <p:cNvSpPr>
              <a:spLocks noChangeShapeType="1"/>
            </p:cNvSpPr>
            <p:nvPr/>
          </p:nvSpPr>
          <p:spPr bwMode="auto">
            <a:xfrm>
              <a:off x="384" y="3168"/>
              <a:ext cx="4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61539" name="Line 67"/>
            <p:cNvSpPr>
              <a:spLocks noChangeShapeType="1"/>
            </p:cNvSpPr>
            <p:nvPr/>
          </p:nvSpPr>
          <p:spPr bwMode="auto">
            <a:xfrm flipV="1">
              <a:off x="3936" y="1632"/>
              <a:ext cx="0" cy="14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61540" name="Text Box 68"/>
            <p:cNvSpPr txBox="1">
              <a:spLocks noChangeArrowheads="1"/>
            </p:cNvSpPr>
            <p:nvPr/>
          </p:nvSpPr>
          <p:spPr bwMode="auto">
            <a:xfrm>
              <a:off x="4032" y="3312"/>
              <a:ext cx="1248" cy="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dirty="0">
                  <a:latin typeface="Calibri" pitchFamily="34" charset="0"/>
                  <a:cs typeface="Arial" charset="0"/>
                </a:rPr>
                <a:t>data </a:t>
              </a:r>
              <a:r>
                <a:rPr lang="en-US" sz="2000" dirty="0" smtClean="0">
                  <a:latin typeface="Calibri" pitchFamily="34" charset="0"/>
                  <a:cs typeface="Arial" charset="0"/>
                </a:rPr>
                <a:t>pages</a:t>
              </a:r>
            </a:p>
            <a:p>
              <a:pPr>
                <a:spcBef>
                  <a:spcPct val="50000"/>
                </a:spcBef>
              </a:pPr>
              <a:r>
                <a:rPr lang="en-US" sz="2000" dirty="0" smtClean="0">
                  <a:latin typeface="Calibri" pitchFamily="34" charset="0"/>
                  <a:cs typeface="Arial" charset="0"/>
                </a:rPr>
                <a:t>(leaf level)</a:t>
              </a:r>
              <a:endParaRPr lang="en-US" sz="2000" dirty="0">
                <a:latin typeface="Calibri" pitchFamily="34" charset="0"/>
                <a:cs typeface="Arial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27013" y="228600"/>
            <a:ext cx="8683625" cy="1144929"/>
          </a:xfrm>
        </p:spPr>
        <p:txBody>
          <a:bodyPr/>
          <a:lstStyle/>
          <a:p>
            <a:r>
              <a:rPr lang="en-US" dirty="0" smtClean="0"/>
              <a:t>sys.dm_db_index_physical_stats </a:t>
            </a:r>
            <a:r>
              <a:rPr lang="en-US" sz="2800" dirty="0" smtClean="0"/>
              <a:t>(4)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200" dirty="0" smtClean="0">
                <a:solidFill>
                  <a:srgbClr val="FFFF99"/>
                </a:solidFill>
              </a:rPr>
              <a:t>Output and how to interpret it</a:t>
            </a:r>
            <a:endParaRPr lang="en-US" sz="2000" dirty="0">
              <a:solidFill>
                <a:srgbClr val="FFFF99"/>
              </a:solidFill>
            </a:endParaRPr>
          </a:p>
        </p:txBody>
      </p:sp>
      <p:graphicFrame>
        <p:nvGraphicFramePr>
          <p:cNvPr id="337977" name="Group 57"/>
          <p:cNvGraphicFramePr>
            <a:graphicFrameLocks noGrp="1"/>
          </p:cNvGraphicFramePr>
          <p:nvPr>
            <p:ph sz="half" idx="1"/>
          </p:nvPr>
        </p:nvGraphicFramePr>
        <p:xfrm>
          <a:off x="904875" y="2312987"/>
          <a:ext cx="7324725" cy="1039813"/>
        </p:xfrm>
        <a:graphic>
          <a:graphicData uri="http://schemas.openxmlformats.org/drawingml/2006/table">
            <a:tbl>
              <a:tblPr/>
              <a:tblGrid>
                <a:gridCol w="1009650"/>
                <a:gridCol w="809625"/>
                <a:gridCol w="1296988"/>
                <a:gridCol w="1290637"/>
                <a:gridCol w="1784350"/>
                <a:gridCol w="1133475"/>
              </a:tblGrid>
              <a:tr h="735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Records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Pages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Fragments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Avg Fragment Size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Avg Fragmentation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Avg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 Page Fullness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19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200,103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514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1.1964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81.138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60.662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37976" name="Group 56"/>
          <p:cNvGraphicFramePr>
            <a:graphicFrameLocks noGrp="1"/>
          </p:cNvGraphicFramePr>
          <p:nvPr>
            <p:ph sz="half" idx="2"/>
          </p:nvPr>
        </p:nvGraphicFramePr>
        <p:xfrm>
          <a:off x="884238" y="4145280"/>
          <a:ext cx="7421562" cy="822960"/>
        </p:xfrm>
        <a:graphic>
          <a:graphicData uri="http://schemas.openxmlformats.org/drawingml/2006/table">
            <a:tbl>
              <a:tblPr/>
              <a:tblGrid>
                <a:gridCol w="989012"/>
                <a:gridCol w="825500"/>
                <a:gridCol w="1338263"/>
                <a:gridCol w="1270000"/>
                <a:gridCol w="1844675"/>
                <a:gridCol w="1154112"/>
              </a:tblGrid>
              <a:tr h="379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Records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Pages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Fragments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Avg Fragment Size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Avg Fragmentation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Avg Page Fullness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200,103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374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29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12.79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6.0263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Calibri" pitchFamily="34" charset="0"/>
                        </a:rPr>
                        <a:t>99.768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337969" name="Text Box 49"/>
          <p:cNvSpPr txBox="1">
            <a:spLocks noChangeArrowheads="1"/>
          </p:cNvSpPr>
          <p:nvPr/>
        </p:nvSpPr>
        <p:spPr bwMode="auto">
          <a:xfrm>
            <a:off x="2881313" y="1768475"/>
            <a:ext cx="3195042" cy="341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dirty="0" smtClean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Before removing fragmentation</a:t>
            </a:r>
            <a:endParaRPr lang="en-US" sz="1800" dirty="0">
              <a:solidFill>
                <a:schemeClr val="tx1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337970" name="Text Box 50"/>
          <p:cNvSpPr txBox="1">
            <a:spLocks noChangeArrowheads="1"/>
          </p:cNvSpPr>
          <p:nvPr/>
        </p:nvSpPr>
        <p:spPr bwMode="auto">
          <a:xfrm>
            <a:off x="1992313" y="3559175"/>
            <a:ext cx="4999125" cy="341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dirty="0" smtClean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After removing fragmentation with a REORGANIZE</a:t>
            </a:r>
            <a:endParaRPr lang="en-US" sz="1800" dirty="0">
              <a:solidFill>
                <a:schemeClr val="tx1"/>
              </a:solidFill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977900" y="3344863"/>
            <a:ext cx="7850188" cy="1920526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 smtClean="0"/>
              <a:t>Detecting Fragmentation Using sys.dm_db_index_physical_stats</a:t>
            </a:r>
          </a:p>
        </p:txBody>
      </p:sp>
      <p:sp>
        <p:nvSpPr>
          <p:cNvPr id="485381" name="Rectangle 5"/>
          <p:cNvSpPr>
            <a:spLocks noChangeArrowheads="1"/>
          </p:cNvSpPr>
          <p:nvPr/>
        </p:nvSpPr>
        <p:spPr bwMode="auto">
          <a:xfrm>
            <a:off x="0" y="1089025"/>
            <a:ext cx="9144000" cy="914400"/>
          </a:xfrm>
          <a:prstGeom prst="rect">
            <a:avLst/>
          </a:prstGeom>
          <a:gradFill rotWithShape="1">
            <a:gsLst>
              <a:gs pos="0">
                <a:schemeClr val="accent1">
                  <a:alpha val="25000"/>
                </a:schemeClr>
              </a:gs>
              <a:gs pos="100000">
                <a:schemeClr val="accent1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 w="1905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3252" name="Rectangle 6"/>
          <p:cNvSpPr>
            <a:spLocks noChangeArrowheads="1"/>
          </p:cNvSpPr>
          <p:nvPr/>
        </p:nvSpPr>
        <p:spPr bwMode="auto">
          <a:xfrm>
            <a:off x="457200" y="9604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GB" sz="6000" dirty="0">
                <a:solidFill>
                  <a:schemeClr val="tx1"/>
                </a:solidFill>
                <a:latin typeface="Calibri" pitchFamily="34" charset="0"/>
              </a:rPr>
              <a:t>Demo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Correct Fragmentation?</a:t>
            </a:r>
            <a:endParaRPr lang="en-US" dirty="0"/>
          </a:p>
        </p:txBody>
      </p:sp>
      <p:sp>
        <p:nvSpPr>
          <p:cNvPr id="339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 smtClean="0"/>
              <a:t>3 realistic choices</a:t>
            </a:r>
          </a:p>
          <a:p>
            <a:pPr lvl="1"/>
            <a:r>
              <a:rPr lang="en-US" sz="2400" dirty="0" smtClean="0"/>
              <a:t>Rebuild the index – 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ALTER INDEX … REBUILD</a:t>
            </a:r>
          </a:p>
          <a:p>
            <a:pPr lvl="1"/>
            <a:r>
              <a:rPr lang="en-US" sz="2400" dirty="0" smtClean="0"/>
              <a:t>Defrag the index – 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ALTER INDEX … REORGANIZE</a:t>
            </a:r>
          </a:p>
          <a:p>
            <a:pPr lvl="1"/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CREATE INDEX WITH DROP_EXISTING</a:t>
            </a:r>
          </a:p>
          <a:p>
            <a:pPr lvl="2"/>
            <a:r>
              <a:rPr lang="en-US" sz="2000" dirty="0" smtClean="0"/>
              <a:t>Commonly used to move or (re)partition an index</a:t>
            </a:r>
          </a:p>
          <a:p>
            <a:r>
              <a:rPr lang="en-US" sz="2800" dirty="0" smtClean="0"/>
              <a:t>Most people rebuild or reorganize</a:t>
            </a:r>
          </a:p>
          <a:p>
            <a:r>
              <a:rPr lang="en-US" sz="2800" dirty="0" smtClean="0"/>
              <a:t>Can also choose not to remove fragmentation</a:t>
            </a:r>
          </a:p>
          <a:p>
            <a:pPr lvl="1"/>
            <a:r>
              <a:rPr lang="en-US" sz="2400" dirty="0" smtClean="0"/>
              <a:t>If the index isn’t used for range scans, and page density isn’t an issue, why spend the resources?</a:t>
            </a:r>
          </a:p>
          <a:p>
            <a:r>
              <a:rPr lang="en-US" sz="2800" dirty="0" smtClean="0"/>
              <a:t>Don’t necessarily just rebuild everything every day</a:t>
            </a:r>
          </a:p>
          <a:p>
            <a:pPr lvl="1"/>
            <a:r>
              <a:rPr lang="en-US" sz="2400" dirty="0" smtClean="0"/>
              <a:t>Although for an involuntary DBA with enough resources, this is can be a good starting point</a:t>
            </a:r>
            <a:endParaRPr lang="en-U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ALTER INDEX … REBUILD</a:t>
            </a:r>
            <a:endParaRPr lang="en-US"/>
          </a:p>
        </p:txBody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Replaces 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DBCC DBREINDEX</a:t>
            </a:r>
            <a:r>
              <a:rPr lang="en-US" dirty="0" smtClean="0">
                <a:cs typeface="Courier New" pitchFamily="49" charset="0"/>
              </a:rPr>
              <a:t> in SQL Server 2005 onwards</a:t>
            </a:r>
          </a:p>
          <a:p>
            <a:r>
              <a:rPr lang="en-US" u="sng" dirty="0" smtClean="0">
                <a:cs typeface="Courier New" pitchFamily="49" charset="0"/>
              </a:rPr>
              <a:t>Underlined</a:t>
            </a:r>
            <a:r>
              <a:rPr lang="en-US" dirty="0" smtClean="0">
                <a:cs typeface="Courier New" pitchFamily="49" charset="0"/>
              </a:rPr>
              <a:t> sections are new features in 2005+</a:t>
            </a:r>
          </a:p>
          <a:p>
            <a:endParaRPr lang="en-US" dirty="0" smtClean="0">
              <a:cs typeface="Courier New" pitchFamily="49" charset="0"/>
            </a:endParaRPr>
          </a:p>
          <a:p>
            <a:r>
              <a:rPr lang="en-US" dirty="0" smtClean="0"/>
              <a:t>Pros</a:t>
            </a:r>
          </a:p>
          <a:p>
            <a:pPr lvl="1"/>
            <a:r>
              <a:rPr lang="en-US" dirty="0" smtClean="0"/>
              <a:t>Atomic operation</a:t>
            </a:r>
          </a:p>
          <a:p>
            <a:pPr lvl="1"/>
            <a:r>
              <a:rPr lang="en-US" dirty="0" smtClean="0"/>
              <a:t>No knowledge of index schema or constraints required</a:t>
            </a:r>
          </a:p>
          <a:p>
            <a:pPr lvl="1"/>
            <a:r>
              <a:rPr lang="en-US" dirty="0" smtClean="0"/>
              <a:t>Can use multiple CPUs, </a:t>
            </a:r>
            <a:r>
              <a:rPr lang="en-US" u="sng" dirty="0" smtClean="0"/>
              <a:t>and control </a:t>
            </a:r>
            <a:r>
              <a:rPr lang="en-US" u="sng" dirty="0" smtClean="0">
                <a:latin typeface="Courier New" pitchFamily="49" charset="0"/>
                <a:cs typeface="Courier New" pitchFamily="49" charset="0"/>
              </a:rPr>
              <a:t>MAXDOP</a:t>
            </a:r>
          </a:p>
          <a:p>
            <a:pPr lvl="1"/>
            <a:r>
              <a:rPr lang="en-US" dirty="0" smtClean="0"/>
              <a:t>Rebuilds index statistics (with equivalent of full scan)</a:t>
            </a:r>
          </a:p>
          <a:p>
            <a:pPr lvl="1"/>
            <a:r>
              <a:rPr lang="en-US" u="sng" dirty="0" smtClean="0"/>
              <a:t>Can rebuild a single partition or all partitions</a:t>
            </a:r>
          </a:p>
          <a:p>
            <a:pPr lvl="1"/>
            <a:r>
              <a:rPr lang="en-US" u="sng" dirty="0" smtClean="0"/>
              <a:t>Can be done online (except for single partition and indexes with LOB columns)</a:t>
            </a:r>
          </a:p>
          <a:p>
            <a:pPr lvl="1"/>
            <a:r>
              <a:rPr lang="en-US" u="sng" dirty="0" smtClean="0"/>
              <a:t>Rebuilding using the same sort order does not require a sort</a:t>
            </a:r>
          </a:p>
          <a:p>
            <a:pPr lvl="1"/>
            <a:r>
              <a:rPr lang="en-US" dirty="0" smtClean="0"/>
              <a:t>Can be minimally-logged (but log backup will be the same size)</a:t>
            </a:r>
          </a:p>
          <a:p>
            <a:r>
              <a:rPr lang="en-US" dirty="0" smtClean="0"/>
              <a:t>Cons</a:t>
            </a:r>
          </a:p>
          <a:p>
            <a:pPr lvl="1"/>
            <a:r>
              <a:rPr lang="en-US" dirty="0" smtClean="0"/>
              <a:t>Atomic operation – potentially long rollback on interrupt, all or nothing semantics</a:t>
            </a:r>
          </a:p>
          <a:p>
            <a:pPr lvl="1"/>
            <a:r>
              <a:rPr lang="en-US" dirty="0" smtClean="0"/>
              <a:t>Requires creating complete new index before dropping old one</a:t>
            </a:r>
          </a:p>
          <a:p>
            <a:pPr lvl="1"/>
            <a:r>
              <a:rPr lang="en-US" dirty="0" smtClean="0"/>
              <a:t>When offline – S table lock for nonclustered index rebuild, X table lock for clustered index rebuild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ALTER INDEX … REORGANIZE</a:t>
            </a:r>
            <a:endParaRPr lang="en-US" dirty="0"/>
          </a:p>
        </p:txBody>
      </p:sp>
      <p:sp>
        <p:nvSpPr>
          <p:cNvPr id="343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Replaces 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DBCC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INDEXDEFRAG</a:t>
            </a:r>
            <a:r>
              <a:rPr lang="en-US" dirty="0" err="1" smtClean="0">
                <a:cs typeface="Courier New" pitchFamily="49" charset="0"/>
              </a:rPr>
              <a:t>in</a:t>
            </a:r>
            <a:r>
              <a:rPr lang="en-US" dirty="0" smtClean="0">
                <a:cs typeface="Courier New" pitchFamily="49" charset="0"/>
              </a:rPr>
              <a:t> SQL Server 2005 onwards</a:t>
            </a:r>
          </a:p>
          <a:p>
            <a:r>
              <a:rPr lang="en-US" u="sng" dirty="0" smtClean="0">
                <a:cs typeface="Courier New" pitchFamily="49" charset="0"/>
              </a:rPr>
              <a:t>Underlined</a:t>
            </a:r>
            <a:r>
              <a:rPr lang="en-US" dirty="0" smtClean="0">
                <a:cs typeface="Courier New" pitchFamily="49" charset="0"/>
              </a:rPr>
              <a:t> sections are new features in 2005+</a:t>
            </a:r>
          </a:p>
          <a:p>
            <a:endParaRPr lang="en-US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dirty="0" smtClean="0"/>
              <a:t>Pros</a:t>
            </a:r>
          </a:p>
          <a:p>
            <a:pPr lvl="1"/>
            <a:r>
              <a:rPr lang="en-US" dirty="0" smtClean="0"/>
              <a:t>*ALWAYS* online – only requires table IX lock</a:t>
            </a:r>
          </a:p>
          <a:p>
            <a:pPr lvl="1"/>
            <a:r>
              <a:rPr lang="en-US" dirty="0" smtClean="0"/>
              <a:t>Interruptible with no loss of work – stops instantly</a:t>
            </a:r>
          </a:p>
          <a:p>
            <a:pPr lvl="1"/>
            <a:r>
              <a:rPr lang="en-US" dirty="0" smtClean="0"/>
              <a:t>Has progress reporting</a:t>
            </a:r>
          </a:p>
          <a:p>
            <a:pPr lvl="2"/>
            <a:r>
              <a:rPr lang="en-US" dirty="0" smtClean="0"/>
              <a:t>2000 – output every 30 seconds to the processing connection</a:t>
            </a:r>
          </a:p>
          <a:p>
            <a:pPr lvl="2"/>
            <a:r>
              <a:rPr lang="en-US" u="sng" dirty="0" smtClean="0"/>
              <a:t>2005 – </a:t>
            </a:r>
            <a:r>
              <a:rPr lang="en-US" u="sng" dirty="0" err="1" smtClean="0">
                <a:latin typeface="Courier New" pitchFamily="49" charset="0"/>
                <a:cs typeface="Courier New" pitchFamily="49" charset="0"/>
              </a:rPr>
              <a:t>sys.dm_exec_requests</a:t>
            </a:r>
            <a:r>
              <a:rPr lang="en-US" u="sng" dirty="0" smtClean="0"/>
              <a:t> (</a:t>
            </a:r>
            <a:r>
              <a:rPr lang="en-US" u="sng" dirty="0" err="1" smtClean="0">
                <a:latin typeface="Courier New" pitchFamily="49" charset="0"/>
                <a:cs typeface="Courier New" pitchFamily="49" charset="0"/>
              </a:rPr>
              <a:t>percent_complete</a:t>
            </a:r>
            <a:r>
              <a:rPr lang="en-US" u="sng" dirty="0" smtClean="0"/>
              <a:t>)</a:t>
            </a:r>
          </a:p>
          <a:p>
            <a:pPr lvl="1"/>
            <a:r>
              <a:rPr lang="en-US" u="sng" dirty="0" smtClean="0"/>
              <a:t>Compacts LOB storage</a:t>
            </a:r>
          </a:p>
          <a:p>
            <a:pPr lvl="1"/>
            <a:r>
              <a:rPr lang="en-US" dirty="0" smtClean="0"/>
              <a:t>Usually faster for a lightly fragmented index</a:t>
            </a:r>
          </a:p>
          <a:p>
            <a:pPr lvl="1"/>
            <a:r>
              <a:rPr lang="en-US" u="sng" dirty="0" smtClean="0"/>
              <a:t>Can reorganize one or all partitions</a:t>
            </a:r>
          </a:p>
          <a:p>
            <a:pPr lvl="1"/>
            <a:r>
              <a:rPr lang="en-US" dirty="0" smtClean="0"/>
              <a:t>Does not require any extra disk space</a:t>
            </a:r>
          </a:p>
          <a:p>
            <a:r>
              <a:rPr lang="en-US" dirty="0" smtClean="0"/>
              <a:t>Cons</a:t>
            </a:r>
          </a:p>
          <a:p>
            <a:pPr lvl="1"/>
            <a:r>
              <a:rPr lang="en-US" dirty="0" smtClean="0"/>
              <a:t>Usually slower for a heavily fragmented index</a:t>
            </a:r>
          </a:p>
          <a:p>
            <a:pPr lvl="1"/>
            <a:r>
              <a:rPr lang="en-US" dirty="0" smtClean="0"/>
              <a:t>Always fully-logged and single CPU only</a:t>
            </a:r>
          </a:p>
          <a:p>
            <a:pPr lvl="1"/>
            <a:r>
              <a:rPr lang="en-US" dirty="0" smtClean="0"/>
              <a:t>Does not update statistics</a:t>
            </a:r>
          </a:p>
          <a:p>
            <a:pPr lvl="1"/>
            <a:r>
              <a:rPr lang="en-US" dirty="0" smtClean="0"/>
              <a:t>Does not do as good a job as removing fragmentation when there is plenty of contiguous free space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CREATE … WITH DROP_EXISTING</a:t>
            </a:r>
            <a:endParaRPr lang="en-US" dirty="0"/>
          </a:p>
        </p:txBody>
      </p:sp>
      <p:sp>
        <p:nvSpPr>
          <p:cNvPr id="340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 smtClean="0"/>
              <a:t>Pros</a:t>
            </a:r>
          </a:p>
          <a:p>
            <a:pPr lvl="1"/>
            <a:r>
              <a:rPr lang="en-US" sz="2400" dirty="0" smtClean="0"/>
              <a:t>Same as 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ALTER INDEX … REBUILD</a:t>
            </a:r>
          </a:p>
          <a:p>
            <a:pPr lvl="1"/>
            <a:r>
              <a:rPr lang="en-US" sz="2400" dirty="0" smtClean="0"/>
              <a:t>Can move the index to a new location</a:t>
            </a:r>
          </a:p>
          <a:p>
            <a:pPr lvl="1"/>
            <a:r>
              <a:rPr lang="en-US" sz="2400" u="sng" dirty="0" smtClean="0"/>
              <a:t>Can rebuild the index with a new partitioning scheme</a:t>
            </a:r>
          </a:p>
          <a:p>
            <a:pPr lvl="1"/>
            <a:r>
              <a:rPr lang="en-US" sz="2400" dirty="0" smtClean="0"/>
              <a:t>Can change the index schema (keys, sort order, etc)</a:t>
            </a:r>
          </a:p>
          <a:p>
            <a:pPr lvl="1"/>
            <a:r>
              <a:rPr lang="en-US" sz="2400" dirty="0" smtClean="0"/>
              <a:t>Can do all of this online (with same limitations as regular index rebuild)</a:t>
            </a:r>
          </a:p>
          <a:p>
            <a:r>
              <a:rPr lang="en-US" sz="2800" dirty="0" smtClean="0"/>
              <a:t>Cons</a:t>
            </a:r>
          </a:p>
          <a:p>
            <a:pPr lvl="1"/>
            <a:r>
              <a:rPr lang="en-US" sz="2400" dirty="0" smtClean="0"/>
              <a:t>Same as </a:t>
            </a: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ALTER INDEX … REBUILD</a:t>
            </a:r>
          </a:p>
          <a:p>
            <a:pPr lvl="1"/>
            <a:r>
              <a:rPr lang="en-US" sz="2400" dirty="0" smtClean="0"/>
              <a:t>Need to know the index schema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Index Rebuild Misconceptions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Rebuilding a clustered index rebuilds all nonclustered indexes</a:t>
            </a:r>
          </a:p>
          <a:p>
            <a:pPr lvl="1"/>
            <a:r>
              <a:rPr lang="en-US" sz="2000" dirty="0" smtClean="0"/>
              <a:t>No, only in 2000 and before for non-unique clustered indexes</a:t>
            </a:r>
          </a:p>
          <a:p>
            <a:pPr lvl="1"/>
            <a:r>
              <a:rPr lang="en-US" sz="2000" dirty="0" smtClean="0"/>
              <a:t>There was a bug in 2000 SP1 that *did* rebuild always</a:t>
            </a:r>
          </a:p>
          <a:p>
            <a:r>
              <a:rPr lang="en-US" sz="2400" dirty="0" smtClean="0"/>
              <a:t>Index rebuild pre-allocates the necessary space</a:t>
            </a:r>
          </a:p>
          <a:p>
            <a:pPr lvl="1"/>
            <a:r>
              <a:rPr lang="en-US" sz="2000" dirty="0" smtClean="0"/>
              <a:t>No, it allocates space as it goes so may run out</a:t>
            </a:r>
          </a:p>
          <a:p>
            <a:r>
              <a:rPr lang="en-US" sz="2400" dirty="0" smtClean="0"/>
              <a:t>Rebuilding in BULK_LOGGED reduces the size of the log backups</a:t>
            </a:r>
          </a:p>
          <a:p>
            <a:pPr lvl="1"/>
            <a:r>
              <a:rPr lang="en-US" sz="2000" dirty="0" smtClean="0"/>
              <a:t>No, only the size of the transaction log. Remember how log backups work after a minimally-logged operation?</a:t>
            </a:r>
          </a:p>
          <a:p>
            <a:r>
              <a:rPr lang="en-US" sz="2400" dirty="0" smtClean="0"/>
              <a:t>Index rebuilds in a multi-file filegroup only use a single file</a:t>
            </a:r>
          </a:p>
          <a:p>
            <a:pPr lvl="1"/>
            <a:r>
              <a:rPr lang="en-US" sz="2000" dirty="0" smtClean="0"/>
              <a:t>No, the allocations will follow regular round-robin proportional fill</a:t>
            </a:r>
          </a:p>
          <a:p>
            <a:r>
              <a:rPr lang="en-US" sz="2400" dirty="0" smtClean="0"/>
              <a:t>Online index build doesn’t take any locks at all</a:t>
            </a:r>
          </a:p>
          <a:p>
            <a:pPr lvl="1"/>
            <a:r>
              <a:rPr lang="en-US" sz="2000" dirty="0" smtClean="0"/>
              <a:t>No, as we’ll see in a couple of slides</a:t>
            </a:r>
            <a:endParaRPr lang="en-US" sz="2000" dirty="0"/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When To Rebuild vs. Defrag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Much debate on this, basically it depends!</a:t>
            </a:r>
          </a:p>
          <a:p>
            <a:r>
              <a:rPr lang="en-US" sz="2800" dirty="0" smtClean="0"/>
              <a:t>I had to come up with numbers for Books Online so I chose:</a:t>
            </a:r>
          </a:p>
          <a:p>
            <a:pPr lvl="1"/>
            <a:r>
              <a:rPr lang="en-US" sz="2400" dirty="0" smtClean="0"/>
              <a:t>&lt; 10% do nothing</a:t>
            </a:r>
          </a:p>
          <a:p>
            <a:pPr lvl="1"/>
            <a:r>
              <a:rPr lang="en-US" sz="2400" dirty="0" smtClean="0"/>
              <a:t>10% &lt;&gt; 30% defrag/reorganize</a:t>
            </a:r>
          </a:p>
          <a:p>
            <a:pPr lvl="1"/>
            <a:r>
              <a:rPr lang="en-US" sz="2400" dirty="0" smtClean="0"/>
              <a:t>30%+ rebuild</a:t>
            </a:r>
          </a:p>
          <a:p>
            <a:pPr lvl="1"/>
            <a:r>
              <a:rPr lang="en-US" sz="2400" dirty="0" smtClean="0"/>
              <a:t>And don’t do anything if the index has &lt; 1000 pages</a:t>
            </a:r>
          </a:p>
          <a:p>
            <a:endParaRPr lang="en-US" sz="2800" dirty="0" smtClean="0"/>
          </a:p>
          <a:p>
            <a:r>
              <a:rPr lang="en-US" sz="2800" dirty="0" smtClean="0"/>
              <a:t>Your mileage may (and will) vary</a:t>
            </a:r>
          </a:p>
          <a:p>
            <a:endParaRPr lang="en-US" sz="2800" dirty="0"/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73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Online Index Operations</a:t>
            </a:r>
            <a:endParaRPr lang="en-US" dirty="0" smtClean="0"/>
          </a:p>
        </p:txBody>
      </p:sp>
      <p:sp>
        <p:nvSpPr>
          <p:cNvPr id="500739" name="Rectangle 3"/>
          <p:cNvSpPr>
            <a:spLocks noGrp="1" noChangeAspec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dirty="0" smtClean="0">
                <a:solidFill>
                  <a:srgbClr val="FF0000"/>
                </a:solidFill>
              </a:rPr>
              <a:t>BEWARE:</a:t>
            </a:r>
            <a:r>
              <a:rPr lang="en-US" sz="2400" dirty="0" smtClean="0"/>
              <a:t> now a fully logged operation in 2008 onwards!!</a:t>
            </a:r>
          </a:p>
          <a:p>
            <a:pPr lvl="1"/>
            <a:r>
              <a:rPr lang="en-US" sz="2000" dirty="0" smtClean="0"/>
              <a:t>See </a:t>
            </a:r>
            <a:r>
              <a:rPr lang="en-US" sz="2000" dirty="0" smtClean="0">
                <a:hlinkClick r:id="rId2"/>
              </a:rPr>
              <a:t>http://support.microsoft.com/kb/2407439</a:t>
            </a:r>
            <a:endParaRPr lang="en-US" sz="2000" dirty="0" smtClean="0"/>
          </a:p>
          <a:p>
            <a:r>
              <a:rPr lang="en-US" sz="2400" dirty="0" smtClean="0"/>
              <a:t>‘Online’ is a bit of a misnomer</a:t>
            </a:r>
          </a:p>
          <a:p>
            <a:pPr lvl="1"/>
            <a:r>
              <a:rPr lang="en-US" sz="2000" dirty="0" smtClean="0"/>
              <a:t>Concurrent activity is impacted for (hopefully) very brief period at start and completion of rebuild</a:t>
            </a:r>
          </a:p>
          <a:p>
            <a:pPr lvl="1"/>
            <a:r>
              <a:rPr lang="en-US" sz="2000" dirty="0" smtClean="0"/>
              <a:t>‘online’ is a bit of a misnomer</a:t>
            </a:r>
          </a:p>
          <a:p>
            <a:r>
              <a:rPr lang="en-US" sz="2400" dirty="0" smtClean="0"/>
              <a:t>Performance may be impacted during operation as DML is directed to two indexes and versioning is used</a:t>
            </a:r>
          </a:p>
          <a:p>
            <a:r>
              <a:rPr lang="en-US" sz="2400" dirty="0" smtClean="0"/>
              <a:t>Indexes with LOB columns cannot have online operations</a:t>
            </a:r>
          </a:p>
          <a:p>
            <a:pPr lvl="1"/>
            <a:r>
              <a:rPr lang="en-US" sz="2000" dirty="0" smtClean="0"/>
              <a:t>E.g. a clustered index on a table with a LOB column</a:t>
            </a:r>
          </a:p>
          <a:p>
            <a:pPr lvl="1"/>
            <a:r>
              <a:rPr lang="en-US" sz="2000" dirty="0" smtClean="0"/>
              <a:t>E.g. a nonclustered index that INCLUDE’s a LOB column</a:t>
            </a:r>
          </a:p>
          <a:p>
            <a:r>
              <a:rPr lang="en-US" sz="2400" dirty="0" smtClean="0"/>
              <a:t>Only one online index operation per table at a time</a:t>
            </a:r>
          </a:p>
          <a:p>
            <a:r>
              <a:rPr lang="en-US" sz="2400" dirty="0" smtClean="0"/>
              <a:t>Can online create, drop, rebuild, (re)partition an index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Inside Online Index Operations</a:t>
            </a:r>
            <a:endParaRPr lang="en-US" dirty="0"/>
          </a:p>
        </p:txBody>
      </p:sp>
      <p:sp>
        <p:nvSpPr>
          <p:cNvPr id="349188" name="Line 4"/>
          <p:cNvSpPr>
            <a:spLocks noChangeShapeType="1"/>
          </p:cNvSpPr>
          <p:nvPr/>
        </p:nvSpPr>
        <p:spPr bwMode="auto">
          <a:xfrm>
            <a:off x="914400" y="2271713"/>
            <a:ext cx="73152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49189" name="Text Box 5"/>
          <p:cNvSpPr txBox="1">
            <a:spLocks noChangeArrowheads="1"/>
          </p:cNvSpPr>
          <p:nvPr/>
        </p:nvSpPr>
        <p:spPr bwMode="auto">
          <a:xfrm>
            <a:off x="228600" y="2119313"/>
            <a:ext cx="623889" cy="341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dirty="0">
                <a:latin typeface="Calibri" pitchFamily="34" charset="0"/>
                <a:cs typeface="Arial" charset="0"/>
              </a:rPr>
              <a:t>time</a:t>
            </a:r>
          </a:p>
        </p:txBody>
      </p:sp>
      <p:sp>
        <p:nvSpPr>
          <p:cNvPr id="349190" name="Line 6"/>
          <p:cNvSpPr>
            <a:spLocks noChangeShapeType="1"/>
          </p:cNvSpPr>
          <p:nvPr/>
        </p:nvSpPr>
        <p:spPr bwMode="auto">
          <a:xfrm>
            <a:off x="1828800" y="2271713"/>
            <a:ext cx="0" cy="457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arrow" w="med" len="med"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49191" name="Text Box 7"/>
          <p:cNvSpPr txBox="1">
            <a:spLocks noChangeArrowheads="1"/>
          </p:cNvSpPr>
          <p:nvPr/>
        </p:nvSpPr>
        <p:spPr bwMode="auto">
          <a:xfrm>
            <a:off x="914400" y="2805113"/>
            <a:ext cx="1815497" cy="590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dirty="0">
                <a:latin typeface="Calibri" pitchFamily="34" charset="0"/>
                <a:cs typeface="Arial" charset="0"/>
              </a:rPr>
              <a:t>begin rebuild</a:t>
            </a:r>
          </a:p>
          <a:p>
            <a:r>
              <a:rPr lang="en-US" sz="1800" dirty="0">
                <a:latin typeface="Calibri" pitchFamily="34" charset="0"/>
                <a:cs typeface="Arial" charset="0"/>
              </a:rPr>
              <a:t>create new index</a:t>
            </a:r>
          </a:p>
        </p:txBody>
      </p:sp>
      <p:sp>
        <p:nvSpPr>
          <p:cNvPr id="349192" name="Line 8"/>
          <p:cNvSpPr>
            <a:spLocks noChangeShapeType="1"/>
          </p:cNvSpPr>
          <p:nvPr/>
        </p:nvSpPr>
        <p:spPr bwMode="auto">
          <a:xfrm>
            <a:off x="1828800" y="1814513"/>
            <a:ext cx="0" cy="457200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49193" name="Text Box 9"/>
          <p:cNvSpPr txBox="1">
            <a:spLocks noChangeArrowheads="1"/>
          </p:cNvSpPr>
          <p:nvPr/>
        </p:nvSpPr>
        <p:spPr bwMode="auto">
          <a:xfrm>
            <a:off x="914400" y="1295400"/>
            <a:ext cx="1782860" cy="341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dirty="0">
                <a:solidFill>
                  <a:schemeClr val="hlink"/>
                </a:solidFill>
                <a:latin typeface="Calibri" pitchFamily="34" charset="0"/>
                <a:cs typeface="Arial" charset="0"/>
              </a:rPr>
              <a:t>short-hold S lock</a:t>
            </a:r>
          </a:p>
        </p:txBody>
      </p:sp>
      <p:sp>
        <p:nvSpPr>
          <p:cNvPr id="349194" name="Line 10"/>
          <p:cNvSpPr>
            <a:spLocks noChangeShapeType="1"/>
          </p:cNvSpPr>
          <p:nvPr/>
        </p:nvSpPr>
        <p:spPr bwMode="auto">
          <a:xfrm flipV="1">
            <a:off x="7315200" y="2271713"/>
            <a:ext cx="0" cy="457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49195" name="Text Box 11"/>
          <p:cNvSpPr txBox="1">
            <a:spLocks noChangeArrowheads="1"/>
          </p:cNvSpPr>
          <p:nvPr/>
        </p:nvSpPr>
        <p:spPr bwMode="auto">
          <a:xfrm>
            <a:off x="6477000" y="2805113"/>
            <a:ext cx="1563248" cy="590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dirty="0">
                <a:latin typeface="Calibri" pitchFamily="34" charset="0"/>
                <a:cs typeface="Arial" charset="0"/>
              </a:rPr>
              <a:t>end rebuild</a:t>
            </a:r>
          </a:p>
          <a:p>
            <a:r>
              <a:rPr lang="en-US" sz="1800" dirty="0">
                <a:latin typeface="Calibri" pitchFamily="34" charset="0"/>
                <a:cs typeface="Arial" charset="0"/>
              </a:rPr>
              <a:t>drop old index</a:t>
            </a:r>
          </a:p>
        </p:txBody>
      </p:sp>
      <p:sp>
        <p:nvSpPr>
          <p:cNvPr id="349196" name="Line 12"/>
          <p:cNvSpPr>
            <a:spLocks noChangeShapeType="1"/>
          </p:cNvSpPr>
          <p:nvPr/>
        </p:nvSpPr>
        <p:spPr bwMode="auto">
          <a:xfrm>
            <a:off x="1981200" y="2500313"/>
            <a:ext cx="5181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49197" name="Line 13"/>
          <p:cNvSpPr>
            <a:spLocks noChangeShapeType="1"/>
          </p:cNvSpPr>
          <p:nvPr/>
        </p:nvSpPr>
        <p:spPr bwMode="auto">
          <a:xfrm>
            <a:off x="7315200" y="1814513"/>
            <a:ext cx="0" cy="457200"/>
          </a:xfrm>
          <a:prstGeom prst="line">
            <a:avLst/>
          </a:prstGeom>
          <a:noFill/>
          <a:ln w="25400">
            <a:solidFill>
              <a:schemeClr val="hlink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49198" name="Text Box 14"/>
          <p:cNvSpPr txBox="1">
            <a:spLocks noChangeArrowheads="1"/>
          </p:cNvSpPr>
          <p:nvPr/>
        </p:nvSpPr>
        <p:spPr bwMode="auto">
          <a:xfrm>
            <a:off x="6096000" y="1295400"/>
            <a:ext cx="2490788" cy="341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800" dirty="0">
                <a:solidFill>
                  <a:schemeClr val="hlink"/>
                </a:solidFill>
                <a:latin typeface="Calibri" pitchFamily="34" charset="0"/>
                <a:cs typeface="Arial" charset="0"/>
              </a:rPr>
              <a:t>short-hold SCH_M lock</a:t>
            </a:r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2743200" y="3429000"/>
            <a:ext cx="3810000" cy="2551113"/>
            <a:chOff x="1584" y="2304"/>
            <a:chExt cx="2400" cy="1607"/>
          </a:xfrm>
        </p:grpSpPr>
        <p:sp>
          <p:nvSpPr>
            <p:cNvPr id="349200" name="AutoShape 16"/>
            <p:cNvSpPr>
              <a:spLocks noChangeArrowheads="1"/>
            </p:cNvSpPr>
            <p:nvPr/>
          </p:nvSpPr>
          <p:spPr bwMode="auto">
            <a:xfrm>
              <a:off x="1584" y="2544"/>
              <a:ext cx="624" cy="576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201" name="Text Box 17"/>
            <p:cNvSpPr txBox="1">
              <a:spLocks noChangeArrowheads="1"/>
            </p:cNvSpPr>
            <p:nvPr/>
          </p:nvSpPr>
          <p:spPr bwMode="auto">
            <a:xfrm>
              <a:off x="3408" y="3168"/>
              <a:ext cx="395" cy="2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1800" dirty="0">
                  <a:latin typeface="Calibri" pitchFamily="34" charset="0"/>
                  <a:cs typeface="Arial" charset="0"/>
                </a:rPr>
                <a:t>n</a:t>
              </a:r>
              <a:r>
                <a:rPr lang="en-US" sz="1800" dirty="0" smtClean="0">
                  <a:latin typeface="Calibri" pitchFamily="34" charset="0"/>
                  <a:cs typeface="Arial" charset="0"/>
                </a:rPr>
                <a:t>ew</a:t>
              </a:r>
              <a:endParaRPr lang="en-US" sz="1800" dirty="0">
                <a:latin typeface="Calibri" pitchFamily="34" charset="0"/>
                <a:cs typeface="Arial" charset="0"/>
              </a:endParaRPr>
            </a:p>
          </p:txBody>
        </p:sp>
        <p:sp>
          <p:nvSpPr>
            <p:cNvPr id="349202" name="Text Box 18"/>
            <p:cNvSpPr txBox="1">
              <a:spLocks noChangeArrowheads="1"/>
            </p:cNvSpPr>
            <p:nvPr/>
          </p:nvSpPr>
          <p:spPr bwMode="auto">
            <a:xfrm>
              <a:off x="1584" y="3216"/>
              <a:ext cx="605" cy="2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1800" dirty="0">
                  <a:latin typeface="Calibri" pitchFamily="34" charset="0"/>
                  <a:cs typeface="Arial" charset="0"/>
                </a:rPr>
                <a:t>o</a:t>
              </a:r>
              <a:r>
                <a:rPr lang="en-US" sz="1800" dirty="0" smtClean="0">
                  <a:latin typeface="Calibri" pitchFamily="34" charset="0"/>
                  <a:cs typeface="Arial" charset="0"/>
                </a:rPr>
                <a:t>riginal</a:t>
              </a:r>
              <a:endParaRPr lang="en-US" sz="1800" dirty="0">
                <a:latin typeface="Calibri" pitchFamily="34" charset="0"/>
                <a:cs typeface="Arial" charset="0"/>
              </a:endParaRPr>
            </a:p>
          </p:txBody>
        </p:sp>
        <p:sp>
          <p:nvSpPr>
            <p:cNvPr id="349203" name="AutoShape 19"/>
            <p:cNvSpPr>
              <a:spLocks noChangeArrowheads="1"/>
            </p:cNvSpPr>
            <p:nvPr/>
          </p:nvSpPr>
          <p:spPr bwMode="auto">
            <a:xfrm flipH="1">
              <a:off x="2304" y="2640"/>
              <a:ext cx="960" cy="384"/>
            </a:xfrm>
            <a:prstGeom prst="leftArrow">
              <a:avLst>
                <a:gd name="adj1" fmla="val 50000"/>
                <a:gd name="adj2" fmla="val 625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9204" name="Text Box 20"/>
            <p:cNvSpPr txBox="1">
              <a:spLocks noChangeArrowheads="1"/>
            </p:cNvSpPr>
            <p:nvPr/>
          </p:nvSpPr>
          <p:spPr bwMode="auto">
            <a:xfrm>
              <a:off x="2256" y="2304"/>
              <a:ext cx="1058" cy="2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1800" dirty="0">
                  <a:latin typeface="Calibri" pitchFamily="34" charset="0"/>
                  <a:cs typeface="Arial" charset="0"/>
                </a:rPr>
                <a:t>versioned scan</a:t>
              </a:r>
            </a:p>
          </p:txBody>
        </p:sp>
        <p:sp>
          <p:nvSpPr>
            <p:cNvPr id="349205" name="Line 21"/>
            <p:cNvSpPr>
              <a:spLocks noChangeShapeType="1"/>
            </p:cNvSpPr>
            <p:nvPr/>
          </p:nvSpPr>
          <p:spPr bwMode="auto">
            <a:xfrm flipH="1" flipV="1">
              <a:off x="2256" y="3168"/>
              <a:ext cx="528" cy="528"/>
            </a:xfrm>
            <a:prstGeom prst="line">
              <a:avLst/>
            </a:prstGeom>
            <a:noFill/>
            <a:ln w="50800">
              <a:solidFill>
                <a:schemeClr val="accent2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9206" name="Line 22"/>
            <p:cNvSpPr>
              <a:spLocks noChangeShapeType="1"/>
            </p:cNvSpPr>
            <p:nvPr/>
          </p:nvSpPr>
          <p:spPr bwMode="auto">
            <a:xfrm flipV="1">
              <a:off x="2784" y="3168"/>
              <a:ext cx="528" cy="528"/>
            </a:xfrm>
            <a:prstGeom prst="line">
              <a:avLst/>
            </a:prstGeom>
            <a:noFill/>
            <a:ln w="50800">
              <a:solidFill>
                <a:schemeClr val="accent2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9207" name="Text Box 23"/>
            <p:cNvSpPr txBox="1">
              <a:spLocks noChangeArrowheads="1"/>
            </p:cNvSpPr>
            <p:nvPr/>
          </p:nvSpPr>
          <p:spPr bwMode="auto">
            <a:xfrm>
              <a:off x="2208" y="3696"/>
              <a:ext cx="1147" cy="2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800" dirty="0">
                  <a:latin typeface="Calibri" pitchFamily="34" charset="0"/>
                  <a:cs typeface="Arial" charset="0"/>
                </a:rPr>
                <a:t>dual update path</a:t>
              </a:r>
            </a:p>
          </p:txBody>
        </p:sp>
        <p:sp>
          <p:nvSpPr>
            <p:cNvPr id="349208" name="AutoShape 24"/>
            <p:cNvSpPr>
              <a:spLocks noChangeArrowheads="1"/>
            </p:cNvSpPr>
            <p:nvPr/>
          </p:nvSpPr>
          <p:spPr bwMode="auto">
            <a:xfrm>
              <a:off x="3360" y="2544"/>
              <a:ext cx="624" cy="576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Nonclustered Index Structure</a:t>
            </a:r>
            <a:endParaRPr lang="en-US" sz="2000" dirty="0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09600" y="2514600"/>
            <a:ext cx="7772400" cy="3276600"/>
            <a:chOff x="384" y="1584"/>
            <a:chExt cx="4896" cy="2064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3168" y="2496"/>
              <a:ext cx="288" cy="336"/>
              <a:chOff x="2304" y="3312"/>
              <a:chExt cx="288" cy="336"/>
            </a:xfrm>
          </p:grpSpPr>
          <p:sp>
            <p:nvSpPr>
              <p:cNvPr id="363526" name="Rectangle 6"/>
              <p:cNvSpPr>
                <a:spLocks noChangeArrowheads="1"/>
              </p:cNvSpPr>
              <p:nvPr/>
            </p:nvSpPr>
            <p:spPr bwMode="auto">
              <a:xfrm>
                <a:off x="2304" y="3312"/>
                <a:ext cx="288" cy="336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3527" name="Text Box 7"/>
              <p:cNvSpPr txBox="1">
                <a:spLocks noChangeArrowheads="1"/>
              </p:cNvSpPr>
              <p:nvPr/>
            </p:nvSpPr>
            <p:spPr bwMode="auto">
              <a:xfrm>
                <a:off x="2352" y="3360"/>
                <a:ext cx="240" cy="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>
                    <a:solidFill>
                      <a:schemeClr val="bg2"/>
                    </a:solidFill>
                    <a:latin typeface="Calibri" pitchFamily="34" charset="0"/>
                    <a:cs typeface="Arial" charset="0"/>
                  </a:rPr>
                  <a:t>P</a:t>
                </a:r>
              </a:p>
            </p:txBody>
          </p:sp>
        </p:grpSp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2880" y="3312"/>
              <a:ext cx="288" cy="336"/>
              <a:chOff x="2304" y="3312"/>
              <a:chExt cx="288" cy="336"/>
            </a:xfrm>
          </p:grpSpPr>
          <p:sp>
            <p:nvSpPr>
              <p:cNvPr id="363529" name="Rectangle 9"/>
              <p:cNvSpPr>
                <a:spLocks noChangeArrowheads="1"/>
              </p:cNvSpPr>
              <p:nvPr/>
            </p:nvSpPr>
            <p:spPr bwMode="auto">
              <a:xfrm>
                <a:off x="2304" y="3312"/>
                <a:ext cx="288" cy="336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3530" name="Text Box 10"/>
              <p:cNvSpPr txBox="1">
                <a:spLocks noChangeArrowheads="1"/>
              </p:cNvSpPr>
              <p:nvPr/>
            </p:nvSpPr>
            <p:spPr bwMode="auto">
              <a:xfrm>
                <a:off x="2352" y="3360"/>
                <a:ext cx="240" cy="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>
                    <a:solidFill>
                      <a:schemeClr val="bg2"/>
                    </a:solidFill>
                    <a:latin typeface="Calibri" pitchFamily="34" charset="0"/>
                    <a:cs typeface="Arial" charset="0"/>
                  </a:rPr>
                  <a:t>L</a:t>
                </a:r>
              </a:p>
            </p:txBody>
          </p:sp>
        </p:grpSp>
        <p:grpSp>
          <p:nvGrpSpPr>
            <p:cNvPr id="5" name="Group 11"/>
            <p:cNvGrpSpPr>
              <a:grpSpLocks/>
            </p:cNvGrpSpPr>
            <p:nvPr/>
          </p:nvGrpSpPr>
          <p:grpSpPr bwMode="auto">
            <a:xfrm>
              <a:off x="3456" y="3312"/>
              <a:ext cx="288" cy="336"/>
              <a:chOff x="2304" y="3312"/>
              <a:chExt cx="288" cy="336"/>
            </a:xfrm>
          </p:grpSpPr>
          <p:sp>
            <p:nvSpPr>
              <p:cNvPr id="363532" name="Rectangle 12"/>
              <p:cNvSpPr>
                <a:spLocks noChangeArrowheads="1"/>
              </p:cNvSpPr>
              <p:nvPr/>
            </p:nvSpPr>
            <p:spPr bwMode="auto">
              <a:xfrm>
                <a:off x="2304" y="3312"/>
                <a:ext cx="288" cy="336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3533" name="Text Box 13"/>
              <p:cNvSpPr txBox="1">
                <a:spLocks noChangeArrowheads="1"/>
              </p:cNvSpPr>
              <p:nvPr/>
            </p:nvSpPr>
            <p:spPr bwMode="auto">
              <a:xfrm>
                <a:off x="2352" y="3360"/>
                <a:ext cx="240" cy="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>
                    <a:solidFill>
                      <a:schemeClr val="bg2"/>
                    </a:solidFill>
                    <a:latin typeface="Calibri" pitchFamily="34" charset="0"/>
                    <a:cs typeface="Arial" charset="0"/>
                  </a:rPr>
                  <a:t>L</a:t>
                </a:r>
              </a:p>
            </p:txBody>
          </p:sp>
        </p:grpSp>
        <p:grpSp>
          <p:nvGrpSpPr>
            <p:cNvPr id="6" name="Group 14"/>
            <p:cNvGrpSpPr>
              <a:grpSpLocks/>
            </p:cNvGrpSpPr>
            <p:nvPr/>
          </p:nvGrpSpPr>
          <p:grpSpPr bwMode="auto">
            <a:xfrm>
              <a:off x="2016" y="2496"/>
              <a:ext cx="288" cy="336"/>
              <a:chOff x="2304" y="3312"/>
              <a:chExt cx="288" cy="336"/>
            </a:xfrm>
          </p:grpSpPr>
          <p:sp>
            <p:nvSpPr>
              <p:cNvPr id="363535" name="Rectangle 15"/>
              <p:cNvSpPr>
                <a:spLocks noChangeArrowheads="1"/>
              </p:cNvSpPr>
              <p:nvPr/>
            </p:nvSpPr>
            <p:spPr bwMode="auto">
              <a:xfrm>
                <a:off x="2304" y="3312"/>
                <a:ext cx="288" cy="336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3536" name="Text Box 16"/>
              <p:cNvSpPr txBox="1">
                <a:spLocks noChangeArrowheads="1"/>
              </p:cNvSpPr>
              <p:nvPr/>
            </p:nvSpPr>
            <p:spPr bwMode="auto">
              <a:xfrm>
                <a:off x="2352" y="3360"/>
                <a:ext cx="240" cy="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>
                    <a:solidFill>
                      <a:schemeClr val="bg2"/>
                    </a:solidFill>
                    <a:latin typeface="Calibri" pitchFamily="34" charset="0"/>
                    <a:cs typeface="Arial" charset="0"/>
                  </a:rPr>
                  <a:t>P</a:t>
                </a:r>
              </a:p>
            </p:txBody>
          </p:sp>
        </p:grpSp>
        <p:grpSp>
          <p:nvGrpSpPr>
            <p:cNvPr id="7" name="Group 17"/>
            <p:cNvGrpSpPr>
              <a:grpSpLocks/>
            </p:cNvGrpSpPr>
            <p:nvPr/>
          </p:nvGrpSpPr>
          <p:grpSpPr bwMode="auto">
            <a:xfrm>
              <a:off x="1728" y="3312"/>
              <a:ext cx="288" cy="336"/>
              <a:chOff x="2304" y="3312"/>
              <a:chExt cx="288" cy="336"/>
            </a:xfrm>
          </p:grpSpPr>
          <p:sp>
            <p:nvSpPr>
              <p:cNvPr id="363538" name="Rectangle 18"/>
              <p:cNvSpPr>
                <a:spLocks noChangeArrowheads="1"/>
              </p:cNvSpPr>
              <p:nvPr/>
            </p:nvSpPr>
            <p:spPr bwMode="auto">
              <a:xfrm>
                <a:off x="2304" y="3312"/>
                <a:ext cx="288" cy="336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3539" name="Text Box 19"/>
              <p:cNvSpPr txBox="1">
                <a:spLocks noChangeArrowheads="1"/>
              </p:cNvSpPr>
              <p:nvPr/>
            </p:nvSpPr>
            <p:spPr bwMode="auto">
              <a:xfrm>
                <a:off x="2352" y="3360"/>
                <a:ext cx="240" cy="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>
                    <a:solidFill>
                      <a:schemeClr val="bg2"/>
                    </a:solidFill>
                    <a:latin typeface="Calibri" pitchFamily="34" charset="0"/>
                    <a:cs typeface="Arial" charset="0"/>
                  </a:rPr>
                  <a:t>L</a:t>
                </a:r>
              </a:p>
            </p:txBody>
          </p:sp>
        </p:grpSp>
        <p:grpSp>
          <p:nvGrpSpPr>
            <p:cNvPr id="8" name="Group 20"/>
            <p:cNvGrpSpPr>
              <a:grpSpLocks/>
            </p:cNvGrpSpPr>
            <p:nvPr/>
          </p:nvGrpSpPr>
          <p:grpSpPr bwMode="auto">
            <a:xfrm>
              <a:off x="2304" y="3312"/>
              <a:ext cx="288" cy="336"/>
              <a:chOff x="2304" y="3312"/>
              <a:chExt cx="288" cy="336"/>
            </a:xfrm>
          </p:grpSpPr>
          <p:sp>
            <p:nvSpPr>
              <p:cNvPr id="363541" name="Rectangle 21"/>
              <p:cNvSpPr>
                <a:spLocks noChangeArrowheads="1"/>
              </p:cNvSpPr>
              <p:nvPr/>
            </p:nvSpPr>
            <p:spPr bwMode="auto">
              <a:xfrm>
                <a:off x="2304" y="3312"/>
                <a:ext cx="288" cy="336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3542" name="Text Box 22"/>
              <p:cNvSpPr txBox="1">
                <a:spLocks noChangeArrowheads="1"/>
              </p:cNvSpPr>
              <p:nvPr/>
            </p:nvSpPr>
            <p:spPr bwMode="auto">
              <a:xfrm>
                <a:off x="2352" y="3360"/>
                <a:ext cx="240" cy="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>
                    <a:solidFill>
                      <a:schemeClr val="bg2"/>
                    </a:solidFill>
                    <a:latin typeface="Calibri" pitchFamily="34" charset="0"/>
                    <a:cs typeface="Arial" charset="0"/>
                  </a:rPr>
                  <a:t>L</a:t>
                </a:r>
              </a:p>
            </p:txBody>
          </p:sp>
        </p:grpSp>
        <p:grpSp>
          <p:nvGrpSpPr>
            <p:cNvPr id="9" name="Group 23"/>
            <p:cNvGrpSpPr>
              <a:grpSpLocks/>
            </p:cNvGrpSpPr>
            <p:nvPr/>
          </p:nvGrpSpPr>
          <p:grpSpPr bwMode="auto">
            <a:xfrm>
              <a:off x="864" y="2496"/>
              <a:ext cx="288" cy="336"/>
              <a:chOff x="2304" y="3312"/>
              <a:chExt cx="288" cy="336"/>
            </a:xfrm>
          </p:grpSpPr>
          <p:sp>
            <p:nvSpPr>
              <p:cNvPr id="363544" name="Rectangle 24"/>
              <p:cNvSpPr>
                <a:spLocks noChangeArrowheads="1"/>
              </p:cNvSpPr>
              <p:nvPr/>
            </p:nvSpPr>
            <p:spPr bwMode="auto">
              <a:xfrm>
                <a:off x="2304" y="3312"/>
                <a:ext cx="288" cy="336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3545" name="Text Box 25"/>
              <p:cNvSpPr txBox="1">
                <a:spLocks noChangeArrowheads="1"/>
              </p:cNvSpPr>
              <p:nvPr/>
            </p:nvSpPr>
            <p:spPr bwMode="auto">
              <a:xfrm>
                <a:off x="2352" y="3360"/>
                <a:ext cx="240" cy="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>
                    <a:solidFill>
                      <a:schemeClr val="bg2"/>
                    </a:solidFill>
                    <a:latin typeface="Calibri" pitchFamily="34" charset="0"/>
                    <a:cs typeface="Arial" charset="0"/>
                  </a:rPr>
                  <a:t>P</a:t>
                </a:r>
              </a:p>
            </p:txBody>
          </p:sp>
        </p:grpSp>
        <p:grpSp>
          <p:nvGrpSpPr>
            <p:cNvPr id="10" name="Group 26"/>
            <p:cNvGrpSpPr>
              <a:grpSpLocks/>
            </p:cNvGrpSpPr>
            <p:nvPr/>
          </p:nvGrpSpPr>
          <p:grpSpPr bwMode="auto">
            <a:xfrm>
              <a:off x="576" y="3312"/>
              <a:ext cx="288" cy="336"/>
              <a:chOff x="2304" y="3312"/>
              <a:chExt cx="288" cy="336"/>
            </a:xfrm>
          </p:grpSpPr>
          <p:sp>
            <p:nvSpPr>
              <p:cNvPr id="363547" name="Rectangle 27"/>
              <p:cNvSpPr>
                <a:spLocks noChangeArrowheads="1"/>
              </p:cNvSpPr>
              <p:nvPr/>
            </p:nvSpPr>
            <p:spPr bwMode="auto">
              <a:xfrm>
                <a:off x="2304" y="3312"/>
                <a:ext cx="288" cy="336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3548" name="Text Box 28"/>
              <p:cNvSpPr txBox="1">
                <a:spLocks noChangeArrowheads="1"/>
              </p:cNvSpPr>
              <p:nvPr/>
            </p:nvSpPr>
            <p:spPr bwMode="auto">
              <a:xfrm>
                <a:off x="2352" y="3360"/>
                <a:ext cx="240" cy="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>
                    <a:solidFill>
                      <a:schemeClr val="bg2"/>
                    </a:solidFill>
                    <a:latin typeface="Calibri" pitchFamily="34" charset="0"/>
                    <a:cs typeface="Arial" charset="0"/>
                  </a:rPr>
                  <a:t>L</a:t>
                </a:r>
              </a:p>
            </p:txBody>
          </p:sp>
        </p:grpSp>
        <p:grpSp>
          <p:nvGrpSpPr>
            <p:cNvPr id="11" name="Group 29"/>
            <p:cNvGrpSpPr>
              <a:grpSpLocks/>
            </p:cNvGrpSpPr>
            <p:nvPr/>
          </p:nvGrpSpPr>
          <p:grpSpPr bwMode="auto">
            <a:xfrm>
              <a:off x="1152" y="3312"/>
              <a:ext cx="288" cy="336"/>
              <a:chOff x="2304" y="3312"/>
              <a:chExt cx="288" cy="336"/>
            </a:xfrm>
          </p:grpSpPr>
          <p:sp>
            <p:nvSpPr>
              <p:cNvPr id="363550" name="Rectangle 30"/>
              <p:cNvSpPr>
                <a:spLocks noChangeArrowheads="1"/>
              </p:cNvSpPr>
              <p:nvPr/>
            </p:nvSpPr>
            <p:spPr bwMode="auto">
              <a:xfrm>
                <a:off x="2304" y="3312"/>
                <a:ext cx="288" cy="336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3551" name="Text Box 31"/>
              <p:cNvSpPr txBox="1">
                <a:spLocks noChangeArrowheads="1"/>
              </p:cNvSpPr>
              <p:nvPr/>
            </p:nvSpPr>
            <p:spPr bwMode="auto">
              <a:xfrm>
                <a:off x="2352" y="3360"/>
                <a:ext cx="240" cy="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>
                    <a:solidFill>
                      <a:schemeClr val="bg2"/>
                    </a:solidFill>
                    <a:latin typeface="Calibri" pitchFamily="34" charset="0"/>
                    <a:cs typeface="Arial" charset="0"/>
                  </a:rPr>
                  <a:t>L</a:t>
                </a:r>
              </a:p>
            </p:txBody>
          </p:sp>
        </p:grpSp>
        <p:grpSp>
          <p:nvGrpSpPr>
            <p:cNvPr id="12" name="Group 32"/>
            <p:cNvGrpSpPr>
              <a:grpSpLocks/>
            </p:cNvGrpSpPr>
            <p:nvPr/>
          </p:nvGrpSpPr>
          <p:grpSpPr bwMode="auto">
            <a:xfrm>
              <a:off x="2016" y="1584"/>
              <a:ext cx="288" cy="336"/>
              <a:chOff x="2304" y="3312"/>
              <a:chExt cx="288" cy="336"/>
            </a:xfrm>
          </p:grpSpPr>
          <p:sp>
            <p:nvSpPr>
              <p:cNvPr id="363553" name="Rectangle 33"/>
              <p:cNvSpPr>
                <a:spLocks noChangeArrowheads="1"/>
              </p:cNvSpPr>
              <p:nvPr/>
            </p:nvSpPr>
            <p:spPr bwMode="auto">
              <a:xfrm>
                <a:off x="2304" y="3312"/>
                <a:ext cx="288" cy="336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3554" name="Text Box 34"/>
              <p:cNvSpPr txBox="1">
                <a:spLocks noChangeArrowheads="1"/>
              </p:cNvSpPr>
              <p:nvPr/>
            </p:nvSpPr>
            <p:spPr bwMode="auto">
              <a:xfrm>
                <a:off x="2352" y="3360"/>
                <a:ext cx="240" cy="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800">
                    <a:solidFill>
                      <a:schemeClr val="bg2"/>
                    </a:solidFill>
                    <a:latin typeface="Calibri" pitchFamily="34" charset="0"/>
                    <a:cs typeface="Arial" charset="0"/>
                  </a:rPr>
                  <a:t>R</a:t>
                </a:r>
              </a:p>
            </p:txBody>
          </p:sp>
        </p:grpSp>
        <p:sp>
          <p:nvSpPr>
            <p:cNvPr id="363555" name="Line 35"/>
            <p:cNvSpPr>
              <a:spLocks noChangeShapeType="1"/>
            </p:cNvSpPr>
            <p:nvPr/>
          </p:nvSpPr>
          <p:spPr bwMode="auto">
            <a:xfrm>
              <a:off x="2160" y="1920"/>
              <a:ext cx="0" cy="57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63556" name="Line 36"/>
            <p:cNvSpPr>
              <a:spLocks noChangeShapeType="1"/>
            </p:cNvSpPr>
            <p:nvPr/>
          </p:nvSpPr>
          <p:spPr bwMode="auto">
            <a:xfrm flipH="1">
              <a:off x="1008" y="1920"/>
              <a:ext cx="1152" cy="57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63557" name="Line 37"/>
            <p:cNvSpPr>
              <a:spLocks noChangeShapeType="1"/>
            </p:cNvSpPr>
            <p:nvPr/>
          </p:nvSpPr>
          <p:spPr bwMode="auto">
            <a:xfrm>
              <a:off x="2160" y="1920"/>
              <a:ext cx="1152" cy="57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grpSp>
          <p:nvGrpSpPr>
            <p:cNvPr id="13" name="Group 38"/>
            <p:cNvGrpSpPr>
              <a:grpSpLocks/>
            </p:cNvGrpSpPr>
            <p:nvPr/>
          </p:nvGrpSpPr>
          <p:grpSpPr bwMode="auto">
            <a:xfrm>
              <a:off x="2304" y="2592"/>
              <a:ext cx="864" cy="144"/>
              <a:chOff x="1440" y="2832"/>
              <a:chExt cx="864" cy="144"/>
            </a:xfrm>
          </p:grpSpPr>
          <p:sp>
            <p:nvSpPr>
              <p:cNvPr id="363559" name="Line 39"/>
              <p:cNvSpPr>
                <a:spLocks noChangeShapeType="1"/>
              </p:cNvSpPr>
              <p:nvPr/>
            </p:nvSpPr>
            <p:spPr bwMode="auto">
              <a:xfrm>
                <a:off x="1440" y="2832"/>
                <a:ext cx="86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3560" name="Line 40"/>
              <p:cNvSpPr>
                <a:spLocks noChangeShapeType="1"/>
              </p:cNvSpPr>
              <p:nvPr/>
            </p:nvSpPr>
            <p:spPr bwMode="auto">
              <a:xfrm flipH="1">
                <a:off x="1440" y="2976"/>
                <a:ext cx="86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</p:grpSp>
        <p:grpSp>
          <p:nvGrpSpPr>
            <p:cNvPr id="14" name="Group 41"/>
            <p:cNvGrpSpPr>
              <a:grpSpLocks/>
            </p:cNvGrpSpPr>
            <p:nvPr/>
          </p:nvGrpSpPr>
          <p:grpSpPr bwMode="auto">
            <a:xfrm>
              <a:off x="1152" y="2592"/>
              <a:ext cx="864" cy="144"/>
              <a:chOff x="1440" y="2832"/>
              <a:chExt cx="864" cy="144"/>
            </a:xfrm>
          </p:grpSpPr>
          <p:sp>
            <p:nvSpPr>
              <p:cNvPr id="363562" name="Line 42"/>
              <p:cNvSpPr>
                <a:spLocks noChangeShapeType="1"/>
              </p:cNvSpPr>
              <p:nvPr/>
            </p:nvSpPr>
            <p:spPr bwMode="auto">
              <a:xfrm>
                <a:off x="1440" y="2832"/>
                <a:ext cx="86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3563" name="Line 43"/>
              <p:cNvSpPr>
                <a:spLocks noChangeShapeType="1"/>
              </p:cNvSpPr>
              <p:nvPr/>
            </p:nvSpPr>
            <p:spPr bwMode="auto">
              <a:xfrm flipH="1">
                <a:off x="1440" y="2976"/>
                <a:ext cx="86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</p:grpSp>
        <p:sp>
          <p:nvSpPr>
            <p:cNvPr id="363564" name="Line 44"/>
            <p:cNvSpPr>
              <a:spLocks noChangeShapeType="1"/>
            </p:cNvSpPr>
            <p:nvPr/>
          </p:nvSpPr>
          <p:spPr bwMode="auto">
            <a:xfrm flipH="1">
              <a:off x="720" y="2832"/>
              <a:ext cx="288" cy="48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63565" name="Line 45"/>
            <p:cNvSpPr>
              <a:spLocks noChangeShapeType="1"/>
            </p:cNvSpPr>
            <p:nvPr/>
          </p:nvSpPr>
          <p:spPr bwMode="auto">
            <a:xfrm>
              <a:off x="1008" y="2832"/>
              <a:ext cx="288" cy="48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63566" name="Line 46"/>
            <p:cNvSpPr>
              <a:spLocks noChangeShapeType="1"/>
            </p:cNvSpPr>
            <p:nvPr/>
          </p:nvSpPr>
          <p:spPr bwMode="auto">
            <a:xfrm flipH="1">
              <a:off x="1872" y="2832"/>
              <a:ext cx="288" cy="48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63567" name="Line 47"/>
            <p:cNvSpPr>
              <a:spLocks noChangeShapeType="1"/>
            </p:cNvSpPr>
            <p:nvPr/>
          </p:nvSpPr>
          <p:spPr bwMode="auto">
            <a:xfrm>
              <a:off x="2160" y="2832"/>
              <a:ext cx="288" cy="48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63568" name="Line 48"/>
            <p:cNvSpPr>
              <a:spLocks noChangeShapeType="1"/>
            </p:cNvSpPr>
            <p:nvPr/>
          </p:nvSpPr>
          <p:spPr bwMode="auto">
            <a:xfrm flipH="1">
              <a:off x="3024" y="2832"/>
              <a:ext cx="288" cy="48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63569" name="Line 49"/>
            <p:cNvSpPr>
              <a:spLocks noChangeShapeType="1"/>
            </p:cNvSpPr>
            <p:nvPr/>
          </p:nvSpPr>
          <p:spPr bwMode="auto">
            <a:xfrm>
              <a:off x="3312" y="2832"/>
              <a:ext cx="288" cy="48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grpSp>
          <p:nvGrpSpPr>
            <p:cNvPr id="15" name="Group 50"/>
            <p:cNvGrpSpPr>
              <a:grpSpLocks/>
            </p:cNvGrpSpPr>
            <p:nvPr/>
          </p:nvGrpSpPr>
          <p:grpSpPr bwMode="auto">
            <a:xfrm>
              <a:off x="1440" y="3408"/>
              <a:ext cx="288" cy="144"/>
              <a:chOff x="1152" y="3648"/>
              <a:chExt cx="288" cy="144"/>
            </a:xfrm>
          </p:grpSpPr>
          <p:sp>
            <p:nvSpPr>
              <p:cNvPr id="363571" name="Line 51"/>
              <p:cNvSpPr>
                <a:spLocks noChangeShapeType="1"/>
              </p:cNvSpPr>
              <p:nvPr/>
            </p:nvSpPr>
            <p:spPr bwMode="auto">
              <a:xfrm>
                <a:off x="1152" y="3648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3572" name="Line 52"/>
              <p:cNvSpPr>
                <a:spLocks noChangeShapeType="1"/>
              </p:cNvSpPr>
              <p:nvPr/>
            </p:nvSpPr>
            <p:spPr bwMode="auto">
              <a:xfrm flipH="1">
                <a:off x="1152" y="3792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</p:grpSp>
        <p:grpSp>
          <p:nvGrpSpPr>
            <p:cNvPr id="16" name="Group 53"/>
            <p:cNvGrpSpPr>
              <a:grpSpLocks/>
            </p:cNvGrpSpPr>
            <p:nvPr/>
          </p:nvGrpSpPr>
          <p:grpSpPr bwMode="auto">
            <a:xfrm>
              <a:off x="2016" y="3408"/>
              <a:ext cx="288" cy="144"/>
              <a:chOff x="1152" y="3648"/>
              <a:chExt cx="288" cy="144"/>
            </a:xfrm>
          </p:grpSpPr>
          <p:sp>
            <p:nvSpPr>
              <p:cNvPr id="363574" name="Line 54"/>
              <p:cNvSpPr>
                <a:spLocks noChangeShapeType="1"/>
              </p:cNvSpPr>
              <p:nvPr/>
            </p:nvSpPr>
            <p:spPr bwMode="auto">
              <a:xfrm>
                <a:off x="1152" y="3648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3575" name="Line 55"/>
              <p:cNvSpPr>
                <a:spLocks noChangeShapeType="1"/>
              </p:cNvSpPr>
              <p:nvPr/>
            </p:nvSpPr>
            <p:spPr bwMode="auto">
              <a:xfrm flipH="1">
                <a:off x="1152" y="3792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</p:grpSp>
        <p:grpSp>
          <p:nvGrpSpPr>
            <p:cNvPr id="17" name="Group 56"/>
            <p:cNvGrpSpPr>
              <a:grpSpLocks/>
            </p:cNvGrpSpPr>
            <p:nvPr/>
          </p:nvGrpSpPr>
          <p:grpSpPr bwMode="auto">
            <a:xfrm>
              <a:off x="2592" y="3408"/>
              <a:ext cx="288" cy="144"/>
              <a:chOff x="1152" y="3648"/>
              <a:chExt cx="288" cy="144"/>
            </a:xfrm>
          </p:grpSpPr>
          <p:sp>
            <p:nvSpPr>
              <p:cNvPr id="363577" name="Line 57"/>
              <p:cNvSpPr>
                <a:spLocks noChangeShapeType="1"/>
              </p:cNvSpPr>
              <p:nvPr/>
            </p:nvSpPr>
            <p:spPr bwMode="auto">
              <a:xfrm>
                <a:off x="1152" y="3648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3578" name="Line 58"/>
              <p:cNvSpPr>
                <a:spLocks noChangeShapeType="1"/>
              </p:cNvSpPr>
              <p:nvPr/>
            </p:nvSpPr>
            <p:spPr bwMode="auto">
              <a:xfrm flipH="1">
                <a:off x="1152" y="3792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</p:grpSp>
        <p:grpSp>
          <p:nvGrpSpPr>
            <p:cNvPr id="18" name="Group 59"/>
            <p:cNvGrpSpPr>
              <a:grpSpLocks/>
            </p:cNvGrpSpPr>
            <p:nvPr/>
          </p:nvGrpSpPr>
          <p:grpSpPr bwMode="auto">
            <a:xfrm>
              <a:off x="864" y="3408"/>
              <a:ext cx="288" cy="144"/>
              <a:chOff x="1152" y="3648"/>
              <a:chExt cx="288" cy="144"/>
            </a:xfrm>
          </p:grpSpPr>
          <p:sp>
            <p:nvSpPr>
              <p:cNvPr id="363580" name="Line 60"/>
              <p:cNvSpPr>
                <a:spLocks noChangeShapeType="1"/>
              </p:cNvSpPr>
              <p:nvPr/>
            </p:nvSpPr>
            <p:spPr bwMode="auto">
              <a:xfrm>
                <a:off x="1152" y="3648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3581" name="Line 61"/>
              <p:cNvSpPr>
                <a:spLocks noChangeShapeType="1"/>
              </p:cNvSpPr>
              <p:nvPr/>
            </p:nvSpPr>
            <p:spPr bwMode="auto">
              <a:xfrm flipH="1">
                <a:off x="1152" y="3792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</p:grpSp>
        <p:grpSp>
          <p:nvGrpSpPr>
            <p:cNvPr id="19" name="Group 62"/>
            <p:cNvGrpSpPr>
              <a:grpSpLocks/>
            </p:cNvGrpSpPr>
            <p:nvPr/>
          </p:nvGrpSpPr>
          <p:grpSpPr bwMode="auto">
            <a:xfrm>
              <a:off x="3168" y="3408"/>
              <a:ext cx="288" cy="144"/>
              <a:chOff x="1152" y="3648"/>
              <a:chExt cx="288" cy="144"/>
            </a:xfrm>
          </p:grpSpPr>
          <p:sp>
            <p:nvSpPr>
              <p:cNvPr id="363583" name="Line 63"/>
              <p:cNvSpPr>
                <a:spLocks noChangeShapeType="1"/>
              </p:cNvSpPr>
              <p:nvPr/>
            </p:nvSpPr>
            <p:spPr bwMode="auto">
              <a:xfrm>
                <a:off x="1152" y="3648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363584" name="Line 64"/>
              <p:cNvSpPr>
                <a:spLocks noChangeShapeType="1"/>
              </p:cNvSpPr>
              <p:nvPr/>
            </p:nvSpPr>
            <p:spPr bwMode="auto">
              <a:xfrm flipH="1">
                <a:off x="1152" y="3792"/>
                <a:ext cx="2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>
                  <a:latin typeface="Calibri" pitchFamily="34" charset="0"/>
                </a:endParaRPr>
              </a:p>
            </p:txBody>
          </p:sp>
        </p:grpSp>
        <p:sp>
          <p:nvSpPr>
            <p:cNvPr id="363585" name="Line 65"/>
            <p:cNvSpPr>
              <a:spLocks noChangeShapeType="1"/>
            </p:cNvSpPr>
            <p:nvPr/>
          </p:nvSpPr>
          <p:spPr bwMode="auto">
            <a:xfrm>
              <a:off x="384" y="3168"/>
              <a:ext cx="4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63586" name="Line 66"/>
            <p:cNvSpPr>
              <a:spLocks noChangeShapeType="1"/>
            </p:cNvSpPr>
            <p:nvPr/>
          </p:nvSpPr>
          <p:spPr bwMode="auto">
            <a:xfrm flipV="1">
              <a:off x="3936" y="1632"/>
              <a:ext cx="0" cy="14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363587" name="Text Box 67"/>
            <p:cNvSpPr txBox="1">
              <a:spLocks noChangeArrowheads="1"/>
            </p:cNvSpPr>
            <p:nvPr/>
          </p:nvSpPr>
          <p:spPr bwMode="auto">
            <a:xfrm>
              <a:off x="4032" y="3312"/>
              <a:ext cx="1248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 dirty="0">
                  <a:latin typeface="Calibri" pitchFamily="34" charset="0"/>
                  <a:cs typeface="Arial" charset="0"/>
                </a:rPr>
                <a:t>index leaf pages</a:t>
              </a:r>
            </a:p>
          </p:txBody>
        </p:sp>
      </p:grpSp>
      <p:sp>
        <p:nvSpPr>
          <p:cNvPr id="363588" name="Text Box 68"/>
          <p:cNvSpPr txBox="1">
            <a:spLocks noChangeArrowheads="1"/>
          </p:cNvSpPr>
          <p:nvPr/>
        </p:nvSpPr>
        <p:spPr bwMode="auto">
          <a:xfrm>
            <a:off x="6400800" y="3244850"/>
            <a:ext cx="2590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latin typeface="Calibri" pitchFamily="34" charset="0"/>
                <a:cs typeface="Arial" charset="0"/>
              </a:rPr>
              <a:t>index tree pages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714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Online Progress Report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8675" name="Picture 3" descr="ProgressReportOnlineInde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493838"/>
            <a:ext cx="8699500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4"/>
          <p:cNvSpPr/>
          <p:nvPr/>
        </p:nvSpPr>
        <p:spPr bwMode="auto">
          <a:xfrm>
            <a:off x="6768444" y="2102176"/>
            <a:ext cx="838985" cy="454432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000" b="1" i="0" u="none" strike="noStrike" cap="none" normalizeH="0" baseline="0" smtClean="0">
              <a:ln>
                <a:noFill/>
              </a:ln>
              <a:solidFill>
                <a:srgbClr val="FFCC00"/>
              </a:solidFill>
              <a:effectLst/>
              <a:latin typeface="Eurostile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Inside REORGANIZE </a:t>
            </a:r>
            <a:r>
              <a:rPr lang="en-US" sz="2800" dirty="0" smtClean="0"/>
              <a:t>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Stage 1: Page compaction</a:t>
            </a:r>
          </a:p>
          <a:p>
            <a:pPr lvl="1" eaLnBrk="1" hangingPunct="1"/>
            <a:r>
              <a:rPr lang="en-US" dirty="0" smtClean="0"/>
              <a:t>Make pages have free space near to original FILLFACTOR if they have too much</a:t>
            </a:r>
          </a:p>
          <a:p>
            <a:pPr lvl="1" eaLnBrk="1" hangingPunct="1"/>
            <a:r>
              <a:rPr lang="en-US" dirty="0" smtClean="0"/>
              <a:t>Operates on leaf-level only</a:t>
            </a:r>
          </a:p>
          <a:p>
            <a:pPr lvl="1" eaLnBrk="1" hangingPunct="1"/>
            <a:r>
              <a:rPr lang="en-US" dirty="0" smtClean="0"/>
              <a:t>Compacts pages by shuffling rows towards left side of the index</a:t>
            </a:r>
          </a:p>
          <a:p>
            <a:pPr lvl="2" eaLnBrk="1" hangingPunct="1"/>
            <a:r>
              <a:rPr lang="en-US" dirty="0" smtClean="0"/>
              <a:t>Safeguard to prevent cascading row move</a:t>
            </a:r>
          </a:p>
          <a:p>
            <a:pPr lvl="1" eaLnBrk="1" hangingPunct="1"/>
            <a:r>
              <a:rPr lang="en-US" dirty="0" smtClean="0"/>
              <a:t>Deletes ghost rows</a:t>
            </a:r>
          </a:p>
          <a:p>
            <a:pPr lvl="1" eaLnBrk="1" hangingPunct="1"/>
            <a:r>
              <a:rPr lang="en-US" dirty="0" err="1" smtClean="0"/>
              <a:t>Deallocate</a:t>
            </a:r>
            <a:r>
              <a:rPr lang="en-US" dirty="0" smtClean="0"/>
              <a:t> pages made empty</a:t>
            </a:r>
          </a:p>
          <a:p>
            <a:pPr lvl="1" eaLnBrk="1" hangingPunct="1"/>
            <a:endParaRPr lang="en-US" dirty="0" smtClean="0"/>
          </a:p>
          <a:p>
            <a:pPr lvl="1" eaLnBrk="1" hangingPunct="1"/>
            <a:r>
              <a:rPr lang="en-US" dirty="0" smtClean="0"/>
              <a:t>Does NOT create extra space in pages</a:t>
            </a:r>
          </a:p>
          <a:p>
            <a:pPr eaLnBrk="1" hangingPunct="1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Inside REORGANIZE </a:t>
            </a:r>
            <a:r>
              <a:rPr lang="en-US" sz="2800" dirty="0" smtClean="0"/>
              <a:t>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Page compaction example (2000)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1143000" y="3049588"/>
            <a:ext cx="6629400" cy="1371600"/>
            <a:chOff x="792" y="2928"/>
            <a:chExt cx="4176" cy="86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792" y="2928"/>
              <a:ext cx="4176" cy="86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>
              <a:off x="792" y="2928"/>
              <a:ext cx="4176" cy="86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1512" y="3072"/>
              <a:ext cx="384" cy="5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>
              <a:off x="1512" y="3216"/>
              <a:ext cx="384" cy="432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1512" y="3072"/>
              <a:ext cx="384" cy="576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Line 8"/>
            <p:cNvSpPr>
              <a:spLocks noChangeShapeType="1"/>
            </p:cNvSpPr>
            <p:nvPr/>
          </p:nvSpPr>
          <p:spPr bwMode="auto">
            <a:xfrm>
              <a:off x="1317" y="3167"/>
              <a:ext cx="19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grpSp>
          <p:nvGrpSpPr>
            <p:cNvPr id="11" name="Group 9"/>
            <p:cNvGrpSpPr>
              <a:grpSpLocks/>
            </p:cNvGrpSpPr>
            <p:nvPr/>
          </p:nvGrpSpPr>
          <p:grpSpPr bwMode="auto">
            <a:xfrm>
              <a:off x="936" y="3072"/>
              <a:ext cx="384" cy="576"/>
              <a:chOff x="960" y="3072"/>
              <a:chExt cx="384" cy="576"/>
            </a:xfrm>
          </p:grpSpPr>
          <p:sp>
            <p:nvSpPr>
              <p:cNvPr id="22" name="Rectangle 10"/>
              <p:cNvSpPr>
                <a:spLocks noChangeArrowheads="1"/>
              </p:cNvSpPr>
              <p:nvPr/>
            </p:nvSpPr>
            <p:spPr bwMode="auto">
              <a:xfrm>
                <a:off x="960" y="3072"/>
                <a:ext cx="384" cy="576"/>
              </a:xfrm>
              <a:prstGeom prst="rect">
                <a:avLst/>
              </a:prstGeom>
              <a:solidFill>
                <a:schemeClr val="accent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" name="Rectangle 11"/>
              <p:cNvSpPr>
                <a:spLocks noChangeArrowheads="1"/>
              </p:cNvSpPr>
              <p:nvPr/>
            </p:nvSpPr>
            <p:spPr bwMode="auto">
              <a:xfrm>
                <a:off x="960" y="3072"/>
                <a:ext cx="384" cy="48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3242" y="3072"/>
              <a:ext cx="384" cy="576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3818" y="3072"/>
              <a:ext cx="382" cy="576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4394" y="3072"/>
              <a:ext cx="384" cy="576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" name="Line 15"/>
            <p:cNvSpPr>
              <a:spLocks noChangeShapeType="1"/>
            </p:cNvSpPr>
            <p:nvPr/>
          </p:nvSpPr>
          <p:spPr bwMode="auto">
            <a:xfrm>
              <a:off x="3626" y="3168"/>
              <a:ext cx="19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3817" y="3072"/>
              <a:ext cx="384" cy="5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Rectangle 17"/>
            <p:cNvSpPr>
              <a:spLocks noChangeArrowheads="1"/>
            </p:cNvSpPr>
            <p:nvPr/>
          </p:nvSpPr>
          <p:spPr bwMode="auto">
            <a:xfrm>
              <a:off x="3817" y="3360"/>
              <a:ext cx="384" cy="288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Rectangle 18"/>
            <p:cNvSpPr>
              <a:spLocks noChangeArrowheads="1"/>
            </p:cNvSpPr>
            <p:nvPr/>
          </p:nvSpPr>
          <p:spPr bwMode="auto">
            <a:xfrm>
              <a:off x="3817" y="3072"/>
              <a:ext cx="384" cy="576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Rectangle 19"/>
            <p:cNvSpPr>
              <a:spLocks noChangeArrowheads="1"/>
            </p:cNvSpPr>
            <p:nvPr/>
          </p:nvSpPr>
          <p:spPr bwMode="auto">
            <a:xfrm>
              <a:off x="2088" y="3072"/>
              <a:ext cx="385" cy="5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Rectangle 20"/>
            <p:cNvSpPr>
              <a:spLocks noChangeArrowheads="1"/>
            </p:cNvSpPr>
            <p:nvPr/>
          </p:nvSpPr>
          <p:spPr bwMode="auto">
            <a:xfrm>
              <a:off x="2665" y="3072"/>
              <a:ext cx="383" cy="576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Line 21"/>
            <p:cNvSpPr>
              <a:spLocks noChangeShapeType="1"/>
            </p:cNvSpPr>
            <p:nvPr/>
          </p:nvSpPr>
          <p:spPr bwMode="auto">
            <a:xfrm>
              <a:off x="1896" y="3168"/>
              <a:ext cx="134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24" name="Group 22"/>
          <p:cNvGrpSpPr>
            <a:grpSpLocks/>
          </p:cNvGrpSpPr>
          <p:nvPr/>
        </p:nvGrpSpPr>
        <p:grpSpPr bwMode="auto">
          <a:xfrm>
            <a:off x="1143000" y="3049588"/>
            <a:ext cx="6629400" cy="1371600"/>
            <a:chOff x="864" y="1200"/>
            <a:chExt cx="4176" cy="864"/>
          </a:xfrm>
        </p:grpSpPr>
        <p:sp>
          <p:nvSpPr>
            <p:cNvPr id="25" name="Rectangle 23"/>
            <p:cNvSpPr>
              <a:spLocks noChangeArrowheads="1"/>
            </p:cNvSpPr>
            <p:nvPr/>
          </p:nvSpPr>
          <p:spPr bwMode="auto">
            <a:xfrm>
              <a:off x="864" y="1200"/>
              <a:ext cx="4176" cy="86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Rectangle 24"/>
            <p:cNvSpPr>
              <a:spLocks noChangeArrowheads="1"/>
            </p:cNvSpPr>
            <p:nvPr/>
          </p:nvSpPr>
          <p:spPr bwMode="auto">
            <a:xfrm>
              <a:off x="864" y="1200"/>
              <a:ext cx="4176" cy="86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" name="Rectangle 25"/>
            <p:cNvSpPr>
              <a:spLocks noChangeArrowheads="1"/>
            </p:cNvSpPr>
            <p:nvPr/>
          </p:nvSpPr>
          <p:spPr bwMode="auto">
            <a:xfrm>
              <a:off x="1584" y="1344"/>
              <a:ext cx="384" cy="5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1584" y="1488"/>
              <a:ext cx="384" cy="432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1584" y="1344"/>
              <a:ext cx="384" cy="576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Line 28"/>
            <p:cNvSpPr>
              <a:spLocks noChangeShapeType="1"/>
            </p:cNvSpPr>
            <p:nvPr/>
          </p:nvSpPr>
          <p:spPr bwMode="auto">
            <a:xfrm>
              <a:off x="1389" y="1439"/>
              <a:ext cx="19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grpSp>
          <p:nvGrpSpPr>
            <p:cNvPr id="31" name="Group 29"/>
            <p:cNvGrpSpPr>
              <a:grpSpLocks/>
            </p:cNvGrpSpPr>
            <p:nvPr/>
          </p:nvGrpSpPr>
          <p:grpSpPr bwMode="auto">
            <a:xfrm>
              <a:off x="1008" y="1344"/>
              <a:ext cx="384" cy="576"/>
              <a:chOff x="960" y="3072"/>
              <a:chExt cx="384" cy="576"/>
            </a:xfrm>
          </p:grpSpPr>
          <p:sp>
            <p:nvSpPr>
              <p:cNvPr id="48" name="Rectangle 30"/>
              <p:cNvSpPr>
                <a:spLocks noChangeArrowheads="1"/>
              </p:cNvSpPr>
              <p:nvPr/>
            </p:nvSpPr>
            <p:spPr bwMode="auto">
              <a:xfrm>
                <a:off x="960" y="3072"/>
                <a:ext cx="384" cy="576"/>
              </a:xfrm>
              <a:prstGeom prst="rect">
                <a:avLst/>
              </a:prstGeom>
              <a:solidFill>
                <a:schemeClr val="accent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9" name="Rectangle 31"/>
              <p:cNvSpPr>
                <a:spLocks noChangeArrowheads="1"/>
              </p:cNvSpPr>
              <p:nvPr/>
            </p:nvSpPr>
            <p:spPr bwMode="auto">
              <a:xfrm>
                <a:off x="960" y="3072"/>
                <a:ext cx="384" cy="48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32" name="Rectangle 32"/>
            <p:cNvSpPr>
              <a:spLocks noChangeArrowheads="1"/>
            </p:cNvSpPr>
            <p:nvPr/>
          </p:nvSpPr>
          <p:spPr bwMode="auto">
            <a:xfrm>
              <a:off x="3314" y="1344"/>
              <a:ext cx="384" cy="576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" name="Rectangle 33"/>
            <p:cNvSpPr>
              <a:spLocks noChangeArrowheads="1"/>
            </p:cNvSpPr>
            <p:nvPr/>
          </p:nvSpPr>
          <p:spPr bwMode="auto">
            <a:xfrm>
              <a:off x="3890" y="1344"/>
              <a:ext cx="382" cy="576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4" name="Rectangle 34"/>
            <p:cNvSpPr>
              <a:spLocks noChangeArrowheads="1"/>
            </p:cNvSpPr>
            <p:nvPr/>
          </p:nvSpPr>
          <p:spPr bwMode="auto">
            <a:xfrm>
              <a:off x="4466" y="1344"/>
              <a:ext cx="384" cy="576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5" name="Line 35"/>
            <p:cNvSpPr>
              <a:spLocks noChangeShapeType="1"/>
            </p:cNvSpPr>
            <p:nvPr/>
          </p:nvSpPr>
          <p:spPr bwMode="auto">
            <a:xfrm>
              <a:off x="3698" y="1440"/>
              <a:ext cx="19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6" name="Line 36"/>
            <p:cNvSpPr>
              <a:spLocks noChangeShapeType="1"/>
            </p:cNvSpPr>
            <p:nvPr/>
          </p:nvSpPr>
          <p:spPr bwMode="auto">
            <a:xfrm>
              <a:off x="4274" y="1440"/>
              <a:ext cx="19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grpSp>
          <p:nvGrpSpPr>
            <p:cNvPr id="37" name="Group 37"/>
            <p:cNvGrpSpPr>
              <a:grpSpLocks/>
            </p:cNvGrpSpPr>
            <p:nvPr/>
          </p:nvGrpSpPr>
          <p:grpSpPr bwMode="auto">
            <a:xfrm>
              <a:off x="3889" y="1344"/>
              <a:ext cx="384" cy="576"/>
              <a:chOff x="4800" y="576"/>
              <a:chExt cx="384" cy="576"/>
            </a:xfrm>
          </p:grpSpPr>
          <p:sp>
            <p:nvSpPr>
              <p:cNvPr id="45" name="Rectangle 38"/>
              <p:cNvSpPr>
                <a:spLocks noChangeArrowheads="1"/>
              </p:cNvSpPr>
              <p:nvPr/>
            </p:nvSpPr>
            <p:spPr bwMode="auto">
              <a:xfrm>
                <a:off x="4800" y="576"/>
                <a:ext cx="384" cy="576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6" name="Rectangle 39"/>
              <p:cNvSpPr>
                <a:spLocks noChangeArrowheads="1"/>
              </p:cNvSpPr>
              <p:nvPr/>
            </p:nvSpPr>
            <p:spPr bwMode="auto">
              <a:xfrm>
                <a:off x="4800" y="912"/>
                <a:ext cx="384" cy="240"/>
              </a:xfrm>
              <a:prstGeom prst="rect">
                <a:avLst/>
              </a:prstGeom>
              <a:solidFill>
                <a:schemeClr val="accent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7" name="Rectangle 40"/>
              <p:cNvSpPr>
                <a:spLocks noChangeArrowheads="1"/>
              </p:cNvSpPr>
              <p:nvPr/>
            </p:nvSpPr>
            <p:spPr bwMode="auto">
              <a:xfrm>
                <a:off x="4800" y="576"/>
                <a:ext cx="384" cy="576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8" name="Group 41"/>
            <p:cNvGrpSpPr>
              <a:grpSpLocks/>
            </p:cNvGrpSpPr>
            <p:nvPr/>
          </p:nvGrpSpPr>
          <p:grpSpPr bwMode="auto">
            <a:xfrm>
              <a:off x="4464" y="1344"/>
              <a:ext cx="386" cy="577"/>
              <a:chOff x="4606" y="575"/>
              <a:chExt cx="386" cy="577"/>
            </a:xfrm>
          </p:grpSpPr>
          <p:sp>
            <p:nvSpPr>
              <p:cNvPr id="42" name="Rectangle 42"/>
              <p:cNvSpPr>
                <a:spLocks noChangeArrowheads="1"/>
              </p:cNvSpPr>
              <p:nvPr/>
            </p:nvSpPr>
            <p:spPr bwMode="auto">
              <a:xfrm>
                <a:off x="4606" y="575"/>
                <a:ext cx="386" cy="576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3" name="Rectangle 43"/>
              <p:cNvSpPr>
                <a:spLocks noChangeArrowheads="1"/>
              </p:cNvSpPr>
              <p:nvPr/>
            </p:nvSpPr>
            <p:spPr bwMode="auto">
              <a:xfrm>
                <a:off x="4608" y="1104"/>
                <a:ext cx="384" cy="48"/>
              </a:xfrm>
              <a:prstGeom prst="rect">
                <a:avLst/>
              </a:prstGeom>
              <a:solidFill>
                <a:schemeClr val="accent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4" name="Rectangle 44"/>
              <p:cNvSpPr>
                <a:spLocks noChangeArrowheads="1"/>
              </p:cNvSpPr>
              <p:nvPr/>
            </p:nvSpPr>
            <p:spPr bwMode="auto">
              <a:xfrm>
                <a:off x="4608" y="576"/>
                <a:ext cx="384" cy="576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39" name="Rectangle 45"/>
            <p:cNvSpPr>
              <a:spLocks noChangeArrowheads="1"/>
            </p:cNvSpPr>
            <p:nvPr/>
          </p:nvSpPr>
          <p:spPr bwMode="auto">
            <a:xfrm>
              <a:off x="2160" y="1344"/>
              <a:ext cx="385" cy="5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" name="Rectangle 46"/>
            <p:cNvSpPr>
              <a:spLocks noChangeArrowheads="1"/>
            </p:cNvSpPr>
            <p:nvPr/>
          </p:nvSpPr>
          <p:spPr bwMode="auto">
            <a:xfrm>
              <a:off x="2737" y="1344"/>
              <a:ext cx="383" cy="576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" name="Line 47"/>
            <p:cNvSpPr>
              <a:spLocks noChangeShapeType="1"/>
            </p:cNvSpPr>
            <p:nvPr/>
          </p:nvSpPr>
          <p:spPr bwMode="auto">
            <a:xfrm>
              <a:off x="1968" y="1440"/>
              <a:ext cx="134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50" name="Group 48"/>
          <p:cNvGrpSpPr>
            <a:grpSpLocks/>
          </p:cNvGrpSpPr>
          <p:nvPr/>
        </p:nvGrpSpPr>
        <p:grpSpPr bwMode="auto">
          <a:xfrm>
            <a:off x="1143000" y="3049588"/>
            <a:ext cx="6629400" cy="1371600"/>
            <a:chOff x="792" y="3072"/>
            <a:chExt cx="4176" cy="864"/>
          </a:xfrm>
        </p:grpSpPr>
        <p:sp>
          <p:nvSpPr>
            <p:cNvPr id="51" name="Rectangle 49"/>
            <p:cNvSpPr>
              <a:spLocks noChangeArrowheads="1"/>
            </p:cNvSpPr>
            <p:nvPr/>
          </p:nvSpPr>
          <p:spPr bwMode="auto">
            <a:xfrm>
              <a:off x="792" y="3072"/>
              <a:ext cx="4176" cy="86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" name="Rectangle 50"/>
            <p:cNvSpPr>
              <a:spLocks noChangeArrowheads="1"/>
            </p:cNvSpPr>
            <p:nvPr/>
          </p:nvSpPr>
          <p:spPr bwMode="auto">
            <a:xfrm>
              <a:off x="792" y="3072"/>
              <a:ext cx="4176" cy="8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" name="Rectangle 51"/>
            <p:cNvSpPr>
              <a:spLocks noChangeArrowheads="1"/>
            </p:cNvSpPr>
            <p:nvPr/>
          </p:nvSpPr>
          <p:spPr bwMode="auto">
            <a:xfrm>
              <a:off x="1512" y="3216"/>
              <a:ext cx="384" cy="5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4" name="Rectangle 52"/>
            <p:cNvSpPr>
              <a:spLocks noChangeArrowheads="1"/>
            </p:cNvSpPr>
            <p:nvPr/>
          </p:nvSpPr>
          <p:spPr bwMode="auto">
            <a:xfrm>
              <a:off x="1512" y="3504"/>
              <a:ext cx="384" cy="288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5" name="Rectangle 53"/>
            <p:cNvSpPr>
              <a:spLocks noChangeArrowheads="1"/>
            </p:cNvSpPr>
            <p:nvPr/>
          </p:nvSpPr>
          <p:spPr bwMode="auto">
            <a:xfrm>
              <a:off x="1512" y="3216"/>
              <a:ext cx="384" cy="576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6" name="Line 54"/>
            <p:cNvSpPr>
              <a:spLocks noChangeShapeType="1"/>
            </p:cNvSpPr>
            <p:nvPr/>
          </p:nvSpPr>
          <p:spPr bwMode="auto">
            <a:xfrm>
              <a:off x="1317" y="3311"/>
              <a:ext cx="19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grpSp>
          <p:nvGrpSpPr>
            <p:cNvPr id="57" name="Group 55"/>
            <p:cNvGrpSpPr>
              <a:grpSpLocks/>
            </p:cNvGrpSpPr>
            <p:nvPr/>
          </p:nvGrpSpPr>
          <p:grpSpPr bwMode="auto">
            <a:xfrm>
              <a:off x="936" y="3216"/>
              <a:ext cx="384" cy="576"/>
              <a:chOff x="960" y="3072"/>
              <a:chExt cx="384" cy="576"/>
            </a:xfrm>
          </p:grpSpPr>
          <p:sp>
            <p:nvSpPr>
              <p:cNvPr id="79" name="Rectangle 56"/>
              <p:cNvSpPr>
                <a:spLocks noChangeArrowheads="1"/>
              </p:cNvSpPr>
              <p:nvPr/>
            </p:nvSpPr>
            <p:spPr bwMode="auto">
              <a:xfrm>
                <a:off x="960" y="3072"/>
                <a:ext cx="384" cy="576"/>
              </a:xfrm>
              <a:prstGeom prst="rect">
                <a:avLst/>
              </a:prstGeom>
              <a:solidFill>
                <a:schemeClr val="accent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0" name="Rectangle 57"/>
              <p:cNvSpPr>
                <a:spLocks noChangeArrowheads="1"/>
              </p:cNvSpPr>
              <p:nvPr/>
            </p:nvSpPr>
            <p:spPr bwMode="auto">
              <a:xfrm>
                <a:off x="960" y="3072"/>
                <a:ext cx="384" cy="48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58" name="Rectangle 58"/>
            <p:cNvSpPr>
              <a:spLocks noChangeArrowheads="1"/>
            </p:cNvSpPr>
            <p:nvPr/>
          </p:nvSpPr>
          <p:spPr bwMode="auto">
            <a:xfrm>
              <a:off x="3242" y="3216"/>
              <a:ext cx="384" cy="576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9" name="Rectangle 59"/>
            <p:cNvSpPr>
              <a:spLocks noChangeArrowheads="1"/>
            </p:cNvSpPr>
            <p:nvPr/>
          </p:nvSpPr>
          <p:spPr bwMode="auto">
            <a:xfrm>
              <a:off x="3818" y="3216"/>
              <a:ext cx="382" cy="576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0" name="Rectangle 60"/>
            <p:cNvSpPr>
              <a:spLocks noChangeArrowheads="1"/>
            </p:cNvSpPr>
            <p:nvPr/>
          </p:nvSpPr>
          <p:spPr bwMode="auto">
            <a:xfrm>
              <a:off x="4394" y="3216"/>
              <a:ext cx="384" cy="576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" name="Line 61"/>
            <p:cNvSpPr>
              <a:spLocks noChangeShapeType="1"/>
            </p:cNvSpPr>
            <p:nvPr/>
          </p:nvSpPr>
          <p:spPr bwMode="auto">
            <a:xfrm>
              <a:off x="3626" y="3312"/>
              <a:ext cx="19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62" name="Line 62"/>
            <p:cNvSpPr>
              <a:spLocks noChangeShapeType="1"/>
            </p:cNvSpPr>
            <p:nvPr/>
          </p:nvSpPr>
          <p:spPr bwMode="auto">
            <a:xfrm>
              <a:off x="4202" y="3312"/>
              <a:ext cx="19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grpSp>
          <p:nvGrpSpPr>
            <p:cNvPr id="63" name="Group 63"/>
            <p:cNvGrpSpPr>
              <a:grpSpLocks/>
            </p:cNvGrpSpPr>
            <p:nvPr/>
          </p:nvGrpSpPr>
          <p:grpSpPr bwMode="auto">
            <a:xfrm>
              <a:off x="3817" y="3216"/>
              <a:ext cx="384" cy="576"/>
              <a:chOff x="4800" y="576"/>
              <a:chExt cx="384" cy="576"/>
            </a:xfrm>
          </p:grpSpPr>
          <p:sp>
            <p:nvSpPr>
              <p:cNvPr id="76" name="Rectangle 64"/>
              <p:cNvSpPr>
                <a:spLocks noChangeArrowheads="1"/>
              </p:cNvSpPr>
              <p:nvPr/>
            </p:nvSpPr>
            <p:spPr bwMode="auto">
              <a:xfrm>
                <a:off x="4800" y="576"/>
                <a:ext cx="384" cy="576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7" name="Rectangle 65"/>
              <p:cNvSpPr>
                <a:spLocks noChangeArrowheads="1"/>
              </p:cNvSpPr>
              <p:nvPr/>
            </p:nvSpPr>
            <p:spPr bwMode="auto">
              <a:xfrm>
                <a:off x="4800" y="912"/>
                <a:ext cx="384" cy="240"/>
              </a:xfrm>
              <a:prstGeom prst="rect">
                <a:avLst/>
              </a:prstGeom>
              <a:solidFill>
                <a:schemeClr val="accent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8" name="Rectangle 66"/>
              <p:cNvSpPr>
                <a:spLocks noChangeArrowheads="1"/>
              </p:cNvSpPr>
              <p:nvPr/>
            </p:nvSpPr>
            <p:spPr bwMode="auto">
              <a:xfrm>
                <a:off x="4800" y="576"/>
                <a:ext cx="384" cy="576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64" name="Group 67"/>
            <p:cNvGrpSpPr>
              <a:grpSpLocks/>
            </p:cNvGrpSpPr>
            <p:nvPr/>
          </p:nvGrpSpPr>
          <p:grpSpPr bwMode="auto">
            <a:xfrm>
              <a:off x="4392" y="3216"/>
              <a:ext cx="386" cy="577"/>
              <a:chOff x="4606" y="575"/>
              <a:chExt cx="386" cy="577"/>
            </a:xfrm>
          </p:grpSpPr>
          <p:sp>
            <p:nvSpPr>
              <p:cNvPr id="73" name="Rectangle 68"/>
              <p:cNvSpPr>
                <a:spLocks noChangeArrowheads="1"/>
              </p:cNvSpPr>
              <p:nvPr/>
            </p:nvSpPr>
            <p:spPr bwMode="auto">
              <a:xfrm>
                <a:off x="4606" y="575"/>
                <a:ext cx="386" cy="576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4" name="Rectangle 69"/>
              <p:cNvSpPr>
                <a:spLocks noChangeArrowheads="1"/>
              </p:cNvSpPr>
              <p:nvPr/>
            </p:nvSpPr>
            <p:spPr bwMode="auto">
              <a:xfrm>
                <a:off x="4608" y="1104"/>
                <a:ext cx="384" cy="48"/>
              </a:xfrm>
              <a:prstGeom prst="rect">
                <a:avLst/>
              </a:prstGeom>
              <a:solidFill>
                <a:schemeClr val="accent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5" name="Rectangle 70"/>
              <p:cNvSpPr>
                <a:spLocks noChangeArrowheads="1"/>
              </p:cNvSpPr>
              <p:nvPr/>
            </p:nvSpPr>
            <p:spPr bwMode="auto">
              <a:xfrm>
                <a:off x="4608" y="576"/>
                <a:ext cx="384" cy="576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65" name="Rectangle 71"/>
            <p:cNvSpPr>
              <a:spLocks noChangeArrowheads="1"/>
            </p:cNvSpPr>
            <p:nvPr/>
          </p:nvSpPr>
          <p:spPr bwMode="auto">
            <a:xfrm>
              <a:off x="2088" y="3216"/>
              <a:ext cx="385" cy="5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6" name="Rectangle 72"/>
            <p:cNvSpPr>
              <a:spLocks noChangeArrowheads="1"/>
            </p:cNvSpPr>
            <p:nvPr/>
          </p:nvSpPr>
          <p:spPr bwMode="auto">
            <a:xfrm>
              <a:off x="2665" y="3216"/>
              <a:ext cx="383" cy="576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7" name="Line 73"/>
            <p:cNvSpPr>
              <a:spLocks noChangeShapeType="1"/>
            </p:cNvSpPr>
            <p:nvPr/>
          </p:nvSpPr>
          <p:spPr bwMode="auto">
            <a:xfrm>
              <a:off x="3050" y="3312"/>
              <a:ext cx="19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grpSp>
          <p:nvGrpSpPr>
            <p:cNvPr id="68" name="Group 74"/>
            <p:cNvGrpSpPr>
              <a:grpSpLocks/>
            </p:cNvGrpSpPr>
            <p:nvPr/>
          </p:nvGrpSpPr>
          <p:grpSpPr bwMode="auto">
            <a:xfrm>
              <a:off x="2664" y="3216"/>
              <a:ext cx="384" cy="576"/>
              <a:chOff x="4800" y="576"/>
              <a:chExt cx="384" cy="576"/>
            </a:xfrm>
          </p:grpSpPr>
          <p:sp>
            <p:nvSpPr>
              <p:cNvPr id="70" name="Rectangle 75"/>
              <p:cNvSpPr>
                <a:spLocks noChangeArrowheads="1"/>
              </p:cNvSpPr>
              <p:nvPr/>
            </p:nvSpPr>
            <p:spPr bwMode="auto">
              <a:xfrm>
                <a:off x="4800" y="576"/>
                <a:ext cx="384" cy="576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1" name="Rectangle 76"/>
              <p:cNvSpPr>
                <a:spLocks noChangeArrowheads="1"/>
              </p:cNvSpPr>
              <p:nvPr/>
            </p:nvSpPr>
            <p:spPr bwMode="auto">
              <a:xfrm>
                <a:off x="4800" y="1008"/>
                <a:ext cx="384" cy="144"/>
              </a:xfrm>
              <a:prstGeom prst="rect">
                <a:avLst/>
              </a:prstGeom>
              <a:solidFill>
                <a:schemeClr val="accent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2" name="Rectangle 77"/>
              <p:cNvSpPr>
                <a:spLocks noChangeArrowheads="1"/>
              </p:cNvSpPr>
              <p:nvPr/>
            </p:nvSpPr>
            <p:spPr bwMode="auto">
              <a:xfrm>
                <a:off x="4800" y="576"/>
                <a:ext cx="384" cy="576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69" name="Line 78"/>
            <p:cNvSpPr>
              <a:spLocks noChangeShapeType="1"/>
            </p:cNvSpPr>
            <p:nvPr/>
          </p:nvSpPr>
          <p:spPr bwMode="auto">
            <a:xfrm>
              <a:off x="1896" y="3312"/>
              <a:ext cx="79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81" name="Group 79"/>
          <p:cNvGrpSpPr>
            <a:grpSpLocks/>
          </p:cNvGrpSpPr>
          <p:nvPr/>
        </p:nvGrpSpPr>
        <p:grpSpPr bwMode="auto">
          <a:xfrm>
            <a:off x="1143000" y="3049588"/>
            <a:ext cx="6629400" cy="1371600"/>
            <a:chOff x="816" y="3024"/>
            <a:chExt cx="4176" cy="864"/>
          </a:xfrm>
        </p:grpSpPr>
        <p:sp>
          <p:nvSpPr>
            <p:cNvPr id="82" name="Rectangle 80"/>
            <p:cNvSpPr>
              <a:spLocks noChangeArrowheads="1"/>
            </p:cNvSpPr>
            <p:nvPr/>
          </p:nvSpPr>
          <p:spPr bwMode="auto">
            <a:xfrm>
              <a:off x="816" y="3024"/>
              <a:ext cx="4176" cy="8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83" name="Group 81"/>
            <p:cNvGrpSpPr>
              <a:grpSpLocks/>
            </p:cNvGrpSpPr>
            <p:nvPr/>
          </p:nvGrpSpPr>
          <p:grpSpPr bwMode="auto">
            <a:xfrm>
              <a:off x="960" y="3168"/>
              <a:ext cx="1152" cy="576"/>
              <a:chOff x="960" y="3072"/>
              <a:chExt cx="1152" cy="576"/>
            </a:xfrm>
          </p:grpSpPr>
          <p:sp>
            <p:nvSpPr>
              <p:cNvPr id="110" name="Rectangle 82"/>
              <p:cNvSpPr>
                <a:spLocks noChangeArrowheads="1"/>
              </p:cNvSpPr>
              <p:nvPr/>
            </p:nvSpPr>
            <p:spPr bwMode="auto">
              <a:xfrm>
                <a:off x="1536" y="3072"/>
                <a:ext cx="384" cy="576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1" name="Rectangle 83"/>
              <p:cNvSpPr>
                <a:spLocks noChangeArrowheads="1"/>
              </p:cNvSpPr>
              <p:nvPr/>
            </p:nvSpPr>
            <p:spPr bwMode="auto">
              <a:xfrm>
                <a:off x="1536" y="3600"/>
                <a:ext cx="384" cy="48"/>
              </a:xfrm>
              <a:prstGeom prst="rect">
                <a:avLst/>
              </a:prstGeom>
              <a:solidFill>
                <a:schemeClr val="accent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2" name="Rectangle 84"/>
              <p:cNvSpPr>
                <a:spLocks noChangeArrowheads="1"/>
              </p:cNvSpPr>
              <p:nvPr/>
            </p:nvSpPr>
            <p:spPr bwMode="auto">
              <a:xfrm>
                <a:off x="1536" y="3072"/>
                <a:ext cx="384" cy="576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3" name="Line 85"/>
              <p:cNvSpPr>
                <a:spLocks noChangeShapeType="1"/>
              </p:cNvSpPr>
              <p:nvPr/>
            </p:nvSpPr>
            <p:spPr bwMode="auto">
              <a:xfrm>
                <a:off x="1341" y="3167"/>
                <a:ext cx="19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/>
              <a:lstStyle/>
              <a:p>
                <a:endParaRPr lang="en-US"/>
              </a:p>
            </p:txBody>
          </p:sp>
          <p:grpSp>
            <p:nvGrpSpPr>
              <p:cNvPr id="84" name="Group 86"/>
              <p:cNvGrpSpPr>
                <a:grpSpLocks/>
              </p:cNvGrpSpPr>
              <p:nvPr/>
            </p:nvGrpSpPr>
            <p:grpSpPr bwMode="auto">
              <a:xfrm>
                <a:off x="960" y="3072"/>
                <a:ext cx="384" cy="576"/>
                <a:chOff x="960" y="3072"/>
                <a:chExt cx="384" cy="576"/>
              </a:xfrm>
            </p:grpSpPr>
            <p:sp>
              <p:nvSpPr>
                <p:cNvPr id="116" name="Rectangle 87"/>
                <p:cNvSpPr>
                  <a:spLocks noChangeArrowheads="1"/>
                </p:cNvSpPr>
                <p:nvPr/>
              </p:nvSpPr>
              <p:spPr bwMode="auto">
                <a:xfrm>
                  <a:off x="960" y="3072"/>
                  <a:ext cx="384" cy="576"/>
                </a:xfrm>
                <a:prstGeom prst="rect">
                  <a:avLst/>
                </a:prstGeom>
                <a:solidFill>
                  <a:schemeClr val="accent1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7" name="Rectangle 88"/>
                <p:cNvSpPr>
                  <a:spLocks noChangeArrowheads="1"/>
                </p:cNvSpPr>
                <p:nvPr/>
              </p:nvSpPr>
              <p:spPr bwMode="auto">
                <a:xfrm>
                  <a:off x="960" y="3072"/>
                  <a:ext cx="384" cy="48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115" name="Line 89"/>
              <p:cNvSpPr>
                <a:spLocks noChangeShapeType="1"/>
              </p:cNvSpPr>
              <p:nvPr/>
            </p:nvSpPr>
            <p:spPr bwMode="auto">
              <a:xfrm>
                <a:off x="1920" y="3168"/>
                <a:ext cx="19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/>
              <a:lstStyle/>
              <a:p>
                <a:endParaRPr lang="en-US"/>
              </a:p>
            </p:txBody>
          </p:sp>
        </p:grpSp>
        <p:grpSp>
          <p:nvGrpSpPr>
            <p:cNvPr id="90" name="Group 90"/>
            <p:cNvGrpSpPr>
              <a:grpSpLocks/>
            </p:cNvGrpSpPr>
            <p:nvPr/>
          </p:nvGrpSpPr>
          <p:grpSpPr bwMode="auto">
            <a:xfrm>
              <a:off x="2112" y="3168"/>
              <a:ext cx="2690" cy="577"/>
              <a:chOff x="2111" y="2064"/>
              <a:chExt cx="2690" cy="577"/>
            </a:xfrm>
          </p:grpSpPr>
          <p:sp>
            <p:nvSpPr>
              <p:cNvPr id="85" name="Rectangle 91"/>
              <p:cNvSpPr>
                <a:spLocks noChangeArrowheads="1"/>
              </p:cNvSpPr>
              <p:nvPr/>
            </p:nvSpPr>
            <p:spPr bwMode="auto">
              <a:xfrm>
                <a:off x="3265" y="2064"/>
                <a:ext cx="384" cy="576"/>
              </a:xfrm>
              <a:prstGeom prst="rect">
                <a:avLst/>
              </a:prstGeom>
              <a:solidFill>
                <a:schemeClr val="accent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6" name="Rectangle 92"/>
              <p:cNvSpPr>
                <a:spLocks noChangeArrowheads="1"/>
              </p:cNvSpPr>
              <p:nvPr/>
            </p:nvSpPr>
            <p:spPr bwMode="auto">
              <a:xfrm>
                <a:off x="3841" y="2064"/>
                <a:ext cx="382" cy="576"/>
              </a:xfrm>
              <a:prstGeom prst="rect">
                <a:avLst/>
              </a:prstGeom>
              <a:solidFill>
                <a:schemeClr val="accent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7" name="Rectangle 93"/>
              <p:cNvSpPr>
                <a:spLocks noChangeArrowheads="1"/>
              </p:cNvSpPr>
              <p:nvPr/>
            </p:nvSpPr>
            <p:spPr bwMode="auto">
              <a:xfrm>
                <a:off x="4417" y="2064"/>
                <a:ext cx="384" cy="576"/>
              </a:xfrm>
              <a:prstGeom prst="rect">
                <a:avLst/>
              </a:prstGeom>
              <a:solidFill>
                <a:schemeClr val="accent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8" name="Line 94"/>
              <p:cNvSpPr>
                <a:spLocks noChangeShapeType="1"/>
              </p:cNvSpPr>
              <p:nvPr/>
            </p:nvSpPr>
            <p:spPr bwMode="auto">
              <a:xfrm>
                <a:off x="3649" y="2160"/>
                <a:ext cx="19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89" name="Line 95"/>
              <p:cNvSpPr>
                <a:spLocks noChangeShapeType="1"/>
              </p:cNvSpPr>
              <p:nvPr/>
            </p:nvSpPr>
            <p:spPr bwMode="auto">
              <a:xfrm>
                <a:off x="4225" y="2160"/>
                <a:ext cx="19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/>
              <a:lstStyle/>
              <a:p>
                <a:endParaRPr lang="en-US"/>
              </a:p>
            </p:txBody>
          </p:sp>
          <p:grpSp>
            <p:nvGrpSpPr>
              <p:cNvPr id="91" name="Group 96"/>
              <p:cNvGrpSpPr>
                <a:grpSpLocks/>
              </p:cNvGrpSpPr>
              <p:nvPr/>
            </p:nvGrpSpPr>
            <p:grpSpPr bwMode="auto">
              <a:xfrm>
                <a:off x="3840" y="2064"/>
                <a:ext cx="384" cy="576"/>
                <a:chOff x="4800" y="576"/>
                <a:chExt cx="384" cy="576"/>
              </a:xfrm>
            </p:grpSpPr>
            <p:sp>
              <p:nvSpPr>
                <p:cNvPr id="107" name="Rectangle 97"/>
                <p:cNvSpPr>
                  <a:spLocks noChangeArrowheads="1"/>
                </p:cNvSpPr>
                <p:nvPr/>
              </p:nvSpPr>
              <p:spPr bwMode="auto">
                <a:xfrm>
                  <a:off x="4800" y="576"/>
                  <a:ext cx="384" cy="57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8" name="Rectangle 98"/>
                <p:cNvSpPr>
                  <a:spLocks noChangeArrowheads="1"/>
                </p:cNvSpPr>
                <p:nvPr/>
              </p:nvSpPr>
              <p:spPr bwMode="auto">
                <a:xfrm>
                  <a:off x="4800" y="912"/>
                  <a:ext cx="384" cy="240"/>
                </a:xfrm>
                <a:prstGeom prst="rect">
                  <a:avLst/>
                </a:prstGeom>
                <a:solidFill>
                  <a:schemeClr val="accent1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9" name="Rectangle 99"/>
                <p:cNvSpPr>
                  <a:spLocks noChangeArrowheads="1"/>
                </p:cNvSpPr>
                <p:nvPr/>
              </p:nvSpPr>
              <p:spPr bwMode="auto">
                <a:xfrm>
                  <a:off x="4800" y="576"/>
                  <a:ext cx="384" cy="576"/>
                </a:xfrm>
                <a:prstGeom prst="rect">
                  <a:avLst/>
                </a:prstGeom>
                <a:noFill/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6" name="Group 100"/>
              <p:cNvGrpSpPr>
                <a:grpSpLocks/>
              </p:cNvGrpSpPr>
              <p:nvPr/>
            </p:nvGrpSpPr>
            <p:grpSpPr bwMode="auto">
              <a:xfrm>
                <a:off x="4415" y="2064"/>
                <a:ext cx="386" cy="577"/>
                <a:chOff x="4606" y="575"/>
                <a:chExt cx="386" cy="577"/>
              </a:xfrm>
            </p:grpSpPr>
            <p:sp>
              <p:nvSpPr>
                <p:cNvPr id="104" name="Rectangle 101"/>
                <p:cNvSpPr>
                  <a:spLocks noChangeArrowheads="1"/>
                </p:cNvSpPr>
                <p:nvPr/>
              </p:nvSpPr>
              <p:spPr bwMode="auto">
                <a:xfrm>
                  <a:off x="4606" y="575"/>
                  <a:ext cx="386" cy="57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5" name="Rectangle 102"/>
                <p:cNvSpPr>
                  <a:spLocks noChangeArrowheads="1"/>
                </p:cNvSpPr>
                <p:nvPr/>
              </p:nvSpPr>
              <p:spPr bwMode="auto">
                <a:xfrm>
                  <a:off x="4608" y="1104"/>
                  <a:ext cx="384" cy="48"/>
                </a:xfrm>
                <a:prstGeom prst="rect">
                  <a:avLst/>
                </a:prstGeom>
                <a:solidFill>
                  <a:schemeClr val="accent1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6" name="Rectangle 103"/>
                <p:cNvSpPr>
                  <a:spLocks noChangeArrowheads="1"/>
                </p:cNvSpPr>
                <p:nvPr/>
              </p:nvSpPr>
              <p:spPr bwMode="auto">
                <a:xfrm>
                  <a:off x="4608" y="576"/>
                  <a:ext cx="384" cy="576"/>
                </a:xfrm>
                <a:prstGeom prst="rect">
                  <a:avLst/>
                </a:prstGeom>
                <a:noFill/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92" name="Rectangle 104"/>
              <p:cNvSpPr>
                <a:spLocks noChangeArrowheads="1"/>
              </p:cNvSpPr>
              <p:nvPr/>
            </p:nvSpPr>
            <p:spPr bwMode="auto">
              <a:xfrm>
                <a:off x="2111" y="2064"/>
                <a:ext cx="385" cy="576"/>
              </a:xfrm>
              <a:prstGeom prst="rect">
                <a:avLst/>
              </a:prstGeom>
              <a:solidFill>
                <a:schemeClr val="accent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3" name="Rectangle 105"/>
              <p:cNvSpPr>
                <a:spLocks noChangeArrowheads="1"/>
              </p:cNvSpPr>
              <p:nvPr/>
            </p:nvSpPr>
            <p:spPr bwMode="auto">
              <a:xfrm>
                <a:off x="2688" y="2064"/>
                <a:ext cx="383" cy="576"/>
              </a:xfrm>
              <a:prstGeom prst="rect">
                <a:avLst/>
              </a:prstGeom>
              <a:solidFill>
                <a:schemeClr val="accent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4" name="Line 106"/>
              <p:cNvSpPr>
                <a:spLocks noChangeShapeType="1"/>
              </p:cNvSpPr>
              <p:nvPr/>
            </p:nvSpPr>
            <p:spPr bwMode="auto">
              <a:xfrm>
                <a:off x="2496" y="2160"/>
                <a:ext cx="19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/>
              <a:lstStyle/>
              <a:p>
                <a:endParaRPr lang="en-US"/>
              </a:p>
            </p:txBody>
          </p:sp>
          <p:sp>
            <p:nvSpPr>
              <p:cNvPr id="95" name="Line 107"/>
              <p:cNvSpPr>
                <a:spLocks noChangeShapeType="1"/>
              </p:cNvSpPr>
              <p:nvPr/>
            </p:nvSpPr>
            <p:spPr bwMode="auto">
              <a:xfrm>
                <a:off x="3073" y="2160"/>
                <a:ext cx="19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/>
              <a:lstStyle/>
              <a:p>
                <a:endParaRPr lang="en-US"/>
              </a:p>
            </p:txBody>
          </p:sp>
          <p:grpSp>
            <p:nvGrpSpPr>
              <p:cNvPr id="97" name="Group 108"/>
              <p:cNvGrpSpPr>
                <a:grpSpLocks/>
              </p:cNvGrpSpPr>
              <p:nvPr/>
            </p:nvGrpSpPr>
            <p:grpSpPr bwMode="auto">
              <a:xfrm>
                <a:off x="2687" y="2064"/>
                <a:ext cx="384" cy="576"/>
                <a:chOff x="4800" y="576"/>
                <a:chExt cx="384" cy="576"/>
              </a:xfrm>
            </p:grpSpPr>
            <p:sp>
              <p:nvSpPr>
                <p:cNvPr id="101" name="Rectangle 109"/>
                <p:cNvSpPr>
                  <a:spLocks noChangeArrowheads="1"/>
                </p:cNvSpPr>
                <p:nvPr/>
              </p:nvSpPr>
              <p:spPr bwMode="auto">
                <a:xfrm>
                  <a:off x="4800" y="576"/>
                  <a:ext cx="384" cy="57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2" name="Rectangle 110"/>
                <p:cNvSpPr>
                  <a:spLocks noChangeArrowheads="1"/>
                </p:cNvSpPr>
                <p:nvPr/>
              </p:nvSpPr>
              <p:spPr bwMode="auto">
                <a:xfrm>
                  <a:off x="4800" y="1008"/>
                  <a:ext cx="384" cy="144"/>
                </a:xfrm>
                <a:prstGeom prst="rect">
                  <a:avLst/>
                </a:prstGeom>
                <a:solidFill>
                  <a:schemeClr val="accent1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3" name="Rectangle 111"/>
                <p:cNvSpPr>
                  <a:spLocks noChangeArrowheads="1"/>
                </p:cNvSpPr>
                <p:nvPr/>
              </p:nvSpPr>
              <p:spPr bwMode="auto">
                <a:xfrm>
                  <a:off x="4800" y="576"/>
                  <a:ext cx="384" cy="576"/>
                </a:xfrm>
                <a:prstGeom prst="rect">
                  <a:avLst/>
                </a:prstGeom>
                <a:noFill/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14" name="Group 112"/>
              <p:cNvGrpSpPr>
                <a:grpSpLocks/>
              </p:cNvGrpSpPr>
              <p:nvPr/>
            </p:nvGrpSpPr>
            <p:grpSpPr bwMode="auto">
              <a:xfrm>
                <a:off x="2111" y="2064"/>
                <a:ext cx="384" cy="576"/>
                <a:chOff x="4800" y="576"/>
                <a:chExt cx="384" cy="576"/>
              </a:xfrm>
            </p:grpSpPr>
            <p:sp>
              <p:nvSpPr>
                <p:cNvPr id="98" name="Rectangle 113"/>
                <p:cNvSpPr>
                  <a:spLocks noChangeArrowheads="1"/>
                </p:cNvSpPr>
                <p:nvPr/>
              </p:nvSpPr>
              <p:spPr bwMode="auto">
                <a:xfrm>
                  <a:off x="4800" y="576"/>
                  <a:ext cx="384" cy="576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99" name="Rectangle 114"/>
                <p:cNvSpPr>
                  <a:spLocks noChangeArrowheads="1"/>
                </p:cNvSpPr>
                <p:nvPr/>
              </p:nvSpPr>
              <p:spPr bwMode="auto">
                <a:xfrm>
                  <a:off x="4800" y="912"/>
                  <a:ext cx="384" cy="240"/>
                </a:xfrm>
                <a:prstGeom prst="rect">
                  <a:avLst/>
                </a:prstGeom>
                <a:solidFill>
                  <a:schemeClr val="accent1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0" name="Rectangle 115"/>
                <p:cNvSpPr>
                  <a:spLocks noChangeArrowheads="1"/>
                </p:cNvSpPr>
                <p:nvPr/>
              </p:nvSpPr>
              <p:spPr bwMode="auto">
                <a:xfrm>
                  <a:off x="4800" y="576"/>
                  <a:ext cx="384" cy="576"/>
                </a:xfrm>
                <a:prstGeom prst="rect">
                  <a:avLst/>
                </a:prstGeom>
                <a:noFill/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118" name="Group 118"/>
          <p:cNvGrpSpPr>
            <a:grpSpLocks/>
          </p:cNvGrpSpPr>
          <p:nvPr/>
        </p:nvGrpSpPr>
        <p:grpSpPr bwMode="auto">
          <a:xfrm>
            <a:off x="1371600" y="3276600"/>
            <a:ext cx="6099175" cy="915988"/>
            <a:chOff x="936" y="2064"/>
            <a:chExt cx="3842" cy="577"/>
          </a:xfrm>
        </p:grpSpPr>
        <p:sp>
          <p:nvSpPr>
            <p:cNvPr id="120" name="Rectangle 119"/>
            <p:cNvSpPr>
              <a:spLocks noChangeArrowheads="1"/>
            </p:cNvSpPr>
            <p:nvPr/>
          </p:nvSpPr>
          <p:spPr bwMode="auto">
            <a:xfrm>
              <a:off x="1512" y="2064"/>
              <a:ext cx="384" cy="5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1" name="Rectangle 120"/>
            <p:cNvSpPr>
              <a:spLocks noChangeArrowheads="1"/>
            </p:cNvSpPr>
            <p:nvPr/>
          </p:nvSpPr>
          <p:spPr bwMode="auto">
            <a:xfrm>
              <a:off x="1512" y="2160"/>
              <a:ext cx="384" cy="480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2" name="Rectangle 121"/>
            <p:cNvSpPr>
              <a:spLocks noChangeArrowheads="1"/>
            </p:cNvSpPr>
            <p:nvPr/>
          </p:nvSpPr>
          <p:spPr bwMode="auto">
            <a:xfrm>
              <a:off x="1512" y="2064"/>
              <a:ext cx="384" cy="576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3" name="Line 122"/>
            <p:cNvSpPr>
              <a:spLocks noChangeShapeType="1"/>
            </p:cNvSpPr>
            <p:nvPr/>
          </p:nvSpPr>
          <p:spPr bwMode="auto">
            <a:xfrm>
              <a:off x="1317" y="2159"/>
              <a:ext cx="19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4" name="Rectangle 123"/>
            <p:cNvSpPr>
              <a:spLocks noChangeArrowheads="1"/>
            </p:cNvSpPr>
            <p:nvPr/>
          </p:nvSpPr>
          <p:spPr bwMode="auto">
            <a:xfrm>
              <a:off x="936" y="2064"/>
              <a:ext cx="384" cy="576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5" name="Rectangle 124"/>
            <p:cNvSpPr>
              <a:spLocks noChangeArrowheads="1"/>
            </p:cNvSpPr>
            <p:nvPr/>
          </p:nvSpPr>
          <p:spPr bwMode="auto">
            <a:xfrm>
              <a:off x="936" y="2064"/>
              <a:ext cx="384" cy="43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6" name="Line 125"/>
            <p:cNvSpPr>
              <a:spLocks noChangeShapeType="1"/>
            </p:cNvSpPr>
            <p:nvPr/>
          </p:nvSpPr>
          <p:spPr bwMode="auto">
            <a:xfrm>
              <a:off x="1896" y="2160"/>
              <a:ext cx="19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27" name="Rectangle 126"/>
            <p:cNvSpPr>
              <a:spLocks noChangeArrowheads="1"/>
            </p:cNvSpPr>
            <p:nvPr/>
          </p:nvSpPr>
          <p:spPr bwMode="auto">
            <a:xfrm>
              <a:off x="3242" y="2064"/>
              <a:ext cx="384" cy="576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8" name="Rectangle 127"/>
            <p:cNvSpPr>
              <a:spLocks noChangeArrowheads="1"/>
            </p:cNvSpPr>
            <p:nvPr/>
          </p:nvSpPr>
          <p:spPr bwMode="auto">
            <a:xfrm>
              <a:off x="3818" y="2064"/>
              <a:ext cx="382" cy="576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9" name="Rectangle 128"/>
            <p:cNvSpPr>
              <a:spLocks noChangeArrowheads="1"/>
            </p:cNvSpPr>
            <p:nvPr/>
          </p:nvSpPr>
          <p:spPr bwMode="auto">
            <a:xfrm>
              <a:off x="4394" y="2064"/>
              <a:ext cx="384" cy="576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0" name="Line 129"/>
            <p:cNvSpPr>
              <a:spLocks noChangeShapeType="1"/>
            </p:cNvSpPr>
            <p:nvPr/>
          </p:nvSpPr>
          <p:spPr bwMode="auto">
            <a:xfrm>
              <a:off x="3626" y="2160"/>
              <a:ext cx="19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31" name="Line 130"/>
            <p:cNvSpPr>
              <a:spLocks noChangeShapeType="1"/>
            </p:cNvSpPr>
            <p:nvPr/>
          </p:nvSpPr>
          <p:spPr bwMode="auto">
            <a:xfrm>
              <a:off x="4202" y="2160"/>
              <a:ext cx="19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grpSp>
          <p:nvGrpSpPr>
            <p:cNvPr id="119" name="Group 131"/>
            <p:cNvGrpSpPr>
              <a:grpSpLocks/>
            </p:cNvGrpSpPr>
            <p:nvPr/>
          </p:nvGrpSpPr>
          <p:grpSpPr bwMode="auto">
            <a:xfrm>
              <a:off x="3817" y="2064"/>
              <a:ext cx="384" cy="576"/>
              <a:chOff x="4800" y="576"/>
              <a:chExt cx="384" cy="576"/>
            </a:xfrm>
          </p:grpSpPr>
          <p:sp>
            <p:nvSpPr>
              <p:cNvPr id="149" name="Rectangle 132"/>
              <p:cNvSpPr>
                <a:spLocks noChangeArrowheads="1"/>
              </p:cNvSpPr>
              <p:nvPr/>
            </p:nvSpPr>
            <p:spPr bwMode="auto">
              <a:xfrm>
                <a:off x="4800" y="576"/>
                <a:ext cx="384" cy="576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0" name="Rectangle 133"/>
              <p:cNvSpPr>
                <a:spLocks noChangeArrowheads="1"/>
              </p:cNvSpPr>
              <p:nvPr/>
            </p:nvSpPr>
            <p:spPr bwMode="auto">
              <a:xfrm>
                <a:off x="4800" y="912"/>
                <a:ext cx="384" cy="240"/>
              </a:xfrm>
              <a:prstGeom prst="rect">
                <a:avLst/>
              </a:prstGeom>
              <a:solidFill>
                <a:schemeClr val="accent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1" name="Rectangle 134"/>
              <p:cNvSpPr>
                <a:spLocks noChangeArrowheads="1"/>
              </p:cNvSpPr>
              <p:nvPr/>
            </p:nvSpPr>
            <p:spPr bwMode="auto">
              <a:xfrm>
                <a:off x="4800" y="576"/>
                <a:ext cx="384" cy="576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32" name="Group 135"/>
            <p:cNvGrpSpPr>
              <a:grpSpLocks/>
            </p:cNvGrpSpPr>
            <p:nvPr/>
          </p:nvGrpSpPr>
          <p:grpSpPr bwMode="auto">
            <a:xfrm>
              <a:off x="4392" y="2064"/>
              <a:ext cx="386" cy="577"/>
              <a:chOff x="4606" y="575"/>
              <a:chExt cx="386" cy="577"/>
            </a:xfrm>
          </p:grpSpPr>
          <p:sp>
            <p:nvSpPr>
              <p:cNvPr id="146" name="Rectangle 136"/>
              <p:cNvSpPr>
                <a:spLocks noChangeArrowheads="1"/>
              </p:cNvSpPr>
              <p:nvPr/>
            </p:nvSpPr>
            <p:spPr bwMode="auto">
              <a:xfrm>
                <a:off x="4606" y="575"/>
                <a:ext cx="386" cy="576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7" name="Rectangle 137"/>
              <p:cNvSpPr>
                <a:spLocks noChangeArrowheads="1"/>
              </p:cNvSpPr>
              <p:nvPr/>
            </p:nvSpPr>
            <p:spPr bwMode="auto">
              <a:xfrm>
                <a:off x="4608" y="1104"/>
                <a:ext cx="384" cy="48"/>
              </a:xfrm>
              <a:prstGeom prst="rect">
                <a:avLst/>
              </a:prstGeom>
              <a:solidFill>
                <a:schemeClr val="accent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8" name="Rectangle 138"/>
              <p:cNvSpPr>
                <a:spLocks noChangeArrowheads="1"/>
              </p:cNvSpPr>
              <p:nvPr/>
            </p:nvSpPr>
            <p:spPr bwMode="auto">
              <a:xfrm>
                <a:off x="4608" y="576"/>
                <a:ext cx="384" cy="576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34" name="Rectangle 139"/>
            <p:cNvSpPr>
              <a:spLocks noChangeArrowheads="1"/>
            </p:cNvSpPr>
            <p:nvPr/>
          </p:nvSpPr>
          <p:spPr bwMode="auto">
            <a:xfrm>
              <a:off x="2088" y="2064"/>
              <a:ext cx="385" cy="576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5" name="Rectangle 140"/>
            <p:cNvSpPr>
              <a:spLocks noChangeArrowheads="1"/>
            </p:cNvSpPr>
            <p:nvPr/>
          </p:nvSpPr>
          <p:spPr bwMode="auto">
            <a:xfrm>
              <a:off x="2665" y="2064"/>
              <a:ext cx="383" cy="576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6" name="Line 141"/>
            <p:cNvSpPr>
              <a:spLocks noChangeShapeType="1"/>
            </p:cNvSpPr>
            <p:nvPr/>
          </p:nvSpPr>
          <p:spPr bwMode="auto">
            <a:xfrm>
              <a:off x="2473" y="2160"/>
              <a:ext cx="19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137" name="Line 142"/>
            <p:cNvSpPr>
              <a:spLocks noChangeShapeType="1"/>
            </p:cNvSpPr>
            <p:nvPr/>
          </p:nvSpPr>
          <p:spPr bwMode="auto">
            <a:xfrm>
              <a:off x="3050" y="2160"/>
              <a:ext cx="19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grpSp>
          <p:nvGrpSpPr>
            <p:cNvPr id="133" name="Group 143"/>
            <p:cNvGrpSpPr>
              <a:grpSpLocks/>
            </p:cNvGrpSpPr>
            <p:nvPr/>
          </p:nvGrpSpPr>
          <p:grpSpPr bwMode="auto">
            <a:xfrm>
              <a:off x="2664" y="2064"/>
              <a:ext cx="384" cy="576"/>
              <a:chOff x="4800" y="576"/>
              <a:chExt cx="384" cy="576"/>
            </a:xfrm>
          </p:grpSpPr>
          <p:sp>
            <p:nvSpPr>
              <p:cNvPr id="143" name="Rectangle 144"/>
              <p:cNvSpPr>
                <a:spLocks noChangeArrowheads="1"/>
              </p:cNvSpPr>
              <p:nvPr/>
            </p:nvSpPr>
            <p:spPr bwMode="auto">
              <a:xfrm>
                <a:off x="4800" y="576"/>
                <a:ext cx="384" cy="576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4" name="Rectangle 145"/>
              <p:cNvSpPr>
                <a:spLocks noChangeArrowheads="1"/>
              </p:cNvSpPr>
              <p:nvPr/>
            </p:nvSpPr>
            <p:spPr bwMode="auto">
              <a:xfrm>
                <a:off x="4800" y="1008"/>
                <a:ext cx="384" cy="144"/>
              </a:xfrm>
              <a:prstGeom prst="rect">
                <a:avLst/>
              </a:prstGeom>
              <a:solidFill>
                <a:schemeClr val="accent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5" name="Rectangle 146"/>
              <p:cNvSpPr>
                <a:spLocks noChangeArrowheads="1"/>
              </p:cNvSpPr>
              <p:nvPr/>
            </p:nvSpPr>
            <p:spPr bwMode="auto">
              <a:xfrm>
                <a:off x="4800" y="576"/>
                <a:ext cx="384" cy="576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38" name="Group 147"/>
            <p:cNvGrpSpPr>
              <a:grpSpLocks/>
            </p:cNvGrpSpPr>
            <p:nvPr/>
          </p:nvGrpSpPr>
          <p:grpSpPr bwMode="auto">
            <a:xfrm>
              <a:off x="2088" y="2064"/>
              <a:ext cx="384" cy="576"/>
              <a:chOff x="4800" y="576"/>
              <a:chExt cx="384" cy="576"/>
            </a:xfrm>
          </p:grpSpPr>
          <p:sp>
            <p:nvSpPr>
              <p:cNvPr id="140" name="Rectangle 148"/>
              <p:cNvSpPr>
                <a:spLocks noChangeArrowheads="1"/>
              </p:cNvSpPr>
              <p:nvPr/>
            </p:nvSpPr>
            <p:spPr bwMode="auto">
              <a:xfrm>
                <a:off x="4800" y="576"/>
                <a:ext cx="384" cy="576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1" name="Rectangle 149"/>
              <p:cNvSpPr>
                <a:spLocks noChangeArrowheads="1"/>
              </p:cNvSpPr>
              <p:nvPr/>
            </p:nvSpPr>
            <p:spPr bwMode="auto">
              <a:xfrm>
                <a:off x="4800" y="912"/>
                <a:ext cx="384" cy="240"/>
              </a:xfrm>
              <a:prstGeom prst="rect">
                <a:avLst/>
              </a:prstGeom>
              <a:solidFill>
                <a:schemeClr val="accent1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2" name="Rectangle 150"/>
              <p:cNvSpPr>
                <a:spLocks noChangeArrowheads="1"/>
              </p:cNvSpPr>
              <p:nvPr/>
            </p:nvSpPr>
            <p:spPr bwMode="auto">
              <a:xfrm>
                <a:off x="4800" y="576"/>
                <a:ext cx="384" cy="576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152" name="Rectangle 151"/>
          <p:cNvSpPr>
            <a:spLocks noChangeArrowheads="1"/>
          </p:cNvSpPr>
          <p:nvPr/>
        </p:nvSpPr>
        <p:spPr bwMode="auto">
          <a:xfrm>
            <a:off x="1219200" y="3124200"/>
            <a:ext cx="1828800" cy="12192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" name="Rectangle 152"/>
          <p:cNvSpPr>
            <a:spLocks noChangeArrowheads="1"/>
          </p:cNvSpPr>
          <p:nvPr/>
        </p:nvSpPr>
        <p:spPr bwMode="auto">
          <a:xfrm>
            <a:off x="2133600" y="3124200"/>
            <a:ext cx="2743200" cy="12192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4" name="Rectangle 153"/>
          <p:cNvSpPr>
            <a:spLocks noChangeArrowheads="1"/>
          </p:cNvSpPr>
          <p:nvPr/>
        </p:nvSpPr>
        <p:spPr bwMode="auto">
          <a:xfrm>
            <a:off x="2133600" y="3124200"/>
            <a:ext cx="3657600" cy="12192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5" name="Rectangle 154"/>
          <p:cNvSpPr>
            <a:spLocks noChangeArrowheads="1"/>
          </p:cNvSpPr>
          <p:nvPr/>
        </p:nvSpPr>
        <p:spPr bwMode="auto">
          <a:xfrm>
            <a:off x="4876800" y="3124200"/>
            <a:ext cx="1828800" cy="12192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79361E-6 L 0.1 -2.79361E-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79361E-6 L 0.1 -2.79361E-6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" grpId="0" animBg="1"/>
      <p:bldP spid="152" grpId="1" animBg="1"/>
      <p:bldP spid="153" grpId="0" animBg="1"/>
      <p:bldP spid="153" grpId="1" animBg="1"/>
      <p:bldP spid="154" grpId="0" animBg="1"/>
      <p:bldP spid="154" grpId="1" animBg="1"/>
      <p:bldP spid="155" grpId="0" animBg="1"/>
      <p:bldP spid="155" grpId="1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Inside REORGANIZE </a:t>
            </a:r>
            <a:r>
              <a:rPr lang="en-US" sz="2800" dirty="0" smtClean="0"/>
              <a:t>(3)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>
                <a:cs typeface="Arial" charset="0"/>
              </a:rPr>
              <a:t>New ‘sliding window’ compaction algorithm in 2005</a:t>
            </a:r>
          </a:p>
          <a:p>
            <a:r>
              <a:rPr lang="en-US" sz="2800" dirty="0" smtClean="0">
                <a:cs typeface="Arial" charset="0"/>
              </a:rPr>
              <a:t>Found certain applications created pathological cases more frequently than expected (e.g. SAP)</a:t>
            </a:r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sz="2800" dirty="0" smtClean="0"/>
          </a:p>
          <a:p>
            <a:r>
              <a:rPr lang="en-US" sz="2800" dirty="0" smtClean="0"/>
              <a:t>This new algorithm will only perform compaction if there is enough space in an 8-page window to remove one page</a:t>
            </a:r>
            <a:endParaRPr lang="en-US" sz="28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5946775" y="3576638"/>
            <a:ext cx="301625" cy="612775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5334000" y="3581400"/>
            <a:ext cx="304800" cy="609600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4724400" y="3581400"/>
            <a:ext cx="304800" cy="609600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4114800" y="3581400"/>
            <a:ext cx="304800" cy="609600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3505200" y="3581400"/>
            <a:ext cx="304800" cy="609600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2895600" y="3581400"/>
            <a:ext cx="304800" cy="609600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4267200" y="41910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>
            <a:off x="4267200" y="4343400"/>
            <a:ext cx="609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 flipV="1">
            <a:off x="4876800" y="41910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3" name="Line 11"/>
          <p:cNvSpPr>
            <a:spLocks noChangeShapeType="1"/>
          </p:cNvSpPr>
          <p:nvPr/>
        </p:nvSpPr>
        <p:spPr bwMode="auto">
          <a:xfrm>
            <a:off x="3048000" y="41910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4" name="Line 12"/>
          <p:cNvSpPr>
            <a:spLocks noChangeShapeType="1"/>
          </p:cNvSpPr>
          <p:nvPr/>
        </p:nvSpPr>
        <p:spPr bwMode="auto">
          <a:xfrm>
            <a:off x="3048000" y="4343400"/>
            <a:ext cx="609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5" name="Line 13"/>
          <p:cNvSpPr>
            <a:spLocks noChangeShapeType="1"/>
          </p:cNvSpPr>
          <p:nvPr/>
        </p:nvSpPr>
        <p:spPr bwMode="auto">
          <a:xfrm flipV="1">
            <a:off x="3657600" y="41910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6" name="Line 14"/>
          <p:cNvSpPr>
            <a:spLocks noChangeShapeType="1"/>
          </p:cNvSpPr>
          <p:nvPr/>
        </p:nvSpPr>
        <p:spPr bwMode="auto">
          <a:xfrm>
            <a:off x="5486400" y="41910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7" name="Line 15"/>
          <p:cNvSpPr>
            <a:spLocks noChangeShapeType="1"/>
          </p:cNvSpPr>
          <p:nvPr/>
        </p:nvSpPr>
        <p:spPr bwMode="auto">
          <a:xfrm>
            <a:off x="5486400" y="4343400"/>
            <a:ext cx="609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8" name="Line 16"/>
          <p:cNvSpPr>
            <a:spLocks noChangeShapeType="1"/>
          </p:cNvSpPr>
          <p:nvPr/>
        </p:nvSpPr>
        <p:spPr bwMode="auto">
          <a:xfrm flipV="1">
            <a:off x="6096000" y="41910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19" name="Line 17"/>
          <p:cNvSpPr>
            <a:spLocks noChangeShapeType="1"/>
          </p:cNvSpPr>
          <p:nvPr/>
        </p:nvSpPr>
        <p:spPr bwMode="auto">
          <a:xfrm>
            <a:off x="6705600" y="4191000"/>
            <a:ext cx="0" cy="152400"/>
          </a:xfrm>
          <a:prstGeom prst="line">
            <a:avLst/>
          </a:prstGeom>
          <a:noFill/>
          <a:ln w="22225">
            <a:solidFill>
              <a:schemeClr val="bg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0" name="Line 18"/>
          <p:cNvSpPr>
            <a:spLocks noChangeShapeType="1"/>
          </p:cNvSpPr>
          <p:nvPr/>
        </p:nvSpPr>
        <p:spPr bwMode="auto">
          <a:xfrm>
            <a:off x="6705600" y="4343400"/>
            <a:ext cx="609600" cy="0"/>
          </a:xfrm>
          <a:prstGeom prst="line">
            <a:avLst/>
          </a:prstGeom>
          <a:noFill/>
          <a:ln w="22225">
            <a:solidFill>
              <a:schemeClr val="bg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1" name="Line 19"/>
          <p:cNvSpPr>
            <a:spLocks noChangeShapeType="1"/>
          </p:cNvSpPr>
          <p:nvPr/>
        </p:nvSpPr>
        <p:spPr bwMode="auto">
          <a:xfrm flipV="1">
            <a:off x="7315200" y="4191000"/>
            <a:ext cx="0" cy="152400"/>
          </a:xfrm>
          <a:prstGeom prst="line">
            <a:avLst/>
          </a:prstGeom>
          <a:noFill/>
          <a:ln w="22225">
            <a:solidFill>
              <a:schemeClr val="bg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2" name="Line 20"/>
          <p:cNvSpPr>
            <a:spLocks noChangeShapeType="1"/>
          </p:cNvSpPr>
          <p:nvPr/>
        </p:nvSpPr>
        <p:spPr bwMode="auto">
          <a:xfrm flipV="1">
            <a:off x="3657600" y="34290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3" name="Line 21"/>
          <p:cNvSpPr>
            <a:spLocks noChangeShapeType="1"/>
          </p:cNvSpPr>
          <p:nvPr/>
        </p:nvSpPr>
        <p:spPr bwMode="auto">
          <a:xfrm>
            <a:off x="3657600" y="3429000"/>
            <a:ext cx="609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4" name="Line 22"/>
          <p:cNvSpPr>
            <a:spLocks noChangeShapeType="1"/>
          </p:cNvSpPr>
          <p:nvPr/>
        </p:nvSpPr>
        <p:spPr bwMode="auto">
          <a:xfrm>
            <a:off x="4267200" y="34290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5" name="Line 23"/>
          <p:cNvSpPr>
            <a:spLocks noChangeShapeType="1"/>
          </p:cNvSpPr>
          <p:nvPr/>
        </p:nvSpPr>
        <p:spPr bwMode="auto">
          <a:xfrm flipV="1">
            <a:off x="4876800" y="34290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6" name="Line 24"/>
          <p:cNvSpPr>
            <a:spLocks noChangeShapeType="1"/>
          </p:cNvSpPr>
          <p:nvPr/>
        </p:nvSpPr>
        <p:spPr bwMode="auto">
          <a:xfrm>
            <a:off x="4876800" y="3429000"/>
            <a:ext cx="609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7" name="Line 25"/>
          <p:cNvSpPr>
            <a:spLocks noChangeShapeType="1"/>
          </p:cNvSpPr>
          <p:nvPr/>
        </p:nvSpPr>
        <p:spPr bwMode="auto">
          <a:xfrm>
            <a:off x="5486400" y="34290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8" name="Line 26"/>
          <p:cNvSpPr>
            <a:spLocks noChangeShapeType="1"/>
          </p:cNvSpPr>
          <p:nvPr/>
        </p:nvSpPr>
        <p:spPr bwMode="auto">
          <a:xfrm flipV="1">
            <a:off x="6096000" y="34290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29" name="Line 27"/>
          <p:cNvSpPr>
            <a:spLocks noChangeShapeType="1"/>
          </p:cNvSpPr>
          <p:nvPr/>
        </p:nvSpPr>
        <p:spPr bwMode="auto">
          <a:xfrm>
            <a:off x="6096000" y="3429000"/>
            <a:ext cx="609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0" name="Line 28"/>
          <p:cNvSpPr>
            <a:spLocks noChangeShapeType="1"/>
          </p:cNvSpPr>
          <p:nvPr/>
        </p:nvSpPr>
        <p:spPr bwMode="auto">
          <a:xfrm>
            <a:off x="6705600" y="34290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31" name="Rectangle 29"/>
          <p:cNvSpPr>
            <a:spLocks noChangeArrowheads="1"/>
          </p:cNvSpPr>
          <p:nvPr/>
        </p:nvSpPr>
        <p:spPr bwMode="auto">
          <a:xfrm>
            <a:off x="6553200" y="3581400"/>
            <a:ext cx="304800" cy="609600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2" name="Rectangle 30"/>
          <p:cNvSpPr>
            <a:spLocks noChangeArrowheads="1"/>
          </p:cNvSpPr>
          <p:nvPr/>
        </p:nvSpPr>
        <p:spPr bwMode="auto">
          <a:xfrm>
            <a:off x="7162800" y="3581400"/>
            <a:ext cx="304800" cy="609600"/>
          </a:xfrm>
          <a:prstGeom prst="rect">
            <a:avLst/>
          </a:prstGeom>
          <a:solidFill>
            <a:schemeClr val="bg1"/>
          </a:solidFill>
          <a:ln w="19050" cap="rnd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3" name="Group 31"/>
          <p:cNvGrpSpPr>
            <a:grpSpLocks/>
          </p:cNvGrpSpPr>
          <p:nvPr/>
        </p:nvGrpSpPr>
        <p:grpSpPr bwMode="auto">
          <a:xfrm>
            <a:off x="6705600" y="4191000"/>
            <a:ext cx="609600" cy="152400"/>
            <a:chOff x="4224" y="2640"/>
            <a:chExt cx="384" cy="96"/>
          </a:xfrm>
        </p:grpSpPr>
        <p:sp>
          <p:nvSpPr>
            <p:cNvPr id="34" name="Line 32"/>
            <p:cNvSpPr>
              <a:spLocks noChangeShapeType="1"/>
            </p:cNvSpPr>
            <p:nvPr/>
          </p:nvSpPr>
          <p:spPr bwMode="auto">
            <a:xfrm>
              <a:off x="4224" y="2640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5" name="Line 33"/>
            <p:cNvSpPr>
              <a:spLocks noChangeShapeType="1"/>
            </p:cNvSpPr>
            <p:nvPr/>
          </p:nvSpPr>
          <p:spPr bwMode="auto">
            <a:xfrm>
              <a:off x="4224" y="2736"/>
              <a:ext cx="3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36" name="Line 34"/>
            <p:cNvSpPr>
              <a:spLocks noChangeShapeType="1"/>
            </p:cNvSpPr>
            <p:nvPr/>
          </p:nvSpPr>
          <p:spPr bwMode="auto">
            <a:xfrm flipV="1">
              <a:off x="4608" y="2640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</p:grpSp>
      <p:grpSp>
        <p:nvGrpSpPr>
          <p:cNvPr id="37" name="Group 35"/>
          <p:cNvGrpSpPr>
            <a:grpSpLocks/>
          </p:cNvGrpSpPr>
          <p:nvPr/>
        </p:nvGrpSpPr>
        <p:grpSpPr bwMode="auto">
          <a:xfrm>
            <a:off x="2895600" y="3429000"/>
            <a:ext cx="4572000" cy="914400"/>
            <a:chOff x="1824" y="2160"/>
            <a:chExt cx="2880" cy="576"/>
          </a:xfrm>
        </p:grpSpPr>
        <p:sp>
          <p:nvSpPr>
            <p:cNvPr id="38" name="Rectangle 36"/>
            <p:cNvSpPr>
              <a:spLocks noChangeArrowheads="1"/>
            </p:cNvSpPr>
            <p:nvPr/>
          </p:nvSpPr>
          <p:spPr bwMode="auto">
            <a:xfrm>
              <a:off x="3746" y="2253"/>
              <a:ext cx="190" cy="386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9" name="Rectangle 37"/>
            <p:cNvSpPr>
              <a:spLocks noChangeArrowheads="1"/>
            </p:cNvSpPr>
            <p:nvPr/>
          </p:nvSpPr>
          <p:spPr bwMode="auto">
            <a:xfrm>
              <a:off x="3360" y="2256"/>
              <a:ext cx="192" cy="384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2976" y="2256"/>
              <a:ext cx="192" cy="384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" name="Rectangle 39"/>
            <p:cNvSpPr>
              <a:spLocks noChangeArrowheads="1"/>
            </p:cNvSpPr>
            <p:nvPr/>
          </p:nvSpPr>
          <p:spPr bwMode="auto">
            <a:xfrm>
              <a:off x="2592" y="2256"/>
              <a:ext cx="192" cy="384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" name="Rectangle 40"/>
            <p:cNvSpPr>
              <a:spLocks noChangeArrowheads="1"/>
            </p:cNvSpPr>
            <p:nvPr/>
          </p:nvSpPr>
          <p:spPr bwMode="auto">
            <a:xfrm>
              <a:off x="2208" y="2256"/>
              <a:ext cx="192" cy="384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3" name="Rectangle 41"/>
            <p:cNvSpPr>
              <a:spLocks noChangeArrowheads="1"/>
            </p:cNvSpPr>
            <p:nvPr/>
          </p:nvSpPr>
          <p:spPr bwMode="auto">
            <a:xfrm>
              <a:off x="1824" y="2256"/>
              <a:ext cx="192" cy="384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" name="Rectangle 42"/>
            <p:cNvSpPr>
              <a:spLocks noChangeArrowheads="1"/>
            </p:cNvSpPr>
            <p:nvPr/>
          </p:nvSpPr>
          <p:spPr bwMode="auto">
            <a:xfrm>
              <a:off x="4512" y="2256"/>
              <a:ext cx="192" cy="384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" name="Rectangle 43"/>
            <p:cNvSpPr>
              <a:spLocks noChangeArrowheads="1"/>
            </p:cNvSpPr>
            <p:nvPr/>
          </p:nvSpPr>
          <p:spPr bwMode="auto">
            <a:xfrm>
              <a:off x="4128" y="2256"/>
              <a:ext cx="192" cy="384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" name="Line 44"/>
            <p:cNvSpPr>
              <a:spLocks noChangeShapeType="1"/>
            </p:cNvSpPr>
            <p:nvPr/>
          </p:nvSpPr>
          <p:spPr bwMode="auto">
            <a:xfrm>
              <a:off x="2688" y="2640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7" name="Line 45"/>
            <p:cNvSpPr>
              <a:spLocks noChangeShapeType="1"/>
            </p:cNvSpPr>
            <p:nvPr/>
          </p:nvSpPr>
          <p:spPr bwMode="auto">
            <a:xfrm>
              <a:off x="2688" y="2736"/>
              <a:ext cx="3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8" name="Line 46"/>
            <p:cNvSpPr>
              <a:spLocks noChangeShapeType="1"/>
            </p:cNvSpPr>
            <p:nvPr/>
          </p:nvSpPr>
          <p:spPr bwMode="auto">
            <a:xfrm flipV="1">
              <a:off x="3072" y="2640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49" name="Line 47"/>
            <p:cNvSpPr>
              <a:spLocks noChangeShapeType="1"/>
            </p:cNvSpPr>
            <p:nvPr/>
          </p:nvSpPr>
          <p:spPr bwMode="auto">
            <a:xfrm>
              <a:off x="1920" y="2640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50" name="Line 48"/>
            <p:cNvSpPr>
              <a:spLocks noChangeShapeType="1"/>
            </p:cNvSpPr>
            <p:nvPr/>
          </p:nvSpPr>
          <p:spPr bwMode="auto">
            <a:xfrm>
              <a:off x="1920" y="2736"/>
              <a:ext cx="3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51" name="Line 49"/>
            <p:cNvSpPr>
              <a:spLocks noChangeShapeType="1"/>
            </p:cNvSpPr>
            <p:nvPr/>
          </p:nvSpPr>
          <p:spPr bwMode="auto">
            <a:xfrm flipV="1">
              <a:off x="2304" y="2640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52" name="Line 50"/>
            <p:cNvSpPr>
              <a:spLocks noChangeShapeType="1"/>
            </p:cNvSpPr>
            <p:nvPr/>
          </p:nvSpPr>
          <p:spPr bwMode="auto">
            <a:xfrm>
              <a:off x="3456" y="2640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53" name="Line 51"/>
            <p:cNvSpPr>
              <a:spLocks noChangeShapeType="1"/>
            </p:cNvSpPr>
            <p:nvPr/>
          </p:nvSpPr>
          <p:spPr bwMode="auto">
            <a:xfrm>
              <a:off x="3456" y="2736"/>
              <a:ext cx="3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54" name="Line 52"/>
            <p:cNvSpPr>
              <a:spLocks noChangeShapeType="1"/>
            </p:cNvSpPr>
            <p:nvPr/>
          </p:nvSpPr>
          <p:spPr bwMode="auto">
            <a:xfrm flipV="1">
              <a:off x="3840" y="2640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55" name="Line 53"/>
            <p:cNvSpPr>
              <a:spLocks noChangeShapeType="1"/>
            </p:cNvSpPr>
            <p:nvPr/>
          </p:nvSpPr>
          <p:spPr bwMode="auto">
            <a:xfrm>
              <a:off x="1920" y="2160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56" name="Line 54"/>
            <p:cNvSpPr>
              <a:spLocks noChangeShapeType="1"/>
            </p:cNvSpPr>
            <p:nvPr/>
          </p:nvSpPr>
          <p:spPr bwMode="auto">
            <a:xfrm flipV="1">
              <a:off x="2304" y="2160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57" name="Line 55"/>
            <p:cNvSpPr>
              <a:spLocks noChangeShapeType="1"/>
            </p:cNvSpPr>
            <p:nvPr/>
          </p:nvSpPr>
          <p:spPr bwMode="auto">
            <a:xfrm>
              <a:off x="2304" y="2160"/>
              <a:ext cx="3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58" name="Line 56"/>
            <p:cNvSpPr>
              <a:spLocks noChangeShapeType="1"/>
            </p:cNvSpPr>
            <p:nvPr/>
          </p:nvSpPr>
          <p:spPr bwMode="auto">
            <a:xfrm>
              <a:off x="2688" y="2160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59" name="Line 57"/>
            <p:cNvSpPr>
              <a:spLocks noChangeShapeType="1"/>
            </p:cNvSpPr>
            <p:nvPr/>
          </p:nvSpPr>
          <p:spPr bwMode="auto">
            <a:xfrm flipV="1">
              <a:off x="3072" y="2160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60" name="Line 58"/>
            <p:cNvSpPr>
              <a:spLocks noChangeShapeType="1"/>
            </p:cNvSpPr>
            <p:nvPr/>
          </p:nvSpPr>
          <p:spPr bwMode="auto">
            <a:xfrm>
              <a:off x="3072" y="2160"/>
              <a:ext cx="3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61" name="Line 59"/>
            <p:cNvSpPr>
              <a:spLocks noChangeShapeType="1"/>
            </p:cNvSpPr>
            <p:nvPr/>
          </p:nvSpPr>
          <p:spPr bwMode="auto">
            <a:xfrm>
              <a:off x="3456" y="2160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62" name="Line 60"/>
            <p:cNvSpPr>
              <a:spLocks noChangeShapeType="1"/>
            </p:cNvSpPr>
            <p:nvPr/>
          </p:nvSpPr>
          <p:spPr bwMode="auto">
            <a:xfrm flipV="1">
              <a:off x="3840" y="2160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63" name="Line 61"/>
            <p:cNvSpPr>
              <a:spLocks noChangeShapeType="1"/>
            </p:cNvSpPr>
            <p:nvPr/>
          </p:nvSpPr>
          <p:spPr bwMode="auto">
            <a:xfrm>
              <a:off x="3840" y="2160"/>
              <a:ext cx="3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64" name="Line 62"/>
            <p:cNvSpPr>
              <a:spLocks noChangeShapeType="1"/>
            </p:cNvSpPr>
            <p:nvPr/>
          </p:nvSpPr>
          <p:spPr bwMode="auto">
            <a:xfrm>
              <a:off x="4224" y="2160"/>
              <a:ext cx="0" cy="9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/>
            </a:p>
          </p:txBody>
        </p:sp>
        <p:sp>
          <p:nvSpPr>
            <p:cNvPr id="65" name="Rectangle 63"/>
            <p:cNvSpPr>
              <a:spLocks noChangeArrowheads="1"/>
            </p:cNvSpPr>
            <p:nvPr/>
          </p:nvSpPr>
          <p:spPr bwMode="auto">
            <a:xfrm>
              <a:off x="4512" y="2256"/>
              <a:ext cx="192" cy="192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6" name="Rectangle 64"/>
            <p:cNvSpPr>
              <a:spLocks noChangeArrowheads="1"/>
            </p:cNvSpPr>
            <p:nvPr/>
          </p:nvSpPr>
          <p:spPr bwMode="auto">
            <a:xfrm>
              <a:off x="2976" y="2256"/>
              <a:ext cx="192" cy="9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7" name="Rectangle 65"/>
            <p:cNvSpPr>
              <a:spLocks noChangeArrowheads="1"/>
            </p:cNvSpPr>
            <p:nvPr/>
          </p:nvSpPr>
          <p:spPr bwMode="auto">
            <a:xfrm>
              <a:off x="3360" y="2256"/>
              <a:ext cx="192" cy="9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8" name="Line 66"/>
          <p:cNvSpPr>
            <a:spLocks noChangeShapeType="1"/>
          </p:cNvSpPr>
          <p:nvPr/>
        </p:nvSpPr>
        <p:spPr bwMode="auto">
          <a:xfrm>
            <a:off x="3048000" y="34290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69" name="Rectangle 68"/>
          <p:cNvSpPr>
            <a:spLocks noChangeArrowheads="1"/>
          </p:cNvSpPr>
          <p:nvPr/>
        </p:nvSpPr>
        <p:spPr bwMode="auto">
          <a:xfrm>
            <a:off x="1676400" y="3581400"/>
            <a:ext cx="304800" cy="609600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0" name="Rectangle 69"/>
          <p:cNvSpPr>
            <a:spLocks noChangeArrowheads="1"/>
          </p:cNvSpPr>
          <p:nvPr/>
        </p:nvSpPr>
        <p:spPr bwMode="auto">
          <a:xfrm>
            <a:off x="2286000" y="3581400"/>
            <a:ext cx="304800" cy="609600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" name="Line 70"/>
          <p:cNvSpPr>
            <a:spLocks noChangeShapeType="1"/>
          </p:cNvSpPr>
          <p:nvPr/>
        </p:nvSpPr>
        <p:spPr bwMode="auto">
          <a:xfrm>
            <a:off x="1828800" y="41910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72" name="Line 71"/>
          <p:cNvSpPr>
            <a:spLocks noChangeShapeType="1"/>
          </p:cNvSpPr>
          <p:nvPr/>
        </p:nvSpPr>
        <p:spPr bwMode="auto">
          <a:xfrm>
            <a:off x="1828800" y="4343400"/>
            <a:ext cx="609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73" name="Line 72"/>
          <p:cNvSpPr>
            <a:spLocks noChangeShapeType="1"/>
          </p:cNvSpPr>
          <p:nvPr/>
        </p:nvSpPr>
        <p:spPr bwMode="auto">
          <a:xfrm flipV="1">
            <a:off x="2438400" y="41910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/>
          <a:lstStyle/>
          <a:p>
            <a:endParaRPr lang="en-US"/>
          </a:p>
        </p:txBody>
      </p:sp>
      <p:sp>
        <p:nvSpPr>
          <p:cNvPr id="74" name="Line 73"/>
          <p:cNvSpPr>
            <a:spLocks noChangeShapeType="1"/>
          </p:cNvSpPr>
          <p:nvPr/>
        </p:nvSpPr>
        <p:spPr bwMode="auto">
          <a:xfrm flipV="1">
            <a:off x="2438400" y="3429000"/>
            <a:ext cx="0" cy="152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75" name="Line 74"/>
          <p:cNvSpPr>
            <a:spLocks noChangeShapeType="1"/>
          </p:cNvSpPr>
          <p:nvPr/>
        </p:nvSpPr>
        <p:spPr bwMode="auto">
          <a:xfrm>
            <a:off x="2438400" y="3429000"/>
            <a:ext cx="609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en-US"/>
          </a:p>
        </p:txBody>
      </p:sp>
      <p:sp>
        <p:nvSpPr>
          <p:cNvPr id="76" name="Rectangle 75"/>
          <p:cNvSpPr>
            <a:spLocks noChangeArrowheads="1"/>
          </p:cNvSpPr>
          <p:nvPr/>
        </p:nvSpPr>
        <p:spPr bwMode="auto">
          <a:xfrm>
            <a:off x="2286000" y="3581400"/>
            <a:ext cx="304800" cy="1524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7" name="Rectangle 76"/>
          <p:cNvSpPr>
            <a:spLocks noChangeArrowheads="1"/>
          </p:cNvSpPr>
          <p:nvPr/>
        </p:nvSpPr>
        <p:spPr bwMode="auto">
          <a:xfrm>
            <a:off x="1524000" y="3276600"/>
            <a:ext cx="4876800" cy="12192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58652E-7 L 0.06754 -4.58652E-7 " pathEditMode="fixed" rAng="0" ptsTypes="AA">
                                      <p:cBhvr>
                                        <p:cTn id="6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754 -4.58652E-7 L 0.13334 -4.58652E-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77" grpId="1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Inside REORGANIZE </a:t>
            </a:r>
            <a:r>
              <a:rPr lang="en-US" sz="2800" dirty="0" smtClean="0"/>
              <a:t>(4)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Stage 2: Page defragment</a:t>
            </a:r>
          </a:p>
          <a:p>
            <a:pPr lvl="1" eaLnBrk="1" hangingPunct="1"/>
            <a:r>
              <a:rPr lang="en-US" sz="2400" dirty="0" smtClean="0"/>
              <a:t>Make logical order same as physical order</a:t>
            </a:r>
          </a:p>
          <a:p>
            <a:pPr lvl="1" eaLnBrk="1" hangingPunct="1"/>
            <a:r>
              <a:rPr lang="en-US" sz="2400" dirty="0" smtClean="0"/>
              <a:t>Operates on leaf-level only</a:t>
            </a:r>
          </a:p>
          <a:p>
            <a:pPr lvl="1" eaLnBrk="1" hangingPunct="1"/>
            <a:r>
              <a:rPr lang="en-US" sz="2400" dirty="0" smtClean="0"/>
              <a:t>Uses a logical order scan and an allocation order scan in lockstep</a:t>
            </a:r>
          </a:p>
          <a:p>
            <a:pPr lvl="1" eaLnBrk="1" hangingPunct="1"/>
            <a:r>
              <a:rPr lang="en-US" sz="2400" dirty="0" smtClean="0"/>
              <a:t>Drops and reestablishes scan position after every page -&gt; totally online apart from page X locks</a:t>
            </a:r>
          </a:p>
          <a:p>
            <a:pPr lvl="1" eaLnBrk="1" hangingPunct="1"/>
            <a:r>
              <a:rPr lang="en-US" sz="2400" dirty="0" smtClean="0"/>
              <a:t>Reorders pages currently allocated to the index</a:t>
            </a:r>
          </a:p>
          <a:p>
            <a:endParaRPr lang="en-US" sz="2800" dirty="0" smtClean="0"/>
          </a:p>
          <a:p>
            <a:r>
              <a:rPr lang="en-US" sz="2800" dirty="0" smtClean="0"/>
              <a:t>Can be stopped with no loss of work</a:t>
            </a:r>
            <a:endParaRPr lang="en-US" sz="2800" dirty="0"/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Inside REORGANIZE </a:t>
            </a:r>
            <a:r>
              <a:rPr lang="en-US" sz="2800" dirty="0" smtClean="0"/>
              <a:t>(5)</a:t>
            </a:r>
            <a:endParaRPr lang="en-US" sz="1800" dirty="0" smtClean="0"/>
          </a:p>
        </p:txBody>
      </p:sp>
      <p:sp>
        <p:nvSpPr>
          <p:cNvPr id="209" name="Content Placeholder 20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>
                <a:cs typeface="Arial" charset="0"/>
              </a:rPr>
              <a:t>Page reordering example</a:t>
            </a:r>
          </a:p>
          <a:p>
            <a:endParaRPr lang="en-US" dirty="0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762000" y="2209800"/>
            <a:ext cx="7696200" cy="3657600"/>
            <a:chOff x="432" y="1584"/>
            <a:chExt cx="4848" cy="2304"/>
          </a:xfrm>
        </p:grpSpPr>
        <p:sp>
          <p:nvSpPr>
            <p:cNvPr id="71866" name="Rectangle 5"/>
            <p:cNvSpPr>
              <a:spLocks noChangeArrowheads="1"/>
            </p:cNvSpPr>
            <p:nvPr/>
          </p:nvSpPr>
          <p:spPr bwMode="auto">
            <a:xfrm>
              <a:off x="432" y="1584"/>
              <a:ext cx="4848" cy="2304"/>
            </a:xfrm>
            <a:prstGeom prst="rect">
              <a:avLst/>
            </a:prstGeom>
            <a:solidFill>
              <a:schemeClr val="bg1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71867" name="Rectangle 6"/>
            <p:cNvSpPr>
              <a:spLocks noChangeArrowheads="1"/>
            </p:cNvSpPr>
            <p:nvPr/>
          </p:nvSpPr>
          <p:spPr bwMode="auto">
            <a:xfrm>
              <a:off x="576" y="2160"/>
              <a:ext cx="576" cy="5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2000">
                <a:latin typeface="Tahoma" pitchFamily="34" charset="0"/>
                <a:cs typeface="Arial" charset="0"/>
              </a:endParaRPr>
            </a:p>
          </p:txBody>
        </p:sp>
        <p:sp>
          <p:nvSpPr>
            <p:cNvPr id="71868" name="Rectangle 7"/>
            <p:cNvSpPr>
              <a:spLocks noChangeArrowheads="1"/>
            </p:cNvSpPr>
            <p:nvPr/>
          </p:nvSpPr>
          <p:spPr bwMode="auto">
            <a:xfrm>
              <a:off x="1440" y="2160"/>
              <a:ext cx="576" cy="5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2000">
                <a:latin typeface="Tahoma" pitchFamily="34" charset="0"/>
                <a:cs typeface="Arial" charset="0"/>
              </a:endParaRPr>
            </a:p>
          </p:txBody>
        </p:sp>
        <p:sp>
          <p:nvSpPr>
            <p:cNvPr id="71869" name="Rectangle 8"/>
            <p:cNvSpPr>
              <a:spLocks noChangeArrowheads="1"/>
            </p:cNvSpPr>
            <p:nvPr/>
          </p:nvSpPr>
          <p:spPr bwMode="auto">
            <a:xfrm>
              <a:off x="2304" y="2160"/>
              <a:ext cx="576" cy="5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2000">
                <a:latin typeface="Tahoma" pitchFamily="34" charset="0"/>
                <a:cs typeface="Arial" charset="0"/>
              </a:endParaRPr>
            </a:p>
          </p:txBody>
        </p:sp>
        <p:sp>
          <p:nvSpPr>
            <p:cNvPr id="71870" name="Rectangle 9"/>
            <p:cNvSpPr>
              <a:spLocks noChangeArrowheads="1"/>
            </p:cNvSpPr>
            <p:nvPr/>
          </p:nvSpPr>
          <p:spPr bwMode="auto">
            <a:xfrm>
              <a:off x="3168" y="2160"/>
              <a:ext cx="576" cy="5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2000">
                <a:latin typeface="Tahoma" pitchFamily="34" charset="0"/>
                <a:cs typeface="Arial" charset="0"/>
              </a:endParaRPr>
            </a:p>
          </p:txBody>
        </p:sp>
        <p:sp>
          <p:nvSpPr>
            <p:cNvPr id="71871" name="Text Box 10"/>
            <p:cNvSpPr txBox="1">
              <a:spLocks noChangeArrowheads="1"/>
            </p:cNvSpPr>
            <p:nvPr/>
          </p:nvSpPr>
          <p:spPr bwMode="auto">
            <a:xfrm>
              <a:off x="768" y="3120"/>
              <a:ext cx="219" cy="23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1</a:t>
              </a:r>
            </a:p>
          </p:txBody>
        </p:sp>
        <p:sp>
          <p:nvSpPr>
            <p:cNvPr id="71872" name="Text Box 11"/>
            <p:cNvSpPr txBox="1">
              <a:spLocks noChangeArrowheads="1"/>
            </p:cNvSpPr>
            <p:nvPr/>
          </p:nvSpPr>
          <p:spPr bwMode="auto">
            <a:xfrm>
              <a:off x="1632" y="3120"/>
              <a:ext cx="219" cy="23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2</a:t>
              </a:r>
            </a:p>
          </p:txBody>
        </p:sp>
        <p:sp>
          <p:nvSpPr>
            <p:cNvPr id="71873" name="Text Box 12"/>
            <p:cNvSpPr txBox="1">
              <a:spLocks noChangeArrowheads="1"/>
            </p:cNvSpPr>
            <p:nvPr/>
          </p:nvSpPr>
          <p:spPr bwMode="auto">
            <a:xfrm>
              <a:off x="2496" y="3120"/>
              <a:ext cx="219" cy="23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3</a:t>
              </a:r>
            </a:p>
          </p:txBody>
        </p:sp>
        <p:sp>
          <p:nvSpPr>
            <p:cNvPr id="71874" name="Text Box 13"/>
            <p:cNvSpPr txBox="1">
              <a:spLocks noChangeArrowheads="1"/>
            </p:cNvSpPr>
            <p:nvPr/>
          </p:nvSpPr>
          <p:spPr bwMode="auto">
            <a:xfrm>
              <a:off x="3360" y="3120"/>
              <a:ext cx="219" cy="23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4</a:t>
              </a:r>
            </a:p>
          </p:txBody>
        </p:sp>
        <p:sp>
          <p:nvSpPr>
            <p:cNvPr id="71875" name="Line 14"/>
            <p:cNvSpPr>
              <a:spLocks noChangeShapeType="1"/>
            </p:cNvSpPr>
            <p:nvPr/>
          </p:nvSpPr>
          <p:spPr bwMode="auto">
            <a:xfrm>
              <a:off x="2592" y="2736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876" name="Line 15"/>
            <p:cNvSpPr>
              <a:spLocks noChangeShapeType="1"/>
            </p:cNvSpPr>
            <p:nvPr/>
          </p:nvSpPr>
          <p:spPr bwMode="auto">
            <a:xfrm>
              <a:off x="2592" y="2928"/>
              <a:ext cx="86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877" name="Line 16"/>
            <p:cNvSpPr>
              <a:spLocks noChangeShapeType="1"/>
            </p:cNvSpPr>
            <p:nvPr/>
          </p:nvSpPr>
          <p:spPr bwMode="auto">
            <a:xfrm flipV="1">
              <a:off x="3456" y="2736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878" name="Line 17"/>
            <p:cNvSpPr>
              <a:spLocks noChangeShapeType="1"/>
            </p:cNvSpPr>
            <p:nvPr/>
          </p:nvSpPr>
          <p:spPr bwMode="auto">
            <a:xfrm flipV="1">
              <a:off x="3456" y="1968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879" name="Line 18"/>
            <p:cNvSpPr>
              <a:spLocks noChangeShapeType="1"/>
            </p:cNvSpPr>
            <p:nvPr/>
          </p:nvSpPr>
          <p:spPr bwMode="auto">
            <a:xfrm flipH="1">
              <a:off x="1728" y="1968"/>
              <a:ext cx="172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880" name="Line 19"/>
            <p:cNvSpPr>
              <a:spLocks noChangeShapeType="1"/>
            </p:cNvSpPr>
            <p:nvPr/>
          </p:nvSpPr>
          <p:spPr bwMode="auto">
            <a:xfrm>
              <a:off x="1728" y="1968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881" name="Line 20"/>
            <p:cNvSpPr>
              <a:spLocks noChangeShapeType="1"/>
            </p:cNvSpPr>
            <p:nvPr/>
          </p:nvSpPr>
          <p:spPr bwMode="auto">
            <a:xfrm>
              <a:off x="1728" y="2736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882" name="Line 21"/>
            <p:cNvSpPr>
              <a:spLocks noChangeShapeType="1"/>
            </p:cNvSpPr>
            <p:nvPr/>
          </p:nvSpPr>
          <p:spPr bwMode="auto">
            <a:xfrm flipH="1">
              <a:off x="864" y="2928"/>
              <a:ext cx="86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883" name="Line 22"/>
            <p:cNvSpPr>
              <a:spLocks noChangeShapeType="1"/>
            </p:cNvSpPr>
            <p:nvPr/>
          </p:nvSpPr>
          <p:spPr bwMode="auto">
            <a:xfrm flipV="1">
              <a:off x="864" y="2736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884" name="Text Box 23"/>
            <p:cNvSpPr txBox="1">
              <a:spLocks noChangeArrowheads="1"/>
            </p:cNvSpPr>
            <p:nvPr/>
          </p:nvSpPr>
          <p:spPr bwMode="auto">
            <a:xfrm>
              <a:off x="1488" y="3408"/>
              <a:ext cx="1344" cy="14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000">
                  <a:latin typeface="Tahoma" pitchFamily="34" charset="0"/>
                  <a:cs typeface="Arial" charset="0"/>
                </a:rPr>
                <a:t>Physical Page ID</a:t>
              </a:r>
            </a:p>
          </p:txBody>
        </p:sp>
        <p:sp>
          <p:nvSpPr>
            <p:cNvPr id="71885" name="Text Box 24"/>
            <p:cNvSpPr txBox="1">
              <a:spLocks noChangeArrowheads="1"/>
            </p:cNvSpPr>
            <p:nvPr/>
          </p:nvSpPr>
          <p:spPr bwMode="auto">
            <a:xfrm>
              <a:off x="2448" y="2208"/>
              <a:ext cx="338" cy="40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AB</a:t>
              </a:r>
            </a:p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BC</a:t>
              </a:r>
            </a:p>
          </p:txBody>
        </p:sp>
        <p:sp>
          <p:nvSpPr>
            <p:cNvPr id="71886" name="Text Box 25"/>
            <p:cNvSpPr txBox="1">
              <a:spLocks noChangeArrowheads="1"/>
            </p:cNvSpPr>
            <p:nvPr/>
          </p:nvSpPr>
          <p:spPr bwMode="auto">
            <a:xfrm>
              <a:off x="3312" y="2208"/>
              <a:ext cx="337" cy="40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DE</a:t>
              </a:r>
            </a:p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EF</a:t>
              </a:r>
            </a:p>
          </p:txBody>
        </p:sp>
        <p:sp>
          <p:nvSpPr>
            <p:cNvPr id="71887" name="Text Box 26"/>
            <p:cNvSpPr txBox="1">
              <a:spLocks noChangeArrowheads="1"/>
            </p:cNvSpPr>
            <p:nvPr/>
          </p:nvSpPr>
          <p:spPr bwMode="auto">
            <a:xfrm>
              <a:off x="1584" y="2208"/>
              <a:ext cx="321" cy="40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JK</a:t>
              </a:r>
            </a:p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KL</a:t>
              </a:r>
            </a:p>
          </p:txBody>
        </p:sp>
        <p:sp>
          <p:nvSpPr>
            <p:cNvPr id="71888" name="Text Box 27"/>
            <p:cNvSpPr txBox="1">
              <a:spLocks noChangeArrowheads="1"/>
            </p:cNvSpPr>
            <p:nvPr/>
          </p:nvSpPr>
          <p:spPr bwMode="auto">
            <a:xfrm>
              <a:off x="720" y="2208"/>
              <a:ext cx="391" cy="40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VW</a:t>
              </a:r>
              <a:br>
                <a:rPr lang="en-US" sz="2000">
                  <a:latin typeface="Tahoma" pitchFamily="34" charset="0"/>
                  <a:cs typeface="Arial" charset="0"/>
                </a:rPr>
              </a:br>
              <a:r>
                <a:rPr lang="en-US" sz="2000">
                  <a:latin typeface="Tahoma" pitchFamily="34" charset="0"/>
                  <a:cs typeface="Arial" charset="0"/>
                </a:rPr>
                <a:t>WZ</a:t>
              </a:r>
            </a:p>
          </p:txBody>
        </p:sp>
      </p:grpSp>
      <p:grpSp>
        <p:nvGrpSpPr>
          <p:cNvPr id="3" name="Group 28"/>
          <p:cNvGrpSpPr>
            <a:grpSpLocks/>
          </p:cNvGrpSpPr>
          <p:nvPr/>
        </p:nvGrpSpPr>
        <p:grpSpPr bwMode="auto">
          <a:xfrm>
            <a:off x="762000" y="2209800"/>
            <a:ext cx="7696200" cy="3657600"/>
            <a:chOff x="432" y="1584"/>
            <a:chExt cx="4848" cy="2304"/>
          </a:xfrm>
        </p:grpSpPr>
        <p:sp>
          <p:nvSpPr>
            <p:cNvPr id="71841" name="Rectangle 29"/>
            <p:cNvSpPr>
              <a:spLocks noChangeArrowheads="1"/>
            </p:cNvSpPr>
            <p:nvPr/>
          </p:nvSpPr>
          <p:spPr bwMode="auto">
            <a:xfrm>
              <a:off x="432" y="1584"/>
              <a:ext cx="4848" cy="2304"/>
            </a:xfrm>
            <a:prstGeom prst="rect">
              <a:avLst/>
            </a:prstGeom>
            <a:solidFill>
              <a:schemeClr val="bg1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71842" name="Rectangle 30"/>
            <p:cNvSpPr>
              <a:spLocks noChangeArrowheads="1"/>
            </p:cNvSpPr>
            <p:nvPr/>
          </p:nvSpPr>
          <p:spPr bwMode="auto">
            <a:xfrm>
              <a:off x="576" y="2160"/>
              <a:ext cx="576" cy="5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2000">
                <a:latin typeface="Tahoma" pitchFamily="34" charset="0"/>
                <a:cs typeface="Arial" charset="0"/>
              </a:endParaRPr>
            </a:p>
          </p:txBody>
        </p:sp>
        <p:sp>
          <p:nvSpPr>
            <p:cNvPr id="71843" name="Rectangle 31"/>
            <p:cNvSpPr>
              <a:spLocks noChangeArrowheads="1"/>
            </p:cNvSpPr>
            <p:nvPr/>
          </p:nvSpPr>
          <p:spPr bwMode="auto">
            <a:xfrm>
              <a:off x="1440" y="2160"/>
              <a:ext cx="576" cy="5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2000">
                <a:latin typeface="Tahoma" pitchFamily="34" charset="0"/>
                <a:cs typeface="Arial" charset="0"/>
              </a:endParaRPr>
            </a:p>
          </p:txBody>
        </p:sp>
        <p:sp>
          <p:nvSpPr>
            <p:cNvPr id="71844" name="Rectangle 32"/>
            <p:cNvSpPr>
              <a:spLocks noChangeArrowheads="1"/>
            </p:cNvSpPr>
            <p:nvPr/>
          </p:nvSpPr>
          <p:spPr bwMode="auto">
            <a:xfrm>
              <a:off x="2304" y="2160"/>
              <a:ext cx="576" cy="5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2000">
                <a:latin typeface="Tahoma" pitchFamily="34" charset="0"/>
                <a:cs typeface="Arial" charset="0"/>
              </a:endParaRPr>
            </a:p>
          </p:txBody>
        </p:sp>
        <p:sp>
          <p:nvSpPr>
            <p:cNvPr id="71845" name="Rectangle 33"/>
            <p:cNvSpPr>
              <a:spLocks noChangeArrowheads="1"/>
            </p:cNvSpPr>
            <p:nvPr/>
          </p:nvSpPr>
          <p:spPr bwMode="auto">
            <a:xfrm>
              <a:off x="3168" y="2160"/>
              <a:ext cx="576" cy="5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2000">
                <a:latin typeface="Tahoma" pitchFamily="34" charset="0"/>
                <a:cs typeface="Arial" charset="0"/>
              </a:endParaRPr>
            </a:p>
          </p:txBody>
        </p:sp>
        <p:sp>
          <p:nvSpPr>
            <p:cNvPr id="71846" name="Text Box 34"/>
            <p:cNvSpPr txBox="1">
              <a:spLocks noChangeArrowheads="1"/>
            </p:cNvSpPr>
            <p:nvPr/>
          </p:nvSpPr>
          <p:spPr bwMode="auto">
            <a:xfrm>
              <a:off x="768" y="3120"/>
              <a:ext cx="219" cy="23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1</a:t>
              </a:r>
            </a:p>
          </p:txBody>
        </p:sp>
        <p:sp>
          <p:nvSpPr>
            <p:cNvPr id="71847" name="Text Box 35"/>
            <p:cNvSpPr txBox="1">
              <a:spLocks noChangeArrowheads="1"/>
            </p:cNvSpPr>
            <p:nvPr/>
          </p:nvSpPr>
          <p:spPr bwMode="auto">
            <a:xfrm>
              <a:off x="1632" y="3120"/>
              <a:ext cx="219" cy="23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2</a:t>
              </a:r>
            </a:p>
          </p:txBody>
        </p:sp>
        <p:sp>
          <p:nvSpPr>
            <p:cNvPr id="71848" name="Text Box 36"/>
            <p:cNvSpPr txBox="1">
              <a:spLocks noChangeArrowheads="1"/>
            </p:cNvSpPr>
            <p:nvPr/>
          </p:nvSpPr>
          <p:spPr bwMode="auto">
            <a:xfrm>
              <a:off x="2496" y="3120"/>
              <a:ext cx="219" cy="23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3</a:t>
              </a:r>
            </a:p>
          </p:txBody>
        </p:sp>
        <p:sp>
          <p:nvSpPr>
            <p:cNvPr id="71849" name="Text Box 37"/>
            <p:cNvSpPr txBox="1">
              <a:spLocks noChangeArrowheads="1"/>
            </p:cNvSpPr>
            <p:nvPr/>
          </p:nvSpPr>
          <p:spPr bwMode="auto">
            <a:xfrm>
              <a:off x="3360" y="3120"/>
              <a:ext cx="219" cy="23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4</a:t>
              </a:r>
            </a:p>
          </p:txBody>
        </p:sp>
        <p:sp>
          <p:nvSpPr>
            <p:cNvPr id="71850" name="Line 38"/>
            <p:cNvSpPr>
              <a:spLocks noChangeShapeType="1"/>
            </p:cNvSpPr>
            <p:nvPr/>
          </p:nvSpPr>
          <p:spPr bwMode="auto">
            <a:xfrm>
              <a:off x="2592" y="2736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851" name="Line 39"/>
            <p:cNvSpPr>
              <a:spLocks noChangeShapeType="1"/>
            </p:cNvSpPr>
            <p:nvPr/>
          </p:nvSpPr>
          <p:spPr bwMode="auto">
            <a:xfrm>
              <a:off x="2592" y="2928"/>
              <a:ext cx="86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852" name="Line 40"/>
            <p:cNvSpPr>
              <a:spLocks noChangeShapeType="1"/>
            </p:cNvSpPr>
            <p:nvPr/>
          </p:nvSpPr>
          <p:spPr bwMode="auto">
            <a:xfrm flipV="1">
              <a:off x="3456" y="2736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853" name="Line 41"/>
            <p:cNvSpPr>
              <a:spLocks noChangeShapeType="1"/>
            </p:cNvSpPr>
            <p:nvPr/>
          </p:nvSpPr>
          <p:spPr bwMode="auto">
            <a:xfrm flipV="1">
              <a:off x="3456" y="1968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854" name="Line 42"/>
            <p:cNvSpPr>
              <a:spLocks noChangeShapeType="1"/>
            </p:cNvSpPr>
            <p:nvPr/>
          </p:nvSpPr>
          <p:spPr bwMode="auto">
            <a:xfrm flipH="1">
              <a:off x="1728" y="1968"/>
              <a:ext cx="172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855" name="Line 43"/>
            <p:cNvSpPr>
              <a:spLocks noChangeShapeType="1"/>
            </p:cNvSpPr>
            <p:nvPr/>
          </p:nvSpPr>
          <p:spPr bwMode="auto">
            <a:xfrm>
              <a:off x="1728" y="1968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856" name="Line 44"/>
            <p:cNvSpPr>
              <a:spLocks noChangeShapeType="1"/>
            </p:cNvSpPr>
            <p:nvPr/>
          </p:nvSpPr>
          <p:spPr bwMode="auto">
            <a:xfrm>
              <a:off x="1728" y="2736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857" name="Line 45"/>
            <p:cNvSpPr>
              <a:spLocks noChangeShapeType="1"/>
            </p:cNvSpPr>
            <p:nvPr/>
          </p:nvSpPr>
          <p:spPr bwMode="auto">
            <a:xfrm flipH="1">
              <a:off x="864" y="2928"/>
              <a:ext cx="86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858" name="Line 46"/>
            <p:cNvSpPr>
              <a:spLocks noChangeShapeType="1"/>
            </p:cNvSpPr>
            <p:nvPr/>
          </p:nvSpPr>
          <p:spPr bwMode="auto">
            <a:xfrm flipV="1">
              <a:off x="864" y="2736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859" name="Text Box 47"/>
            <p:cNvSpPr txBox="1">
              <a:spLocks noChangeArrowheads="1"/>
            </p:cNvSpPr>
            <p:nvPr/>
          </p:nvSpPr>
          <p:spPr bwMode="auto">
            <a:xfrm>
              <a:off x="1488" y="3408"/>
              <a:ext cx="1344" cy="14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000">
                  <a:latin typeface="Tahoma" pitchFamily="34" charset="0"/>
                  <a:cs typeface="Arial" charset="0"/>
                </a:rPr>
                <a:t>Physical Page ID</a:t>
              </a:r>
            </a:p>
          </p:txBody>
        </p:sp>
        <p:sp>
          <p:nvSpPr>
            <p:cNvPr id="71860" name="Text Box 48"/>
            <p:cNvSpPr txBox="1">
              <a:spLocks noChangeArrowheads="1"/>
            </p:cNvSpPr>
            <p:nvPr/>
          </p:nvSpPr>
          <p:spPr bwMode="auto">
            <a:xfrm>
              <a:off x="2448" y="2208"/>
              <a:ext cx="338" cy="40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AB</a:t>
              </a:r>
            </a:p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BC</a:t>
              </a:r>
            </a:p>
          </p:txBody>
        </p:sp>
        <p:sp>
          <p:nvSpPr>
            <p:cNvPr id="71861" name="Text Box 49"/>
            <p:cNvSpPr txBox="1">
              <a:spLocks noChangeArrowheads="1"/>
            </p:cNvSpPr>
            <p:nvPr/>
          </p:nvSpPr>
          <p:spPr bwMode="auto">
            <a:xfrm>
              <a:off x="3312" y="2208"/>
              <a:ext cx="337" cy="40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DE</a:t>
              </a:r>
            </a:p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EF</a:t>
              </a:r>
            </a:p>
          </p:txBody>
        </p:sp>
        <p:sp>
          <p:nvSpPr>
            <p:cNvPr id="71862" name="Text Box 50"/>
            <p:cNvSpPr txBox="1">
              <a:spLocks noChangeArrowheads="1"/>
            </p:cNvSpPr>
            <p:nvPr/>
          </p:nvSpPr>
          <p:spPr bwMode="auto">
            <a:xfrm>
              <a:off x="1584" y="2208"/>
              <a:ext cx="321" cy="40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JK</a:t>
              </a:r>
            </a:p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KL</a:t>
              </a:r>
            </a:p>
          </p:txBody>
        </p:sp>
        <p:sp>
          <p:nvSpPr>
            <p:cNvPr id="71863" name="Text Box 51"/>
            <p:cNvSpPr txBox="1">
              <a:spLocks noChangeArrowheads="1"/>
            </p:cNvSpPr>
            <p:nvPr/>
          </p:nvSpPr>
          <p:spPr bwMode="auto">
            <a:xfrm>
              <a:off x="720" y="2208"/>
              <a:ext cx="391" cy="40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VW</a:t>
              </a:r>
              <a:br>
                <a:rPr lang="en-US" sz="2000">
                  <a:latin typeface="Tahoma" pitchFamily="34" charset="0"/>
                  <a:cs typeface="Arial" charset="0"/>
                </a:rPr>
              </a:br>
              <a:r>
                <a:rPr lang="en-US" sz="2000">
                  <a:latin typeface="Tahoma" pitchFamily="34" charset="0"/>
                  <a:cs typeface="Arial" charset="0"/>
                </a:rPr>
                <a:t>WZ</a:t>
              </a:r>
            </a:p>
          </p:txBody>
        </p:sp>
        <p:sp>
          <p:nvSpPr>
            <p:cNvPr id="71864" name="Rectangle 52"/>
            <p:cNvSpPr>
              <a:spLocks noChangeArrowheads="1"/>
            </p:cNvSpPr>
            <p:nvPr/>
          </p:nvSpPr>
          <p:spPr bwMode="auto">
            <a:xfrm>
              <a:off x="4416" y="2160"/>
              <a:ext cx="576" cy="5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2000">
                <a:latin typeface="Tahoma" pitchFamily="34" charset="0"/>
                <a:cs typeface="Arial" charset="0"/>
              </a:endParaRPr>
            </a:p>
          </p:txBody>
        </p:sp>
        <p:sp>
          <p:nvSpPr>
            <p:cNvPr id="71865" name="Text Box 53"/>
            <p:cNvSpPr txBox="1">
              <a:spLocks noChangeArrowheads="1"/>
            </p:cNvSpPr>
            <p:nvPr/>
          </p:nvSpPr>
          <p:spPr bwMode="auto">
            <a:xfrm>
              <a:off x="4368" y="3120"/>
              <a:ext cx="672" cy="23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2104</a:t>
              </a:r>
            </a:p>
          </p:txBody>
        </p:sp>
      </p:grpSp>
      <p:grpSp>
        <p:nvGrpSpPr>
          <p:cNvPr id="4" name="Group 54"/>
          <p:cNvGrpSpPr>
            <a:grpSpLocks/>
          </p:cNvGrpSpPr>
          <p:nvPr/>
        </p:nvGrpSpPr>
        <p:grpSpPr bwMode="auto">
          <a:xfrm>
            <a:off x="762000" y="2209800"/>
            <a:ext cx="7696200" cy="3657600"/>
            <a:chOff x="480" y="1584"/>
            <a:chExt cx="4848" cy="2304"/>
          </a:xfrm>
        </p:grpSpPr>
        <p:sp>
          <p:nvSpPr>
            <p:cNvPr id="71816" name="Rectangle 55"/>
            <p:cNvSpPr>
              <a:spLocks noChangeArrowheads="1"/>
            </p:cNvSpPr>
            <p:nvPr/>
          </p:nvSpPr>
          <p:spPr bwMode="auto">
            <a:xfrm>
              <a:off x="480" y="1584"/>
              <a:ext cx="4848" cy="2304"/>
            </a:xfrm>
            <a:prstGeom prst="rect">
              <a:avLst/>
            </a:prstGeom>
            <a:solidFill>
              <a:schemeClr val="bg1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71817" name="Rectangle 56"/>
            <p:cNvSpPr>
              <a:spLocks noChangeArrowheads="1"/>
            </p:cNvSpPr>
            <p:nvPr/>
          </p:nvSpPr>
          <p:spPr bwMode="auto">
            <a:xfrm>
              <a:off x="4416" y="2160"/>
              <a:ext cx="576" cy="5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2000">
                <a:latin typeface="Tahoma" pitchFamily="34" charset="0"/>
                <a:cs typeface="Arial" charset="0"/>
              </a:endParaRPr>
            </a:p>
          </p:txBody>
        </p:sp>
        <p:sp>
          <p:nvSpPr>
            <p:cNvPr id="71818" name="Rectangle 57"/>
            <p:cNvSpPr>
              <a:spLocks noChangeArrowheads="1"/>
            </p:cNvSpPr>
            <p:nvPr/>
          </p:nvSpPr>
          <p:spPr bwMode="auto">
            <a:xfrm>
              <a:off x="576" y="2160"/>
              <a:ext cx="576" cy="5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2000">
                <a:latin typeface="Tahoma" pitchFamily="34" charset="0"/>
                <a:cs typeface="Arial" charset="0"/>
              </a:endParaRPr>
            </a:p>
          </p:txBody>
        </p:sp>
        <p:sp>
          <p:nvSpPr>
            <p:cNvPr id="71819" name="Rectangle 58"/>
            <p:cNvSpPr>
              <a:spLocks noChangeArrowheads="1"/>
            </p:cNvSpPr>
            <p:nvPr/>
          </p:nvSpPr>
          <p:spPr bwMode="auto">
            <a:xfrm>
              <a:off x="1440" y="2160"/>
              <a:ext cx="576" cy="5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2000">
                <a:latin typeface="Tahoma" pitchFamily="34" charset="0"/>
                <a:cs typeface="Arial" charset="0"/>
              </a:endParaRPr>
            </a:p>
          </p:txBody>
        </p:sp>
        <p:sp>
          <p:nvSpPr>
            <p:cNvPr id="71820" name="Rectangle 59"/>
            <p:cNvSpPr>
              <a:spLocks noChangeArrowheads="1"/>
            </p:cNvSpPr>
            <p:nvPr/>
          </p:nvSpPr>
          <p:spPr bwMode="auto">
            <a:xfrm>
              <a:off x="2304" y="2160"/>
              <a:ext cx="576" cy="5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2000">
                <a:latin typeface="Tahoma" pitchFamily="34" charset="0"/>
                <a:cs typeface="Arial" charset="0"/>
              </a:endParaRPr>
            </a:p>
          </p:txBody>
        </p:sp>
        <p:sp>
          <p:nvSpPr>
            <p:cNvPr id="71821" name="Rectangle 60"/>
            <p:cNvSpPr>
              <a:spLocks noChangeArrowheads="1"/>
            </p:cNvSpPr>
            <p:nvPr/>
          </p:nvSpPr>
          <p:spPr bwMode="auto">
            <a:xfrm>
              <a:off x="3168" y="2160"/>
              <a:ext cx="576" cy="5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2000">
                <a:latin typeface="Tahoma" pitchFamily="34" charset="0"/>
                <a:cs typeface="Arial" charset="0"/>
              </a:endParaRPr>
            </a:p>
          </p:txBody>
        </p:sp>
        <p:sp>
          <p:nvSpPr>
            <p:cNvPr id="71822" name="Text Box 61"/>
            <p:cNvSpPr txBox="1">
              <a:spLocks noChangeArrowheads="1"/>
            </p:cNvSpPr>
            <p:nvPr/>
          </p:nvSpPr>
          <p:spPr bwMode="auto">
            <a:xfrm>
              <a:off x="768" y="3120"/>
              <a:ext cx="219" cy="23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1</a:t>
              </a:r>
            </a:p>
          </p:txBody>
        </p:sp>
        <p:sp>
          <p:nvSpPr>
            <p:cNvPr id="71823" name="Text Box 62"/>
            <p:cNvSpPr txBox="1">
              <a:spLocks noChangeArrowheads="1"/>
            </p:cNvSpPr>
            <p:nvPr/>
          </p:nvSpPr>
          <p:spPr bwMode="auto">
            <a:xfrm>
              <a:off x="1632" y="3120"/>
              <a:ext cx="219" cy="23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2</a:t>
              </a:r>
            </a:p>
          </p:txBody>
        </p:sp>
        <p:sp>
          <p:nvSpPr>
            <p:cNvPr id="71824" name="Text Box 63"/>
            <p:cNvSpPr txBox="1">
              <a:spLocks noChangeArrowheads="1"/>
            </p:cNvSpPr>
            <p:nvPr/>
          </p:nvSpPr>
          <p:spPr bwMode="auto">
            <a:xfrm>
              <a:off x="2496" y="3120"/>
              <a:ext cx="219" cy="23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3</a:t>
              </a:r>
            </a:p>
          </p:txBody>
        </p:sp>
        <p:sp>
          <p:nvSpPr>
            <p:cNvPr id="71825" name="Text Box 64"/>
            <p:cNvSpPr txBox="1">
              <a:spLocks noChangeArrowheads="1"/>
            </p:cNvSpPr>
            <p:nvPr/>
          </p:nvSpPr>
          <p:spPr bwMode="auto">
            <a:xfrm>
              <a:off x="3360" y="3120"/>
              <a:ext cx="219" cy="23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4</a:t>
              </a:r>
            </a:p>
          </p:txBody>
        </p:sp>
        <p:sp>
          <p:nvSpPr>
            <p:cNvPr id="71826" name="Line 65"/>
            <p:cNvSpPr>
              <a:spLocks noChangeShapeType="1"/>
            </p:cNvSpPr>
            <p:nvPr/>
          </p:nvSpPr>
          <p:spPr bwMode="auto">
            <a:xfrm>
              <a:off x="2592" y="2736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827" name="Line 66"/>
            <p:cNvSpPr>
              <a:spLocks noChangeShapeType="1"/>
            </p:cNvSpPr>
            <p:nvPr/>
          </p:nvSpPr>
          <p:spPr bwMode="auto">
            <a:xfrm>
              <a:off x="2592" y="2928"/>
              <a:ext cx="86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828" name="Line 67"/>
            <p:cNvSpPr>
              <a:spLocks noChangeShapeType="1"/>
            </p:cNvSpPr>
            <p:nvPr/>
          </p:nvSpPr>
          <p:spPr bwMode="auto">
            <a:xfrm flipV="1">
              <a:off x="3456" y="2736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829" name="Line 68"/>
            <p:cNvSpPr>
              <a:spLocks noChangeShapeType="1"/>
            </p:cNvSpPr>
            <p:nvPr/>
          </p:nvSpPr>
          <p:spPr bwMode="auto">
            <a:xfrm flipV="1">
              <a:off x="3456" y="1968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830" name="Line 69"/>
            <p:cNvSpPr>
              <a:spLocks noChangeShapeType="1"/>
            </p:cNvSpPr>
            <p:nvPr/>
          </p:nvSpPr>
          <p:spPr bwMode="auto">
            <a:xfrm flipH="1">
              <a:off x="1728" y="1968"/>
              <a:ext cx="172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831" name="Line 70"/>
            <p:cNvSpPr>
              <a:spLocks noChangeShapeType="1"/>
            </p:cNvSpPr>
            <p:nvPr/>
          </p:nvSpPr>
          <p:spPr bwMode="auto">
            <a:xfrm>
              <a:off x="1728" y="1968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832" name="Line 71"/>
            <p:cNvSpPr>
              <a:spLocks noChangeShapeType="1"/>
            </p:cNvSpPr>
            <p:nvPr/>
          </p:nvSpPr>
          <p:spPr bwMode="auto">
            <a:xfrm>
              <a:off x="1728" y="2736"/>
              <a:ext cx="0" cy="2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833" name="Line 72"/>
            <p:cNvSpPr>
              <a:spLocks noChangeShapeType="1"/>
            </p:cNvSpPr>
            <p:nvPr/>
          </p:nvSpPr>
          <p:spPr bwMode="auto">
            <a:xfrm>
              <a:off x="1728" y="3024"/>
              <a:ext cx="297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834" name="Line 73"/>
            <p:cNvSpPr>
              <a:spLocks noChangeShapeType="1"/>
            </p:cNvSpPr>
            <p:nvPr/>
          </p:nvSpPr>
          <p:spPr bwMode="auto">
            <a:xfrm flipV="1">
              <a:off x="4704" y="2736"/>
              <a:ext cx="0" cy="2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835" name="Text Box 74"/>
            <p:cNvSpPr txBox="1">
              <a:spLocks noChangeArrowheads="1"/>
            </p:cNvSpPr>
            <p:nvPr/>
          </p:nvSpPr>
          <p:spPr bwMode="auto">
            <a:xfrm>
              <a:off x="1488" y="3408"/>
              <a:ext cx="1344" cy="14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000">
                  <a:latin typeface="Tahoma" pitchFamily="34" charset="0"/>
                  <a:cs typeface="Arial" charset="0"/>
                </a:rPr>
                <a:t>Physical Page ID</a:t>
              </a:r>
              <a:endParaRPr lang="en-US" sz="2000">
                <a:latin typeface="Tahoma" pitchFamily="34" charset="0"/>
                <a:cs typeface="Arial" charset="0"/>
              </a:endParaRPr>
            </a:p>
          </p:txBody>
        </p:sp>
        <p:sp>
          <p:nvSpPr>
            <p:cNvPr id="71836" name="Text Box 75"/>
            <p:cNvSpPr txBox="1">
              <a:spLocks noChangeArrowheads="1"/>
            </p:cNvSpPr>
            <p:nvPr/>
          </p:nvSpPr>
          <p:spPr bwMode="auto">
            <a:xfrm>
              <a:off x="2448" y="2208"/>
              <a:ext cx="338" cy="40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AB</a:t>
              </a:r>
            </a:p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BC</a:t>
              </a:r>
            </a:p>
          </p:txBody>
        </p:sp>
        <p:sp>
          <p:nvSpPr>
            <p:cNvPr id="71837" name="Text Box 76"/>
            <p:cNvSpPr txBox="1">
              <a:spLocks noChangeArrowheads="1"/>
            </p:cNvSpPr>
            <p:nvPr/>
          </p:nvSpPr>
          <p:spPr bwMode="auto">
            <a:xfrm>
              <a:off x="3312" y="2208"/>
              <a:ext cx="337" cy="40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DE</a:t>
              </a:r>
            </a:p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EF</a:t>
              </a:r>
            </a:p>
          </p:txBody>
        </p:sp>
        <p:sp>
          <p:nvSpPr>
            <p:cNvPr id="71838" name="Text Box 77"/>
            <p:cNvSpPr txBox="1">
              <a:spLocks noChangeArrowheads="1"/>
            </p:cNvSpPr>
            <p:nvPr/>
          </p:nvSpPr>
          <p:spPr bwMode="auto">
            <a:xfrm>
              <a:off x="1584" y="2208"/>
              <a:ext cx="321" cy="40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JK</a:t>
              </a:r>
            </a:p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KL</a:t>
              </a:r>
            </a:p>
          </p:txBody>
        </p:sp>
        <p:sp>
          <p:nvSpPr>
            <p:cNvPr id="71839" name="Text Box 78"/>
            <p:cNvSpPr txBox="1">
              <a:spLocks noChangeArrowheads="1"/>
            </p:cNvSpPr>
            <p:nvPr/>
          </p:nvSpPr>
          <p:spPr bwMode="auto">
            <a:xfrm>
              <a:off x="4512" y="2208"/>
              <a:ext cx="391" cy="40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VW</a:t>
              </a:r>
              <a:br>
                <a:rPr lang="en-US" sz="2000">
                  <a:latin typeface="Tahoma" pitchFamily="34" charset="0"/>
                  <a:cs typeface="Arial" charset="0"/>
                </a:rPr>
              </a:br>
              <a:r>
                <a:rPr lang="en-US" sz="2000">
                  <a:latin typeface="Tahoma" pitchFamily="34" charset="0"/>
                  <a:cs typeface="Arial" charset="0"/>
                </a:rPr>
                <a:t>WZ</a:t>
              </a:r>
            </a:p>
          </p:txBody>
        </p:sp>
        <p:sp>
          <p:nvSpPr>
            <p:cNvPr id="71840" name="Text Box 79"/>
            <p:cNvSpPr txBox="1">
              <a:spLocks noChangeArrowheads="1"/>
            </p:cNvSpPr>
            <p:nvPr/>
          </p:nvSpPr>
          <p:spPr bwMode="auto">
            <a:xfrm>
              <a:off x="4368" y="3120"/>
              <a:ext cx="672" cy="23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2104</a:t>
              </a:r>
            </a:p>
          </p:txBody>
        </p:sp>
      </p:grpSp>
      <p:grpSp>
        <p:nvGrpSpPr>
          <p:cNvPr id="5" name="Group 80"/>
          <p:cNvGrpSpPr>
            <a:grpSpLocks/>
          </p:cNvGrpSpPr>
          <p:nvPr/>
        </p:nvGrpSpPr>
        <p:grpSpPr bwMode="auto">
          <a:xfrm>
            <a:off x="762000" y="2209800"/>
            <a:ext cx="7696200" cy="3657600"/>
            <a:chOff x="480" y="1584"/>
            <a:chExt cx="4848" cy="2304"/>
          </a:xfrm>
        </p:grpSpPr>
        <p:sp>
          <p:nvSpPr>
            <p:cNvPr id="71791" name="Rectangle 81"/>
            <p:cNvSpPr>
              <a:spLocks noChangeArrowheads="1"/>
            </p:cNvSpPr>
            <p:nvPr/>
          </p:nvSpPr>
          <p:spPr bwMode="auto">
            <a:xfrm>
              <a:off x="480" y="1584"/>
              <a:ext cx="4848" cy="2304"/>
            </a:xfrm>
            <a:prstGeom prst="rect">
              <a:avLst/>
            </a:prstGeom>
            <a:solidFill>
              <a:schemeClr val="bg1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71792" name="Rectangle 82"/>
            <p:cNvSpPr>
              <a:spLocks noChangeArrowheads="1"/>
            </p:cNvSpPr>
            <p:nvPr/>
          </p:nvSpPr>
          <p:spPr bwMode="auto">
            <a:xfrm>
              <a:off x="4416" y="2160"/>
              <a:ext cx="576" cy="5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2000">
                <a:latin typeface="Tahoma" pitchFamily="34" charset="0"/>
                <a:cs typeface="Arial" charset="0"/>
              </a:endParaRPr>
            </a:p>
          </p:txBody>
        </p:sp>
        <p:sp>
          <p:nvSpPr>
            <p:cNvPr id="71793" name="Rectangle 83"/>
            <p:cNvSpPr>
              <a:spLocks noChangeArrowheads="1"/>
            </p:cNvSpPr>
            <p:nvPr/>
          </p:nvSpPr>
          <p:spPr bwMode="auto">
            <a:xfrm>
              <a:off x="576" y="2160"/>
              <a:ext cx="576" cy="5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2000">
                <a:latin typeface="Tahoma" pitchFamily="34" charset="0"/>
                <a:cs typeface="Arial" charset="0"/>
              </a:endParaRPr>
            </a:p>
          </p:txBody>
        </p:sp>
        <p:sp>
          <p:nvSpPr>
            <p:cNvPr id="71794" name="Rectangle 84"/>
            <p:cNvSpPr>
              <a:spLocks noChangeArrowheads="1"/>
            </p:cNvSpPr>
            <p:nvPr/>
          </p:nvSpPr>
          <p:spPr bwMode="auto">
            <a:xfrm>
              <a:off x="1440" y="2160"/>
              <a:ext cx="576" cy="5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2000">
                <a:latin typeface="Tahoma" pitchFamily="34" charset="0"/>
                <a:cs typeface="Arial" charset="0"/>
              </a:endParaRPr>
            </a:p>
          </p:txBody>
        </p:sp>
        <p:sp>
          <p:nvSpPr>
            <p:cNvPr id="71795" name="Rectangle 85"/>
            <p:cNvSpPr>
              <a:spLocks noChangeArrowheads="1"/>
            </p:cNvSpPr>
            <p:nvPr/>
          </p:nvSpPr>
          <p:spPr bwMode="auto">
            <a:xfrm>
              <a:off x="2304" y="2160"/>
              <a:ext cx="576" cy="5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2000">
                <a:latin typeface="Tahoma" pitchFamily="34" charset="0"/>
                <a:cs typeface="Arial" charset="0"/>
              </a:endParaRPr>
            </a:p>
          </p:txBody>
        </p:sp>
        <p:sp>
          <p:nvSpPr>
            <p:cNvPr id="71796" name="Rectangle 86"/>
            <p:cNvSpPr>
              <a:spLocks noChangeArrowheads="1"/>
            </p:cNvSpPr>
            <p:nvPr/>
          </p:nvSpPr>
          <p:spPr bwMode="auto">
            <a:xfrm>
              <a:off x="3168" y="2160"/>
              <a:ext cx="576" cy="5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2000">
                <a:latin typeface="Tahoma" pitchFamily="34" charset="0"/>
                <a:cs typeface="Arial" charset="0"/>
              </a:endParaRPr>
            </a:p>
          </p:txBody>
        </p:sp>
        <p:sp>
          <p:nvSpPr>
            <p:cNvPr id="71797" name="Text Box 87"/>
            <p:cNvSpPr txBox="1">
              <a:spLocks noChangeArrowheads="1"/>
            </p:cNvSpPr>
            <p:nvPr/>
          </p:nvSpPr>
          <p:spPr bwMode="auto">
            <a:xfrm>
              <a:off x="768" y="3120"/>
              <a:ext cx="219" cy="23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1</a:t>
              </a:r>
            </a:p>
          </p:txBody>
        </p:sp>
        <p:sp>
          <p:nvSpPr>
            <p:cNvPr id="71798" name="Text Box 88"/>
            <p:cNvSpPr txBox="1">
              <a:spLocks noChangeArrowheads="1"/>
            </p:cNvSpPr>
            <p:nvPr/>
          </p:nvSpPr>
          <p:spPr bwMode="auto">
            <a:xfrm>
              <a:off x="1632" y="3120"/>
              <a:ext cx="219" cy="23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2</a:t>
              </a:r>
            </a:p>
          </p:txBody>
        </p:sp>
        <p:sp>
          <p:nvSpPr>
            <p:cNvPr id="71799" name="Text Box 89"/>
            <p:cNvSpPr txBox="1">
              <a:spLocks noChangeArrowheads="1"/>
            </p:cNvSpPr>
            <p:nvPr/>
          </p:nvSpPr>
          <p:spPr bwMode="auto">
            <a:xfrm>
              <a:off x="2496" y="3120"/>
              <a:ext cx="219" cy="23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3</a:t>
              </a:r>
            </a:p>
          </p:txBody>
        </p:sp>
        <p:sp>
          <p:nvSpPr>
            <p:cNvPr id="71800" name="Text Box 90"/>
            <p:cNvSpPr txBox="1">
              <a:spLocks noChangeArrowheads="1"/>
            </p:cNvSpPr>
            <p:nvPr/>
          </p:nvSpPr>
          <p:spPr bwMode="auto">
            <a:xfrm>
              <a:off x="3360" y="3120"/>
              <a:ext cx="219" cy="23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4</a:t>
              </a:r>
            </a:p>
          </p:txBody>
        </p:sp>
        <p:sp>
          <p:nvSpPr>
            <p:cNvPr id="71801" name="Line 91"/>
            <p:cNvSpPr>
              <a:spLocks noChangeShapeType="1"/>
            </p:cNvSpPr>
            <p:nvPr/>
          </p:nvSpPr>
          <p:spPr bwMode="auto">
            <a:xfrm>
              <a:off x="864" y="2736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802" name="Line 92"/>
            <p:cNvSpPr>
              <a:spLocks noChangeShapeType="1"/>
            </p:cNvSpPr>
            <p:nvPr/>
          </p:nvSpPr>
          <p:spPr bwMode="auto">
            <a:xfrm>
              <a:off x="864" y="2928"/>
              <a:ext cx="259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803" name="Line 93"/>
            <p:cNvSpPr>
              <a:spLocks noChangeShapeType="1"/>
            </p:cNvSpPr>
            <p:nvPr/>
          </p:nvSpPr>
          <p:spPr bwMode="auto">
            <a:xfrm flipV="1">
              <a:off x="3456" y="2736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804" name="Line 94"/>
            <p:cNvSpPr>
              <a:spLocks noChangeShapeType="1"/>
            </p:cNvSpPr>
            <p:nvPr/>
          </p:nvSpPr>
          <p:spPr bwMode="auto">
            <a:xfrm flipV="1">
              <a:off x="3456" y="1968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805" name="Line 95"/>
            <p:cNvSpPr>
              <a:spLocks noChangeShapeType="1"/>
            </p:cNvSpPr>
            <p:nvPr/>
          </p:nvSpPr>
          <p:spPr bwMode="auto">
            <a:xfrm flipH="1">
              <a:off x="1728" y="1968"/>
              <a:ext cx="172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806" name="Line 96"/>
            <p:cNvSpPr>
              <a:spLocks noChangeShapeType="1"/>
            </p:cNvSpPr>
            <p:nvPr/>
          </p:nvSpPr>
          <p:spPr bwMode="auto">
            <a:xfrm>
              <a:off x="1728" y="1968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807" name="Line 97"/>
            <p:cNvSpPr>
              <a:spLocks noChangeShapeType="1"/>
            </p:cNvSpPr>
            <p:nvPr/>
          </p:nvSpPr>
          <p:spPr bwMode="auto">
            <a:xfrm>
              <a:off x="1728" y="2736"/>
              <a:ext cx="0" cy="2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808" name="Line 98"/>
            <p:cNvSpPr>
              <a:spLocks noChangeShapeType="1"/>
            </p:cNvSpPr>
            <p:nvPr/>
          </p:nvSpPr>
          <p:spPr bwMode="auto">
            <a:xfrm>
              <a:off x="1728" y="3024"/>
              <a:ext cx="297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809" name="Line 99"/>
            <p:cNvSpPr>
              <a:spLocks noChangeShapeType="1"/>
            </p:cNvSpPr>
            <p:nvPr/>
          </p:nvSpPr>
          <p:spPr bwMode="auto">
            <a:xfrm flipV="1">
              <a:off x="4704" y="2736"/>
              <a:ext cx="0" cy="2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810" name="Text Box 100"/>
            <p:cNvSpPr txBox="1">
              <a:spLocks noChangeArrowheads="1"/>
            </p:cNvSpPr>
            <p:nvPr/>
          </p:nvSpPr>
          <p:spPr bwMode="auto">
            <a:xfrm>
              <a:off x="1488" y="3408"/>
              <a:ext cx="1344" cy="14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000">
                  <a:latin typeface="Tahoma" pitchFamily="34" charset="0"/>
                  <a:cs typeface="Arial" charset="0"/>
                </a:rPr>
                <a:t>Physical Page ID</a:t>
              </a:r>
            </a:p>
          </p:txBody>
        </p:sp>
        <p:sp>
          <p:nvSpPr>
            <p:cNvPr id="71811" name="Text Box 101"/>
            <p:cNvSpPr txBox="1">
              <a:spLocks noChangeArrowheads="1"/>
            </p:cNvSpPr>
            <p:nvPr/>
          </p:nvSpPr>
          <p:spPr bwMode="auto">
            <a:xfrm>
              <a:off x="720" y="2208"/>
              <a:ext cx="338" cy="40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AB</a:t>
              </a:r>
            </a:p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BC</a:t>
              </a:r>
            </a:p>
          </p:txBody>
        </p:sp>
        <p:sp>
          <p:nvSpPr>
            <p:cNvPr id="71812" name="Text Box 102"/>
            <p:cNvSpPr txBox="1">
              <a:spLocks noChangeArrowheads="1"/>
            </p:cNvSpPr>
            <p:nvPr/>
          </p:nvSpPr>
          <p:spPr bwMode="auto">
            <a:xfrm>
              <a:off x="3312" y="2208"/>
              <a:ext cx="337" cy="40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DE</a:t>
              </a:r>
            </a:p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EF</a:t>
              </a:r>
            </a:p>
          </p:txBody>
        </p:sp>
        <p:sp>
          <p:nvSpPr>
            <p:cNvPr id="71813" name="Text Box 103"/>
            <p:cNvSpPr txBox="1">
              <a:spLocks noChangeArrowheads="1"/>
            </p:cNvSpPr>
            <p:nvPr/>
          </p:nvSpPr>
          <p:spPr bwMode="auto">
            <a:xfrm>
              <a:off x="1584" y="2208"/>
              <a:ext cx="321" cy="40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JK</a:t>
              </a:r>
            </a:p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KL</a:t>
              </a:r>
            </a:p>
          </p:txBody>
        </p:sp>
        <p:sp>
          <p:nvSpPr>
            <p:cNvPr id="71814" name="Text Box 104"/>
            <p:cNvSpPr txBox="1">
              <a:spLocks noChangeArrowheads="1"/>
            </p:cNvSpPr>
            <p:nvPr/>
          </p:nvSpPr>
          <p:spPr bwMode="auto">
            <a:xfrm>
              <a:off x="4512" y="2208"/>
              <a:ext cx="391" cy="40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VW</a:t>
              </a:r>
              <a:br>
                <a:rPr lang="en-US" sz="2000">
                  <a:latin typeface="Tahoma" pitchFamily="34" charset="0"/>
                  <a:cs typeface="Arial" charset="0"/>
                </a:rPr>
              </a:br>
              <a:r>
                <a:rPr lang="en-US" sz="2000">
                  <a:latin typeface="Tahoma" pitchFamily="34" charset="0"/>
                  <a:cs typeface="Arial" charset="0"/>
                </a:rPr>
                <a:t>WZ</a:t>
              </a:r>
            </a:p>
          </p:txBody>
        </p:sp>
        <p:sp>
          <p:nvSpPr>
            <p:cNvPr id="71815" name="Text Box 105"/>
            <p:cNvSpPr txBox="1">
              <a:spLocks noChangeArrowheads="1"/>
            </p:cNvSpPr>
            <p:nvPr/>
          </p:nvSpPr>
          <p:spPr bwMode="auto">
            <a:xfrm>
              <a:off x="4368" y="3120"/>
              <a:ext cx="672" cy="23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2104</a:t>
              </a:r>
            </a:p>
          </p:txBody>
        </p:sp>
      </p:grpSp>
      <p:grpSp>
        <p:nvGrpSpPr>
          <p:cNvPr id="6" name="Group 106"/>
          <p:cNvGrpSpPr>
            <a:grpSpLocks/>
          </p:cNvGrpSpPr>
          <p:nvPr/>
        </p:nvGrpSpPr>
        <p:grpSpPr bwMode="auto">
          <a:xfrm>
            <a:off x="762000" y="2209800"/>
            <a:ext cx="7696200" cy="3657600"/>
            <a:chOff x="480" y="1584"/>
            <a:chExt cx="4848" cy="2304"/>
          </a:xfrm>
        </p:grpSpPr>
        <p:sp>
          <p:nvSpPr>
            <p:cNvPr id="71766" name="Rectangle 107"/>
            <p:cNvSpPr>
              <a:spLocks noChangeArrowheads="1"/>
            </p:cNvSpPr>
            <p:nvPr/>
          </p:nvSpPr>
          <p:spPr bwMode="auto">
            <a:xfrm>
              <a:off x="480" y="1584"/>
              <a:ext cx="4848" cy="2304"/>
            </a:xfrm>
            <a:prstGeom prst="rect">
              <a:avLst/>
            </a:prstGeom>
            <a:solidFill>
              <a:schemeClr val="bg1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71767" name="Rectangle 108"/>
            <p:cNvSpPr>
              <a:spLocks noChangeArrowheads="1"/>
            </p:cNvSpPr>
            <p:nvPr/>
          </p:nvSpPr>
          <p:spPr bwMode="auto">
            <a:xfrm>
              <a:off x="4416" y="2160"/>
              <a:ext cx="576" cy="5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2000">
                <a:latin typeface="Tahoma" pitchFamily="34" charset="0"/>
                <a:cs typeface="Arial" charset="0"/>
              </a:endParaRPr>
            </a:p>
          </p:txBody>
        </p:sp>
        <p:sp>
          <p:nvSpPr>
            <p:cNvPr id="71768" name="Rectangle 109"/>
            <p:cNvSpPr>
              <a:spLocks noChangeArrowheads="1"/>
            </p:cNvSpPr>
            <p:nvPr/>
          </p:nvSpPr>
          <p:spPr bwMode="auto">
            <a:xfrm>
              <a:off x="576" y="2160"/>
              <a:ext cx="576" cy="5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2000">
                <a:latin typeface="Tahoma" pitchFamily="34" charset="0"/>
                <a:cs typeface="Arial" charset="0"/>
              </a:endParaRPr>
            </a:p>
          </p:txBody>
        </p:sp>
        <p:sp>
          <p:nvSpPr>
            <p:cNvPr id="71769" name="Rectangle 110"/>
            <p:cNvSpPr>
              <a:spLocks noChangeArrowheads="1"/>
            </p:cNvSpPr>
            <p:nvPr/>
          </p:nvSpPr>
          <p:spPr bwMode="auto">
            <a:xfrm>
              <a:off x="1440" y="2160"/>
              <a:ext cx="576" cy="5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2000">
                <a:latin typeface="Tahoma" pitchFamily="34" charset="0"/>
                <a:cs typeface="Arial" charset="0"/>
              </a:endParaRPr>
            </a:p>
          </p:txBody>
        </p:sp>
        <p:sp>
          <p:nvSpPr>
            <p:cNvPr id="71770" name="Rectangle 111"/>
            <p:cNvSpPr>
              <a:spLocks noChangeArrowheads="1"/>
            </p:cNvSpPr>
            <p:nvPr/>
          </p:nvSpPr>
          <p:spPr bwMode="auto">
            <a:xfrm>
              <a:off x="2304" y="2160"/>
              <a:ext cx="576" cy="5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2000">
                <a:latin typeface="Tahoma" pitchFamily="34" charset="0"/>
                <a:cs typeface="Arial" charset="0"/>
              </a:endParaRPr>
            </a:p>
          </p:txBody>
        </p:sp>
        <p:sp>
          <p:nvSpPr>
            <p:cNvPr id="71771" name="Rectangle 112"/>
            <p:cNvSpPr>
              <a:spLocks noChangeArrowheads="1"/>
            </p:cNvSpPr>
            <p:nvPr/>
          </p:nvSpPr>
          <p:spPr bwMode="auto">
            <a:xfrm>
              <a:off x="3168" y="2160"/>
              <a:ext cx="576" cy="5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2000">
                <a:latin typeface="Tahoma" pitchFamily="34" charset="0"/>
                <a:cs typeface="Arial" charset="0"/>
              </a:endParaRPr>
            </a:p>
          </p:txBody>
        </p:sp>
        <p:sp>
          <p:nvSpPr>
            <p:cNvPr id="71772" name="Text Box 113"/>
            <p:cNvSpPr txBox="1">
              <a:spLocks noChangeArrowheads="1"/>
            </p:cNvSpPr>
            <p:nvPr/>
          </p:nvSpPr>
          <p:spPr bwMode="auto">
            <a:xfrm>
              <a:off x="768" y="3120"/>
              <a:ext cx="219" cy="23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1</a:t>
              </a:r>
            </a:p>
          </p:txBody>
        </p:sp>
        <p:sp>
          <p:nvSpPr>
            <p:cNvPr id="71773" name="Text Box 114"/>
            <p:cNvSpPr txBox="1">
              <a:spLocks noChangeArrowheads="1"/>
            </p:cNvSpPr>
            <p:nvPr/>
          </p:nvSpPr>
          <p:spPr bwMode="auto">
            <a:xfrm>
              <a:off x="1632" y="3120"/>
              <a:ext cx="219" cy="23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2</a:t>
              </a:r>
            </a:p>
          </p:txBody>
        </p:sp>
        <p:sp>
          <p:nvSpPr>
            <p:cNvPr id="71774" name="Text Box 115"/>
            <p:cNvSpPr txBox="1">
              <a:spLocks noChangeArrowheads="1"/>
            </p:cNvSpPr>
            <p:nvPr/>
          </p:nvSpPr>
          <p:spPr bwMode="auto">
            <a:xfrm>
              <a:off x="2496" y="3120"/>
              <a:ext cx="219" cy="23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3</a:t>
              </a:r>
            </a:p>
          </p:txBody>
        </p:sp>
        <p:sp>
          <p:nvSpPr>
            <p:cNvPr id="71775" name="Text Box 116"/>
            <p:cNvSpPr txBox="1">
              <a:spLocks noChangeArrowheads="1"/>
            </p:cNvSpPr>
            <p:nvPr/>
          </p:nvSpPr>
          <p:spPr bwMode="auto">
            <a:xfrm>
              <a:off x="3360" y="3120"/>
              <a:ext cx="219" cy="23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4</a:t>
              </a:r>
            </a:p>
          </p:txBody>
        </p:sp>
        <p:sp>
          <p:nvSpPr>
            <p:cNvPr id="71776" name="Line 117"/>
            <p:cNvSpPr>
              <a:spLocks noChangeShapeType="1"/>
            </p:cNvSpPr>
            <p:nvPr/>
          </p:nvSpPr>
          <p:spPr bwMode="auto">
            <a:xfrm>
              <a:off x="864" y="2736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777" name="Line 118"/>
            <p:cNvSpPr>
              <a:spLocks noChangeShapeType="1"/>
            </p:cNvSpPr>
            <p:nvPr/>
          </p:nvSpPr>
          <p:spPr bwMode="auto">
            <a:xfrm>
              <a:off x="864" y="2928"/>
              <a:ext cx="259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778" name="Line 119"/>
            <p:cNvSpPr>
              <a:spLocks noChangeShapeType="1"/>
            </p:cNvSpPr>
            <p:nvPr/>
          </p:nvSpPr>
          <p:spPr bwMode="auto">
            <a:xfrm flipV="1">
              <a:off x="3456" y="2736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779" name="Line 120"/>
            <p:cNvSpPr>
              <a:spLocks noChangeShapeType="1"/>
            </p:cNvSpPr>
            <p:nvPr/>
          </p:nvSpPr>
          <p:spPr bwMode="auto">
            <a:xfrm flipV="1">
              <a:off x="3456" y="1968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780" name="Line 121"/>
            <p:cNvSpPr>
              <a:spLocks noChangeShapeType="1"/>
            </p:cNvSpPr>
            <p:nvPr/>
          </p:nvSpPr>
          <p:spPr bwMode="auto">
            <a:xfrm flipH="1">
              <a:off x="2592" y="1968"/>
              <a:ext cx="86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781" name="Line 122"/>
            <p:cNvSpPr>
              <a:spLocks noChangeShapeType="1"/>
            </p:cNvSpPr>
            <p:nvPr/>
          </p:nvSpPr>
          <p:spPr bwMode="auto">
            <a:xfrm>
              <a:off x="2592" y="1968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782" name="Line 123"/>
            <p:cNvSpPr>
              <a:spLocks noChangeShapeType="1"/>
            </p:cNvSpPr>
            <p:nvPr/>
          </p:nvSpPr>
          <p:spPr bwMode="auto">
            <a:xfrm>
              <a:off x="2592" y="2736"/>
              <a:ext cx="0" cy="2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783" name="Line 124"/>
            <p:cNvSpPr>
              <a:spLocks noChangeShapeType="1"/>
            </p:cNvSpPr>
            <p:nvPr/>
          </p:nvSpPr>
          <p:spPr bwMode="auto">
            <a:xfrm>
              <a:off x="2592" y="3024"/>
              <a:ext cx="211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784" name="Line 125"/>
            <p:cNvSpPr>
              <a:spLocks noChangeShapeType="1"/>
            </p:cNvSpPr>
            <p:nvPr/>
          </p:nvSpPr>
          <p:spPr bwMode="auto">
            <a:xfrm flipV="1">
              <a:off x="4704" y="2736"/>
              <a:ext cx="0" cy="2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785" name="Text Box 126"/>
            <p:cNvSpPr txBox="1">
              <a:spLocks noChangeArrowheads="1"/>
            </p:cNvSpPr>
            <p:nvPr/>
          </p:nvSpPr>
          <p:spPr bwMode="auto">
            <a:xfrm>
              <a:off x="1488" y="3408"/>
              <a:ext cx="1344" cy="14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000">
                  <a:latin typeface="Tahoma" pitchFamily="34" charset="0"/>
                  <a:cs typeface="Arial" charset="0"/>
                </a:rPr>
                <a:t>Physical Page ID</a:t>
              </a:r>
              <a:endParaRPr lang="en-US" sz="2000">
                <a:latin typeface="Tahoma" pitchFamily="34" charset="0"/>
                <a:cs typeface="Arial" charset="0"/>
              </a:endParaRPr>
            </a:p>
          </p:txBody>
        </p:sp>
        <p:sp>
          <p:nvSpPr>
            <p:cNvPr id="71786" name="Text Box 127"/>
            <p:cNvSpPr txBox="1">
              <a:spLocks noChangeArrowheads="1"/>
            </p:cNvSpPr>
            <p:nvPr/>
          </p:nvSpPr>
          <p:spPr bwMode="auto">
            <a:xfrm>
              <a:off x="720" y="2208"/>
              <a:ext cx="338" cy="40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AB</a:t>
              </a:r>
            </a:p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BC</a:t>
              </a:r>
            </a:p>
          </p:txBody>
        </p:sp>
        <p:sp>
          <p:nvSpPr>
            <p:cNvPr id="71787" name="Text Box 128"/>
            <p:cNvSpPr txBox="1">
              <a:spLocks noChangeArrowheads="1"/>
            </p:cNvSpPr>
            <p:nvPr/>
          </p:nvSpPr>
          <p:spPr bwMode="auto">
            <a:xfrm>
              <a:off x="3312" y="2208"/>
              <a:ext cx="337" cy="40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DE</a:t>
              </a:r>
            </a:p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EF</a:t>
              </a:r>
            </a:p>
          </p:txBody>
        </p:sp>
        <p:sp>
          <p:nvSpPr>
            <p:cNvPr id="71788" name="Text Box 129"/>
            <p:cNvSpPr txBox="1">
              <a:spLocks noChangeArrowheads="1"/>
            </p:cNvSpPr>
            <p:nvPr/>
          </p:nvSpPr>
          <p:spPr bwMode="auto">
            <a:xfrm>
              <a:off x="2448" y="2208"/>
              <a:ext cx="321" cy="40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JK</a:t>
              </a:r>
            </a:p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KL</a:t>
              </a:r>
            </a:p>
          </p:txBody>
        </p:sp>
        <p:sp>
          <p:nvSpPr>
            <p:cNvPr id="71789" name="Text Box 130"/>
            <p:cNvSpPr txBox="1">
              <a:spLocks noChangeArrowheads="1"/>
            </p:cNvSpPr>
            <p:nvPr/>
          </p:nvSpPr>
          <p:spPr bwMode="auto">
            <a:xfrm>
              <a:off x="4512" y="2208"/>
              <a:ext cx="391" cy="40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VW</a:t>
              </a:r>
              <a:br>
                <a:rPr lang="en-US" sz="2000">
                  <a:latin typeface="Tahoma" pitchFamily="34" charset="0"/>
                  <a:cs typeface="Arial" charset="0"/>
                </a:rPr>
              </a:br>
              <a:r>
                <a:rPr lang="en-US" sz="2000">
                  <a:latin typeface="Tahoma" pitchFamily="34" charset="0"/>
                  <a:cs typeface="Arial" charset="0"/>
                </a:rPr>
                <a:t>WZ</a:t>
              </a:r>
            </a:p>
          </p:txBody>
        </p:sp>
        <p:sp>
          <p:nvSpPr>
            <p:cNvPr id="71790" name="Text Box 131"/>
            <p:cNvSpPr txBox="1">
              <a:spLocks noChangeArrowheads="1"/>
            </p:cNvSpPr>
            <p:nvPr/>
          </p:nvSpPr>
          <p:spPr bwMode="auto">
            <a:xfrm>
              <a:off x="4368" y="3120"/>
              <a:ext cx="672" cy="23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2104</a:t>
              </a:r>
            </a:p>
          </p:txBody>
        </p:sp>
      </p:grpSp>
      <p:grpSp>
        <p:nvGrpSpPr>
          <p:cNvPr id="7" name="Group 132"/>
          <p:cNvGrpSpPr>
            <a:grpSpLocks/>
          </p:cNvGrpSpPr>
          <p:nvPr/>
        </p:nvGrpSpPr>
        <p:grpSpPr bwMode="auto">
          <a:xfrm>
            <a:off x="762000" y="2209800"/>
            <a:ext cx="7696200" cy="3657600"/>
            <a:chOff x="480" y="1584"/>
            <a:chExt cx="4848" cy="2304"/>
          </a:xfrm>
        </p:grpSpPr>
        <p:sp>
          <p:nvSpPr>
            <p:cNvPr id="71741" name="Rectangle 133"/>
            <p:cNvSpPr>
              <a:spLocks noChangeArrowheads="1"/>
            </p:cNvSpPr>
            <p:nvPr/>
          </p:nvSpPr>
          <p:spPr bwMode="auto">
            <a:xfrm>
              <a:off x="480" y="1584"/>
              <a:ext cx="4848" cy="2304"/>
            </a:xfrm>
            <a:prstGeom prst="rect">
              <a:avLst/>
            </a:prstGeom>
            <a:solidFill>
              <a:schemeClr val="bg1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71742" name="Rectangle 134"/>
            <p:cNvSpPr>
              <a:spLocks noChangeArrowheads="1"/>
            </p:cNvSpPr>
            <p:nvPr/>
          </p:nvSpPr>
          <p:spPr bwMode="auto">
            <a:xfrm>
              <a:off x="4416" y="2160"/>
              <a:ext cx="576" cy="5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2000">
                <a:latin typeface="Tahoma" pitchFamily="34" charset="0"/>
                <a:cs typeface="Arial" charset="0"/>
              </a:endParaRPr>
            </a:p>
          </p:txBody>
        </p:sp>
        <p:sp>
          <p:nvSpPr>
            <p:cNvPr id="71743" name="Rectangle 135"/>
            <p:cNvSpPr>
              <a:spLocks noChangeArrowheads="1"/>
            </p:cNvSpPr>
            <p:nvPr/>
          </p:nvSpPr>
          <p:spPr bwMode="auto">
            <a:xfrm>
              <a:off x="576" y="2160"/>
              <a:ext cx="576" cy="5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2000">
                <a:latin typeface="Tahoma" pitchFamily="34" charset="0"/>
                <a:cs typeface="Arial" charset="0"/>
              </a:endParaRPr>
            </a:p>
          </p:txBody>
        </p:sp>
        <p:sp>
          <p:nvSpPr>
            <p:cNvPr id="71744" name="Rectangle 136"/>
            <p:cNvSpPr>
              <a:spLocks noChangeArrowheads="1"/>
            </p:cNvSpPr>
            <p:nvPr/>
          </p:nvSpPr>
          <p:spPr bwMode="auto">
            <a:xfrm>
              <a:off x="1440" y="2160"/>
              <a:ext cx="576" cy="5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2000">
                <a:latin typeface="Tahoma" pitchFamily="34" charset="0"/>
                <a:cs typeface="Arial" charset="0"/>
              </a:endParaRPr>
            </a:p>
          </p:txBody>
        </p:sp>
        <p:sp>
          <p:nvSpPr>
            <p:cNvPr id="71745" name="Rectangle 137"/>
            <p:cNvSpPr>
              <a:spLocks noChangeArrowheads="1"/>
            </p:cNvSpPr>
            <p:nvPr/>
          </p:nvSpPr>
          <p:spPr bwMode="auto">
            <a:xfrm>
              <a:off x="2304" y="2160"/>
              <a:ext cx="576" cy="5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2000">
                <a:latin typeface="Tahoma" pitchFamily="34" charset="0"/>
                <a:cs typeface="Arial" charset="0"/>
              </a:endParaRPr>
            </a:p>
          </p:txBody>
        </p:sp>
        <p:sp>
          <p:nvSpPr>
            <p:cNvPr id="71746" name="Rectangle 138"/>
            <p:cNvSpPr>
              <a:spLocks noChangeArrowheads="1"/>
            </p:cNvSpPr>
            <p:nvPr/>
          </p:nvSpPr>
          <p:spPr bwMode="auto">
            <a:xfrm>
              <a:off x="3168" y="2160"/>
              <a:ext cx="576" cy="5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2000">
                <a:latin typeface="Tahoma" pitchFamily="34" charset="0"/>
                <a:cs typeface="Arial" charset="0"/>
              </a:endParaRPr>
            </a:p>
          </p:txBody>
        </p:sp>
        <p:sp>
          <p:nvSpPr>
            <p:cNvPr id="71747" name="Text Box 139"/>
            <p:cNvSpPr txBox="1">
              <a:spLocks noChangeArrowheads="1"/>
            </p:cNvSpPr>
            <p:nvPr/>
          </p:nvSpPr>
          <p:spPr bwMode="auto">
            <a:xfrm>
              <a:off x="768" y="3120"/>
              <a:ext cx="219" cy="23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1</a:t>
              </a:r>
            </a:p>
          </p:txBody>
        </p:sp>
        <p:sp>
          <p:nvSpPr>
            <p:cNvPr id="71748" name="Text Box 140"/>
            <p:cNvSpPr txBox="1">
              <a:spLocks noChangeArrowheads="1"/>
            </p:cNvSpPr>
            <p:nvPr/>
          </p:nvSpPr>
          <p:spPr bwMode="auto">
            <a:xfrm>
              <a:off x="1632" y="3120"/>
              <a:ext cx="219" cy="23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2</a:t>
              </a:r>
            </a:p>
          </p:txBody>
        </p:sp>
        <p:sp>
          <p:nvSpPr>
            <p:cNvPr id="71749" name="Text Box 141"/>
            <p:cNvSpPr txBox="1">
              <a:spLocks noChangeArrowheads="1"/>
            </p:cNvSpPr>
            <p:nvPr/>
          </p:nvSpPr>
          <p:spPr bwMode="auto">
            <a:xfrm>
              <a:off x="2496" y="3120"/>
              <a:ext cx="219" cy="23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3</a:t>
              </a:r>
            </a:p>
          </p:txBody>
        </p:sp>
        <p:sp>
          <p:nvSpPr>
            <p:cNvPr id="71750" name="Text Box 142"/>
            <p:cNvSpPr txBox="1">
              <a:spLocks noChangeArrowheads="1"/>
            </p:cNvSpPr>
            <p:nvPr/>
          </p:nvSpPr>
          <p:spPr bwMode="auto">
            <a:xfrm>
              <a:off x="3360" y="3120"/>
              <a:ext cx="219" cy="23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4</a:t>
              </a:r>
            </a:p>
          </p:txBody>
        </p:sp>
        <p:sp>
          <p:nvSpPr>
            <p:cNvPr id="71751" name="Line 143"/>
            <p:cNvSpPr>
              <a:spLocks noChangeShapeType="1"/>
            </p:cNvSpPr>
            <p:nvPr/>
          </p:nvSpPr>
          <p:spPr bwMode="auto">
            <a:xfrm>
              <a:off x="864" y="2736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752" name="Line 144"/>
            <p:cNvSpPr>
              <a:spLocks noChangeShapeType="1"/>
            </p:cNvSpPr>
            <p:nvPr/>
          </p:nvSpPr>
          <p:spPr bwMode="auto">
            <a:xfrm>
              <a:off x="864" y="2928"/>
              <a:ext cx="86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753" name="Line 145"/>
            <p:cNvSpPr>
              <a:spLocks noChangeShapeType="1"/>
            </p:cNvSpPr>
            <p:nvPr/>
          </p:nvSpPr>
          <p:spPr bwMode="auto">
            <a:xfrm flipV="1">
              <a:off x="1728" y="2736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754" name="Line 146"/>
            <p:cNvSpPr>
              <a:spLocks noChangeShapeType="1"/>
            </p:cNvSpPr>
            <p:nvPr/>
          </p:nvSpPr>
          <p:spPr bwMode="auto">
            <a:xfrm flipV="1">
              <a:off x="1728" y="1968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755" name="Line 147"/>
            <p:cNvSpPr>
              <a:spLocks noChangeShapeType="1"/>
            </p:cNvSpPr>
            <p:nvPr/>
          </p:nvSpPr>
          <p:spPr bwMode="auto">
            <a:xfrm flipH="1">
              <a:off x="1728" y="1968"/>
              <a:ext cx="86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756" name="Line 148"/>
            <p:cNvSpPr>
              <a:spLocks noChangeShapeType="1"/>
            </p:cNvSpPr>
            <p:nvPr/>
          </p:nvSpPr>
          <p:spPr bwMode="auto">
            <a:xfrm>
              <a:off x="2592" y="1968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757" name="Line 149"/>
            <p:cNvSpPr>
              <a:spLocks noChangeShapeType="1"/>
            </p:cNvSpPr>
            <p:nvPr/>
          </p:nvSpPr>
          <p:spPr bwMode="auto">
            <a:xfrm>
              <a:off x="2592" y="2736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758" name="Line 150"/>
            <p:cNvSpPr>
              <a:spLocks noChangeShapeType="1"/>
            </p:cNvSpPr>
            <p:nvPr/>
          </p:nvSpPr>
          <p:spPr bwMode="auto">
            <a:xfrm>
              <a:off x="2592" y="2928"/>
              <a:ext cx="211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759" name="Line 151"/>
            <p:cNvSpPr>
              <a:spLocks noChangeShapeType="1"/>
            </p:cNvSpPr>
            <p:nvPr/>
          </p:nvSpPr>
          <p:spPr bwMode="auto">
            <a:xfrm flipV="1">
              <a:off x="4704" y="2736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760" name="Text Box 152"/>
            <p:cNvSpPr txBox="1">
              <a:spLocks noChangeArrowheads="1"/>
            </p:cNvSpPr>
            <p:nvPr/>
          </p:nvSpPr>
          <p:spPr bwMode="auto">
            <a:xfrm>
              <a:off x="1488" y="3408"/>
              <a:ext cx="1344" cy="14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000">
                  <a:latin typeface="Tahoma" pitchFamily="34" charset="0"/>
                  <a:cs typeface="Arial" charset="0"/>
                </a:rPr>
                <a:t>Physical Page ID</a:t>
              </a:r>
              <a:endParaRPr lang="en-US" sz="2000">
                <a:latin typeface="Tahoma" pitchFamily="34" charset="0"/>
                <a:cs typeface="Arial" charset="0"/>
              </a:endParaRPr>
            </a:p>
          </p:txBody>
        </p:sp>
        <p:sp>
          <p:nvSpPr>
            <p:cNvPr id="71761" name="Text Box 153"/>
            <p:cNvSpPr txBox="1">
              <a:spLocks noChangeArrowheads="1"/>
            </p:cNvSpPr>
            <p:nvPr/>
          </p:nvSpPr>
          <p:spPr bwMode="auto">
            <a:xfrm>
              <a:off x="720" y="2208"/>
              <a:ext cx="338" cy="40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AB</a:t>
              </a:r>
            </a:p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BC</a:t>
              </a:r>
            </a:p>
          </p:txBody>
        </p:sp>
        <p:sp>
          <p:nvSpPr>
            <p:cNvPr id="71762" name="Text Box 154"/>
            <p:cNvSpPr txBox="1">
              <a:spLocks noChangeArrowheads="1"/>
            </p:cNvSpPr>
            <p:nvPr/>
          </p:nvSpPr>
          <p:spPr bwMode="auto">
            <a:xfrm>
              <a:off x="1584" y="2208"/>
              <a:ext cx="337" cy="40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DE</a:t>
              </a:r>
            </a:p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EF</a:t>
              </a:r>
            </a:p>
          </p:txBody>
        </p:sp>
        <p:sp>
          <p:nvSpPr>
            <p:cNvPr id="71763" name="Text Box 155"/>
            <p:cNvSpPr txBox="1">
              <a:spLocks noChangeArrowheads="1"/>
            </p:cNvSpPr>
            <p:nvPr/>
          </p:nvSpPr>
          <p:spPr bwMode="auto">
            <a:xfrm>
              <a:off x="2448" y="2208"/>
              <a:ext cx="321" cy="40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JK</a:t>
              </a:r>
            </a:p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KL</a:t>
              </a:r>
            </a:p>
          </p:txBody>
        </p:sp>
        <p:sp>
          <p:nvSpPr>
            <p:cNvPr id="71764" name="Text Box 156"/>
            <p:cNvSpPr txBox="1">
              <a:spLocks noChangeArrowheads="1"/>
            </p:cNvSpPr>
            <p:nvPr/>
          </p:nvSpPr>
          <p:spPr bwMode="auto">
            <a:xfrm>
              <a:off x="4512" y="2208"/>
              <a:ext cx="391" cy="40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VW</a:t>
              </a:r>
              <a:br>
                <a:rPr lang="en-US" sz="2000">
                  <a:latin typeface="Tahoma" pitchFamily="34" charset="0"/>
                  <a:cs typeface="Arial" charset="0"/>
                </a:rPr>
              </a:br>
              <a:r>
                <a:rPr lang="en-US" sz="2000">
                  <a:latin typeface="Tahoma" pitchFamily="34" charset="0"/>
                  <a:cs typeface="Arial" charset="0"/>
                </a:rPr>
                <a:t>WZ</a:t>
              </a:r>
            </a:p>
          </p:txBody>
        </p:sp>
        <p:sp>
          <p:nvSpPr>
            <p:cNvPr id="71765" name="Text Box 157"/>
            <p:cNvSpPr txBox="1">
              <a:spLocks noChangeArrowheads="1"/>
            </p:cNvSpPr>
            <p:nvPr/>
          </p:nvSpPr>
          <p:spPr bwMode="auto">
            <a:xfrm>
              <a:off x="4368" y="3120"/>
              <a:ext cx="672" cy="23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2104</a:t>
              </a:r>
            </a:p>
          </p:txBody>
        </p:sp>
      </p:grpSp>
      <p:grpSp>
        <p:nvGrpSpPr>
          <p:cNvPr id="8" name="Group 158"/>
          <p:cNvGrpSpPr>
            <a:grpSpLocks/>
          </p:cNvGrpSpPr>
          <p:nvPr/>
        </p:nvGrpSpPr>
        <p:grpSpPr bwMode="auto">
          <a:xfrm>
            <a:off x="762000" y="2209800"/>
            <a:ext cx="7696200" cy="3657600"/>
            <a:chOff x="480" y="1584"/>
            <a:chExt cx="4848" cy="2304"/>
          </a:xfrm>
        </p:grpSpPr>
        <p:sp>
          <p:nvSpPr>
            <p:cNvPr id="71716" name="Rectangle 159"/>
            <p:cNvSpPr>
              <a:spLocks noChangeArrowheads="1"/>
            </p:cNvSpPr>
            <p:nvPr/>
          </p:nvSpPr>
          <p:spPr bwMode="auto">
            <a:xfrm>
              <a:off x="480" y="1584"/>
              <a:ext cx="4848" cy="2304"/>
            </a:xfrm>
            <a:prstGeom prst="rect">
              <a:avLst/>
            </a:prstGeom>
            <a:solidFill>
              <a:schemeClr val="bg1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71717" name="Rectangle 160"/>
            <p:cNvSpPr>
              <a:spLocks noChangeArrowheads="1"/>
            </p:cNvSpPr>
            <p:nvPr/>
          </p:nvSpPr>
          <p:spPr bwMode="auto">
            <a:xfrm>
              <a:off x="4416" y="2160"/>
              <a:ext cx="576" cy="5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2000">
                <a:latin typeface="Tahoma" pitchFamily="34" charset="0"/>
                <a:cs typeface="Arial" charset="0"/>
              </a:endParaRPr>
            </a:p>
          </p:txBody>
        </p:sp>
        <p:sp>
          <p:nvSpPr>
            <p:cNvPr id="71718" name="Rectangle 161"/>
            <p:cNvSpPr>
              <a:spLocks noChangeArrowheads="1"/>
            </p:cNvSpPr>
            <p:nvPr/>
          </p:nvSpPr>
          <p:spPr bwMode="auto">
            <a:xfrm>
              <a:off x="576" y="2160"/>
              <a:ext cx="576" cy="5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2000">
                <a:latin typeface="Tahoma" pitchFamily="34" charset="0"/>
                <a:cs typeface="Arial" charset="0"/>
              </a:endParaRPr>
            </a:p>
          </p:txBody>
        </p:sp>
        <p:sp>
          <p:nvSpPr>
            <p:cNvPr id="71719" name="Rectangle 162"/>
            <p:cNvSpPr>
              <a:spLocks noChangeArrowheads="1"/>
            </p:cNvSpPr>
            <p:nvPr/>
          </p:nvSpPr>
          <p:spPr bwMode="auto">
            <a:xfrm>
              <a:off x="1440" y="2160"/>
              <a:ext cx="576" cy="5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2000">
                <a:latin typeface="Tahoma" pitchFamily="34" charset="0"/>
                <a:cs typeface="Arial" charset="0"/>
              </a:endParaRPr>
            </a:p>
          </p:txBody>
        </p:sp>
        <p:sp>
          <p:nvSpPr>
            <p:cNvPr id="71720" name="Rectangle 163"/>
            <p:cNvSpPr>
              <a:spLocks noChangeArrowheads="1"/>
            </p:cNvSpPr>
            <p:nvPr/>
          </p:nvSpPr>
          <p:spPr bwMode="auto">
            <a:xfrm>
              <a:off x="2304" y="2160"/>
              <a:ext cx="576" cy="5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2000">
                <a:latin typeface="Tahoma" pitchFamily="34" charset="0"/>
                <a:cs typeface="Arial" charset="0"/>
              </a:endParaRPr>
            </a:p>
          </p:txBody>
        </p:sp>
        <p:sp>
          <p:nvSpPr>
            <p:cNvPr id="71721" name="Rectangle 164"/>
            <p:cNvSpPr>
              <a:spLocks noChangeArrowheads="1"/>
            </p:cNvSpPr>
            <p:nvPr/>
          </p:nvSpPr>
          <p:spPr bwMode="auto">
            <a:xfrm>
              <a:off x="3168" y="2160"/>
              <a:ext cx="576" cy="5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2000">
                <a:latin typeface="Tahoma" pitchFamily="34" charset="0"/>
                <a:cs typeface="Arial" charset="0"/>
              </a:endParaRPr>
            </a:p>
          </p:txBody>
        </p:sp>
        <p:sp>
          <p:nvSpPr>
            <p:cNvPr id="71722" name="Text Box 165"/>
            <p:cNvSpPr txBox="1">
              <a:spLocks noChangeArrowheads="1"/>
            </p:cNvSpPr>
            <p:nvPr/>
          </p:nvSpPr>
          <p:spPr bwMode="auto">
            <a:xfrm>
              <a:off x="768" y="3120"/>
              <a:ext cx="219" cy="23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1</a:t>
              </a:r>
            </a:p>
          </p:txBody>
        </p:sp>
        <p:sp>
          <p:nvSpPr>
            <p:cNvPr id="71723" name="Text Box 166"/>
            <p:cNvSpPr txBox="1">
              <a:spLocks noChangeArrowheads="1"/>
            </p:cNvSpPr>
            <p:nvPr/>
          </p:nvSpPr>
          <p:spPr bwMode="auto">
            <a:xfrm>
              <a:off x="1632" y="3120"/>
              <a:ext cx="219" cy="23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2</a:t>
              </a:r>
            </a:p>
          </p:txBody>
        </p:sp>
        <p:sp>
          <p:nvSpPr>
            <p:cNvPr id="71724" name="Text Box 167"/>
            <p:cNvSpPr txBox="1">
              <a:spLocks noChangeArrowheads="1"/>
            </p:cNvSpPr>
            <p:nvPr/>
          </p:nvSpPr>
          <p:spPr bwMode="auto">
            <a:xfrm>
              <a:off x="2496" y="3120"/>
              <a:ext cx="219" cy="23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3</a:t>
              </a:r>
            </a:p>
          </p:txBody>
        </p:sp>
        <p:sp>
          <p:nvSpPr>
            <p:cNvPr id="71725" name="Text Box 168"/>
            <p:cNvSpPr txBox="1">
              <a:spLocks noChangeArrowheads="1"/>
            </p:cNvSpPr>
            <p:nvPr/>
          </p:nvSpPr>
          <p:spPr bwMode="auto">
            <a:xfrm>
              <a:off x="3360" y="3120"/>
              <a:ext cx="219" cy="23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4</a:t>
              </a:r>
            </a:p>
          </p:txBody>
        </p:sp>
        <p:sp>
          <p:nvSpPr>
            <p:cNvPr id="71726" name="Line 169"/>
            <p:cNvSpPr>
              <a:spLocks noChangeShapeType="1"/>
            </p:cNvSpPr>
            <p:nvPr/>
          </p:nvSpPr>
          <p:spPr bwMode="auto">
            <a:xfrm>
              <a:off x="864" y="2736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727" name="Line 170"/>
            <p:cNvSpPr>
              <a:spLocks noChangeShapeType="1"/>
            </p:cNvSpPr>
            <p:nvPr/>
          </p:nvSpPr>
          <p:spPr bwMode="auto">
            <a:xfrm>
              <a:off x="864" y="2928"/>
              <a:ext cx="86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728" name="Line 171"/>
            <p:cNvSpPr>
              <a:spLocks noChangeShapeType="1"/>
            </p:cNvSpPr>
            <p:nvPr/>
          </p:nvSpPr>
          <p:spPr bwMode="auto">
            <a:xfrm flipV="1">
              <a:off x="1728" y="2736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729" name="Line 172"/>
            <p:cNvSpPr>
              <a:spLocks noChangeShapeType="1"/>
            </p:cNvSpPr>
            <p:nvPr/>
          </p:nvSpPr>
          <p:spPr bwMode="auto">
            <a:xfrm flipV="1">
              <a:off x="1728" y="1968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730" name="Line 173"/>
            <p:cNvSpPr>
              <a:spLocks noChangeShapeType="1"/>
            </p:cNvSpPr>
            <p:nvPr/>
          </p:nvSpPr>
          <p:spPr bwMode="auto">
            <a:xfrm flipH="1">
              <a:off x="1728" y="1968"/>
              <a:ext cx="86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731" name="Line 174"/>
            <p:cNvSpPr>
              <a:spLocks noChangeShapeType="1"/>
            </p:cNvSpPr>
            <p:nvPr/>
          </p:nvSpPr>
          <p:spPr bwMode="auto">
            <a:xfrm>
              <a:off x="2592" y="1968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732" name="Line 175"/>
            <p:cNvSpPr>
              <a:spLocks noChangeShapeType="1"/>
            </p:cNvSpPr>
            <p:nvPr/>
          </p:nvSpPr>
          <p:spPr bwMode="auto">
            <a:xfrm>
              <a:off x="2592" y="2736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733" name="Line 176"/>
            <p:cNvSpPr>
              <a:spLocks noChangeShapeType="1"/>
            </p:cNvSpPr>
            <p:nvPr/>
          </p:nvSpPr>
          <p:spPr bwMode="auto">
            <a:xfrm>
              <a:off x="2592" y="2928"/>
              <a:ext cx="86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734" name="Line 177"/>
            <p:cNvSpPr>
              <a:spLocks noChangeShapeType="1"/>
            </p:cNvSpPr>
            <p:nvPr/>
          </p:nvSpPr>
          <p:spPr bwMode="auto">
            <a:xfrm flipV="1">
              <a:off x="3456" y="2736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735" name="Text Box 178"/>
            <p:cNvSpPr txBox="1">
              <a:spLocks noChangeArrowheads="1"/>
            </p:cNvSpPr>
            <p:nvPr/>
          </p:nvSpPr>
          <p:spPr bwMode="auto">
            <a:xfrm>
              <a:off x="1488" y="3408"/>
              <a:ext cx="1344" cy="14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000">
                  <a:latin typeface="Tahoma" pitchFamily="34" charset="0"/>
                  <a:cs typeface="Arial" charset="0"/>
                </a:rPr>
                <a:t>Physical Page ID</a:t>
              </a:r>
              <a:endParaRPr lang="en-US" sz="2000">
                <a:latin typeface="Tahoma" pitchFamily="34" charset="0"/>
                <a:cs typeface="Arial" charset="0"/>
              </a:endParaRPr>
            </a:p>
          </p:txBody>
        </p:sp>
        <p:sp>
          <p:nvSpPr>
            <p:cNvPr id="71736" name="Text Box 179"/>
            <p:cNvSpPr txBox="1">
              <a:spLocks noChangeArrowheads="1"/>
            </p:cNvSpPr>
            <p:nvPr/>
          </p:nvSpPr>
          <p:spPr bwMode="auto">
            <a:xfrm>
              <a:off x="720" y="2208"/>
              <a:ext cx="338" cy="40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AB</a:t>
              </a:r>
            </a:p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BC</a:t>
              </a:r>
            </a:p>
          </p:txBody>
        </p:sp>
        <p:sp>
          <p:nvSpPr>
            <p:cNvPr id="71737" name="Text Box 180"/>
            <p:cNvSpPr txBox="1">
              <a:spLocks noChangeArrowheads="1"/>
            </p:cNvSpPr>
            <p:nvPr/>
          </p:nvSpPr>
          <p:spPr bwMode="auto">
            <a:xfrm>
              <a:off x="1584" y="2208"/>
              <a:ext cx="337" cy="40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DE</a:t>
              </a:r>
            </a:p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EF</a:t>
              </a:r>
            </a:p>
          </p:txBody>
        </p:sp>
        <p:sp>
          <p:nvSpPr>
            <p:cNvPr id="71738" name="Text Box 181"/>
            <p:cNvSpPr txBox="1">
              <a:spLocks noChangeArrowheads="1"/>
            </p:cNvSpPr>
            <p:nvPr/>
          </p:nvSpPr>
          <p:spPr bwMode="auto">
            <a:xfrm>
              <a:off x="2448" y="2208"/>
              <a:ext cx="321" cy="40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JK</a:t>
              </a:r>
            </a:p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KL</a:t>
              </a:r>
            </a:p>
          </p:txBody>
        </p:sp>
        <p:sp>
          <p:nvSpPr>
            <p:cNvPr id="71739" name="Text Box 182"/>
            <p:cNvSpPr txBox="1">
              <a:spLocks noChangeArrowheads="1"/>
            </p:cNvSpPr>
            <p:nvPr/>
          </p:nvSpPr>
          <p:spPr bwMode="auto">
            <a:xfrm>
              <a:off x="3264" y="2208"/>
              <a:ext cx="391" cy="40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VW</a:t>
              </a:r>
              <a:br>
                <a:rPr lang="en-US" sz="2000">
                  <a:latin typeface="Tahoma" pitchFamily="34" charset="0"/>
                  <a:cs typeface="Arial" charset="0"/>
                </a:rPr>
              </a:br>
              <a:r>
                <a:rPr lang="en-US" sz="2000">
                  <a:latin typeface="Tahoma" pitchFamily="34" charset="0"/>
                  <a:cs typeface="Arial" charset="0"/>
                </a:rPr>
                <a:t>WZ</a:t>
              </a:r>
            </a:p>
          </p:txBody>
        </p:sp>
        <p:sp>
          <p:nvSpPr>
            <p:cNvPr id="71740" name="Text Box 183"/>
            <p:cNvSpPr txBox="1">
              <a:spLocks noChangeArrowheads="1"/>
            </p:cNvSpPr>
            <p:nvPr/>
          </p:nvSpPr>
          <p:spPr bwMode="auto">
            <a:xfrm>
              <a:off x="4368" y="3120"/>
              <a:ext cx="672" cy="23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2104</a:t>
              </a:r>
            </a:p>
          </p:txBody>
        </p:sp>
      </p:grpSp>
      <p:grpSp>
        <p:nvGrpSpPr>
          <p:cNvPr id="9" name="Group 184"/>
          <p:cNvGrpSpPr>
            <a:grpSpLocks/>
          </p:cNvGrpSpPr>
          <p:nvPr/>
        </p:nvGrpSpPr>
        <p:grpSpPr bwMode="auto">
          <a:xfrm>
            <a:off x="762000" y="2209800"/>
            <a:ext cx="7696200" cy="3657600"/>
            <a:chOff x="480" y="1584"/>
            <a:chExt cx="4848" cy="2304"/>
          </a:xfrm>
        </p:grpSpPr>
        <p:sp>
          <p:nvSpPr>
            <p:cNvPr id="71693" name="Rectangle 185"/>
            <p:cNvSpPr>
              <a:spLocks noChangeArrowheads="1"/>
            </p:cNvSpPr>
            <p:nvPr/>
          </p:nvSpPr>
          <p:spPr bwMode="auto">
            <a:xfrm>
              <a:off x="480" y="1584"/>
              <a:ext cx="4848" cy="2304"/>
            </a:xfrm>
            <a:prstGeom prst="rect">
              <a:avLst/>
            </a:prstGeom>
            <a:solidFill>
              <a:schemeClr val="bg1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2000"/>
            </a:p>
          </p:txBody>
        </p:sp>
        <p:sp>
          <p:nvSpPr>
            <p:cNvPr id="71694" name="Rectangle 186"/>
            <p:cNvSpPr>
              <a:spLocks noChangeArrowheads="1"/>
            </p:cNvSpPr>
            <p:nvPr/>
          </p:nvSpPr>
          <p:spPr bwMode="auto">
            <a:xfrm>
              <a:off x="576" y="2160"/>
              <a:ext cx="576" cy="5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2000">
                <a:latin typeface="Tahoma" pitchFamily="34" charset="0"/>
                <a:cs typeface="Arial" charset="0"/>
              </a:endParaRPr>
            </a:p>
          </p:txBody>
        </p:sp>
        <p:sp>
          <p:nvSpPr>
            <p:cNvPr id="71695" name="Rectangle 187"/>
            <p:cNvSpPr>
              <a:spLocks noChangeArrowheads="1"/>
            </p:cNvSpPr>
            <p:nvPr/>
          </p:nvSpPr>
          <p:spPr bwMode="auto">
            <a:xfrm>
              <a:off x="1440" y="2160"/>
              <a:ext cx="576" cy="5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2000">
                <a:latin typeface="Tahoma" pitchFamily="34" charset="0"/>
                <a:cs typeface="Arial" charset="0"/>
              </a:endParaRPr>
            </a:p>
          </p:txBody>
        </p:sp>
        <p:sp>
          <p:nvSpPr>
            <p:cNvPr id="71696" name="Rectangle 188"/>
            <p:cNvSpPr>
              <a:spLocks noChangeArrowheads="1"/>
            </p:cNvSpPr>
            <p:nvPr/>
          </p:nvSpPr>
          <p:spPr bwMode="auto">
            <a:xfrm>
              <a:off x="2304" y="2160"/>
              <a:ext cx="576" cy="5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2000">
                <a:latin typeface="Tahoma" pitchFamily="34" charset="0"/>
                <a:cs typeface="Arial" charset="0"/>
              </a:endParaRPr>
            </a:p>
          </p:txBody>
        </p:sp>
        <p:sp>
          <p:nvSpPr>
            <p:cNvPr id="71697" name="Rectangle 189"/>
            <p:cNvSpPr>
              <a:spLocks noChangeArrowheads="1"/>
            </p:cNvSpPr>
            <p:nvPr/>
          </p:nvSpPr>
          <p:spPr bwMode="auto">
            <a:xfrm>
              <a:off x="3168" y="2160"/>
              <a:ext cx="576" cy="576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US" sz="2000">
                <a:latin typeface="Tahoma" pitchFamily="34" charset="0"/>
                <a:cs typeface="Arial" charset="0"/>
              </a:endParaRPr>
            </a:p>
          </p:txBody>
        </p:sp>
        <p:sp>
          <p:nvSpPr>
            <p:cNvPr id="71698" name="Text Box 190"/>
            <p:cNvSpPr txBox="1">
              <a:spLocks noChangeArrowheads="1"/>
            </p:cNvSpPr>
            <p:nvPr/>
          </p:nvSpPr>
          <p:spPr bwMode="auto">
            <a:xfrm>
              <a:off x="768" y="3120"/>
              <a:ext cx="219" cy="23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1</a:t>
              </a:r>
            </a:p>
          </p:txBody>
        </p:sp>
        <p:sp>
          <p:nvSpPr>
            <p:cNvPr id="71699" name="Text Box 191"/>
            <p:cNvSpPr txBox="1">
              <a:spLocks noChangeArrowheads="1"/>
            </p:cNvSpPr>
            <p:nvPr/>
          </p:nvSpPr>
          <p:spPr bwMode="auto">
            <a:xfrm>
              <a:off x="1632" y="3120"/>
              <a:ext cx="219" cy="23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2</a:t>
              </a:r>
            </a:p>
          </p:txBody>
        </p:sp>
        <p:sp>
          <p:nvSpPr>
            <p:cNvPr id="71700" name="Text Box 192"/>
            <p:cNvSpPr txBox="1">
              <a:spLocks noChangeArrowheads="1"/>
            </p:cNvSpPr>
            <p:nvPr/>
          </p:nvSpPr>
          <p:spPr bwMode="auto">
            <a:xfrm>
              <a:off x="2496" y="3120"/>
              <a:ext cx="219" cy="23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3</a:t>
              </a:r>
            </a:p>
          </p:txBody>
        </p:sp>
        <p:sp>
          <p:nvSpPr>
            <p:cNvPr id="71701" name="Text Box 193"/>
            <p:cNvSpPr txBox="1">
              <a:spLocks noChangeArrowheads="1"/>
            </p:cNvSpPr>
            <p:nvPr/>
          </p:nvSpPr>
          <p:spPr bwMode="auto">
            <a:xfrm>
              <a:off x="3360" y="3120"/>
              <a:ext cx="219" cy="23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4</a:t>
              </a:r>
            </a:p>
          </p:txBody>
        </p:sp>
        <p:sp>
          <p:nvSpPr>
            <p:cNvPr id="71702" name="Line 194"/>
            <p:cNvSpPr>
              <a:spLocks noChangeShapeType="1"/>
            </p:cNvSpPr>
            <p:nvPr/>
          </p:nvSpPr>
          <p:spPr bwMode="auto">
            <a:xfrm>
              <a:off x="864" y="2736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703" name="Line 195"/>
            <p:cNvSpPr>
              <a:spLocks noChangeShapeType="1"/>
            </p:cNvSpPr>
            <p:nvPr/>
          </p:nvSpPr>
          <p:spPr bwMode="auto">
            <a:xfrm>
              <a:off x="864" y="2928"/>
              <a:ext cx="86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704" name="Line 196"/>
            <p:cNvSpPr>
              <a:spLocks noChangeShapeType="1"/>
            </p:cNvSpPr>
            <p:nvPr/>
          </p:nvSpPr>
          <p:spPr bwMode="auto">
            <a:xfrm flipV="1">
              <a:off x="1728" y="2736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705" name="Line 197"/>
            <p:cNvSpPr>
              <a:spLocks noChangeShapeType="1"/>
            </p:cNvSpPr>
            <p:nvPr/>
          </p:nvSpPr>
          <p:spPr bwMode="auto">
            <a:xfrm flipV="1">
              <a:off x="1728" y="1968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706" name="Line 198"/>
            <p:cNvSpPr>
              <a:spLocks noChangeShapeType="1"/>
            </p:cNvSpPr>
            <p:nvPr/>
          </p:nvSpPr>
          <p:spPr bwMode="auto">
            <a:xfrm flipH="1">
              <a:off x="1728" y="1968"/>
              <a:ext cx="86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707" name="Line 199"/>
            <p:cNvSpPr>
              <a:spLocks noChangeShapeType="1"/>
            </p:cNvSpPr>
            <p:nvPr/>
          </p:nvSpPr>
          <p:spPr bwMode="auto">
            <a:xfrm>
              <a:off x="2592" y="1968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708" name="Line 200"/>
            <p:cNvSpPr>
              <a:spLocks noChangeShapeType="1"/>
            </p:cNvSpPr>
            <p:nvPr/>
          </p:nvSpPr>
          <p:spPr bwMode="auto">
            <a:xfrm>
              <a:off x="2592" y="2736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709" name="Line 201"/>
            <p:cNvSpPr>
              <a:spLocks noChangeShapeType="1"/>
            </p:cNvSpPr>
            <p:nvPr/>
          </p:nvSpPr>
          <p:spPr bwMode="auto">
            <a:xfrm>
              <a:off x="2592" y="2928"/>
              <a:ext cx="86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710" name="Line 202"/>
            <p:cNvSpPr>
              <a:spLocks noChangeShapeType="1"/>
            </p:cNvSpPr>
            <p:nvPr/>
          </p:nvSpPr>
          <p:spPr bwMode="auto">
            <a:xfrm flipV="1">
              <a:off x="3456" y="2736"/>
              <a:ext cx="0" cy="1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/>
            <a:lstStyle/>
            <a:p>
              <a:endParaRPr lang="en-US" sz="2000"/>
            </a:p>
          </p:txBody>
        </p:sp>
        <p:sp>
          <p:nvSpPr>
            <p:cNvPr id="71711" name="Text Box 203"/>
            <p:cNvSpPr txBox="1">
              <a:spLocks noChangeArrowheads="1"/>
            </p:cNvSpPr>
            <p:nvPr/>
          </p:nvSpPr>
          <p:spPr bwMode="auto">
            <a:xfrm>
              <a:off x="1488" y="3408"/>
              <a:ext cx="1344" cy="14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000">
                  <a:latin typeface="Tahoma" pitchFamily="34" charset="0"/>
                  <a:cs typeface="Arial" charset="0"/>
                </a:rPr>
                <a:t>Physical Page ID</a:t>
              </a:r>
              <a:endParaRPr lang="en-US" sz="2000">
                <a:latin typeface="Tahoma" pitchFamily="34" charset="0"/>
                <a:cs typeface="Arial" charset="0"/>
              </a:endParaRPr>
            </a:p>
          </p:txBody>
        </p:sp>
        <p:sp>
          <p:nvSpPr>
            <p:cNvPr id="71712" name="Text Box 204"/>
            <p:cNvSpPr txBox="1">
              <a:spLocks noChangeArrowheads="1"/>
            </p:cNvSpPr>
            <p:nvPr/>
          </p:nvSpPr>
          <p:spPr bwMode="auto">
            <a:xfrm>
              <a:off x="720" y="2208"/>
              <a:ext cx="338" cy="40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AB</a:t>
              </a:r>
            </a:p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BC</a:t>
              </a:r>
            </a:p>
          </p:txBody>
        </p:sp>
        <p:sp>
          <p:nvSpPr>
            <p:cNvPr id="71713" name="Text Box 205"/>
            <p:cNvSpPr txBox="1">
              <a:spLocks noChangeArrowheads="1"/>
            </p:cNvSpPr>
            <p:nvPr/>
          </p:nvSpPr>
          <p:spPr bwMode="auto">
            <a:xfrm>
              <a:off x="1584" y="2208"/>
              <a:ext cx="337" cy="40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DE</a:t>
              </a:r>
            </a:p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EF</a:t>
              </a:r>
            </a:p>
          </p:txBody>
        </p:sp>
        <p:sp>
          <p:nvSpPr>
            <p:cNvPr id="71714" name="Text Box 206"/>
            <p:cNvSpPr txBox="1">
              <a:spLocks noChangeArrowheads="1"/>
            </p:cNvSpPr>
            <p:nvPr/>
          </p:nvSpPr>
          <p:spPr bwMode="auto">
            <a:xfrm>
              <a:off x="2448" y="2208"/>
              <a:ext cx="321" cy="40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JK</a:t>
              </a:r>
            </a:p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KL</a:t>
              </a:r>
            </a:p>
          </p:txBody>
        </p:sp>
        <p:sp>
          <p:nvSpPr>
            <p:cNvPr id="71715" name="Text Box 207"/>
            <p:cNvSpPr txBox="1">
              <a:spLocks noChangeArrowheads="1"/>
            </p:cNvSpPr>
            <p:nvPr/>
          </p:nvSpPr>
          <p:spPr bwMode="auto">
            <a:xfrm>
              <a:off x="3264" y="2208"/>
              <a:ext cx="391" cy="40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latin typeface="Tahoma" pitchFamily="34" charset="0"/>
                  <a:cs typeface="Arial" charset="0"/>
                </a:rPr>
                <a:t>VW</a:t>
              </a:r>
              <a:br>
                <a:rPr lang="en-US" sz="2000">
                  <a:latin typeface="Tahoma" pitchFamily="34" charset="0"/>
                  <a:cs typeface="Arial" charset="0"/>
                </a:rPr>
              </a:br>
              <a:r>
                <a:rPr lang="en-US" sz="2000">
                  <a:latin typeface="Tahoma" pitchFamily="34" charset="0"/>
                  <a:cs typeface="Arial" charset="0"/>
                </a:rPr>
                <a:t>WZ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977900" y="3344863"/>
            <a:ext cx="7850188" cy="701731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 smtClean="0"/>
              <a:t>Removing Fragmentation</a:t>
            </a:r>
          </a:p>
        </p:txBody>
      </p:sp>
      <p:sp>
        <p:nvSpPr>
          <p:cNvPr id="485381" name="Rectangle 5"/>
          <p:cNvSpPr>
            <a:spLocks noChangeArrowheads="1"/>
          </p:cNvSpPr>
          <p:nvPr/>
        </p:nvSpPr>
        <p:spPr bwMode="auto">
          <a:xfrm>
            <a:off x="0" y="1089025"/>
            <a:ext cx="9144000" cy="914400"/>
          </a:xfrm>
          <a:prstGeom prst="rect">
            <a:avLst/>
          </a:prstGeom>
          <a:gradFill rotWithShape="1">
            <a:gsLst>
              <a:gs pos="0">
                <a:schemeClr val="accent1">
                  <a:alpha val="25000"/>
                </a:schemeClr>
              </a:gs>
              <a:gs pos="100000">
                <a:schemeClr val="accent1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 w="1905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53252" name="Rectangle 6"/>
          <p:cNvSpPr>
            <a:spLocks noChangeArrowheads="1"/>
          </p:cNvSpPr>
          <p:nvPr/>
        </p:nvSpPr>
        <p:spPr bwMode="auto">
          <a:xfrm>
            <a:off x="457200" y="9604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GB" sz="6000" dirty="0">
                <a:solidFill>
                  <a:schemeClr val="tx1"/>
                </a:solidFill>
                <a:latin typeface="Calibri" pitchFamily="34" charset="0"/>
              </a:rPr>
              <a:t>Demo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LOB Data </a:t>
            </a:r>
            <a:r>
              <a:rPr lang="en-US" sz="3200" dirty="0" smtClean="0"/>
              <a:t>(revisited)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200" dirty="0" smtClean="0">
                <a:solidFill>
                  <a:srgbClr val="FFFF99"/>
                </a:solidFill>
              </a:rPr>
              <a:t>(E.g. </a:t>
            </a:r>
            <a:r>
              <a:rPr lang="en-US" sz="3200" dirty="0" err="1" smtClean="0">
                <a:solidFill>
                  <a:srgbClr val="FFFF99"/>
                </a:solidFill>
              </a:rPr>
              <a:t>varchar</a:t>
            </a:r>
            <a:r>
              <a:rPr lang="en-US" sz="3200" dirty="0" smtClean="0">
                <a:solidFill>
                  <a:srgbClr val="FFFF99"/>
                </a:solidFill>
              </a:rPr>
              <a:t> (max), text, XML)</a:t>
            </a:r>
            <a:endParaRPr lang="en-US" sz="3200" dirty="0">
              <a:solidFill>
                <a:srgbClr val="FFFF9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Data/index record stores a pointer to the actual LOB value on a different page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Accessing the LOB data requires (potentially) another I/O – usually random!</a:t>
            </a:r>
          </a:p>
          <a:p>
            <a:pPr lvl="1"/>
            <a:r>
              <a:rPr lang="en-US" sz="1800" dirty="0" smtClean="0"/>
              <a:t>This applies to row-overflow data as well</a:t>
            </a:r>
          </a:p>
          <a:p>
            <a:pPr lvl="1"/>
            <a:r>
              <a:rPr lang="en-US" sz="1800" dirty="0" smtClean="0"/>
              <a:t>Can be a cause of poor performance even if the index is free of fragmentation</a:t>
            </a:r>
          </a:p>
          <a:p>
            <a:endParaRPr lang="en-US" sz="1800" dirty="0" smtClean="0"/>
          </a:p>
        </p:txBody>
      </p:sp>
      <p:sp>
        <p:nvSpPr>
          <p:cNvPr id="5" name="Rectangle 4"/>
          <p:cNvSpPr/>
          <p:nvPr/>
        </p:nvSpPr>
        <p:spPr>
          <a:xfrm>
            <a:off x="1600200" y="2260600"/>
            <a:ext cx="2133600" cy="1981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600200" y="2870200"/>
            <a:ext cx="2133600" cy="228600"/>
          </a:xfrm>
          <a:prstGeom prst="rect">
            <a:avLst/>
          </a:prstGeom>
          <a:solidFill>
            <a:schemeClr val="tx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410200" y="2260600"/>
            <a:ext cx="2133600" cy="1981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410200" y="2565400"/>
            <a:ext cx="2133600" cy="99060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362200" y="2870200"/>
            <a:ext cx="4572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3" name="Shape 12"/>
          <p:cNvCxnSpPr>
            <a:stCxn id="11" idx="2"/>
          </p:cNvCxnSpPr>
          <p:nvPr/>
        </p:nvCxnSpPr>
        <p:spPr>
          <a:xfrm rot="5400000" flipH="1" flipV="1">
            <a:off x="3733800" y="1422400"/>
            <a:ext cx="533400" cy="2819400"/>
          </a:xfrm>
          <a:prstGeom prst="bentConnector4">
            <a:avLst>
              <a:gd name="adj1" fmla="val -42857"/>
              <a:gd name="adj2" fmla="val 54054"/>
            </a:avLst>
          </a:prstGeom>
          <a:ln w="158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859" name="TextBox 13"/>
          <p:cNvSpPr txBox="1">
            <a:spLocks noChangeArrowheads="1"/>
          </p:cNvSpPr>
          <p:nvPr/>
        </p:nvSpPr>
        <p:spPr bwMode="auto">
          <a:xfrm>
            <a:off x="2057400" y="3784600"/>
            <a:ext cx="123020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Calibri" pitchFamily="34" charset="0"/>
              </a:rPr>
              <a:t>data </a:t>
            </a:r>
            <a:r>
              <a:rPr lang="en-US" sz="2000" dirty="0">
                <a:latin typeface="Calibri" pitchFamily="34" charset="0"/>
              </a:rPr>
              <a:t>page</a:t>
            </a:r>
          </a:p>
        </p:txBody>
      </p:sp>
      <p:sp>
        <p:nvSpPr>
          <p:cNvPr id="78860" name="TextBox 14"/>
          <p:cNvSpPr txBox="1">
            <a:spLocks noChangeArrowheads="1"/>
          </p:cNvSpPr>
          <p:nvPr/>
        </p:nvSpPr>
        <p:spPr bwMode="auto">
          <a:xfrm>
            <a:off x="5837238" y="3784600"/>
            <a:ext cx="117339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 smtClean="0">
                <a:latin typeface="Calibri" pitchFamily="34" charset="0"/>
              </a:rPr>
              <a:t>text </a:t>
            </a:r>
            <a:r>
              <a:rPr lang="en-US" sz="2000" dirty="0">
                <a:latin typeface="Calibri" pitchFamily="34" charset="0"/>
              </a:rPr>
              <a:t>page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Are Your Indexes Being Used?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There are lots of bad practices around index strategy, including creating extra indexes</a:t>
            </a:r>
          </a:p>
          <a:p>
            <a:pPr lvl="1"/>
            <a:r>
              <a:rPr lang="en-US" sz="2400" dirty="0" smtClean="0"/>
              <a:t>E.g. an index for each column in the table</a:t>
            </a:r>
          </a:p>
          <a:p>
            <a:r>
              <a:rPr lang="en-US" sz="2800" dirty="0" smtClean="0"/>
              <a:t>Extra, unused indexes waste resources as they must be maintained by DML operations</a:t>
            </a:r>
          </a:p>
          <a:p>
            <a:r>
              <a:rPr lang="en-US" sz="2800" dirty="0" smtClean="0"/>
              <a:t>Use the </a:t>
            </a:r>
            <a:r>
              <a:rPr lang="en-US" sz="2800" dirty="0" err="1" smtClean="0"/>
              <a:t>sys.dm_db_index_usage_stats</a:t>
            </a:r>
            <a:r>
              <a:rPr lang="en-US" sz="2800" dirty="0" smtClean="0"/>
              <a:t> DMV to tell if an index is being used at all during the business cycle</a:t>
            </a:r>
          </a:p>
        </p:txBody>
      </p:sp>
    </p:spTree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Index Maintenance Survey</a:t>
            </a:r>
            <a:endParaRPr lang="en-US" dirty="0"/>
          </a:p>
        </p:txBody>
      </p:sp>
      <p:pic>
        <p:nvPicPr>
          <p:cNvPr id="1026" name="Picture 2" descr="http://www.sqlskills.com/BLOGS/PAUL/image.axd?picture=2009%2f3%2fIndexMaintResult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6835" y="1286758"/>
            <a:ext cx="7370331" cy="4284484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227013" y="228600"/>
            <a:ext cx="8683625" cy="1144929"/>
          </a:xfrm>
        </p:spPr>
        <p:txBody>
          <a:bodyPr/>
          <a:lstStyle/>
          <a:p>
            <a:r>
              <a:rPr lang="en-US" dirty="0" smtClean="0"/>
              <a:t>Singleton Lookup</a:t>
            </a:r>
            <a:br>
              <a:rPr lang="en-US" dirty="0" smtClean="0"/>
            </a:br>
            <a:r>
              <a:rPr lang="en-US" sz="3200" dirty="0" smtClean="0">
                <a:solidFill>
                  <a:srgbClr val="FFFF99"/>
                </a:solidFill>
              </a:rPr>
              <a:t>(Index Seek/Clustered Index Seek)</a:t>
            </a:r>
            <a:endParaRPr lang="en-US" dirty="0" smtClean="0">
              <a:solidFill>
                <a:srgbClr val="FFFF99"/>
              </a:solidFill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6005513" y="3419475"/>
            <a:ext cx="457200" cy="533400"/>
            <a:chOff x="2304" y="3312"/>
            <a:chExt cx="288" cy="336"/>
          </a:xfrm>
        </p:grpSpPr>
        <p:sp>
          <p:nvSpPr>
            <p:cNvPr id="3106" name="Rectangle 4"/>
            <p:cNvSpPr>
              <a:spLocks noChangeArrowheads="1"/>
            </p:cNvSpPr>
            <p:nvPr/>
          </p:nvSpPr>
          <p:spPr bwMode="auto">
            <a:xfrm>
              <a:off x="2304" y="3312"/>
              <a:ext cx="288" cy="33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07" name="Text Box 5"/>
            <p:cNvSpPr txBox="1">
              <a:spLocks noChangeArrowheads="1"/>
            </p:cNvSpPr>
            <p:nvPr/>
          </p:nvSpPr>
          <p:spPr bwMode="auto">
            <a:xfrm>
              <a:off x="2352" y="3360"/>
              <a:ext cx="24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>
                <a:latin typeface="Tahoma" pitchFamily="34" charset="0"/>
                <a:cs typeface="Arial" charset="0"/>
              </a:endParaRPr>
            </a:p>
          </p:txBody>
        </p:sp>
      </p:grpSp>
      <p:sp>
        <p:nvSpPr>
          <p:cNvPr id="3077" name="Rectangle 6"/>
          <p:cNvSpPr>
            <a:spLocks noChangeArrowheads="1"/>
          </p:cNvSpPr>
          <p:nvPr/>
        </p:nvSpPr>
        <p:spPr bwMode="auto">
          <a:xfrm>
            <a:off x="5548313" y="4714875"/>
            <a:ext cx="457200" cy="533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8" name="Rectangle 7"/>
          <p:cNvSpPr>
            <a:spLocks noChangeArrowheads="1"/>
          </p:cNvSpPr>
          <p:nvPr/>
        </p:nvSpPr>
        <p:spPr bwMode="auto">
          <a:xfrm>
            <a:off x="6462713" y="4714875"/>
            <a:ext cx="457200" cy="533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4176713" y="3419475"/>
            <a:ext cx="457200" cy="533400"/>
            <a:chOff x="2304" y="3312"/>
            <a:chExt cx="288" cy="336"/>
          </a:xfrm>
        </p:grpSpPr>
        <p:sp>
          <p:nvSpPr>
            <p:cNvPr id="3104" name="Rectangle 9"/>
            <p:cNvSpPr>
              <a:spLocks noChangeArrowheads="1"/>
            </p:cNvSpPr>
            <p:nvPr/>
          </p:nvSpPr>
          <p:spPr bwMode="auto">
            <a:xfrm>
              <a:off x="2304" y="3312"/>
              <a:ext cx="288" cy="33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05" name="Text Box 10"/>
            <p:cNvSpPr txBox="1">
              <a:spLocks noChangeArrowheads="1"/>
            </p:cNvSpPr>
            <p:nvPr/>
          </p:nvSpPr>
          <p:spPr bwMode="auto">
            <a:xfrm>
              <a:off x="2352" y="3360"/>
              <a:ext cx="24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>
                <a:latin typeface="Tahoma" pitchFamily="34" charset="0"/>
                <a:cs typeface="Arial" charset="0"/>
              </a:endParaRPr>
            </a:p>
          </p:txBody>
        </p:sp>
      </p:grpSp>
      <p:sp>
        <p:nvSpPr>
          <p:cNvPr id="3080" name="Rectangle 11"/>
          <p:cNvSpPr>
            <a:spLocks noChangeArrowheads="1"/>
          </p:cNvSpPr>
          <p:nvPr/>
        </p:nvSpPr>
        <p:spPr bwMode="auto">
          <a:xfrm>
            <a:off x="3719513" y="4714875"/>
            <a:ext cx="457200" cy="533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81" name="Rectangle 12"/>
          <p:cNvSpPr>
            <a:spLocks noChangeArrowheads="1"/>
          </p:cNvSpPr>
          <p:nvPr/>
        </p:nvSpPr>
        <p:spPr bwMode="auto">
          <a:xfrm>
            <a:off x="4633913" y="4714875"/>
            <a:ext cx="457200" cy="533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2347913" y="3419475"/>
            <a:ext cx="457200" cy="533400"/>
            <a:chOff x="2304" y="3312"/>
            <a:chExt cx="288" cy="336"/>
          </a:xfrm>
        </p:grpSpPr>
        <p:sp>
          <p:nvSpPr>
            <p:cNvPr id="3102" name="Rectangle 14"/>
            <p:cNvSpPr>
              <a:spLocks noChangeArrowheads="1"/>
            </p:cNvSpPr>
            <p:nvPr/>
          </p:nvSpPr>
          <p:spPr bwMode="auto">
            <a:xfrm>
              <a:off x="2304" y="3312"/>
              <a:ext cx="288" cy="33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03" name="Text Box 15"/>
            <p:cNvSpPr txBox="1">
              <a:spLocks noChangeArrowheads="1"/>
            </p:cNvSpPr>
            <p:nvPr/>
          </p:nvSpPr>
          <p:spPr bwMode="auto">
            <a:xfrm>
              <a:off x="2352" y="3360"/>
              <a:ext cx="24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>
                <a:latin typeface="Tahoma" pitchFamily="34" charset="0"/>
                <a:cs typeface="Arial" charset="0"/>
              </a:endParaRPr>
            </a:p>
          </p:txBody>
        </p:sp>
      </p:grpSp>
      <p:sp>
        <p:nvSpPr>
          <p:cNvPr id="3083" name="Rectangle 16"/>
          <p:cNvSpPr>
            <a:spLocks noChangeArrowheads="1"/>
          </p:cNvSpPr>
          <p:nvPr/>
        </p:nvSpPr>
        <p:spPr bwMode="auto">
          <a:xfrm>
            <a:off x="1890713" y="4714875"/>
            <a:ext cx="457200" cy="533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84" name="Rectangle 17"/>
          <p:cNvSpPr>
            <a:spLocks noChangeArrowheads="1"/>
          </p:cNvSpPr>
          <p:nvPr/>
        </p:nvSpPr>
        <p:spPr bwMode="auto">
          <a:xfrm>
            <a:off x="2805113" y="4714875"/>
            <a:ext cx="457200" cy="533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85" name="Rectangle 18"/>
          <p:cNvSpPr>
            <a:spLocks noChangeArrowheads="1"/>
          </p:cNvSpPr>
          <p:nvPr/>
        </p:nvSpPr>
        <p:spPr bwMode="auto">
          <a:xfrm>
            <a:off x="4176713" y="1971675"/>
            <a:ext cx="457200" cy="533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86" name="Line 19"/>
          <p:cNvSpPr>
            <a:spLocks noChangeShapeType="1"/>
          </p:cNvSpPr>
          <p:nvPr/>
        </p:nvSpPr>
        <p:spPr bwMode="auto">
          <a:xfrm>
            <a:off x="4405313" y="2505075"/>
            <a:ext cx="0" cy="914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87" name="Line 20"/>
          <p:cNvSpPr>
            <a:spLocks noChangeShapeType="1"/>
          </p:cNvSpPr>
          <p:nvPr/>
        </p:nvSpPr>
        <p:spPr bwMode="auto">
          <a:xfrm flipH="1">
            <a:off x="2576513" y="2505075"/>
            <a:ext cx="1828800" cy="91440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88" name="Line 21"/>
          <p:cNvSpPr>
            <a:spLocks noChangeShapeType="1"/>
          </p:cNvSpPr>
          <p:nvPr/>
        </p:nvSpPr>
        <p:spPr bwMode="auto">
          <a:xfrm>
            <a:off x="4405313" y="2505075"/>
            <a:ext cx="1828800" cy="914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89" name="Line 22"/>
          <p:cNvSpPr>
            <a:spLocks noChangeShapeType="1"/>
          </p:cNvSpPr>
          <p:nvPr/>
        </p:nvSpPr>
        <p:spPr bwMode="auto">
          <a:xfrm flipH="1">
            <a:off x="2119313" y="3952875"/>
            <a:ext cx="457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90" name="Line 23"/>
          <p:cNvSpPr>
            <a:spLocks noChangeShapeType="1"/>
          </p:cNvSpPr>
          <p:nvPr/>
        </p:nvSpPr>
        <p:spPr bwMode="auto">
          <a:xfrm>
            <a:off x="2576513" y="3952875"/>
            <a:ext cx="457200" cy="76200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91" name="Line 24"/>
          <p:cNvSpPr>
            <a:spLocks noChangeShapeType="1"/>
          </p:cNvSpPr>
          <p:nvPr/>
        </p:nvSpPr>
        <p:spPr bwMode="auto">
          <a:xfrm flipH="1">
            <a:off x="3948113" y="3952875"/>
            <a:ext cx="457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92" name="Line 25"/>
          <p:cNvSpPr>
            <a:spLocks noChangeShapeType="1"/>
          </p:cNvSpPr>
          <p:nvPr/>
        </p:nvSpPr>
        <p:spPr bwMode="auto">
          <a:xfrm>
            <a:off x="4405313" y="3952875"/>
            <a:ext cx="457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93" name="Line 26"/>
          <p:cNvSpPr>
            <a:spLocks noChangeShapeType="1"/>
          </p:cNvSpPr>
          <p:nvPr/>
        </p:nvSpPr>
        <p:spPr bwMode="auto">
          <a:xfrm flipH="1">
            <a:off x="5776913" y="3952875"/>
            <a:ext cx="457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94" name="Line 27"/>
          <p:cNvSpPr>
            <a:spLocks noChangeShapeType="1"/>
          </p:cNvSpPr>
          <p:nvPr/>
        </p:nvSpPr>
        <p:spPr bwMode="auto">
          <a:xfrm>
            <a:off x="6234113" y="3952875"/>
            <a:ext cx="457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95" name="Rectangle 28"/>
          <p:cNvSpPr>
            <a:spLocks noChangeArrowheads="1"/>
          </p:cNvSpPr>
          <p:nvPr/>
        </p:nvSpPr>
        <p:spPr bwMode="auto">
          <a:xfrm>
            <a:off x="4176713" y="2047875"/>
            <a:ext cx="457200" cy="762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96" name="Rectangle 29"/>
          <p:cNvSpPr>
            <a:spLocks noChangeArrowheads="1"/>
          </p:cNvSpPr>
          <p:nvPr/>
        </p:nvSpPr>
        <p:spPr bwMode="auto">
          <a:xfrm>
            <a:off x="2347913" y="3724275"/>
            <a:ext cx="457200" cy="762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97" name="Rectangle 30"/>
          <p:cNvSpPr>
            <a:spLocks noChangeArrowheads="1"/>
          </p:cNvSpPr>
          <p:nvPr/>
        </p:nvSpPr>
        <p:spPr bwMode="auto">
          <a:xfrm>
            <a:off x="2805113" y="4867275"/>
            <a:ext cx="457200" cy="762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98" name="Line 31"/>
          <p:cNvSpPr>
            <a:spLocks noChangeShapeType="1"/>
          </p:cNvSpPr>
          <p:nvPr/>
        </p:nvSpPr>
        <p:spPr bwMode="auto">
          <a:xfrm>
            <a:off x="4405313" y="1514475"/>
            <a:ext cx="0" cy="45720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099" name="Line 32"/>
          <p:cNvSpPr>
            <a:spLocks noChangeShapeType="1"/>
          </p:cNvSpPr>
          <p:nvPr/>
        </p:nvSpPr>
        <p:spPr bwMode="auto">
          <a:xfrm flipH="1">
            <a:off x="3262313" y="4943475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00" name="Line 33"/>
          <p:cNvSpPr>
            <a:spLocks noChangeShapeType="1"/>
          </p:cNvSpPr>
          <p:nvPr/>
        </p:nvSpPr>
        <p:spPr bwMode="auto">
          <a:xfrm>
            <a:off x="3490913" y="4943475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101" name="Text Box 34"/>
          <p:cNvSpPr txBox="1">
            <a:spLocks noChangeArrowheads="1"/>
          </p:cNvSpPr>
          <p:nvPr/>
        </p:nvSpPr>
        <p:spPr bwMode="auto">
          <a:xfrm>
            <a:off x="2597150" y="5705475"/>
            <a:ext cx="2609432" cy="48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latin typeface="Calibri" pitchFamily="34" charset="0"/>
                <a:cs typeface="Arial" charset="0"/>
              </a:rPr>
              <a:t>m</a:t>
            </a:r>
            <a:r>
              <a:rPr lang="en-US" sz="2800" dirty="0" smtClean="0">
                <a:latin typeface="Calibri" pitchFamily="34" charset="0"/>
                <a:cs typeface="Arial" charset="0"/>
              </a:rPr>
              <a:t>atching </a:t>
            </a:r>
            <a:r>
              <a:rPr lang="en-US" sz="2800" dirty="0">
                <a:latin typeface="Calibri" pitchFamily="34" charset="0"/>
                <a:cs typeface="Arial" charset="0"/>
              </a:rPr>
              <a:t>record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Whitepapers on This and More…</a:t>
            </a:r>
            <a:endParaRPr lang="en-US" dirty="0"/>
          </a:p>
        </p:txBody>
      </p:sp>
      <p:sp>
        <p:nvSpPr>
          <p:cNvPr id="351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i="1" dirty="0" smtClean="0"/>
              <a:t>Microsoft SQL Server 2000 Index Defragmentation Best Practices</a:t>
            </a:r>
            <a:endParaRPr lang="en-US" sz="2000" dirty="0" smtClean="0"/>
          </a:p>
          <a:p>
            <a:pPr lvl="1"/>
            <a:r>
              <a:rPr lang="en-US" sz="1800" dirty="0" smtClean="0">
                <a:hlinkClick r:id="rId2"/>
              </a:rPr>
              <a:t>http://www.microsoft.com/technet/prodtechnol/sql/2000/maintain/ss2kidbp.mspx </a:t>
            </a:r>
            <a:endParaRPr lang="en-US" sz="1800" dirty="0" smtClean="0"/>
          </a:p>
          <a:p>
            <a:pPr lvl="1"/>
            <a:r>
              <a:rPr lang="en-US" sz="1800" dirty="0" smtClean="0"/>
              <a:t>Based on SQL Server 2000, so discusses DBREINDEX vs. INDEXDEFRAG</a:t>
            </a:r>
          </a:p>
          <a:p>
            <a:pPr lvl="1"/>
            <a:r>
              <a:rPr lang="en-US" sz="1800" dirty="0" smtClean="0"/>
              <a:t>Concepts translate to 2005+, and will be rewritten/updated this year</a:t>
            </a:r>
          </a:p>
          <a:p>
            <a:r>
              <a:rPr lang="en-US" sz="2200" i="1" dirty="0" smtClean="0"/>
              <a:t>Online Indexing Operations in SQL Server 2005</a:t>
            </a:r>
          </a:p>
          <a:p>
            <a:pPr lvl="1"/>
            <a:r>
              <a:rPr lang="en-US" sz="1800" dirty="0" smtClean="0">
                <a:hlinkClick r:id="rId3"/>
              </a:rPr>
              <a:t>http</a:t>
            </a:r>
            <a:r>
              <a:rPr lang="en-US" sz="1800" smtClean="0">
                <a:hlinkClick r:id="rId3"/>
              </a:rPr>
              <a:t>://www.microsoft.com/technet/prodtechnol/sql/2005/onlineindex.mspx</a:t>
            </a:r>
            <a:endParaRPr lang="en-US" sz="1800" smtClean="0"/>
          </a:p>
          <a:p>
            <a:r>
              <a:rPr lang="en-US" sz="2200" smtClean="0"/>
              <a:t>Sample </a:t>
            </a:r>
            <a:r>
              <a:rPr lang="en-US" sz="2200" dirty="0" smtClean="0"/>
              <a:t>scripts to automate index maintenance</a:t>
            </a:r>
          </a:p>
          <a:p>
            <a:pPr lvl="1"/>
            <a:r>
              <a:rPr lang="en-US" sz="1800" dirty="0" smtClean="0">
                <a:hlinkClick r:id="rId4"/>
              </a:rPr>
              <a:t>http://ola.hallengren.com/</a:t>
            </a:r>
            <a:endParaRPr lang="en-US" sz="1800" dirty="0" smtClean="0"/>
          </a:p>
          <a:p>
            <a:pPr lvl="1"/>
            <a:r>
              <a:rPr lang="en-US" sz="1800" dirty="0" smtClean="0">
                <a:hlinkClick r:id="rId5"/>
              </a:rPr>
              <a:t>http://weblogs.sqlteam.com/tarad/archive/2009/11/03/DefragmentingRebuilding-Indexes-in-SQL-Server-2005-and-2008Again.aspx</a:t>
            </a:r>
            <a:endParaRPr lang="en-US" sz="1800" dirty="0" smtClean="0"/>
          </a:p>
          <a:p>
            <a:pPr lvl="1"/>
            <a:r>
              <a:rPr lang="en-US" sz="1800" dirty="0" smtClean="0">
                <a:hlinkClick r:id="rId6"/>
              </a:rPr>
              <a:t>http://sqlfool.com/2010/04/index-defrag-script-v4-0/</a:t>
            </a:r>
            <a:endParaRPr lang="en-US" sz="1800" dirty="0" smtClean="0"/>
          </a:p>
          <a:p>
            <a:pPr lvl="1"/>
            <a:endParaRPr lang="en-US" sz="18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8" name="Rectangle 2"/>
          <p:cNvSpPr>
            <a:spLocks noGrp="1" noChangeAspec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Review</a:t>
            </a:r>
          </a:p>
        </p:txBody>
      </p:sp>
      <p:sp>
        <p:nvSpPr>
          <p:cNvPr id="331779" name="Rectangl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381000" y="1420813"/>
            <a:ext cx="8388350" cy="564197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Data access methods</a:t>
            </a:r>
          </a:p>
          <a:p>
            <a:pPr eaLnBrk="1" hangingPunct="1">
              <a:defRPr/>
            </a:pPr>
            <a:r>
              <a:rPr lang="en-US" dirty="0" smtClean="0"/>
              <a:t>What is fragmentation?</a:t>
            </a:r>
          </a:p>
          <a:p>
            <a:pPr eaLnBrk="1" hangingPunct="1">
              <a:defRPr/>
            </a:pPr>
            <a:r>
              <a:rPr lang="en-US" dirty="0" smtClean="0"/>
              <a:t>How does fragmentation happen?</a:t>
            </a:r>
          </a:p>
          <a:p>
            <a:pPr eaLnBrk="1" hangingPunct="1">
              <a:defRPr/>
            </a:pPr>
            <a:r>
              <a:rPr lang="en-US" dirty="0" smtClean="0"/>
              <a:t>Detecting, mitigating, removing fragmentation</a:t>
            </a:r>
          </a:p>
        </p:txBody>
      </p:sp>
    </p:spTree>
    <p:extLst>
      <p:ext uri="{BB962C8B-B14F-4D97-AF65-F5344CB8AC3E}">
        <p14:creationId xmlns:p14="http://schemas.microsoft.com/office/powerpoint/2010/main" val="17501092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227013" y="228600"/>
            <a:ext cx="8683625" cy="1144929"/>
          </a:xfrm>
        </p:spPr>
        <p:txBody>
          <a:bodyPr/>
          <a:lstStyle/>
          <a:p>
            <a:r>
              <a:rPr lang="en-US" dirty="0" smtClean="0"/>
              <a:t>Range Scan</a:t>
            </a:r>
            <a:br>
              <a:rPr lang="en-US" dirty="0" smtClean="0"/>
            </a:br>
            <a:r>
              <a:rPr lang="en-US" sz="3200" dirty="0" smtClean="0">
                <a:solidFill>
                  <a:srgbClr val="FFFF99"/>
                </a:solidFill>
              </a:rPr>
              <a:t>(Index Scan/Clustered Index Scan)</a:t>
            </a:r>
            <a:endParaRPr lang="en-US" dirty="0" smtClean="0">
              <a:solidFill>
                <a:srgbClr val="FFFF99"/>
              </a:solidFill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6005513" y="3421063"/>
            <a:ext cx="457200" cy="533400"/>
            <a:chOff x="2304" y="3312"/>
            <a:chExt cx="288" cy="336"/>
          </a:xfrm>
        </p:grpSpPr>
        <p:sp>
          <p:nvSpPr>
            <p:cNvPr id="4140" name="Rectangle 4"/>
            <p:cNvSpPr>
              <a:spLocks noChangeArrowheads="1"/>
            </p:cNvSpPr>
            <p:nvPr/>
          </p:nvSpPr>
          <p:spPr bwMode="auto">
            <a:xfrm>
              <a:off x="2304" y="3312"/>
              <a:ext cx="288" cy="33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41" name="Text Box 5"/>
            <p:cNvSpPr txBox="1">
              <a:spLocks noChangeArrowheads="1"/>
            </p:cNvSpPr>
            <p:nvPr/>
          </p:nvSpPr>
          <p:spPr bwMode="auto">
            <a:xfrm>
              <a:off x="2352" y="3360"/>
              <a:ext cx="24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>
                <a:latin typeface="Tahoma" pitchFamily="34" charset="0"/>
                <a:cs typeface="Arial" charset="0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5548313" y="4716463"/>
            <a:ext cx="457200" cy="533400"/>
            <a:chOff x="2304" y="3312"/>
            <a:chExt cx="288" cy="336"/>
          </a:xfrm>
        </p:grpSpPr>
        <p:sp>
          <p:nvSpPr>
            <p:cNvPr id="4138" name="Rectangle 7"/>
            <p:cNvSpPr>
              <a:spLocks noChangeArrowheads="1"/>
            </p:cNvSpPr>
            <p:nvPr/>
          </p:nvSpPr>
          <p:spPr bwMode="auto">
            <a:xfrm>
              <a:off x="2304" y="3312"/>
              <a:ext cx="288" cy="33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39" name="Text Box 8"/>
            <p:cNvSpPr txBox="1">
              <a:spLocks noChangeArrowheads="1"/>
            </p:cNvSpPr>
            <p:nvPr/>
          </p:nvSpPr>
          <p:spPr bwMode="auto">
            <a:xfrm>
              <a:off x="2352" y="3360"/>
              <a:ext cx="24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>
                <a:latin typeface="Tahoma" pitchFamily="34" charset="0"/>
                <a:cs typeface="Arial" charset="0"/>
              </a:endParaRPr>
            </a:p>
          </p:txBody>
        </p: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6462713" y="4716463"/>
            <a:ext cx="457200" cy="533400"/>
            <a:chOff x="2304" y="3312"/>
            <a:chExt cx="288" cy="336"/>
          </a:xfrm>
        </p:grpSpPr>
        <p:sp>
          <p:nvSpPr>
            <p:cNvPr id="4136" name="Rectangle 10"/>
            <p:cNvSpPr>
              <a:spLocks noChangeArrowheads="1"/>
            </p:cNvSpPr>
            <p:nvPr/>
          </p:nvSpPr>
          <p:spPr bwMode="auto">
            <a:xfrm>
              <a:off x="2304" y="3312"/>
              <a:ext cx="288" cy="33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37" name="Text Box 11"/>
            <p:cNvSpPr txBox="1">
              <a:spLocks noChangeArrowheads="1"/>
            </p:cNvSpPr>
            <p:nvPr/>
          </p:nvSpPr>
          <p:spPr bwMode="auto">
            <a:xfrm>
              <a:off x="2352" y="3360"/>
              <a:ext cx="24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>
                <a:latin typeface="Tahoma" pitchFamily="34" charset="0"/>
                <a:cs typeface="Arial" charset="0"/>
              </a:endParaRPr>
            </a:p>
          </p:txBody>
        </p:sp>
      </p:grpSp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4176713" y="3421063"/>
            <a:ext cx="457200" cy="533400"/>
            <a:chOff x="2304" y="3312"/>
            <a:chExt cx="288" cy="336"/>
          </a:xfrm>
        </p:grpSpPr>
        <p:sp>
          <p:nvSpPr>
            <p:cNvPr id="4134" name="Rectangle 13"/>
            <p:cNvSpPr>
              <a:spLocks noChangeArrowheads="1"/>
            </p:cNvSpPr>
            <p:nvPr/>
          </p:nvSpPr>
          <p:spPr bwMode="auto">
            <a:xfrm>
              <a:off x="2304" y="3312"/>
              <a:ext cx="288" cy="33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35" name="Text Box 14"/>
            <p:cNvSpPr txBox="1">
              <a:spLocks noChangeArrowheads="1"/>
            </p:cNvSpPr>
            <p:nvPr/>
          </p:nvSpPr>
          <p:spPr bwMode="auto">
            <a:xfrm>
              <a:off x="2352" y="3360"/>
              <a:ext cx="24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>
                <a:latin typeface="Tahoma" pitchFamily="34" charset="0"/>
                <a:cs typeface="Arial" charset="0"/>
              </a:endParaRPr>
            </a:p>
          </p:txBody>
        </p:sp>
      </p:grpSp>
      <p:sp>
        <p:nvSpPr>
          <p:cNvPr id="4104" name="Rectangle 15"/>
          <p:cNvSpPr>
            <a:spLocks noChangeArrowheads="1"/>
          </p:cNvSpPr>
          <p:nvPr/>
        </p:nvSpPr>
        <p:spPr bwMode="auto">
          <a:xfrm>
            <a:off x="3719513" y="4716463"/>
            <a:ext cx="457200" cy="533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05" name="Rectangle 16"/>
          <p:cNvSpPr>
            <a:spLocks noChangeArrowheads="1"/>
          </p:cNvSpPr>
          <p:nvPr/>
        </p:nvSpPr>
        <p:spPr bwMode="auto">
          <a:xfrm>
            <a:off x="4633913" y="4716463"/>
            <a:ext cx="457200" cy="533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6" name="Group 17"/>
          <p:cNvGrpSpPr>
            <a:grpSpLocks/>
          </p:cNvGrpSpPr>
          <p:nvPr/>
        </p:nvGrpSpPr>
        <p:grpSpPr bwMode="auto">
          <a:xfrm>
            <a:off x="2347913" y="3421063"/>
            <a:ext cx="457200" cy="533400"/>
            <a:chOff x="2304" y="3312"/>
            <a:chExt cx="288" cy="336"/>
          </a:xfrm>
        </p:grpSpPr>
        <p:sp>
          <p:nvSpPr>
            <p:cNvPr id="4132" name="Rectangle 18"/>
            <p:cNvSpPr>
              <a:spLocks noChangeArrowheads="1"/>
            </p:cNvSpPr>
            <p:nvPr/>
          </p:nvSpPr>
          <p:spPr bwMode="auto">
            <a:xfrm>
              <a:off x="2304" y="3312"/>
              <a:ext cx="288" cy="33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33" name="Text Box 19"/>
            <p:cNvSpPr txBox="1">
              <a:spLocks noChangeArrowheads="1"/>
            </p:cNvSpPr>
            <p:nvPr/>
          </p:nvSpPr>
          <p:spPr bwMode="auto">
            <a:xfrm>
              <a:off x="2352" y="3360"/>
              <a:ext cx="24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>
                <a:latin typeface="Tahoma" pitchFamily="34" charset="0"/>
                <a:cs typeface="Arial" charset="0"/>
              </a:endParaRPr>
            </a:p>
          </p:txBody>
        </p:sp>
      </p:grpSp>
      <p:grpSp>
        <p:nvGrpSpPr>
          <p:cNvPr id="7" name="Group 20"/>
          <p:cNvGrpSpPr>
            <a:grpSpLocks/>
          </p:cNvGrpSpPr>
          <p:nvPr/>
        </p:nvGrpSpPr>
        <p:grpSpPr bwMode="auto">
          <a:xfrm>
            <a:off x="1890713" y="4716463"/>
            <a:ext cx="457200" cy="533400"/>
            <a:chOff x="2304" y="3312"/>
            <a:chExt cx="288" cy="336"/>
          </a:xfrm>
        </p:grpSpPr>
        <p:sp>
          <p:nvSpPr>
            <p:cNvPr id="4130" name="Rectangle 21"/>
            <p:cNvSpPr>
              <a:spLocks noChangeArrowheads="1"/>
            </p:cNvSpPr>
            <p:nvPr/>
          </p:nvSpPr>
          <p:spPr bwMode="auto">
            <a:xfrm>
              <a:off x="2304" y="3312"/>
              <a:ext cx="288" cy="33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31" name="Text Box 22"/>
            <p:cNvSpPr txBox="1">
              <a:spLocks noChangeArrowheads="1"/>
            </p:cNvSpPr>
            <p:nvPr/>
          </p:nvSpPr>
          <p:spPr bwMode="auto">
            <a:xfrm>
              <a:off x="2352" y="3360"/>
              <a:ext cx="24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>
                <a:latin typeface="Tahoma" pitchFamily="34" charset="0"/>
                <a:cs typeface="Arial" charset="0"/>
              </a:endParaRPr>
            </a:p>
          </p:txBody>
        </p:sp>
      </p:grpSp>
      <p:grpSp>
        <p:nvGrpSpPr>
          <p:cNvPr id="8" name="Group 23"/>
          <p:cNvGrpSpPr>
            <a:grpSpLocks/>
          </p:cNvGrpSpPr>
          <p:nvPr/>
        </p:nvGrpSpPr>
        <p:grpSpPr bwMode="auto">
          <a:xfrm>
            <a:off x="2805113" y="4716463"/>
            <a:ext cx="457200" cy="533400"/>
            <a:chOff x="2304" y="3312"/>
            <a:chExt cx="288" cy="336"/>
          </a:xfrm>
        </p:grpSpPr>
        <p:sp>
          <p:nvSpPr>
            <p:cNvPr id="4128" name="Rectangle 24"/>
            <p:cNvSpPr>
              <a:spLocks noChangeArrowheads="1"/>
            </p:cNvSpPr>
            <p:nvPr/>
          </p:nvSpPr>
          <p:spPr bwMode="auto">
            <a:xfrm>
              <a:off x="2304" y="3312"/>
              <a:ext cx="288" cy="33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29" name="Text Box 25"/>
            <p:cNvSpPr txBox="1">
              <a:spLocks noChangeArrowheads="1"/>
            </p:cNvSpPr>
            <p:nvPr/>
          </p:nvSpPr>
          <p:spPr bwMode="auto">
            <a:xfrm>
              <a:off x="2352" y="3360"/>
              <a:ext cx="24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>
                <a:latin typeface="Tahoma" pitchFamily="34" charset="0"/>
                <a:cs typeface="Arial" charset="0"/>
              </a:endParaRPr>
            </a:p>
          </p:txBody>
        </p:sp>
      </p:grpSp>
      <p:sp>
        <p:nvSpPr>
          <p:cNvPr id="4109" name="Rectangle 26"/>
          <p:cNvSpPr>
            <a:spLocks noChangeArrowheads="1"/>
          </p:cNvSpPr>
          <p:nvPr/>
        </p:nvSpPr>
        <p:spPr bwMode="auto">
          <a:xfrm>
            <a:off x="4176713" y="1973263"/>
            <a:ext cx="457200" cy="533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10" name="Line 27"/>
          <p:cNvSpPr>
            <a:spLocks noChangeShapeType="1"/>
          </p:cNvSpPr>
          <p:nvPr/>
        </p:nvSpPr>
        <p:spPr bwMode="auto">
          <a:xfrm>
            <a:off x="4405313" y="2506663"/>
            <a:ext cx="0" cy="914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11" name="Line 28"/>
          <p:cNvSpPr>
            <a:spLocks noChangeShapeType="1"/>
          </p:cNvSpPr>
          <p:nvPr/>
        </p:nvSpPr>
        <p:spPr bwMode="auto">
          <a:xfrm flipH="1">
            <a:off x="2576513" y="2506663"/>
            <a:ext cx="1828800" cy="91440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12" name="Line 29"/>
          <p:cNvSpPr>
            <a:spLocks noChangeShapeType="1"/>
          </p:cNvSpPr>
          <p:nvPr/>
        </p:nvSpPr>
        <p:spPr bwMode="auto">
          <a:xfrm>
            <a:off x="4405313" y="2506663"/>
            <a:ext cx="1828800" cy="914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13" name="Line 30"/>
          <p:cNvSpPr>
            <a:spLocks noChangeShapeType="1"/>
          </p:cNvSpPr>
          <p:nvPr/>
        </p:nvSpPr>
        <p:spPr bwMode="auto">
          <a:xfrm flipH="1">
            <a:off x="2119313" y="3954463"/>
            <a:ext cx="457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14" name="Line 31"/>
          <p:cNvSpPr>
            <a:spLocks noChangeShapeType="1"/>
          </p:cNvSpPr>
          <p:nvPr/>
        </p:nvSpPr>
        <p:spPr bwMode="auto">
          <a:xfrm>
            <a:off x="2576513" y="3954463"/>
            <a:ext cx="457200" cy="76200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15" name="Line 32"/>
          <p:cNvSpPr>
            <a:spLocks noChangeShapeType="1"/>
          </p:cNvSpPr>
          <p:nvPr/>
        </p:nvSpPr>
        <p:spPr bwMode="auto">
          <a:xfrm flipH="1">
            <a:off x="3948113" y="3954463"/>
            <a:ext cx="457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16" name="Line 33"/>
          <p:cNvSpPr>
            <a:spLocks noChangeShapeType="1"/>
          </p:cNvSpPr>
          <p:nvPr/>
        </p:nvSpPr>
        <p:spPr bwMode="auto">
          <a:xfrm>
            <a:off x="4405313" y="3954463"/>
            <a:ext cx="457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17" name="Line 34"/>
          <p:cNvSpPr>
            <a:spLocks noChangeShapeType="1"/>
          </p:cNvSpPr>
          <p:nvPr/>
        </p:nvSpPr>
        <p:spPr bwMode="auto">
          <a:xfrm flipH="1">
            <a:off x="5776913" y="3954463"/>
            <a:ext cx="457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18" name="Line 35"/>
          <p:cNvSpPr>
            <a:spLocks noChangeShapeType="1"/>
          </p:cNvSpPr>
          <p:nvPr/>
        </p:nvSpPr>
        <p:spPr bwMode="auto">
          <a:xfrm>
            <a:off x="6234113" y="3954463"/>
            <a:ext cx="457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19" name="Rectangle 36"/>
          <p:cNvSpPr>
            <a:spLocks noChangeArrowheads="1"/>
          </p:cNvSpPr>
          <p:nvPr/>
        </p:nvSpPr>
        <p:spPr bwMode="auto">
          <a:xfrm>
            <a:off x="4176713" y="2049463"/>
            <a:ext cx="457200" cy="762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20" name="Rectangle 37"/>
          <p:cNvSpPr>
            <a:spLocks noChangeArrowheads="1"/>
          </p:cNvSpPr>
          <p:nvPr/>
        </p:nvSpPr>
        <p:spPr bwMode="auto">
          <a:xfrm>
            <a:off x="2347913" y="3725863"/>
            <a:ext cx="457200" cy="762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21" name="Rectangle 38"/>
          <p:cNvSpPr>
            <a:spLocks noChangeArrowheads="1"/>
          </p:cNvSpPr>
          <p:nvPr/>
        </p:nvSpPr>
        <p:spPr bwMode="auto">
          <a:xfrm>
            <a:off x="2805113" y="4868863"/>
            <a:ext cx="457200" cy="3810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22" name="Line 39"/>
          <p:cNvSpPr>
            <a:spLocks noChangeShapeType="1"/>
          </p:cNvSpPr>
          <p:nvPr/>
        </p:nvSpPr>
        <p:spPr bwMode="auto">
          <a:xfrm>
            <a:off x="4405313" y="1516063"/>
            <a:ext cx="0" cy="45720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23" name="Rectangle 40"/>
          <p:cNvSpPr>
            <a:spLocks noChangeArrowheads="1"/>
          </p:cNvSpPr>
          <p:nvPr/>
        </p:nvSpPr>
        <p:spPr bwMode="auto">
          <a:xfrm>
            <a:off x="5548313" y="4716463"/>
            <a:ext cx="457200" cy="3048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124" name="Line 41"/>
          <p:cNvSpPr>
            <a:spLocks noChangeShapeType="1"/>
          </p:cNvSpPr>
          <p:nvPr/>
        </p:nvSpPr>
        <p:spPr bwMode="auto">
          <a:xfrm>
            <a:off x="3262313" y="4868863"/>
            <a:ext cx="4572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25" name="Line 42"/>
          <p:cNvSpPr>
            <a:spLocks noChangeShapeType="1"/>
          </p:cNvSpPr>
          <p:nvPr/>
        </p:nvSpPr>
        <p:spPr bwMode="auto">
          <a:xfrm>
            <a:off x="4176713" y="4868863"/>
            <a:ext cx="4572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26" name="Line 43"/>
          <p:cNvSpPr>
            <a:spLocks noChangeShapeType="1"/>
          </p:cNvSpPr>
          <p:nvPr/>
        </p:nvSpPr>
        <p:spPr bwMode="auto">
          <a:xfrm>
            <a:off x="5091113" y="4868863"/>
            <a:ext cx="4572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27" name="Text Box 44"/>
          <p:cNvSpPr txBox="1">
            <a:spLocks noChangeArrowheads="1"/>
          </p:cNvSpPr>
          <p:nvPr/>
        </p:nvSpPr>
        <p:spPr bwMode="auto">
          <a:xfrm>
            <a:off x="2897188" y="5581650"/>
            <a:ext cx="3998912" cy="48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dirty="0">
                <a:latin typeface="Calibri" pitchFamily="34" charset="0"/>
                <a:cs typeface="Arial" charset="0"/>
              </a:rPr>
              <a:t>m</a:t>
            </a:r>
            <a:r>
              <a:rPr lang="en-US" sz="2800" dirty="0" smtClean="0">
                <a:latin typeface="Calibri" pitchFamily="34" charset="0"/>
                <a:cs typeface="Arial" charset="0"/>
              </a:rPr>
              <a:t>atching </a:t>
            </a:r>
            <a:r>
              <a:rPr lang="en-US" sz="2800" dirty="0">
                <a:latin typeface="Calibri" pitchFamily="34" charset="0"/>
                <a:cs typeface="Arial" charset="0"/>
              </a:rPr>
              <a:t>records (in </a:t>
            </a:r>
            <a:r>
              <a:rPr lang="en-US" sz="2800" dirty="0">
                <a:solidFill>
                  <a:srgbClr val="FF0000"/>
                </a:solidFill>
                <a:latin typeface="Calibri" pitchFamily="34" charset="0"/>
                <a:cs typeface="Arial" charset="0"/>
              </a:rPr>
              <a:t>red</a:t>
            </a:r>
            <a:r>
              <a:rPr lang="en-US" sz="2800" dirty="0">
                <a:latin typeface="Calibri" pitchFamily="34" charset="0"/>
                <a:cs typeface="Arial" charset="0"/>
              </a:rPr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227013" y="228600"/>
            <a:ext cx="8683625" cy="1588127"/>
          </a:xfrm>
        </p:spPr>
        <p:txBody>
          <a:bodyPr/>
          <a:lstStyle/>
          <a:p>
            <a:r>
              <a:rPr lang="en-US" dirty="0" smtClean="0"/>
              <a:t>Allocation Order Scan</a:t>
            </a:r>
            <a:br>
              <a:rPr lang="en-US" dirty="0" smtClean="0"/>
            </a:br>
            <a:r>
              <a:rPr lang="en-US" sz="3200" dirty="0" smtClean="0">
                <a:solidFill>
                  <a:srgbClr val="FFFF99"/>
                </a:solidFill>
              </a:rPr>
              <a:t>(Table scan or unordered Clustered/Index scan – under the right conditions…)</a:t>
            </a:r>
            <a:endParaRPr lang="en-US" dirty="0" smtClean="0">
              <a:solidFill>
                <a:srgbClr val="FFFF99"/>
              </a:solidFill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5995988" y="3419475"/>
            <a:ext cx="457200" cy="533400"/>
            <a:chOff x="2304" y="3312"/>
            <a:chExt cx="288" cy="336"/>
          </a:xfrm>
        </p:grpSpPr>
        <p:sp>
          <p:nvSpPr>
            <p:cNvPr id="5149" name="Rectangle 4"/>
            <p:cNvSpPr>
              <a:spLocks noChangeArrowheads="1"/>
            </p:cNvSpPr>
            <p:nvPr/>
          </p:nvSpPr>
          <p:spPr bwMode="auto">
            <a:xfrm>
              <a:off x="2304" y="3312"/>
              <a:ext cx="288" cy="33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50" name="Text Box 5"/>
            <p:cNvSpPr txBox="1">
              <a:spLocks noChangeArrowheads="1"/>
            </p:cNvSpPr>
            <p:nvPr/>
          </p:nvSpPr>
          <p:spPr bwMode="auto">
            <a:xfrm>
              <a:off x="2352" y="3360"/>
              <a:ext cx="24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>
                <a:latin typeface="Tahoma" pitchFamily="34" charset="0"/>
                <a:cs typeface="Arial" charset="0"/>
              </a:endParaRPr>
            </a:p>
          </p:txBody>
        </p:sp>
      </p:grpSp>
      <p:sp>
        <p:nvSpPr>
          <p:cNvPr id="5125" name="Rectangle 6"/>
          <p:cNvSpPr>
            <a:spLocks noChangeArrowheads="1"/>
          </p:cNvSpPr>
          <p:nvPr/>
        </p:nvSpPr>
        <p:spPr bwMode="auto">
          <a:xfrm>
            <a:off x="5538788" y="4714875"/>
            <a:ext cx="457200" cy="533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6" name="Rectangle 7"/>
          <p:cNvSpPr>
            <a:spLocks noChangeArrowheads="1"/>
          </p:cNvSpPr>
          <p:nvPr/>
        </p:nvSpPr>
        <p:spPr bwMode="auto">
          <a:xfrm>
            <a:off x="6453188" y="4714875"/>
            <a:ext cx="457200" cy="533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4167188" y="3419475"/>
            <a:ext cx="457200" cy="533400"/>
            <a:chOff x="2304" y="3312"/>
            <a:chExt cx="288" cy="336"/>
          </a:xfrm>
        </p:grpSpPr>
        <p:sp>
          <p:nvSpPr>
            <p:cNvPr id="5147" name="Rectangle 9"/>
            <p:cNvSpPr>
              <a:spLocks noChangeArrowheads="1"/>
            </p:cNvSpPr>
            <p:nvPr/>
          </p:nvSpPr>
          <p:spPr bwMode="auto">
            <a:xfrm>
              <a:off x="2304" y="3312"/>
              <a:ext cx="288" cy="33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48" name="Text Box 10"/>
            <p:cNvSpPr txBox="1">
              <a:spLocks noChangeArrowheads="1"/>
            </p:cNvSpPr>
            <p:nvPr/>
          </p:nvSpPr>
          <p:spPr bwMode="auto">
            <a:xfrm>
              <a:off x="2352" y="3360"/>
              <a:ext cx="24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>
                <a:latin typeface="Tahoma" pitchFamily="34" charset="0"/>
                <a:cs typeface="Arial" charset="0"/>
              </a:endParaRPr>
            </a:p>
          </p:txBody>
        </p:sp>
      </p:grpSp>
      <p:sp>
        <p:nvSpPr>
          <p:cNvPr id="5128" name="Rectangle 11"/>
          <p:cNvSpPr>
            <a:spLocks noChangeArrowheads="1"/>
          </p:cNvSpPr>
          <p:nvPr/>
        </p:nvSpPr>
        <p:spPr bwMode="auto">
          <a:xfrm>
            <a:off x="3709988" y="4714875"/>
            <a:ext cx="457200" cy="533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9" name="Rectangle 12"/>
          <p:cNvSpPr>
            <a:spLocks noChangeArrowheads="1"/>
          </p:cNvSpPr>
          <p:nvPr/>
        </p:nvSpPr>
        <p:spPr bwMode="auto">
          <a:xfrm>
            <a:off x="4624388" y="4714875"/>
            <a:ext cx="457200" cy="533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2338388" y="3419475"/>
            <a:ext cx="457200" cy="533400"/>
            <a:chOff x="2304" y="3312"/>
            <a:chExt cx="288" cy="336"/>
          </a:xfrm>
        </p:grpSpPr>
        <p:sp>
          <p:nvSpPr>
            <p:cNvPr id="5145" name="Rectangle 14"/>
            <p:cNvSpPr>
              <a:spLocks noChangeArrowheads="1"/>
            </p:cNvSpPr>
            <p:nvPr/>
          </p:nvSpPr>
          <p:spPr bwMode="auto">
            <a:xfrm>
              <a:off x="2304" y="3312"/>
              <a:ext cx="288" cy="33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46" name="Text Box 15"/>
            <p:cNvSpPr txBox="1">
              <a:spLocks noChangeArrowheads="1"/>
            </p:cNvSpPr>
            <p:nvPr/>
          </p:nvSpPr>
          <p:spPr bwMode="auto">
            <a:xfrm>
              <a:off x="2352" y="3360"/>
              <a:ext cx="24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>
                <a:latin typeface="Tahoma" pitchFamily="34" charset="0"/>
                <a:cs typeface="Arial" charset="0"/>
              </a:endParaRPr>
            </a:p>
          </p:txBody>
        </p:sp>
      </p:grpSp>
      <p:sp>
        <p:nvSpPr>
          <p:cNvPr id="5131" name="Rectangle 16"/>
          <p:cNvSpPr>
            <a:spLocks noChangeArrowheads="1"/>
          </p:cNvSpPr>
          <p:nvPr/>
        </p:nvSpPr>
        <p:spPr bwMode="auto">
          <a:xfrm>
            <a:off x="1881188" y="4714875"/>
            <a:ext cx="457200" cy="533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32" name="Rectangle 17"/>
          <p:cNvSpPr>
            <a:spLocks noChangeArrowheads="1"/>
          </p:cNvSpPr>
          <p:nvPr/>
        </p:nvSpPr>
        <p:spPr bwMode="auto">
          <a:xfrm>
            <a:off x="2795588" y="4714875"/>
            <a:ext cx="457200" cy="533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33" name="Rectangle 18"/>
          <p:cNvSpPr>
            <a:spLocks noChangeArrowheads="1"/>
          </p:cNvSpPr>
          <p:nvPr/>
        </p:nvSpPr>
        <p:spPr bwMode="auto">
          <a:xfrm>
            <a:off x="4167188" y="1971675"/>
            <a:ext cx="457200" cy="533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34" name="Line 19"/>
          <p:cNvSpPr>
            <a:spLocks noChangeShapeType="1"/>
          </p:cNvSpPr>
          <p:nvPr/>
        </p:nvSpPr>
        <p:spPr bwMode="auto">
          <a:xfrm>
            <a:off x="4395788" y="2505075"/>
            <a:ext cx="0" cy="914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35" name="Line 20"/>
          <p:cNvSpPr>
            <a:spLocks noChangeShapeType="1"/>
          </p:cNvSpPr>
          <p:nvPr/>
        </p:nvSpPr>
        <p:spPr bwMode="auto">
          <a:xfrm flipH="1">
            <a:off x="2566988" y="2505075"/>
            <a:ext cx="1828800" cy="914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36" name="Line 21"/>
          <p:cNvSpPr>
            <a:spLocks noChangeShapeType="1"/>
          </p:cNvSpPr>
          <p:nvPr/>
        </p:nvSpPr>
        <p:spPr bwMode="auto">
          <a:xfrm>
            <a:off x="4395788" y="2505075"/>
            <a:ext cx="1828800" cy="914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37" name="Line 22"/>
          <p:cNvSpPr>
            <a:spLocks noChangeShapeType="1"/>
          </p:cNvSpPr>
          <p:nvPr/>
        </p:nvSpPr>
        <p:spPr bwMode="auto">
          <a:xfrm flipH="1">
            <a:off x="2109788" y="3952875"/>
            <a:ext cx="457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38" name="Line 23"/>
          <p:cNvSpPr>
            <a:spLocks noChangeShapeType="1"/>
          </p:cNvSpPr>
          <p:nvPr/>
        </p:nvSpPr>
        <p:spPr bwMode="auto">
          <a:xfrm>
            <a:off x="2566988" y="3952875"/>
            <a:ext cx="457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39" name="Line 24"/>
          <p:cNvSpPr>
            <a:spLocks noChangeShapeType="1"/>
          </p:cNvSpPr>
          <p:nvPr/>
        </p:nvSpPr>
        <p:spPr bwMode="auto">
          <a:xfrm flipH="1">
            <a:off x="3938588" y="3952875"/>
            <a:ext cx="457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40" name="Line 25"/>
          <p:cNvSpPr>
            <a:spLocks noChangeShapeType="1"/>
          </p:cNvSpPr>
          <p:nvPr/>
        </p:nvSpPr>
        <p:spPr bwMode="auto">
          <a:xfrm>
            <a:off x="4395788" y="3952875"/>
            <a:ext cx="457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41" name="Line 26"/>
          <p:cNvSpPr>
            <a:spLocks noChangeShapeType="1"/>
          </p:cNvSpPr>
          <p:nvPr/>
        </p:nvSpPr>
        <p:spPr bwMode="auto">
          <a:xfrm flipH="1">
            <a:off x="5767388" y="3952875"/>
            <a:ext cx="457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42" name="Line 27"/>
          <p:cNvSpPr>
            <a:spLocks noChangeShapeType="1"/>
          </p:cNvSpPr>
          <p:nvPr/>
        </p:nvSpPr>
        <p:spPr bwMode="auto">
          <a:xfrm>
            <a:off x="6224588" y="3952875"/>
            <a:ext cx="457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43" name="Text Box 28"/>
          <p:cNvSpPr txBox="1">
            <a:spLocks noChangeArrowheads="1"/>
          </p:cNvSpPr>
          <p:nvPr/>
        </p:nvSpPr>
        <p:spPr bwMode="auto">
          <a:xfrm>
            <a:off x="5599113" y="52800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>
              <a:latin typeface="Tahoma" pitchFamily="34" charset="0"/>
              <a:cs typeface="Arial" charset="0"/>
            </a:endParaRPr>
          </a:p>
        </p:txBody>
      </p:sp>
      <p:sp>
        <p:nvSpPr>
          <p:cNvPr id="30" name="Text Box 44"/>
          <p:cNvSpPr txBox="1">
            <a:spLocks noChangeArrowheads="1"/>
          </p:cNvSpPr>
          <p:nvPr/>
        </p:nvSpPr>
        <p:spPr bwMode="auto">
          <a:xfrm>
            <a:off x="2897188" y="5581650"/>
            <a:ext cx="3998912" cy="48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dirty="0">
                <a:latin typeface="Calibri" pitchFamily="34" charset="0"/>
                <a:cs typeface="Arial" charset="0"/>
              </a:rPr>
              <a:t>m</a:t>
            </a:r>
            <a:r>
              <a:rPr lang="en-US" sz="2800" dirty="0" smtClean="0">
                <a:latin typeface="Calibri" pitchFamily="34" charset="0"/>
                <a:cs typeface="Arial" charset="0"/>
              </a:rPr>
              <a:t>atching </a:t>
            </a:r>
            <a:r>
              <a:rPr lang="en-US" sz="2800" dirty="0">
                <a:latin typeface="Calibri" pitchFamily="34" charset="0"/>
                <a:cs typeface="Arial" charset="0"/>
              </a:rPr>
              <a:t>records (in </a:t>
            </a:r>
            <a:r>
              <a:rPr lang="en-US" sz="2800" dirty="0">
                <a:solidFill>
                  <a:srgbClr val="FF0000"/>
                </a:solidFill>
                <a:latin typeface="Calibri" pitchFamily="34" charset="0"/>
                <a:cs typeface="Arial" charset="0"/>
              </a:rPr>
              <a:t>red</a:t>
            </a:r>
            <a:r>
              <a:rPr lang="en-US" sz="2800" dirty="0">
                <a:latin typeface="Calibri" pitchFamily="34" charset="0"/>
                <a:cs typeface="Arial" charset="0"/>
              </a:rPr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Side Note: Merry-Go-Round Scans</a:t>
            </a:r>
          </a:p>
        </p:txBody>
      </p:sp>
      <p:sp>
        <p:nvSpPr>
          <p:cNvPr id="614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One more reason to not get index order with ‘SELECT *’?</a:t>
            </a:r>
          </a:p>
          <a:p>
            <a:r>
              <a:rPr lang="en-US" sz="2400" dirty="0" smtClean="0"/>
              <a:t>Enterprise only, no control or monitoring possible</a:t>
            </a:r>
          </a:p>
        </p:txBody>
      </p:sp>
      <p:sp>
        <p:nvSpPr>
          <p:cNvPr id="6149" name="Text Box 4"/>
          <p:cNvSpPr txBox="1">
            <a:spLocks noChangeArrowheads="1"/>
          </p:cNvSpPr>
          <p:nvPr/>
        </p:nvSpPr>
        <p:spPr bwMode="auto">
          <a:xfrm>
            <a:off x="7467600" y="3581400"/>
            <a:ext cx="1219200" cy="424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scan 2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762000" y="2667000"/>
            <a:ext cx="7696200" cy="3629025"/>
            <a:chOff x="768" y="2160"/>
            <a:chExt cx="4848" cy="2286"/>
          </a:xfrm>
        </p:grpSpPr>
        <p:sp>
          <p:nvSpPr>
            <p:cNvPr id="6151" name="Rectangle 6"/>
            <p:cNvSpPr>
              <a:spLocks noChangeArrowheads="1"/>
            </p:cNvSpPr>
            <p:nvPr/>
          </p:nvSpPr>
          <p:spPr bwMode="auto">
            <a:xfrm>
              <a:off x="1056" y="2160"/>
              <a:ext cx="3888" cy="288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  <a:latin typeface="Calibri" pitchFamily="34" charset="0"/>
                  <a:cs typeface="Arial" charset="0"/>
                </a:rPr>
                <a:t>D A T A</a:t>
              </a:r>
            </a:p>
          </p:txBody>
        </p:sp>
        <p:sp>
          <p:nvSpPr>
            <p:cNvPr id="6152" name="Line 7"/>
            <p:cNvSpPr>
              <a:spLocks noChangeShapeType="1"/>
            </p:cNvSpPr>
            <p:nvPr/>
          </p:nvSpPr>
          <p:spPr bwMode="auto">
            <a:xfrm>
              <a:off x="1056" y="2640"/>
              <a:ext cx="3888" cy="0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53" name="Text Box 8"/>
            <p:cNvSpPr txBox="1">
              <a:spLocks noChangeArrowheads="1"/>
            </p:cNvSpPr>
            <p:nvPr/>
          </p:nvSpPr>
          <p:spPr bwMode="auto">
            <a:xfrm>
              <a:off x="5001" y="2526"/>
              <a:ext cx="615" cy="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dirty="0">
                  <a:solidFill>
                    <a:srgbClr val="FF0000"/>
                  </a:solidFill>
                  <a:latin typeface="Calibri" pitchFamily="34" charset="0"/>
                  <a:cs typeface="Arial" charset="0"/>
                </a:rPr>
                <a:t>scan 1</a:t>
              </a:r>
            </a:p>
          </p:txBody>
        </p:sp>
        <p:grpSp>
          <p:nvGrpSpPr>
            <p:cNvPr id="3" name="Group 9"/>
            <p:cNvGrpSpPr>
              <a:grpSpLocks/>
            </p:cNvGrpSpPr>
            <p:nvPr/>
          </p:nvGrpSpPr>
          <p:grpSpPr bwMode="auto">
            <a:xfrm>
              <a:off x="1056" y="2867"/>
              <a:ext cx="3888" cy="288"/>
              <a:chOff x="1056" y="2736"/>
              <a:chExt cx="3888" cy="288"/>
            </a:xfrm>
          </p:grpSpPr>
          <p:sp>
            <p:nvSpPr>
              <p:cNvPr id="6170" name="Line 10"/>
              <p:cNvSpPr>
                <a:spLocks noChangeShapeType="1"/>
              </p:cNvSpPr>
              <p:nvPr/>
            </p:nvSpPr>
            <p:spPr bwMode="auto">
              <a:xfrm>
                <a:off x="2304" y="2736"/>
                <a:ext cx="2640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71" name="Line 11"/>
              <p:cNvSpPr>
                <a:spLocks noChangeShapeType="1"/>
              </p:cNvSpPr>
              <p:nvPr/>
            </p:nvSpPr>
            <p:spPr bwMode="auto">
              <a:xfrm flipH="1">
                <a:off x="1056" y="2736"/>
                <a:ext cx="3888" cy="288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72" name="Line 12"/>
              <p:cNvSpPr>
                <a:spLocks noChangeShapeType="1"/>
              </p:cNvSpPr>
              <p:nvPr/>
            </p:nvSpPr>
            <p:spPr bwMode="auto">
              <a:xfrm>
                <a:off x="1056" y="3024"/>
                <a:ext cx="1248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155" name="Text Box 13"/>
            <p:cNvSpPr txBox="1">
              <a:spLocks noChangeArrowheads="1"/>
            </p:cNvSpPr>
            <p:nvPr/>
          </p:nvSpPr>
          <p:spPr bwMode="auto">
            <a:xfrm>
              <a:off x="4986" y="2987"/>
              <a:ext cx="615" cy="2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dirty="0">
                  <a:solidFill>
                    <a:srgbClr val="00B050"/>
                  </a:solidFill>
                  <a:latin typeface="Calibri" pitchFamily="34" charset="0"/>
                  <a:cs typeface="Arial" charset="0"/>
                </a:rPr>
                <a:t>scan 3</a:t>
              </a:r>
            </a:p>
          </p:txBody>
        </p:sp>
        <p:grpSp>
          <p:nvGrpSpPr>
            <p:cNvPr id="4" name="Group 14"/>
            <p:cNvGrpSpPr>
              <a:grpSpLocks/>
            </p:cNvGrpSpPr>
            <p:nvPr/>
          </p:nvGrpSpPr>
          <p:grpSpPr bwMode="auto">
            <a:xfrm>
              <a:off x="1056" y="3088"/>
              <a:ext cx="3888" cy="576"/>
              <a:chOff x="1056" y="2832"/>
              <a:chExt cx="3888" cy="576"/>
            </a:xfrm>
          </p:grpSpPr>
          <p:sp>
            <p:nvSpPr>
              <p:cNvPr id="6165" name="Line 15"/>
              <p:cNvSpPr>
                <a:spLocks noChangeShapeType="1"/>
              </p:cNvSpPr>
              <p:nvPr/>
            </p:nvSpPr>
            <p:spPr bwMode="auto">
              <a:xfrm>
                <a:off x="4032" y="2832"/>
                <a:ext cx="912" cy="0"/>
              </a:xfrm>
              <a:prstGeom prst="line">
                <a:avLst/>
              </a:prstGeom>
              <a:noFill/>
              <a:ln w="15875">
                <a:solidFill>
                  <a:srgbClr val="00B05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66" name="Line 16"/>
              <p:cNvSpPr>
                <a:spLocks noChangeShapeType="1"/>
              </p:cNvSpPr>
              <p:nvPr/>
            </p:nvSpPr>
            <p:spPr bwMode="auto">
              <a:xfrm flipH="1">
                <a:off x="1056" y="2832"/>
                <a:ext cx="3888" cy="288"/>
              </a:xfrm>
              <a:prstGeom prst="line">
                <a:avLst/>
              </a:prstGeom>
              <a:noFill/>
              <a:ln w="15875">
                <a:solidFill>
                  <a:srgbClr val="00B050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67" name="Line 17"/>
              <p:cNvSpPr>
                <a:spLocks noChangeShapeType="1"/>
              </p:cNvSpPr>
              <p:nvPr/>
            </p:nvSpPr>
            <p:spPr bwMode="auto">
              <a:xfrm>
                <a:off x="1056" y="3120"/>
                <a:ext cx="1248" cy="0"/>
              </a:xfrm>
              <a:prstGeom prst="line">
                <a:avLst/>
              </a:prstGeom>
              <a:noFill/>
              <a:ln w="15875">
                <a:solidFill>
                  <a:srgbClr val="00B05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68" name="Line 18"/>
              <p:cNvSpPr>
                <a:spLocks noChangeShapeType="1"/>
              </p:cNvSpPr>
              <p:nvPr/>
            </p:nvSpPr>
            <p:spPr bwMode="auto">
              <a:xfrm>
                <a:off x="2304" y="3120"/>
                <a:ext cx="0" cy="288"/>
              </a:xfrm>
              <a:prstGeom prst="line">
                <a:avLst/>
              </a:prstGeom>
              <a:noFill/>
              <a:ln w="15875">
                <a:solidFill>
                  <a:srgbClr val="00B050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169" name="Line 19"/>
              <p:cNvSpPr>
                <a:spLocks noChangeShapeType="1"/>
              </p:cNvSpPr>
              <p:nvPr/>
            </p:nvSpPr>
            <p:spPr bwMode="auto">
              <a:xfrm>
                <a:off x="2304" y="3408"/>
                <a:ext cx="1728" cy="0"/>
              </a:xfrm>
              <a:prstGeom prst="line">
                <a:avLst/>
              </a:prstGeom>
              <a:noFill/>
              <a:ln w="15875">
                <a:solidFill>
                  <a:srgbClr val="00B05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" name="Group 20"/>
            <p:cNvGrpSpPr>
              <a:grpSpLocks/>
            </p:cNvGrpSpPr>
            <p:nvPr/>
          </p:nvGrpSpPr>
          <p:grpSpPr bwMode="auto">
            <a:xfrm>
              <a:off x="768" y="3707"/>
              <a:ext cx="4412" cy="739"/>
              <a:chOff x="768" y="3504"/>
              <a:chExt cx="4412" cy="739"/>
            </a:xfrm>
          </p:grpSpPr>
          <p:grpSp>
            <p:nvGrpSpPr>
              <p:cNvPr id="6" name="Group 21"/>
              <p:cNvGrpSpPr>
                <a:grpSpLocks/>
              </p:cNvGrpSpPr>
              <p:nvPr/>
            </p:nvGrpSpPr>
            <p:grpSpPr bwMode="auto">
              <a:xfrm>
                <a:off x="768" y="3504"/>
                <a:ext cx="3264" cy="739"/>
                <a:chOff x="768" y="3504"/>
                <a:chExt cx="3264" cy="739"/>
              </a:xfrm>
            </p:grpSpPr>
            <p:sp>
              <p:nvSpPr>
                <p:cNvPr id="6160" name="Line 22"/>
                <p:cNvSpPr>
                  <a:spLocks noChangeShapeType="1"/>
                </p:cNvSpPr>
                <p:nvPr/>
              </p:nvSpPr>
              <p:spPr bwMode="auto">
                <a:xfrm>
                  <a:off x="1056" y="3504"/>
                  <a:ext cx="0" cy="192"/>
                </a:xfrm>
                <a:prstGeom prst="line">
                  <a:avLst/>
                </a:prstGeom>
                <a:noFill/>
                <a:ln w="1905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161" name="Line 23"/>
                <p:cNvSpPr>
                  <a:spLocks noChangeShapeType="1"/>
                </p:cNvSpPr>
                <p:nvPr/>
              </p:nvSpPr>
              <p:spPr bwMode="auto">
                <a:xfrm>
                  <a:off x="2304" y="3504"/>
                  <a:ext cx="0" cy="192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162" name="Line 24"/>
                <p:cNvSpPr>
                  <a:spLocks noChangeShapeType="1"/>
                </p:cNvSpPr>
                <p:nvPr/>
              </p:nvSpPr>
              <p:spPr bwMode="auto">
                <a:xfrm>
                  <a:off x="4032" y="3504"/>
                  <a:ext cx="0" cy="192"/>
                </a:xfrm>
                <a:prstGeom prst="line">
                  <a:avLst/>
                </a:prstGeom>
                <a:noFill/>
                <a:ln w="19050">
                  <a:solidFill>
                    <a:srgbClr val="00B05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163" name="Text Box 25"/>
                <p:cNvSpPr txBox="1">
                  <a:spLocks noChangeArrowheads="1"/>
                </p:cNvSpPr>
                <p:nvPr/>
              </p:nvSpPr>
              <p:spPr bwMode="auto">
                <a:xfrm>
                  <a:off x="768" y="3696"/>
                  <a:ext cx="1056" cy="54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sz="2800" b="0" dirty="0">
                      <a:solidFill>
                        <a:srgbClr val="FF0000"/>
                      </a:solidFill>
                      <a:latin typeface="Calibri" pitchFamily="34" charset="0"/>
                      <a:cs typeface="Arial" charset="0"/>
                    </a:rPr>
                    <a:t>scan 1 starts</a:t>
                  </a:r>
                </a:p>
              </p:txBody>
            </p:sp>
            <p:sp>
              <p:nvSpPr>
                <p:cNvPr id="6164" name="Text Box 26"/>
                <p:cNvSpPr txBox="1">
                  <a:spLocks noChangeArrowheads="1"/>
                </p:cNvSpPr>
                <p:nvPr/>
              </p:nvSpPr>
              <p:spPr bwMode="auto">
                <a:xfrm>
                  <a:off x="2016" y="3696"/>
                  <a:ext cx="1121" cy="54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sz="2800" b="0" dirty="0">
                      <a:solidFill>
                        <a:schemeClr val="tx1"/>
                      </a:solidFill>
                      <a:latin typeface="Calibri" pitchFamily="34" charset="0"/>
                      <a:cs typeface="Arial" charset="0"/>
                    </a:rPr>
                    <a:t>scan 2 starts</a:t>
                  </a:r>
                </a:p>
              </p:txBody>
            </p:sp>
          </p:grpSp>
          <p:sp>
            <p:nvSpPr>
              <p:cNvPr id="6159" name="Text Box 27"/>
              <p:cNvSpPr txBox="1">
                <a:spLocks noChangeArrowheads="1"/>
              </p:cNvSpPr>
              <p:nvPr/>
            </p:nvSpPr>
            <p:spPr bwMode="auto">
              <a:xfrm>
                <a:off x="3744" y="3696"/>
                <a:ext cx="1436" cy="5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sz="2800" dirty="0">
                    <a:solidFill>
                      <a:srgbClr val="00B050"/>
                    </a:solidFill>
                    <a:latin typeface="Calibri" pitchFamily="34" charset="0"/>
                    <a:cs typeface="Arial" charset="0"/>
                  </a:rPr>
                  <a:t>scan </a:t>
                </a:r>
                <a:r>
                  <a:rPr lang="en-US" sz="2800" dirty="0" smtClean="0">
                    <a:solidFill>
                      <a:srgbClr val="00B050"/>
                    </a:solidFill>
                    <a:latin typeface="Calibri" pitchFamily="34" charset="0"/>
                    <a:cs typeface="Arial" charset="0"/>
                  </a:rPr>
                  <a:t>3</a:t>
                </a:r>
              </a:p>
              <a:p>
                <a:r>
                  <a:rPr lang="en-US" sz="2800" dirty="0" smtClean="0">
                    <a:solidFill>
                      <a:srgbClr val="00B050"/>
                    </a:solidFill>
                    <a:latin typeface="Calibri" pitchFamily="34" charset="0"/>
                    <a:cs typeface="Arial" charset="0"/>
                  </a:rPr>
                  <a:t>starts</a:t>
                </a:r>
                <a:endParaRPr lang="en-US" sz="2800" dirty="0">
                  <a:solidFill>
                    <a:srgbClr val="00B050"/>
                  </a:solidFill>
                  <a:latin typeface="Calibri" pitchFamily="34" charset="0"/>
                  <a:cs typeface="Arial" charset="0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36" name="Rectangle 16"/>
          <p:cNvSpPr>
            <a:spLocks noChangeArrowheads="1"/>
          </p:cNvSpPr>
          <p:nvPr/>
        </p:nvSpPr>
        <p:spPr bwMode="auto">
          <a:xfrm>
            <a:off x="2514600" y="4706938"/>
            <a:ext cx="457200" cy="533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7131" name="Rectangle 34"/>
          <p:cNvSpPr>
            <a:spLocks noChangeArrowheads="1"/>
          </p:cNvSpPr>
          <p:nvPr/>
        </p:nvSpPr>
        <p:spPr bwMode="auto">
          <a:xfrm>
            <a:off x="2514600" y="4859338"/>
            <a:ext cx="457200" cy="3810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Range-Scan: Readahead </a:t>
            </a:r>
            <a:r>
              <a:rPr lang="en-US" sz="2800" dirty="0" smtClean="0"/>
              <a:t>(1)</a:t>
            </a:r>
            <a:endParaRPr lang="en-US" dirty="0" smtClean="0"/>
          </a:p>
        </p:txBody>
      </p:sp>
      <p:sp>
        <p:nvSpPr>
          <p:cNvPr id="47108" name="Rectangle 3"/>
          <p:cNvSpPr>
            <a:spLocks noChangeArrowheads="1"/>
          </p:cNvSpPr>
          <p:nvPr/>
        </p:nvSpPr>
        <p:spPr bwMode="auto">
          <a:xfrm>
            <a:off x="5715000" y="3411538"/>
            <a:ext cx="457200" cy="533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7109" name="Rectangle 4"/>
          <p:cNvSpPr>
            <a:spLocks noChangeArrowheads="1"/>
          </p:cNvSpPr>
          <p:nvPr/>
        </p:nvSpPr>
        <p:spPr bwMode="auto">
          <a:xfrm>
            <a:off x="5257800" y="4706938"/>
            <a:ext cx="457200" cy="533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6172200" y="4706938"/>
            <a:ext cx="457200" cy="533400"/>
            <a:chOff x="2304" y="3312"/>
            <a:chExt cx="288" cy="336"/>
          </a:xfrm>
        </p:grpSpPr>
        <p:sp>
          <p:nvSpPr>
            <p:cNvPr id="47140" name="Rectangle 6"/>
            <p:cNvSpPr>
              <a:spLocks noChangeArrowheads="1"/>
            </p:cNvSpPr>
            <p:nvPr/>
          </p:nvSpPr>
          <p:spPr bwMode="auto">
            <a:xfrm>
              <a:off x="2304" y="3312"/>
              <a:ext cx="288" cy="33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41" name="Text Box 7"/>
            <p:cNvSpPr txBox="1">
              <a:spLocks noChangeArrowheads="1"/>
            </p:cNvSpPr>
            <p:nvPr/>
          </p:nvSpPr>
          <p:spPr bwMode="auto">
            <a:xfrm>
              <a:off x="2352" y="3360"/>
              <a:ext cx="24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>
                <a:latin typeface="Tahoma" pitchFamily="34" charset="0"/>
                <a:cs typeface="Arial" pitchFamily="34" charset="0"/>
              </a:endParaRPr>
            </a:p>
          </p:txBody>
        </p:sp>
      </p:grpSp>
      <p:sp>
        <p:nvSpPr>
          <p:cNvPr id="47111" name="Rectangle 8"/>
          <p:cNvSpPr>
            <a:spLocks noChangeArrowheads="1"/>
          </p:cNvSpPr>
          <p:nvPr/>
        </p:nvSpPr>
        <p:spPr bwMode="auto">
          <a:xfrm>
            <a:off x="3886200" y="3411538"/>
            <a:ext cx="457200" cy="533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7112" name="Rectangle 9"/>
          <p:cNvSpPr>
            <a:spLocks noChangeArrowheads="1"/>
          </p:cNvSpPr>
          <p:nvPr/>
        </p:nvSpPr>
        <p:spPr bwMode="auto">
          <a:xfrm>
            <a:off x="3429000" y="4706938"/>
            <a:ext cx="457200" cy="533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7113" name="Rectangle 10"/>
          <p:cNvSpPr>
            <a:spLocks noChangeArrowheads="1"/>
          </p:cNvSpPr>
          <p:nvPr/>
        </p:nvSpPr>
        <p:spPr bwMode="auto">
          <a:xfrm>
            <a:off x="4343400" y="4706938"/>
            <a:ext cx="457200" cy="5334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7114" name="Rectangle 11"/>
          <p:cNvSpPr>
            <a:spLocks noChangeArrowheads="1"/>
          </p:cNvSpPr>
          <p:nvPr/>
        </p:nvSpPr>
        <p:spPr bwMode="auto">
          <a:xfrm>
            <a:off x="2057400" y="3411538"/>
            <a:ext cx="457200" cy="533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1600200" y="4706938"/>
            <a:ext cx="457200" cy="533400"/>
            <a:chOff x="2304" y="3312"/>
            <a:chExt cx="288" cy="336"/>
          </a:xfrm>
        </p:grpSpPr>
        <p:sp>
          <p:nvSpPr>
            <p:cNvPr id="47138" name="Rectangle 13"/>
            <p:cNvSpPr>
              <a:spLocks noChangeArrowheads="1"/>
            </p:cNvSpPr>
            <p:nvPr/>
          </p:nvSpPr>
          <p:spPr bwMode="auto">
            <a:xfrm>
              <a:off x="2304" y="3312"/>
              <a:ext cx="288" cy="33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39" name="Text Box 14"/>
            <p:cNvSpPr txBox="1">
              <a:spLocks noChangeArrowheads="1"/>
            </p:cNvSpPr>
            <p:nvPr/>
          </p:nvSpPr>
          <p:spPr bwMode="auto">
            <a:xfrm>
              <a:off x="2352" y="3360"/>
              <a:ext cx="24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>
                <a:latin typeface="Tahoma" pitchFamily="34" charset="0"/>
                <a:cs typeface="Arial" pitchFamily="34" charset="0"/>
              </a:endParaRPr>
            </a:p>
          </p:txBody>
        </p:sp>
      </p:grpSp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3886200" y="1963738"/>
            <a:ext cx="457200" cy="533400"/>
            <a:chOff x="2304" y="3312"/>
            <a:chExt cx="288" cy="336"/>
          </a:xfrm>
        </p:grpSpPr>
        <p:sp>
          <p:nvSpPr>
            <p:cNvPr id="47134" name="Rectangle 19"/>
            <p:cNvSpPr>
              <a:spLocks noChangeArrowheads="1"/>
            </p:cNvSpPr>
            <p:nvPr/>
          </p:nvSpPr>
          <p:spPr bwMode="auto">
            <a:xfrm>
              <a:off x="2304" y="3312"/>
              <a:ext cx="288" cy="33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35" name="Text Box 20"/>
            <p:cNvSpPr txBox="1">
              <a:spLocks noChangeArrowheads="1"/>
            </p:cNvSpPr>
            <p:nvPr/>
          </p:nvSpPr>
          <p:spPr bwMode="auto">
            <a:xfrm>
              <a:off x="2352" y="3360"/>
              <a:ext cx="24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>
                <a:latin typeface="Tahoma" pitchFamily="34" charset="0"/>
                <a:cs typeface="Arial" pitchFamily="34" charset="0"/>
              </a:endParaRPr>
            </a:p>
          </p:txBody>
        </p:sp>
      </p:grpSp>
      <p:sp>
        <p:nvSpPr>
          <p:cNvPr id="47118" name="Line 21"/>
          <p:cNvSpPr>
            <a:spLocks noChangeShapeType="1"/>
          </p:cNvSpPr>
          <p:nvPr/>
        </p:nvSpPr>
        <p:spPr bwMode="auto">
          <a:xfrm>
            <a:off x="4114800" y="2497138"/>
            <a:ext cx="0" cy="914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7119" name="Line 22"/>
          <p:cNvSpPr>
            <a:spLocks noChangeShapeType="1"/>
          </p:cNvSpPr>
          <p:nvPr/>
        </p:nvSpPr>
        <p:spPr bwMode="auto">
          <a:xfrm flipH="1">
            <a:off x="2286000" y="2497138"/>
            <a:ext cx="1828800" cy="91440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7120" name="Line 23"/>
          <p:cNvSpPr>
            <a:spLocks noChangeShapeType="1"/>
          </p:cNvSpPr>
          <p:nvPr/>
        </p:nvSpPr>
        <p:spPr bwMode="auto">
          <a:xfrm>
            <a:off x="4114800" y="2497138"/>
            <a:ext cx="1828800" cy="914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7121" name="Line 24"/>
          <p:cNvSpPr>
            <a:spLocks noChangeShapeType="1"/>
          </p:cNvSpPr>
          <p:nvPr/>
        </p:nvSpPr>
        <p:spPr bwMode="auto">
          <a:xfrm flipH="1">
            <a:off x="1828800" y="3944938"/>
            <a:ext cx="457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7122" name="Line 25"/>
          <p:cNvSpPr>
            <a:spLocks noChangeShapeType="1"/>
          </p:cNvSpPr>
          <p:nvPr/>
        </p:nvSpPr>
        <p:spPr bwMode="auto">
          <a:xfrm>
            <a:off x="2286000" y="3944938"/>
            <a:ext cx="457200" cy="76200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7123" name="Line 26"/>
          <p:cNvSpPr>
            <a:spLocks noChangeShapeType="1"/>
          </p:cNvSpPr>
          <p:nvPr/>
        </p:nvSpPr>
        <p:spPr bwMode="auto">
          <a:xfrm flipH="1">
            <a:off x="3657600" y="3944938"/>
            <a:ext cx="457200" cy="76200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7124" name="Line 27"/>
          <p:cNvSpPr>
            <a:spLocks noChangeShapeType="1"/>
          </p:cNvSpPr>
          <p:nvPr/>
        </p:nvSpPr>
        <p:spPr bwMode="auto">
          <a:xfrm>
            <a:off x="4114800" y="3944938"/>
            <a:ext cx="457200" cy="76200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7125" name="Line 28"/>
          <p:cNvSpPr>
            <a:spLocks noChangeShapeType="1"/>
          </p:cNvSpPr>
          <p:nvPr/>
        </p:nvSpPr>
        <p:spPr bwMode="auto">
          <a:xfrm flipH="1">
            <a:off x="5486400" y="3944938"/>
            <a:ext cx="457200" cy="76200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7126" name="Line 29"/>
          <p:cNvSpPr>
            <a:spLocks noChangeShapeType="1"/>
          </p:cNvSpPr>
          <p:nvPr/>
        </p:nvSpPr>
        <p:spPr bwMode="auto">
          <a:xfrm>
            <a:off x="5943600" y="3944938"/>
            <a:ext cx="457200" cy="7620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7127" name="Line 30"/>
          <p:cNvSpPr>
            <a:spLocks noChangeShapeType="1"/>
          </p:cNvSpPr>
          <p:nvPr/>
        </p:nvSpPr>
        <p:spPr bwMode="auto">
          <a:xfrm>
            <a:off x="2514600" y="3640138"/>
            <a:ext cx="13716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7128" name="Line 31"/>
          <p:cNvSpPr>
            <a:spLocks noChangeShapeType="1"/>
          </p:cNvSpPr>
          <p:nvPr/>
        </p:nvSpPr>
        <p:spPr bwMode="auto">
          <a:xfrm>
            <a:off x="4343400" y="3640138"/>
            <a:ext cx="1371600" cy="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7129" name="Line 32"/>
          <p:cNvSpPr>
            <a:spLocks noChangeShapeType="1"/>
          </p:cNvSpPr>
          <p:nvPr/>
        </p:nvSpPr>
        <p:spPr bwMode="auto">
          <a:xfrm>
            <a:off x="4114800" y="1506538"/>
            <a:ext cx="0" cy="457200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7130" name="Rectangle 33"/>
          <p:cNvSpPr>
            <a:spLocks noChangeArrowheads="1"/>
          </p:cNvSpPr>
          <p:nvPr/>
        </p:nvSpPr>
        <p:spPr bwMode="auto">
          <a:xfrm>
            <a:off x="3886200" y="2039938"/>
            <a:ext cx="457200" cy="762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7132" name="Rectangle 35"/>
          <p:cNvSpPr>
            <a:spLocks noChangeArrowheads="1"/>
          </p:cNvSpPr>
          <p:nvPr/>
        </p:nvSpPr>
        <p:spPr bwMode="auto">
          <a:xfrm>
            <a:off x="5715000" y="3411538"/>
            <a:ext cx="457200" cy="3048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7133" name="Rectangle 36"/>
          <p:cNvSpPr>
            <a:spLocks noChangeArrowheads="1"/>
          </p:cNvSpPr>
          <p:nvPr/>
        </p:nvSpPr>
        <p:spPr bwMode="auto">
          <a:xfrm>
            <a:off x="2057400" y="3640138"/>
            <a:ext cx="457200" cy="3048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8" name="TextBox 37"/>
          <p:cNvSpPr txBox="1"/>
          <p:nvPr/>
        </p:nvSpPr>
        <p:spPr>
          <a:xfrm>
            <a:off x="5397501" y="2108200"/>
            <a:ext cx="332740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tx1"/>
                </a:solidFill>
                <a:latin typeface="Calibri" pitchFamily="34" charset="0"/>
              </a:rPr>
              <a:t>Pages at this level contain pointers to the leaf level pages – in logical order.</a:t>
            </a:r>
          </a:p>
          <a:p>
            <a:r>
              <a:rPr lang="en-US" sz="1600" dirty="0" smtClean="0">
                <a:solidFill>
                  <a:schemeClr val="tx1"/>
                </a:solidFill>
                <a:latin typeface="Calibri" pitchFamily="34" charset="0"/>
              </a:rPr>
              <a:t>This can be used to drive readahead of the leaf level pages.</a:t>
            </a:r>
          </a:p>
        </p:txBody>
      </p:sp>
      <p:cxnSp>
        <p:nvCxnSpPr>
          <p:cNvPr id="40" name="Straight Arrow Connector 39"/>
          <p:cNvCxnSpPr>
            <a:stCxn id="38" idx="2"/>
          </p:cNvCxnSpPr>
          <p:nvPr/>
        </p:nvCxnSpPr>
        <p:spPr bwMode="auto">
          <a:xfrm rot="5400000">
            <a:off x="6432968" y="2965866"/>
            <a:ext cx="507171" cy="749297"/>
          </a:xfrm>
          <a:prstGeom prst="straightConnector1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2" name="Straight Arrow Connector 41"/>
          <p:cNvCxnSpPr>
            <a:stCxn id="38" idx="2"/>
          </p:cNvCxnSpPr>
          <p:nvPr/>
        </p:nvCxnSpPr>
        <p:spPr bwMode="auto">
          <a:xfrm rot="5400000">
            <a:off x="6420268" y="2978566"/>
            <a:ext cx="532571" cy="749297"/>
          </a:xfrm>
          <a:prstGeom prst="straightConnector1">
            <a:avLst/>
          </a:pr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WMTOOLS" val="&lt;WMTools ver=&quot;1.0&quot;&gt;&lt;Timings time=&quot;6/28/2008 8:42:43 AM&quot;&gt;&lt;Slide id=&quot;378&quot; dur=&quot;13.90625&quot; bld=&quot;INVLD|1|0|1.1|1.6|.2|1.5|0|1.3&quot;/&gt;&lt;/Timings&gt;&lt;Timings time=&quot;6/28/2008 8:40:20 AM&quot;&gt;&lt;Slide id=&quot;376&quot; dur=&quot;1.328125&quot; bld=&quot;INVLD&quot;/&gt;&lt;Slide id=&quot;377&quot; dur=&quot;1.015625&quot;/&gt;&lt;/Timings&gt;&lt;Timings time=&quot;6/28/2008 8:39:05 AM&quot;&gt;&lt;Slide id=&quot;373&quot; dur=&quot;.578125&quot; bld=&quot;INVLD&quot;/&gt;&lt;Slide id=&quot;374&quot; dur=&quot;.984375&quot;/&gt;&lt;/Timings&gt;&lt;Timings time=&quot;6/25/2008 12:12:37 PM&quot;&gt;&lt;Slide id=&quot;324&quot; dur=&quot;7.4375&quot; bld=&quot;INVLD&quot;/&gt;&lt;Slide id=&quot;347&quot; dur=&quot;8.90625&quot;/&gt;&lt;Slide id=&quot;348&quot; dur=&quot;18.3125&quot;/&gt;&lt;Slide id=&quot;349&quot; dur=&quot;4.15625&quot;/&gt;&lt;Slide id=&quot;298&quot; dur=&quot;2.34375&quot;/&gt;&lt;Slide id=&quot;345&quot; dur=&quot;1.609375&quot;/&gt;&lt;Slide id=&quot;346&quot; dur=&quot;.5625&quot;/&gt;&lt;Slide id=&quot;309&quot; dur=&quot;1.15625&quot;/&gt;&lt;Slide id=&quot;346&quot; dur=&quot;25.57813&quot;/&gt;&lt;Slide id=&quot;309&quot; dur=&quot;1.234375&quot;/&gt;&lt;/Timings&gt;&lt;/WMTools&gt;"/>
</p:tagLst>
</file>

<file path=ppt/theme/theme1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FFFFFF"/>
      </a:lt1>
      <a:dk2>
        <a:srgbClr val="00478E"/>
      </a:dk2>
      <a:lt2>
        <a:srgbClr val="FFCC29"/>
      </a:lt2>
      <a:accent1>
        <a:srgbClr val="FCEB98"/>
      </a:accent1>
      <a:accent2>
        <a:srgbClr val="EC773C"/>
      </a:accent2>
      <a:accent3>
        <a:srgbClr val="AAB1C6"/>
      </a:accent3>
      <a:accent4>
        <a:srgbClr val="DADADA"/>
      </a:accent4>
      <a:accent5>
        <a:srgbClr val="FDF3CA"/>
      </a:accent5>
      <a:accent6>
        <a:srgbClr val="D66B35"/>
      </a:accent6>
      <a:hlink>
        <a:srgbClr val="FFFFCC"/>
      </a:hlink>
      <a:folHlink>
        <a:srgbClr val="FFCC99"/>
      </a:folHlink>
    </a:clrScheme>
    <a:fontScheme name="1_Custom Design">
      <a:majorFont>
        <a:latin typeface="Eurostile"/>
        <a:ea typeface=""/>
        <a:cs typeface=""/>
      </a:majorFont>
      <a:minorFont>
        <a:latin typeface="Eurostil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rgbClr val="FFCC00"/>
            </a:solidFill>
            <a:effectLst/>
            <a:latin typeface="Eurostile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FFFFFF"/>
        </a:lt1>
        <a:dk2>
          <a:srgbClr val="00478E"/>
        </a:dk2>
        <a:lt2>
          <a:srgbClr val="FFCC29"/>
        </a:lt2>
        <a:accent1>
          <a:srgbClr val="FCEB98"/>
        </a:accent1>
        <a:accent2>
          <a:srgbClr val="EC773C"/>
        </a:accent2>
        <a:accent3>
          <a:srgbClr val="AAB1C6"/>
        </a:accent3>
        <a:accent4>
          <a:srgbClr val="DADADA"/>
        </a:accent4>
        <a:accent5>
          <a:srgbClr val="FDF3CA"/>
        </a:accent5>
        <a:accent6>
          <a:srgbClr val="D66B35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5471</TotalTime>
  <Words>2915</Words>
  <Application>Microsoft Office PowerPoint</Application>
  <PresentationFormat>On-screen Show (4:3)</PresentationFormat>
  <Paragraphs>555</Paragraphs>
  <Slides>51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2" baseType="lpstr">
      <vt:lpstr>1_Custom Design</vt:lpstr>
      <vt:lpstr>Module 6 Index Fragmentation</vt:lpstr>
      <vt:lpstr>Overview</vt:lpstr>
      <vt:lpstr>Clustered Index Structure</vt:lpstr>
      <vt:lpstr>Nonclustered Index Structure</vt:lpstr>
      <vt:lpstr>Singleton Lookup (Index Seek/Clustered Index Seek)</vt:lpstr>
      <vt:lpstr>Range Scan (Index Scan/Clustered Index Scan)</vt:lpstr>
      <vt:lpstr>Allocation Order Scan (Table scan or unordered Clustered/Index scan – under the right conditions…)</vt:lpstr>
      <vt:lpstr>Side Note: Merry-Go-Round Scans</vt:lpstr>
      <vt:lpstr>Range-Scan: Readahead (1)</vt:lpstr>
      <vt:lpstr>Range-Scan: Readahead (2)</vt:lpstr>
      <vt:lpstr>Using –E Startup Option</vt:lpstr>
      <vt:lpstr>Logical Fragmentation Defined</vt:lpstr>
      <vt:lpstr>Extent Fragmentation Defined</vt:lpstr>
      <vt:lpstr>Page Density Defined</vt:lpstr>
      <vt:lpstr>What is a Page Split? </vt:lpstr>
      <vt:lpstr>Page Split Mechanism</vt:lpstr>
      <vt:lpstr>Updates During a Page Split</vt:lpstr>
      <vt:lpstr>Page Splits in Action (1)</vt:lpstr>
      <vt:lpstr>Page Splits in Action (2)</vt:lpstr>
      <vt:lpstr>Page Splits in Action (3)</vt:lpstr>
      <vt:lpstr>Increased Logging During Page Splits</vt:lpstr>
      <vt:lpstr>What Causes Fragmentation?</vt:lpstr>
      <vt:lpstr>Can DML Cause Fragmentation?</vt:lpstr>
      <vt:lpstr>FILLFACTOR </vt:lpstr>
      <vt:lpstr>Configuring FILLFACTOR</vt:lpstr>
      <vt:lpstr>Symptoms of Fragmentation</vt:lpstr>
      <vt:lpstr>sys.dm_db_index_physical_stats (1)</vt:lpstr>
      <vt:lpstr>sys.dm_db_index_physical_stats (2)  Scanning modes - Limited</vt:lpstr>
      <vt:lpstr>sys.dm_db_index_physical_stats (3) Output and how to interpret it</vt:lpstr>
      <vt:lpstr>sys.dm_db_index_physical_stats (4) Output and how to interpret it</vt:lpstr>
      <vt:lpstr>Detecting Fragmentation Using sys.dm_db_index_physical_stats</vt:lpstr>
      <vt:lpstr>How to Correct Fragmentation?</vt:lpstr>
      <vt:lpstr>ALTER INDEX … REBUILD</vt:lpstr>
      <vt:lpstr>ALTER INDEX … REORGANIZE</vt:lpstr>
      <vt:lpstr>CREATE … WITH DROP_EXISTING</vt:lpstr>
      <vt:lpstr>Index Rebuild Misconceptions</vt:lpstr>
      <vt:lpstr>When To Rebuild vs. Defrag</vt:lpstr>
      <vt:lpstr>Online Index Operations</vt:lpstr>
      <vt:lpstr>Inside Online Index Operations</vt:lpstr>
      <vt:lpstr>Online Progress Report</vt:lpstr>
      <vt:lpstr>Inside REORGANIZE (1)</vt:lpstr>
      <vt:lpstr>Inside REORGANIZE (2)</vt:lpstr>
      <vt:lpstr>Inside REORGANIZE (3)</vt:lpstr>
      <vt:lpstr>Inside REORGANIZE (4)</vt:lpstr>
      <vt:lpstr>Inside REORGANIZE (5)</vt:lpstr>
      <vt:lpstr>Removing Fragmentation</vt:lpstr>
      <vt:lpstr>LOB Data (revisited) (E.g. varchar (max), text, XML)</vt:lpstr>
      <vt:lpstr>Are Your Indexes Being Used?</vt:lpstr>
      <vt:lpstr>Index Maintenance Survey</vt:lpstr>
      <vt:lpstr>Whitepapers on This and More…</vt:lpstr>
      <vt:lpstr>Review</vt:lpstr>
    </vt:vector>
  </TitlesOfParts>
  <Company>SYSolutions,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Database Maintenance</dc:title>
  <dc:subject>Logging, Recovery, and Log File Maintenance</dc:subject>
  <dc:creator>Kimberly L. Tripp &amp; Paul S. Randal</dc:creator>
  <dc:description>Courses written by and instructed by authorized SQLskills trainers 
http://www.SQLskills.com
Template design: SQLskills.com</dc:description>
  <cp:lastModifiedBy>Kimberly</cp:lastModifiedBy>
  <cp:revision>247</cp:revision>
  <cp:lastPrinted>2011-02-19T10:53:31Z</cp:lastPrinted>
  <dcterms:created xsi:type="dcterms:W3CDTF">2004-05-26T19:38:49Z</dcterms:created>
  <dcterms:modified xsi:type="dcterms:W3CDTF">2011-08-29T14:22:05Z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urse_Name">
    <vt:lpwstr>Indexes from Every Angle</vt:lpwstr>
  </property>
</Properties>
</file>