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3"/>
  </p:notesMasterIdLst>
  <p:handoutMasterIdLst>
    <p:handoutMasterId r:id="rId14"/>
  </p:handoutMasterIdLst>
  <p:sldIdLst>
    <p:sldId id="298" r:id="rId2"/>
    <p:sldId id="369" r:id="rId3"/>
    <p:sldId id="371" r:id="rId4"/>
    <p:sldId id="370" r:id="rId5"/>
    <p:sldId id="372" r:id="rId6"/>
    <p:sldId id="373" r:id="rId7"/>
    <p:sldId id="374" r:id="rId8"/>
    <p:sldId id="375" r:id="rId9"/>
    <p:sldId id="376" r:id="rId10"/>
    <p:sldId id="377" r:id="rId11"/>
    <p:sldId id="378" r:id="rId12"/>
  </p:sldIdLst>
  <p:sldSz cx="9144000" cy="6858000" type="screen4x3"/>
  <p:notesSz cx="7315200" cy="9601200"/>
  <p:custDataLst>
    <p:tags r:id="rId15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8080"/>
    <a:srgbClr val="FFFF99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27" autoAdjust="0"/>
    <p:restoredTop sz="94662" autoAdjust="0"/>
  </p:normalViewPr>
  <p:slideViewPr>
    <p:cSldViewPr snapToGrid="0">
      <p:cViewPr>
        <p:scale>
          <a:sx n="120" d="100"/>
          <a:sy n="120" d="100"/>
        </p:scale>
        <p:origin x="-1374" y="-26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32" y="-76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16969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228600" y="9107490"/>
            <a:ext cx="6858000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 smtClean="0">
                <a:latin typeface="Calibri" pitchFamily="34" charset="0"/>
              </a:rPr>
              <a:t>SQLskills</a:t>
            </a:r>
            <a:r>
              <a:rPr lang="en-US" dirty="0" smtClean="0">
                <a:latin typeface="Calibri" pitchFamily="34" charset="0"/>
              </a:rPr>
              <a:t> Immersion Event</a:t>
            </a:r>
            <a:br>
              <a:rPr lang="en-US" dirty="0" smtClean="0">
                <a:latin typeface="Calibri" pitchFamily="34" charset="0"/>
              </a:rPr>
            </a:br>
            <a:r>
              <a:rPr lang="en-US" b="0" dirty="0" smtClean="0">
                <a:latin typeface="Calibri" pitchFamily="34" charset="0"/>
              </a:rPr>
              <a:t>Page </a:t>
            </a:r>
            <a:fld id="{726231B1-EC7A-4FC1-96E9-E3A5007216C4}" type="slidenum">
              <a:rPr lang="en-US" b="0" smtClean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865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SQLskills.com. All rights reserved.</a:t>
            </a:r>
            <a:endParaRPr lang="en-US" dirty="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9523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6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6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chemeClr val="tx1"/>
          </a:solidFill>
        </p:spPr>
        <p:txBody>
          <a:bodyPr rtlCol="0" anchor="ctr" anchorCtr="0"/>
          <a:lstStyle>
            <a:lvl1pPr algn="ctr">
              <a:lnSpc>
                <a:spcPct val="90000"/>
              </a:lnSpc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288572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Troubleshooting</a:t>
            </a:r>
            <a:r>
              <a:rPr lang="en-US" sz="1000" b="0" baseline="0" dirty="0" smtClean="0">
                <a:solidFill>
                  <a:srgbClr val="969696"/>
                </a:solidFill>
                <a:latin typeface="Calibri" pitchFamily="34" charset="0"/>
              </a:rPr>
              <a:t> and Maintaining High Performance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qlskills.com/BLOGS/KIMBERLY/post/RemovingDuplicateIndexes.asp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technet/prodtechnol/sql/2005/onlineindex.mspx" TargetMode="External"/><Relationship Id="rId2" Type="http://schemas.openxmlformats.org/officeDocument/2006/relationships/hyperlink" Target="http://www.microsoft.com/technet/prodtechnol/sql/2000/maintain/ss2kidbp.msp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qlskills.com/blogs/paul/category/Indexes-From-Every-Angle.aspx" TargetMode="External"/><Relationship Id="rId2" Type="http://schemas.openxmlformats.org/officeDocument/2006/relationships/hyperlink" Target="http://www.sqlskills.com/blogs/Kimberly/category/Indexes.asp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20526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5</a:t>
            </a:r>
            <a:br>
              <a:rPr lang="en-US" sz="4000" dirty="0" smtClean="0">
                <a:solidFill>
                  <a:schemeClr val="accent1"/>
                </a:solidFill>
              </a:rPr>
            </a:br>
            <a:r>
              <a:rPr lang="en-US" sz="6000" dirty="0" smtClean="0"/>
              <a:t>Index Analysis</a:t>
            </a:r>
            <a:r>
              <a:rPr lang="en-US" sz="6000" dirty="0" smtClean="0"/>
              <a:t/>
            </a:r>
            <a:br>
              <a:rPr lang="en-US" sz="6000" dirty="0" smtClean="0"/>
            </a:br>
            <a:endParaRPr lang="en-US" sz="3200" dirty="0" smtClean="0">
              <a:solidFill>
                <a:schemeClr val="accent1"/>
              </a:solidFill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Are you missing any indexes?</a:t>
            </a:r>
            <a:br>
              <a:rPr lang="en-US" sz="4000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Ask SQL Server what it thinks…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err="1" smtClean="0"/>
              <a:t>sys.dm_db_missing_index_group_stats</a:t>
            </a:r>
            <a:r>
              <a:rPr lang="en-US" sz="2000" dirty="0" smtClean="0"/>
              <a:t> – probably the most detailed:</a:t>
            </a:r>
          </a:p>
          <a:p>
            <a:pPr lvl="1"/>
            <a:r>
              <a:rPr lang="en-US" sz="2000" dirty="0" err="1" smtClean="0"/>
              <a:t>user_seeks</a:t>
            </a:r>
            <a:r>
              <a:rPr lang="en-US" sz="2000" dirty="0" smtClean="0"/>
              <a:t>, </a:t>
            </a:r>
            <a:r>
              <a:rPr lang="en-US" sz="2000" dirty="0" err="1" smtClean="0"/>
              <a:t>user_scans</a:t>
            </a:r>
            <a:endParaRPr lang="en-US" sz="2000" dirty="0" smtClean="0"/>
          </a:p>
          <a:p>
            <a:pPr lvl="1"/>
            <a:r>
              <a:rPr lang="en-US" sz="2000" dirty="0" err="1" smtClean="0"/>
              <a:t>last_user_seek</a:t>
            </a:r>
            <a:r>
              <a:rPr lang="en-US" sz="2000" dirty="0" smtClean="0"/>
              <a:t> and </a:t>
            </a:r>
            <a:r>
              <a:rPr lang="en-US" sz="2000" dirty="0" err="1" smtClean="0"/>
              <a:t>last_user_scan</a:t>
            </a:r>
            <a:r>
              <a:rPr lang="en-US" sz="2000" dirty="0" smtClean="0"/>
              <a:t> are both </a:t>
            </a:r>
            <a:r>
              <a:rPr lang="en-US" sz="2000" dirty="0" err="1" smtClean="0"/>
              <a:t>datetime</a:t>
            </a:r>
            <a:endParaRPr lang="en-US" sz="2000" dirty="0" smtClean="0"/>
          </a:p>
          <a:p>
            <a:pPr lvl="1"/>
            <a:r>
              <a:rPr lang="en-US" sz="2000" dirty="0" err="1" smtClean="0"/>
              <a:t>avg_total_user_cost</a:t>
            </a:r>
            <a:r>
              <a:rPr lang="en-US" sz="2000" dirty="0" smtClean="0"/>
              <a:t> – higher costs give relative numbers to determine which are more “costly” to the system</a:t>
            </a:r>
          </a:p>
          <a:p>
            <a:pPr lvl="1"/>
            <a:r>
              <a:rPr lang="en-US" sz="2000" dirty="0" err="1" smtClean="0"/>
              <a:t>avg_user_impact</a:t>
            </a:r>
            <a:r>
              <a:rPr lang="en-US" sz="2000" dirty="0" smtClean="0"/>
              <a:t> – the improvement (in terms of percent that the user should see from the index addition)</a:t>
            </a:r>
          </a:p>
          <a:p>
            <a:r>
              <a:rPr lang="en-US" sz="2000" dirty="0" err="1" smtClean="0"/>
              <a:t>sys.dm_db_missing_index_groups</a:t>
            </a:r>
            <a:endParaRPr lang="en-US" sz="2000" dirty="0" smtClean="0"/>
          </a:p>
          <a:p>
            <a:pPr lvl="1"/>
            <a:r>
              <a:rPr lang="en-US" sz="2000" dirty="0" smtClean="0"/>
              <a:t>Many to many relationship table to tie together the index details and the usage stats (index group stats is effectively the index usage stats for these needed indexes)</a:t>
            </a:r>
          </a:p>
          <a:p>
            <a:r>
              <a:rPr lang="en-US" sz="2000" dirty="0" err="1" smtClean="0"/>
              <a:t>sys.dm_db_missing_index_details</a:t>
            </a:r>
            <a:endParaRPr lang="en-US" sz="2000" dirty="0" smtClean="0"/>
          </a:p>
          <a:p>
            <a:pPr lvl="1"/>
            <a:r>
              <a:rPr lang="en-US" sz="2000" dirty="0" smtClean="0"/>
              <a:t>Details the table, key columns and included columns that you should consider for these indexes…</a:t>
            </a:r>
          </a:p>
          <a:p>
            <a:r>
              <a:rPr lang="en-US" sz="2400" dirty="0" smtClean="0">
                <a:solidFill>
                  <a:schemeClr val="accent1"/>
                </a:solidFill>
              </a:rPr>
              <a:t>NEW NOTE: The important part isn’t the query – it’s what you do with the results (evaluation, testing, consolidation)</a:t>
            </a:r>
          </a:p>
        </p:txBody>
      </p:sp>
    </p:spTree>
    <p:extLst>
      <p:ext uri="{BB962C8B-B14F-4D97-AF65-F5344CB8AC3E}">
        <p14:creationId xmlns:p14="http://schemas.microsoft.com/office/powerpoint/2010/main" val="16990211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58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Index </a:t>
            </a:r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5.1 – Index Cleanup</a:t>
            </a:r>
          </a:p>
          <a:p>
            <a:pPr lvl="2"/>
            <a:r>
              <a:rPr lang="en-US" dirty="0" smtClean="0"/>
              <a:t>Get </a:t>
            </a:r>
            <a:r>
              <a:rPr lang="en-US" dirty="0" smtClean="0"/>
              <a:t>rid of the dead weight</a:t>
            </a:r>
          </a:p>
          <a:p>
            <a:pPr lvl="2"/>
            <a:r>
              <a:rPr lang="en-US" dirty="0" smtClean="0"/>
              <a:t>Remove duplicate indexes</a:t>
            </a:r>
          </a:p>
          <a:p>
            <a:pPr lvl="2"/>
            <a:r>
              <a:rPr lang="en-US" dirty="0" smtClean="0"/>
              <a:t>Remove unused indexes</a:t>
            </a:r>
          </a:p>
          <a:p>
            <a:pPr lvl="1"/>
            <a:r>
              <a:rPr lang="en-US" dirty="0" smtClean="0"/>
              <a:t>5.2 – Index Health</a:t>
            </a:r>
          </a:p>
          <a:p>
            <a:pPr lvl="2"/>
            <a:r>
              <a:rPr lang="en-US" dirty="0" smtClean="0"/>
              <a:t>Determine </a:t>
            </a:r>
            <a:r>
              <a:rPr lang="en-US" dirty="0" smtClean="0"/>
              <a:t>health of existing (and useful) indexes</a:t>
            </a:r>
          </a:p>
          <a:p>
            <a:pPr lvl="1"/>
            <a:r>
              <a:rPr lang="en-US" dirty="0" smtClean="0"/>
              <a:t>5.3 – Missing indexes</a:t>
            </a:r>
          </a:p>
          <a:p>
            <a:pPr lvl="2"/>
            <a:r>
              <a:rPr lang="en-US" dirty="0" smtClean="0"/>
              <a:t>Slowly and iteratively – add missing indexes</a:t>
            </a:r>
          </a:p>
          <a:p>
            <a:pPr lvl="2"/>
            <a:r>
              <a:rPr lang="en-US" dirty="0" smtClean="0"/>
              <a:t>Database Tuning Advisor</a:t>
            </a:r>
          </a:p>
          <a:p>
            <a:pPr lvl="2"/>
            <a:r>
              <a:rPr lang="en-US" dirty="0" smtClean="0"/>
              <a:t>Performance Data Collection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016260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558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Index </a:t>
            </a:r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5.1 – Index Cleanup</a:t>
            </a:r>
          </a:p>
          <a:p>
            <a:pPr lvl="2"/>
            <a:r>
              <a:rPr lang="en-US" dirty="0" smtClean="0"/>
              <a:t>Get </a:t>
            </a:r>
            <a:r>
              <a:rPr lang="en-US" dirty="0" smtClean="0"/>
              <a:t>rid of the dead weight</a:t>
            </a:r>
          </a:p>
          <a:p>
            <a:pPr lvl="2"/>
            <a:r>
              <a:rPr lang="en-US" dirty="0" smtClean="0"/>
              <a:t>Remove duplicate indexes</a:t>
            </a:r>
          </a:p>
          <a:p>
            <a:pPr lvl="2"/>
            <a:r>
              <a:rPr lang="en-US" dirty="0" smtClean="0"/>
              <a:t>Remove unused indexes</a:t>
            </a:r>
          </a:p>
          <a:p>
            <a:pPr lvl="1"/>
            <a:r>
              <a:rPr lang="en-US" dirty="0" smtClean="0"/>
              <a:t>5.2 – Index Health</a:t>
            </a:r>
          </a:p>
          <a:p>
            <a:pPr lvl="2"/>
            <a:r>
              <a:rPr lang="en-US" dirty="0" smtClean="0"/>
              <a:t>Determine </a:t>
            </a:r>
            <a:r>
              <a:rPr lang="en-US" dirty="0" smtClean="0"/>
              <a:t>health of existing (and useful) indexes</a:t>
            </a:r>
          </a:p>
          <a:p>
            <a:pPr lvl="1"/>
            <a:r>
              <a:rPr lang="en-US" dirty="0" smtClean="0"/>
              <a:t>5.3 – Missing indexes</a:t>
            </a:r>
          </a:p>
          <a:p>
            <a:pPr lvl="2"/>
            <a:r>
              <a:rPr lang="en-US" dirty="0" smtClean="0"/>
              <a:t>Slowly and iteratively – add missing indexes</a:t>
            </a:r>
          </a:p>
          <a:p>
            <a:pPr lvl="2"/>
            <a:r>
              <a:rPr lang="en-US" dirty="0" smtClean="0"/>
              <a:t>Database Tuning Advisor</a:t>
            </a:r>
          </a:p>
          <a:p>
            <a:pPr lvl="2"/>
            <a:r>
              <a:rPr lang="en-US" dirty="0" smtClean="0"/>
              <a:t>Performance Data Collection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98158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5.1: Remove </a:t>
            </a:r>
            <a:r>
              <a:rPr lang="en-US" dirty="0" smtClean="0"/>
              <a:t>Unused Indexes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DMVs don’t tell you everything…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/>
              <a:t>Removing redundant/duplicate indexes: </a:t>
            </a:r>
            <a:r>
              <a:rPr lang="en-US" sz="2800" i="1" dirty="0"/>
              <a:t>SQL Server allows you to create as many useless indexes as you’d like…</a:t>
            </a:r>
          </a:p>
          <a:p>
            <a:r>
              <a:rPr lang="en-US" sz="2800" dirty="0" smtClean="0"/>
              <a:t>Duplicate indexes can still show as used</a:t>
            </a:r>
          </a:p>
          <a:p>
            <a:r>
              <a:rPr lang="en-US" sz="2800" dirty="0" smtClean="0"/>
              <a:t>*MUST* review your indexes manually</a:t>
            </a:r>
            <a:endParaRPr lang="en-US" sz="2400" dirty="0" smtClean="0"/>
          </a:p>
          <a:p>
            <a:pPr lvl="1"/>
            <a:r>
              <a:rPr lang="en-US" sz="2400" dirty="0" smtClean="0"/>
              <a:t>Don’t </a:t>
            </a:r>
            <a:r>
              <a:rPr lang="en-US" sz="2400" dirty="0"/>
              <a:t>forget </a:t>
            </a:r>
            <a:r>
              <a:rPr lang="en-US" sz="2400" dirty="0" err="1" smtClean="0"/>
              <a:t>INCLUDEd</a:t>
            </a:r>
            <a:r>
              <a:rPr lang="en-US" sz="2400" dirty="0" smtClean="0"/>
              <a:t> </a:t>
            </a:r>
            <a:r>
              <a:rPr lang="en-US" sz="2400" dirty="0"/>
              <a:t>columns (in 2005) or filtered indexes (in 2008) </a:t>
            </a:r>
            <a:r>
              <a:rPr lang="en-US" sz="2400" dirty="0" smtClean="0"/>
              <a:t>– </a:t>
            </a:r>
            <a:r>
              <a:rPr lang="en-US" sz="2400" dirty="0" err="1" smtClean="0"/>
              <a:t>sp_helpindex</a:t>
            </a:r>
            <a:r>
              <a:rPr lang="en-US" sz="2400" dirty="0" smtClean="0"/>
              <a:t> doesn’t show these columns</a:t>
            </a:r>
          </a:p>
          <a:p>
            <a:pPr lvl="1"/>
            <a:r>
              <a:rPr lang="en-US" sz="2400" dirty="0" smtClean="0"/>
              <a:t>Use my updated </a:t>
            </a:r>
            <a:r>
              <a:rPr lang="en-US" sz="2400" dirty="0"/>
              <a:t>version of </a:t>
            </a:r>
            <a:r>
              <a:rPr lang="en-US" sz="2400" dirty="0" err="1"/>
              <a:t>sp_helpindex</a:t>
            </a:r>
            <a:r>
              <a:rPr lang="en-US" sz="2400" dirty="0"/>
              <a:t> (blog category: </a:t>
            </a:r>
            <a:r>
              <a:rPr lang="en-US" sz="2400" dirty="0" err="1"/>
              <a:t>sp_helpindex</a:t>
            </a:r>
            <a:r>
              <a:rPr lang="en-US" sz="2400" dirty="0"/>
              <a:t> rewrites</a:t>
            </a:r>
            <a:r>
              <a:rPr lang="en-US" sz="2400" dirty="0" smtClean="0"/>
              <a:t>) </a:t>
            </a:r>
            <a:r>
              <a:rPr lang="en-US" sz="2400" dirty="0"/>
              <a:t>to get better information and determine if one index really is </a:t>
            </a:r>
            <a:r>
              <a:rPr lang="en-US" sz="2400" dirty="0" smtClean="0"/>
              <a:t>redundant/duplicate</a:t>
            </a:r>
          </a:p>
          <a:p>
            <a:pPr lvl="1"/>
            <a:r>
              <a:rPr lang="en-US" sz="2400" dirty="0" smtClean="0"/>
              <a:t>(New) Kimberly’s </a:t>
            </a:r>
            <a:r>
              <a:rPr lang="en-US" sz="2400" dirty="0"/>
              <a:t>blog post: </a:t>
            </a:r>
            <a:r>
              <a:rPr lang="en-US" sz="2400" dirty="0">
                <a:hlinkClick r:id="rId2" action="ppaction://hlinkfile"/>
              </a:rPr>
              <a:t>Removing duplicate </a:t>
            </a:r>
            <a:r>
              <a:rPr lang="en-US" sz="2400" dirty="0" smtClean="0">
                <a:hlinkClick r:id="rId2" action="ppaction://hlinkfile"/>
              </a:rPr>
              <a:t>indexes</a:t>
            </a:r>
            <a:endParaRPr lang="en-US" sz="2400" dirty="0" smtClean="0"/>
          </a:p>
          <a:p>
            <a:r>
              <a:rPr lang="en-US" sz="2800" dirty="0" smtClean="0"/>
              <a:t>Don’t rely on </a:t>
            </a:r>
            <a:r>
              <a:rPr lang="en-US" sz="2800" dirty="0" err="1" smtClean="0"/>
              <a:t>sys.dm_db_index_usage_stats</a:t>
            </a:r>
            <a:r>
              <a:rPr lang="en-US" sz="2800" dirty="0" smtClean="0"/>
              <a:t> alone as it lies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51875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Remove Unused Indexes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DMVs don’t tell you everything…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In addition to completely duplicate indexes – must prune out the redundant indexes…</a:t>
            </a:r>
          </a:p>
          <a:p>
            <a:r>
              <a:rPr lang="en-US" sz="2800" dirty="0" smtClean="0"/>
              <a:t>Pruning existing indexes is not quite as simple as removing all left-based subsets:</a:t>
            </a:r>
          </a:p>
          <a:p>
            <a:pPr lvl="1"/>
            <a:r>
              <a:rPr lang="en-US" sz="2400" dirty="0" smtClean="0"/>
              <a:t>It’s true that a query using an index on </a:t>
            </a:r>
            <a:r>
              <a:rPr lang="en-US" sz="2400" dirty="0" err="1" smtClean="0"/>
              <a:t>LastName</a:t>
            </a:r>
            <a:r>
              <a:rPr lang="en-US" sz="2400" dirty="0" smtClean="0"/>
              <a:t> alone COULD use an index on </a:t>
            </a:r>
            <a:r>
              <a:rPr lang="en-US" sz="2400" dirty="0" err="1" smtClean="0"/>
              <a:t>LastName</a:t>
            </a:r>
            <a:r>
              <a:rPr lang="en-US" sz="2400" dirty="0" smtClean="0"/>
              <a:t>, </a:t>
            </a:r>
            <a:r>
              <a:rPr lang="en-US" sz="2400" dirty="0" err="1" smtClean="0"/>
              <a:t>Firstname</a:t>
            </a:r>
            <a:r>
              <a:rPr lang="en-US" sz="2400" dirty="0" smtClean="0"/>
              <a:t> OR an index on </a:t>
            </a:r>
            <a:r>
              <a:rPr lang="en-US" sz="2400" dirty="0" err="1" smtClean="0"/>
              <a:t>LastName</a:t>
            </a:r>
            <a:r>
              <a:rPr lang="en-US" sz="2400" dirty="0" smtClean="0"/>
              <a:t>, </a:t>
            </a:r>
            <a:r>
              <a:rPr lang="en-US" sz="2400" dirty="0" err="1" smtClean="0"/>
              <a:t>Firstname</a:t>
            </a:r>
            <a:r>
              <a:rPr lang="en-US" sz="2400" dirty="0" smtClean="0"/>
              <a:t>, </a:t>
            </a:r>
            <a:r>
              <a:rPr lang="en-US" sz="2400" dirty="0" err="1" smtClean="0"/>
              <a:t>MiddleInitial</a:t>
            </a:r>
            <a:r>
              <a:rPr lang="en-US" sz="2400" dirty="0" smtClean="0"/>
              <a:t> but, always be careful of how much larger the indexes are and the type of queries using them </a:t>
            </a:r>
          </a:p>
          <a:p>
            <a:pPr lvl="1"/>
            <a:r>
              <a:rPr lang="en-US" sz="2400" dirty="0" smtClean="0"/>
              <a:t>Should you drop indexes that are left-based subsets of others?</a:t>
            </a:r>
          </a:p>
          <a:p>
            <a:pPr lvl="2"/>
            <a:r>
              <a:rPr lang="en-US" sz="2000" dirty="0" smtClean="0"/>
              <a:t>Typically yes BUT, consider the width of the additional columns – if the additional column(s) are relatively wide and only needed for a couple of queries whereas the narrower version is used by a lot of queries – you might want both!</a:t>
            </a:r>
          </a:p>
        </p:txBody>
      </p:sp>
    </p:spTree>
    <p:extLst>
      <p:ext uri="{BB962C8B-B14F-4D97-AF65-F5344CB8AC3E}">
        <p14:creationId xmlns:p14="http://schemas.microsoft.com/office/powerpoint/2010/main" val="3900873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Remove Unused Indexes</a:t>
            </a:r>
            <a:br>
              <a:rPr lang="en-US" dirty="0"/>
            </a:br>
            <a:r>
              <a:rPr lang="en-US" sz="3200" dirty="0" smtClean="0">
                <a:solidFill>
                  <a:srgbClr val="FCEB98"/>
                </a:solidFill>
              </a:rPr>
              <a:t>What do the DMVs tell you?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Verify index usage with </a:t>
            </a:r>
            <a:r>
              <a:rPr lang="en-US" sz="2400" dirty="0" err="1" smtClean="0"/>
              <a:t>sys.dm_db_index_usage_stats</a:t>
            </a:r>
            <a:endParaRPr lang="en-US" sz="2400" dirty="0" smtClean="0"/>
          </a:p>
          <a:p>
            <a:r>
              <a:rPr lang="en-US" sz="2400" dirty="0" smtClean="0"/>
              <a:t>Tracks the following:</a:t>
            </a:r>
          </a:p>
          <a:p>
            <a:pPr lvl="1"/>
            <a:r>
              <a:rPr lang="en-US" sz="2000" dirty="0" smtClean="0"/>
              <a:t>Seeks (a singleton lookup or range scan)</a:t>
            </a:r>
          </a:p>
          <a:p>
            <a:pPr lvl="1"/>
            <a:r>
              <a:rPr lang="en-US" sz="2000" dirty="0" smtClean="0"/>
              <a:t>Scans (something like a 'select *')</a:t>
            </a:r>
          </a:p>
          <a:p>
            <a:pPr lvl="1"/>
            <a:r>
              <a:rPr lang="en-US" sz="2000" dirty="0" smtClean="0"/>
              <a:t>Lookups (a bookmark lookup)</a:t>
            </a:r>
          </a:p>
          <a:p>
            <a:pPr lvl="1"/>
            <a:r>
              <a:rPr lang="en-US" sz="2000" dirty="0" smtClean="0"/>
              <a:t>Updates (an insert, update, or delete)</a:t>
            </a:r>
          </a:p>
          <a:p>
            <a:pPr lvl="1"/>
            <a:r>
              <a:rPr lang="en-US" sz="2000" dirty="0" smtClean="0"/>
              <a:t>The time for the last of each of these operations</a:t>
            </a:r>
          </a:p>
          <a:p>
            <a:r>
              <a:rPr lang="en-US" sz="2400" dirty="0" smtClean="0"/>
              <a:t>The cache is flushed when SQL Server shuts down</a:t>
            </a:r>
          </a:p>
          <a:p>
            <a:pPr lvl="1"/>
            <a:r>
              <a:rPr lang="en-US" sz="2000" dirty="0" smtClean="0"/>
              <a:t>Entries for all indexes in a database are removed when the database is closed (via the AUTOCLOSE option (if enabled)), taken offline, or detached</a:t>
            </a:r>
          </a:p>
          <a:p>
            <a:pPr lvl="1"/>
            <a:r>
              <a:rPr lang="en-US" sz="2000" dirty="0" smtClean="0"/>
              <a:t>There’s no way to manually flush the cache</a:t>
            </a:r>
          </a:p>
          <a:p>
            <a:r>
              <a:rPr lang="en-US" sz="2400" dirty="0" smtClean="0"/>
              <a:t>Persist this data and analyze over business cycle</a:t>
            </a:r>
          </a:p>
          <a:p>
            <a:pPr lvl="2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9345838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200329"/>
          </a:xfrm>
        </p:spPr>
        <p:txBody>
          <a:bodyPr/>
          <a:lstStyle/>
          <a:p>
            <a:r>
              <a:rPr lang="en-US" sz="4000" dirty="0" smtClean="0"/>
              <a:t>5.2: Verify </a:t>
            </a:r>
            <a:r>
              <a:rPr lang="en-US" sz="4000" dirty="0" smtClean="0"/>
              <a:t>the health of the existing (and useful) indexes…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Fragmentation can mean a lot of things (completely overloaded term) and not an entirely simple thing to address…why? It depends on many factors…</a:t>
            </a:r>
          </a:p>
          <a:p>
            <a:pPr lvl="1"/>
            <a:r>
              <a:rPr lang="en-US" sz="2000" dirty="0" smtClean="0"/>
              <a:t>Table size and usage patterns</a:t>
            </a:r>
          </a:p>
          <a:p>
            <a:pPr lvl="1"/>
            <a:r>
              <a:rPr lang="en-US" sz="2000" dirty="0" smtClean="0"/>
              <a:t>Impact to availability – can you use an online operation?</a:t>
            </a:r>
          </a:p>
          <a:p>
            <a:pPr lvl="2"/>
            <a:r>
              <a:rPr lang="en-US" sz="1800" dirty="0" smtClean="0"/>
              <a:t>ALTER INDEX…REBUILD…WITH ONLINE = ON</a:t>
            </a:r>
          </a:p>
          <a:p>
            <a:pPr lvl="3"/>
            <a:r>
              <a:rPr lang="en-US" sz="1600" dirty="0" smtClean="0"/>
              <a:t>Not if the index has a LOB column in it</a:t>
            </a:r>
          </a:p>
          <a:p>
            <a:pPr lvl="3"/>
            <a:r>
              <a:rPr lang="en-US" sz="1600" dirty="0" smtClean="0"/>
              <a:t>Not if you try to rebuild only a single partition</a:t>
            </a:r>
          </a:p>
          <a:p>
            <a:pPr lvl="2"/>
            <a:r>
              <a:rPr lang="en-US" sz="1800" dirty="0" smtClean="0"/>
              <a:t>ALTER INDEX…REORGANIZE (always online)</a:t>
            </a:r>
          </a:p>
          <a:p>
            <a:pPr lvl="1"/>
            <a:r>
              <a:rPr lang="en-US" sz="2000" dirty="0" smtClean="0"/>
              <a:t>Reorganizing always uses ‘full’ logging but the amount of log information generated will depend on how much fragmentation exists</a:t>
            </a:r>
          </a:p>
          <a:p>
            <a:pPr lvl="1"/>
            <a:r>
              <a:rPr lang="en-US" sz="2000" dirty="0" smtClean="0"/>
              <a:t>There are trade-offs between rebuilding and reorganizing  in terms of log space, disk space, run-time, impact to </a:t>
            </a:r>
            <a:r>
              <a:rPr lang="en-US" sz="2000" dirty="0" err="1" smtClean="0"/>
              <a:t>tempdb</a:t>
            </a:r>
            <a:r>
              <a:rPr lang="en-US" sz="2000" dirty="0" smtClean="0"/>
              <a:t> and even benefit…</a:t>
            </a:r>
          </a:p>
          <a:p>
            <a:pPr lvl="1"/>
            <a:r>
              <a:rPr lang="en-US" sz="2000" dirty="0" smtClean="0"/>
              <a:t>Review the </a:t>
            </a:r>
            <a:r>
              <a:rPr lang="en-US" sz="2000" dirty="0" smtClean="0">
                <a:hlinkClick r:id="rId2"/>
              </a:rPr>
              <a:t>Microsoft SQL Server 2000 Index Defragmentation Best Practices</a:t>
            </a:r>
            <a:r>
              <a:rPr lang="en-US" sz="2000" dirty="0" smtClean="0"/>
              <a:t> whitepaper as concepts and techniques still apply</a:t>
            </a:r>
          </a:p>
          <a:p>
            <a:pPr lvl="1"/>
            <a:r>
              <a:rPr lang="en-US" sz="2000" dirty="0" smtClean="0"/>
              <a:t>Review the </a:t>
            </a:r>
            <a:r>
              <a:rPr lang="en-US" sz="2000" dirty="0" smtClean="0">
                <a:hlinkClick r:id="rId3"/>
              </a:rPr>
              <a:t>Online Indexing Operations in SQL Server 2005</a:t>
            </a:r>
            <a:r>
              <a:rPr lang="en-US" sz="2000" dirty="0" smtClean="0"/>
              <a:t> whitepaper for details about online index operations</a:t>
            </a:r>
          </a:p>
        </p:txBody>
      </p:sp>
    </p:spTree>
    <p:extLst>
      <p:ext uri="{BB962C8B-B14F-4D97-AF65-F5344CB8AC3E}">
        <p14:creationId xmlns:p14="http://schemas.microsoft.com/office/powerpoint/2010/main" val="11623093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Verify the health of the existing (and useful) indexes…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Verify structural details (levels/fragments/density) from </a:t>
            </a:r>
            <a:r>
              <a:rPr lang="en-US" sz="2000" dirty="0" err="1" smtClean="0"/>
              <a:t>sys.dm_db_index_physical_stats</a:t>
            </a:r>
            <a:endParaRPr lang="en-US" sz="2000" dirty="0" smtClean="0"/>
          </a:p>
          <a:p>
            <a:pPr lvl="1"/>
            <a:r>
              <a:rPr lang="en-US" sz="2000" dirty="0" smtClean="0"/>
              <a:t>Can run in one of three modes:</a:t>
            </a:r>
          </a:p>
          <a:p>
            <a:pPr lvl="2"/>
            <a:r>
              <a:rPr lang="en-US" sz="1600" dirty="0" smtClean="0"/>
              <a:t>LIMITED (default) – the logical (left to right) order of the pages (as defined by the index keys) is not the same as the physical order in which the pages are allocated</a:t>
            </a:r>
          </a:p>
          <a:p>
            <a:pPr lvl="2"/>
            <a:r>
              <a:rPr lang="en-US" sz="1600" dirty="0" smtClean="0"/>
              <a:t>SAMPLED – run in detailed mode for tables &lt; 10000 pages but for tables with &gt;= 10000 pages, “samples” every 100th page to get a picture of the index fragmentation (faster but less accurate for some stats)</a:t>
            </a:r>
          </a:p>
          <a:p>
            <a:pPr lvl="2"/>
            <a:r>
              <a:rPr lang="en-US" sz="1600" dirty="0" smtClean="0"/>
              <a:t>DETAILED – slowest, but shows ALL structural and fragmentation details</a:t>
            </a:r>
          </a:p>
          <a:p>
            <a:pPr lvl="1"/>
            <a:r>
              <a:rPr lang="en-US" sz="2000" dirty="0" smtClean="0"/>
              <a:t>Tracks the following:</a:t>
            </a:r>
          </a:p>
          <a:p>
            <a:pPr lvl="2"/>
            <a:r>
              <a:rPr lang="en-US" sz="1600" dirty="0" err="1" smtClean="0"/>
              <a:t>avg_fragmentation_in_percent</a:t>
            </a:r>
            <a:r>
              <a:rPr lang="en-US" sz="1600" dirty="0" smtClean="0"/>
              <a:t> – overall health of the index…this number should be very low and it should not change rapidly</a:t>
            </a:r>
          </a:p>
          <a:p>
            <a:pPr lvl="2"/>
            <a:r>
              <a:rPr lang="en-US" sz="1600" dirty="0" err="1" smtClean="0"/>
              <a:t>avg_page_space_used_in_percent</a:t>
            </a:r>
            <a:r>
              <a:rPr lang="en-US" sz="1600" dirty="0" smtClean="0"/>
              <a:t> – overall health of the pages…this should be relatively high but might have some </a:t>
            </a:r>
            <a:r>
              <a:rPr lang="en-US" sz="1600" dirty="0" err="1" smtClean="0"/>
              <a:t>freespace</a:t>
            </a:r>
            <a:r>
              <a:rPr lang="en-US" sz="1600" dirty="0" smtClean="0"/>
              <a:t> (</a:t>
            </a:r>
            <a:r>
              <a:rPr lang="en-US" sz="1600" dirty="0" err="1" smtClean="0"/>
              <a:t>fillfactor</a:t>
            </a:r>
            <a:r>
              <a:rPr lang="en-US" sz="1600" dirty="0" smtClean="0"/>
              <a:t>) that’s specifically been added in an attempt to reduce overall fragmentation</a:t>
            </a:r>
          </a:p>
          <a:p>
            <a:r>
              <a:rPr lang="en-US" sz="2000" dirty="0" smtClean="0"/>
              <a:t>Check out our most recent posts on Indexes:</a:t>
            </a:r>
            <a:br>
              <a:rPr lang="en-US" sz="2000" dirty="0" smtClean="0"/>
            </a:br>
            <a:r>
              <a:rPr lang="en-US" sz="2000" dirty="0" smtClean="0"/>
              <a:t>Kimberly: </a:t>
            </a:r>
            <a:r>
              <a:rPr lang="en-US" sz="2000" dirty="0" smtClean="0">
                <a:hlinkClick r:id="rId2"/>
              </a:rPr>
              <a:t>http://www.sqlskills.com/blogs/Kimberly/category/Indexes.aspx</a:t>
            </a:r>
            <a:r>
              <a:rPr lang="en-US" sz="2000" dirty="0" smtClean="0"/>
              <a:t> </a:t>
            </a:r>
            <a:br>
              <a:rPr lang="en-US" sz="2000" dirty="0" smtClean="0"/>
            </a:br>
            <a:r>
              <a:rPr lang="en-US" sz="2000" dirty="0" smtClean="0"/>
              <a:t>Paul: </a:t>
            </a:r>
            <a:r>
              <a:rPr lang="en-US" sz="2000" dirty="0" smtClean="0">
                <a:hlinkClick r:id="rId3"/>
              </a:rPr>
              <a:t>http://www.sqlskills.com/blogs/paul/category/Indexes-From-Every-Angle.aspx</a:t>
            </a:r>
            <a:r>
              <a:rPr lang="en-US" sz="20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75116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Verify the health of the existing (and useful) indexes…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Verify operational details (stats/waits/overflow) from </a:t>
            </a:r>
            <a:r>
              <a:rPr lang="en-US" sz="2000" dirty="0" err="1" smtClean="0"/>
              <a:t>sys.dm_db_index_operational_stats</a:t>
            </a:r>
            <a:endParaRPr lang="en-US" sz="2000" dirty="0" smtClean="0"/>
          </a:p>
          <a:p>
            <a:pPr lvl="1"/>
            <a:r>
              <a:rPr lang="en-US" sz="2000" dirty="0" smtClean="0"/>
              <a:t>Tracks the following:</a:t>
            </a:r>
          </a:p>
          <a:p>
            <a:pPr lvl="2"/>
            <a:r>
              <a:rPr lang="en-US" sz="1600" dirty="0" err="1" smtClean="0"/>
              <a:t>Leaf_X_count</a:t>
            </a:r>
            <a:r>
              <a:rPr lang="en-US" sz="1600" dirty="0" smtClean="0"/>
              <a:t> (essentially rows inserted, deleted or updated – in the leaf level of the index)</a:t>
            </a:r>
          </a:p>
          <a:p>
            <a:pPr lvl="2"/>
            <a:r>
              <a:rPr lang="en-US" sz="1600" dirty="0" err="1" smtClean="0"/>
              <a:t>nonleaf_X_count</a:t>
            </a:r>
            <a:r>
              <a:rPr lang="en-US" sz="1600" dirty="0" smtClean="0"/>
              <a:t> (this indicates that pages were added/removed in the b-tree…this could indicate heavy fragmentation but you MUST review the index physical stats to be sure)</a:t>
            </a:r>
          </a:p>
          <a:p>
            <a:pPr lvl="2"/>
            <a:r>
              <a:rPr lang="en-US" sz="1600" dirty="0" smtClean="0"/>
              <a:t>Significant overflow activity could indicate poor IO patterns</a:t>
            </a:r>
          </a:p>
          <a:p>
            <a:pPr lvl="2"/>
            <a:r>
              <a:rPr lang="en-US" sz="1600" dirty="0" err="1" smtClean="0"/>
              <a:t>row_lock_wait_in_ms</a:t>
            </a:r>
            <a:r>
              <a:rPr lang="en-US" sz="1600" dirty="0" smtClean="0"/>
              <a:t> and </a:t>
            </a:r>
            <a:r>
              <a:rPr lang="en-US" sz="1600" dirty="0" err="1" smtClean="0"/>
              <a:t>page_lock_wait_in_ms</a:t>
            </a:r>
            <a:r>
              <a:rPr lang="en-US" sz="1600" dirty="0" smtClean="0"/>
              <a:t> show the TOTAL amount of blocking on these structures – this could indicate poor index choices and/or a need to change reader/writer isolation options</a:t>
            </a:r>
          </a:p>
          <a:p>
            <a:pPr lvl="2"/>
            <a:r>
              <a:rPr lang="en-US" sz="1600" dirty="0" err="1" smtClean="0"/>
              <a:t>page_io_latch_wait_count</a:t>
            </a:r>
            <a:r>
              <a:rPr lang="en-US" sz="1600" dirty="0" smtClean="0"/>
              <a:t> and </a:t>
            </a:r>
            <a:r>
              <a:rPr lang="en-US" sz="1600" dirty="0" err="1" smtClean="0"/>
              <a:t>page_io_latch_wait_in_ms</a:t>
            </a:r>
            <a:r>
              <a:rPr lang="en-US" sz="1600" dirty="0" smtClean="0"/>
              <a:t> show the total physical I/Os that were necessary to access the data</a:t>
            </a:r>
          </a:p>
          <a:p>
            <a:r>
              <a:rPr lang="en-US" sz="2000" dirty="0" smtClean="0"/>
              <a:t>The cache is flushed when the object falls out of metadata cache… this cannot be predicted (per se) but “active” objects will be available in this DMV when queried</a:t>
            </a:r>
          </a:p>
          <a:p>
            <a:r>
              <a:rPr lang="en-US" sz="2000" dirty="0" smtClean="0"/>
              <a:t>Consider using a custom data collection set in Data Collection to persist snapshots of this (and possibly other) DMVs for better trend analysis</a:t>
            </a:r>
          </a:p>
        </p:txBody>
      </p:sp>
    </p:spTree>
    <p:extLst>
      <p:ext uri="{BB962C8B-B14F-4D97-AF65-F5344CB8AC3E}">
        <p14:creationId xmlns:p14="http://schemas.microsoft.com/office/powerpoint/2010/main" val="16487213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5.3: Are </a:t>
            </a:r>
            <a:r>
              <a:rPr lang="en-US" dirty="0" smtClean="0"/>
              <a:t>you missing any indexes?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Have you tried other options?</a:t>
            </a:r>
          </a:p>
          <a:p>
            <a:r>
              <a:rPr lang="en-US" sz="2800" dirty="0" smtClean="0"/>
              <a:t>Ask </a:t>
            </a:r>
            <a:r>
              <a:rPr lang="en-US" sz="2800" dirty="0" err="1" smtClean="0"/>
              <a:t>DTA</a:t>
            </a:r>
            <a:r>
              <a:rPr lang="en-US" sz="2800" dirty="0" smtClean="0"/>
              <a:t> what it thinks?</a:t>
            </a:r>
          </a:p>
          <a:p>
            <a:r>
              <a:rPr lang="en-US" sz="2800" dirty="0" smtClean="0"/>
              <a:t>Ask SQL Server what it thinks?</a:t>
            </a:r>
          </a:p>
          <a:p>
            <a:pPr lvl="1"/>
            <a:r>
              <a:rPr lang="en-US" sz="2400" dirty="0" smtClean="0"/>
              <a:t>SQL Server 2005</a:t>
            </a:r>
          </a:p>
          <a:p>
            <a:pPr lvl="2"/>
            <a:r>
              <a:rPr lang="en-US" sz="2000" dirty="0" err="1" smtClean="0"/>
              <a:t>DMVStats</a:t>
            </a:r>
            <a:endParaRPr lang="en-US" sz="2000" dirty="0" smtClean="0"/>
          </a:p>
          <a:p>
            <a:pPr lvl="2"/>
            <a:r>
              <a:rPr lang="en-US" sz="2000" dirty="0" smtClean="0"/>
              <a:t>Performance Dashboard Reports (SP2)</a:t>
            </a:r>
          </a:p>
          <a:p>
            <a:pPr lvl="2"/>
            <a:r>
              <a:rPr lang="en-US" sz="2000" dirty="0" err="1" smtClean="0"/>
              <a:t>RML</a:t>
            </a:r>
            <a:r>
              <a:rPr lang="en-US" sz="2000" dirty="0" smtClean="0"/>
              <a:t> Utilities from PSS</a:t>
            </a:r>
          </a:p>
          <a:p>
            <a:pPr lvl="1"/>
            <a:r>
              <a:rPr lang="en-US" sz="2400" dirty="0"/>
              <a:t>Both SQL Server 2005 and SQL Server 2008</a:t>
            </a:r>
          </a:p>
          <a:p>
            <a:pPr lvl="2"/>
            <a:r>
              <a:rPr lang="en-US" sz="2000" dirty="0"/>
              <a:t>DMV queries</a:t>
            </a:r>
          </a:p>
          <a:p>
            <a:pPr lvl="2"/>
            <a:r>
              <a:rPr lang="en-US" sz="2000" dirty="0"/>
              <a:t>Other resources/blogs/sites…</a:t>
            </a:r>
          </a:p>
          <a:p>
            <a:pPr lvl="1"/>
            <a:r>
              <a:rPr lang="en-US" sz="2400" dirty="0" smtClean="0"/>
              <a:t>SQL Server 2008 only</a:t>
            </a:r>
          </a:p>
          <a:p>
            <a:pPr lvl="2"/>
            <a:r>
              <a:rPr lang="en-US" sz="2000" dirty="0" smtClean="0"/>
              <a:t>[Performance] Data Collector</a:t>
            </a:r>
          </a:p>
        </p:txBody>
      </p:sp>
    </p:spTree>
    <p:extLst>
      <p:ext uri="{BB962C8B-B14F-4D97-AF65-F5344CB8AC3E}">
        <p14:creationId xmlns:p14="http://schemas.microsoft.com/office/powerpoint/2010/main" val="35553384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" presetClass="emph" presetSubtype="1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9" dur="indefinite"/>
                                        <p:tgtEl>
                                          <p:spTgt spid="15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153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536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" presetClass="emph" presetSubtype="1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1" dur="indefinite"/>
                                        <p:tgtEl>
                                          <p:spTgt spid="1536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uiExpand="1" build="p"/>
      <p:bldP spid="15363" grpId="1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30/2008 1:33:07 PM&quot;&gt;&lt;Slide id=&quot;390&quot; dur=&quot;6.375&quot; bld=&quot;INVLD|0|3.2|1.2|1.4&quot;/&gt;&lt;/Timings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1_Custom Design 1">
    <a:dk1>
      <a:srgbClr val="000000"/>
    </a:dk1>
    <a:lt1>
      <a:srgbClr val="FFFFFF"/>
    </a:lt1>
    <a:dk2>
      <a:srgbClr val="00478E"/>
    </a:dk2>
    <a:lt2>
      <a:srgbClr val="FFCC29"/>
    </a:lt2>
    <a:accent1>
      <a:srgbClr val="FCEB98"/>
    </a:accent1>
    <a:accent2>
      <a:srgbClr val="EC773C"/>
    </a:accent2>
    <a:accent3>
      <a:srgbClr val="AAB1C6"/>
    </a:accent3>
    <a:accent4>
      <a:srgbClr val="DADADA"/>
    </a:accent4>
    <a:accent5>
      <a:srgbClr val="FDF3CA"/>
    </a:accent5>
    <a:accent6>
      <a:srgbClr val="D66B35"/>
    </a:accent6>
    <a:hlink>
      <a:srgbClr val="FFFFCC"/>
    </a:hlink>
    <a:folHlink>
      <a:srgbClr val="FFCC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11381</TotalTime>
  <Words>1168</Words>
  <Application>Microsoft Office PowerPoint</Application>
  <PresentationFormat>On-screen Show (4:3)</PresentationFormat>
  <Paragraphs>109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1_Custom Design</vt:lpstr>
      <vt:lpstr>Module 5 Index Analysis </vt:lpstr>
      <vt:lpstr>Overview</vt:lpstr>
      <vt:lpstr>5.1: Remove Unused Indexes DMVs don’t tell you everything…</vt:lpstr>
      <vt:lpstr>Remove Unused Indexes DMVs don’t tell you everything…</vt:lpstr>
      <vt:lpstr>Remove Unused Indexes What do the DMVs tell you?</vt:lpstr>
      <vt:lpstr>5.2: Verify the health of the existing (and useful) indexes…</vt:lpstr>
      <vt:lpstr>Verify the health of the existing (and useful) indexes…</vt:lpstr>
      <vt:lpstr>Verify the health of the existing (and useful) indexes…</vt:lpstr>
      <vt:lpstr>5.3: Are you missing any indexes?</vt:lpstr>
      <vt:lpstr>Are you missing any indexes? Ask SQL Server what it thinks…</vt:lpstr>
      <vt:lpstr>Review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 Maintenance</dc:title>
  <dc:subject>Data File Maintenance</dc:subject>
  <dc:creator>Kimberly L. Tripp &amp; Paul S. Randal</dc:creator>
  <dc:description>Courses written by and instructed by authorized SQLskills trainers 
http://www.SQLskills.com
Template design: SQLskills.com</dc:description>
  <cp:lastModifiedBy>Kimberly</cp:lastModifiedBy>
  <cp:revision>1701</cp:revision>
  <cp:lastPrinted>2010-12-04T21:06:37Z</cp:lastPrinted>
  <dcterms:created xsi:type="dcterms:W3CDTF">2004-05-26T19:38:49Z</dcterms:created>
  <dcterms:modified xsi:type="dcterms:W3CDTF">2011-08-29T14:23:52Z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