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38"/>
  </p:notesMasterIdLst>
  <p:handoutMasterIdLst>
    <p:handoutMasterId r:id="rId3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9144000" cy="6858000" type="screen4x3"/>
  <p:notesSz cx="7315200" cy="9601200"/>
  <p:custDataLst>
    <p:tags r:id="rId40"/>
  </p:custDataLst>
  <p:defaultTextStyle>
    <a:defPPr>
      <a:defRPr lang="en-US"/>
    </a:defPPr>
    <a:lvl1pPr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1pPr>
    <a:lvl2pPr marL="4572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2pPr>
    <a:lvl3pPr marL="9144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3pPr>
    <a:lvl4pPr marL="13716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4pPr>
    <a:lvl5pPr marL="18288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5pPr>
    <a:lvl6pPr marL="22860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6pPr>
    <a:lvl7pPr marL="27432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7pPr>
    <a:lvl8pPr marL="32004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8pPr>
    <a:lvl9pPr marL="36576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99"/>
    <a:srgbClr val="808080"/>
    <a:srgbClr val="C0C0C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6838" autoAdjust="0"/>
    <p:restoredTop sz="74740" autoAdjust="0"/>
  </p:normalViewPr>
  <p:slideViewPr>
    <p:cSldViewPr snapToGrid="0">
      <p:cViewPr varScale="1">
        <p:scale>
          <a:sx n="128" d="100"/>
          <a:sy n="128" d="100"/>
        </p:scale>
        <p:origin x="-1140" y="-96"/>
      </p:cViewPr>
      <p:guideLst>
        <p:guide orient="horz" pos="2160"/>
        <p:guide pos="2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4032" y="-612"/>
      </p:cViewPr>
      <p:guideLst>
        <p:guide orient="horz" pos="3024"/>
        <p:guide pos="230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25" descr="SQLskills wide Logo2"/>
          <p:cNvPicPr>
            <a:picLocks noChangeAspect="1" noChangeArrowheads="1"/>
          </p:cNvPicPr>
          <p:nvPr/>
        </p:nvPicPr>
        <p:blipFill>
          <a:blip r:embed="rId2" cstate="print"/>
          <a:srcRect l="6503" t="22223" r="4047" b="33333"/>
          <a:stretch>
            <a:fillRect/>
          </a:stretch>
        </p:blipFill>
        <p:spPr bwMode="auto">
          <a:xfrm>
            <a:off x="2498725" y="193675"/>
            <a:ext cx="2481263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9120188"/>
            <a:ext cx="7315199" cy="468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489" tIns="49245" rIns="98489" bIns="49245" numCol="1" anchor="b" anchorCtr="0" compatLnSpc="1">
            <a:prstTxWarp prst="textNoShape">
              <a:avLst/>
            </a:prstTxWarp>
            <a:spAutoFit/>
          </a:bodyPr>
          <a:lstStyle>
            <a:lvl1pPr algn="ctr" defTabSz="984250" eaLnBrk="0" hangingPunct="0">
              <a:lnSpc>
                <a:spcPct val="100000"/>
              </a:lnSpc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smtClean="0">
                <a:latin typeface="Calibri" pitchFamily="34" charset="0"/>
              </a:rPr>
              <a:t>SQLskills Master Immersion</a:t>
            </a:r>
            <a:br>
              <a:rPr lang="en-US" dirty="0" smtClean="0">
                <a:latin typeface="Calibri" pitchFamily="34" charset="0"/>
              </a:rPr>
            </a:br>
            <a:r>
              <a:rPr lang="en-US" b="0" dirty="0" smtClean="0">
                <a:latin typeface="Calibri" pitchFamily="34" charset="0"/>
              </a:rPr>
              <a:t>Page </a:t>
            </a:r>
            <a:fld id="{726231B1-EC7A-4FC1-96E9-E3A5007216C4}" type="slidenum">
              <a:rPr lang="en-US" b="0" smtClean="0">
                <a:latin typeface="Calibri" pitchFamily="34" charset="0"/>
              </a:rPr>
              <a:pPr>
                <a:defRPr/>
              </a:pPr>
              <a:t>‹#›</a:t>
            </a:fld>
            <a:endParaRPr lang="en-US" b="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189906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19138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85" name="Rectangle 9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>
            <a:lvl1pPr defTabSz="966788">
              <a:lnSpc>
                <a:spcPct val="100000"/>
              </a:lnSpc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6" name="Rectangle 10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>
            <a:lvl1pPr algn="r" defTabSz="966788">
              <a:lnSpc>
                <a:spcPct val="100000"/>
              </a:lnSpc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7" name="Rectangle 11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0188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18600"/>
            <a:ext cx="60531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</a:bodyPr>
          <a:lstStyle>
            <a:lvl1pPr defTabSz="966788">
              <a:lnSpc>
                <a:spcPct val="100000"/>
              </a:lnSpc>
              <a:defRPr sz="8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© SQLskills.com. All rights reserved.</a:t>
            </a:r>
            <a:endParaRPr lang="en-US" dirty="0"/>
          </a:p>
        </p:txBody>
      </p:sp>
      <p:sp>
        <p:nvSpPr>
          <p:cNvPr id="50189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6146800" y="9118600"/>
            <a:ext cx="1166813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</a:bodyPr>
          <a:lstStyle>
            <a:lvl1pPr algn="r" defTabSz="966788">
              <a:lnSpc>
                <a:spcPct val="100000"/>
              </a:lnSpc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26BEAA27-4A18-4736-9A8C-288F912A16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85367730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© Kimberly L. Tripp</a:t>
            </a:r>
            <a:br>
              <a:rPr lang="en-US" smtClean="0"/>
            </a:br>
            <a:r>
              <a:rPr lang="en-US" smtClean="0"/>
              <a:t>SYSolutions, Inc. All rights reserved.</a:t>
            </a:r>
          </a:p>
        </p:txBody>
      </p:sp>
      <p:sp>
        <p:nvSpPr>
          <p:cNvPr id="21507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AA9B48-0A40-4E5A-B8B2-4B643D97A46C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2150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150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© Kimberly L. Tripp</a:t>
            </a:r>
            <a:br>
              <a:rPr lang="en-US" smtClean="0"/>
            </a:br>
            <a:r>
              <a:rPr lang="en-US" smtClean="0"/>
              <a:t>SYSolutions, Inc. All rights reserved.</a:t>
            </a:r>
          </a:p>
        </p:txBody>
      </p:sp>
      <p:sp>
        <p:nvSpPr>
          <p:cNvPr id="6963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C8897D-853F-4ED0-AD6B-0DA59B2046BB}" type="slidenum">
              <a:rPr lang="en-US" smtClean="0"/>
              <a:pPr/>
              <a:t>35</a:t>
            </a:fld>
            <a:endParaRPr lang="en-US" smtClean="0"/>
          </a:p>
        </p:txBody>
      </p:sp>
      <p:sp>
        <p:nvSpPr>
          <p:cNvPr id="6963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035" y="4561226"/>
            <a:ext cx="5367130" cy="4318573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The Extended</a:t>
            </a:r>
            <a:r>
              <a:rPr lang="en-US" baseline="0" dirty="0" smtClean="0"/>
              <a:t> Events Engine only provides the operational environment for Extended Events.  The Engine itself contains no objects for Extended Events.  When a module in SQL Server loads, it loads its Package for Extended Events in the Engine, exposing the metadata about the available objects for Extended Events contained in the module.</a:t>
            </a:r>
          </a:p>
          <a:p>
            <a:endParaRPr lang="en-US" baseline="0" dirty="0" smtClean="0"/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The Engine provides the mechanisms </a:t>
            </a:r>
            <a:r>
              <a:rPr lang="en-US" baseline="0" smtClean="0"/>
              <a:t>for Event Session </a:t>
            </a:r>
            <a:r>
              <a:rPr lang="en-US" baseline="0" dirty="0" smtClean="0"/>
              <a:t>management, and stores </a:t>
            </a:r>
            <a:r>
              <a:rPr lang="en-US" baseline="0" smtClean="0"/>
              <a:t>the Event Session </a:t>
            </a:r>
            <a:r>
              <a:rPr lang="en-US" baseline="0" dirty="0" smtClean="0"/>
              <a:t>definition information in catalog views </a:t>
            </a:r>
            <a:r>
              <a:rPr lang="en-US" baseline="0" smtClean="0"/>
              <a:t>allowing Event Sessions </a:t>
            </a:r>
            <a:r>
              <a:rPr lang="en-US" baseline="0" dirty="0" smtClean="0"/>
              <a:t>to persist in the Engine beyond server restarts.  </a:t>
            </a:r>
            <a:r>
              <a:rPr lang="en-US" baseline="0" smtClean="0"/>
              <a:t>Active Event Sessions </a:t>
            </a:r>
            <a:r>
              <a:rPr lang="en-US" baseline="0" dirty="0" smtClean="0"/>
              <a:t>are assigned memory buffers when started </a:t>
            </a:r>
            <a:r>
              <a:rPr lang="en-US" sz="3000" baseline="0" dirty="0" smtClean="0"/>
              <a:t>to store data generated by events before it is dispatched to the targets by the Dispatchers.</a:t>
            </a: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3000" baseline="0" dirty="0" smtClean="0"/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000" baseline="0" dirty="0" smtClean="0"/>
              <a:t>The Dispatcher Pool contains a pool of workers that are used to dispatch the Events from the memory buffers to the targets for consumption.</a:t>
            </a:r>
          </a:p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SQLskills.com.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BEAA27-4A18-4736-9A8C-288F912A16EA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smtClean="0"/>
              <a:t>Channels define the type of Event (E.g. Admin, Analytic, Operation, and Debug)</a:t>
            </a: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smtClean="0"/>
              <a:t>Keywords define the component firing the Event</a:t>
            </a:r>
            <a:r>
              <a:rPr lang="en-US" sz="2400" baseline="0" dirty="0" smtClean="0"/>
              <a:t> (E.g. broker, server, database, </a:t>
            </a:r>
            <a:r>
              <a:rPr lang="en-US" sz="2400" baseline="0" dirty="0" err="1" smtClean="0"/>
              <a:t>io</a:t>
            </a:r>
            <a:r>
              <a:rPr lang="en-US" sz="2400" baseline="0" dirty="0" smtClean="0"/>
              <a:t>, execution, errors)</a:t>
            </a:r>
            <a:endParaRPr lang="en-US" sz="2400" dirty="0" smtClean="0"/>
          </a:p>
          <a:p>
            <a:endParaRPr lang="en-US" dirty="0" smtClean="0"/>
          </a:p>
          <a:p>
            <a:r>
              <a:rPr lang="en-US" dirty="0" smtClean="0"/>
              <a:t>Not</a:t>
            </a:r>
            <a:r>
              <a:rPr lang="en-US" baseline="0" dirty="0" smtClean="0"/>
              <a:t> all of the Events available in SQL Trace are available in SQL Server 2008.  </a:t>
            </a:r>
          </a:p>
          <a:p>
            <a:r>
              <a:rPr lang="en-US" baseline="0" dirty="0" smtClean="0"/>
              <a:t>Debug Events are subject to change without prior notification, and are generally have a counting nature.  </a:t>
            </a:r>
          </a:p>
          <a:p>
            <a:r>
              <a:rPr lang="en-US" baseline="0" dirty="0" smtClean="0"/>
              <a:t>An Event may be removed and or change meaning in future releases if the module code changes and the code path is removed.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SQLskills.com.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BEAA27-4A18-4736-9A8C-288F912A16EA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SQLskills.com.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BEAA27-4A18-4736-9A8C-288F912A16EA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Synchronous execution could impact performance.</a:t>
            </a:r>
          </a:p>
          <a:p>
            <a:r>
              <a:rPr lang="en-US" baseline="0" dirty="0" smtClean="0"/>
              <a:t>Increase Event data size and could result in Event loss if MAX_EVENT_SIZE Session option is incorrectly configured.</a:t>
            </a:r>
          </a:p>
          <a:p>
            <a:r>
              <a:rPr lang="en-US" baseline="0" dirty="0" smtClean="0"/>
              <a:t>Side effecting Actions, memory dumps and debug breaks, should not be used in </a:t>
            </a:r>
            <a:r>
              <a:rPr lang="en-US" baseline="0" smtClean="0"/>
              <a:t>general Event Sessions</a:t>
            </a:r>
            <a:r>
              <a:rPr lang="en-US" baseline="0" dirty="0" smtClean="0"/>
              <a:t>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SQLskills.com.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BEAA27-4A18-4736-9A8C-288F912A16EA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SQLskills.com.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BEAA27-4A18-4736-9A8C-288F912A16EA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SQLskills.com.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BEAA27-4A18-4736-9A8C-288F912A16EA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SQLskills.com. All rights reserved.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BEAA27-4A18-4736-9A8C-288F912A16EA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© Kimberly L. Tripp</a:t>
            </a:r>
            <a:br>
              <a:rPr lang="en-US" smtClean="0"/>
            </a:br>
            <a:r>
              <a:rPr lang="en-US" smtClean="0"/>
              <a:t>SYSolutions, Inc. All rights reserved.</a:t>
            </a:r>
          </a:p>
        </p:txBody>
      </p:sp>
      <p:sp>
        <p:nvSpPr>
          <p:cNvPr id="6963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C8897D-853F-4ED0-AD6B-0DA59B2046BB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6963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035" y="4561226"/>
            <a:ext cx="5367130" cy="4318573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TextOnly_Logo_0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invGray">
          <a:xfrm>
            <a:off x="6308725" y="5432425"/>
            <a:ext cx="2806700" cy="149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0" y="76200"/>
            <a:ext cx="9144000" cy="762000"/>
          </a:xfrm>
          <a:effectLst>
            <a:outerShdw dist="17961" dir="2700000" algn="ctr" rotWithShape="0">
              <a:schemeClr val="bg2"/>
            </a:outerShdw>
          </a:effectLst>
        </p:spPr>
        <p:txBody>
          <a:bodyPr anchor="ctr"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228600"/>
            <a:ext cx="2170113" cy="6196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7013" y="228600"/>
            <a:ext cx="6361112" cy="6196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7013" y="1384300"/>
            <a:ext cx="8455025" cy="5040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013" y="1141413"/>
            <a:ext cx="4151312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0725" y="1141413"/>
            <a:ext cx="4151313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227013" y="228600"/>
            <a:ext cx="86836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Title Slide</a:t>
            </a:r>
          </a:p>
        </p:txBody>
      </p:sp>
      <p:sp>
        <p:nvSpPr>
          <p:cNvPr id="65539" name="Rectangle 3"/>
          <p:cNvSpPr>
            <a:spLocks noGrp="1" noChangeAspect="1" noChangeArrowheads="1"/>
          </p:cNvSpPr>
          <p:nvPr>
            <p:ph type="body" idx="1"/>
          </p:nvPr>
        </p:nvSpPr>
        <p:spPr bwMode="auto">
          <a:xfrm>
            <a:off x="227013" y="1141413"/>
            <a:ext cx="8455025" cy="528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1028" name="Picture 4" descr="sqlskills_logo_pure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918450" y="6299200"/>
            <a:ext cx="11684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1" name="Rectangle 5"/>
          <p:cNvSpPr>
            <a:spLocks noChangeArrowheads="1"/>
          </p:cNvSpPr>
          <p:nvPr/>
        </p:nvSpPr>
        <p:spPr bwMode="auto">
          <a:xfrm>
            <a:off x="0" y="6461125"/>
            <a:ext cx="2978701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000" b="0" dirty="0">
                <a:solidFill>
                  <a:srgbClr val="969696"/>
                </a:solidFill>
                <a:latin typeface="Calibri" pitchFamily="34" charset="0"/>
                <a:sym typeface="Symbol" pitchFamily="18" charset="2"/>
              </a:rPr>
              <a:t></a:t>
            </a:r>
            <a:r>
              <a:rPr lang="en-US" sz="1000" b="0" dirty="0">
                <a:solidFill>
                  <a:srgbClr val="969696"/>
                </a:solidFill>
                <a:latin typeface="Calibri" pitchFamily="34" charset="0"/>
              </a:rPr>
              <a:t>SQLskills.com</a:t>
            </a:r>
            <a:br>
              <a:rPr lang="en-US" sz="1000" b="0" dirty="0">
                <a:solidFill>
                  <a:srgbClr val="969696"/>
                </a:solidFill>
                <a:latin typeface="Calibri" pitchFamily="34" charset="0"/>
              </a:rPr>
            </a:br>
            <a:r>
              <a:rPr lang="en-US" sz="1000" b="0" kern="1200" dirty="0" smtClean="0">
                <a:solidFill>
                  <a:srgbClr val="969696"/>
                </a:solidFill>
                <a:latin typeface="Calibri" pitchFamily="34" charset="0"/>
                <a:ea typeface="+mn-ea"/>
                <a:cs typeface="+mn-cs"/>
              </a:rPr>
              <a:t> Troubleshooting and Maintaining High</a:t>
            </a:r>
            <a:r>
              <a:rPr lang="en-US" sz="1000" b="0" kern="1200" baseline="0" dirty="0" smtClean="0">
                <a:solidFill>
                  <a:srgbClr val="969696"/>
                </a:solidFill>
                <a:latin typeface="Calibri" pitchFamily="34" charset="0"/>
                <a:ea typeface="+mn-ea"/>
                <a:cs typeface="+mn-cs"/>
              </a:rPr>
              <a:t> Performance</a:t>
            </a:r>
            <a:endParaRPr lang="en-US" sz="1000" b="0" dirty="0">
              <a:solidFill>
                <a:srgbClr val="969696"/>
              </a:solidFill>
              <a:latin typeface="Calibri" pitchFamily="34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8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ransition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9pPr>
    </p:titleStyle>
    <p:bodyStyle>
      <a:lvl1pPr marL="457200" indent="-45720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5"/>
        </a:buBlip>
        <a:defRPr sz="28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1030288" indent="-454025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5"/>
        </a:buBlip>
        <a:defRPr sz="2400">
          <a:solidFill>
            <a:schemeClr val="tx1"/>
          </a:solidFill>
          <a:latin typeface="Calibri" pitchFamily="34" charset="0"/>
        </a:defRPr>
      </a:lvl2pPr>
      <a:lvl3pPr marL="1481138" indent="-33655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5"/>
        </a:buBlip>
        <a:defRPr sz="2000">
          <a:solidFill>
            <a:schemeClr val="tx1"/>
          </a:solidFill>
          <a:latin typeface="Calibri" pitchFamily="34" charset="0"/>
        </a:defRPr>
      </a:lvl3pPr>
      <a:lvl4pPr marL="1944688" indent="-34925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5"/>
        </a:buBlip>
        <a:defRPr sz="1800">
          <a:solidFill>
            <a:schemeClr val="tx1"/>
          </a:solidFill>
          <a:latin typeface="Calibri" pitchFamily="34" charset="0"/>
        </a:defRPr>
      </a:lvl4pPr>
      <a:lvl5pPr marL="2395538" indent="-33655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5"/>
        </a:buBlip>
        <a:defRPr sz="1800">
          <a:solidFill>
            <a:schemeClr val="tx1"/>
          </a:solidFill>
          <a:latin typeface="Calibri" pitchFamily="34" charset="0"/>
        </a:defRPr>
      </a:lvl5pPr>
      <a:lvl6pPr marL="28527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3099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7671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224338" indent="-336550" algn="l" rtl="0" fontAlgn="base">
        <a:spcBef>
          <a:spcPct val="0"/>
        </a:spcBef>
        <a:spcAft>
          <a:spcPct val="0"/>
        </a:spcAft>
        <a:buSzPct val="95000"/>
        <a:buBlip>
          <a:blip r:embed="rId15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455613"/>
            <a:ext cx="8382000" cy="1477328"/>
          </a:xfrm>
        </p:spPr>
        <p:txBody>
          <a:bodyPr anchor="t"/>
          <a:lstStyle/>
          <a:p>
            <a:pPr eaLnBrk="1" hangingPunct="1">
              <a:defRPr/>
            </a:pPr>
            <a:r>
              <a:rPr lang="en-US" sz="4000" dirty="0" smtClean="0">
                <a:solidFill>
                  <a:schemeClr val="accent1"/>
                </a:solidFill>
              </a:rPr>
              <a:t>Module 4</a:t>
            </a:r>
            <a:r>
              <a:rPr lang="en-US" sz="6000" dirty="0" smtClean="0"/>
              <a:t/>
            </a:r>
            <a:br>
              <a:rPr lang="en-US" sz="6000" dirty="0" smtClean="0"/>
            </a:br>
            <a:r>
              <a:rPr lang="en-US" sz="6000" dirty="0" smtClean="0"/>
              <a:t>Extended Events</a:t>
            </a:r>
            <a:endParaRPr lang="en-US" sz="3200" dirty="0" smtClean="0">
              <a:solidFill>
                <a:srgbClr val="FCEB98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Core Concepts</a:t>
            </a:r>
            <a:r>
              <a:rPr lang="en-US" smtClean="0"/>
              <a:t>: Event Sessions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Collection of events, their configured actions and predicates, and targets to consume the event data</a:t>
            </a:r>
          </a:p>
          <a:p>
            <a:r>
              <a:rPr lang="en-US" sz="2800" dirty="0" smtClean="0"/>
              <a:t>Functional boundary for configuration</a:t>
            </a:r>
          </a:p>
          <a:p>
            <a:pPr lvl="1"/>
            <a:r>
              <a:rPr lang="en-US" sz="2400" dirty="0" smtClean="0"/>
              <a:t>Multiple sessions can have the same events with different predicates and targets</a:t>
            </a:r>
          </a:p>
          <a:p>
            <a:r>
              <a:rPr lang="en-US" sz="2800" dirty="0" smtClean="0"/>
              <a:t>When started have buffers in memory assigned to them to store data generated by events before it is dispatched to the targets by the dispatchers</a:t>
            </a:r>
            <a:endParaRPr lang="en-US" sz="2400" dirty="0" smtClean="0"/>
          </a:p>
          <a:p>
            <a:endParaRPr lang="en-US" sz="28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Core Concepts: Event Sessions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Can be configured to track causality of event firing and to start automatically at server startup</a:t>
            </a:r>
          </a:p>
          <a:p>
            <a:r>
              <a:rPr lang="en-US" sz="2800" dirty="0" smtClean="0"/>
              <a:t>Requirements</a:t>
            </a:r>
          </a:p>
          <a:p>
            <a:pPr lvl="1"/>
            <a:r>
              <a:rPr lang="en-US" sz="2400" dirty="0" smtClean="0"/>
              <a:t>Single event for CREATE</a:t>
            </a:r>
          </a:p>
          <a:p>
            <a:pPr lvl="2"/>
            <a:r>
              <a:rPr lang="en-US" sz="2000" dirty="0" err="1" smtClean="0"/>
              <a:t>Targetless</a:t>
            </a:r>
            <a:r>
              <a:rPr lang="en-US" sz="2000" dirty="0" smtClean="0"/>
              <a:t> event sessions are allowed to facilitate side effecting actions like a </a:t>
            </a:r>
            <a:r>
              <a:rPr lang="en-US" sz="2000" dirty="0" err="1" smtClean="0"/>
              <a:t>perform_dump_all_threads</a:t>
            </a:r>
            <a:r>
              <a:rPr lang="en-US" sz="2000" dirty="0" smtClean="0"/>
              <a:t> to capture a stack dump of the server when an event fires</a:t>
            </a:r>
          </a:p>
          <a:p>
            <a:pPr lvl="1"/>
            <a:r>
              <a:rPr lang="en-US" sz="2400" dirty="0" smtClean="0"/>
              <a:t>Single event or target for ALTER</a:t>
            </a:r>
          </a:p>
          <a:p>
            <a:pPr lvl="2"/>
            <a:r>
              <a:rPr lang="en-US" sz="2000" dirty="0" smtClean="0"/>
              <a:t>Allows in-memory targets to stop collecting data for data analysis</a:t>
            </a:r>
          </a:p>
          <a:p>
            <a:pPr lvl="1"/>
            <a:endParaRPr lang="en-U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ounded Rectangle 40"/>
          <p:cNvSpPr/>
          <p:nvPr/>
        </p:nvSpPr>
        <p:spPr bwMode="auto">
          <a:xfrm>
            <a:off x="4833244" y="1474236"/>
            <a:ext cx="3657600" cy="2286000"/>
          </a:xfrm>
          <a:prstGeom prst="roundRect">
            <a:avLst/>
          </a:prstGeom>
          <a:solidFill>
            <a:schemeClr val="tx1"/>
          </a:solidFill>
          <a:ln w="9525" cap="flat" cmpd="sng" algn="ctr">
            <a:solidFill>
              <a:schemeClr val="bg2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Calibri" pitchFamily="34" charset="0"/>
                <a:cs typeface="Calibri" pitchFamily="34" charset="0"/>
              </a:rPr>
              <a:t>Session 1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Event Session Isolation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 bwMode="auto">
          <a:xfrm>
            <a:off x="890133" y="1243211"/>
            <a:ext cx="1517904" cy="548640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  <a:ln w="9525" cap="flat" cmpd="sng" algn="ctr">
            <a:solidFill>
              <a:schemeClr val="bg2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p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Calibri" pitchFamily="34" charset="0"/>
                <a:cs typeface="Calibri" pitchFamily="34" charset="0"/>
              </a:rPr>
              <a:t>ackage0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890133" y="4992251"/>
            <a:ext cx="1517904" cy="548640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 cap="flat" cmpd="sng" algn="ctr">
            <a:solidFill>
              <a:schemeClr val="bg2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2"/>
                </a:solidFill>
                <a:effectLst/>
                <a:latin typeface="Calibri" pitchFamily="34" charset="0"/>
                <a:cs typeface="Calibri" pitchFamily="34" charset="0"/>
              </a:rPr>
              <a:t>sqlos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890133" y="2751971"/>
            <a:ext cx="1517904" cy="548640"/>
          </a:xfrm>
          <a:prstGeom prst="rect">
            <a:avLst/>
          </a:prstGeom>
          <a:solidFill>
            <a:schemeClr val="tx2"/>
          </a:solidFill>
          <a:ln w="9525" cap="flat" cmpd="sng" algn="ctr">
            <a:solidFill>
              <a:schemeClr val="bg2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2"/>
                </a:solidFill>
                <a:effectLst/>
                <a:latin typeface="Calibri" pitchFamily="34" charset="0"/>
                <a:cs typeface="Calibri" pitchFamily="34" charset="0"/>
              </a:rPr>
              <a:t>sqlserver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1475349" y="1865003"/>
            <a:ext cx="1609344" cy="731520"/>
          </a:xfrm>
          <a:prstGeom prst="roundRect">
            <a:avLst/>
          </a:prstGeom>
          <a:solidFill>
            <a:schemeClr val="bg1">
              <a:lumMod val="20000"/>
              <a:lumOff val="80000"/>
            </a:schemeClr>
          </a:solidFill>
          <a:ln w="9525" cap="flat" cmpd="sng" algn="ctr">
            <a:solidFill>
              <a:schemeClr val="bg2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Target</a:t>
            </a:r>
          </a:p>
          <a:p>
            <a:pPr marL="0" marR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0" dirty="0" err="1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r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2"/>
                </a:solidFill>
                <a:effectLst/>
                <a:latin typeface="Calibri" pitchFamily="34" charset="0"/>
                <a:cs typeface="Calibri" pitchFamily="34" charset="0"/>
              </a:rPr>
              <a:t>ing_buffer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" name="Rounded Rectangle 12"/>
          <p:cNvSpPr/>
          <p:nvPr/>
        </p:nvSpPr>
        <p:spPr bwMode="auto">
          <a:xfrm>
            <a:off x="1475349" y="3389003"/>
            <a:ext cx="1609344" cy="731520"/>
          </a:xfrm>
          <a:prstGeom prst="roundRect">
            <a:avLst/>
          </a:prstGeom>
          <a:solidFill>
            <a:schemeClr val="tx2"/>
          </a:solidFill>
          <a:ln w="9525" cap="flat" cmpd="sng" algn="ctr">
            <a:solidFill>
              <a:schemeClr val="bg2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Action</a:t>
            </a:r>
          </a:p>
          <a:p>
            <a:pPr marL="0" marR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2"/>
                </a:solidFill>
                <a:effectLst/>
                <a:latin typeface="Calibri" pitchFamily="34" charset="0"/>
                <a:cs typeface="Calibri" pitchFamily="34" charset="0"/>
              </a:rPr>
              <a:t>session_id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Rounded Rectangle 14"/>
          <p:cNvSpPr/>
          <p:nvPr/>
        </p:nvSpPr>
        <p:spPr bwMode="auto">
          <a:xfrm>
            <a:off x="1475349" y="4163195"/>
            <a:ext cx="1609344" cy="731520"/>
          </a:xfrm>
          <a:prstGeom prst="roundRect">
            <a:avLst/>
          </a:prstGeom>
          <a:solidFill>
            <a:schemeClr val="tx2"/>
          </a:solidFill>
          <a:ln w="9525" cap="flat" cmpd="sng" algn="ctr">
            <a:solidFill>
              <a:schemeClr val="bg2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Action</a:t>
            </a:r>
          </a:p>
          <a:p>
            <a:pPr marL="0" marR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2"/>
                </a:solidFill>
                <a:effectLst/>
                <a:latin typeface="Calibri" pitchFamily="34" charset="0"/>
                <a:cs typeface="Calibri" pitchFamily="34" charset="0"/>
              </a:rPr>
              <a:t>tsql_stack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" name="Rounded Rectangle 15"/>
          <p:cNvSpPr/>
          <p:nvPr/>
        </p:nvSpPr>
        <p:spPr bwMode="auto">
          <a:xfrm>
            <a:off x="1475349" y="5614043"/>
            <a:ext cx="1609344" cy="731520"/>
          </a:xfrm>
          <a:prstGeom prst="roundRect">
            <a:avLst/>
          </a:prstGeom>
          <a:solidFill>
            <a:schemeClr val="tx1">
              <a:lumMod val="65000"/>
            </a:schemeClr>
          </a:solidFill>
          <a:ln w="9525" cap="flat" cmpd="sng" algn="ctr">
            <a:solidFill>
              <a:schemeClr val="bg2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Event</a:t>
            </a:r>
          </a:p>
          <a:p>
            <a:pPr marL="0" marR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0" dirty="0" err="1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wait_info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20" name="Elbow Connector 19"/>
          <p:cNvCxnSpPr>
            <a:stCxn id="7" idx="1"/>
            <a:endCxn id="16" idx="1"/>
          </p:cNvCxnSpPr>
          <p:nvPr/>
        </p:nvCxnSpPr>
        <p:spPr bwMode="auto">
          <a:xfrm rot="10800000" flipH="1" flipV="1">
            <a:off x="890133" y="5266571"/>
            <a:ext cx="585216" cy="713232"/>
          </a:xfrm>
          <a:prstGeom prst="bentConnector3">
            <a:avLst>
              <a:gd name="adj1" fmla="val -39063"/>
            </a:avLst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Elbow Connector 21"/>
          <p:cNvCxnSpPr>
            <a:stCxn id="8" idx="1"/>
            <a:endCxn id="15" idx="1"/>
          </p:cNvCxnSpPr>
          <p:nvPr/>
        </p:nvCxnSpPr>
        <p:spPr bwMode="auto">
          <a:xfrm rot="10800000" flipH="1" flipV="1">
            <a:off x="890133" y="3026291"/>
            <a:ext cx="585216" cy="1502664"/>
          </a:xfrm>
          <a:prstGeom prst="bentConnector3">
            <a:avLst>
              <a:gd name="adj1" fmla="val -39063"/>
            </a:avLst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" name="Elbow Connector 22"/>
          <p:cNvCxnSpPr>
            <a:stCxn id="8" idx="1"/>
            <a:endCxn id="13" idx="1"/>
          </p:cNvCxnSpPr>
          <p:nvPr/>
        </p:nvCxnSpPr>
        <p:spPr bwMode="auto">
          <a:xfrm rot="10800000" flipH="1" flipV="1">
            <a:off x="890133" y="3026291"/>
            <a:ext cx="585216" cy="728472"/>
          </a:xfrm>
          <a:prstGeom prst="bentConnector3">
            <a:avLst>
              <a:gd name="adj1" fmla="val -39063"/>
            </a:avLst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4" name="Elbow Connector 23"/>
          <p:cNvCxnSpPr>
            <a:stCxn id="5" idx="1"/>
            <a:endCxn id="10" idx="1"/>
          </p:cNvCxnSpPr>
          <p:nvPr/>
        </p:nvCxnSpPr>
        <p:spPr bwMode="auto">
          <a:xfrm rot="10800000" flipH="1" flipV="1">
            <a:off x="890133" y="1517531"/>
            <a:ext cx="585216" cy="713232"/>
          </a:xfrm>
          <a:prstGeom prst="bentConnector3">
            <a:avLst>
              <a:gd name="adj1" fmla="val -39063"/>
            </a:avLst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6" name="Rounded Rectangle 35"/>
          <p:cNvSpPr/>
          <p:nvPr/>
        </p:nvSpPr>
        <p:spPr bwMode="auto">
          <a:xfrm>
            <a:off x="6740923" y="1791603"/>
            <a:ext cx="1609344" cy="731520"/>
          </a:xfrm>
          <a:prstGeom prst="roundRect">
            <a:avLst/>
          </a:prstGeom>
          <a:solidFill>
            <a:schemeClr val="bg1">
              <a:lumMod val="20000"/>
              <a:lumOff val="80000"/>
            </a:schemeClr>
          </a:solidFill>
          <a:ln w="9525" cap="flat" cmpd="sng" algn="ctr">
            <a:solidFill>
              <a:schemeClr val="bg2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Target</a:t>
            </a:r>
          </a:p>
          <a:p>
            <a:pPr marL="0" marR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0" dirty="0" err="1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r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2"/>
                </a:solidFill>
                <a:effectLst/>
                <a:latin typeface="Calibri" pitchFamily="34" charset="0"/>
                <a:cs typeface="Calibri" pitchFamily="34" charset="0"/>
              </a:rPr>
              <a:t>ing_buffer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8" name="Rounded Rectangle 37"/>
          <p:cNvSpPr/>
          <p:nvPr/>
        </p:nvSpPr>
        <p:spPr bwMode="auto">
          <a:xfrm>
            <a:off x="4986760" y="1791603"/>
            <a:ext cx="1609344" cy="731520"/>
          </a:xfrm>
          <a:prstGeom prst="roundRect">
            <a:avLst/>
          </a:prstGeom>
          <a:solidFill>
            <a:schemeClr val="tx1">
              <a:lumMod val="65000"/>
            </a:schemeClr>
          </a:solidFill>
          <a:ln w="9525" cap="flat" cmpd="sng" algn="ctr">
            <a:solidFill>
              <a:schemeClr val="bg2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Event</a:t>
            </a:r>
          </a:p>
          <a:p>
            <a:pPr marL="0" marR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0" dirty="0" err="1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wait_info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0" name="Rounded Rectangle 39"/>
          <p:cNvSpPr/>
          <p:nvPr/>
        </p:nvSpPr>
        <p:spPr bwMode="auto">
          <a:xfrm>
            <a:off x="4996760" y="2515035"/>
            <a:ext cx="1609344" cy="731520"/>
          </a:xfrm>
          <a:prstGeom prst="roundRect">
            <a:avLst/>
          </a:prstGeom>
          <a:solidFill>
            <a:schemeClr val="tx2"/>
          </a:solidFill>
          <a:ln w="9525" cap="flat" cmpd="sng" algn="ctr">
            <a:solidFill>
              <a:schemeClr val="bg2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Action</a:t>
            </a:r>
          </a:p>
          <a:p>
            <a:pPr marL="0" marR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2"/>
                </a:solidFill>
                <a:effectLst/>
                <a:latin typeface="Calibri" pitchFamily="34" charset="0"/>
                <a:cs typeface="Calibri" pitchFamily="34" charset="0"/>
              </a:rPr>
              <a:t>session_id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6" name="Rounded Rectangle 45"/>
          <p:cNvSpPr/>
          <p:nvPr/>
        </p:nvSpPr>
        <p:spPr bwMode="auto">
          <a:xfrm>
            <a:off x="4855017" y="3847295"/>
            <a:ext cx="3657600" cy="2286000"/>
          </a:xfrm>
          <a:prstGeom prst="roundRect">
            <a:avLst/>
          </a:prstGeom>
          <a:solidFill>
            <a:schemeClr val="tx1"/>
          </a:solidFill>
          <a:ln w="9525" cap="flat" cmpd="sng" algn="ctr">
            <a:solidFill>
              <a:schemeClr val="bg2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Calibri" pitchFamily="34" charset="0"/>
                <a:cs typeface="Calibri" pitchFamily="34" charset="0"/>
              </a:rPr>
              <a:t>Session 2</a:t>
            </a:r>
          </a:p>
        </p:txBody>
      </p:sp>
      <p:sp>
        <p:nvSpPr>
          <p:cNvPr id="48" name="Rounded Rectangle 47"/>
          <p:cNvSpPr/>
          <p:nvPr/>
        </p:nvSpPr>
        <p:spPr bwMode="auto">
          <a:xfrm>
            <a:off x="6762696" y="4164662"/>
            <a:ext cx="1609344" cy="731520"/>
          </a:xfrm>
          <a:prstGeom prst="roundRect">
            <a:avLst/>
          </a:prstGeom>
          <a:solidFill>
            <a:schemeClr val="bg1">
              <a:lumMod val="20000"/>
              <a:lumOff val="80000"/>
            </a:schemeClr>
          </a:solidFill>
          <a:ln w="9525" cap="flat" cmpd="sng" algn="ctr">
            <a:solidFill>
              <a:schemeClr val="bg2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Target</a:t>
            </a:r>
          </a:p>
          <a:p>
            <a:pPr marL="0" marR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0" dirty="0" err="1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r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bg2"/>
                </a:solidFill>
                <a:effectLst/>
                <a:latin typeface="Calibri" pitchFamily="34" charset="0"/>
                <a:cs typeface="Calibri" pitchFamily="34" charset="0"/>
              </a:rPr>
              <a:t>ing_buffer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9" name="Rounded Rectangle 48"/>
          <p:cNvSpPr/>
          <p:nvPr/>
        </p:nvSpPr>
        <p:spPr bwMode="auto">
          <a:xfrm>
            <a:off x="5008533" y="4164662"/>
            <a:ext cx="1609344" cy="731520"/>
          </a:xfrm>
          <a:prstGeom prst="roundRect">
            <a:avLst/>
          </a:prstGeom>
          <a:solidFill>
            <a:schemeClr val="tx1">
              <a:lumMod val="65000"/>
            </a:schemeClr>
          </a:solidFill>
          <a:ln w="9525" cap="flat" cmpd="sng" algn="ctr">
            <a:solidFill>
              <a:schemeClr val="bg2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Event</a:t>
            </a:r>
          </a:p>
          <a:p>
            <a:pPr marL="0" marR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0" dirty="0" err="1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wait_info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0" name="Rounded Rectangle 49"/>
          <p:cNvSpPr/>
          <p:nvPr/>
        </p:nvSpPr>
        <p:spPr bwMode="auto">
          <a:xfrm>
            <a:off x="5018533" y="4888094"/>
            <a:ext cx="1609344" cy="731520"/>
          </a:xfrm>
          <a:prstGeom prst="roundRect">
            <a:avLst/>
          </a:prstGeom>
          <a:solidFill>
            <a:schemeClr val="tx2"/>
          </a:solidFill>
          <a:ln w="9525" cap="flat" cmpd="sng" algn="ctr">
            <a:solidFill>
              <a:schemeClr val="bg2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0" dirty="0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Action</a:t>
            </a:r>
          </a:p>
          <a:p>
            <a:pPr marL="0" marR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0" dirty="0" err="1" smtClean="0">
                <a:solidFill>
                  <a:schemeClr val="bg2"/>
                </a:solidFill>
                <a:latin typeface="Calibri" pitchFamily="34" charset="0"/>
                <a:cs typeface="Calibri" pitchFamily="34" charset="0"/>
              </a:rPr>
              <a:t>tsql_stack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701731"/>
          </a:xfrm>
        </p:spPr>
        <p:txBody>
          <a:bodyPr/>
          <a:lstStyle/>
          <a:p>
            <a:r>
              <a:rPr lang="en-US" dirty="0" smtClean="0"/>
              <a:t>Event Execution Lifecycle</a:t>
            </a:r>
            <a:endParaRPr lang="en-US" sz="2800" dirty="0"/>
          </a:p>
        </p:txBody>
      </p:sp>
      <p:sp>
        <p:nvSpPr>
          <p:cNvPr id="40" name="Rounded Rectangle 39"/>
          <p:cNvSpPr/>
          <p:nvPr/>
        </p:nvSpPr>
        <p:spPr bwMode="auto">
          <a:xfrm>
            <a:off x="1438382" y="4159284"/>
            <a:ext cx="6164494" cy="1551398"/>
          </a:xfrm>
          <a:prstGeom prst="roundRect">
            <a:avLst/>
          </a:prstGeom>
          <a:solidFill>
            <a:srgbClr val="97DFC1"/>
          </a:solidFill>
          <a:ln w="9525" cap="flat" cmpd="sng" algn="ctr">
            <a:solidFill>
              <a:srgbClr val="33333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5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Calibri" pitchFamily="34" charset="0"/>
            </a:endParaRPr>
          </a:p>
        </p:txBody>
      </p:sp>
      <p:sp>
        <p:nvSpPr>
          <p:cNvPr id="41" name="Rounded Rectangle 40"/>
          <p:cNvSpPr/>
          <p:nvPr/>
        </p:nvSpPr>
        <p:spPr bwMode="auto">
          <a:xfrm>
            <a:off x="1130164" y="1633591"/>
            <a:ext cx="1500027" cy="1551398"/>
          </a:xfrm>
          <a:prstGeom prst="roundRect">
            <a:avLst/>
          </a:prstGeom>
          <a:solidFill>
            <a:srgbClr val="97DFC1"/>
          </a:solidFill>
          <a:ln w="9525" cap="flat" cmpd="sng" algn="ctr">
            <a:solidFill>
              <a:srgbClr val="33333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5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Calibri" pitchFamily="34" charset="0"/>
            </a:endParaRPr>
          </a:p>
        </p:txBody>
      </p:sp>
      <p:sp>
        <p:nvSpPr>
          <p:cNvPr id="42" name="Rounded Rectangle 41"/>
          <p:cNvSpPr/>
          <p:nvPr/>
        </p:nvSpPr>
        <p:spPr bwMode="auto">
          <a:xfrm>
            <a:off x="3768870" y="1631878"/>
            <a:ext cx="1500027" cy="1551398"/>
          </a:xfrm>
          <a:prstGeom prst="roundRect">
            <a:avLst/>
          </a:prstGeom>
          <a:solidFill>
            <a:srgbClr val="97DFC1"/>
          </a:solidFill>
          <a:ln w="9525" cap="flat" cmpd="sng" algn="ctr">
            <a:solidFill>
              <a:srgbClr val="33333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50" b="0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Calibri" pitchFamily="34" charset="0"/>
            </a:endParaRPr>
          </a:p>
        </p:txBody>
      </p:sp>
      <p:sp>
        <p:nvSpPr>
          <p:cNvPr id="43" name="Rounded Rectangle 42"/>
          <p:cNvSpPr/>
          <p:nvPr/>
        </p:nvSpPr>
        <p:spPr bwMode="auto">
          <a:xfrm>
            <a:off x="6407616" y="1630166"/>
            <a:ext cx="1500027" cy="1551398"/>
          </a:xfrm>
          <a:prstGeom prst="roundRect">
            <a:avLst/>
          </a:prstGeom>
          <a:solidFill>
            <a:srgbClr val="97DFC1"/>
          </a:solidFill>
          <a:ln w="9525" cap="flat" cmpd="sng" algn="ctr">
            <a:solidFill>
              <a:srgbClr val="33333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50" b="0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Calibri" pitchFamily="34" charset="0"/>
            </a:endParaRPr>
          </a:p>
        </p:txBody>
      </p:sp>
      <p:sp>
        <p:nvSpPr>
          <p:cNvPr id="44" name="Rounded Rectangle 43"/>
          <p:cNvSpPr/>
          <p:nvPr/>
        </p:nvSpPr>
        <p:spPr bwMode="auto">
          <a:xfrm>
            <a:off x="1202076" y="2219219"/>
            <a:ext cx="1356189" cy="554804"/>
          </a:xfrm>
          <a:prstGeom prst="roundRect">
            <a:avLst/>
          </a:prstGeom>
          <a:solidFill>
            <a:srgbClr val="BBCDE3"/>
          </a:solidFill>
          <a:ln w="9525" cap="flat" cmpd="sng" algn="ctr">
            <a:solidFill>
              <a:srgbClr val="33333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err="1" smtClean="0">
                <a:ln>
                  <a:noFill/>
                </a:ln>
                <a:solidFill>
                  <a:schemeClr val="bg2"/>
                </a:solidFill>
                <a:effectLst/>
                <a:latin typeface="Calibri" pitchFamily="34" charset="0"/>
              </a:rPr>
              <a:t>IsEnabled</a:t>
            </a:r>
            <a:endParaRPr lang="en-US" sz="1800" b="0" dirty="0" smtClean="0">
              <a:solidFill>
                <a:schemeClr val="bg2"/>
              </a:solidFill>
              <a:latin typeface="Calibri" pitchFamily="34" charset="0"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Calibri" pitchFamily="34" charset="0"/>
              </a:rPr>
              <a:t>check</a:t>
            </a:r>
          </a:p>
        </p:txBody>
      </p:sp>
      <p:sp>
        <p:nvSpPr>
          <p:cNvPr id="45" name="Rounded Rectangle 44"/>
          <p:cNvSpPr/>
          <p:nvPr/>
        </p:nvSpPr>
        <p:spPr bwMode="auto">
          <a:xfrm>
            <a:off x="6491473" y="2208945"/>
            <a:ext cx="1356189" cy="563366"/>
          </a:xfrm>
          <a:prstGeom prst="roundRect">
            <a:avLst/>
          </a:prstGeom>
          <a:solidFill>
            <a:srgbClr val="BBCDE3"/>
          </a:solidFill>
          <a:ln w="9525" cap="flat" cmpd="sng" algn="ctr">
            <a:solidFill>
              <a:srgbClr val="33333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Calibri" pitchFamily="34" charset="0"/>
              </a:rPr>
              <a:t>Predicate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b="0" dirty="0" smtClean="0">
                <a:solidFill>
                  <a:schemeClr val="bg2"/>
                </a:solidFill>
                <a:latin typeface="Calibri" pitchFamily="34" charset="0"/>
              </a:rPr>
              <a:t>e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Calibri" pitchFamily="34" charset="0"/>
              </a:rPr>
              <a:t>valuation</a:t>
            </a:r>
          </a:p>
        </p:txBody>
      </p:sp>
      <p:sp>
        <p:nvSpPr>
          <p:cNvPr id="46" name="Rounded Rectangle 45"/>
          <p:cNvSpPr/>
          <p:nvPr/>
        </p:nvSpPr>
        <p:spPr bwMode="auto">
          <a:xfrm>
            <a:off x="3847671" y="2219222"/>
            <a:ext cx="1356189" cy="549667"/>
          </a:xfrm>
          <a:prstGeom prst="roundRect">
            <a:avLst/>
          </a:prstGeom>
          <a:solidFill>
            <a:srgbClr val="BBCDE3"/>
          </a:solidFill>
          <a:ln w="9525" cap="flat" cmpd="sng" algn="ctr">
            <a:solidFill>
              <a:srgbClr val="33333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Calibri" pitchFamily="34" charset="0"/>
              </a:rPr>
              <a:t>Event data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b="0" dirty="0" smtClean="0">
                <a:solidFill>
                  <a:schemeClr val="bg2"/>
                </a:solidFill>
                <a:latin typeface="Calibri" pitchFamily="34" charset="0"/>
              </a:rPr>
              <a:t>collected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Calibri" pitchFamily="34" charset="0"/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1664413" y="4633645"/>
            <a:ext cx="1458931" cy="883577"/>
          </a:xfrm>
          <a:prstGeom prst="roundRect">
            <a:avLst/>
          </a:prstGeom>
          <a:solidFill>
            <a:srgbClr val="BBCDE3"/>
          </a:solidFill>
          <a:ln w="9525" cap="flat" cmpd="sng" algn="ctr">
            <a:solidFill>
              <a:srgbClr val="33333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b="0" dirty="0" smtClean="0">
                <a:solidFill>
                  <a:schemeClr val="bg2"/>
                </a:solidFill>
                <a:latin typeface="Calibri" pitchFamily="34" charset="0"/>
              </a:rPr>
              <a:t>Actions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b="0" dirty="0" smtClean="0">
                <a:solidFill>
                  <a:schemeClr val="bg2"/>
                </a:solidFill>
                <a:latin typeface="Calibri" pitchFamily="34" charset="0"/>
              </a:rPr>
              <a:t>executed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Calibri" pitchFamily="34" charset="0"/>
            </a:endParaRPr>
          </a:p>
        </p:txBody>
      </p:sp>
      <p:sp>
        <p:nvSpPr>
          <p:cNvPr id="48" name="Rounded Rectangle 47"/>
          <p:cNvSpPr/>
          <p:nvPr/>
        </p:nvSpPr>
        <p:spPr bwMode="auto">
          <a:xfrm>
            <a:off x="3738060" y="4631933"/>
            <a:ext cx="1458931" cy="883577"/>
          </a:xfrm>
          <a:prstGeom prst="roundRect">
            <a:avLst/>
          </a:prstGeom>
          <a:solidFill>
            <a:srgbClr val="BBCDE3"/>
          </a:solidFill>
          <a:ln w="9525" cap="flat" cmpd="sng" algn="ctr">
            <a:solidFill>
              <a:srgbClr val="33333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Calibri" pitchFamily="34" charset="0"/>
              </a:rPr>
              <a:t>Synchronous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b="0" dirty="0" smtClean="0">
                <a:solidFill>
                  <a:schemeClr val="bg2"/>
                </a:solidFill>
                <a:latin typeface="Calibri" pitchFamily="34" charset="0"/>
              </a:rPr>
              <a:t>targets 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Calibri" pitchFamily="34" charset="0"/>
              </a:rPr>
              <a:t>served</a:t>
            </a:r>
          </a:p>
        </p:txBody>
      </p:sp>
      <p:sp>
        <p:nvSpPr>
          <p:cNvPr id="49" name="Rounded Rectangle 48"/>
          <p:cNvSpPr/>
          <p:nvPr/>
        </p:nvSpPr>
        <p:spPr bwMode="auto">
          <a:xfrm>
            <a:off x="5811727" y="4630221"/>
            <a:ext cx="1458931" cy="883577"/>
          </a:xfrm>
          <a:prstGeom prst="roundRect">
            <a:avLst/>
          </a:prstGeom>
          <a:solidFill>
            <a:srgbClr val="BBCDE3"/>
          </a:solidFill>
          <a:ln w="9525" cap="flat" cmpd="sng" algn="ctr">
            <a:solidFill>
              <a:srgbClr val="33333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Calibri" pitchFamily="34" charset="0"/>
              </a:rPr>
              <a:t>Event data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b="0" dirty="0" smtClean="0">
                <a:solidFill>
                  <a:schemeClr val="bg2"/>
                </a:solidFill>
                <a:latin typeface="Calibri" pitchFamily="34" charset="0"/>
              </a:rPr>
              <a:t>buffered for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b="0" dirty="0" err="1" smtClean="0">
                <a:solidFill>
                  <a:schemeClr val="bg2"/>
                </a:solidFill>
                <a:latin typeface="Calibri" pitchFamily="34" charset="0"/>
              </a:rPr>
              <a:t>a</a:t>
            </a:r>
            <a:r>
              <a:rPr kumimoji="0" lang="en-US" sz="1800" b="0" i="0" u="none" strike="noStrike" cap="none" normalizeH="0" baseline="0" dirty="0" err="1" smtClean="0">
                <a:ln>
                  <a:noFill/>
                </a:ln>
                <a:solidFill>
                  <a:schemeClr val="bg2"/>
                </a:solidFill>
                <a:effectLst/>
                <a:latin typeface="Calibri" pitchFamily="34" charset="0"/>
              </a:rPr>
              <a:t>sync</a:t>
            </a:r>
            <a:r>
              <a:rPr kumimoji="0" lang="en-US" sz="1800" b="0" i="0" u="none" strike="noStrike" cap="none" normalizeH="0" dirty="0" smtClean="0">
                <a:ln>
                  <a:noFill/>
                </a:ln>
                <a:solidFill>
                  <a:schemeClr val="bg2"/>
                </a:solidFill>
                <a:effectLst/>
                <a:latin typeface="Calibri" pitchFamily="34" charset="0"/>
              </a:rPr>
              <a:t> targets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Calibri" pitchFamily="34" charset="0"/>
            </a:endParaRPr>
          </a:p>
        </p:txBody>
      </p:sp>
      <p:sp>
        <p:nvSpPr>
          <p:cNvPr id="50" name="Right Arrow 49"/>
          <p:cNvSpPr/>
          <p:nvPr/>
        </p:nvSpPr>
        <p:spPr bwMode="auto">
          <a:xfrm>
            <a:off x="2804846" y="2157574"/>
            <a:ext cx="780836" cy="421240"/>
          </a:xfrm>
          <a:prstGeom prst="rightArrow">
            <a:avLst/>
          </a:prstGeom>
          <a:solidFill>
            <a:srgbClr val="BBCDE3"/>
          </a:solidFill>
          <a:ln w="9525" cap="flat" cmpd="sng" algn="ctr">
            <a:solidFill>
              <a:srgbClr val="33333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50" b="0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Calibri" pitchFamily="34" charset="0"/>
            </a:endParaRPr>
          </a:p>
        </p:txBody>
      </p:sp>
      <p:sp>
        <p:nvSpPr>
          <p:cNvPr id="51" name="Right Arrow 50"/>
          <p:cNvSpPr/>
          <p:nvPr/>
        </p:nvSpPr>
        <p:spPr bwMode="auto">
          <a:xfrm>
            <a:off x="5443552" y="2155862"/>
            <a:ext cx="780836" cy="421240"/>
          </a:xfrm>
          <a:prstGeom prst="rightArrow">
            <a:avLst/>
          </a:prstGeom>
          <a:solidFill>
            <a:srgbClr val="BBCDE3"/>
          </a:solidFill>
          <a:ln w="9525" cap="flat" cmpd="sng" algn="ctr">
            <a:solidFill>
              <a:srgbClr val="33333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50" b="0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Calibri" pitchFamily="34" charset="0"/>
            </a:endParaRPr>
          </a:p>
        </p:txBody>
      </p:sp>
      <p:sp>
        <p:nvSpPr>
          <p:cNvPr id="52" name="Right Arrow 51"/>
          <p:cNvSpPr/>
          <p:nvPr/>
        </p:nvSpPr>
        <p:spPr bwMode="auto">
          <a:xfrm rot="8992699">
            <a:off x="4589794" y="3318847"/>
            <a:ext cx="1893149" cy="421241"/>
          </a:xfrm>
          <a:prstGeom prst="rightArrow">
            <a:avLst/>
          </a:prstGeom>
          <a:solidFill>
            <a:srgbClr val="BBCDE3"/>
          </a:solidFill>
          <a:ln w="9525" cap="flat" cmpd="sng" algn="ctr">
            <a:solidFill>
              <a:srgbClr val="33333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50" b="0" i="0" u="none" strike="noStrike" cap="none" normalizeH="0" baseline="0" smtClean="0">
              <a:ln>
                <a:noFill/>
              </a:ln>
              <a:solidFill>
                <a:schemeClr val="bg2"/>
              </a:solidFill>
              <a:effectLst/>
              <a:latin typeface="Calibri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223173" y="1736333"/>
            <a:ext cx="13423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2"/>
                </a:solidFill>
                <a:latin typeface="Calibri" pitchFamily="34" charset="0"/>
              </a:rPr>
              <a:t>Pre-Collect</a:t>
            </a:r>
            <a:endParaRPr lang="en-US" sz="2000" dirty="0">
              <a:solidFill>
                <a:schemeClr val="bg2"/>
              </a:solidFill>
              <a:latin typeface="Calibri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882429" y="1724347"/>
            <a:ext cx="12474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2"/>
                </a:solidFill>
                <a:latin typeface="Calibri" pitchFamily="34" charset="0"/>
              </a:rPr>
              <a:t>Collection</a:t>
            </a:r>
            <a:endParaRPr lang="en-US" sz="2000" dirty="0">
              <a:solidFill>
                <a:schemeClr val="bg2"/>
              </a:solidFill>
              <a:latin typeface="Calibri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438944" y="1732911"/>
            <a:ext cx="14456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2"/>
                </a:solidFill>
                <a:latin typeface="Calibri" pitchFamily="34" charset="0"/>
              </a:rPr>
              <a:t>Post-Collect</a:t>
            </a:r>
            <a:endParaRPr lang="en-US" sz="2000" dirty="0">
              <a:solidFill>
                <a:schemeClr val="bg2"/>
              </a:solidFill>
              <a:latin typeface="Calibri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950885" y="4248367"/>
            <a:ext cx="962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2"/>
                </a:solidFill>
                <a:latin typeface="Calibri" pitchFamily="34" charset="0"/>
              </a:rPr>
              <a:t>Publish</a:t>
            </a:r>
            <a:endParaRPr lang="en-US" sz="2000" dirty="0">
              <a:solidFill>
                <a:schemeClr val="bg2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701731"/>
          </a:xfrm>
        </p:spPr>
        <p:txBody>
          <a:bodyPr/>
          <a:lstStyle/>
          <a:p>
            <a:r>
              <a:rPr lang="en-US" dirty="0" smtClean="0"/>
              <a:t>Dispatching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Dispatching events to the asynchronous targets is handled by the dispatcher pool in the Extended Events Engine</a:t>
            </a:r>
          </a:p>
          <a:p>
            <a:r>
              <a:rPr lang="en-US" dirty="0" smtClean="0"/>
              <a:t>Dispatch occurs under two conditions</a:t>
            </a:r>
          </a:p>
          <a:p>
            <a:pPr lvl="1"/>
            <a:r>
              <a:rPr lang="en-US" dirty="0" smtClean="0"/>
              <a:t>The memory buffer becomes full</a:t>
            </a:r>
          </a:p>
          <a:p>
            <a:pPr lvl="1"/>
            <a:r>
              <a:rPr lang="en-US" dirty="0" smtClean="0"/>
              <a:t>The event data in the buffer exceeds the event sessions MAX_DISPATCH_LATENCY configuration option</a:t>
            </a:r>
            <a:endParaRPr lang="en-US" dirty="0"/>
          </a:p>
        </p:txBody>
      </p:sp>
      <p:sp>
        <p:nvSpPr>
          <p:cNvPr id="4" name="Flowchart: Alternate Process 3"/>
          <p:cNvSpPr/>
          <p:nvPr/>
        </p:nvSpPr>
        <p:spPr bwMode="auto">
          <a:xfrm>
            <a:off x="1286933" y="2353733"/>
            <a:ext cx="1032934" cy="2455334"/>
          </a:xfrm>
          <a:prstGeom prst="flowChartAlternateProcess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000" b="1" i="0" u="none" strike="noStrike" cap="none" normalizeH="0" baseline="0" smtClean="0">
              <a:ln>
                <a:noFill/>
              </a:ln>
              <a:solidFill>
                <a:srgbClr val="FFCC00"/>
              </a:solidFill>
              <a:effectLst/>
              <a:latin typeface="Eurostile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Metadata Views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err="1" smtClean="0"/>
              <a:t>sys.dm_xe_packages</a:t>
            </a:r>
            <a:endParaRPr lang="en-US" sz="2800" dirty="0" smtClean="0"/>
          </a:p>
          <a:p>
            <a:pPr lvl="1"/>
            <a:r>
              <a:rPr lang="en-US" sz="2400" dirty="0" smtClean="0"/>
              <a:t>Contains a entry for each of the packages registered in the Extended Events Engine</a:t>
            </a:r>
          </a:p>
          <a:p>
            <a:pPr lvl="1"/>
            <a:r>
              <a:rPr lang="en-US" sz="2400" dirty="0" smtClean="0"/>
              <a:t>Each package will have a unique </a:t>
            </a:r>
            <a:r>
              <a:rPr lang="en-US" sz="2400" dirty="0" err="1" smtClean="0"/>
              <a:t>guid</a:t>
            </a:r>
            <a:r>
              <a:rPr lang="en-US" sz="2400" dirty="0" smtClean="0"/>
              <a:t>, which is used to map its objects to it</a:t>
            </a:r>
          </a:p>
          <a:p>
            <a:r>
              <a:rPr lang="en-US" sz="2800" dirty="0" err="1" smtClean="0"/>
              <a:t>sys.dm_xe_objects</a:t>
            </a:r>
            <a:endParaRPr lang="en-US" sz="2800" dirty="0" smtClean="0"/>
          </a:p>
          <a:p>
            <a:pPr lvl="1"/>
            <a:r>
              <a:rPr lang="en-US" sz="2400" dirty="0" smtClean="0"/>
              <a:t>Contains information about the objects (events, actions, predicates, targets, types and maps) available in the packages registered in the Extended Events Engine</a:t>
            </a:r>
          </a:p>
          <a:p>
            <a:pPr lvl="1"/>
            <a:r>
              <a:rPr lang="en-US" sz="2400" dirty="0" smtClean="0"/>
              <a:t>Objects have the </a:t>
            </a:r>
            <a:r>
              <a:rPr lang="en-US" sz="2400" dirty="0" err="1" smtClean="0"/>
              <a:t>package_guid</a:t>
            </a:r>
            <a:r>
              <a:rPr lang="en-US" sz="2400" dirty="0" smtClean="0"/>
              <a:t> of the package that loaded them. </a:t>
            </a:r>
          </a:p>
          <a:p>
            <a:pPr lvl="1"/>
            <a:r>
              <a:rPr lang="en-US" sz="2400" dirty="0" smtClean="0"/>
              <a:t>The </a:t>
            </a:r>
            <a:r>
              <a:rPr lang="en-US" sz="2400" dirty="0" err="1" smtClean="0"/>
              <a:t>object_type</a:t>
            </a:r>
            <a:r>
              <a:rPr lang="en-US" sz="2400" dirty="0" smtClean="0"/>
              <a:t> column determines the type of object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Metadata Views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err="1" smtClean="0"/>
              <a:t>sys.dm_xe_object_columns</a:t>
            </a:r>
            <a:endParaRPr lang="en-US" sz="2800" dirty="0" smtClean="0"/>
          </a:p>
          <a:p>
            <a:pPr lvl="1"/>
            <a:r>
              <a:rPr lang="en-US" sz="2400" dirty="0" smtClean="0"/>
              <a:t>Contains information about the columns, or data elements, that exist for a specific object</a:t>
            </a:r>
          </a:p>
          <a:p>
            <a:pPr lvl="2"/>
            <a:r>
              <a:rPr lang="en-US" sz="2000" dirty="0" err="1" smtClean="0"/>
              <a:t>readonly</a:t>
            </a:r>
            <a:r>
              <a:rPr lang="en-US" sz="2000" dirty="0" smtClean="0"/>
              <a:t> - additional system metadata about an event, that allows the integration with Event Tracing for Windows</a:t>
            </a:r>
          </a:p>
          <a:p>
            <a:pPr lvl="2"/>
            <a:r>
              <a:rPr lang="en-US" sz="2000" dirty="0" smtClean="0"/>
              <a:t>data - the data elements that are returned by default when the event fires</a:t>
            </a:r>
          </a:p>
          <a:p>
            <a:pPr lvl="2"/>
            <a:r>
              <a:rPr lang="en-US" sz="2000" dirty="0" smtClean="0"/>
              <a:t>customizable – control collection of additional data elements in the event payload that have a higher cost to collect</a:t>
            </a:r>
            <a:endParaRPr lang="en-US" sz="2400" dirty="0" smtClean="0"/>
          </a:p>
          <a:p>
            <a:r>
              <a:rPr lang="en-US" sz="2800" dirty="0" err="1" smtClean="0"/>
              <a:t>sys.dm_xe_map_values</a:t>
            </a:r>
            <a:endParaRPr lang="en-US" sz="2800" dirty="0" smtClean="0"/>
          </a:p>
          <a:p>
            <a:pPr lvl="1"/>
            <a:r>
              <a:rPr lang="en-US" sz="2400" dirty="0" smtClean="0"/>
              <a:t>Contains key/value pairs for each of the Maps defined in the system</a:t>
            </a:r>
          </a:p>
          <a:p>
            <a:pPr lvl="1"/>
            <a:r>
              <a:rPr lang="en-US" sz="2400" dirty="0" smtClean="0"/>
              <a:t>Maps are linked by their </a:t>
            </a:r>
            <a:r>
              <a:rPr lang="en-US" sz="2400" dirty="0" err="1" smtClean="0"/>
              <a:t>object_package_guid</a:t>
            </a:r>
            <a:r>
              <a:rPr lang="en-US" sz="2400" dirty="0" smtClean="0"/>
              <a:t> to the specific package that created them</a:t>
            </a:r>
          </a:p>
          <a:p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701731"/>
          </a:xfrm>
        </p:spPr>
        <p:txBody>
          <a:bodyPr/>
          <a:lstStyle/>
          <a:p>
            <a:r>
              <a:rPr lang="en-US" dirty="0" smtClean="0"/>
              <a:t>Session Definition Catalog Views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err="1" smtClean="0"/>
              <a:t>sys.server_event_sessions</a:t>
            </a:r>
            <a:endParaRPr lang="en-US" sz="2800" dirty="0" smtClean="0"/>
          </a:p>
          <a:p>
            <a:pPr lvl="1"/>
            <a:r>
              <a:rPr lang="en-US" sz="2400" dirty="0" smtClean="0"/>
              <a:t>Contains the name and session level options for each event session that exist inside of the Extended Events Engine</a:t>
            </a:r>
          </a:p>
          <a:p>
            <a:r>
              <a:rPr lang="en-US" sz="2800" dirty="0" err="1" smtClean="0"/>
              <a:t>sys.server_event_session_events</a:t>
            </a:r>
            <a:endParaRPr lang="en-US" sz="2800" dirty="0" smtClean="0"/>
          </a:p>
          <a:p>
            <a:pPr lvl="1"/>
            <a:r>
              <a:rPr lang="en-US" sz="2400" dirty="0" smtClean="0"/>
              <a:t>Contains information about the events and predicates that are a part of an event session</a:t>
            </a:r>
          </a:p>
          <a:p>
            <a:r>
              <a:rPr lang="en-US" sz="2800" dirty="0" err="1" smtClean="0"/>
              <a:t>sys.server_event_session_actions</a:t>
            </a:r>
            <a:endParaRPr lang="en-US" sz="2800" dirty="0" smtClean="0"/>
          </a:p>
          <a:p>
            <a:pPr lvl="1"/>
            <a:r>
              <a:rPr lang="en-US" sz="2400" dirty="0" smtClean="0"/>
              <a:t>Contains one row for each action for each event in an event session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701731"/>
          </a:xfrm>
        </p:spPr>
        <p:txBody>
          <a:bodyPr/>
          <a:lstStyle/>
          <a:p>
            <a:r>
              <a:rPr lang="en-US" dirty="0" smtClean="0"/>
              <a:t>Session Definition Catalog Views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err="1" smtClean="0"/>
              <a:t>sys.server_event_session_targets</a:t>
            </a:r>
            <a:endParaRPr lang="en-US" sz="2800" dirty="0" smtClean="0"/>
          </a:p>
          <a:p>
            <a:pPr lvl="1"/>
            <a:r>
              <a:rPr lang="en-US" sz="2400" dirty="0" smtClean="0"/>
              <a:t>Contains one row for each of the configured targets that are defined for an event session</a:t>
            </a:r>
          </a:p>
          <a:p>
            <a:r>
              <a:rPr lang="en-US" sz="2800" dirty="0" err="1" smtClean="0"/>
              <a:t>sys.server_event_session_fields</a:t>
            </a:r>
            <a:endParaRPr lang="en-US" sz="2800" dirty="0" smtClean="0"/>
          </a:p>
          <a:p>
            <a:pPr lvl="1"/>
            <a:r>
              <a:rPr lang="en-US" sz="2400" dirty="0" smtClean="0"/>
              <a:t>Contains one row for each of the configured options for each target defined for an event session</a:t>
            </a:r>
            <a:endParaRPr lang="en-U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701731"/>
          </a:xfrm>
        </p:spPr>
        <p:txBody>
          <a:bodyPr/>
          <a:lstStyle/>
          <a:p>
            <a:r>
              <a:rPr lang="en-US" dirty="0" smtClean="0"/>
              <a:t>Active Session DMVs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err="1" smtClean="0"/>
              <a:t>sys.dm_xe_sessions</a:t>
            </a:r>
            <a:endParaRPr lang="en-US" sz="2800" dirty="0" smtClean="0"/>
          </a:p>
          <a:p>
            <a:pPr lvl="1"/>
            <a:r>
              <a:rPr lang="en-US" sz="2400" dirty="0" smtClean="0"/>
              <a:t>Contains the event session name, memory buffer configuration, event loss information, and date/time the event session was started for each active event session (STATE=START) in the SQL Server Instance</a:t>
            </a:r>
          </a:p>
          <a:p>
            <a:r>
              <a:rPr lang="en-US" sz="2800" dirty="0" err="1" smtClean="0"/>
              <a:t>sys.dm_xe_session_events</a:t>
            </a:r>
            <a:endParaRPr lang="en-US" sz="2800" dirty="0" smtClean="0"/>
          </a:p>
          <a:p>
            <a:pPr lvl="1"/>
            <a:r>
              <a:rPr lang="en-US" sz="2400" dirty="0" smtClean="0"/>
              <a:t>Contains information about each of the events and the event predicate for events defined in an active event session</a:t>
            </a:r>
          </a:p>
          <a:p>
            <a:r>
              <a:rPr lang="en-US" sz="2800" dirty="0" err="1" smtClean="0"/>
              <a:t>sys.dm_xe_session_event_actions</a:t>
            </a:r>
            <a:endParaRPr lang="en-US" sz="2800" dirty="0" smtClean="0"/>
          </a:p>
          <a:p>
            <a:pPr lvl="1"/>
            <a:r>
              <a:rPr lang="en-US" sz="2400" dirty="0" smtClean="0"/>
              <a:t>Contains one row for each action that is defined on an event in an active event session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67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Overview</a:t>
            </a:r>
            <a:endParaRPr lang="en-US" dirty="0"/>
          </a:p>
        </p:txBody>
      </p:sp>
      <p:sp>
        <p:nvSpPr>
          <p:cNvPr id="540675" name="Rectangle 3"/>
          <p:cNvSpPr>
            <a:spLocks noGrp="1" noChangeAspect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Architecture</a:t>
            </a:r>
          </a:p>
          <a:p>
            <a:pPr lvl="1"/>
            <a:r>
              <a:rPr lang="en-US" dirty="0" smtClean="0"/>
              <a:t>Engine</a:t>
            </a:r>
          </a:p>
          <a:p>
            <a:pPr lvl="1"/>
            <a:r>
              <a:rPr lang="en-US" dirty="0" smtClean="0"/>
              <a:t>Extended Events core concepts</a:t>
            </a:r>
          </a:p>
          <a:p>
            <a:pPr lvl="1"/>
            <a:r>
              <a:rPr lang="en-US" dirty="0" smtClean="0"/>
              <a:t>Execution lifecycle and dispatching</a:t>
            </a:r>
          </a:p>
          <a:p>
            <a:r>
              <a:rPr lang="en-US" dirty="0" smtClean="0"/>
              <a:t>Catalog views, </a:t>
            </a:r>
            <a:r>
              <a:rPr lang="en-US" dirty="0" err="1" smtClean="0"/>
              <a:t>DMVs</a:t>
            </a:r>
            <a:r>
              <a:rPr lang="en-US" dirty="0" smtClean="0"/>
              <a:t>, DDL</a:t>
            </a:r>
          </a:p>
          <a:p>
            <a:r>
              <a:rPr lang="en-US" dirty="0" smtClean="0"/>
              <a:t>Event session basics</a:t>
            </a:r>
          </a:p>
          <a:p>
            <a:endParaRPr lang="en-US" dirty="0" smtClean="0"/>
          </a:p>
          <a:p>
            <a:r>
              <a:rPr lang="en-US" dirty="0" smtClean="0"/>
              <a:t>Demos…</a:t>
            </a:r>
          </a:p>
          <a:p>
            <a:endParaRPr lang="en-US" dirty="0" smtClean="0"/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701731"/>
          </a:xfrm>
        </p:spPr>
        <p:txBody>
          <a:bodyPr/>
          <a:lstStyle/>
          <a:p>
            <a:r>
              <a:rPr lang="en-US" dirty="0" smtClean="0"/>
              <a:t>Active Session DMVs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err="1" smtClean="0"/>
              <a:t>sys.dm_xe_session_targets</a:t>
            </a:r>
            <a:endParaRPr lang="en-US" sz="2800" dirty="0" smtClean="0"/>
          </a:p>
          <a:p>
            <a:pPr lvl="1"/>
            <a:r>
              <a:rPr lang="en-US" sz="2400" dirty="0" smtClean="0"/>
              <a:t>Contains the name, type of target, execution </a:t>
            </a:r>
            <a:r>
              <a:rPr lang="en-US" sz="2400" dirty="0" err="1" smtClean="0"/>
              <a:t>statisitics</a:t>
            </a:r>
            <a:r>
              <a:rPr lang="en-US" sz="2400" dirty="0" smtClean="0"/>
              <a:t> and an XML column for each target that exists for an active event session</a:t>
            </a:r>
          </a:p>
          <a:p>
            <a:pPr lvl="1"/>
            <a:r>
              <a:rPr lang="en-US" sz="2400" dirty="0" smtClean="0"/>
              <a:t>The data for  memory resident targets is in the xml column and for </a:t>
            </a:r>
            <a:r>
              <a:rPr lang="en-US" sz="2400" dirty="0" err="1" smtClean="0"/>
              <a:t>persisited</a:t>
            </a:r>
            <a:r>
              <a:rPr lang="en-US" sz="2400" dirty="0" smtClean="0"/>
              <a:t> targets this will contain execution statistics</a:t>
            </a:r>
          </a:p>
          <a:p>
            <a:r>
              <a:rPr lang="en-US" sz="2800" dirty="0" err="1" smtClean="0"/>
              <a:t>sys.dm_xe_session_object_columns</a:t>
            </a:r>
            <a:endParaRPr lang="en-US" sz="2800" dirty="0" smtClean="0"/>
          </a:p>
          <a:p>
            <a:pPr lvl="1"/>
            <a:r>
              <a:rPr lang="en-US" sz="2400" dirty="0" smtClean="0"/>
              <a:t>Contains information about the configuration options of each of the targets, as well as information about the customizable columns for events in the event session</a:t>
            </a:r>
            <a:endParaRPr lang="en-U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193800" y="3344863"/>
            <a:ext cx="7634288" cy="701731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 smtClean="0"/>
              <a:t>Simple demo: wait statistics</a:t>
            </a:r>
          </a:p>
        </p:txBody>
      </p:sp>
      <p:sp>
        <p:nvSpPr>
          <p:cNvPr id="485381" name="Rectangle 5"/>
          <p:cNvSpPr>
            <a:spLocks noChangeArrowheads="1"/>
          </p:cNvSpPr>
          <p:nvPr/>
        </p:nvSpPr>
        <p:spPr bwMode="auto">
          <a:xfrm>
            <a:off x="0" y="1089025"/>
            <a:ext cx="9144000" cy="914400"/>
          </a:xfrm>
          <a:prstGeom prst="rect">
            <a:avLst/>
          </a:prstGeom>
          <a:gradFill rotWithShape="1">
            <a:gsLst>
              <a:gs pos="0">
                <a:schemeClr val="accent1">
                  <a:alpha val="25000"/>
                </a:schemeClr>
              </a:gs>
              <a:gs pos="100000">
                <a:schemeClr val="accent1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 w="1905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3252" name="Rectangle 6"/>
          <p:cNvSpPr>
            <a:spLocks noChangeArrowheads="1"/>
          </p:cNvSpPr>
          <p:nvPr/>
        </p:nvSpPr>
        <p:spPr bwMode="auto">
          <a:xfrm>
            <a:off x="457200" y="9604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GB" sz="6000" dirty="0">
                <a:solidFill>
                  <a:schemeClr val="tx1"/>
                </a:solidFill>
                <a:latin typeface="Calibri" pitchFamily="34" charset="0"/>
              </a:rPr>
              <a:t>Demo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Management DDL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CREATE EVENT SESSION</a:t>
            </a:r>
          </a:p>
          <a:p>
            <a:pPr lvl="1"/>
            <a:r>
              <a:rPr lang="en-US" sz="2400" dirty="0" smtClean="0"/>
              <a:t>Creates a new event session based on the events, actions, predicates, targets, and session options provided</a:t>
            </a:r>
          </a:p>
          <a:p>
            <a:pPr lvl="1"/>
            <a:r>
              <a:rPr lang="en-US" sz="2400" dirty="0" smtClean="0"/>
              <a:t>All event sessions are created in a stopped state</a:t>
            </a:r>
          </a:p>
          <a:p>
            <a:r>
              <a:rPr lang="en-US" sz="2800" dirty="0" smtClean="0"/>
              <a:t>ALTER EVENT SESSION</a:t>
            </a:r>
          </a:p>
          <a:p>
            <a:pPr lvl="1"/>
            <a:r>
              <a:rPr lang="en-US" sz="2400" dirty="0" smtClean="0"/>
              <a:t>Add or remove events and targets from an event session</a:t>
            </a:r>
          </a:p>
          <a:p>
            <a:pPr lvl="1"/>
            <a:r>
              <a:rPr lang="en-US" sz="2400" dirty="0" smtClean="0"/>
              <a:t>Change session configuration options for a stopped event session</a:t>
            </a:r>
          </a:p>
          <a:p>
            <a:pPr lvl="1"/>
            <a:r>
              <a:rPr lang="en-US" sz="2400" dirty="0" smtClean="0"/>
              <a:t>Alter the state of an event session to start or stop</a:t>
            </a:r>
          </a:p>
          <a:p>
            <a:r>
              <a:rPr lang="en-US" sz="2800" dirty="0" smtClean="0"/>
              <a:t>DROP EVENT SESSION</a:t>
            </a:r>
          </a:p>
          <a:p>
            <a:pPr lvl="1"/>
            <a:r>
              <a:rPr lang="en-US" sz="2400" dirty="0" smtClean="0"/>
              <a:t>Removes an event session from the system entirely</a:t>
            </a:r>
          </a:p>
          <a:p>
            <a:pPr lvl="1"/>
            <a:r>
              <a:rPr lang="en-US" sz="2400" dirty="0" smtClean="0"/>
              <a:t>Memory resident targets are not available after a event session is dropped</a:t>
            </a:r>
            <a:endParaRPr lang="en-U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Event Session Management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Event sessions must be explicitly started after creation</a:t>
            </a:r>
          </a:p>
          <a:p>
            <a:r>
              <a:rPr lang="en-US" sz="2800" dirty="0" smtClean="0"/>
              <a:t>Active event sessions can be modified with immediate effect (except for session options)</a:t>
            </a:r>
          </a:p>
          <a:p>
            <a:r>
              <a:rPr lang="en-US" sz="2800" dirty="0" smtClean="0"/>
              <a:t>Started event sessions can be dropped without being stopped</a:t>
            </a:r>
          </a:p>
          <a:p>
            <a:r>
              <a:rPr lang="en-US" sz="2800" dirty="0" smtClean="0"/>
              <a:t>To change an events definition it must be dropped then re-added back to the event session</a:t>
            </a:r>
          </a:p>
          <a:p>
            <a:r>
              <a:rPr lang="en-US" sz="2800" dirty="0" smtClean="0"/>
              <a:t>All events can be dropped from a active session that only has memory resident targets to stop event collection allow for data analysis</a:t>
            </a:r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adding Actions on Events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Actions may not return data for every event, even though they can be added to every event</a:t>
            </a:r>
          </a:p>
          <a:p>
            <a:pPr lvl="1"/>
            <a:r>
              <a:rPr lang="en-US" sz="2400" dirty="0" smtClean="0"/>
              <a:t>Execution context can preclude collection of “global state data” like the </a:t>
            </a:r>
            <a:r>
              <a:rPr lang="en-US" sz="2400" dirty="0" err="1" smtClean="0"/>
              <a:t>sql_text</a:t>
            </a:r>
            <a:endParaRPr lang="en-US" sz="2400" dirty="0" smtClean="0"/>
          </a:p>
          <a:p>
            <a:r>
              <a:rPr lang="en-US" sz="2800" dirty="0" smtClean="0"/>
              <a:t>Large actions like </a:t>
            </a:r>
            <a:r>
              <a:rPr lang="en-US" sz="2800" dirty="0" err="1" smtClean="0"/>
              <a:t>sql_text</a:t>
            </a:r>
            <a:r>
              <a:rPr lang="en-US" sz="2800" dirty="0" smtClean="0"/>
              <a:t> and </a:t>
            </a:r>
            <a:r>
              <a:rPr lang="en-US" sz="2800" dirty="0" err="1" smtClean="0"/>
              <a:t>sql_context</a:t>
            </a:r>
            <a:r>
              <a:rPr lang="en-US" sz="2800" dirty="0" smtClean="0"/>
              <a:t> may require additional consideration for event sizing during session configuration to prevent event loss</a:t>
            </a:r>
          </a:p>
          <a:p>
            <a:r>
              <a:rPr lang="en-US" sz="2800" dirty="0" smtClean="0"/>
              <a:t>Actions execute synchronously on the firing thread and should be used only where they actually add benefit to the event data</a:t>
            </a:r>
          </a:p>
          <a:p>
            <a:r>
              <a:rPr lang="en-US" sz="2800" dirty="0" smtClean="0"/>
              <a:t>Don’t add actions to do event correlation use causality tracking instead</a:t>
            </a:r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Side effecting Actions on Events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Allow side effects to occur when an event fires</a:t>
            </a:r>
          </a:p>
          <a:p>
            <a:pPr lvl="1"/>
            <a:r>
              <a:rPr lang="en-US" sz="2400" dirty="0" smtClean="0"/>
              <a:t>Performing a memory dump of a single thread</a:t>
            </a:r>
          </a:p>
          <a:p>
            <a:pPr lvl="1"/>
            <a:r>
              <a:rPr lang="en-US" sz="2400" dirty="0" smtClean="0"/>
              <a:t>Performing a memory dump of all threads</a:t>
            </a:r>
          </a:p>
          <a:p>
            <a:pPr lvl="1"/>
            <a:r>
              <a:rPr lang="en-US" sz="2400" dirty="0" smtClean="0"/>
              <a:t>Inserting a debug break - </a:t>
            </a:r>
            <a:r>
              <a:rPr lang="en-US" sz="2000" dirty="0" smtClean="0"/>
              <a:t>This really does what it says it does!</a:t>
            </a:r>
          </a:p>
          <a:p>
            <a:r>
              <a:rPr lang="en-US" sz="2800" dirty="0" smtClean="0"/>
              <a:t>Keep in mind that these still execute synchronously and take extreme caution when using one of these in a production environment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Predicates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Define short circuits on event data before global state data where possible to prevent the need to gather the state data</a:t>
            </a:r>
          </a:p>
          <a:p>
            <a:r>
              <a:rPr lang="en-US" sz="2800" dirty="0" smtClean="0"/>
              <a:t>Textual comparators provide the most flexibility in filtering but are harder to use</a:t>
            </a:r>
          </a:p>
          <a:p>
            <a:pPr lvl="1"/>
            <a:r>
              <a:rPr lang="en-US" sz="2400" dirty="0" smtClean="0"/>
              <a:t>E.g. Bitmask checking, greater than last max value, less than last min value, and divides evenly by int64 can perform event sampling not possible with basic </a:t>
            </a:r>
            <a:r>
              <a:rPr lang="en-US" sz="2400" dirty="0" err="1" smtClean="0"/>
              <a:t>boolean</a:t>
            </a:r>
            <a:r>
              <a:rPr lang="en-US" sz="2400" dirty="0" smtClean="0"/>
              <a:t> expressions</a:t>
            </a:r>
          </a:p>
          <a:p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Event Session Options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TRACK_CAUSALITY</a:t>
            </a:r>
          </a:p>
          <a:p>
            <a:pPr lvl="1"/>
            <a:r>
              <a:rPr lang="en-US" sz="2400" dirty="0" smtClean="0"/>
              <a:t>Attaches a GUID and sequence number to events for correlation of what events led to other events</a:t>
            </a:r>
          </a:p>
          <a:p>
            <a:r>
              <a:rPr lang="en-US" sz="2800" dirty="0" smtClean="0"/>
              <a:t>STARTUP_STATE</a:t>
            </a:r>
          </a:p>
          <a:p>
            <a:pPr lvl="1"/>
            <a:r>
              <a:rPr lang="en-US" sz="2400" dirty="0" smtClean="0"/>
              <a:t>Start the event session automatically with SQL Server</a:t>
            </a:r>
          </a:p>
          <a:p>
            <a:r>
              <a:rPr lang="en-US" sz="2800" dirty="0" smtClean="0"/>
              <a:t>MAX_DISPATCH_LATENCY</a:t>
            </a:r>
          </a:p>
          <a:p>
            <a:pPr lvl="1"/>
            <a:r>
              <a:rPr lang="en-US" sz="2400" dirty="0" smtClean="0"/>
              <a:t>Dispatch events to targets faster</a:t>
            </a:r>
          </a:p>
          <a:p>
            <a:pPr lvl="1"/>
            <a:r>
              <a:rPr lang="en-US" sz="2400" dirty="0" smtClean="0"/>
              <a:t>May impact the dispatcher pool if multiple event sessions exist</a:t>
            </a:r>
          </a:p>
          <a:p>
            <a:r>
              <a:rPr lang="en-US" sz="2800" dirty="0" smtClean="0"/>
              <a:t>EVENT_RETENTION_MODE</a:t>
            </a:r>
          </a:p>
          <a:p>
            <a:pPr lvl="1"/>
            <a:r>
              <a:rPr lang="en-US" sz="2400" dirty="0" smtClean="0"/>
              <a:t>Determines whether single events, entire buffers, or no events can be lost by the event session.</a:t>
            </a:r>
          </a:p>
          <a:p>
            <a:pPr lvl="1"/>
            <a:r>
              <a:rPr lang="en-US" sz="2400" dirty="0" smtClean="0"/>
              <a:t>No event loss can significantly impact performance.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Event Session Options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MAX_MEMORY</a:t>
            </a:r>
          </a:p>
          <a:p>
            <a:pPr lvl="1"/>
            <a:r>
              <a:rPr lang="en-US" sz="2400" dirty="0" smtClean="0"/>
              <a:t>MAX_MEMORY is not the actual max memory for the event session since buffers align on 64K boundaries</a:t>
            </a:r>
          </a:p>
          <a:p>
            <a:r>
              <a:rPr lang="en-US" sz="2800" dirty="0" smtClean="0">
                <a:solidFill>
                  <a:srgbClr val="FFFFFF"/>
                </a:solidFill>
              </a:rPr>
              <a:t>MAX_EVENT_SIZE</a:t>
            </a:r>
          </a:p>
          <a:p>
            <a:pPr lvl="1"/>
            <a:r>
              <a:rPr lang="en-US" sz="2400" dirty="0" smtClean="0"/>
              <a:t>Determine what the maximum event size may be based on the event definitions.</a:t>
            </a:r>
          </a:p>
          <a:p>
            <a:pPr lvl="1"/>
            <a:r>
              <a:rPr lang="en-US" sz="2400" dirty="0" smtClean="0"/>
              <a:t>Can not be smaller than a single memory buffer for the event session and the large buffers will be in addition to the regular buffers for the session.</a:t>
            </a:r>
            <a:endParaRPr lang="en-US" sz="2400" dirty="0" smtClean="0">
              <a:solidFill>
                <a:srgbClr val="FFFFFF"/>
              </a:solidFill>
            </a:endParaRPr>
          </a:p>
          <a:p>
            <a:r>
              <a:rPr lang="en-US" sz="2800" dirty="0" smtClean="0">
                <a:solidFill>
                  <a:srgbClr val="FFFFFF"/>
                </a:solidFill>
              </a:rPr>
              <a:t>MEMORY_PARTITION_MODE</a:t>
            </a:r>
            <a:endParaRPr lang="en-US" dirty="0" smtClean="0"/>
          </a:p>
          <a:p>
            <a:pPr lvl="1"/>
            <a:r>
              <a:rPr lang="en-US" sz="2400" dirty="0" smtClean="0"/>
              <a:t>Determines the number of memory buffers created for the event session; none=3 buffers, </a:t>
            </a:r>
            <a:r>
              <a:rPr lang="en-US" sz="2400" dirty="0" err="1" smtClean="0"/>
              <a:t>per_node</a:t>
            </a:r>
            <a:r>
              <a:rPr lang="en-US" sz="2400" dirty="0" smtClean="0"/>
              <a:t>=3 buffers per NUMA node, </a:t>
            </a:r>
            <a:r>
              <a:rPr lang="en-US" sz="2400" dirty="0" err="1" smtClean="0"/>
              <a:t>per_cpu</a:t>
            </a:r>
            <a:r>
              <a:rPr lang="en-US" sz="2400" dirty="0" smtClean="0"/>
              <a:t>=2.5 buffers per scheduler</a:t>
            </a:r>
          </a:p>
          <a:p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ring_buffer</a:t>
            </a:r>
            <a:r>
              <a:rPr lang="en-US" dirty="0" smtClean="0"/>
              <a:t> Target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General purpose in-memory target that performs FIFO collection of events</a:t>
            </a:r>
          </a:p>
          <a:p>
            <a:r>
              <a:rPr lang="en-US" sz="2800" dirty="0" smtClean="0"/>
              <a:t>DMV limitations in SQL Server 2008 may result in unreadable XML from </a:t>
            </a:r>
            <a:r>
              <a:rPr lang="en-US" sz="2800" dirty="0" err="1" smtClean="0"/>
              <a:t>sys.dm_xe_session_targets</a:t>
            </a:r>
            <a:endParaRPr lang="en-US" sz="2800" dirty="0" smtClean="0"/>
          </a:p>
          <a:p>
            <a:r>
              <a:rPr lang="en-US" sz="2800" dirty="0" smtClean="0"/>
              <a:t>Ideal target for small data sets where event loss is acceptable</a:t>
            </a:r>
          </a:p>
          <a:p>
            <a:r>
              <a:rPr lang="en-US" sz="2800" dirty="0" smtClean="0"/>
              <a:t>Options</a:t>
            </a:r>
          </a:p>
          <a:p>
            <a:pPr lvl="1"/>
            <a:r>
              <a:rPr lang="en-US" sz="2400" dirty="0" err="1" smtClean="0"/>
              <a:t>Max_memory</a:t>
            </a:r>
            <a:r>
              <a:rPr lang="en-US" sz="2400" dirty="0" smtClean="0"/>
              <a:t> – the maximum amount of memory in KB to be used; older events are dropped when this is reached</a:t>
            </a:r>
          </a:p>
          <a:p>
            <a:pPr lvl="1"/>
            <a:r>
              <a:rPr lang="en-US" sz="2400" dirty="0" smtClean="0"/>
              <a:t>Occurrence – sets the preferred number of events of each type to keep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701731"/>
          </a:xfrm>
        </p:spPr>
        <p:txBody>
          <a:bodyPr/>
          <a:lstStyle/>
          <a:p>
            <a:r>
              <a:rPr lang="en-US" dirty="0" smtClean="0"/>
              <a:t>Architecture: Engine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Operational Environment Only</a:t>
            </a:r>
          </a:p>
          <a:p>
            <a:pPr lvl="1"/>
            <a:r>
              <a:rPr lang="en-US" dirty="0" smtClean="0"/>
              <a:t>Modules load packages containing extended event metadata</a:t>
            </a:r>
          </a:p>
          <a:p>
            <a:r>
              <a:rPr lang="en-US" dirty="0" smtClean="0"/>
              <a:t>Manages Event Sessions</a:t>
            </a:r>
          </a:p>
          <a:p>
            <a:pPr lvl="1"/>
            <a:r>
              <a:rPr lang="en-US" dirty="0" smtClean="0"/>
              <a:t>Collections of events, their configured actions and predicates, and targets </a:t>
            </a:r>
          </a:p>
          <a:p>
            <a:pPr lvl="1"/>
            <a:r>
              <a:rPr lang="en-US" dirty="0" smtClean="0"/>
              <a:t>Memory buffers to store data before dispatch</a:t>
            </a:r>
          </a:p>
          <a:p>
            <a:r>
              <a:rPr lang="en-US" dirty="0" smtClean="0"/>
              <a:t>Dispatcher Pool</a:t>
            </a:r>
          </a:p>
          <a:p>
            <a:pPr lvl="1"/>
            <a:r>
              <a:rPr lang="en-US" dirty="0" smtClean="0"/>
              <a:t>Pool of workers used to dispatch memory buffers and events to targets for consumption.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bucketizer</a:t>
            </a:r>
            <a:r>
              <a:rPr lang="en-US" dirty="0" smtClean="0"/>
              <a:t> (histogram) Target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Specialized in-memory target that collects events into buckets simplifying analysis of event frequency</a:t>
            </a:r>
          </a:p>
          <a:p>
            <a:r>
              <a:rPr lang="en-US" sz="2800" dirty="0" smtClean="0"/>
              <a:t>Does not store actual event data, only the count of occurrence</a:t>
            </a:r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pair_matching</a:t>
            </a:r>
            <a:r>
              <a:rPr lang="en-US" dirty="0" smtClean="0"/>
              <a:t> Target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Specialized target that matches events based on a specified criteria and discards the matched pairs, leaving unmatched events only in the data</a:t>
            </a:r>
          </a:p>
          <a:p>
            <a:r>
              <a:rPr lang="en-US" sz="2800" dirty="0" smtClean="0"/>
              <a:t>Careful selection of the pairing criteria has to be made or invalid event pairings will occur resulting in incorrect analysis</a:t>
            </a:r>
          </a:p>
          <a:p>
            <a:pPr lvl="1"/>
            <a:r>
              <a:rPr lang="en-US" sz="2400" dirty="0" smtClean="0"/>
              <a:t>E.g. </a:t>
            </a:r>
            <a:r>
              <a:rPr lang="en-US" sz="2400" dirty="0" err="1" smtClean="0"/>
              <a:t>lock_acquired</a:t>
            </a:r>
            <a:r>
              <a:rPr lang="en-US" sz="2400" dirty="0" smtClean="0"/>
              <a:t> and </a:t>
            </a:r>
            <a:r>
              <a:rPr lang="en-US" sz="2400" dirty="0" err="1" smtClean="0"/>
              <a:t>lock_released</a:t>
            </a:r>
            <a:r>
              <a:rPr lang="en-US" sz="2400" dirty="0" smtClean="0"/>
              <a:t> are not fired the number of times when lock escalation occurs</a:t>
            </a:r>
          </a:p>
          <a:p>
            <a:r>
              <a:rPr lang="en-US" sz="2800" dirty="0" smtClean="0"/>
              <a:t>Troubleshooting incorrect matching should be done using TRACK_CAUSALITY and the </a:t>
            </a:r>
            <a:r>
              <a:rPr lang="en-US" sz="2800" dirty="0" err="1" smtClean="0"/>
              <a:t>ring_buffer</a:t>
            </a:r>
            <a:r>
              <a:rPr lang="en-US" sz="2800" dirty="0" smtClean="0"/>
              <a:t> or file target</a:t>
            </a:r>
          </a:p>
          <a:p>
            <a:r>
              <a:rPr lang="en-US" sz="2800" dirty="0" smtClean="0"/>
              <a:t>Same output XML as the </a:t>
            </a:r>
            <a:r>
              <a:rPr lang="en-US" sz="2800" dirty="0" err="1" smtClean="0"/>
              <a:t>ring_buffer</a:t>
            </a:r>
            <a:r>
              <a:rPr lang="en-US" sz="2800" dirty="0" smtClean="0"/>
              <a:t> for event data</a:t>
            </a:r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event_counter</a:t>
            </a:r>
            <a:r>
              <a:rPr lang="en-US" dirty="0" smtClean="0"/>
              <a:t> Target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Counts how many events occurred for the event session. </a:t>
            </a:r>
          </a:p>
          <a:p>
            <a:r>
              <a:rPr lang="en-US" dirty="0" smtClean="0"/>
              <a:t>Use this when defining an event session for an unknown workload to determine how many events you can expect based on your event sessions definition as a part of planning the appropriate targets to use for the session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asynchronous_file_target</a:t>
            </a:r>
            <a:r>
              <a:rPr lang="en-US" dirty="0" smtClean="0"/>
              <a:t> Target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Similar to the trace file in SQL Trace, this target collects event data for long term detailed analysis</a:t>
            </a:r>
          </a:p>
          <a:p>
            <a:r>
              <a:rPr lang="en-US" sz="2800" dirty="0" smtClean="0"/>
              <a:t>Event data has the same XML scheme as the </a:t>
            </a:r>
            <a:r>
              <a:rPr lang="en-US" sz="2800" dirty="0" err="1" smtClean="0"/>
              <a:t>ring_buffer</a:t>
            </a:r>
            <a:r>
              <a:rPr lang="en-US" sz="2800" dirty="0" smtClean="0"/>
              <a:t> target</a:t>
            </a:r>
          </a:p>
          <a:p>
            <a:r>
              <a:rPr lang="en-US" sz="2800" dirty="0" smtClean="0"/>
              <a:t>Target data must be queried through the SQL Server database engine, there is no external API available for reading the file.</a:t>
            </a:r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etw_classic_sync_target</a:t>
            </a:r>
            <a:r>
              <a:rPr lang="en-US" dirty="0" smtClean="0"/>
              <a:t> Target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Provides integration between SQL Server </a:t>
            </a:r>
            <a:r>
              <a:rPr lang="en-US" sz="2800" dirty="0" err="1" smtClean="0"/>
              <a:t>Eventing</a:t>
            </a:r>
            <a:r>
              <a:rPr lang="en-US" sz="2800" dirty="0" smtClean="0"/>
              <a:t> and Event Tracing for Windows</a:t>
            </a:r>
          </a:p>
          <a:p>
            <a:r>
              <a:rPr lang="en-US" sz="2800" dirty="0" smtClean="0"/>
              <a:t>Built on the classic provider from Windows Server 2000 and not the manifest provider from Windows Server 2008</a:t>
            </a:r>
          </a:p>
          <a:p>
            <a:r>
              <a:rPr lang="en-US" sz="2800" dirty="0" smtClean="0"/>
              <a:t>Creates an XE_DEFAULT_ETW_SESSION in windows, and only one exists for the entire server, making segregation of data from multiple instances impossible</a:t>
            </a:r>
          </a:p>
          <a:p>
            <a:r>
              <a:rPr lang="en-US" sz="2800" dirty="0" smtClean="0"/>
              <a:t>ETW session requires command line flush and close even if the Event Session in SQL is dropped</a:t>
            </a:r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193800" y="3344863"/>
            <a:ext cx="7634288" cy="701731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 smtClean="0"/>
              <a:t>Example Usage Scenarios</a:t>
            </a:r>
          </a:p>
        </p:txBody>
      </p:sp>
      <p:sp>
        <p:nvSpPr>
          <p:cNvPr id="485381" name="Rectangle 5"/>
          <p:cNvSpPr>
            <a:spLocks noChangeArrowheads="1"/>
          </p:cNvSpPr>
          <p:nvPr/>
        </p:nvSpPr>
        <p:spPr bwMode="auto">
          <a:xfrm>
            <a:off x="0" y="1089025"/>
            <a:ext cx="9144000" cy="914400"/>
          </a:xfrm>
          <a:prstGeom prst="rect">
            <a:avLst/>
          </a:prstGeom>
          <a:gradFill rotWithShape="1">
            <a:gsLst>
              <a:gs pos="0">
                <a:schemeClr val="accent1">
                  <a:alpha val="25000"/>
                </a:schemeClr>
              </a:gs>
              <a:gs pos="100000">
                <a:schemeClr val="accent1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 w="1905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3252" name="Rectangle 6"/>
          <p:cNvSpPr>
            <a:spLocks noChangeArrowheads="1"/>
          </p:cNvSpPr>
          <p:nvPr/>
        </p:nvSpPr>
        <p:spPr bwMode="auto">
          <a:xfrm>
            <a:off x="457200" y="9604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GB" sz="6000" dirty="0" smtClean="0">
                <a:solidFill>
                  <a:schemeClr val="tx1"/>
                </a:solidFill>
                <a:latin typeface="Calibri" pitchFamily="34" charset="0"/>
              </a:rPr>
              <a:t>Demos</a:t>
            </a:r>
            <a:endParaRPr lang="en-GB" sz="6000" dirty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67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540675" name="Rectangle 3"/>
          <p:cNvSpPr>
            <a:spLocks noGrp="1" noChangeAspect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Architecture</a:t>
            </a:r>
          </a:p>
          <a:p>
            <a:pPr lvl="1"/>
            <a:r>
              <a:rPr lang="en-US" dirty="0" smtClean="0"/>
              <a:t>Engine</a:t>
            </a:r>
          </a:p>
          <a:p>
            <a:pPr lvl="1"/>
            <a:r>
              <a:rPr lang="en-US" dirty="0" smtClean="0"/>
              <a:t>Extended Events core concepts</a:t>
            </a:r>
          </a:p>
          <a:p>
            <a:pPr lvl="1"/>
            <a:r>
              <a:rPr lang="en-US" dirty="0" smtClean="0"/>
              <a:t>Execution lifecycle and dispatching</a:t>
            </a:r>
          </a:p>
          <a:p>
            <a:r>
              <a:rPr lang="en-US" dirty="0" smtClean="0"/>
              <a:t>Catalog views, </a:t>
            </a:r>
            <a:r>
              <a:rPr lang="en-US" dirty="0" err="1" smtClean="0"/>
              <a:t>DMVs</a:t>
            </a:r>
            <a:r>
              <a:rPr lang="en-US" dirty="0" smtClean="0"/>
              <a:t>, DDL</a:t>
            </a:r>
          </a:p>
          <a:p>
            <a:r>
              <a:rPr lang="en-US" dirty="0" smtClean="0"/>
              <a:t>Event session basics</a:t>
            </a:r>
          </a:p>
          <a:p>
            <a:endParaRPr lang="en-US" dirty="0" smtClean="0"/>
          </a:p>
          <a:p>
            <a:r>
              <a:rPr lang="en-US" dirty="0" smtClean="0"/>
              <a:t>Demos…</a:t>
            </a: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701731"/>
          </a:xfrm>
        </p:spPr>
        <p:txBody>
          <a:bodyPr/>
          <a:lstStyle/>
          <a:p>
            <a:r>
              <a:rPr lang="en-US" dirty="0" smtClean="0"/>
              <a:t>Core Concepts: Packages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Loaded by individual modules at runtime</a:t>
            </a:r>
          </a:p>
          <a:p>
            <a:r>
              <a:rPr lang="en-US" dirty="0" smtClean="0"/>
              <a:t>Container that defines the available objects and their definitions</a:t>
            </a:r>
          </a:p>
          <a:p>
            <a:r>
              <a:rPr lang="en-US" dirty="0" smtClean="0"/>
              <a:t>Are not a functional boundary of usage</a:t>
            </a:r>
          </a:p>
          <a:p>
            <a:pPr lvl="1"/>
            <a:r>
              <a:rPr lang="en-US" dirty="0" smtClean="0"/>
              <a:t>Objects from one package can be used with objects from another package</a:t>
            </a:r>
          </a:p>
          <a:p>
            <a:r>
              <a:rPr lang="en-US" dirty="0" smtClean="0"/>
              <a:t>Examples: sqlservr.exe, sqlos.dll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701731"/>
          </a:xfrm>
        </p:spPr>
        <p:txBody>
          <a:bodyPr/>
          <a:lstStyle/>
          <a:p>
            <a:r>
              <a:rPr lang="en-US" dirty="0" smtClean="0"/>
              <a:t>Core Concepts: Events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Events correspond to well-known points in the code</a:t>
            </a:r>
          </a:p>
          <a:p>
            <a:pPr lvl="1"/>
            <a:r>
              <a:rPr lang="en-US" sz="2400" dirty="0" smtClean="0"/>
              <a:t>E.g. a T-SQL statement finished executing; a deadlock </a:t>
            </a:r>
            <a:r>
              <a:rPr lang="en-US" sz="2400" dirty="0" err="1" smtClean="0"/>
              <a:t>occured</a:t>
            </a:r>
            <a:endParaRPr lang="en-US" sz="2400" dirty="0" smtClean="0"/>
          </a:p>
          <a:p>
            <a:r>
              <a:rPr lang="en-US" sz="2800" dirty="0" smtClean="0"/>
              <a:t>Events deliver a basic payload of information</a:t>
            </a:r>
          </a:p>
          <a:p>
            <a:pPr lvl="1"/>
            <a:r>
              <a:rPr lang="en-US" sz="2400" dirty="0" smtClean="0"/>
              <a:t>The payload is defined by a (versioned) schema of information immediately available to the Event</a:t>
            </a:r>
          </a:p>
          <a:p>
            <a:pPr lvl="1"/>
            <a:r>
              <a:rPr lang="en-US" sz="2400" dirty="0" smtClean="0"/>
              <a:t>Events may contain optional (customizable) data elements that are only collected when specified. </a:t>
            </a:r>
          </a:p>
          <a:p>
            <a:pPr lvl="1"/>
            <a:r>
              <a:rPr lang="en-US" sz="2400" dirty="0" smtClean="0"/>
              <a:t>Events will always return all non-customizable data elements</a:t>
            </a:r>
          </a:p>
          <a:p>
            <a:r>
              <a:rPr lang="en-US" sz="2800" dirty="0" smtClean="0"/>
              <a:t>Events are defined using the ETW model (channel, keyword) to allow integration with ETW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701731"/>
          </a:xfrm>
        </p:spPr>
        <p:txBody>
          <a:bodyPr/>
          <a:lstStyle/>
          <a:p>
            <a:r>
              <a:rPr lang="en-US" dirty="0" smtClean="0"/>
              <a:t>Core Concepts: Predicates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Boolean expressions that define the conditions required for an event to actually fire</a:t>
            </a:r>
          </a:p>
          <a:p>
            <a:r>
              <a:rPr lang="en-US" sz="2800" dirty="0" smtClean="0"/>
              <a:t>Support short circuit evaluation</a:t>
            </a:r>
          </a:p>
          <a:p>
            <a:pPr lvl="1"/>
            <a:r>
              <a:rPr lang="en-US" sz="2400" dirty="0" smtClean="0"/>
              <a:t>First false evaluation prevents Event from firing</a:t>
            </a:r>
          </a:p>
          <a:p>
            <a:r>
              <a:rPr lang="en-US" sz="2800" dirty="0" smtClean="0"/>
              <a:t>Can use basic arithmetic operators, or textual comparators for more complex expressions</a:t>
            </a:r>
          </a:p>
          <a:p>
            <a:r>
              <a:rPr lang="en-US" sz="2800" dirty="0" smtClean="0"/>
              <a:t>Can operate on global or event payload data</a:t>
            </a:r>
          </a:p>
          <a:p>
            <a:r>
              <a:rPr lang="en-US" sz="2800" dirty="0" smtClean="0"/>
              <a:t>Can store state (this is pretty cool)</a:t>
            </a:r>
          </a:p>
          <a:p>
            <a:pPr lvl="1"/>
            <a:r>
              <a:rPr lang="en-US" sz="2400" dirty="0" smtClean="0"/>
              <a:t>E.g. count the number of times an event fires and only publish it every N times </a:t>
            </a:r>
          </a:p>
          <a:p>
            <a:pPr lvl="1"/>
            <a:r>
              <a:rPr lang="en-US" sz="2400" dirty="0" smtClean="0"/>
              <a:t>E.g. only fire the event when duration exceeds the previously max value seen for a stored procedure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701731"/>
          </a:xfrm>
        </p:spPr>
        <p:txBody>
          <a:bodyPr/>
          <a:lstStyle/>
          <a:p>
            <a:r>
              <a:rPr lang="en-US" dirty="0" smtClean="0"/>
              <a:t>Core Concepts: Actions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Only execute after predicate evaluation determines the event will fire</a:t>
            </a:r>
          </a:p>
          <a:p>
            <a:r>
              <a:rPr lang="en-US" sz="2800" dirty="0" smtClean="0"/>
              <a:t>Perform additional operations when an event fires like collecting additional state data, or performing a memory dump</a:t>
            </a:r>
          </a:p>
          <a:p>
            <a:r>
              <a:rPr lang="en-US" sz="2800" dirty="0" smtClean="0"/>
              <a:t>Execute synchronously on thread that fired the event.</a:t>
            </a:r>
          </a:p>
          <a:p>
            <a:r>
              <a:rPr lang="en-US" sz="2800" dirty="0" smtClean="0"/>
              <a:t>Any action may be used with any event, but state data may not be available at the point in code where a event fires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701731"/>
          </a:xfrm>
        </p:spPr>
        <p:txBody>
          <a:bodyPr/>
          <a:lstStyle/>
          <a:p>
            <a:r>
              <a:rPr lang="en-US" dirty="0" smtClean="0"/>
              <a:t>Core Concepts: Targets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Event consumers</a:t>
            </a:r>
          </a:p>
          <a:p>
            <a:pPr lvl="1"/>
            <a:r>
              <a:rPr lang="en-US" sz="2400" dirty="0" smtClean="0"/>
              <a:t>Process single events or a buffer full of events</a:t>
            </a:r>
          </a:p>
          <a:p>
            <a:r>
              <a:rPr lang="en-US" sz="2800" dirty="0" smtClean="0"/>
              <a:t>Both synchronous or asynchronous targets exist</a:t>
            </a:r>
          </a:p>
          <a:p>
            <a:r>
              <a:rPr lang="en-US" sz="2800" dirty="0" smtClean="0"/>
              <a:t>Basic targets collect raw event data</a:t>
            </a:r>
          </a:p>
          <a:p>
            <a:pPr lvl="1"/>
            <a:r>
              <a:rPr lang="en-US" sz="2400" dirty="0" smtClean="0"/>
              <a:t>Event File			</a:t>
            </a:r>
          </a:p>
          <a:p>
            <a:pPr lvl="1"/>
            <a:r>
              <a:rPr lang="en-US" sz="2400" dirty="0" smtClean="0"/>
              <a:t>Ring Buffer</a:t>
            </a:r>
          </a:p>
          <a:p>
            <a:r>
              <a:rPr lang="en-US" sz="2800" dirty="0" smtClean="0"/>
              <a:t>Aggregating targets aggregate data based on criteria</a:t>
            </a:r>
          </a:p>
          <a:p>
            <a:pPr lvl="1"/>
            <a:r>
              <a:rPr lang="en-US" sz="2400" dirty="0" smtClean="0"/>
              <a:t>Event </a:t>
            </a:r>
            <a:r>
              <a:rPr lang="en-US" sz="2400" dirty="0" err="1" smtClean="0"/>
              <a:t>Bucketizer</a:t>
            </a:r>
            <a:r>
              <a:rPr lang="en-US" sz="2400" dirty="0" smtClean="0"/>
              <a:t> (Histogram)	</a:t>
            </a:r>
          </a:p>
          <a:p>
            <a:pPr lvl="1"/>
            <a:r>
              <a:rPr lang="en-US" sz="2400" dirty="0" smtClean="0"/>
              <a:t>Event Counter</a:t>
            </a:r>
          </a:p>
          <a:p>
            <a:pPr lvl="1"/>
            <a:r>
              <a:rPr lang="en-US" sz="2400" dirty="0" smtClean="0"/>
              <a:t>Event Pairing (Matching Events)</a:t>
            </a:r>
          </a:p>
          <a:p>
            <a:r>
              <a:rPr lang="en-US" sz="2800" dirty="0" smtClean="0"/>
              <a:t>ETW target allows end to end tracing with Windows Kernel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701731"/>
          </a:xfrm>
        </p:spPr>
        <p:txBody>
          <a:bodyPr/>
          <a:lstStyle/>
          <a:p>
            <a:r>
              <a:rPr lang="en-US" dirty="0" smtClean="0"/>
              <a:t>Core Concepts: Types and Maps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Types define the type of data for an event column, action, or global predicate source</a:t>
            </a:r>
          </a:p>
          <a:p>
            <a:r>
              <a:rPr lang="en-US" sz="2400" dirty="0" smtClean="0"/>
              <a:t>Types are contained within packages</a:t>
            </a:r>
          </a:p>
          <a:p>
            <a:endParaRPr lang="en-US" sz="2400" dirty="0" smtClean="0"/>
          </a:p>
          <a:p>
            <a:r>
              <a:rPr lang="en-US" sz="2400" dirty="0" smtClean="0"/>
              <a:t>Maps are used as Types in the Extended Events Engine</a:t>
            </a:r>
          </a:p>
          <a:p>
            <a:pPr lvl="1"/>
            <a:r>
              <a:rPr lang="en-US" sz="2000" dirty="0" smtClean="0"/>
              <a:t>Defining a predicate on a map based event column requires using the </a:t>
            </a:r>
            <a:r>
              <a:rPr lang="en-US" sz="2000" dirty="0" err="1" smtClean="0"/>
              <a:t>map_key</a:t>
            </a:r>
            <a:r>
              <a:rPr lang="en-US" sz="2000" dirty="0" smtClean="0"/>
              <a:t> value from the </a:t>
            </a:r>
            <a:r>
              <a:rPr lang="en-US" sz="2000" dirty="0" err="1" smtClean="0"/>
              <a:t>sys.dm_xe_map_values</a:t>
            </a:r>
            <a:r>
              <a:rPr lang="en-US" sz="2000" dirty="0" smtClean="0"/>
              <a:t> DMV </a:t>
            </a:r>
            <a:endParaRPr lang="en-US" sz="2400" dirty="0" smtClean="0"/>
          </a:p>
          <a:p>
            <a:r>
              <a:rPr lang="en-US" sz="2400" dirty="0" smtClean="0"/>
              <a:t>Maps provide a lookup to convert a value from one format to another</a:t>
            </a:r>
          </a:p>
          <a:p>
            <a:pPr lvl="1"/>
            <a:r>
              <a:rPr lang="en-US" sz="2000" dirty="0" smtClean="0"/>
              <a:t>E.g. a numeric lock mode to a string describing the lock mode – it’s easier to understand mode = “X” than mode = 5</a:t>
            </a:r>
          </a:p>
          <a:p>
            <a:pPr>
              <a:buNone/>
            </a:pPr>
            <a:endParaRPr lang="en-US" sz="2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WMTOOLS" val="&lt;WMTools ver=&quot;1.0&quot;&gt;&lt;Timings time=&quot;6/28/2008 8:42:43 AM&quot;&gt;&lt;Slide id=&quot;378&quot; dur=&quot;13.90625&quot; bld=&quot;INVLD|1|0|1.1|1.6|.2|1.5|0|1.3&quot;/&gt;&lt;/Timings&gt;&lt;Timings time=&quot;6/28/2008 8:40:20 AM&quot;&gt;&lt;Slide id=&quot;376&quot; dur=&quot;1.328125&quot; bld=&quot;INVLD&quot;/&gt;&lt;Slide id=&quot;377&quot; dur=&quot;1.015625&quot;/&gt;&lt;/Timings&gt;&lt;Timings time=&quot;6/28/2008 8:39:05 AM&quot;&gt;&lt;Slide id=&quot;373&quot; dur=&quot;.578125&quot; bld=&quot;INVLD&quot;/&gt;&lt;Slide id=&quot;374&quot; dur=&quot;.984375&quot;/&gt;&lt;/Timings&gt;&lt;Timings time=&quot;6/25/2008 12:12:37 PM&quot;&gt;&lt;Slide id=&quot;324&quot; dur=&quot;7.4375&quot; bld=&quot;INVLD&quot;/&gt;&lt;Slide id=&quot;347&quot; dur=&quot;8.90625&quot;/&gt;&lt;Slide id=&quot;348&quot; dur=&quot;18.3125&quot;/&gt;&lt;Slide id=&quot;349&quot; dur=&quot;4.15625&quot;/&gt;&lt;Slide id=&quot;298&quot; dur=&quot;2.34375&quot;/&gt;&lt;Slide id=&quot;345&quot; dur=&quot;1.609375&quot;/&gt;&lt;Slide id=&quot;346&quot; dur=&quot;.5625&quot;/&gt;&lt;Slide id=&quot;309&quot; dur=&quot;1.15625&quot;/&gt;&lt;Slide id=&quot;346&quot; dur=&quot;25.57813&quot;/&gt;&lt;Slide id=&quot;309&quot; dur=&quot;1.234375&quot;/&gt;&lt;/Timings&gt;&lt;/WMTools&gt;"/>
</p:tagLst>
</file>

<file path=ppt/theme/theme1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FFFFCC"/>
      </a:hlink>
      <a:folHlink>
        <a:srgbClr val="FFCC99"/>
      </a:folHlink>
    </a:clrScheme>
    <a:fontScheme name="1_Custom Design">
      <a:majorFont>
        <a:latin typeface="Eurostile"/>
        <a:ea typeface=""/>
        <a:cs typeface=""/>
      </a:majorFont>
      <a:minorFont>
        <a:latin typeface="Eurostil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11219</TotalTime>
  <Words>2428</Words>
  <Application>Microsoft Office PowerPoint</Application>
  <PresentationFormat>On-screen Show (4:3)</PresentationFormat>
  <Paragraphs>296</Paragraphs>
  <Slides>36</Slides>
  <Notes>10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1_Custom Design</vt:lpstr>
      <vt:lpstr>Module 4 Extended Events</vt:lpstr>
      <vt:lpstr>Overview</vt:lpstr>
      <vt:lpstr>Architecture: Engine</vt:lpstr>
      <vt:lpstr>Core Concepts: Packages</vt:lpstr>
      <vt:lpstr>Core Concepts: Events</vt:lpstr>
      <vt:lpstr>Core Concepts: Predicates</vt:lpstr>
      <vt:lpstr>Core Concepts: Actions</vt:lpstr>
      <vt:lpstr>Core Concepts: Targets</vt:lpstr>
      <vt:lpstr>Core Concepts: Types and Maps</vt:lpstr>
      <vt:lpstr>Core Concepts: Event Sessions</vt:lpstr>
      <vt:lpstr>Core Concepts: Event Sessions</vt:lpstr>
      <vt:lpstr>Event Session Isolation</vt:lpstr>
      <vt:lpstr>Event Execution Lifecycle</vt:lpstr>
      <vt:lpstr>Dispatching</vt:lpstr>
      <vt:lpstr>Metadata Views</vt:lpstr>
      <vt:lpstr>Metadata Views</vt:lpstr>
      <vt:lpstr>Session Definition Catalog Views</vt:lpstr>
      <vt:lpstr>Session Definition Catalog Views</vt:lpstr>
      <vt:lpstr>Active Session DMVs</vt:lpstr>
      <vt:lpstr>Active Session DMVs</vt:lpstr>
      <vt:lpstr>Simple demo: wait statistics</vt:lpstr>
      <vt:lpstr>Management DDL</vt:lpstr>
      <vt:lpstr>Event Session Management</vt:lpstr>
      <vt:lpstr>Data adding Actions on Events</vt:lpstr>
      <vt:lpstr>Side effecting Actions on Events</vt:lpstr>
      <vt:lpstr>Predicates</vt:lpstr>
      <vt:lpstr>Event Session Options</vt:lpstr>
      <vt:lpstr>Event Session Options</vt:lpstr>
      <vt:lpstr>ring_buffer Target</vt:lpstr>
      <vt:lpstr>bucketizer (histogram) Target</vt:lpstr>
      <vt:lpstr>pair_matching Target</vt:lpstr>
      <vt:lpstr>event_counter Target</vt:lpstr>
      <vt:lpstr>asynchronous_file_target Target</vt:lpstr>
      <vt:lpstr>etw_classic_sync_target Target</vt:lpstr>
      <vt:lpstr>Example Usage Scenarios</vt:lpstr>
      <vt:lpstr>Review</vt:lpstr>
    </vt:vector>
  </TitlesOfParts>
  <Company>SYSolutions,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Database Maintenance</dc:title>
  <dc:subject>Logging, Recovery, and Log File Maintenance</dc:subject>
  <dc:creator>Kimberly L. Tripp &amp; Paul S. Randal</dc:creator>
  <dc:description>Courses written by and instructed by authorized SQLskills trainers 
http://www.SQLskills.com
Template design: SQLskills.com</dc:description>
  <cp:lastModifiedBy>paul</cp:lastModifiedBy>
  <cp:revision>355</cp:revision>
  <cp:lastPrinted>2010-12-04T21:07:46Z</cp:lastPrinted>
  <dcterms:created xsi:type="dcterms:W3CDTF">2004-05-26T19:38:49Z</dcterms:created>
  <dcterms:modified xsi:type="dcterms:W3CDTF">2011-08-04T14:22:29Z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urse_Name">
    <vt:lpwstr>Indexes from Every Angle</vt:lpwstr>
  </property>
</Properties>
</file>