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44"/>
  </p:notesMasterIdLst>
  <p:handoutMasterIdLst>
    <p:handoutMasterId r:id="rId4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336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304" r:id="rId39"/>
    <p:sldId id="305" r:id="rId40"/>
    <p:sldId id="293" r:id="rId41"/>
    <p:sldId id="294" r:id="rId42"/>
    <p:sldId id="335" r:id="rId43"/>
  </p:sldIdLst>
  <p:sldSz cx="9144000" cy="6858000" type="screen4x3"/>
  <p:notesSz cx="7315200" cy="9601200"/>
  <p:custDataLst>
    <p:tags r:id="rId46"/>
  </p:custDataLst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4662" autoAdjust="0"/>
  </p:normalViewPr>
  <p:slideViewPr>
    <p:cSldViewPr snapToGrid="0">
      <p:cViewPr varScale="1">
        <p:scale>
          <a:sx n="128" d="100"/>
          <a:sy n="128" d="100"/>
        </p:scale>
        <p:origin x="-1134" y="-84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4032" y="-612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5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498725" y="193675"/>
            <a:ext cx="248126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9120188"/>
            <a:ext cx="7315199" cy="46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489" tIns="49245" rIns="98489" bIns="49245" numCol="1" anchor="b" anchorCtr="0" compatLnSpc="1">
            <a:prstTxWarp prst="textNoShape">
              <a:avLst/>
            </a:prstTxWarp>
            <a:spAutoFit/>
          </a:bodyPr>
          <a:lstStyle>
            <a:lvl1pPr algn="ctr" defTabSz="984250" eaLnBrk="0" hangingPunct="0"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err="1" smtClean="0">
                <a:latin typeface="Calibri" pitchFamily="34" charset="0"/>
              </a:rPr>
              <a:t>SQLskills</a:t>
            </a:r>
            <a:r>
              <a:rPr lang="en-US" dirty="0" smtClean="0">
                <a:latin typeface="Calibri" pitchFamily="34" charset="0"/>
              </a:rPr>
              <a:t> Immersion Event</a:t>
            </a:r>
            <a:br>
              <a:rPr lang="en-US" dirty="0" smtClean="0">
                <a:latin typeface="Calibri" pitchFamily="34" charset="0"/>
              </a:rPr>
            </a:br>
            <a:r>
              <a:rPr lang="en-US" b="0" dirty="0" smtClean="0">
                <a:latin typeface="Calibri" pitchFamily="34" charset="0"/>
              </a:rPr>
              <a:t>Page </a:t>
            </a:r>
            <a:fld id="{726231B1-EC7A-4FC1-96E9-E3A5007216C4}" type="slidenum">
              <a:rPr lang="en-US" b="0" smtClean="0">
                <a:latin typeface="Calibri" pitchFamily="34" charset="0"/>
              </a:rPr>
              <a:pPr>
                <a:defRPr/>
              </a:pPr>
              <a:t>‹#›</a:t>
            </a:fld>
            <a:endParaRPr lang="en-US" b="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9906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60531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© SQLskills.com. All rights reserved.</a:t>
            </a:r>
            <a:endParaRPr lang="en-US" dirty="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146800" y="9118600"/>
            <a:ext cx="1166813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26BEAA27-4A18-4736-9A8C-288F912A16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36773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2150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A9B48-0A40-4E5A-B8B2-4B643D97A46C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BEAA27-4A18-4736-9A8C-288F912A16E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6963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C8897D-853F-4ED0-AD6B-0DA59B2046BB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035" y="4561226"/>
            <a:ext cx="5367130" cy="431857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6963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C8897D-853F-4ED0-AD6B-0DA59B2046BB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035" y="4561226"/>
            <a:ext cx="5367130" cy="431857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6963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C8897D-853F-4ED0-AD6B-0DA59B2046BB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035" y="4561226"/>
            <a:ext cx="5367130" cy="431857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76200"/>
            <a:ext cx="9144000" cy="762000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ontent-p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8"/>
          <p:cNvSpPr>
            <a:spLocks noGrp="1"/>
          </p:cNvSpPr>
          <p:nvPr>
            <p:ph idx="1"/>
          </p:nvPr>
        </p:nvSpPr>
        <p:spPr>
          <a:xfrm>
            <a:off x="304800" y="1371600"/>
            <a:ext cx="8610600" cy="5105400"/>
          </a:xfrm>
          <a:prstGeom prst="rect">
            <a:avLst/>
          </a:prstGeom>
        </p:spPr>
        <p:txBody>
          <a:bodyPr/>
          <a:lstStyle>
            <a:lvl1pPr>
              <a:buClr>
                <a:schemeClr val="accent2">
                  <a:lumMod val="75000"/>
                </a:schemeClr>
              </a:buClr>
              <a:defRPr sz="2400">
                <a:latin typeface="Calibri" pitchFamily="34" charset="0"/>
              </a:defRPr>
            </a:lvl1pPr>
            <a:lvl2pPr>
              <a:buClr>
                <a:schemeClr val="accent2">
                  <a:lumMod val="75000"/>
                </a:schemeClr>
              </a:buClr>
              <a:defRPr sz="2000">
                <a:latin typeface="Calibri" pitchFamily="34" charset="0"/>
              </a:defRPr>
            </a:lvl2pPr>
            <a:lvl3pPr>
              <a:buClr>
                <a:schemeClr val="accent2">
                  <a:lumMod val="75000"/>
                </a:schemeClr>
              </a:buClr>
              <a:defRPr sz="1800">
                <a:latin typeface="Calibri" pitchFamily="34" charset="0"/>
              </a:defRPr>
            </a:lvl3pPr>
            <a:lvl4pPr>
              <a:buClr>
                <a:schemeClr val="accent2">
                  <a:lumMod val="75000"/>
                </a:schemeClr>
              </a:buClr>
              <a:defRPr sz="1600">
                <a:latin typeface="Calibri" pitchFamily="34" charset="0"/>
              </a:defRPr>
            </a:lvl4pPr>
            <a:lvl5pPr>
              <a:buClr>
                <a:schemeClr val="accent2">
                  <a:lumMod val="75000"/>
                </a:schemeClr>
              </a:buClr>
              <a:defRPr sz="1600">
                <a:latin typeface="Calibri" pitchFamily="34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6" name="Title 16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chemeClr val="tx1"/>
          </a:solidFill>
        </p:spPr>
        <p:txBody>
          <a:bodyPr rtlCol="0" anchor="ctr" anchorCtr="0"/>
          <a:lstStyle>
            <a:lvl1pPr algn="ctr">
              <a:lnSpc>
                <a:spcPct val="90000"/>
              </a:lnSpc>
              <a:defRPr sz="3600" b="0" baseline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384300"/>
            <a:ext cx="8455025" cy="5040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1028" name="Picture 4" descr="sqlskills_logo_pur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0" y="6461125"/>
            <a:ext cx="2885726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Troubleshooting</a:t>
            </a:r>
            <a:r>
              <a:rPr lang="en-US" sz="1000" b="0" baseline="0" dirty="0" smtClean="0">
                <a:solidFill>
                  <a:srgbClr val="969696"/>
                </a:solidFill>
                <a:latin typeface="Calibri" pitchFamily="34" charset="0"/>
              </a:rPr>
              <a:t> and Maintaining High Performance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9" r:id="rId12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1030288" indent="-454025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800">
          <a:solidFill>
            <a:schemeClr val="tx1"/>
          </a:solidFill>
          <a:latin typeface="Calibri" pitchFamily="34" charset="0"/>
        </a:defRPr>
      </a:lvl2pPr>
      <a:lvl3pPr marL="14811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400">
          <a:solidFill>
            <a:schemeClr val="tx1"/>
          </a:solidFill>
          <a:latin typeface="Calibri" pitchFamily="34" charset="0"/>
        </a:defRPr>
      </a:lvl3pPr>
      <a:lvl4pPr marL="1944688" indent="-3492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000">
          <a:solidFill>
            <a:schemeClr val="tx1"/>
          </a:solidFill>
          <a:latin typeface="Calibri" pitchFamily="34" charset="0"/>
        </a:defRPr>
      </a:lvl4pPr>
      <a:lvl5pPr marL="23955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000">
          <a:solidFill>
            <a:schemeClr val="tx1"/>
          </a:solidFill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tinyurl.com/42o933d" TargetMode="External"/><Relationship Id="rId2" Type="http://schemas.openxmlformats.org/officeDocument/2006/relationships/hyperlink" Target="http://support.microsoft.com/kb/329526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support.microsoft.com/kb/2407439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technet/prodtechnol/sql/2005/onlineindex.mspx" TargetMode="External"/><Relationship Id="rId2" Type="http://schemas.openxmlformats.org/officeDocument/2006/relationships/hyperlink" Target="http://www.microsoft.com/technet/prodtechnol/sql/2000/maintain/ss2kidbp.msp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qlfool.com/2010/04/index-defrag-script-v4-0/" TargetMode="External"/><Relationship Id="rId5" Type="http://schemas.openxmlformats.org/officeDocument/2006/relationships/hyperlink" Target="http://weblogs.sqlteam.com/tarad/archive/2009/11/03/DefragmentingRebuilding-Indexes-in-SQL-Server-2005-and-2008Again.aspx" TargetMode="External"/><Relationship Id="rId4" Type="http://schemas.openxmlformats.org/officeDocument/2006/relationships/hyperlink" Target="http://ola.hallengren.com/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1477328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sz="4000" smtClean="0">
                <a:solidFill>
                  <a:schemeClr val="accent1"/>
                </a:solidFill>
              </a:rPr>
              <a:t>Module 5.2</a:t>
            </a: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>Index Fragmentation</a:t>
            </a:r>
            <a:endParaRPr lang="en-US" sz="3200" dirty="0" smtClean="0">
              <a:solidFill>
                <a:srgbClr val="FCEB98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514" y="73296"/>
            <a:ext cx="22923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–E Startup Option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>
                <a:hlinkClick r:id="rId2"/>
              </a:rPr>
              <a:t>http://support.microsoft.com/kb/329526</a:t>
            </a:r>
            <a:endParaRPr lang="en-US" sz="2800" dirty="0" smtClean="0"/>
          </a:p>
          <a:p>
            <a:r>
              <a:rPr lang="en-US" sz="2800" dirty="0" err="1" smtClean="0"/>
              <a:t>SQLCAT</a:t>
            </a:r>
            <a:r>
              <a:rPr lang="en-US" sz="2800" dirty="0" smtClean="0"/>
              <a:t> advises it’s used, as does Fast Track </a:t>
            </a:r>
            <a:r>
              <a:rPr lang="en-US" sz="2800" dirty="0" err="1" smtClean="0"/>
              <a:t>DW</a:t>
            </a:r>
            <a:endParaRPr lang="en-US" sz="2800" dirty="0" smtClean="0"/>
          </a:p>
          <a:p>
            <a:r>
              <a:rPr lang="en-US" sz="2800" dirty="0" smtClean="0"/>
              <a:t>During index build/rebuild (and </a:t>
            </a:r>
            <a:r>
              <a:rPr lang="en-US" sz="2800" b="1" dirty="0" smtClean="0"/>
              <a:t>all other operations</a:t>
            </a:r>
            <a:r>
              <a:rPr lang="en-US" sz="2800" dirty="0" smtClean="0"/>
              <a:t>):</a:t>
            </a:r>
          </a:p>
          <a:p>
            <a:pPr lvl="1"/>
            <a:r>
              <a:rPr lang="en-US" sz="2400" dirty="0" smtClean="0"/>
              <a:t>2005: 4 extents allocated before round-robin (256KB)</a:t>
            </a:r>
          </a:p>
          <a:p>
            <a:pPr lvl="1"/>
            <a:r>
              <a:rPr lang="en-US" sz="2400" dirty="0" smtClean="0"/>
              <a:t>2008+: 64 extents allocated </a:t>
            </a:r>
            <a:r>
              <a:rPr lang="en-US" sz="2400" smtClean="0"/>
              <a:t>before round-robin </a:t>
            </a:r>
            <a:r>
              <a:rPr lang="en-US" sz="2400" dirty="0" smtClean="0"/>
              <a:t>(4MB)</a:t>
            </a:r>
          </a:p>
          <a:p>
            <a:r>
              <a:rPr lang="en-US" sz="2800" dirty="0" smtClean="0"/>
              <a:t>Useful for very large indexes and range scans</a:t>
            </a:r>
          </a:p>
          <a:p>
            <a:r>
              <a:rPr lang="en-US" sz="2800" dirty="0" smtClean="0"/>
              <a:t>Combine with large RAID stripe size</a:t>
            </a:r>
          </a:p>
          <a:p>
            <a:r>
              <a:rPr lang="en-US" sz="2800" dirty="0" smtClean="0"/>
              <a:t>Also consider low </a:t>
            </a:r>
            <a:r>
              <a:rPr lang="en-US" sz="2800" dirty="0" err="1" smtClean="0"/>
              <a:t>MAXDOP</a:t>
            </a:r>
            <a:r>
              <a:rPr lang="en-US" sz="2800" dirty="0" smtClean="0"/>
              <a:t> for maximum contiguity</a:t>
            </a:r>
          </a:p>
          <a:p>
            <a:pPr lvl="1"/>
            <a:r>
              <a:rPr lang="en-US" sz="2400" dirty="0" smtClean="0"/>
              <a:t>Based on anecdotal evidence only</a:t>
            </a:r>
          </a:p>
          <a:p>
            <a:pPr lvl="1"/>
            <a:r>
              <a:rPr lang="en-US" sz="2400" dirty="0" smtClean="0"/>
              <a:t>See </a:t>
            </a:r>
            <a:r>
              <a:rPr lang="en-US" sz="2400" dirty="0" smtClean="0">
                <a:hlinkClick r:id="rId3"/>
              </a:rPr>
              <a:t>http://tinyurl.com/42o933d</a:t>
            </a:r>
            <a:r>
              <a:rPr lang="en-US" sz="2400" dirty="0" smtClean="0"/>
              <a:t> for at least one data point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Logical Fragmentation</a:t>
            </a:r>
            <a:r>
              <a:rPr lang="en-US" dirty="0" smtClean="0"/>
              <a:t> Defined</a:t>
            </a:r>
            <a:endParaRPr lang="en-US" dirty="0"/>
          </a:p>
        </p:txBody>
      </p:sp>
      <p:sp>
        <p:nvSpPr>
          <p:cNvPr id="321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/>
              <a:t>Occurs when the next logical page is not the next physical page</a:t>
            </a:r>
          </a:p>
          <a:p>
            <a:r>
              <a:rPr lang="en-US" sz="2800" dirty="0" smtClean="0"/>
              <a:t>Prevents optimal readahead</a:t>
            </a:r>
          </a:p>
          <a:p>
            <a:pPr lvl="1"/>
            <a:r>
              <a:rPr lang="en-US" sz="2400" dirty="0" smtClean="0"/>
              <a:t>Reduces range scan performance</a:t>
            </a:r>
          </a:p>
          <a:p>
            <a:r>
              <a:rPr lang="en-US" sz="2800" dirty="0" smtClean="0"/>
              <a:t>Does not affect pages that are already in cache</a:t>
            </a:r>
          </a:p>
          <a:p>
            <a:pPr lvl="1"/>
            <a:r>
              <a:rPr lang="en-US" sz="2400" dirty="0" smtClean="0"/>
              <a:t>Smaller indexes affected less (e.g. 1000 pages or less)</a:t>
            </a:r>
          </a:p>
          <a:p>
            <a:r>
              <a:rPr lang="en-US" sz="2800" dirty="0" smtClean="0"/>
              <a:t>Reported as </a:t>
            </a:r>
            <a:r>
              <a:rPr lang="en-US" sz="2800" i="1" dirty="0" err="1" smtClean="0"/>
              <a:t>avg_fragmentation_in_percent</a:t>
            </a:r>
            <a:r>
              <a:rPr lang="en-US" sz="2800" dirty="0" smtClean="0"/>
              <a:t> in the </a:t>
            </a:r>
            <a:r>
              <a:rPr lang="en-US" sz="2800" dirty="0" smtClean="0">
                <a:latin typeface="Courier New" pitchFamily="49" charset="0"/>
                <a:cs typeface="Courier New" pitchFamily="49" charset="0"/>
              </a:rPr>
              <a:t>sys.dm_db_index_physical_stats</a:t>
            </a:r>
            <a:r>
              <a:rPr lang="en-US" sz="2800" dirty="0" smtClean="0"/>
              <a:t> DMV in 2005+ for indexes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Page Density </a:t>
            </a:r>
            <a:r>
              <a:rPr lang="en-US" dirty="0" smtClean="0"/>
              <a:t>Defined</a:t>
            </a:r>
            <a:endParaRPr lang="en-US" dirty="0"/>
          </a:p>
        </p:txBody>
      </p:sp>
      <p:sp>
        <p:nvSpPr>
          <p:cNvPr id="323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/>
              <a:t>(Sometimes called “physical” or “internal” fragmentation)</a:t>
            </a:r>
          </a:p>
          <a:p>
            <a:r>
              <a:rPr lang="en-US" sz="2800" dirty="0" smtClean="0"/>
              <a:t>Page fullness is below the optimal level so lots of wasted space</a:t>
            </a:r>
          </a:p>
          <a:p>
            <a:r>
              <a:rPr lang="en-US" sz="2800" dirty="0" smtClean="0"/>
              <a:t>Effect is:</a:t>
            </a:r>
          </a:p>
          <a:p>
            <a:pPr lvl="1"/>
            <a:r>
              <a:rPr lang="en-US" sz="2400" dirty="0" smtClean="0"/>
              <a:t>Increased disk space (more pages required to hold the same number of rows)</a:t>
            </a:r>
          </a:p>
          <a:p>
            <a:pPr lvl="1"/>
            <a:r>
              <a:rPr lang="en-US" sz="2400" dirty="0" smtClean="0"/>
              <a:t>Increased I/Os to read the same amount of data</a:t>
            </a:r>
          </a:p>
          <a:p>
            <a:pPr lvl="1"/>
            <a:r>
              <a:rPr lang="en-US" sz="2400" dirty="0" smtClean="0"/>
              <a:t>Greater memory usage if most of the index is memory resident</a:t>
            </a:r>
          </a:p>
          <a:p>
            <a:r>
              <a:rPr lang="en-US" sz="2800" dirty="0" smtClean="0"/>
              <a:t>Reported as </a:t>
            </a:r>
            <a:r>
              <a:rPr lang="en-US" sz="2800" i="1" dirty="0" err="1" smtClean="0"/>
              <a:t>avg_page_space_used_in_percent</a:t>
            </a:r>
            <a:r>
              <a:rPr lang="en-US" sz="2800" dirty="0" smtClean="0"/>
              <a:t> in the DMV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is a Page Split?	</a:t>
            </a:r>
            <a:endParaRPr lang="en-US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Occurs  when a record must be inserted onto a specific page in the index (determined by index key value) and there is not enough space</a:t>
            </a:r>
          </a:p>
          <a:p>
            <a:pPr lvl="1"/>
            <a:r>
              <a:rPr lang="en-US" sz="2000" dirty="0" smtClean="0"/>
              <a:t>Could be caused by a new record or an updated record that is now longer than it was before</a:t>
            </a:r>
          </a:p>
          <a:p>
            <a:pPr lvl="1"/>
            <a:r>
              <a:rPr lang="en-US" sz="2000" dirty="0" smtClean="0"/>
              <a:t>Could also be caused by enabling snapshot isolation, which makes updated records 14-bytes longer</a:t>
            </a:r>
            <a:endParaRPr lang="en-US" sz="2400" dirty="0" smtClean="0"/>
          </a:p>
          <a:p>
            <a:r>
              <a:rPr lang="en-US" sz="2400" dirty="0" smtClean="0"/>
              <a:t>The page has to ‘split’ to make room</a:t>
            </a:r>
          </a:p>
          <a:p>
            <a:pPr lvl="1"/>
            <a:r>
              <a:rPr lang="en-US" sz="2000" dirty="0" smtClean="0"/>
              <a:t>Split point is usually as close to 50/50 as possible, but may be skewed</a:t>
            </a:r>
          </a:p>
          <a:p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Page Split Mechanism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 new page is allocated to the index</a:t>
            </a:r>
          </a:p>
          <a:p>
            <a:pPr lvl="1"/>
            <a:r>
              <a:rPr lang="en-US" sz="2000" dirty="0" smtClean="0"/>
              <a:t>Usually not physically contiguous to the splitting page so immediately it is logically fragmented</a:t>
            </a:r>
          </a:p>
          <a:p>
            <a:r>
              <a:rPr lang="en-US" sz="2400" dirty="0" smtClean="0"/>
              <a:t>All records before the split point stay on the original page</a:t>
            </a:r>
          </a:p>
          <a:p>
            <a:r>
              <a:rPr lang="en-US" sz="2400" dirty="0" smtClean="0"/>
              <a:t>All records after the split point are moved to the new page</a:t>
            </a:r>
          </a:p>
          <a:p>
            <a:r>
              <a:rPr lang="en-US" sz="2400" dirty="0" smtClean="0"/>
              <a:t>New record is written to either page, determined by key value</a:t>
            </a:r>
          </a:p>
          <a:p>
            <a:r>
              <a:rPr lang="en-US" sz="2400" dirty="0" smtClean="0"/>
              <a:t>Both pages (old, and newly allocated) now have low page density</a:t>
            </a:r>
          </a:p>
          <a:p>
            <a:r>
              <a:rPr lang="en-US" sz="2400" dirty="0" smtClean="0"/>
              <a:t>New record must be inserted into index level about the leaf</a:t>
            </a:r>
          </a:p>
          <a:p>
            <a:pPr lvl="1"/>
            <a:r>
              <a:rPr lang="en-US" sz="2000" dirty="0" smtClean="0"/>
              <a:t>Could also cause a page split</a:t>
            </a:r>
          </a:p>
          <a:p>
            <a:r>
              <a:rPr lang="en-US" sz="2400" dirty="0" smtClean="0"/>
              <a:t>Summary: page splits are very expensive and are the main cause of fragmentation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Updates During a Page Split</a:t>
            </a:r>
            <a:endParaRPr lang="en-US" dirty="0"/>
          </a:p>
        </p:txBody>
      </p:sp>
      <p:grpSp>
        <p:nvGrpSpPr>
          <p:cNvPr id="3" name="Group 54"/>
          <p:cNvGrpSpPr/>
          <p:nvPr/>
        </p:nvGrpSpPr>
        <p:grpSpPr>
          <a:xfrm>
            <a:off x="1066800" y="1447800"/>
            <a:ext cx="2296212" cy="1828800"/>
            <a:chOff x="1295400" y="2286000"/>
            <a:chExt cx="2296212" cy="1828800"/>
          </a:xfrm>
        </p:grpSpPr>
        <p:grpSp>
          <p:nvGrpSpPr>
            <p:cNvPr id="4" name="Group 4"/>
            <p:cNvGrpSpPr>
              <a:grpSpLocks/>
            </p:cNvGrpSpPr>
            <p:nvPr/>
          </p:nvGrpSpPr>
          <p:grpSpPr bwMode="auto">
            <a:xfrm>
              <a:off x="2209800" y="2286000"/>
              <a:ext cx="457200" cy="533400"/>
              <a:chOff x="2304" y="3312"/>
              <a:chExt cx="288" cy="336"/>
            </a:xfrm>
          </p:grpSpPr>
          <p:sp>
            <p:nvSpPr>
              <p:cNvPr id="20" name="Rectangle 19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Text Box 5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>
                  <a:latin typeface="Tahoma" pitchFamily="34" charset="0"/>
                  <a:cs typeface="Arial" charset="0"/>
                </a:endParaRPr>
              </a:p>
            </p:txBody>
          </p:sp>
        </p:grp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295400" y="3581400"/>
              <a:ext cx="457200" cy="5334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2209800" y="3581400"/>
              <a:ext cx="457200" cy="5334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286000" y="2362200"/>
              <a:ext cx="348172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tx1">
                      <a:lumMod val="10000"/>
                    </a:schemeClr>
                  </a:solidFill>
                  <a:latin typeface="Calibri" pitchFamily="34" charset="0"/>
                </a:rPr>
                <a:t>P</a:t>
              </a:r>
              <a:endParaRPr lang="en-US" sz="2400" dirty="0">
                <a:solidFill>
                  <a:schemeClr val="tx1">
                    <a:lumMod val="10000"/>
                  </a:schemeClr>
                </a:solidFill>
                <a:latin typeface="Calibri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371600" y="3657600"/>
              <a:ext cx="370614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tx1">
                      <a:lumMod val="10000"/>
                    </a:schemeClr>
                  </a:solidFill>
                  <a:latin typeface="Calibri" pitchFamily="34" charset="0"/>
                </a:rPr>
                <a:t>A</a:t>
              </a:r>
              <a:endParaRPr lang="en-US" sz="2400" dirty="0">
                <a:solidFill>
                  <a:schemeClr val="tx1">
                    <a:lumMod val="10000"/>
                  </a:schemeClr>
                </a:solidFill>
                <a:latin typeface="Calibri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286000" y="3657600"/>
              <a:ext cx="357790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tx1">
                      <a:lumMod val="10000"/>
                    </a:schemeClr>
                  </a:solidFill>
                  <a:latin typeface="Calibri" pitchFamily="34" charset="0"/>
                </a:rPr>
                <a:t>B</a:t>
              </a:r>
              <a:endParaRPr lang="en-US" sz="2400" dirty="0">
                <a:solidFill>
                  <a:schemeClr val="tx1">
                    <a:lumMod val="10000"/>
                  </a:schemeClr>
                </a:solidFill>
                <a:latin typeface="Calibri" pitchFamily="34" charset="0"/>
              </a:endParaRPr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>
              <a:off x="1752600" y="3640706"/>
              <a:ext cx="45720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>
              <a:stCxn id="7" idx="1"/>
              <a:endCxn id="6" idx="3"/>
            </p:cNvCxnSpPr>
            <p:nvPr/>
          </p:nvCxnSpPr>
          <p:spPr>
            <a:xfrm rot="10800000">
              <a:off x="1752600" y="3848100"/>
              <a:ext cx="45720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3134412" y="3581400"/>
              <a:ext cx="457200" cy="5334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10612" y="3657600"/>
              <a:ext cx="348172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tx1">
                      <a:lumMod val="10000"/>
                    </a:schemeClr>
                  </a:solidFill>
                  <a:latin typeface="Calibri" pitchFamily="34" charset="0"/>
                </a:rPr>
                <a:t>C</a:t>
              </a:r>
              <a:endParaRPr lang="en-US" sz="2400" dirty="0">
                <a:solidFill>
                  <a:schemeClr val="tx1">
                    <a:lumMod val="10000"/>
                  </a:schemeClr>
                </a:solidFill>
                <a:latin typeface="Calibri" pitchFamily="34" charset="0"/>
              </a:endParaRPr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>
              <a:off x="2677212" y="3640706"/>
              <a:ext cx="45720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>
              <a:stCxn id="13" idx="1"/>
            </p:cNvCxnSpPr>
            <p:nvPr/>
          </p:nvCxnSpPr>
          <p:spPr>
            <a:xfrm rot="10800000">
              <a:off x="2677212" y="3848100"/>
              <a:ext cx="45720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>
              <a:stCxn id="20" idx="2"/>
              <a:endCxn id="7" idx="0"/>
            </p:cNvCxnSpPr>
            <p:nvPr/>
          </p:nvCxnSpPr>
          <p:spPr>
            <a:xfrm rot="5400000">
              <a:off x="2057400" y="3200400"/>
              <a:ext cx="76200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>
              <a:stCxn id="20" idx="2"/>
              <a:endCxn id="6" idx="0"/>
            </p:cNvCxnSpPr>
            <p:nvPr/>
          </p:nvCxnSpPr>
          <p:spPr>
            <a:xfrm rot="5400000">
              <a:off x="1600200" y="2743200"/>
              <a:ext cx="762000" cy="9144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>
              <a:stCxn id="20" idx="2"/>
              <a:endCxn id="13" idx="0"/>
            </p:cNvCxnSpPr>
            <p:nvPr/>
          </p:nvCxnSpPr>
          <p:spPr>
            <a:xfrm rot="16200000" flipH="1">
              <a:off x="2519706" y="2738094"/>
              <a:ext cx="762000" cy="92461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5"/>
          <p:cNvGrpSpPr/>
          <p:nvPr/>
        </p:nvGrpSpPr>
        <p:grpSpPr>
          <a:xfrm>
            <a:off x="1066800" y="3962400"/>
            <a:ext cx="3219254" cy="1828800"/>
            <a:chOff x="1066800" y="3962400"/>
            <a:chExt cx="3219254" cy="1828800"/>
          </a:xfrm>
        </p:grpSpPr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3828854" y="5257800"/>
              <a:ext cx="457200" cy="53340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400">
                <a:latin typeface="Calibri" pitchFamily="34" charset="0"/>
              </a:endParaRPr>
            </a:p>
          </p:txBody>
        </p:sp>
        <p:grpSp>
          <p:nvGrpSpPr>
            <p:cNvPr id="22" name="Group 23"/>
            <p:cNvGrpSpPr>
              <a:grpSpLocks/>
            </p:cNvGrpSpPr>
            <p:nvPr/>
          </p:nvGrpSpPr>
          <p:grpSpPr bwMode="auto">
            <a:xfrm>
              <a:off x="1981200" y="3962400"/>
              <a:ext cx="457200" cy="533400"/>
              <a:chOff x="2304" y="3312"/>
              <a:chExt cx="288" cy="336"/>
            </a:xfrm>
            <a:solidFill>
              <a:srgbClr val="00B050"/>
            </a:solidFill>
          </p:grpSpPr>
          <p:sp>
            <p:nvSpPr>
              <p:cNvPr id="43" name="Rectangle 42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2400">
                  <a:latin typeface="Calibri" pitchFamily="34" charset="0"/>
                </a:endParaRPr>
              </a:p>
            </p:txBody>
          </p:sp>
          <p:sp>
            <p:nvSpPr>
              <p:cNvPr id="44" name="Text Box 5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6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 sz="2400">
                  <a:latin typeface="Calibri" pitchFamily="34" charset="0"/>
                  <a:cs typeface="Arial" charset="0"/>
                </a:endParaRPr>
              </a:p>
            </p:txBody>
          </p:sp>
        </p:grp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1066800" y="5257800"/>
              <a:ext cx="457200" cy="5334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400">
                <a:latin typeface="Calibri" pitchFamily="34" charset="0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1981200" y="5257800"/>
              <a:ext cx="457200" cy="53340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400">
                <a:latin typeface="Calibri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057400" y="4038600"/>
              <a:ext cx="348172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tx1">
                      <a:lumMod val="10000"/>
                    </a:schemeClr>
                  </a:solidFill>
                  <a:latin typeface="Calibri" pitchFamily="34" charset="0"/>
                </a:rPr>
                <a:t>P</a:t>
              </a:r>
              <a:endParaRPr lang="en-US" sz="2400" dirty="0">
                <a:solidFill>
                  <a:schemeClr val="tx1">
                    <a:lumMod val="10000"/>
                  </a:schemeClr>
                </a:solidFill>
                <a:latin typeface="Calibri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143000" y="5334000"/>
              <a:ext cx="370614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tx1">
                      <a:lumMod val="10000"/>
                    </a:schemeClr>
                  </a:solidFill>
                  <a:latin typeface="Calibri" pitchFamily="34" charset="0"/>
                </a:rPr>
                <a:t>A</a:t>
              </a:r>
              <a:endParaRPr lang="en-US" sz="2400" dirty="0">
                <a:solidFill>
                  <a:schemeClr val="tx1">
                    <a:lumMod val="10000"/>
                  </a:schemeClr>
                </a:solidFill>
                <a:latin typeface="Calibri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057400" y="5334000"/>
              <a:ext cx="357790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tx1">
                      <a:lumMod val="10000"/>
                    </a:schemeClr>
                  </a:solidFill>
                  <a:latin typeface="Calibri" pitchFamily="34" charset="0"/>
                </a:rPr>
                <a:t>B</a:t>
              </a:r>
              <a:endParaRPr lang="en-US" sz="2400" dirty="0">
                <a:solidFill>
                  <a:schemeClr val="tx1">
                    <a:lumMod val="10000"/>
                  </a:schemeClr>
                </a:solidFill>
                <a:latin typeface="Calibri" pitchFamily="34" charset="0"/>
              </a:endParaRPr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>
              <a:off x="1524000" y="5317106"/>
              <a:ext cx="45720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>
              <a:stCxn id="26" idx="1"/>
              <a:endCxn id="25" idx="3"/>
            </p:cNvCxnSpPr>
            <p:nvPr/>
          </p:nvCxnSpPr>
          <p:spPr>
            <a:xfrm rot="10800000">
              <a:off x="1524000" y="5524500"/>
              <a:ext cx="45720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2905812" y="5257800"/>
              <a:ext cx="457200" cy="53340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400">
                <a:latin typeface="Calibri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905054" y="5334000"/>
              <a:ext cx="348172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tx1">
                      <a:lumMod val="10000"/>
                    </a:schemeClr>
                  </a:solidFill>
                  <a:latin typeface="Calibri" pitchFamily="34" charset="0"/>
                </a:rPr>
                <a:t>C</a:t>
              </a:r>
              <a:endParaRPr lang="en-US" sz="2400" dirty="0">
                <a:solidFill>
                  <a:schemeClr val="tx1">
                    <a:lumMod val="10000"/>
                  </a:schemeClr>
                </a:solidFill>
                <a:latin typeface="Calibri" pitchFamily="34" charset="0"/>
              </a:endParaRPr>
            </a:p>
          </p:txBody>
        </p:sp>
        <p:cxnSp>
          <p:nvCxnSpPr>
            <p:cNvPr id="34" name="Straight Arrow Connector 33"/>
            <p:cNvCxnSpPr>
              <a:endCxn id="26" idx="0"/>
            </p:cNvCxnSpPr>
            <p:nvPr/>
          </p:nvCxnSpPr>
          <p:spPr>
            <a:xfrm rot="5400000">
              <a:off x="1828800" y="4876800"/>
              <a:ext cx="76200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>
              <a:endCxn id="25" idx="0"/>
            </p:cNvCxnSpPr>
            <p:nvPr/>
          </p:nvCxnSpPr>
          <p:spPr>
            <a:xfrm rot="5400000">
              <a:off x="1371600" y="4419600"/>
              <a:ext cx="762000" cy="9144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>
              <a:endCxn id="32" idx="0"/>
            </p:cNvCxnSpPr>
            <p:nvPr/>
          </p:nvCxnSpPr>
          <p:spPr>
            <a:xfrm rot="16200000" flipH="1">
              <a:off x="2291106" y="4414494"/>
              <a:ext cx="762000" cy="924612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2895600" y="5334000"/>
              <a:ext cx="513282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tx1">
                      <a:lumMod val="10000"/>
                    </a:schemeClr>
                  </a:solidFill>
                  <a:latin typeface="Calibri" pitchFamily="34" charset="0"/>
                </a:rPr>
                <a:t>B1</a:t>
              </a:r>
              <a:endParaRPr lang="en-US" sz="2400" dirty="0">
                <a:solidFill>
                  <a:schemeClr val="tx1">
                    <a:lumMod val="10000"/>
                  </a:schemeClr>
                </a:solidFill>
                <a:latin typeface="Calibri" pitchFamily="34" charset="0"/>
              </a:endParaRPr>
            </a:p>
          </p:txBody>
        </p:sp>
        <p:cxnSp>
          <p:nvCxnSpPr>
            <p:cNvPr id="38" name="Straight Arrow Connector 37"/>
            <p:cNvCxnSpPr/>
            <p:nvPr/>
          </p:nvCxnSpPr>
          <p:spPr>
            <a:xfrm>
              <a:off x="2449414" y="5315930"/>
              <a:ext cx="457200" cy="158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>
              <a:off x="3374828" y="5320242"/>
              <a:ext cx="457200" cy="158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 rot="10800000">
              <a:off x="2439987" y="5526068"/>
              <a:ext cx="457200" cy="158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 rot="10800000">
              <a:off x="3365401" y="5527636"/>
              <a:ext cx="457200" cy="158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>
              <a:endCxn id="23" idx="0"/>
            </p:cNvCxnSpPr>
            <p:nvPr/>
          </p:nvCxnSpPr>
          <p:spPr>
            <a:xfrm rot="16200000" flipH="1">
              <a:off x="2752627" y="3952973"/>
              <a:ext cx="762000" cy="1847654"/>
            </a:xfrm>
            <a:prstGeom prst="straightConnector1">
              <a:avLst/>
            </a:prstGeom>
            <a:ln w="952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Content Placeholder 130"/>
          <p:cNvSpPr>
            <a:spLocks noGrp="1"/>
          </p:cNvSpPr>
          <p:nvPr>
            <p:ph idx="1"/>
          </p:nvPr>
        </p:nvSpPr>
        <p:spPr>
          <a:xfrm>
            <a:off x="4572000" y="1371600"/>
            <a:ext cx="4343400" cy="5105400"/>
          </a:xfrm>
        </p:spPr>
        <p:txBody>
          <a:bodyPr/>
          <a:lstStyle/>
          <a:p>
            <a:r>
              <a:rPr lang="en-US" sz="2400" dirty="0" smtClean="0"/>
              <a:t>Page B splits into B and B1</a:t>
            </a:r>
          </a:p>
          <a:p>
            <a:r>
              <a:rPr lang="en-US" sz="2400" dirty="0" smtClean="0"/>
              <a:t>New page B1 is unlikely to be physically adjacent to B</a:t>
            </a:r>
          </a:p>
          <a:p>
            <a:r>
              <a:rPr lang="en-US" sz="2400" dirty="0" smtClean="0"/>
              <a:t>Pages P, B, C must be updated to change/create page links</a:t>
            </a:r>
          </a:p>
          <a:p>
            <a:pPr lvl="1"/>
            <a:r>
              <a:rPr lang="en-US" sz="2000" dirty="0" smtClean="0"/>
              <a:t>Page P might split…</a:t>
            </a:r>
          </a:p>
          <a:p>
            <a:r>
              <a:rPr lang="en-US" sz="2400" dirty="0" smtClean="0"/>
              <a:t>All changes are fully logged</a:t>
            </a:r>
            <a:endParaRPr lang="en-US" sz="2400" dirty="0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Page Splits in Action </a:t>
            </a:r>
            <a:r>
              <a:rPr lang="en-US" sz="2800" dirty="0" smtClean="0"/>
              <a:t>(1)</a:t>
            </a:r>
            <a:endParaRPr lang="en-US" dirty="0" smtClean="0"/>
          </a:p>
        </p:txBody>
      </p:sp>
      <p:sp>
        <p:nvSpPr>
          <p:cNvPr id="325635" name="Rectangle 3"/>
          <p:cNvSpPr>
            <a:spLocks noChangeArrowheads="1"/>
          </p:cNvSpPr>
          <p:nvPr/>
        </p:nvSpPr>
        <p:spPr bwMode="auto">
          <a:xfrm>
            <a:off x="457200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/>
            </a:pP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676400" y="3429000"/>
            <a:ext cx="5791200" cy="914400"/>
            <a:chOff x="960" y="1824"/>
            <a:chExt cx="3648" cy="576"/>
          </a:xfrm>
        </p:grpSpPr>
        <p:sp>
          <p:nvSpPr>
            <p:cNvPr id="4105" name="Rectangle 5"/>
            <p:cNvSpPr>
              <a:spLocks noChangeArrowheads="1"/>
            </p:cNvSpPr>
            <p:nvPr/>
          </p:nvSpPr>
          <p:spPr bwMode="auto">
            <a:xfrm>
              <a:off x="960" y="1920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6" name="Rectangle 6"/>
            <p:cNvSpPr>
              <a:spLocks noChangeArrowheads="1"/>
            </p:cNvSpPr>
            <p:nvPr/>
          </p:nvSpPr>
          <p:spPr bwMode="auto">
            <a:xfrm>
              <a:off x="3650" y="1917"/>
              <a:ext cx="190" cy="386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7" name="Rectangle 7"/>
            <p:cNvSpPr>
              <a:spLocks noChangeArrowheads="1"/>
            </p:cNvSpPr>
            <p:nvPr/>
          </p:nvSpPr>
          <p:spPr bwMode="auto">
            <a:xfrm>
              <a:off x="3264" y="1920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8" name="Rectangle 8"/>
            <p:cNvSpPr>
              <a:spLocks noChangeArrowheads="1"/>
            </p:cNvSpPr>
            <p:nvPr/>
          </p:nvSpPr>
          <p:spPr bwMode="auto">
            <a:xfrm>
              <a:off x="2880" y="1920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9" name="Rectangle 9"/>
            <p:cNvSpPr>
              <a:spLocks noChangeArrowheads="1"/>
            </p:cNvSpPr>
            <p:nvPr/>
          </p:nvSpPr>
          <p:spPr bwMode="auto">
            <a:xfrm>
              <a:off x="2496" y="1920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0" name="Rectangle 10"/>
            <p:cNvSpPr>
              <a:spLocks noChangeArrowheads="1"/>
            </p:cNvSpPr>
            <p:nvPr/>
          </p:nvSpPr>
          <p:spPr bwMode="auto">
            <a:xfrm>
              <a:off x="2112" y="1920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1" name="Rectangle 11"/>
            <p:cNvSpPr>
              <a:spLocks noChangeArrowheads="1"/>
            </p:cNvSpPr>
            <p:nvPr/>
          </p:nvSpPr>
          <p:spPr bwMode="auto">
            <a:xfrm>
              <a:off x="1728" y="1920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2" name="Rectangle 12"/>
            <p:cNvSpPr>
              <a:spLocks noChangeArrowheads="1"/>
            </p:cNvSpPr>
            <p:nvPr/>
          </p:nvSpPr>
          <p:spPr bwMode="auto">
            <a:xfrm>
              <a:off x="1344" y="1920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3" name="Rectangle 13"/>
            <p:cNvSpPr>
              <a:spLocks noChangeArrowheads="1"/>
            </p:cNvSpPr>
            <p:nvPr/>
          </p:nvSpPr>
          <p:spPr bwMode="auto">
            <a:xfrm>
              <a:off x="4416" y="1920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4" name="Rectangle 14"/>
            <p:cNvSpPr>
              <a:spLocks noChangeArrowheads="1"/>
            </p:cNvSpPr>
            <p:nvPr/>
          </p:nvSpPr>
          <p:spPr bwMode="auto">
            <a:xfrm>
              <a:off x="4032" y="1920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5" name="Line 15"/>
            <p:cNvSpPr>
              <a:spLocks noChangeShapeType="1"/>
            </p:cNvSpPr>
            <p:nvPr/>
          </p:nvSpPr>
          <p:spPr bwMode="auto">
            <a:xfrm>
              <a:off x="1056" y="230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16" name="Line 16"/>
            <p:cNvSpPr>
              <a:spLocks noChangeShapeType="1"/>
            </p:cNvSpPr>
            <p:nvPr/>
          </p:nvSpPr>
          <p:spPr bwMode="auto">
            <a:xfrm>
              <a:off x="1056" y="2400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17" name="Line 17"/>
            <p:cNvSpPr>
              <a:spLocks noChangeShapeType="1"/>
            </p:cNvSpPr>
            <p:nvPr/>
          </p:nvSpPr>
          <p:spPr bwMode="auto">
            <a:xfrm flipV="1">
              <a:off x="1440" y="230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18" name="Line 18"/>
            <p:cNvSpPr>
              <a:spLocks noChangeShapeType="1"/>
            </p:cNvSpPr>
            <p:nvPr/>
          </p:nvSpPr>
          <p:spPr bwMode="auto">
            <a:xfrm>
              <a:off x="2592" y="230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19" name="Line 19"/>
            <p:cNvSpPr>
              <a:spLocks noChangeShapeType="1"/>
            </p:cNvSpPr>
            <p:nvPr/>
          </p:nvSpPr>
          <p:spPr bwMode="auto">
            <a:xfrm>
              <a:off x="2592" y="2400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20" name="Line 20"/>
            <p:cNvSpPr>
              <a:spLocks noChangeShapeType="1"/>
            </p:cNvSpPr>
            <p:nvPr/>
          </p:nvSpPr>
          <p:spPr bwMode="auto">
            <a:xfrm flipV="1">
              <a:off x="2976" y="230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21" name="Line 21"/>
            <p:cNvSpPr>
              <a:spLocks noChangeShapeType="1"/>
            </p:cNvSpPr>
            <p:nvPr/>
          </p:nvSpPr>
          <p:spPr bwMode="auto">
            <a:xfrm>
              <a:off x="1824" y="230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22" name="Line 22"/>
            <p:cNvSpPr>
              <a:spLocks noChangeShapeType="1"/>
            </p:cNvSpPr>
            <p:nvPr/>
          </p:nvSpPr>
          <p:spPr bwMode="auto">
            <a:xfrm>
              <a:off x="1824" y="2400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23" name="Line 23"/>
            <p:cNvSpPr>
              <a:spLocks noChangeShapeType="1"/>
            </p:cNvSpPr>
            <p:nvPr/>
          </p:nvSpPr>
          <p:spPr bwMode="auto">
            <a:xfrm flipV="1">
              <a:off x="2208" y="230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24" name="Line 24"/>
            <p:cNvSpPr>
              <a:spLocks noChangeShapeType="1"/>
            </p:cNvSpPr>
            <p:nvPr/>
          </p:nvSpPr>
          <p:spPr bwMode="auto">
            <a:xfrm>
              <a:off x="3360" y="230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25" name="Line 25"/>
            <p:cNvSpPr>
              <a:spLocks noChangeShapeType="1"/>
            </p:cNvSpPr>
            <p:nvPr/>
          </p:nvSpPr>
          <p:spPr bwMode="auto">
            <a:xfrm>
              <a:off x="3360" y="2400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26" name="Line 26"/>
            <p:cNvSpPr>
              <a:spLocks noChangeShapeType="1"/>
            </p:cNvSpPr>
            <p:nvPr/>
          </p:nvSpPr>
          <p:spPr bwMode="auto">
            <a:xfrm flipV="1">
              <a:off x="3744" y="230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27" name="Line 27"/>
            <p:cNvSpPr>
              <a:spLocks noChangeShapeType="1"/>
            </p:cNvSpPr>
            <p:nvPr/>
          </p:nvSpPr>
          <p:spPr bwMode="auto">
            <a:xfrm>
              <a:off x="4128" y="230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28" name="Line 28"/>
            <p:cNvSpPr>
              <a:spLocks noChangeShapeType="1"/>
            </p:cNvSpPr>
            <p:nvPr/>
          </p:nvSpPr>
          <p:spPr bwMode="auto">
            <a:xfrm>
              <a:off x="4128" y="2400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29" name="Line 29"/>
            <p:cNvSpPr>
              <a:spLocks noChangeShapeType="1"/>
            </p:cNvSpPr>
            <p:nvPr/>
          </p:nvSpPr>
          <p:spPr bwMode="auto">
            <a:xfrm flipV="1">
              <a:off x="4512" y="230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30" name="Line 30"/>
            <p:cNvSpPr>
              <a:spLocks noChangeShapeType="1"/>
            </p:cNvSpPr>
            <p:nvPr/>
          </p:nvSpPr>
          <p:spPr bwMode="auto">
            <a:xfrm flipV="1">
              <a:off x="1440" y="182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31" name="Line 31"/>
            <p:cNvSpPr>
              <a:spLocks noChangeShapeType="1"/>
            </p:cNvSpPr>
            <p:nvPr/>
          </p:nvSpPr>
          <p:spPr bwMode="auto">
            <a:xfrm>
              <a:off x="1440" y="1824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32" name="Line 32"/>
            <p:cNvSpPr>
              <a:spLocks noChangeShapeType="1"/>
            </p:cNvSpPr>
            <p:nvPr/>
          </p:nvSpPr>
          <p:spPr bwMode="auto">
            <a:xfrm>
              <a:off x="1824" y="182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33" name="Line 33"/>
            <p:cNvSpPr>
              <a:spLocks noChangeShapeType="1"/>
            </p:cNvSpPr>
            <p:nvPr/>
          </p:nvSpPr>
          <p:spPr bwMode="auto">
            <a:xfrm flipV="1">
              <a:off x="2208" y="182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34" name="Line 34"/>
            <p:cNvSpPr>
              <a:spLocks noChangeShapeType="1"/>
            </p:cNvSpPr>
            <p:nvPr/>
          </p:nvSpPr>
          <p:spPr bwMode="auto">
            <a:xfrm>
              <a:off x="2208" y="1824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35" name="Line 35"/>
            <p:cNvSpPr>
              <a:spLocks noChangeShapeType="1"/>
            </p:cNvSpPr>
            <p:nvPr/>
          </p:nvSpPr>
          <p:spPr bwMode="auto">
            <a:xfrm>
              <a:off x="2592" y="182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36" name="Line 36"/>
            <p:cNvSpPr>
              <a:spLocks noChangeShapeType="1"/>
            </p:cNvSpPr>
            <p:nvPr/>
          </p:nvSpPr>
          <p:spPr bwMode="auto">
            <a:xfrm flipV="1">
              <a:off x="2976" y="182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37" name="Line 37"/>
            <p:cNvSpPr>
              <a:spLocks noChangeShapeType="1"/>
            </p:cNvSpPr>
            <p:nvPr/>
          </p:nvSpPr>
          <p:spPr bwMode="auto">
            <a:xfrm>
              <a:off x="2976" y="1824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38" name="Line 38"/>
            <p:cNvSpPr>
              <a:spLocks noChangeShapeType="1"/>
            </p:cNvSpPr>
            <p:nvPr/>
          </p:nvSpPr>
          <p:spPr bwMode="auto">
            <a:xfrm>
              <a:off x="3360" y="182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39" name="Line 39"/>
            <p:cNvSpPr>
              <a:spLocks noChangeShapeType="1"/>
            </p:cNvSpPr>
            <p:nvPr/>
          </p:nvSpPr>
          <p:spPr bwMode="auto">
            <a:xfrm flipV="1">
              <a:off x="3744" y="182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40" name="Line 40"/>
            <p:cNvSpPr>
              <a:spLocks noChangeShapeType="1"/>
            </p:cNvSpPr>
            <p:nvPr/>
          </p:nvSpPr>
          <p:spPr bwMode="auto">
            <a:xfrm>
              <a:off x="3744" y="1824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41" name="Line 41"/>
            <p:cNvSpPr>
              <a:spLocks noChangeShapeType="1"/>
            </p:cNvSpPr>
            <p:nvPr/>
          </p:nvSpPr>
          <p:spPr bwMode="auto">
            <a:xfrm>
              <a:off x="4128" y="182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4102" name="Text Box 42"/>
          <p:cNvSpPr txBox="1">
            <a:spLocks noChangeArrowheads="1"/>
          </p:cNvSpPr>
          <p:nvPr/>
        </p:nvSpPr>
        <p:spPr bwMode="auto">
          <a:xfrm>
            <a:off x="2687638" y="2590800"/>
            <a:ext cx="395499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Calibri" pitchFamily="34" charset="0"/>
                <a:cs typeface="Arial" charset="0"/>
              </a:rPr>
              <a:t>Index leaf level of newly built index</a:t>
            </a:r>
          </a:p>
        </p:txBody>
      </p:sp>
      <p:sp>
        <p:nvSpPr>
          <p:cNvPr id="4103" name="Line 43"/>
          <p:cNvSpPr>
            <a:spLocks noChangeShapeType="1"/>
          </p:cNvSpPr>
          <p:nvPr/>
        </p:nvSpPr>
        <p:spPr bwMode="auto">
          <a:xfrm>
            <a:off x="1828800" y="4876800"/>
            <a:ext cx="5486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04" name="Text Box 44"/>
          <p:cNvSpPr txBox="1">
            <a:spLocks noChangeArrowheads="1"/>
          </p:cNvSpPr>
          <p:nvPr/>
        </p:nvSpPr>
        <p:spPr bwMode="auto">
          <a:xfrm>
            <a:off x="1736725" y="5213350"/>
            <a:ext cx="48707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hlink"/>
                </a:solidFill>
                <a:latin typeface="Calibri" pitchFamily="34" charset="0"/>
                <a:cs typeface="Arial" charset="0"/>
              </a:rPr>
              <a:t>Red arrow is the allocation order</a:t>
            </a:r>
          </a:p>
          <a:p>
            <a:r>
              <a:rPr lang="en-US" sz="2000" dirty="0">
                <a:latin typeface="Calibri" pitchFamily="34" charset="0"/>
                <a:cs typeface="Arial" charset="0"/>
              </a:rPr>
              <a:t>White arrows are following the logical order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Page Splits in Action </a:t>
            </a:r>
            <a:r>
              <a:rPr lang="en-US" sz="2800" dirty="0" smtClean="0"/>
              <a:t>(2)</a:t>
            </a:r>
            <a:endParaRPr lang="en-US" dirty="0" smtClean="0"/>
          </a:p>
        </p:txBody>
      </p:sp>
      <p:sp>
        <p:nvSpPr>
          <p:cNvPr id="5124" name="Rectangle 3"/>
          <p:cNvSpPr>
            <a:spLocks noChangeArrowheads="1"/>
          </p:cNvSpPr>
          <p:nvPr/>
        </p:nvSpPr>
        <p:spPr bwMode="auto">
          <a:xfrm>
            <a:off x="16764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5" name="Rectangle 4"/>
          <p:cNvSpPr>
            <a:spLocks noChangeArrowheads="1"/>
          </p:cNvSpPr>
          <p:nvPr/>
        </p:nvSpPr>
        <p:spPr bwMode="auto">
          <a:xfrm>
            <a:off x="5946775" y="3576638"/>
            <a:ext cx="301625" cy="612775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53340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7" name="Rectangle 6"/>
          <p:cNvSpPr>
            <a:spLocks noChangeArrowheads="1"/>
          </p:cNvSpPr>
          <p:nvPr/>
        </p:nvSpPr>
        <p:spPr bwMode="auto">
          <a:xfrm>
            <a:off x="41148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8" name="Rectangle 7"/>
          <p:cNvSpPr>
            <a:spLocks noChangeArrowheads="1"/>
          </p:cNvSpPr>
          <p:nvPr/>
        </p:nvSpPr>
        <p:spPr bwMode="auto">
          <a:xfrm>
            <a:off x="35052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9" name="Rectangle 8"/>
          <p:cNvSpPr>
            <a:spLocks noChangeArrowheads="1"/>
          </p:cNvSpPr>
          <p:nvPr/>
        </p:nvSpPr>
        <p:spPr bwMode="auto">
          <a:xfrm>
            <a:off x="28956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0" name="Rectangle 9"/>
          <p:cNvSpPr>
            <a:spLocks noChangeArrowheads="1"/>
          </p:cNvSpPr>
          <p:nvPr/>
        </p:nvSpPr>
        <p:spPr bwMode="auto">
          <a:xfrm>
            <a:off x="22860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1" name="Rectangle 10"/>
          <p:cNvSpPr>
            <a:spLocks noChangeArrowheads="1"/>
          </p:cNvSpPr>
          <p:nvPr/>
        </p:nvSpPr>
        <p:spPr bwMode="auto">
          <a:xfrm>
            <a:off x="71628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2" name="Rectangle 11"/>
          <p:cNvSpPr>
            <a:spLocks noChangeArrowheads="1"/>
          </p:cNvSpPr>
          <p:nvPr/>
        </p:nvSpPr>
        <p:spPr bwMode="auto">
          <a:xfrm>
            <a:off x="65532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3" name="Line 12"/>
          <p:cNvSpPr>
            <a:spLocks noChangeShapeType="1"/>
          </p:cNvSpPr>
          <p:nvPr/>
        </p:nvSpPr>
        <p:spPr bwMode="auto">
          <a:xfrm>
            <a:off x="1828800" y="4191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34" name="Line 13"/>
          <p:cNvSpPr>
            <a:spLocks noChangeShapeType="1"/>
          </p:cNvSpPr>
          <p:nvPr/>
        </p:nvSpPr>
        <p:spPr bwMode="auto">
          <a:xfrm>
            <a:off x="1828800" y="43434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35" name="Line 14"/>
          <p:cNvSpPr>
            <a:spLocks noChangeShapeType="1"/>
          </p:cNvSpPr>
          <p:nvPr/>
        </p:nvSpPr>
        <p:spPr bwMode="auto">
          <a:xfrm flipV="1">
            <a:off x="2438400" y="4191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36" name="Line 15"/>
          <p:cNvSpPr>
            <a:spLocks noChangeShapeType="1"/>
          </p:cNvSpPr>
          <p:nvPr/>
        </p:nvSpPr>
        <p:spPr bwMode="auto">
          <a:xfrm>
            <a:off x="4267200" y="4191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37" name="Line 16"/>
          <p:cNvSpPr>
            <a:spLocks noChangeShapeType="1"/>
          </p:cNvSpPr>
          <p:nvPr/>
        </p:nvSpPr>
        <p:spPr bwMode="auto">
          <a:xfrm>
            <a:off x="4267200" y="43434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38" name="Line 17"/>
          <p:cNvSpPr>
            <a:spLocks noChangeShapeType="1"/>
          </p:cNvSpPr>
          <p:nvPr/>
        </p:nvSpPr>
        <p:spPr bwMode="auto">
          <a:xfrm flipV="1">
            <a:off x="4876800" y="4191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39" name="Line 18"/>
          <p:cNvSpPr>
            <a:spLocks noChangeShapeType="1"/>
          </p:cNvSpPr>
          <p:nvPr/>
        </p:nvSpPr>
        <p:spPr bwMode="auto">
          <a:xfrm>
            <a:off x="3048000" y="4191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40" name="Line 19"/>
          <p:cNvSpPr>
            <a:spLocks noChangeShapeType="1"/>
          </p:cNvSpPr>
          <p:nvPr/>
        </p:nvSpPr>
        <p:spPr bwMode="auto">
          <a:xfrm>
            <a:off x="3048000" y="43434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41" name="Line 20"/>
          <p:cNvSpPr>
            <a:spLocks noChangeShapeType="1"/>
          </p:cNvSpPr>
          <p:nvPr/>
        </p:nvSpPr>
        <p:spPr bwMode="auto">
          <a:xfrm flipV="1">
            <a:off x="3657600" y="4191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6096000" y="4191000"/>
            <a:ext cx="609600" cy="152400"/>
            <a:chOff x="3456" y="2640"/>
            <a:chExt cx="384" cy="96"/>
          </a:xfrm>
        </p:grpSpPr>
        <p:sp>
          <p:nvSpPr>
            <p:cNvPr id="5174" name="Line 22"/>
            <p:cNvSpPr>
              <a:spLocks noChangeShapeType="1"/>
            </p:cNvSpPr>
            <p:nvPr/>
          </p:nvSpPr>
          <p:spPr bwMode="auto">
            <a:xfrm>
              <a:off x="3456" y="264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175" name="Line 23"/>
            <p:cNvSpPr>
              <a:spLocks noChangeShapeType="1"/>
            </p:cNvSpPr>
            <p:nvPr/>
          </p:nvSpPr>
          <p:spPr bwMode="auto">
            <a:xfrm>
              <a:off x="3456" y="2736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176" name="Line 24"/>
            <p:cNvSpPr>
              <a:spLocks noChangeShapeType="1"/>
            </p:cNvSpPr>
            <p:nvPr/>
          </p:nvSpPr>
          <p:spPr bwMode="auto">
            <a:xfrm flipV="1">
              <a:off x="3840" y="264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5143" name="Line 25"/>
          <p:cNvSpPr>
            <a:spLocks noChangeShapeType="1"/>
          </p:cNvSpPr>
          <p:nvPr/>
        </p:nvSpPr>
        <p:spPr bwMode="auto">
          <a:xfrm flipV="1">
            <a:off x="2438400" y="3429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44" name="Line 26"/>
          <p:cNvSpPr>
            <a:spLocks noChangeShapeType="1"/>
          </p:cNvSpPr>
          <p:nvPr/>
        </p:nvSpPr>
        <p:spPr bwMode="auto">
          <a:xfrm>
            <a:off x="2438400" y="34290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45" name="Line 27"/>
          <p:cNvSpPr>
            <a:spLocks noChangeShapeType="1"/>
          </p:cNvSpPr>
          <p:nvPr/>
        </p:nvSpPr>
        <p:spPr bwMode="auto">
          <a:xfrm>
            <a:off x="3048000" y="3429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46" name="Line 28"/>
          <p:cNvSpPr>
            <a:spLocks noChangeShapeType="1"/>
          </p:cNvSpPr>
          <p:nvPr/>
        </p:nvSpPr>
        <p:spPr bwMode="auto">
          <a:xfrm flipV="1">
            <a:off x="3657600" y="3429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47" name="Line 29"/>
          <p:cNvSpPr>
            <a:spLocks noChangeShapeType="1"/>
          </p:cNvSpPr>
          <p:nvPr/>
        </p:nvSpPr>
        <p:spPr bwMode="auto">
          <a:xfrm>
            <a:off x="3657600" y="34290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48" name="Line 30"/>
          <p:cNvSpPr>
            <a:spLocks noChangeShapeType="1"/>
          </p:cNvSpPr>
          <p:nvPr/>
        </p:nvSpPr>
        <p:spPr bwMode="auto">
          <a:xfrm>
            <a:off x="4267200" y="3429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49" name="Line 31"/>
          <p:cNvSpPr>
            <a:spLocks noChangeShapeType="1"/>
          </p:cNvSpPr>
          <p:nvPr/>
        </p:nvSpPr>
        <p:spPr bwMode="auto">
          <a:xfrm flipV="1">
            <a:off x="4876800" y="32766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50" name="Line 32"/>
          <p:cNvSpPr>
            <a:spLocks noChangeShapeType="1"/>
          </p:cNvSpPr>
          <p:nvPr/>
        </p:nvSpPr>
        <p:spPr bwMode="auto">
          <a:xfrm>
            <a:off x="4876800" y="3276600"/>
            <a:ext cx="3048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51" name="Line 33"/>
          <p:cNvSpPr>
            <a:spLocks noChangeShapeType="1"/>
          </p:cNvSpPr>
          <p:nvPr/>
        </p:nvSpPr>
        <p:spPr bwMode="auto">
          <a:xfrm>
            <a:off x="7924800" y="32766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grpSp>
        <p:nvGrpSpPr>
          <p:cNvPr id="3" name="Group 34"/>
          <p:cNvGrpSpPr>
            <a:grpSpLocks/>
          </p:cNvGrpSpPr>
          <p:nvPr/>
        </p:nvGrpSpPr>
        <p:grpSpPr bwMode="auto">
          <a:xfrm>
            <a:off x="6705600" y="3429000"/>
            <a:ext cx="609600" cy="152400"/>
            <a:chOff x="3840" y="2160"/>
            <a:chExt cx="384" cy="96"/>
          </a:xfrm>
        </p:grpSpPr>
        <p:sp>
          <p:nvSpPr>
            <p:cNvPr id="5171" name="Line 35"/>
            <p:cNvSpPr>
              <a:spLocks noChangeShapeType="1"/>
            </p:cNvSpPr>
            <p:nvPr/>
          </p:nvSpPr>
          <p:spPr bwMode="auto">
            <a:xfrm flipV="1">
              <a:off x="3840" y="216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172" name="Line 36"/>
            <p:cNvSpPr>
              <a:spLocks noChangeShapeType="1"/>
            </p:cNvSpPr>
            <p:nvPr/>
          </p:nvSpPr>
          <p:spPr bwMode="auto">
            <a:xfrm>
              <a:off x="3840" y="2160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173" name="Line 37"/>
            <p:cNvSpPr>
              <a:spLocks noChangeShapeType="1"/>
            </p:cNvSpPr>
            <p:nvPr/>
          </p:nvSpPr>
          <p:spPr bwMode="auto">
            <a:xfrm>
              <a:off x="4224" y="216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4" name="Group 38"/>
          <p:cNvGrpSpPr>
            <a:grpSpLocks/>
          </p:cNvGrpSpPr>
          <p:nvPr/>
        </p:nvGrpSpPr>
        <p:grpSpPr bwMode="auto">
          <a:xfrm>
            <a:off x="7772400" y="3581400"/>
            <a:ext cx="304800" cy="609600"/>
            <a:chOff x="3360" y="2352"/>
            <a:chExt cx="192" cy="384"/>
          </a:xfrm>
        </p:grpSpPr>
        <p:sp>
          <p:nvSpPr>
            <p:cNvPr id="5168" name="Rectangle 39"/>
            <p:cNvSpPr>
              <a:spLocks noChangeArrowheads="1"/>
            </p:cNvSpPr>
            <p:nvPr/>
          </p:nvSpPr>
          <p:spPr bwMode="auto">
            <a:xfrm>
              <a:off x="3360" y="2352"/>
              <a:ext cx="192" cy="384"/>
            </a:xfrm>
            <a:prstGeom prst="rect">
              <a:avLst/>
            </a:prstGeom>
            <a:solidFill>
              <a:schemeClr val="bg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9" name="Rectangle 40"/>
            <p:cNvSpPr>
              <a:spLocks noChangeArrowheads="1"/>
            </p:cNvSpPr>
            <p:nvPr/>
          </p:nvSpPr>
          <p:spPr bwMode="auto">
            <a:xfrm>
              <a:off x="3360" y="2544"/>
              <a:ext cx="192" cy="192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70" name="Rectangle 41"/>
            <p:cNvSpPr>
              <a:spLocks noChangeArrowheads="1"/>
            </p:cNvSpPr>
            <p:nvPr/>
          </p:nvSpPr>
          <p:spPr bwMode="auto">
            <a:xfrm>
              <a:off x="3360" y="2352"/>
              <a:ext cx="192" cy="38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4724400" y="3581400"/>
            <a:ext cx="304800" cy="609600"/>
            <a:chOff x="3360" y="2352"/>
            <a:chExt cx="192" cy="384"/>
          </a:xfrm>
        </p:grpSpPr>
        <p:sp>
          <p:nvSpPr>
            <p:cNvPr id="5165" name="Rectangle 43"/>
            <p:cNvSpPr>
              <a:spLocks noChangeArrowheads="1"/>
            </p:cNvSpPr>
            <p:nvPr/>
          </p:nvSpPr>
          <p:spPr bwMode="auto">
            <a:xfrm>
              <a:off x="3360" y="2352"/>
              <a:ext cx="192" cy="384"/>
            </a:xfrm>
            <a:prstGeom prst="rect">
              <a:avLst/>
            </a:prstGeom>
            <a:solidFill>
              <a:schemeClr val="bg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6" name="Rectangle 44"/>
            <p:cNvSpPr>
              <a:spLocks noChangeArrowheads="1"/>
            </p:cNvSpPr>
            <p:nvPr/>
          </p:nvSpPr>
          <p:spPr bwMode="auto">
            <a:xfrm>
              <a:off x="3360" y="2544"/>
              <a:ext cx="192" cy="192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7" name="Rectangle 45"/>
            <p:cNvSpPr>
              <a:spLocks noChangeArrowheads="1"/>
            </p:cNvSpPr>
            <p:nvPr/>
          </p:nvSpPr>
          <p:spPr bwMode="auto">
            <a:xfrm>
              <a:off x="3360" y="2352"/>
              <a:ext cx="192" cy="38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46"/>
          <p:cNvGrpSpPr>
            <a:grpSpLocks/>
          </p:cNvGrpSpPr>
          <p:nvPr/>
        </p:nvGrpSpPr>
        <p:grpSpPr bwMode="auto">
          <a:xfrm>
            <a:off x="5486400" y="3429000"/>
            <a:ext cx="609600" cy="152400"/>
            <a:chOff x="3840" y="2160"/>
            <a:chExt cx="384" cy="96"/>
          </a:xfrm>
        </p:grpSpPr>
        <p:sp>
          <p:nvSpPr>
            <p:cNvPr id="5162" name="Line 47"/>
            <p:cNvSpPr>
              <a:spLocks noChangeShapeType="1"/>
            </p:cNvSpPr>
            <p:nvPr/>
          </p:nvSpPr>
          <p:spPr bwMode="auto">
            <a:xfrm flipV="1">
              <a:off x="3840" y="216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163" name="Line 48"/>
            <p:cNvSpPr>
              <a:spLocks noChangeShapeType="1"/>
            </p:cNvSpPr>
            <p:nvPr/>
          </p:nvSpPr>
          <p:spPr bwMode="auto">
            <a:xfrm>
              <a:off x="3840" y="2160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164" name="Line 49"/>
            <p:cNvSpPr>
              <a:spLocks noChangeShapeType="1"/>
            </p:cNvSpPr>
            <p:nvPr/>
          </p:nvSpPr>
          <p:spPr bwMode="auto">
            <a:xfrm>
              <a:off x="4224" y="216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5156" name="Line 50"/>
          <p:cNvSpPr>
            <a:spLocks noChangeShapeType="1"/>
          </p:cNvSpPr>
          <p:nvPr/>
        </p:nvSpPr>
        <p:spPr bwMode="auto">
          <a:xfrm>
            <a:off x="7924800" y="41910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57" name="Line 51"/>
          <p:cNvSpPr>
            <a:spLocks noChangeShapeType="1"/>
          </p:cNvSpPr>
          <p:nvPr/>
        </p:nvSpPr>
        <p:spPr bwMode="auto">
          <a:xfrm>
            <a:off x="5486400" y="4495800"/>
            <a:ext cx="2438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58" name="Line 52"/>
          <p:cNvSpPr>
            <a:spLocks noChangeShapeType="1"/>
          </p:cNvSpPr>
          <p:nvPr/>
        </p:nvSpPr>
        <p:spPr bwMode="auto">
          <a:xfrm flipV="1">
            <a:off x="5486400" y="41910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59" name="Text Box 53"/>
          <p:cNvSpPr txBox="1">
            <a:spLocks noChangeArrowheads="1"/>
          </p:cNvSpPr>
          <p:nvPr/>
        </p:nvSpPr>
        <p:spPr bwMode="auto">
          <a:xfrm>
            <a:off x="2178050" y="2590800"/>
            <a:ext cx="50355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>
                <a:latin typeface="Calibri" pitchFamily="34" charset="0"/>
                <a:cs typeface="Arial" charset="0"/>
              </a:rPr>
              <a:t>Newly built index leaf after a single page split</a:t>
            </a:r>
          </a:p>
        </p:txBody>
      </p:sp>
      <p:sp>
        <p:nvSpPr>
          <p:cNvPr id="5160" name="Line 54"/>
          <p:cNvSpPr>
            <a:spLocks noChangeShapeType="1"/>
          </p:cNvSpPr>
          <p:nvPr/>
        </p:nvSpPr>
        <p:spPr bwMode="auto">
          <a:xfrm>
            <a:off x="1828800" y="4876800"/>
            <a:ext cx="6096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61" name="Text Box 55"/>
          <p:cNvSpPr txBox="1">
            <a:spLocks noChangeArrowheads="1"/>
          </p:cNvSpPr>
          <p:nvPr/>
        </p:nvSpPr>
        <p:spPr bwMode="auto">
          <a:xfrm>
            <a:off x="1736725" y="5213350"/>
            <a:ext cx="482907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hlink"/>
                </a:solidFill>
                <a:latin typeface="Calibri" pitchFamily="34" charset="0"/>
                <a:cs typeface="Arial" charset="0"/>
              </a:rPr>
              <a:t>Red arrow is the allocation order</a:t>
            </a:r>
          </a:p>
          <a:p>
            <a:r>
              <a:rPr lang="en-US" sz="2000" dirty="0">
                <a:latin typeface="Calibri" pitchFamily="34" charset="0"/>
                <a:cs typeface="Arial" charset="0"/>
              </a:rPr>
              <a:t>white arrows are following the logical order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Page Splits in Action </a:t>
            </a:r>
            <a:r>
              <a:rPr lang="en-US" sz="2800" dirty="0" smtClean="0"/>
              <a:t>(3)</a:t>
            </a:r>
            <a:endParaRPr lang="en-US" sz="6000" dirty="0" smtClean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676400" y="3276600"/>
            <a:ext cx="5791200" cy="1371600"/>
            <a:chOff x="1056" y="2160"/>
            <a:chExt cx="3648" cy="768"/>
          </a:xfrm>
        </p:grpSpPr>
        <p:sp>
          <p:nvSpPr>
            <p:cNvPr id="6152" name="Rectangle 4"/>
            <p:cNvSpPr>
              <a:spLocks noChangeArrowheads="1"/>
            </p:cNvSpPr>
            <p:nvPr/>
          </p:nvSpPr>
          <p:spPr bwMode="auto">
            <a:xfrm>
              <a:off x="4512" y="2352"/>
              <a:ext cx="192" cy="38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3" name="Rectangle 5"/>
            <p:cNvSpPr>
              <a:spLocks noChangeArrowheads="1"/>
            </p:cNvSpPr>
            <p:nvPr/>
          </p:nvSpPr>
          <p:spPr bwMode="auto">
            <a:xfrm>
              <a:off x="1440" y="2352"/>
              <a:ext cx="192" cy="384"/>
            </a:xfrm>
            <a:prstGeom prst="rect">
              <a:avLst/>
            </a:prstGeom>
            <a:solidFill>
              <a:schemeClr val="bg1"/>
            </a:solidFill>
            <a:ln w="19050" cap="rnd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4" name="Rectangle 6"/>
            <p:cNvSpPr>
              <a:spLocks noChangeArrowheads="1"/>
            </p:cNvSpPr>
            <p:nvPr/>
          </p:nvSpPr>
          <p:spPr bwMode="auto">
            <a:xfrm>
              <a:off x="2976" y="2352"/>
              <a:ext cx="192" cy="384"/>
            </a:xfrm>
            <a:prstGeom prst="rect">
              <a:avLst/>
            </a:prstGeom>
            <a:solidFill>
              <a:schemeClr val="bg1"/>
            </a:solidFill>
            <a:ln w="19050" cap="rnd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5" name="Rectangle 7"/>
            <p:cNvSpPr>
              <a:spLocks noChangeArrowheads="1"/>
            </p:cNvSpPr>
            <p:nvPr/>
          </p:nvSpPr>
          <p:spPr bwMode="auto">
            <a:xfrm>
              <a:off x="4128" y="2352"/>
              <a:ext cx="192" cy="384"/>
            </a:xfrm>
            <a:prstGeom prst="rect">
              <a:avLst/>
            </a:prstGeom>
            <a:solidFill>
              <a:schemeClr val="bg1"/>
            </a:solidFill>
            <a:ln w="19050" cap="rnd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6" name="Rectangle 8"/>
            <p:cNvSpPr>
              <a:spLocks noChangeArrowheads="1"/>
            </p:cNvSpPr>
            <p:nvPr/>
          </p:nvSpPr>
          <p:spPr bwMode="auto">
            <a:xfrm>
              <a:off x="1056" y="2352"/>
              <a:ext cx="192" cy="384"/>
            </a:xfrm>
            <a:prstGeom prst="rect">
              <a:avLst/>
            </a:prstGeom>
            <a:solidFill>
              <a:schemeClr val="bg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7" name="Rectangle 9"/>
            <p:cNvSpPr>
              <a:spLocks noChangeArrowheads="1"/>
            </p:cNvSpPr>
            <p:nvPr/>
          </p:nvSpPr>
          <p:spPr bwMode="auto">
            <a:xfrm>
              <a:off x="1824" y="2352"/>
              <a:ext cx="192" cy="384"/>
            </a:xfrm>
            <a:prstGeom prst="rect">
              <a:avLst/>
            </a:prstGeom>
            <a:solidFill>
              <a:schemeClr val="bg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8" name="Rectangle 10"/>
            <p:cNvSpPr>
              <a:spLocks noChangeArrowheads="1"/>
            </p:cNvSpPr>
            <p:nvPr/>
          </p:nvSpPr>
          <p:spPr bwMode="auto">
            <a:xfrm>
              <a:off x="2208" y="2352"/>
              <a:ext cx="192" cy="384"/>
            </a:xfrm>
            <a:prstGeom prst="rect">
              <a:avLst/>
            </a:prstGeom>
            <a:solidFill>
              <a:schemeClr val="bg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9" name="Rectangle 11"/>
            <p:cNvSpPr>
              <a:spLocks noChangeArrowheads="1"/>
            </p:cNvSpPr>
            <p:nvPr/>
          </p:nvSpPr>
          <p:spPr bwMode="auto">
            <a:xfrm>
              <a:off x="2592" y="2352"/>
              <a:ext cx="192" cy="384"/>
            </a:xfrm>
            <a:prstGeom prst="rect">
              <a:avLst/>
            </a:prstGeom>
            <a:solidFill>
              <a:schemeClr val="bg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0" name="Rectangle 12"/>
            <p:cNvSpPr>
              <a:spLocks noChangeArrowheads="1"/>
            </p:cNvSpPr>
            <p:nvPr/>
          </p:nvSpPr>
          <p:spPr bwMode="auto">
            <a:xfrm>
              <a:off x="3744" y="2352"/>
              <a:ext cx="192" cy="384"/>
            </a:xfrm>
            <a:prstGeom prst="rect">
              <a:avLst/>
            </a:prstGeom>
            <a:solidFill>
              <a:schemeClr val="bg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1" name="Rectangle 13"/>
            <p:cNvSpPr>
              <a:spLocks noChangeArrowheads="1"/>
            </p:cNvSpPr>
            <p:nvPr/>
          </p:nvSpPr>
          <p:spPr bwMode="auto">
            <a:xfrm>
              <a:off x="1057" y="2594"/>
              <a:ext cx="190" cy="144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2" name="Rectangle 14"/>
            <p:cNvSpPr>
              <a:spLocks noChangeArrowheads="1"/>
            </p:cNvSpPr>
            <p:nvPr/>
          </p:nvSpPr>
          <p:spPr bwMode="auto">
            <a:xfrm>
              <a:off x="1824" y="2496"/>
              <a:ext cx="192" cy="240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3" name="Rectangle 15"/>
            <p:cNvSpPr>
              <a:spLocks noChangeArrowheads="1"/>
            </p:cNvSpPr>
            <p:nvPr/>
          </p:nvSpPr>
          <p:spPr bwMode="auto">
            <a:xfrm>
              <a:off x="2208" y="2400"/>
              <a:ext cx="192" cy="336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4" name="Rectangle 16"/>
            <p:cNvSpPr>
              <a:spLocks noChangeArrowheads="1"/>
            </p:cNvSpPr>
            <p:nvPr/>
          </p:nvSpPr>
          <p:spPr bwMode="auto">
            <a:xfrm>
              <a:off x="2592" y="2688"/>
              <a:ext cx="192" cy="48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5" name="Rectangle 17"/>
            <p:cNvSpPr>
              <a:spLocks noChangeArrowheads="1"/>
            </p:cNvSpPr>
            <p:nvPr/>
          </p:nvSpPr>
          <p:spPr bwMode="auto">
            <a:xfrm>
              <a:off x="3744" y="2448"/>
              <a:ext cx="192" cy="288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6" name="Rectangle 18"/>
            <p:cNvSpPr>
              <a:spLocks noChangeArrowheads="1"/>
            </p:cNvSpPr>
            <p:nvPr/>
          </p:nvSpPr>
          <p:spPr bwMode="auto">
            <a:xfrm>
              <a:off x="4512" y="2496"/>
              <a:ext cx="192" cy="240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7" name="Rectangle 19"/>
            <p:cNvSpPr>
              <a:spLocks noChangeArrowheads="1"/>
            </p:cNvSpPr>
            <p:nvPr/>
          </p:nvSpPr>
          <p:spPr bwMode="auto">
            <a:xfrm>
              <a:off x="1057" y="2352"/>
              <a:ext cx="190" cy="38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8" name="Rectangle 20"/>
            <p:cNvSpPr>
              <a:spLocks noChangeArrowheads="1"/>
            </p:cNvSpPr>
            <p:nvPr/>
          </p:nvSpPr>
          <p:spPr bwMode="auto">
            <a:xfrm>
              <a:off x="1824" y="2352"/>
              <a:ext cx="192" cy="38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9" name="Rectangle 21"/>
            <p:cNvSpPr>
              <a:spLocks noChangeArrowheads="1"/>
            </p:cNvSpPr>
            <p:nvPr/>
          </p:nvSpPr>
          <p:spPr bwMode="auto">
            <a:xfrm>
              <a:off x="2208" y="2352"/>
              <a:ext cx="192" cy="38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0" name="Rectangle 22"/>
            <p:cNvSpPr>
              <a:spLocks noChangeArrowheads="1"/>
            </p:cNvSpPr>
            <p:nvPr/>
          </p:nvSpPr>
          <p:spPr bwMode="auto">
            <a:xfrm>
              <a:off x="2592" y="2352"/>
              <a:ext cx="192" cy="38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23"/>
            <p:cNvGrpSpPr>
              <a:grpSpLocks/>
            </p:cNvGrpSpPr>
            <p:nvPr/>
          </p:nvGrpSpPr>
          <p:grpSpPr bwMode="auto">
            <a:xfrm>
              <a:off x="3360" y="2352"/>
              <a:ext cx="192" cy="384"/>
              <a:chOff x="3360" y="2352"/>
              <a:chExt cx="192" cy="384"/>
            </a:xfrm>
          </p:grpSpPr>
          <p:sp>
            <p:nvSpPr>
              <p:cNvPr id="6192" name="Rectangle 24"/>
              <p:cNvSpPr>
                <a:spLocks noChangeArrowheads="1"/>
              </p:cNvSpPr>
              <p:nvPr/>
            </p:nvSpPr>
            <p:spPr bwMode="auto">
              <a:xfrm>
                <a:off x="3360" y="2352"/>
                <a:ext cx="192" cy="384"/>
              </a:xfrm>
              <a:prstGeom prst="rect">
                <a:avLst/>
              </a:prstGeom>
              <a:solidFill>
                <a:schemeClr val="bg1"/>
              </a:solidFill>
              <a:ln w="1905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93" name="Rectangle 25"/>
              <p:cNvSpPr>
                <a:spLocks noChangeArrowheads="1"/>
              </p:cNvSpPr>
              <p:nvPr/>
            </p:nvSpPr>
            <p:spPr bwMode="auto">
              <a:xfrm>
                <a:off x="3360" y="2544"/>
                <a:ext cx="192" cy="192"/>
              </a:xfrm>
              <a:prstGeom prst="rect">
                <a:avLst/>
              </a:prstGeom>
              <a:solidFill>
                <a:schemeClr val="accent1"/>
              </a:solidFill>
              <a:ln w="1905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94" name="Rectangle 26"/>
              <p:cNvSpPr>
                <a:spLocks noChangeArrowheads="1"/>
              </p:cNvSpPr>
              <p:nvPr/>
            </p:nvSpPr>
            <p:spPr bwMode="auto">
              <a:xfrm>
                <a:off x="3360" y="2352"/>
                <a:ext cx="192" cy="384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172" name="Rectangle 27"/>
            <p:cNvSpPr>
              <a:spLocks noChangeArrowheads="1"/>
            </p:cNvSpPr>
            <p:nvPr/>
          </p:nvSpPr>
          <p:spPr bwMode="auto">
            <a:xfrm>
              <a:off x="3744" y="2352"/>
              <a:ext cx="192" cy="38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3" name="Line 28"/>
            <p:cNvSpPr>
              <a:spLocks noChangeShapeType="1"/>
            </p:cNvSpPr>
            <p:nvPr/>
          </p:nvSpPr>
          <p:spPr bwMode="auto">
            <a:xfrm>
              <a:off x="1152" y="273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74" name="Line 29"/>
            <p:cNvSpPr>
              <a:spLocks noChangeShapeType="1"/>
            </p:cNvSpPr>
            <p:nvPr/>
          </p:nvSpPr>
          <p:spPr bwMode="auto">
            <a:xfrm>
              <a:off x="1152" y="2832"/>
              <a:ext cx="15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75" name="Line 30"/>
            <p:cNvSpPr>
              <a:spLocks noChangeShapeType="1"/>
            </p:cNvSpPr>
            <p:nvPr/>
          </p:nvSpPr>
          <p:spPr bwMode="auto">
            <a:xfrm flipV="1">
              <a:off x="2688" y="273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76" name="Line 31"/>
            <p:cNvSpPr>
              <a:spLocks noChangeShapeType="1"/>
            </p:cNvSpPr>
            <p:nvPr/>
          </p:nvSpPr>
          <p:spPr bwMode="auto">
            <a:xfrm flipV="1">
              <a:off x="2688" y="225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77" name="Line 32"/>
            <p:cNvSpPr>
              <a:spLocks noChangeShapeType="1"/>
            </p:cNvSpPr>
            <p:nvPr/>
          </p:nvSpPr>
          <p:spPr bwMode="auto">
            <a:xfrm flipH="1">
              <a:off x="2304" y="2256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78" name="Line 33"/>
            <p:cNvSpPr>
              <a:spLocks noChangeShapeType="1"/>
            </p:cNvSpPr>
            <p:nvPr/>
          </p:nvSpPr>
          <p:spPr bwMode="auto">
            <a:xfrm>
              <a:off x="2304" y="225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79" name="Line 34"/>
            <p:cNvSpPr>
              <a:spLocks noChangeShapeType="1"/>
            </p:cNvSpPr>
            <p:nvPr/>
          </p:nvSpPr>
          <p:spPr bwMode="auto">
            <a:xfrm>
              <a:off x="2304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80" name="Line 35"/>
            <p:cNvSpPr>
              <a:spLocks noChangeShapeType="1"/>
            </p:cNvSpPr>
            <p:nvPr/>
          </p:nvSpPr>
          <p:spPr bwMode="auto">
            <a:xfrm>
              <a:off x="2304" y="2928"/>
              <a:ext cx="230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81" name="Line 36"/>
            <p:cNvSpPr>
              <a:spLocks noChangeShapeType="1"/>
            </p:cNvSpPr>
            <p:nvPr/>
          </p:nvSpPr>
          <p:spPr bwMode="auto">
            <a:xfrm flipV="1">
              <a:off x="4608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82" name="Line 37"/>
            <p:cNvSpPr>
              <a:spLocks noChangeShapeType="1"/>
            </p:cNvSpPr>
            <p:nvPr/>
          </p:nvSpPr>
          <p:spPr bwMode="auto">
            <a:xfrm flipV="1">
              <a:off x="4608" y="225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83" name="Line 38"/>
            <p:cNvSpPr>
              <a:spLocks noChangeShapeType="1"/>
            </p:cNvSpPr>
            <p:nvPr/>
          </p:nvSpPr>
          <p:spPr bwMode="auto">
            <a:xfrm flipH="1">
              <a:off x="3456" y="2256"/>
              <a:ext cx="115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84" name="Line 39"/>
            <p:cNvSpPr>
              <a:spLocks noChangeShapeType="1"/>
            </p:cNvSpPr>
            <p:nvPr/>
          </p:nvSpPr>
          <p:spPr bwMode="auto">
            <a:xfrm>
              <a:off x="3456" y="225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85" name="Line 40"/>
            <p:cNvSpPr>
              <a:spLocks noChangeShapeType="1"/>
            </p:cNvSpPr>
            <p:nvPr/>
          </p:nvSpPr>
          <p:spPr bwMode="auto">
            <a:xfrm>
              <a:off x="3456" y="273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86" name="Line 41"/>
            <p:cNvSpPr>
              <a:spLocks noChangeShapeType="1"/>
            </p:cNvSpPr>
            <p:nvPr/>
          </p:nvSpPr>
          <p:spPr bwMode="auto">
            <a:xfrm>
              <a:off x="3456" y="2832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87" name="Line 42"/>
            <p:cNvSpPr>
              <a:spLocks noChangeShapeType="1"/>
            </p:cNvSpPr>
            <p:nvPr/>
          </p:nvSpPr>
          <p:spPr bwMode="auto">
            <a:xfrm flipV="1">
              <a:off x="3840" y="273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88" name="Line 43"/>
            <p:cNvSpPr>
              <a:spLocks noChangeShapeType="1"/>
            </p:cNvSpPr>
            <p:nvPr/>
          </p:nvSpPr>
          <p:spPr bwMode="auto">
            <a:xfrm flipV="1">
              <a:off x="3840" y="2160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89" name="Line 44"/>
            <p:cNvSpPr>
              <a:spLocks noChangeShapeType="1"/>
            </p:cNvSpPr>
            <p:nvPr/>
          </p:nvSpPr>
          <p:spPr bwMode="auto">
            <a:xfrm flipH="1">
              <a:off x="1920" y="2160"/>
              <a:ext cx="192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90" name="Line 45"/>
            <p:cNvSpPr>
              <a:spLocks noChangeShapeType="1"/>
            </p:cNvSpPr>
            <p:nvPr/>
          </p:nvSpPr>
          <p:spPr bwMode="auto">
            <a:xfrm>
              <a:off x="1920" y="2160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91" name="Rectangle 46"/>
            <p:cNvSpPr>
              <a:spLocks noChangeArrowheads="1"/>
            </p:cNvSpPr>
            <p:nvPr/>
          </p:nvSpPr>
          <p:spPr bwMode="auto">
            <a:xfrm>
              <a:off x="4512" y="2352"/>
              <a:ext cx="192" cy="38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149" name="Text Box 47"/>
          <p:cNvSpPr txBox="1">
            <a:spLocks noChangeArrowheads="1"/>
          </p:cNvSpPr>
          <p:nvPr/>
        </p:nvSpPr>
        <p:spPr bwMode="auto">
          <a:xfrm>
            <a:off x="2243138" y="2590800"/>
            <a:ext cx="50593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>
                <a:latin typeface="Calibri" pitchFamily="34" charset="0"/>
                <a:cs typeface="Arial" charset="0"/>
              </a:rPr>
              <a:t>Index leaf level after random inserts/deletes</a:t>
            </a:r>
          </a:p>
        </p:txBody>
      </p:sp>
      <p:sp>
        <p:nvSpPr>
          <p:cNvPr id="6150" name="Line 48"/>
          <p:cNvSpPr>
            <a:spLocks noChangeShapeType="1"/>
          </p:cNvSpPr>
          <p:nvPr/>
        </p:nvSpPr>
        <p:spPr bwMode="auto">
          <a:xfrm>
            <a:off x="1828800" y="4876800"/>
            <a:ext cx="5486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151" name="Text Box 49"/>
          <p:cNvSpPr txBox="1">
            <a:spLocks noChangeArrowheads="1"/>
          </p:cNvSpPr>
          <p:nvPr/>
        </p:nvSpPr>
        <p:spPr bwMode="auto">
          <a:xfrm>
            <a:off x="1736725" y="5213350"/>
            <a:ext cx="48707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hlink"/>
                </a:solidFill>
                <a:latin typeface="Calibri" pitchFamily="34" charset="0"/>
                <a:cs typeface="Arial" charset="0"/>
              </a:rPr>
              <a:t>Red arrow is the allocation order</a:t>
            </a:r>
          </a:p>
          <a:p>
            <a:r>
              <a:rPr lang="en-US" sz="2000" dirty="0">
                <a:latin typeface="Calibri" pitchFamily="34" charset="0"/>
                <a:cs typeface="Arial" charset="0"/>
              </a:rPr>
              <a:t>White arrows are following the logical order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77900" y="3344863"/>
            <a:ext cx="7850188" cy="1311128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Increased Logging During Page Splits</a:t>
            </a:r>
          </a:p>
        </p:txBody>
      </p:sp>
      <p:sp>
        <p:nvSpPr>
          <p:cNvPr id="485381" name="Rectangle 5"/>
          <p:cNvSpPr>
            <a:spLocks noChangeArrowheads="1"/>
          </p:cNvSpPr>
          <p:nvPr/>
        </p:nvSpPr>
        <p:spPr bwMode="auto">
          <a:xfrm>
            <a:off x="0" y="1089025"/>
            <a:ext cx="9144000" cy="914400"/>
          </a:xfrm>
          <a:prstGeom prst="rect">
            <a:avLst/>
          </a:prstGeom>
          <a:gradFill rotWithShape="1">
            <a:gsLst>
              <a:gs pos="0">
                <a:schemeClr val="accent1">
                  <a:alpha val="25000"/>
                </a:schemeClr>
              </a:gs>
              <a:gs pos="100000">
                <a:schemeClr val="accent1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3252" name="Rectangle 6"/>
          <p:cNvSpPr>
            <a:spLocks noChangeArrowheads="1"/>
          </p:cNvSpPr>
          <p:nvPr/>
        </p:nvSpPr>
        <p:spPr bwMode="auto">
          <a:xfrm>
            <a:off x="457200" y="9604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6000" dirty="0">
                <a:solidFill>
                  <a:schemeClr val="tx1"/>
                </a:solidFill>
                <a:latin typeface="Calibri" pitchFamily="34" charset="0"/>
              </a:rPr>
              <a:t>Demo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Overview</a:t>
            </a:r>
          </a:p>
        </p:txBody>
      </p:sp>
      <p:sp>
        <p:nvSpPr>
          <p:cNvPr id="331779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381000" y="1420813"/>
            <a:ext cx="8388350" cy="564197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Data access methods</a:t>
            </a:r>
          </a:p>
          <a:p>
            <a:pPr eaLnBrk="1" hangingPunct="1">
              <a:defRPr/>
            </a:pPr>
            <a:r>
              <a:rPr lang="en-US" dirty="0" smtClean="0"/>
              <a:t>What is fragmentation?</a:t>
            </a:r>
          </a:p>
          <a:p>
            <a:pPr eaLnBrk="1" hangingPunct="1">
              <a:defRPr/>
            </a:pPr>
            <a:r>
              <a:rPr lang="en-US" dirty="0" smtClean="0"/>
              <a:t>How does fragmentation happen?</a:t>
            </a:r>
          </a:p>
          <a:p>
            <a:pPr eaLnBrk="1" hangingPunct="1">
              <a:defRPr/>
            </a:pPr>
            <a:r>
              <a:rPr lang="en-US" dirty="0" smtClean="0"/>
              <a:t>Detecting, mitigating, removing fragmentation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What Causes Fragmentation?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/>
              <a:t>Schemas/workloads that cause page splits on densely packed pages</a:t>
            </a:r>
          </a:p>
          <a:p>
            <a:pPr lvl="1"/>
            <a:r>
              <a:rPr lang="en-US" sz="2400" dirty="0" smtClean="0"/>
              <a:t>GUID as high-order key (or any other random key)</a:t>
            </a:r>
          </a:p>
          <a:p>
            <a:pPr lvl="2"/>
            <a:r>
              <a:rPr lang="en-US" sz="2000" dirty="0" smtClean="0"/>
              <a:t>Can even affect nonclustered indexes</a:t>
            </a:r>
          </a:p>
          <a:p>
            <a:pPr lvl="1"/>
            <a:r>
              <a:rPr lang="en-US" sz="2400" dirty="0" smtClean="0"/>
              <a:t>Updates to variable-length columns</a:t>
            </a:r>
          </a:p>
          <a:p>
            <a:pPr lvl="1"/>
            <a:r>
              <a:rPr lang="en-US" sz="2400" dirty="0" smtClean="0"/>
              <a:t>Badly configured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FILLFACTOR</a:t>
            </a:r>
            <a:r>
              <a:rPr lang="en-US" sz="2400" dirty="0" smtClean="0"/>
              <a:t> (more in a few slides)</a:t>
            </a:r>
          </a:p>
          <a:p>
            <a:r>
              <a:rPr lang="en-US" sz="2800" dirty="0" smtClean="0"/>
              <a:t>Wide schemas that only fit a few records per page and waste space</a:t>
            </a:r>
          </a:p>
          <a:p>
            <a:pPr lvl="1"/>
            <a:r>
              <a:rPr lang="en-US" sz="2400" dirty="0" smtClean="0"/>
              <a:t>E.g. a fixed-size 5000 byte row = 3000 bytes lost per page!</a:t>
            </a:r>
          </a:p>
          <a:p>
            <a:r>
              <a:rPr lang="en-US" sz="2800" dirty="0" smtClean="0"/>
              <a:t>Real-world examples:</a:t>
            </a:r>
          </a:p>
          <a:p>
            <a:pPr lvl="1"/>
            <a:r>
              <a:rPr lang="en-US" sz="2400" dirty="0" smtClean="0"/>
              <a:t>Social networking site</a:t>
            </a:r>
          </a:p>
          <a:p>
            <a:pPr lvl="1"/>
            <a:r>
              <a:rPr lang="en-US" sz="2400" dirty="0" smtClean="0"/>
              <a:t>Doctor’s office patient check-in service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 DML Cause Fragmentation?</a:t>
            </a:r>
          </a:p>
        </p:txBody>
      </p:sp>
      <p:sp>
        <p:nvSpPr>
          <p:cNvPr id="40243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/>
              <a:t>Yes, data modifications can lead to fragmentation</a:t>
            </a:r>
          </a:p>
          <a:p>
            <a:r>
              <a:rPr lang="en-US" sz="2400" dirty="0" smtClean="0"/>
              <a:t>INSERT</a:t>
            </a:r>
          </a:p>
          <a:p>
            <a:pPr lvl="1"/>
            <a:r>
              <a:rPr lang="en-US" sz="2000" dirty="0" smtClean="0"/>
              <a:t>YES – if key value is not ever increasing/decreasing (e.g. GUID)</a:t>
            </a:r>
          </a:p>
          <a:p>
            <a:pPr lvl="1"/>
            <a:r>
              <a:rPr lang="en-US" sz="2000" dirty="0" smtClean="0"/>
              <a:t>NO – if key is ever increasing/decreasing (e.g. 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INT IDENTITY</a:t>
            </a:r>
            <a:r>
              <a:rPr lang="en-US" sz="2000" dirty="0" smtClean="0"/>
              <a:t>)</a:t>
            </a:r>
          </a:p>
          <a:p>
            <a:r>
              <a:rPr lang="en-US" sz="2400" dirty="0" smtClean="0"/>
              <a:t>UPDATE</a:t>
            </a:r>
          </a:p>
          <a:p>
            <a:pPr lvl="1"/>
            <a:r>
              <a:rPr lang="en-US" sz="2000" dirty="0" smtClean="0"/>
              <a:t>YES – if updates make variable-length columns wider on full pages</a:t>
            </a:r>
          </a:p>
          <a:p>
            <a:pPr lvl="1"/>
            <a:r>
              <a:rPr lang="en-US" sz="2000" dirty="0" smtClean="0"/>
              <a:t>NO – if columns are fixed width or columns have ‘place holder’ values (i.e. 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DEFAULT</a:t>
            </a:r>
            <a:r>
              <a:rPr lang="en-US" sz="2000" dirty="0" smtClean="0"/>
              <a:t> values) to minimize row expansion on update</a:t>
            </a:r>
          </a:p>
          <a:p>
            <a:r>
              <a:rPr lang="en-US" sz="2400" dirty="0" smtClean="0"/>
              <a:t>DELETE</a:t>
            </a:r>
          </a:p>
          <a:p>
            <a:pPr lvl="1"/>
            <a:r>
              <a:rPr lang="en-US" sz="2000" dirty="0" smtClean="0"/>
              <a:t>YES – if deletes are singleton deletes (Swiss-cheese problem – page density issues)</a:t>
            </a:r>
          </a:p>
          <a:p>
            <a:pPr lvl="1"/>
            <a:r>
              <a:rPr lang="en-US" sz="2000" dirty="0" smtClean="0"/>
              <a:t>NO – if deletes are range deletes for archival purposes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FILLFACTOR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Making the Storage Engine to leave space on each leaf-level page to allow row inserts/updates without causing page splits</a:t>
            </a:r>
          </a:p>
          <a:p>
            <a:r>
              <a:rPr lang="en-US" sz="2400" dirty="0" smtClean="0"/>
              <a:t>Specified at index creation or rebuild time</a:t>
            </a:r>
          </a:p>
          <a:p>
            <a:pPr lvl="1"/>
            <a:r>
              <a:rPr lang="en-US" sz="2000" dirty="0" smtClean="0"/>
              <a:t>NOT maintained during regular DML</a:t>
            </a:r>
          </a:p>
          <a:p>
            <a:r>
              <a:rPr lang="en-US" sz="2400" dirty="0" smtClean="0"/>
              <a:t>Can specify with 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sp_configure</a:t>
            </a:r>
            <a:r>
              <a:rPr lang="en-US" sz="2400" dirty="0" smtClean="0"/>
              <a:t> for entire instance</a:t>
            </a:r>
          </a:p>
          <a:p>
            <a:pPr lvl="1"/>
            <a:r>
              <a:rPr lang="en-US" sz="2000" dirty="0" smtClean="0"/>
              <a:t>Not recommended – specify it per index</a:t>
            </a:r>
          </a:p>
          <a:p>
            <a:r>
              <a:rPr lang="en-US" sz="2400" dirty="0" smtClean="0"/>
              <a:t>Use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PAD_INDEX</a:t>
            </a:r>
            <a:r>
              <a:rPr lang="en-US" sz="2400" dirty="0" smtClean="0"/>
              <a:t> to affect the upper levels of the b-tree (uses the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FILLFACTOR</a:t>
            </a:r>
            <a:r>
              <a:rPr lang="en-US" sz="2400" dirty="0" smtClean="0"/>
              <a:t> value)</a:t>
            </a:r>
          </a:p>
          <a:p>
            <a:pPr lvl="1"/>
            <a:r>
              <a:rPr lang="en-US" sz="2000" dirty="0" smtClean="0"/>
              <a:t>Rarely used</a:t>
            </a:r>
          </a:p>
          <a:p>
            <a:r>
              <a:rPr lang="en-US" sz="2400" dirty="0" smtClean="0"/>
              <a:t>0 = 100 = default value with special meaning of ‘leave no space’</a:t>
            </a:r>
          </a:p>
          <a:p>
            <a:pPr lvl="1"/>
            <a:r>
              <a:rPr lang="en-US" sz="2000" dirty="0" smtClean="0"/>
              <a:t>Excellent for data warehouse, but not ideal for OLTP</a:t>
            </a:r>
          </a:p>
          <a:p>
            <a:r>
              <a:rPr lang="en-US" sz="2400" dirty="0" smtClean="0"/>
              <a:t>For OLTP, which value to use?</a:t>
            </a:r>
            <a:endParaRPr lang="en-US" sz="2000" dirty="0" smtClean="0"/>
          </a:p>
          <a:p>
            <a:endParaRPr lang="en-US" sz="2800" dirty="0" smtClean="0"/>
          </a:p>
          <a:p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09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Configuring FILLFACTOR</a:t>
            </a:r>
          </a:p>
        </p:txBody>
      </p:sp>
      <p:sp>
        <p:nvSpPr>
          <p:cNvPr id="47309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/>
              <a:t>Balancing act between how often page splits occur and how often you can rebuild/defrag the index</a:t>
            </a:r>
          </a:p>
          <a:p>
            <a:r>
              <a:rPr lang="en-US" sz="2800" dirty="0" smtClean="0"/>
              <a:t>What is going to cause page splits in your schema?</a:t>
            </a:r>
          </a:p>
          <a:p>
            <a:pPr lvl="1"/>
            <a:r>
              <a:rPr lang="en-US" sz="2400" dirty="0" smtClean="0"/>
              <a:t>UPDATEs to variable-width data types?</a:t>
            </a:r>
          </a:p>
          <a:p>
            <a:pPr lvl="1"/>
            <a:r>
              <a:rPr lang="en-US" sz="2400" dirty="0" smtClean="0"/>
              <a:t>Random INSERTs?</a:t>
            </a:r>
          </a:p>
          <a:p>
            <a:pPr lvl="2"/>
            <a:r>
              <a:rPr lang="en-US" sz="2000" dirty="0" smtClean="0"/>
              <a:t>The more volatile </a:t>
            </a:r>
            <a:r>
              <a:rPr lang="en-US" sz="2000" dirty="0" smtClean="0">
                <a:sym typeface="Wingdings 3" pitchFamily="18" charset="2"/>
              </a:rPr>
              <a:t> lower 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  <a:sym typeface="Wingdings 3" pitchFamily="18" charset="2"/>
              </a:rPr>
              <a:t>FILLFACTOR</a:t>
            </a:r>
            <a:endParaRPr lang="en-US" sz="20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800" dirty="0" smtClean="0"/>
              <a:t>How often can you rebuild/defrag?</a:t>
            </a:r>
          </a:p>
          <a:p>
            <a:pPr lvl="1"/>
            <a:r>
              <a:rPr lang="en-US" sz="2400" dirty="0" smtClean="0"/>
              <a:t>The more frequent </a:t>
            </a:r>
            <a:r>
              <a:rPr lang="en-US" sz="2400" dirty="0" smtClean="0">
                <a:sym typeface="Wingdings 3" pitchFamily="18" charset="2"/>
              </a:rPr>
              <a:t> higher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  <a:sym typeface="Wingdings 3" pitchFamily="18" charset="2"/>
              </a:rPr>
              <a:t>FILLFACTOR</a:t>
            </a:r>
            <a:endParaRPr lang="en-US" sz="24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800" dirty="0" smtClean="0"/>
              <a:t>Pick a value, try it, monitor fragmentation, tweak it</a:t>
            </a:r>
          </a:p>
          <a:p>
            <a:pPr lvl="1"/>
            <a:r>
              <a:rPr lang="en-US" sz="2400" dirty="0" smtClean="0"/>
              <a:t>Use DMVs to see how fast the fragmentation increases</a:t>
            </a:r>
          </a:p>
          <a:p>
            <a:pPr lvl="1"/>
            <a:r>
              <a:rPr lang="en-US" sz="2400" dirty="0" smtClean="0"/>
              <a:t>The faster fragmentation occurs </a:t>
            </a:r>
            <a:r>
              <a:rPr lang="en-US" sz="2400" dirty="0" smtClean="0">
                <a:sym typeface="Wingdings 3" pitchFamily="18" charset="2"/>
              </a:rPr>
              <a:t> lower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  <a:sym typeface="Wingdings 3" pitchFamily="18" charset="2"/>
              </a:rPr>
              <a:t>FILLFACTOR</a:t>
            </a:r>
            <a:r>
              <a:rPr lang="en-US" sz="2400" dirty="0" smtClean="0">
                <a:sym typeface="Wingdings 3" pitchFamily="18" charset="2"/>
              </a:rPr>
              <a:t> or decreased time between rebuilds/defrag</a:t>
            </a:r>
          </a:p>
          <a:p>
            <a:pPr lvl="1"/>
            <a:r>
              <a:rPr lang="en-US" sz="2400" dirty="0" smtClean="0">
                <a:sym typeface="Wingdings 3" pitchFamily="18" charset="2"/>
              </a:rPr>
              <a:t>70% is a common first guess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Symptoms of Fragmentation</a:t>
            </a:r>
          </a:p>
        </p:txBody>
      </p:sp>
      <p:sp>
        <p:nvSpPr>
          <p:cNvPr id="40755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/>
              <a:t>Poor/degrading query performance over time</a:t>
            </a:r>
          </a:p>
          <a:p>
            <a:pPr lvl="1"/>
            <a:r>
              <a:rPr lang="en-US" sz="2400" dirty="0" smtClean="0"/>
              <a:t>Longer run-times</a:t>
            </a:r>
          </a:p>
          <a:p>
            <a:pPr lvl="1"/>
            <a:r>
              <a:rPr lang="en-US" sz="2400" dirty="0" smtClean="0"/>
              <a:t>More disk activity</a:t>
            </a:r>
          </a:p>
          <a:p>
            <a:pPr lvl="2"/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SET STATISTICS IO ON</a:t>
            </a:r>
          </a:p>
          <a:p>
            <a:pPr lvl="1"/>
            <a:r>
              <a:rPr lang="en-US" sz="2400" dirty="0" smtClean="0"/>
              <a:t>Increased logging (from page split activity)</a:t>
            </a:r>
          </a:p>
          <a:p>
            <a:pPr lvl="2"/>
            <a:r>
              <a:rPr lang="en-US" sz="2000" dirty="0" smtClean="0"/>
              <a:t>Depending on the average record length and the split point, a page split could log up to 50 times more than a regular insert!</a:t>
            </a:r>
          </a:p>
          <a:p>
            <a:pPr lvl="1"/>
            <a:r>
              <a:rPr lang="en-US" sz="2400" dirty="0" smtClean="0"/>
              <a:t>Increased buffer pool usage</a:t>
            </a:r>
          </a:p>
          <a:p>
            <a:r>
              <a:rPr lang="en-US" sz="2800" dirty="0" smtClean="0"/>
              <a:t>Worsening results from the </a:t>
            </a:r>
            <a:r>
              <a:rPr lang="en-US" sz="2800" dirty="0" smtClean="0">
                <a:latin typeface="Courier New" pitchFamily="49" charset="0"/>
                <a:cs typeface="Courier New" pitchFamily="49" charset="0"/>
              </a:rPr>
              <a:t>sys.dm_db_index_physical_stats</a:t>
            </a:r>
            <a:r>
              <a:rPr lang="en-US" sz="2800" dirty="0" smtClean="0"/>
              <a:t> DMV</a:t>
            </a:r>
          </a:p>
          <a:p>
            <a:pPr lvl="1"/>
            <a:r>
              <a:rPr lang="en-US" sz="2400" dirty="0" smtClean="0"/>
              <a:t>Keys to success are knowing which indexes to look at and how to interpret the results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sys.dm_db_index_physical_stats </a:t>
            </a:r>
            <a:r>
              <a:rPr lang="en-US" sz="2800" dirty="0" smtClean="0"/>
              <a:t>(1)</a:t>
            </a:r>
            <a:endParaRPr lang="en-US" sz="2000" dirty="0"/>
          </a:p>
        </p:txBody>
      </p:sp>
      <p:sp>
        <p:nvSpPr>
          <p:cNvPr id="332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/>
              <a:t>Replacement for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DBCC SHOWCONTIG</a:t>
            </a:r>
          </a:p>
          <a:p>
            <a:pPr lvl="1"/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select * from sys.dm_db_index_physical_stats (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dbid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objectid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indexid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partitionid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samplemode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smtClean="0"/>
              <a:t>No longer need insert/exec to analyze/process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DBCC SHOWCONTIG </a:t>
            </a:r>
            <a:r>
              <a:rPr lang="en-US" sz="2400" dirty="0" smtClean="0"/>
              <a:t>results</a:t>
            </a:r>
          </a:p>
          <a:p>
            <a:pPr lvl="1"/>
            <a:r>
              <a:rPr lang="en-US" sz="2000" dirty="0" smtClean="0"/>
              <a:t>DMVs are programmatically “</a:t>
            </a:r>
            <a:r>
              <a:rPr lang="en-US" sz="2000" dirty="0" err="1" smtClean="0"/>
              <a:t>composable</a:t>
            </a:r>
            <a:r>
              <a:rPr lang="en-US" sz="2000" dirty="0" smtClean="0"/>
              <a:t>”</a:t>
            </a:r>
          </a:p>
          <a:p>
            <a:pPr lvl="1"/>
            <a:r>
              <a:rPr lang="en-US" sz="2000" dirty="0" smtClean="0"/>
              <a:t>However, this is a DMF, not a true DMV so must do work for results</a:t>
            </a:r>
          </a:p>
          <a:p>
            <a:r>
              <a:rPr lang="en-US" sz="2400" dirty="0" smtClean="0"/>
              <a:t>Ability to control how much data is read using sample mode (LIMITED, SAMPLED, DETAILED)</a:t>
            </a:r>
          </a:p>
          <a:p>
            <a:pPr lvl="1"/>
            <a:r>
              <a:rPr lang="en-US" sz="2000" dirty="0" smtClean="0"/>
              <a:t>LIMITED (default) does not read the leaf-level so is fastest mode</a:t>
            </a:r>
          </a:p>
          <a:p>
            <a:pPr lvl="1"/>
            <a:r>
              <a:rPr lang="en-US" sz="2000" dirty="0" smtClean="0"/>
              <a:t>SAMPLED reads 1% of the leaf-level pages if the index/partition has more than 10000 pages</a:t>
            </a:r>
          </a:p>
          <a:p>
            <a:pPr lvl="1"/>
            <a:r>
              <a:rPr lang="en-US" sz="2000" dirty="0" smtClean="0"/>
              <a:t>DETAILED reads everything and is the slowest mode</a:t>
            </a:r>
          </a:p>
          <a:p>
            <a:pPr lvl="2"/>
            <a:r>
              <a:rPr lang="en-US" sz="1600" dirty="0" smtClean="0"/>
              <a:t>Beware of running against an entire database, could ‘flush’ the buffer pool</a:t>
            </a:r>
            <a:endParaRPr lang="en-US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Rectangle 2"/>
          <p:cNvSpPr>
            <a:spLocks noGrp="1" noChangeArrowheads="1"/>
          </p:cNvSpPr>
          <p:nvPr>
            <p:ph type="title"/>
          </p:nvPr>
        </p:nvSpPr>
        <p:spPr>
          <a:xfrm>
            <a:off x="227013" y="228600"/>
            <a:ext cx="8683625" cy="1144929"/>
          </a:xfrm>
        </p:spPr>
        <p:txBody>
          <a:bodyPr/>
          <a:lstStyle/>
          <a:p>
            <a:r>
              <a:rPr lang="en-US" dirty="0" smtClean="0"/>
              <a:t>sys.dm_db_index_physical_stats </a:t>
            </a:r>
            <a:r>
              <a:rPr lang="en-US" sz="2800" dirty="0" smtClean="0"/>
              <a:t>(2)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sz="3200" dirty="0" smtClean="0">
                <a:solidFill>
                  <a:srgbClr val="FFFF99"/>
                </a:solidFill>
              </a:rPr>
              <a:t>Scanning modes - Limited</a:t>
            </a:r>
            <a:endParaRPr lang="en-US" sz="2000" dirty="0">
              <a:solidFill>
                <a:srgbClr val="FFFF99"/>
              </a:solidFill>
            </a:endParaRPr>
          </a:p>
        </p:txBody>
      </p:sp>
      <p:sp>
        <p:nvSpPr>
          <p:cNvPr id="333827" name="Rectangle 3"/>
          <p:cNvSpPr>
            <a:spLocks noChangeArrowheads="1"/>
          </p:cNvSpPr>
          <p:nvPr/>
        </p:nvSpPr>
        <p:spPr bwMode="auto">
          <a:xfrm>
            <a:off x="6172200" y="3962400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3828" name="Text Box 4"/>
          <p:cNvSpPr txBox="1">
            <a:spLocks noChangeArrowheads="1"/>
          </p:cNvSpPr>
          <p:nvPr/>
        </p:nvSpPr>
        <p:spPr bwMode="auto">
          <a:xfrm>
            <a:off x="6248400" y="4038600"/>
            <a:ext cx="228600" cy="3667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>
              <a:latin typeface="Tahoma" pitchFamily="34" charset="0"/>
              <a:cs typeface="Arial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715000" y="5257800"/>
            <a:ext cx="457200" cy="533400"/>
            <a:chOff x="2304" y="3312"/>
            <a:chExt cx="288" cy="336"/>
          </a:xfrm>
        </p:grpSpPr>
        <p:sp>
          <p:nvSpPr>
            <p:cNvPr id="333830" name="Rectangle 6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3831" name="Text Box 7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1800">
                <a:latin typeface="Tahoma" pitchFamily="34" charset="0"/>
                <a:cs typeface="Arial" charset="0"/>
              </a:endParaRP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6629400" y="5257800"/>
            <a:ext cx="457200" cy="533400"/>
            <a:chOff x="2304" y="3312"/>
            <a:chExt cx="288" cy="336"/>
          </a:xfrm>
        </p:grpSpPr>
        <p:sp>
          <p:nvSpPr>
            <p:cNvPr id="333833" name="Rectangle 9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3834" name="Text Box 10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1800"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333835" name="Rectangle 11"/>
          <p:cNvSpPr>
            <a:spLocks noChangeArrowheads="1"/>
          </p:cNvSpPr>
          <p:nvPr/>
        </p:nvSpPr>
        <p:spPr bwMode="auto">
          <a:xfrm>
            <a:off x="4343400" y="3962400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3836" name="Text Box 12"/>
          <p:cNvSpPr txBox="1">
            <a:spLocks noChangeArrowheads="1"/>
          </p:cNvSpPr>
          <p:nvPr/>
        </p:nvSpPr>
        <p:spPr bwMode="auto">
          <a:xfrm>
            <a:off x="4419600" y="4038600"/>
            <a:ext cx="304800" cy="3667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>
              <a:latin typeface="Tahoma" pitchFamily="34" charset="0"/>
              <a:cs typeface="Arial" charset="0"/>
            </a:endParaRPr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3886200" y="5257800"/>
            <a:ext cx="457200" cy="533400"/>
            <a:chOff x="2304" y="3312"/>
            <a:chExt cx="288" cy="336"/>
          </a:xfrm>
        </p:grpSpPr>
        <p:sp>
          <p:nvSpPr>
            <p:cNvPr id="333838" name="Rectangle 14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3839" name="Text Box 15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1800">
                <a:latin typeface="Tahoma" pitchFamily="34" charset="0"/>
                <a:cs typeface="Arial" charset="0"/>
              </a:endParaRPr>
            </a:p>
          </p:txBody>
        </p:sp>
      </p:grp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4800600" y="5257800"/>
            <a:ext cx="457200" cy="533400"/>
            <a:chOff x="2304" y="3312"/>
            <a:chExt cx="288" cy="336"/>
          </a:xfrm>
        </p:grpSpPr>
        <p:sp>
          <p:nvSpPr>
            <p:cNvPr id="333841" name="Rectangle 17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3842" name="Text Box 18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1800"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333843" name="Rectangle 19"/>
          <p:cNvSpPr>
            <a:spLocks noChangeArrowheads="1"/>
          </p:cNvSpPr>
          <p:nvPr/>
        </p:nvSpPr>
        <p:spPr bwMode="auto">
          <a:xfrm>
            <a:off x="2514600" y="3962400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3844" name="Text Box 20"/>
          <p:cNvSpPr txBox="1">
            <a:spLocks noChangeArrowheads="1"/>
          </p:cNvSpPr>
          <p:nvPr/>
        </p:nvSpPr>
        <p:spPr bwMode="auto">
          <a:xfrm>
            <a:off x="2590800" y="4038600"/>
            <a:ext cx="304800" cy="3667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rIns="0">
            <a:spAutoFit/>
          </a:bodyPr>
          <a:lstStyle/>
          <a:p>
            <a:pPr>
              <a:spcBef>
                <a:spcPct val="50000"/>
              </a:spcBef>
            </a:pPr>
            <a:endParaRPr lang="en-US" sz="1800">
              <a:latin typeface="Tahoma" pitchFamily="34" charset="0"/>
              <a:cs typeface="Arial" charset="0"/>
            </a:endParaRPr>
          </a:p>
        </p:txBody>
      </p:sp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2057400" y="5257800"/>
            <a:ext cx="457200" cy="533400"/>
            <a:chOff x="2304" y="3312"/>
            <a:chExt cx="288" cy="336"/>
          </a:xfrm>
        </p:grpSpPr>
        <p:sp>
          <p:nvSpPr>
            <p:cNvPr id="333846" name="Rectangle 22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3847" name="Text Box 23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1800">
                <a:latin typeface="Tahoma" pitchFamily="34" charset="0"/>
                <a:cs typeface="Arial" charset="0"/>
              </a:endParaRPr>
            </a:p>
          </p:txBody>
        </p:sp>
      </p:grpSp>
      <p:grpSp>
        <p:nvGrpSpPr>
          <p:cNvPr id="7" name="Group 24"/>
          <p:cNvGrpSpPr>
            <a:grpSpLocks/>
          </p:cNvGrpSpPr>
          <p:nvPr/>
        </p:nvGrpSpPr>
        <p:grpSpPr bwMode="auto">
          <a:xfrm>
            <a:off x="2971800" y="5257800"/>
            <a:ext cx="457200" cy="533400"/>
            <a:chOff x="2304" y="3312"/>
            <a:chExt cx="288" cy="336"/>
          </a:xfrm>
        </p:grpSpPr>
        <p:sp>
          <p:nvSpPr>
            <p:cNvPr id="333849" name="Rectangle 25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3850" name="Text Box 26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1800">
                <a:latin typeface="Tahoma" pitchFamily="34" charset="0"/>
                <a:cs typeface="Arial" charset="0"/>
              </a:endParaRPr>
            </a:p>
          </p:txBody>
        </p:sp>
      </p:grpSp>
      <p:grpSp>
        <p:nvGrpSpPr>
          <p:cNvPr id="8" name="Group 27"/>
          <p:cNvGrpSpPr>
            <a:grpSpLocks/>
          </p:cNvGrpSpPr>
          <p:nvPr/>
        </p:nvGrpSpPr>
        <p:grpSpPr bwMode="auto">
          <a:xfrm>
            <a:off x="4343400" y="2514600"/>
            <a:ext cx="457200" cy="533400"/>
            <a:chOff x="2304" y="3312"/>
            <a:chExt cx="288" cy="336"/>
          </a:xfrm>
        </p:grpSpPr>
        <p:sp>
          <p:nvSpPr>
            <p:cNvPr id="333852" name="Rectangle 28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3853" name="Text Box 29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1800"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333854" name="Line 30"/>
          <p:cNvSpPr>
            <a:spLocks noChangeShapeType="1"/>
          </p:cNvSpPr>
          <p:nvPr/>
        </p:nvSpPr>
        <p:spPr bwMode="auto">
          <a:xfrm>
            <a:off x="4572000" y="3048000"/>
            <a:ext cx="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55" name="Line 31"/>
          <p:cNvSpPr>
            <a:spLocks noChangeShapeType="1"/>
          </p:cNvSpPr>
          <p:nvPr/>
        </p:nvSpPr>
        <p:spPr bwMode="auto">
          <a:xfrm flipH="1">
            <a:off x="2743200" y="3048000"/>
            <a:ext cx="1828800" cy="9144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56" name="Line 32"/>
          <p:cNvSpPr>
            <a:spLocks noChangeShapeType="1"/>
          </p:cNvSpPr>
          <p:nvPr/>
        </p:nvSpPr>
        <p:spPr bwMode="auto">
          <a:xfrm>
            <a:off x="4572000" y="3048000"/>
            <a:ext cx="182880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57" name="Line 33"/>
          <p:cNvSpPr>
            <a:spLocks noChangeShapeType="1"/>
          </p:cNvSpPr>
          <p:nvPr/>
        </p:nvSpPr>
        <p:spPr bwMode="auto">
          <a:xfrm flipH="1">
            <a:off x="2286000" y="4495800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58" name="Line 34"/>
          <p:cNvSpPr>
            <a:spLocks noChangeShapeType="1"/>
          </p:cNvSpPr>
          <p:nvPr/>
        </p:nvSpPr>
        <p:spPr bwMode="auto">
          <a:xfrm>
            <a:off x="2743200" y="4495800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59" name="Line 35"/>
          <p:cNvSpPr>
            <a:spLocks noChangeShapeType="1"/>
          </p:cNvSpPr>
          <p:nvPr/>
        </p:nvSpPr>
        <p:spPr bwMode="auto">
          <a:xfrm flipH="1">
            <a:off x="4114800" y="4495800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60" name="Line 36"/>
          <p:cNvSpPr>
            <a:spLocks noChangeShapeType="1"/>
          </p:cNvSpPr>
          <p:nvPr/>
        </p:nvSpPr>
        <p:spPr bwMode="auto">
          <a:xfrm>
            <a:off x="4572000" y="4495800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61" name="Line 37"/>
          <p:cNvSpPr>
            <a:spLocks noChangeShapeType="1"/>
          </p:cNvSpPr>
          <p:nvPr/>
        </p:nvSpPr>
        <p:spPr bwMode="auto">
          <a:xfrm flipH="1">
            <a:off x="5943600" y="4495800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62" name="Line 38"/>
          <p:cNvSpPr>
            <a:spLocks noChangeShapeType="1"/>
          </p:cNvSpPr>
          <p:nvPr/>
        </p:nvSpPr>
        <p:spPr bwMode="auto">
          <a:xfrm>
            <a:off x="6400800" y="4495800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63" name="Line 39"/>
          <p:cNvSpPr>
            <a:spLocks noChangeShapeType="1"/>
          </p:cNvSpPr>
          <p:nvPr/>
        </p:nvSpPr>
        <p:spPr bwMode="auto">
          <a:xfrm>
            <a:off x="2971800" y="4191000"/>
            <a:ext cx="13716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64" name="Line 40"/>
          <p:cNvSpPr>
            <a:spLocks noChangeShapeType="1"/>
          </p:cNvSpPr>
          <p:nvPr/>
        </p:nvSpPr>
        <p:spPr bwMode="auto">
          <a:xfrm>
            <a:off x="4800600" y="4191000"/>
            <a:ext cx="13716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65" name="Line 41"/>
          <p:cNvSpPr>
            <a:spLocks noChangeShapeType="1"/>
          </p:cNvSpPr>
          <p:nvPr/>
        </p:nvSpPr>
        <p:spPr bwMode="auto">
          <a:xfrm>
            <a:off x="4572000" y="2057400"/>
            <a:ext cx="0" cy="4572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66" name="Rectangle 42"/>
          <p:cNvSpPr>
            <a:spLocks noChangeArrowheads="1"/>
          </p:cNvSpPr>
          <p:nvPr/>
        </p:nvSpPr>
        <p:spPr bwMode="auto">
          <a:xfrm>
            <a:off x="4343400" y="2590800"/>
            <a:ext cx="457200" cy="76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5626101" y="2425700"/>
            <a:ext cx="33274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Pages at this level contain pointers to the leaf level pages – in logical order.</a:t>
            </a:r>
          </a:p>
          <a:p>
            <a:r>
              <a:rPr lang="en-US" sz="1600" dirty="0" smtClean="0">
                <a:latin typeface="Calibri" pitchFamily="34" charset="0"/>
              </a:rPr>
              <a:t>This information can be used to derive the logical fragmentation.</a:t>
            </a:r>
          </a:p>
        </p:txBody>
      </p:sp>
      <p:cxnSp>
        <p:nvCxnSpPr>
          <p:cNvPr id="44" name="Straight Arrow Connector 43"/>
          <p:cNvCxnSpPr>
            <a:stCxn id="43" idx="2"/>
          </p:cNvCxnSpPr>
          <p:nvPr/>
        </p:nvCxnSpPr>
        <p:spPr bwMode="auto">
          <a:xfrm rot="5400000">
            <a:off x="6585366" y="3511964"/>
            <a:ext cx="811971" cy="596901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7013" y="228600"/>
            <a:ext cx="8683625" cy="1144929"/>
          </a:xfrm>
        </p:spPr>
        <p:txBody>
          <a:bodyPr/>
          <a:lstStyle/>
          <a:p>
            <a:r>
              <a:rPr lang="en-US" dirty="0" smtClean="0"/>
              <a:t>sys.dm_db_index_physical_stats </a:t>
            </a:r>
            <a:r>
              <a:rPr lang="en-US" sz="2800" dirty="0" smtClean="0"/>
              <a:t>(3)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>
                <a:solidFill>
                  <a:srgbClr val="FFFF99"/>
                </a:solidFill>
              </a:rPr>
              <a:t>Output and how to interpret it</a:t>
            </a:r>
            <a:endParaRPr lang="en-US" dirty="0" smtClean="0">
              <a:solidFill>
                <a:srgbClr val="FFFF99"/>
              </a:solidFill>
            </a:endParaRPr>
          </a:p>
        </p:txBody>
      </p:sp>
      <p:sp>
        <p:nvSpPr>
          <p:cNvPr id="40960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Logical fragmentation</a:t>
            </a:r>
          </a:p>
          <a:p>
            <a:pPr lvl="1"/>
            <a:r>
              <a:rPr lang="en-US" dirty="0" err="1" smtClean="0"/>
              <a:t>avg_fragmentation_in_percent</a:t>
            </a:r>
            <a:r>
              <a:rPr lang="en-US" dirty="0" smtClean="0"/>
              <a:t> (should be low)</a:t>
            </a:r>
          </a:p>
          <a:p>
            <a:r>
              <a:rPr lang="en-US" dirty="0" smtClean="0"/>
              <a:t>Page density</a:t>
            </a:r>
          </a:p>
          <a:p>
            <a:pPr lvl="1"/>
            <a:r>
              <a:rPr lang="en-US" dirty="0" err="1" smtClean="0"/>
              <a:t>avg_page_space_used_in_percent</a:t>
            </a:r>
            <a:endParaRPr lang="en-US" dirty="0" smtClean="0"/>
          </a:p>
          <a:p>
            <a:pPr lvl="2"/>
            <a:r>
              <a:rPr lang="en-US" dirty="0" smtClean="0"/>
              <a:t>Should be high for data warehouse</a:t>
            </a:r>
          </a:p>
          <a:p>
            <a:pPr lvl="2"/>
            <a:r>
              <a:rPr lang="en-US" dirty="0" smtClean="0"/>
              <a:t>Should have some free space for OLTP</a:t>
            </a:r>
          </a:p>
          <a:p>
            <a:pPr lvl="2"/>
            <a:endParaRPr lang="en-US" dirty="0" smtClean="0"/>
          </a:p>
          <a:p>
            <a:r>
              <a:rPr lang="en-US" sz="2800" dirty="0" smtClean="0"/>
              <a:t>Other counters exist (e.g. fragments, avg. fragment size) but these were only invented to be more accessible to users – somewhat unsuccessfully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77900" y="3344863"/>
            <a:ext cx="7850188" cy="1920526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Detecting Fragmentation Using sys.dm_db_index_physical_stats</a:t>
            </a:r>
          </a:p>
        </p:txBody>
      </p:sp>
      <p:sp>
        <p:nvSpPr>
          <p:cNvPr id="485381" name="Rectangle 5"/>
          <p:cNvSpPr>
            <a:spLocks noChangeArrowheads="1"/>
          </p:cNvSpPr>
          <p:nvPr/>
        </p:nvSpPr>
        <p:spPr bwMode="auto">
          <a:xfrm>
            <a:off x="0" y="1089025"/>
            <a:ext cx="9144000" cy="914400"/>
          </a:xfrm>
          <a:prstGeom prst="rect">
            <a:avLst/>
          </a:prstGeom>
          <a:gradFill rotWithShape="1">
            <a:gsLst>
              <a:gs pos="0">
                <a:schemeClr val="accent1">
                  <a:alpha val="25000"/>
                </a:schemeClr>
              </a:gs>
              <a:gs pos="100000">
                <a:schemeClr val="accent1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3252" name="Rectangle 6"/>
          <p:cNvSpPr>
            <a:spLocks noChangeArrowheads="1"/>
          </p:cNvSpPr>
          <p:nvPr/>
        </p:nvSpPr>
        <p:spPr bwMode="auto">
          <a:xfrm>
            <a:off x="457200" y="9604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6000" dirty="0">
                <a:solidFill>
                  <a:schemeClr val="tx1"/>
                </a:solidFill>
                <a:latin typeface="Calibri" pitchFamily="34" charset="0"/>
              </a:rPr>
              <a:t>Demo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Correct Fragmentation?</a:t>
            </a:r>
            <a:endParaRPr lang="en-US" dirty="0"/>
          </a:p>
        </p:txBody>
      </p:sp>
      <p:sp>
        <p:nvSpPr>
          <p:cNvPr id="33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/>
              <a:t>3 realistic choices</a:t>
            </a:r>
          </a:p>
          <a:p>
            <a:pPr lvl="1"/>
            <a:r>
              <a:rPr lang="en-US" sz="2400" dirty="0" smtClean="0"/>
              <a:t>Rebuild the index –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ALTER INDEX … REBUILD</a:t>
            </a:r>
          </a:p>
          <a:p>
            <a:pPr lvl="1"/>
            <a:r>
              <a:rPr lang="en-US" sz="2400" dirty="0" smtClean="0"/>
              <a:t>Defrag the index –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ALTER INDEX … REORGANIZE</a:t>
            </a:r>
          </a:p>
          <a:p>
            <a:pPr lvl="1"/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CREATE INDEX WITH DROP_EXISTING</a:t>
            </a:r>
          </a:p>
          <a:p>
            <a:pPr lvl="2"/>
            <a:r>
              <a:rPr lang="en-US" sz="2000" dirty="0" smtClean="0"/>
              <a:t>Commonly used to move or (re)partition an index</a:t>
            </a:r>
          </a:p>
          <a:p>
            <a:r>
              <a:rPr lang="en-US" sz="2800" dirty="0" smtClean="0"/>
              <a:t>Most people rebuild or reorganize</a:t>
            </a:r>
          </a:p>
          <a:p>
            <a:r>
              <a:rPr lang="en-US" sz="2800" dirty="0" smtClean="0"/>
              <a:t>Can also choose not to remove fragmentation</a:t>
            </a:r>
          </a:p>
          <a:p>
            <a:pPr lvl="1"/>
            <a:r>
              <a:rPr lang="en-US" sz="2400" dirty="0" smtClean="0"/>
              <a:t>If the index isn’t used for range scans, and page density isn’t an issue, why spend the resources?</a:t>
            </a:r>
          </a:p>
          <a:p>
            <a:r>
              <a:rPr lang="en-US" sz="2800" dirty="0" smtClean="0"/>
              <a:t>Don’t necessarily just rebuild everything every day</a:t>
            </a:r>
          </a:p>
          <a:p>
            <a:pPr lvl="1"/>
            <a:r>
              <a:rPr lang="en-US" sz="2400" dirty="0" smtClean="0"/>
              <a:t>Although for an involuntary DBA with enough resources, this is can be a good starting point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Clustered Index Structure</a:t>
            </a:r>
            <a:endParaRPr lang="en-US" sz="2000" dirty="0"/>
          </a:p>
        </p:txBody>
      </p:sp>
      <p:sp>
        <p:nvSpPr>
          <p:cNvPr id="361476" name="Text Box 4"/>
          <p:cNvSpPr txBox="1">
            <a:spLocks noChangeArrowheads="1"/>
          </p:cNvSpPr>
          <p:nvPr/>
        </p:nvSpPr>
        <p:spPr bwMode="auto">
          <a:xfrm>
            <a:off x="6400800" y="3244850"/>
            <a:ext cx="259080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>
                <a:latin typeface="Calibri" pitchFamily="34" charset="0"/>
                <a:cs typeface="Arial" charset="0"/>
              </a:rPr>
              <a:t>index pages</a:t>
            </a:r>
          </a:p>
          <a:p>
            <a:pPr>
              <a:spcBef>
                <a:spcPct val="50000"/>
              </a:spcBef>
            </a:pPr>
            <a:r>
              <a:rPr lang="en-US" sz="2000" dirty="0" smtClean="0">
                <a:latin typeface="Calibri" pitchFamily="34" charset="0"/>
                <a:cs typeface="Arial" charset="0"/>
              </a:rPr>
              <a:t>(non-leaf levels)</a:t>
            </a:r>
            <a:endParaRPr lang="en-US" sz="2000" dirty="0">
              <a:latin typeface="Calibri" pitchFamily="34" charset="0"/>
              <a:cs typeface="Arial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09600" y="2514600"/>
            <a:ext cx="7772400" cy="3543301"/>
            <a:chOff x="384" y="1584"/>
            <a:chExt cx="4896" cy="2232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3168" y="2496"/>
              <a:ext cx="288" cy="336"/>
              <a:chOff x="2304" y="3312"/>
              <a:chExt cx="288" cy="336"/>
            </a:xfrm>
          </p:grpSpPr>
          <p:sp>
            <p:nvSpPr>
              <p:cNvPr id="361479" name="Rectangle 7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480" name="Text Box 8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 dirty="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P</a:t>
                </a:r>
              </a:p>
            </p:txBody>
          </p:sp>
        </p:grpSp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2880" y="3312"/>
              <a:ext cx="288" cy="336"/>
              <a:chOff x="2304" y="3312"/>
              <a:chExt cx="288" cy="336"/>
            </a:xfrm>
          </p:grpSpPr>
          <p:sp>
            <p:nvSpPr>
              <p:cNvPr id="361482" name="Rectangle 10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483" name="Text Box 11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 dirty="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5" name="Group 12"/>
            <p:cNvGrpSpPr>
              <a:grpSpLocks/>
            </p:cNvGrpSpPr>
            <p:nvPr/>
          </p:nvGrpSpPr>
          <p:grpSpPr bwMode="auto">
            <a:xfrm>
              <a:off x="3456" y="3312"/>
              <a:ext cx="288" cy="336"/>
              <a:chOff x="2304" y="3312"/>
              <a:chExt cx="288" cy="336"/>
            </a:xfrm>
          </p:grpSpPr>
          <p:sp>
            <p:nvSpPr>
              <p:cNvPr id="361485" name="Rectangle 13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486" name="Text Box 14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6" name="Group 15"/>
            <p:cNvGrpSpPr>
              <a:grpSpLocks/>
            </p:cNvGrpSpPr>
            <p:nvPr/>
          </p:nvGrpSpPr>
          <p:grpSpPr bwMode="auto">
            <a:xfrm>
              <a:off x="2016" y="2496"/>
              <a:ext cx="288" cy="336"/>
              <a:chOff x="2304" y="3312"/>
              <a:chExt cx="288" cy="336"/>
            </a:xfrm>
          </p:grpSpPr>
          <p:sp>
            <p:nvSpPr>
              <p:cNvPr id="361488" name="Rectangle 16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489" name="Text Box 17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 dirty="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P</a:t>
                </a:r>
              </a:p>
            </p:txBody>
          </p:sp>
        </p:grpSp>
        <p:grpSp>
          <p:nvGrpSpPr>
            <p:cNvPr id="7" name="Group 18"/>
            <p:cNvGrpSpPr>
              <a:grpSpLocks/>
            </p:cNvGrpSpPr>
            <p:nvPr/>
          </p:nvGrpSpPr>
          <p:grpSpPr bwMode="auto">
            <a:xfrm>
              <a:off x="1728" y="3312"/>
              <a:ext cx="288" cy="336"/>
              <a:chOff x="2304" y="3312"/>
              <a:chExt cx="288" cy="336"/>
            </a:xfrm>
          </p:grpSpPr>
          <p:sp>
            <p:nvSpPr>
              <p:cNvPr id="361491" name="Rectangle 19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492" name="Text Box 20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 dirty="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8" name="Group 21"/>
            <p:cNvGrpSpPr>
              <a:grpSpLocks/>
            </p:cNvGrpSpPr>
            <p:nvPr/>
          </p:nvGrpSpPr>
          <p:grpSpPr bwMode="auto">
            <a:xfrm>
              <a:off x="2304" y="3312"/>
              <a:ext cx="288" cy="336"/>
              <a:chOff x="2304" y="3312"/>
              <a:chExt cx="288" cy="336"/>
            </a:xfrm>
          </p:grpSpPr>
          <p:sp>
            <p:nvSpPr>
              <p:cNvPr id="361494" name="Rectangle 22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495" name="Text Box 23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 dirty="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9" name="Group 24"/>
            <p:cNvGrpSpPr>
              <a:grpSpLocks/>
            </p:cNvGrpSpPr>
            <p:nvPr/>
          </p:nvGrpSpPr>
          <p:grpSpPr bwMode="auto">
            <a:xfrm>
              <a:off x="864" y="2496"/>
              <a:ext cx="288" cy="336"/>
              <a:chOff x="2304" y="3312"/>
              <a:chExt cx="288" cy="336"/>
            </a:xfrm>
          </p:grpSpPr>
          <p:sp>
            <p:nvSpPr>
              <p:cNvPr id="361497" name="Rectangle 25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498" name="Text Box 26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 dirty="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P</a:t>
                </a:r>
              </a:p>
            </p:txBody>
          </p:sp>
        </p:grpSp>
        <p:grpSp>
          <p:nvGrpSpPr>
            <p:cNvPr id="10" name="Group 27"/>
            <p:cNvGrpSpPr>
              <a:grpSpLocks/>
            </p:cNvGrpSpPr>
            <p:nvPr/>
          </p:nvGrpSpPr>
          <p:grpSpPr bwMode="auto">
            <a:xfrm>
              <a:off x="576" y="3312"/>
              <a:ext cx="288" cy="336"/>
              <a:chOff x="2304" y="3312"/>
              <a:chExt cx="288" cy="336"/>
            </a:xfrm>
          </p:grpSpPr>
          <p:sp>
            <p:nvSpPr>
              <p:cNvPr id="361500" name="Rectangle 28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501" name="Text Box 29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 dirty="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11" name="Group 30"/>
            <p:cNvGrpSpPr>
              <a:grpSpLocks/>
            </p:cNvGrpSpPr>
            <p:nvPr/>
          </p:nvGrpSpPr>
          <p:grpSpPr bwMode="auto">
            <a:xfrm>
              <a:off x="1152" y="3312"/>
              <a:ext cx="288" cy="336"/>
              <a:chOff x="2304" y="3312"/>
              <a:chExt cx="288" cy="336"/>
            </a:xfrm>
          </p:grpSpPr>
          <p:sp>
            <p:nvSpPr>
              <p:cNvPr id="361503" name="Rectangle 31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504" name="Text Box 32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 dirty="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12" name="Group 33"/>
            <p:cNvGrpSpPr>
              <a:grpSpLocks/>
            </p:cNvGrpSpPr>
            <p:nvPr/>
          </p:nvGrpSpPr>
          <p:grpSpPr bwMode="auto">
            <a:xfrm>
              <a:off x="2016" y="1584"/>
              <a:ext cx="288" cy="336"/>
              <a:chOff x="2304" y="3312"/>
              <a:chExt cx="288" cy="336"/>
            </a:xfrm>
          </p:grpSpPr>
          <p:sp>
            <p:nvSpPr>
              <p:cNvPr id="361506" name="Rectangle 34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507" name="Text Box 35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 dirty="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R</a:t>
                </a:r>
              </a:p>
            </p:txBody>
          </p:sp>
        </p:grpSp>
        <p:sp>
          <p:nvSpPr>
            <p:cNvPr id="361508" name="Line 36"/>
            <p:cNvSpPr>
              <a:spLocks noChangeShapeType="1"/>
            </p:cNvSpPr>
            <p:nvPr/>
          </p:nvSpPr>
          <p:spPr bwMode="auto">
            <a:xfrm>
              <a:off x="2160" y="1920"/>
              <a:ext cx="0" cy="57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1509" name="Line 37"/>
            <p:cNvSpPr>
              <a:spLocks noChangeShapeType="1"/>
            </p:cNvSpPr>
            <p:nvPr/>
          </p:nvSpPr>
          <p:spPr bwMode="auto">
            <a:xfrm flipH="1">
              <a:off x="1008" y="1920"/>
              <a:ext cx="1152" cy="57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1510" name="Line 38"/>
            <p:cNvSpPr>
              <a:spLocks noChangeShapeType="1"/>
            </p:cNvSpPr>
            <p:nvPr/>
          </p:nvSpPr>
          <p:spPr bwMode="auto">
            <a:xfrm>
              <a:off x="2160" y="1920"/>
              <a:ext cx="1152" cy="57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grpSp>
          <p:nvGrpSpPr>
            <p:cNvPr id="13" name="Group 39"/>
            <p:cNvGrpSpPr>
              <a:grpSpLocks/>
            </p:cNvGrpSpPr>
            <p:nvPr/>
          </p:nvGrpSpPr>
          <p:grpSpPr bwMode="auto">
            <a:xfrm>
              <a:off x="2304" y="2592"/>
              <a:ext cx="864" cy="144"/>
              <a:chOff x="1440" y="2832"/>
              <a:chExt cx="864" cy="144"/>
            </a:xfrm>
          </p:grpSpPr>
          <p:sp>
            <p:nvSpPr>
              <p:cNvPr id="361512" name="Line 40"/>
              <p:cNvSpPr>
                <a:spLocks noChangeShapeType="1"/>
              </p:cNvSpPr>
              <p:nvPr/>
            </p:nvSpPr>
            <p:spPr bwMode="auto">
              <a:xfrm>
                <a:off x="1440" y="2832"/>
                <a:ext cx="8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513" name="Line 41"/>
              <p:cNvSpPr>
                <a:spLocks noChangeShapeType="1"/>
              </p:cNvSpPr>
              <p:nvPr/>
            </p:nvSpPr>
            <p:spPr bwMode="auto">
              <a:xfrm flipH="1">
                <a:off x="1440" y="2976"/>
                <a:ext cx="8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grpSp>
          <p:nvGrpSpPr>
            <p:cNvPr id="14" name="Group 42"/>
            <p:cNvGrpSpPr>
              <a:grpSpLocks/>
            </p:cNvGrpSpPr>
            <p:nvPr/>
          </p:nvGrpSpPr>
          <p:grpSpPr bwMode="auto">
            <a:xfrm>
              <a:off x="1152" y="2592"/>
              <a:ext cx="864" cy="144"/>
              <a:chOff x="1440" y="2832"/>
              <a:chExt cx="864" cy="144"/>
            </a:xfrm>
          </p:grpSpPr>
          <p:sp>
            <p:nvSpPr>
              <p:cNvPr id="361515" name="Line 43"/>
              <p:cNvSpPr>
                <a:spLocks noChangeShapeType="1"/>
              </p:cNvSpPr>
              <p:nvPr/>
            </p:nvSpPr>
            <p:spPr bwMode="auto">
              <a:xfrm>
                <a:off x="1440" y="2832"/>
                <a:ext cx="8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516" name="Line 44"/>
              <p:cNvSpPr>
                <a:spLocks noChangeShapeType="1"/>
              </p:cNvSpPr>
              <p:nvPr/>
            </p:nvSpPr>
            <p:spPr bwMode="auto">
              <a:xfrm flipH="1">
                <a:off x="1440" y="2976"/>
                <a:ext cx="8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sp>
          <p:nvSpPr>
            <p:cNvPr id="361517" name="Line 45"/>
            <p:cNvSpPr>
              <a:spLocks noChangeShapeType="1"/>
            </p:cNvSpPr>
            <p:nvPr/>
          </p:nvSpPr>
          <p:spPr bwMode="auto">
            <a:xfrm flipH="1">
              <a:off x="720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1518" name="Line 46"/>
            <p:cNvSpPr>
              <a:spLocks noChangeShapeType="1"/>
            </p:cNvSpPr>
            <p:nvPr/>
          </p:nvSpPr>
          <p:spPr bwMode="auto">
            <a:xfrm>
              <a:off x="1008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1519" name="Line 47"/>
            <p:cNvSpPr>
              <a:spLocks noChangeShapeType="1"/>
            </p:cNvSpPr>
            <p:nvPr/>
          </p:nvSpPr>
          <p:spPr bwMode="auto">
            <a:xfrm flipH="1">
              <a:off x="1872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1520" name="Line 48"/>
            <p:cNvSpPr>
              <a:spLocks noChangeShapeType="1"/>
            </p:cNvSpPr>
            <p:nvPr/>
          </p:nvSpPr>
          <p:spPr bwMode="auto">
            <a:xfrm>
              <a:off x="2160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1521" name="Line 49"/>
            <p:cNvSpPr>
              <a:spLocks noChangeShapeType="1"/>
            </p:cNvSpPr>
            <p:nvPr/>
          </p:nvSpPr>
          <p:spPr bwMode="auto">
            <a:xfrm flipH="1">
              <a:off x="3024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1522" name="Line 50"/>
            <p:cNvSpPr>
              <a:spLocks noChangeShapeType="1"/>
            </p:cNvSpPr>
            <p:nvPr/>
          </p:nvSpPr>
          <p:spPr bwMode="auto">
            <a:xfrm>
              <a:off x="3312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grpSp>
          <p:nvGrpSpPr>
            <p:cNvPr id="15" name="Group 51"/>
            <p:cNvGrpSpPr>
              <a:grpSpLocks/>
            </p:cNvGrpSpPr>
            <p:nvPr/>
          </p:nvGrpSpPr>
          <p:grpSpPr bwMode="auto">
            <a:xfrm>
              <a:off x="1440" y="3408"/>
              <a:ext cx="288" cy="144"/>
              <a:chOff x="1152" y="3648"/>
              <a:chExt cx="288" cy="144"/>
            </a:xfrm>
          </p:grpSpPr>
          <p:sp>
            <p:nvSpPr>
              <p:cNvPr id="361524" name="Line 52"/>
              <p:cNvSpPr>
                <a:spLocks noChangeShapeType="1"/>
              </p:cNvSpPr>
              <p:nvPr/>
            </p:nvSpPr>
            <p:spPr bwMode="auto">
              <a:xfrm>
                <a:off x="1152" y="364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525" name="Line 53"/>
              <p:cNvSpPr>
                <a:spLocks noChangeShapeType="1"/>
              </p:cNvSpPr>
              <p:nvPr/>
            </p:nvSpPr>
            <p:spPr bwMode="auto">
              <a:xfrm flipH="1">
                <a:off x="1152" y="3792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grpSp>
          <p:nvGrpSpPr>
            <p:cNvPr id="16" name="Group 54"/>
            <p:cNvGrpSpPr>
              <a:grpSpLocks/>
            </p:cNvGrpSpPr>
            <p:nvPr/>
          </p:nvGrpSpPr>
          <p:grpSpPr bwMode="auto">
            <a:xfrm>
              <a:off x="2016" y="3408"/>
              <a:ext cx="288" cy="144"/>
              <a:chOff x="1152" y="3648"/>
              <a:chExt cx="288" cy="144"/>
            </a:xfrm>
          </p:grpSpPr>
          <p:sp>
            <p:nvSpPr>
              <p:cNvPr id="361527" name="Line 55"/>
              <p:cNvSpPr>
                <a:spLocks noChangeShapeType="1"/>
              </p:cNvSpPr>
              <p:nvPr/>
            </p:nvSpPr>
            <p:spPr bwMode="auto">
              <a:xfrm>
                <a:off x="1152" y="364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528" name="Line 56"/>
              <p:cNvSpPr>
                <a:spLocks noChangeShapeType="1"/>
              </p:cNvSpPr>
              <p:nvPr/>
            </p:nvSpPr>
            <p:spPr bwMode="auto">
              <a:xfrm flipH="1">
                <a:off x="1152" y="3792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grpSp>
          <p:nvGrpSpPr>
            <p:cNvPr id="17" name="Group 57"/>
            <p:cNvGrpSpPr>
              <a:grpSpLocks/>
            </p:cNvGrpSpPr>
            <p:nvPr/>
          </p:nvGrpSpPr>
          <p:grpSpPr bwMode="auto">
            <a:xfrm>
              <a:off x="2592" y="3408"/>
              <a:ext cx="288" cy="144"/>
              <a:chOff x="1152" y="3648"/>
              <a:chExt cx="288" cy="144"/>
            </a:xfrm>
          </p:grpSpPr>
          <p:sp>
            <p:nvSpPr>
              <p:cNvPr id="361530" name="Line 58"/>
              <p:cNvSpPr>
                <a:spLocks noChangeShapeType="1"/>
              </p:cNvSpPr>
              <p:nvPr/>
            </p:nvSpPr>
            <p:spPr bwMode="auto">
              <a:xfrm>
                <a:off x="1152" y="364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531" name="Line 59"/>
              <p:cNvSpPr>
                <a:spLocks noChangeShapeType="1"/>
              </p:cNvSpPr>
              <p:nvPr/>
            </p:nvSpPr>
            <p:spPr bwMode="auto">
              <a:xfrm flipH="1">
                <a:off x="1152" y="3792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grpSp>
          <p:nvGrpSpPr>
            <p:cNvPr id="18" name="Group 60"/>
            <p:cNvGrpSpPr>
              <a:grpSpLocks/>
            </p:cNvGrpSpPr>
            <p:nvPr/>
          </p:nvGrpSpPr>
          <p:grpSpPr bwMode="auto">
            <a:xfrm>
              <a:off x="864" y="3408"/>
              <a:ext cx="288" cy="144"/>
              <a:chOff x="1152" y="3648"/>
              <a:chExt cx="288" cy="144"/>
            </a:xfrm>
          </p:grpSpPr>
          <p:sp>
            <p:nvSpPr>
              <p:cNvPr id="361533" name="Line 61"/>
              <p:cNvSpPr>
                <a:spLocks noChangeShapeType="1"/>
              </p:cNvSpPr>
              <p:nvPr/>
            </p:nvSpPr>
            <p:spPr bwMode="auto">
              <a:xfrm>
                <a:off x="1152" y="364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534" name="Line 62"/>
              <p:cNvSpPr>
                <a:spLocks noChangeShapeType="1"/>
              </p:cNvSpPr>
              <p:nvPr/>
            </p:nvSpPr>
            <p:spPr bwMode="auto">
              <a:xfrm flipH="1">
                <a:off x="1152" y="3792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grpSp>
          <p:nvGrpSpPr>
            <p:cNvPr id="19" name="Group 63"/>
            <p:cNvGrpSpPr>
              <a:grpSpLocks/>
            </p:cNvGrpSpPr>
            <p:nvPr/>
          </p:nvGrpSpPr>
          <p:grpSpPr bwMode="auto">
            <a:xfrm>
              <a:off x="3168" y="3408"/>
              <a:ext cx="288" cy="144"/>
              <a:chOff x="1152" y="3648"/>
              <a:chExt cx="288" cy="144"/>
            </a:xfrm>
          </p:grpSpPr>
          <p:sp>
            <p:nvSpPr>
              <p:cNvPr id="361536" name="Line 64"/>
              <p:cNvSpPr>
                <a:spLocks noChangeShapeType="1"/>
              </p:cNvSpPr>
              <p:nvPr/>
            </p:nvSpPr>
            <p:spPr bwMode="auto">
              <a:xfrm>
                <a:off x="1152" y="364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537" name="Line 65"/>
              <p:cNvSpPr>
                <a:spLocks noChangeShapeType="1"/>
              </p:cNvSpPr>
              <p:nvPr/>
            </p:nvSpPr>
            <p:spPr bwMode="auto">
              <a:xfrm flipH="1">
                <a:off x="1152" y="3792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sp>
          <p:nvSpPr>
            <p:cNvPr id="361538" name="Line 66"/>
            <p:cNvSpPr>
              <a:spLocks noChangeShapeType="1"/>
            </p:cNvSpPr>
            <p:nvPr/>
          </p:nvSpPr>
          <p:spPr bwMode="auto">
            <a:xfrm>
              <a:off x="384" y="3168"/>
              <a:ext cx="4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1539" name="Line 67"/>
            <p:cNvSpPr>
              <a:spLocks noChangeShapeType="1"/>
            </p:cNvSpPr>
            <p:nvPr/>
          </p:nvSpPr>
          <p:spPr bwMode="auto">
            <a:xfrm flipV="1">
              <a:off x="3936" y="1632"/>
              <a:ext cx="0" cy="14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1540" name="Text Box 68"/>
            <p:cNvSpPr txBox="1">
              <a:spLocks noChangeArrowheads="1"/>
            </p:cNvSpPr>
            <p:nvPr/>
          </p:nvSpPr>
          <p:spPr bwMode="auto">
            <a:xfrm>
              <a:off x="4032" y="3312"/>
              <a:ext cx="1248" cy="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>
                  <a:latin typeface="Calibri" pitchFamily="34" charset="0"/>
                  <a:cs typeface="Arial" charset="0"/>
                </a:rPr>
                <a:t>data </a:t>
              </a:r>
              <a:r>
                <a:rPr lang="en-US" sz="2000" dirty="0" smtClean="0">
                  <a:latin typeface="Calibri" pitchFamily="34" charset="0"/>
                  <a:cs typeface="Arial" charset="0"/>
                </a:rPr>
                <a:t>pages</a:t>
              </a:r>
            </a:p>
            <a:p>
              <a:pPr>
                <a:spcBef>
                  <a:spcPct val="50000"/>
                </a:spcBef>
              </a:pPr>
              <a:r>
                <a:rPr lang="en-US" sz="2000" dirty="0" smtClean="0">
                  <a:latin typeface="Calibri" pitchFamily="34" charset="0"/>
                  <a:cs typeface="Arial" charset="0"/>
                </a:rPr>
                <a:t>(leaf level)</a:t>
              </a:r>
              <a:endParaRPr lang="en-US" sz="2000" dirty="0">
                <a:latin typeface="Calibri" pitchFamily="34" charset="0"/>
                <a:cs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ALTER INDEX … REBUILD</a:t>
            </a:r>
            <a:endParaRPr lang="en-US"/>
          </a:p>
        </p:txBody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Replaces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DBCC DBREINDEX</a:t>
            </a:r>
            <a:r>
              <a:rPr lang="en-US" dirty="0" smtClean="0">
                <a:cs typeface="Courier New" pitchFamily="49" charset="0"/>
              </a:rPr>
              <a:t> in SQL Server 2005 onwards</a:t>
            </a:r>
          </a:p>
          <a:p>
            <a:r>
              <a:rPr lang="en-US" u="sng" dirty="0" smtClean="0">
                <a:cs typeface="Courier New" pitchFamily="49" charset="0"/>
              </a:rPr>
              <a:t>Underlined</a:t>
            </a:r>
            <a:r>
              <a:rPr lang="en-US" dirty="0" smtClean="0">
                <a:cs typeface="Courier New" pitchFamily="49" charset="0"/>
              </a:rPr>
              <a:t> sections are new features in 2005+</a:t>
            </a:r>
          </a:p>
          <a:p>
            <a:endParaRPr lang="en-US" dirty="0" smtClean="0">
              <a:cs typeface="Courier New" pitchFamily="49" charset="0"/>
            </a:endParaRPr>
          </a:p>
          <a:p>
            <a:r>
              <a:rPr lang="en-US" dirty="0" smtClean="0"/>
              <a:t>Pros</a:t>
            </a:r>
          </a:p>
          <a:p>
            <a:pPr lvl="1"/>
            <a:r>
              <a:rPr lang="en-US" dirty="0" smtClean="0"/>
              <a:t>Atomic operation</a:t>
            </a:r>
          </a:p>
          <a:p>
            <a:pPr lvl="1"/>
            <a:r>
              <a:rPr lang="en-US" dirty="0" smtClean="0"/>
              <a:t>No knowledge of index schema or constraints required</a:t>
            </a:r>
          </a:p>
          <a:p>
            <a:pPr lvl="1"/>
            <a:r>
              <a:rPr lang="en-US" dirty="0" smtClean="0"/>
              <a:t>Can use multiple CPUs, </a:t>
            </a:r>
            <a:r>
              <a:rPr lang="en-US" u="sng" dirty="0" smtClean="0"/>
              <a:t>and control </a:t>
            </a:r>
            <a:r>
              <a:rPr lang="en-US" u="sng" dirty="0" smtClean="0">
                <a:latin typeface="Courier New" pitchFamily="49" charset="0"/>
                <a:cs typeface="Courier New" pitchFamily="49" charset="0"/>
              </a:rPr>
              <a:t>MAXDOP</a:t>
            </a:r>
          </a:p>
          <a:p>
            <a:pPr lvl="1"/>
            <a:r>
              <a:rPr lang="en-US" dirty="0" smtClean="0"/>
              <a:t>Rebuilds index statistics (with equivalent of full scan)</a:t>
            </a:r>
          </a:p>
          <a:p>
            <a:pPr lvl="1"/>
            <a:r>
              <a:rPr lang="en-US" u="sng" dirty="0" smtClean="0"/>
              <a:t>Can rebuild a single partition or all partitions</a:t>
            </a:r>
          </a:p>
          <a:p>
            <a:pPr lvl="1"/>
            <a:r>
              <a:rPr lang="en-US" u="sng" dirty="0" smtClean="0"/>
              <a:t>Can be done online (except for single partition and indexes with LOB columns)</a:t>
            </a:r>
          </a:p>
          <a:p>
            <a:pPr lvl="1"/>
            <a:r>
              <a:rPr lang="en-US" u="sng" dirty="0" smtClean="0"/>
              <a:t>Rebuilding using the same sort order does not require a sort</a:t>
            </a:r>
          </a:p>
          <a:p>
            <a:pPr lvl="1"/>
            <a:r>
              <a:rPr lang="en-US" dirty="0" smtClean="0"/>
              <a:t>Can be minimally-logged (but log backup will be the same size)</a:t>
            </a:r>
          </a:p>
          <a:p>
            <a:r>
              <a:rPr lang="en-US" dirty="0" smtClean="0"/>
              <a:t>Cons</a:t>
            </a:r>
          </a:p>
          <a:p>
            <a:pPr lvl="1"/>
            <a:r>
              <a:rPr lang="en-US" dirty="0" smtClean="0"/>
              <a:t>Atomic operation – potentially long rollback on interrupt, all or nothing semantics</a:t>
            </a:r>
          </a:p>
          <a:p>
            <a:pPr lvl="1"/>
            <a:r>
              <a:rPr lang="en-US" dirty="0" smtClean="0"/>
              <a:t>Requires creating complete new index before dropping old one</a:t>
            </a:r>
          </a:p>
          <a:p>
            <a:pPr lvl="1"/>
            <a:r>
              <a:rPr lang="en-US" dirty="0" smtClean="0"/>
              <a:t>When offline – S table lock for nonclustered index rebuild, X table lock for clustered index rebuild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ALTER INDEX … REORGANIZE</a:t>
            </a:r>
            <a:endParaRPr lang="en-US" dirty="0"/>
          </a:p>
        </p:txBody>
      </p:sp>
      <p:sp>
        <p:nvSpPr>
          <p:cNvPr id="34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Replaces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DBCC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INDEXDEFRAG</a:t>
            </a:r>
            <a:r>
              <a:rPr lang="en-US" dirty="0" err="1" smtClean="0">
                <a:cs typeface="Courier New" pitchFamily="49" charset="0"/>
              </a:rPr>
              <a:t>in</a:t>
            </a:r>
            <a:r>
              <a:rPr lang="en-US" dirty="0" smtClean="0">
                <a:cs typeface="Courier New" pitchFamily="49" charset="0"/>
              </a:rPr>
              <a:t> SQL Server 2005 onwards</a:t>
            </a:r>
          </a:p>
          <a:p>
            <a:r>
              <a:rPr lang="en-US" u="sng" dirty="0" smtClean="0">
                <a:cs typeface="Courier New" pitchFamily="49" charset="0"/>
              </a:rPr>
              <a:t>Underlined</a:t>
            </a:r>
            <a:r>
              <a:rPr lang="en-US" dirty="0" smtClean="0">
                <a:cs typeface="Courier New" pitchFamily="49" charset="0"/>
              </a:rPr>
              <a:t> sections are new features in 2005+</a:t>
            </a:r>
          </a:p>
          <a:p>
            <a:endParaRPr lang="en-US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dirty="0" smtClean="0"/>
              <a:t>Pros</a:t>
            </a:r>
          </a:p>
          <a:p>
            <a:pPr lvl="1"/>
            <a:r>
              <a:rPr lang="en-US" dirty="0" smtClean="0"/>
              <a:t>*ALWAYS* online – only requires table IX lock</a:t>
            </a:r>
          </a:p>
          <a:p>
            <a:pPr lvl="1"/>
            <a:r>
              <a:rPr lang="en-US" dirty="0" smtClean="0"/>
              <a:t>Interruptible with no loss of work – stops instantly</a:t>
            </a:r>
          </a:p>
          <a:p>
            <a:pPr lvl="1"/>
            <a:r>
              <a:rPr lang="en-US" dirty="0" smtClean="0"/>
              <a:t>Has progress reporting</a:t>
            </a:r>
          </a:p>
          <a:p>
            <a:pPr lvl="2"/>
            <a:r>
              <a:rPr lang="en-US" dirty="0" smtClean="0"/>
              <a:t>2000 – output every 30 seconds to the processing connection</a:t>
            </a:r>
          </a:p>
          <a:p>
            <a:pPr lvl="2"/>
            <a:r>
              <a:rPr lang="en-US" u="sng" dirty="0" smtClean="0"/>
              <a:t>2005 – </a:t>
            </a:r>
            <a:r>
              <a:rPr lang="en-US" u="sng" dirty="0" err="1" smtClean="0">
                <a:latin typeface="Courier New" pitchFamily="49" charset="0"/>
                <a:cs typeface="Courier New" pitchFamily="49" charset="0"/>
              </a:rPr>
              <a:t>sys.dm_exec_requests</a:t>
            </a:r>
            <a:r>
              <a:rPr lang="en-US" u="sng" dirty="0" smtClean="0"/>
              <a:t> (</a:t>
            </a:r>
            <a:r>
              <a:rPr lang="en-US" u="sng" dirty="0" err="1" smtClean="0">
                <a:latin typeface="Courier New" pitchFamily="49" charset="0"/>
                <a:cs typeface="Courier New" pitchFamily="49" charset="0"/>
              </a:rPr>
              <a:t>percent_complete</a:t>
            </a:r>
            <a:r>
              <a:rPr lang="en-US" u="sng" dirty="0" smtClean="0"/>
              <a:t>)</a:t>
            </a:r>
          </a:p>
          <a:p>
            <a:pPr lvl="1"/>
            <a:r>
              <a:rPr lang="en-US" u="sng" dirty="0" smtClean="0"/>
              <a:t>Compacts LOB storage</a:t>
            </a:r>
          </a:p>
          <a:p>
            <a:pPr lvl="1"/>
            <a:r>
              <a:rPr lang="en-US" dirty="0" smtClean="0"/>
              <a:t>Usually faster for a lightly fragmented index</a:t>
            </a:r>
          </a:p>
          <a:p>
            <a:pPr lvl="1"/>
            <a:r>
              <a:rPr lang="en-US" u="sng" dirty="0" smtClean="0"/>
              <a:t>Can reorganize one or all partitions</a:t>
            </a:r>
          </a:p>
          <a:p>
            <a:pPr lvl="1"/>
            <a:r>
              <a:rPr lang="en-US" dirty="0" smtClean="0"/>
              <a:t>Does not require any extra disk space</a:t>
            </a:r>
          </a:p>
          <a:p>
            <a:r>
              <a:rPr lang="en-US" dirty="0" smtClean="0"/>
              <a:t>Cons</a:t>
            </a:r>
          </a:p>
          <a:p>
            <a:pPr lvl="1"/>
            <a:r>
              <a:rPr lang="en-US" dirty="0" smtClean="0"/>
              <a:t>Usually slower for a heavily fragmented index</a:t>
            </a:r>
          </a:p>
          <a:p>
            <a:pPr lvl="1"/>
            <a:r>
              <a:rPr lang="en-US" dirty="0" smtClean="0"/>
              <a:t>Always fully-logged and single CPU only</a:t>
            </a:r>
          </a:p>
          <a:p>
            <a:pPr lvl="1"/>
            <a:r>
              <a:rPr lang="en-US" dirty="0" smtClean="0"/>
              <a:t>Does not update statistics</a:t>
            </a:r>
          </a:p>
          <a:p>
            <a:pPr lvl="1"/>
            <a:r>
              <a:rPr lang="en-US" dirty="0" smtClean="0"/>
              <a:t>Does not do as good a job as removing fragmentation when there is plenty of contiguous free space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… WITH DROP_EXISTING</a:t>
            </a:r>
            <a:endParaRPr lang="en-US" dirty="0"/>
          </a:p>
        </p:txBody>
      </p:sp>
      <p:sp>
        <p:nvSpPr>
          <p:cNvPr id="34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/>
              <a:t>Pros</a:t>
            </a:r>
          </a:p>
          <a:p>
            <a:pPr lvl="1"/>
            <a:r>
              <a:rPr lang="en-US" sz="2400" dirty="0" smtClean="0"/>
              <a:t>Same as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ALTER INDEX … REBUILD</a:t>
            </a:r>
          </a:p>
          <a:p>
            <a:pPr lvl="1"/>
            <a:r>
              <a:rPr lang="en-US" sz="2400" dirty="0" smtClean="0"/>
              <a:t>Can move the index to a new location</a:t>
            </a:r>
          </a:p>
          <a:p>
            <a:pPr lvl="1"/>
            <a:r>
              <a:rPr lang="en-US" sz="2400" u="sng" dirty="0" smtClean="0"/>
              <a:t>Can rebuild the index with a new partitioning scheme</a:t>
            </a:r>
          </a:p>
          <a:p>
            <a:pPr lvl="1"/>
            <a:r>
              <a:rPr lang="en-US" sz="2400" dirty="0" smtClean="0"/>
              <a:t>Can change the index schema (keys, sort order, etc)</a:t>
            </a:r>
          </a:p>
          <a:p>
            <a:pPr lvl="1"/>
            <a:r>
              <a:rPr lang="en-US" sz="2400" dirty="0" smtClean="0"/>
              <a:t>Can do all of this online (with same limitations as regular index rebuild)</a:t>
            </a:r>
          </a:p>
          <a:p>
            <a:r>
              <a:rPr lang="en-US" sz="2800" dirty="0" smtClean="0"/>
              <a:t>Cons</a:t>
            </a:r>
          </a:p>
          <a:p>
            <a:pPr lvl="1"/>
            <a:r>
              <a:rPr lang="en-US" sz="2400" dirty="0" smtClean="0"/>
              <a:t>Same as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ALTER INDEX … REBUILD</a:t>
            </a:r>
          </a:p>
          <a:p>
            <a:pPr lvl="1"/>
            <a:r>
              <a:rPr lang="en-US" sz="2400" dirty="0" smtClean="0"/>
              <a:t>Need to know the index schema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Index Rebuild Misconceptions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Rebuilding a clustered index rebuilds all nonclustered indexes</a:t>
            </a:r>
          </a:p>
          <a:p>
            <a:pPr lvl="1"/>
            <a:r>
              <a:rPr lang="en-US" sz="2000" dirty="0" smtClean="0"/>
              <a:t>No, only in 2000 and before for non-unique clustered indexes</a:t>
            </a:r>
          </a:p>
          <a:p>
            <a:pPr lvl="1"/>
            <a:r>
              <a:rPr lang="en-US" sz="2000" dirty="0" smtClean="0"/>
              <a:t>There was a bug in 2000 SP1 that *did* rebuild always</a:t>
            </a:r>
          </a:p>
          <a:p>
            <a:r>
              <a:rPr lang="en-US" sz="2400" dirty="0" smtClean="0"/>
              <a:t>Index rebuild pre-allocates the necessary space</a:t>
            </a:r>
          </a:p>
          <a:p>
            <a:pPr lvl="1"/>
            <a:r>
              <a:rPr lang="en-US" sz="2000" dirty="0" smtClean="0"/>
              <a:t>No, it allocates space as it goes so may run out</a:t>
            </a:r>
          </a:p>
          <a:p>
            <a:r>
              <a:rPr lang="en-US" sz="2400" dirty="0" smtClean="0"/>
              <a:t>Rebuilding in BULK_LOGGED reduces the size of the log backups</a:t>
            </a:r>
          </a:p>
          <a:p>
            <a:pPr lvl="1"/>
            <a:r>
              <a:rPr lang="en-US" sz="2000" dirty="0" smtClean="0"/>
              <a:t>No, only the size of the transaction log. Remember how log backups work after a minimally-logged operation?</a:t>
            </a:r>
          </a:p>
          <a:p>
            <a:r>
              <a:rPr lang="en-US" sz="2400" dirty="0" smtClean="0"/>
              <a:t>Index rebuilds in a multi-file filegroup only use a single file</a:t>
            </a:r>
          </a:p>
          <a:p>
            <a:pPr lvl="1"/>
            <a:r>
              <a:rPr lang="en-US" sz="2000" dirty="0" smtClean="0"/>
              <a:t>No, the allocations will follow regular round-robin proportional fill</a:t>
            </a:r>
          </a:p>
          <a:p>
            <a:r>
              <a:rPr lang="en-US" sz="2400" dirty="0" smtClean="0"/>
              <a:t>Online index build doesn’t take any locks at all</a:t>
            </a:r>
          </a:p>
          <a:p>
            <a:pPr lvl="1"/>
            <a:r>
              <a:rPr lang="en-US" sz="2000" dirty="0" smtClean="0"/>
              <a:t>No, as we’ll see in a couple of slides</a:t>
            </a:r>
            <a:endParaRPr lang="en-US" sz="2000" dirty="0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To Rebuild vs. Defrag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Much debate on this, basically it depends!</a:t>
            </a:r>
          </a:p>
          <a:p>
            <a:r>
              <a:rPr lang="en-US" sz="2800" dirty="0" smtClean="0"/>
              <a:t>I had to come up with numbers for Books Online so I chose:</a:t>
            </a:r>
          </a:p>
          <a:p>
            <a:pPr lvl="1"/>
            <a:r>
              <a:rPr lang="en-US" sz="2400" dirty="0" smtClean="0"/>
              <a:t>&lt; 10% do nothing</a:t>
            </a:r>
          </a:p>
          <a:p>
            <a:pPr lvl="1"/>
            <a:r>
              <a:rPr lang="en-US" sz="2400" dirty="0" smtClean="0"/>
              <a:t>10% &lt;&gt; 30% defrag/reorganize</a:t>
            </a:r>
          </a:p>
          <a:p>
            <a:pPr lvl="1"/>
            <a:r>
              <a:rPr lang="en-US" sz="2400" dirty="0" smtClean="0"/>
              <a:t>30%+ rebuild</a:t>
            </a:r>
          </a:p>
          <a:p>
            <a:pPr lvl="1"/>
            <a:r>
              <a:rPr lang="en-US" sz="2400" dirty="0" smtClean="0"/>
              <a:t>And don’t do anything if the index has &lt; 1000 pages</a:t>
            </a:r>
          </a:p>
          <a:p>
            <a:endParaRPr lang="en-US" sz="2800" dirty="0" smtClean="0"/>
          </a:p>
          <a:p>
            <a:r>
              <a:rPr lang="en-US" sz="2800" dirty="0" smtClean="0"/>
              <a:t>Your mileage may (and will) vary</a:t>
            </a:r>
          </a:p>
          <a:p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3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Online Index Operations</a:t>
            </a:r>
            <a:endParaRPr lang="en-US" dirty="0" smtClean="0"/>
          </a:p>
        </p:txBody>
      </p:sp>
      <p:sp>
        <p:nvSpPr>
          <p:cNvPr id="50073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FF0000"/>
                </a:solidFill>
              </a:rPr>
              <a:t>BEWARE:</a:t>
            </a:r>
            <a:r>
              <a:rPr lang="en-US" sz="2400" dirty="0" smtClean="0"/>
              <a:t> now a fully logged operation in full recovery model in 2008 onwards!!</a:t>
            </a:r>
          </a:p>
          <a:p>
            <a:pPr lvl="1"/>
            <a:r>
              <a:rPr lang="en-US" sz="2000" dirty="0" smtClean="0"/>
              <a:t>See </a:t>
            </a:r>
            <a:r>
              <a:rPr lang="en-US" sz="2000" dirty="0" smtClean="0">
                <a:hlinkClick r:id="rId2"/>
              </a:rPr>
              <a:t>http://support.microsoft.com/kb/2407439</a:t>
            </a:r>
            <a:endParaRPr lang="en-US" sz="2000" dirty="0" smtClean="0"/>
          </a:p>
          <a:p>
            <a:r>
              <a:rPr lang="en-US" sz="2400" dirty="0" smtClean="0"/>
              <a:t>‘Online’ is a bit of a misnomer</a:t>
            </a:r>
          </a:p>
          <a:p>
            <a:pPr lvl="1"/>
            <a:r>
              <a:rPr lang="en-US" sz="2000" dirty="0" smtClean="0"/>
              <a:t>Concurrent activity is impacted for (hopefully) very brief period at start and completion of rebuild</a:t>
            </a:r>
          </a:p>
          <a:p>
            <a:pPr lvl="1"/>
            <a:r>
              <a:rPr lang="en-US" sz="2000" dirty="0" smtClean="0"/>
              <a:t>‘online’ is a bit of a misnomer</a:t>
            </a:r>
          </a:p>
          <a:p>
            <a:r>
              <a:rPr lang="en-US" sz="2400" dirty="0" smtClean="0"/>
              <a:t>Performance may be impacted during operation as DML is directed to two indexes and versioning is used</a:t>
            </a:r>
          </a:p>
          <a:p>
            <a:r>
              <a:rPr lang="en-US" sz="2400" dirty="0" smtClean="0"/>
              <a:t>Indexes with LOB columns cannot have online operations</a:t>
            </a:r>
          </a:p>
          <a:p>
            <a:pPr lvl="1"/>
            <a:r>
              <a:rPr lang="en-US" sz="2000" dirty="0" smtClean="0"/>
              <a:t>E.g. a clustered index on a table with a LOB column</a:t>
            </a:r>
          </a:p>
          <a:p>
            <a:pPr lvl="1"/>
            <a:r>
              <a:rPr lang="en-US" sz="2000" dirty="0" smtClean="0"/>
              <a:t>E.g. a nonclustered index that INCLUDE’s a LOB column</a:t>
            </a:r>
          </a:p>
          <a:p>
            <a:r>
              <a:rPr lang="en-US" sz="2400" dirty="0" smtClean="0"/>
              <a:t>Only one online index operation per table at a time</a:t>
            </a:r>
          </a:p>
          <a:p>
            <a:r>
              <a:rPr lang="en-US" sz="2400" dirty="0" smtClean="0"/>
              <a:t>Can online create, drop, rebuild, (re)partition an index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Inside Online Index Operations</a:t>
            </a:r>
            <a:endParaRPr lang="en-US" dirty="0"/>
          </a:p>
        </p:txBody>
      </p:sp>
      <p:sp>
        <p:nvSpPr>
          <p:cNvPr id="349188" name="Line 4"/>
          <p:cNvSpPr>
            <a:spLocks noChangeShapeType="1"/>
          </p:cNvSpPr>
          <p:nvPr/>
        </p:nvSpPr>
        <p:spPr bwMode="auto">
          <a:xfrm>
            <a:off x="914400" y="2271713"/>
            <a:ext cx="7315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9189" name="Text Box 5"/>
          <p:cNvSpPr txBox="1">
            <a:spLocks noChangeArrowheads="1"/>
          </p:cNvSpPr>
          <p:nvPr/>
        </p:nvSpPr>
        <p:spPr bwMode="auto">
          <a:xfrm>
            <a:off x="228600" y="2119313"/>
            <a:ext cx="623889" cy="34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>
                <a:latin typeface="Calibri" pitchFamily="34" charset="0"/>
                <a:cs typeface="Arial" charset="0"/>
              </a:rPr>
              <a:t>time</a:t>
            </a:r>
          </a:p>
        </p:txBody>
      </p:sp>
      <p:sp>
        <p:nvSpPr>
          <p:cNvPr id="349190" name="Line 6"/>
          <p:cNvSpPr>
            <a:spLocks noChangeShapeType="1"/>
          </p:cNvSpPr>
          <p:nvPr/>
        </p:nvSpPr>
        <p:spPr bwMode="auto">
          <a:xfrm>
            <a:off x="1828800" y="2271713"/>
            <a:ext cx="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arrow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9191" name="Text Box 7"/>
          <p:cNvSpPr txBox="1">
            <a:spLocks noChangeArrowheads="1"/>
          </p:cNvSpPr>
          <p:nvPr/>
        </p:nvSpPr>
        <p:spPr bwMode="auto">
          <a:xfrm>
            <a:off x="914400" y="2805113"/>
            <a:ext cx="1815497" cy="59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>
                <a:latin typeface="Calibri" pitchFamily="34" charset="0"/>
                <a:cs typeface="Arial" charset="0"/>
              </a:rPr>
              <a:t>begin rebuild</a:t>
            </a:r>
          </a:p>
          <a:p>
            <a:r>
              <a:rPr lang="en-US" sz="1800" dirty="0">
                <a:latin typeface="Calibri" pitchFamily="34" charset="0"/>
                <a:cs typeface="Arial" charset="0"/>
              </a:rPr>
              <a:t>create new index</a:t>
            </a:r>
          </a:p>
        </p:txBody>
      </p:sp>
      <p:sp>
        <p:nvSpPr>
          <p:cNvPr id="349192" name="Line 8"/>
          <p:cNvSpPr>
            <a:spLocks noChangeShapeType="1"/>
          </p:cNvSpPr>
          <p:nvPr/>
        </p:nvSpPr>
        <p:spPr bwMode="auto">
          <a:xfrm>
            <a:off x="1828800" y="1814513"/>
            <a:ext cx="0" cy="45720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9193" name="Text Box 9"/>
          <p:cNvSpPr txBox="1">
            <a:spLocks noChangeArrowheads="1"/>
          </p:cNvSpPr>
          <p:nvPr/>
        </p:nvSpPr>
        <p:spPr bwMode="auto">
          <a:xfrm>
            <a:off x="914400" y="1295400"/>
            <a:ext cx="1782860" cy="34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>
                <a:solidFill>
                  <a:schemeClr val="hlink"/>
                </a:solidFill>
                <a:latin typeface="Calibri" pitchFamily="34" charset="0"/>
                <a:cs typeface="Arial" charset="0"/>
              </a:rPr>
              <a:t>short-hold S lock</a:t>
            </a:r>
          </a:p>
        </p:txBody>
      </p:sp>
      <p:sp>
        <p:nvSpPr>
          <p:cNvPr id="349194" name="Line 10"/>
          <p:cNvSpPr>
            <a:spLocks noChangeShapeType="1"/>
          </p:cNvSpPr>
          <p:nvPr/>
        </p:nvSpPr>
        <p:spPr bwMode="auto">
          <a:xfrm flipV="1">
            <a:off x="7315200" y="2271713"/>
            <a:ext cx="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9195" name="Text Box 11"/>
          <p:cNvSpPr txBox="1">
            <a:spLocks noChangeArrowheads="1"/>
          </p:cNvSpPr>
          <p:nvPr/>
        </p:nvSpPr>
        <p:spPr bwMode="auto">
          <a:xfrm>
            <a:off x="6477000" y="2805113"/>
            <a:ext cx="1563248" cy="59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>
                <a:latin typeface="Calibri" pitchFamily="34" charset="0"/>
                <a:cs typeface="Arial" charset="0"/>
              </a:rPr>
              <a:t>end rebuild</a:t>
            </a:r>
          </a:p>
          <a:p>
            <a:r>
              <a:rPr lang="en-US" sz="1800" dirty="0">
                <a:latin typeface="Calibri" pitchFamily="34" charset="0"/>
                <a:cs typeface="Arial" charset="0"/>
              </a:rPr>
              <a:t>drop old index</a:t>
            </a:r>
          </a:p>
        </p:txBody>
      </p:sp>
      <p:sp>
        <p:nvSpPr>
          <p:cNvPr id="349196" name="Line 12"/>
          <p:cNvSpPr>
            <a:spLocks noChangeShapeType="1"/>
          </p:cNvSpPr>
          <p:nvPr/>
        </p:nvSpPr>
        <p:spPr bwMode="auto">
          <a:xfrm>
            <a:off x="1981200" y="2500313"/>
            <a:ext cx="518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9197" name="Line 13"/>
          <p:cNvSpPr>
            <a:spLocks noChangeShapeType="1"/>
          </p:cNvSpPr>
          <p:nvPr/>
        </p:nvSpPr>
        <p:spPr bwMode="auto">
          <a:xfrm>
            <a:off x="7315200" y="1814513"/>
            <a:ext cx="0" cy="45720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9198" name="Text Box 14"/>
          <p:cNvSpPr txBox="1">
            <a:spLocks noChangeArrowheads="1"/>
          </p:cNvSpPr>
          <p:nvPr/>
        </p:nvSpPr>
        <p:spPr bwMode="auto">
          <a:xfrm>
            <a:off x="6096000" y="1295400"/>
            <a:ext cx="2490788" cy="34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 dirty="0">
                <a:solidFill>
                  <a:schemeClr val="hlink"/>
                </a:solidFill>
                <a:latin typeface="Calibri" pitchFamily="34" charset="0"/>
                <a:cs typeface="Arial" charset="0"/>
              </a:rPr>
              <a:t>short-hold SCH_M lock</a:t>
            </a: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2743200" y="3429000"/>
            <a:ext cx="3810000" cy="2551113"/>
            <a:chOff x="1584" y="2304"/>
            <a:chExt cx="2400" cy="1607"/>
          </a:xfrm>
        </p:grpSpPr>
        <p:sp>
          <p:nvSpPr>
            <p:cNvPr id="349200" name="AutoShape 16"/>
            <p:cNvSpPr>
              <a:spLocks noChangeArrowheads="1"/>
            </p:cNvSpPr>
            <p:nvPr/>
          </p:nvSpPr>
          <p:spPr bwMode="auto">
            <a:xfrm>
              <a:off x="1584" y="2544"/>
              <a:ext cx="624" cy="576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201" name="Text Box 17"/>
            <p:cNvSpPr txBox="1">
              <a:spLocks noChangeArrowheads="1"/>
            </p:cNvSpPr>
            <p:nvPr/>
          </p:nvSpPr>
          <p:spPr bwMode="auto">
            <a:xfrm>
              <a:off x="3408" y="3168"/>
              <a:ext cx="395" cy="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1800" dirty="0">
                  <a:latin typeface="Calibri" pitchFamily="34" charset="0"/>
                  <a:cs typeface="Arial" charset="0"/>
                </a:rPr>
                <a:t>n</a:t>
              </a:r>
              <a:r>
                <a:rPr lang="en-US" sz="1800" dirty="0" smtClean="0">
                  <a:latin typeface="Calibri" pitchFamily="34" charset="0"/>
                  <a:cs typeface="Arial" charset="0"/>
                </a:rPr>
                <a:t>ew</a:t>
              </a:r>
              <a:endParaRPr lang="en-US" sz="1800" dirty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349202" name="Text Box 18"/>
            <p:cNvSpPr txBox="1">
              <a:spLocks noChangeArrowheads="1"/>
            </p:cNvSpPr>
            <p:nvPr/>
          </p:nvSpPr>
          <p:spPr bwMode="auto">
            <a:xfrm>
              <a:off x="1584" y="3216"/>
              <a:ext cx="605" cy="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1800" dirty="0">
                  <a:latin typeface="Calibri" pitchFamily="34" charset="0"/>
                  <a:cs typeface="Arial" charset="0"/>
                </a:rPr>
                <a:t>o</a:t>
              </a:r>
              <a:r>
                <a:rPr lang="en-US" sz="1800" dirty="0" smtClean="0">
                  <a:latin typeface="Calibri" pitchFamily="34" charset="0"/>
                  <a:cs typeface="Arial" charset="0"/>
                </a:rPr>
                <a:t>riginal</a:t>
              </a:r>
              <a:endParaRPr lang="en-US" sz="1800" dirty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349203" name="AutoShape 19"/>
            <p:cNvSpPr>
              <a:spLocks noChangeArrowheads="1"/>
            </p:cNvSpPr>
            <p:nvPr/>
          </p:nvSpPr>
          <p:spPr bwMode="auto">
            <a:xfrm flipH="1">
              <a:off x="2304" y="2640"/>
              <a:ext cx="960" cy="384"/>
            </a:xfrm>
            <a:prstGeom prst="leftArrow">
              <a:avLst>
                <a:gd name="adj1" fmla="val 50000"/>
                <a:gd name="adj2" fmla="val 62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204" name="Text Box 20"/>
            <p:cNvSpPr txBox="1">
              <a:spLocks noChangeArrowheads="1"/>
            </p:cNvSpPr>
            <p:nvPr/>
          </p:nvSpPr>
          <p:spPr bwMode="auto">
            <a:xfrm>
              <a:off x="2256" y="2304"/>
              <a:ext cx="1058" cy="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1800" dirty="0">
                  <a:latin typeface="Calibri" pitchFamily="34" charset="0"/>
                  <a:cs typeface="Arial" charset="0"/>
                </a:rPr>
                <a:t>versioned scan</a:t>
              </a:r>
            </a:p>
          </p:txBody>
        </p:sp>
        <p:sp>
          <p:nvSpPr>
            <p:cNvPr id="349205" name="Line 21"/>
            <p:cNvSpPr>
              <a:spLocks noChangeShapeType="1"/>
            </p:cNvSpPr>
            <p:nvPr/>
          </p:nvSpPr>
          <p:spPr bwMode="auto">
            <a:xfrm flipH="1" flipV="1">
              <a:off x="2256" y="3168"/>
              <a:ext cx="528" cy="528"/>
            </a:xfrm>
            <a:prstGeom prst="line">
              <a:avLst/>
            </a:prstGeom>
            <a:noFill/>
            <a:ln w="508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9206" name="Line 22"/>
            <p:cNvSpPr>
              <a:spLocks noChangeShapeType="1"/>
            </p:cNvSpPr>
            <p:nvPr/>
          </p:nvSpPr>
          <p:spPr bwMode="auto">
            <a:xfrm flipV="1">
              <a:off x="2784" y="3168"/>
              <a:ext cx="528" cy="528"/>
            </a:xfrm>
            <a:prstGeom prst="line">
              <a:avLst/>
            </a:prstGeom>
            <a:noFill/>
            <a:ln w="508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9207" name="Text Box 23"/>
            <p:cNvSpPr txBox="1">
              <a:spLocks noChangeArrowheads="1"/>
            </p:cNvSpPr>
            <p:nvPr/>
          </p:nvSpPr>
          <p:spPr bwMode="auto">
            <a:xfrm>
              <a:off x="2208" y="3696"/>
              <a:ext cx="1147" cy="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 dirty="0">
                  <a:latin typeface="Calibri" pitchFamily="34" charset="0"/>
                  <a:cs typeface="Arial" charset="0"/>
                </a:rPr>
                <a:t>dual update path</a:t>
              </a:r>
            </a:p>
          </p:txBody>
        </p:sp>
        <p:sp>
          <p:nvSpPr>
            <p:cNvPr id="349208" name="AutoShape 24"/>
            <p:cNvSpPr>
              <a:spLocks noChangeArrowheads="1"/>
            </p:cNvSpPr>
            <p:nvPr/>
          </p:nvSpPr>
          <p:spPr bwMode="auto">
            <a:xfrm>
              <a:off x="3360" y="2544"/>
              <a:ext cx="624" cy="576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77900" y="3344863"/>
            <a:ext cx="7850188" cy="701731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Removing Fragmentation</a:t>
            </a:r>
          </a:p>
        </p:txBody>
      </p:sp>
      <p:sp>
        <p:nvSpPr>
          <p:cNvPr id="485381" name="Rectangle 5"/>
          <p:cNvSpPr>
            <a:spLocks noChangeArrowheads="1"/>
          </p:cNvSpPr>
          <p:nvPr/>
        </p:nvSpPr>
        <p:spPr bwMode="auto">
          <a:xfrm>
            <a:off x="0" y="1089025"/>
            <a:ext cx="9144000" cy="914400"/>
          </a:xfrm>
          <a:prstGeom prst="rect">
            <a:avLst/>
          </a:prstGeom>
          <a:gradFill rotWithShape="1">
            <a:gsLst>
              <a:gs pos="0">
                <a:schemeClr val="accent1">
                  <a:alpha val="25000"/>
                </a:schemeClr>
              </a:gs>
              <a:gs pos="100000">
                <a:schemeClr val="accent1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3252" name="Rectangle 6"/>
          <p:cNvSpPr>
            <a:spLocks noChangeArrowheads="1"/>
          </p:cNvSpPr>
          <p:nvPr/>
        </p:nvSpPr>
        <p:spPr bwMode="auto">
          <a:xfrm>
            <a:off x="457200" y="9604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6000" dirty="0">
                <a:solidFill>
                  <a:schemeClr val="tx1"/>
                </a:solidFill>
                <a:latin typeface="Calibri" pitchFamily="34" charset="0"/>
              </a:rPr>
              <a:t>Demo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LOB Data </a:t>
            </a:r>
            <a:r>
              <a:rPr lang="en-US" sz="3200" dirty="0" smtClean="0"/>
              <a:t>(revisited)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>
                <a:solidFill>
                  <a:srgbClr val="FFFF99"/>
                </a:solidFill>
              </a:rPr>
              <a:t>(E.g. </a:t>
            </a:r>
            <a:r>
              <a:rPr lang="en-US" sz="3200" dirty="0" err="1" smtClean="0">
                <a:solidFill>
                  <a:srgbClr val="FFFF99"/>
                </a:solidFill>
              </a:rPr>
              <a:t>varchar</a:t>
            </a:r>
            <a:r>
              <a:rPr lang="en-US" sz="3200" dirty="0" smtClean="0">
                <a:solidFill>
                  <a:srgbClr val="FFFF99"/>
                </a:solidFill>
              </a:rPr>
              <a:t> (max), text, XML)</a:t>
            </a:r>
            <a:endParaRPr lang="en-US" sz="3200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Data/index record stores a pointer to the actual LOB value on a different page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Accessing the LOB data requires (potentially) another I/O – usually random!</a:t>
            </a:r>
          </a:p>
          <a:p>
            <a:pPr lvl="1"/>
            <a:r>
              <a:rPr lang="en-US" sz="1800" dirty="0" smtClean="0"/>
              <a:t>This applies to row-overflow data as well</a:t>
            </a:r>
          </a:p>
          <a:p>
            <a:pPr lvl="1"/>
            <a:r>
              <a:rPr lang="en-US" sz="1800" dirty="0" smtClean="0"/>
              <a:t>Can be a cause of poor performance even if the index is free of fragmentation</a:t>
            </a:r>
          </a:p>
          <a:p>
            <a:endParaRPr lang="en-US" sz="18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1600200" y="2260600"/>
            <a:ext cx="2133600" cy="1981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600200" y="2870200"/>
            <a:ext cx="2133600" cy="228600"/>
          </a:xfrm>
          <a:prstGeom prst="rect">
            <a:avLst/>
          </a:prstGeom>
          <a:solidFill>
            <a:schemeClr val="tx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410200" y="2260600"/>
            <a:ext cx="2133600" cy="1981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410200" y="2565400"/>
            <a:ext cx="2133600" cy="9906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362200" y="2870200"/>
            <a:ext cx="4572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3" name="Shape 12"/>
          <p:cNvCxnSpPr>
            <a:stCxn id="11" idx="2"/>
          </p:cNvCxnSpPr>
          <p:nvPr/>
        </p:nvCxnSpPr>
        <p:spPr>
          <a:xfrm rot="5400000" flipH="1" flipV="1">
            <a:off x="3733800" y="1422400"/>
            <a:ext cx="533400" cy="2819400"/>
          </a:xfrm>
          <a:prstGeom prst="bentConnector4">
            <a:avLst>
              <a:gd name="adj1" fmla="val -42857"/>
              <a:gd name="adj2" fmla="val 54054"/>
            </a:avLst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859" name="TextBox 13"/>
          <p:cNvSpPr txBox="1">
            <a:spLocks noChangeArrowheads="1"/>
          </p:cNvSpPr>
          <p:nvPr/>
        </p:nvSpPr>
        <p:spPr bwMode="auto">
          <a:xfrm>
            <a:off x="2057400" y="3784600"/>
            <a:ext cx="12302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Calibri" pitchFamily="34" charset="0"/>
              </a:rPr>
              <a:t>data </a:t>
            </a:r>
            <a:r>
              <a:rPr lang="en-US" sz="2000" dirty="0">
                <a:latin typeface="Calibri" pitchFamily="34" charset="0"/>
              </a:rPr>
              <a:t>page</a:t>
            </a:r>
          </a:p>
        </p:txBody>
      </p:sp>
      <p:sp>
        <p:nvSpPr>
          <p:cNvPr id="78860" name="TextBox 14"/>
          <p:cNvSpPr txBox="1">
            <a:spLocks noChangeArrowheads="1"/>
          </p:cNvSpPr>
          <p:nvPr/>
        </p:nvSpPr>
        <p:spPr bwMode="auto">
          <a:xfrm>
            <a:off x="5837238" y="3784600"/>
            <a:ext cx="11733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Calibri" pitchFamily="34" charset="0"/>
              </a:rPr>
              <a:t>text </a:t>
            </a:r>
            <a:r>
              <a:rPr lang="en-US" sz="2000" dirty="0">
                <a:latin typeface="Calibri" pitchFamily="34" charset="0"/>
              </a:rPr>
              <a:t>page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Your Indexes Being Used?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There are lots of bad practices around index strategy, including creating extra indexes</a:t>
            </a:r>
          </a:p>
          <a:p>
            <a:pPr lvl="1"/>
            <a:r>
              <a:rPr lang="en-US" sz="2400" dirty="0" smtClean="0"/>
              <a:t>E.g. an index for each column in the table</a:t>
            </a:r>
          </a:p>
          <a:p>
            <a:r>
              <a:rPr lang="en-US" sz="2800" dirty="0" smtClean="0"/>
              <a:t>Extra, unused indexes waste resources as they must be maintained by DML operations</a:t>
            </a:r>
          </a:p>
          <a:p>
            <a:r>
              <a:rPr lang="en-US" sz="2800" dirty="0" smtClean="0"/>
              <a:t>Use the </a:t>
            </a:r>
            <a:r>
              <a:rPr lang="en-US" sz="2800" dirty="0" err="1" smtClean="0"/>
              <a:t>sys.dm_db_index_usage_stats</a:t>
            </a:r>
            <a:r>
              <a:rPr lang="en-US" sz="2800" dirty="0" smtClean="0"/>
              <a:t> DMV to tell if an index is being used at all during the business cycle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Nonclustered Index Structure</a:t>
            </a:r>
            <a:endParaRPr lang="en-US" sz="2000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09600" y="2514600"/>
            <a:ext cx="7772400" cy="3276600"/>
            <a:chOff x="384" y="1584"/>
            <a:chExt cx="4896" cy="2064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3168" y="2496"/>
              <a:ext cx="288" cy="336"/>
              <a:chOff x="2304" y="3312"/>
              <a:chExt cx="288" cy="336"/>
            </a:xfrm>
          </p:grpSpPr>
          <p:sp>
            <p:nvSpPr>
              <p:cNvPr id="363526" name="Rectangle 6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27" name="Text Box 7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P</a:t>
                </a:r>
              </a:p>
            </p:txBody>
          </p:sp>
        </p:grp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880" y="3312"/>
              <a:ext cx="288" cy="336"/>
              <a:chOff x="2304" y="3312"/>
              <a:chExt cx="288" cy="336"/>
            </a:xfrm>
          </p:grpSpPr>
          <p:sp>
            <p:nvSpPr>
              <p:cNvPr id="363529" name="Rectangle 9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30" name="Text Box 10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3456" y="3312"/>
              <a:ext cx="288" cy="336"/>
              <a:chOff x="2304" y="3312"/>
              <a:chExt cx="288" cy="336"/>
            </a:xfrm>
          </p:grpSpPr>
          <p:sp>
            <p:nvSpPr>
              <p:cNvPr id="363532" name="Rectangle 12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33" name="Text Box 13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6" name="Group 14"/>
            <p:cNvGrpSpPr>
              <a:grpSpLocks/>
            </p:cNvGrpSpPr>
            <p:nvPr/>
          </p:nvGrpSpPr>
          <p:grpSpPr bwMode="auto">
            <a:xfrm>
              <a:off x="2016" y="2496"/>
              <a:ext cx="288" cy="336"/>
              <a:chOff x="2304" y="3312"/>
              <a:chExt cx="288" cy="336"/>
            </a:xfrm>
          </p:grpSpPr>
          <p:sp>
            <p:nvSpPr>
              <p:cNvPr id="363535" name="Rectangle 15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36" name="Text Box 16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P</a:t>
                </a:r>
              </a:p>
            </p:txBody>
          </p:sp>
        </p:grpSp>
        <p:grpSp>
          <p:nvGrpSpPr>
            <p:cNvPr id="7" name="Group 17"/>
            <p:cNvGrpSpPr>
              <a:grpSpLocks/>
            </p:cNvGrpSpPr>
            <p:nvPr/>
          </p:nvGrpSpPr>
          <p:grpSpPr bwMode="auto">
            <a:xfrm>
              <a:off x="1728" y="3312"/>
              <a:ext cx="288" cy="336"/>
              <a:chOff x="2304" y="3312"/>
              <a:chExt cx="288" cy="336"/>
            </a:xfrm>
          </p:grpSpPr>
          <p:sp>
            <p:nvSpPr>
              <p:cNvPr id="363538" name="Rectangle 18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39" name="Text Box 19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8" name="Group 20"/>
            <p:cNvGrpSpPr>
              <a:grpSpLocks/>
            </p:cNvGrpSpPr>
            <p:nvPr/>
          </p:nvGrpSpPr>
          <p:grpSpPr bwMode="auto">
            <a:xfrm>
              <a:off x="2304" y="3312"/>
              <a:ext cx="288" cy="336"/>
              <a:chOff x="2304" y="3312"/>
              <a:chExt cx="288" cy="336"/>
            </a:xfrm>
          </p:grpSpPr>
          <p:sp>
            <p:nvSpPr>
              <p:cNvPr id="363541" name="Rectangle 21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42" name="Text Box 22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9" name="Group 23"/>
            <p:cNvGrpSpPr>
              <a:grpSpLocks/>
            </p:cNvGrpSpPr>
            <p:nvPr/>
          </p:nvGrpSpPr>
          <p:grpSpPr bwMode="auto">
            <a:xfrm>
              <a:off x="864" y="2496"/>
              <a:ext cx="288" cy="336"/>
              <a:chOff x="2304" y="3312"/>
              <a:chExt cx="288" cy="336"/>
            </a:xfrm>
          </p:grpSpPr>
          <p:sp>
            <p:nvSpPr>
              <p:cNvPr id="363544" name="Rectangle 24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45" name="Text Box 25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P</a:t>
                </a:r>
              </a:p>
            </p:txBody>
          </p:sp>
        </p:grpSp>
        <p:grpSp>
          <p:nvGrpSpPr>
            <p:cNvPr id="10" name="Group 26"/>
            <p:cNvGrpSpPr>
              <a:grpSpLocks/>
            </p:cNvGrpSpPr>
            <p:nvPr/>
          </p:nvGrpSpPr>
          <p:grpSpPr bwMode="auto">
            <a:xfrm>
              <a:off x="576" y="3312"/>
              <a:ext cx="288" cy="336"/>
              <a:chOff x="2304" y="3312"/>
              <a:chExt cx="288" cy="336"/>
            </a:xfrm>
          </p:grpSpPr>
          <p:sp>
            <p:nvSpPr>
              <p:cNvPr id="363547" name="Rectangle 27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48" name="Text Box 28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11" name="Group 29"/>
            <p:cNvGrpSpPr>
              <a:grpSpLocks/>
            </p:cNvGrpSpPr>
            <p:nvPr/>
          </p:nvGrpSpPr>
          <p:grpSpPr bwMode="auto">
            <a:xfrm>
              <a:off x="1152" y="3312"/>
              <a:ext cx="288" cy="336"/>
              <a:chOff x="2304" y="3312"/>
              <a:chExt cx="288" cy="336"/>
            </a:xfrm>
          </p:grpSpPr>
          <p:sp>
            <p:nvSpPr>
              <p:cNvPr id="363550" name="Rectangle 30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51" name="Text Box 31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12" name="Group 32"/>
            <p:cNvGrpSpPr>
              <a:grpSpLocks/>
            </p:cNvGrpSpPr>
            <p:nvPr/>
          </p:nvGrpSpPr>
          <p:grpSpPr bwMode="auto">
            <a:xfrm>
              <a:off x="2016" y="1584"/>
              <a:ext cx="288" cy="336"/>
              <a:chOff x="2304" y="3312"/>
              <a:chExt cx="288" cy="336"/>
            </a:xfrm>
          </p:grpSpPr>
          <p:sp>
            <p:nvSpPr>
              <p:cNvPr id="363553" name="Rectangle 33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54" name="Text Box 34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R</a:t>
                </a:r>
              </a:p>
            </p:txBody>
          </p:sp>
        </p:grpSp>
        <p:sp>
          <p:nvSpPr>
            <p:cNvPr id="363555" name="Line 35"/>
            <p:cNvSpPr>
              <a:spLocks noChangeShapeType="1"/>
            </p:cNvSpPr>
            <p:nvPr/>
          </p:nvSpPr>
          <p:spPr bwMode="auto">
            <a:xfrm>
              <a:off x="2160" y="1920"/>
              <a:ext cx="0" cy="57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3556" name="Line 36"/>
            <p:cNvSpPr>
              <a:spLocks noChangeShapeType="1"/>
            </p:cNvSpPr>
            <p:nvPr/>
          </p:nvSpPr>
          <p:spPr bwMode="auto">
            <a:xfrm flipH="1">
              <a:off x="1008" y="1920"/>
              <a:ext cx="1152" cy="57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3557" name="Line 37"/>
            <p:cNvSpPr>
              <a:spLocks noChangeShapeType="1"/>
            </p:cNvSpPr>
            <p:nvPr/>
          </p:nvSpPr>
          <p:spPr bwMode="auto">
            <a:xfrm>
              <a:off x="2160" y="1920"/>
              <a:ext cx="1152" cy="57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grpSp>
          <p:nvGrpSpPr>
            <p:cNvPr id="13" name="Group 38"/>
            <p:cNvGrpSpPr>
              <a:grpSpLocks/>
            </p:cNvGrpSpPr>
            <p:nvPr/>
          </p:nvGrpSpPr>
          <p:grpSpPr bwMode="auto">
            <a:xfrm>
              <a:off x="2304" y="2592"/>
              <a:ext cx="864" cy="144"/>
              <a:chOff x="1440" y="2832"/>
              <a:chExt cx="864" cy="144"/>
            </a:xfrm>
          </p:grpSpPr>
          <p:sp>
            <p:nvSpPr>
              <p:cNvPr id="363559" name="Line 39"/>
              <p:cNvSpPr>
                <a:spLocks noChangeShapeType="1"/>
              </p:cNvSpPr>
              <p:nvPr/>
            </p:nvSpPr>
            <p:spPr bwMode="auto">
              <a:xfrm>
                <a:off x="1440" y="2832"/>
                <a:ext cx="8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60" name="Line 40"/>
              <p:cNvSpPr>
                <a:spLocks noChangeShapeType="1"/>
              </p:cNvSpPr>
              <p:nvPr/>
            </p:nvSpPr>
            <p:spPr bwMode="auto">
              <a:xfrm flipH="1">
                <a:off x="1440" y="2976"/>
                <a:ext cx="8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grpSp>
          <p:nvGrpSpPr>
            <p:cNvPr id="14" name="Group 41"/>
            <p:cNvGrpSpPr>
              <a:grpSpLocks/>
            </p:cNvGrpSpPr>
            <p:nvPr/>
          </p:nvGrpSpPr>
          <p:grpSpPr bwMode="auto">
            <a:xfrm>
              <a:off x="1152" y="2592"/>
              <a:ext cx="864" cy="144"/>
              <a:chOff x="1440" y="2832"/>
              <a:chExt cx="864" cy="144"/>
            </a:xfrm>
          </p:grpSpPr>
          <p:sp>
            <p:nvSpPr>
              <p:cNvPr id="363562" name="Line 42"/>
              <p:cNvSpPr>
                <a:spLocks noChangeShapeType="1"/>
              </p:cNvSpPr>
              <p:nvPr/>
            </p:nvSpPr>
            <p:spPr bwMode="auto">
              <a:xfrm>
                <a:off x="1440" y="2832"/>
                <a:ext cx="8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63" name="Line 43"/>
              <p:cNvSpPr>
                <a:spLocks noChangeShapeType="1"/>
              </p:cNvSpPr>
              <p:nvPr/>
            </p:nvSpPr>
            <p:spPr bwMode="auto">
              <a:xfrm flipH="1">
                <a:off x="1440" y="2976"/>
                <a:ext cx="8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sp>
          <p:nvSpPr>
            <p:cNvPr id="363564" name="Line 44"/>
            <p:cNvSpPr>
              <a:spLocks noChangeShapeType="1"/>
            </p:cNvSpPr>
            <p:nvPr/>
          </p:nvSpPr>
          <p:spPr bwMode="auto">
            <a:xfrm flipH="1">
              <a:off x="720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3565" name="Line 45"/>
            <p:cNvSpPr>
              <a:spLocks noChangeShapeType="1"/>
            </p:cNvSpPr>
            <p:nvPr/>
          </p:nvSpPr>
          <p:spPr bwMode="auto">
            <a:xfrm>
              <a:off x="1008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3566" name="Line 46"/>
            <p:cNvSpPr>
              <a:spLocks noChangeShapeType="1"/>
            </p:cNvSpPr>
            <p:nvPr/>
          </p:nvSpPr>
          <p:spPr bwMode="auto">
            <a:xfrm flipH="1">
              <a:off x="1872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3567" name="Line 47"/>
            <p:cNvSpPr>
              <a:spLocks noChangeShapeType="1"/>
            </p:cNvSpPr>
            <p:nvPr/>
          </p:nvSpPr>
          <p:spPr bwMode="auto">
            <a:xfrm>
              <a:off x="2160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3568" name="Line 48"/>
            <p:cNvSpPr>
              <a:spLocks noChangeShapeType="1"/>
            </p:cNvSpPr>
            <p:nvPr/>
          </p:nvSpPr>
          <p:spPr bwMode="auto">
            <a:xfrm flipH="1">
              <a:off x="3024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3569" name="Line 49"/>
            <p:cNvSpPr>
              <a:spLocks noChangeShapeType="1"/>
            </p:cNvSpPr>
            <p:nvPr/>
          </p:nvSpPr>
          <p:spPr bwMode="auto">
            <a:xfrm>
              <a:off x="3312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grpSp>
          <p:nvGrpSpPr>
            <p:cNvPr id="15" name="Group 50"/>
            <p:cNvGrpSpPr>
              <a:grpSpLocks/>
            </p:cNvGrpSpPr>
            <p:nvPr/>
          </p:nvGrpSpPr>
          <p:grpSpPr bwMode="auto">
            <a:xfrm>
              <a:off x="1440" y="3408"/>
              <a:ext cx="288" cy="144"/>
              <a:chOff x="1152" y="3648"/>
              <a:chExt cx="288" cy="144"/>
            </a:xfrm>
          </p:grpSpPr>
          <p:sp>
            <p:nvSpPr>
              <p:cNvPr id="363571" name="Line 51"/>
              <p:cNvSpPr>
                <a:spLocks noChangeShapeType="1"/>
              </p:cNvSpPr>
              <p:nvPr/>
            </p:nvSpPr>
            <p:spPr bwMode="auto">
              <a:xfrm>
                <a:off x="1152" y="364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72" name="Line 52"/>
              <p:cNvSpPr>
                <a:spLocks noChangeShapeType="1"/>
              </p:cNvSpPr>
              <p:nvPr/>
            </p:nvSpPr>
            <p:spPr bwMode="auto">
              <a:xfrm flipH="1">
                <a:off x="1152" y="3792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grpSp>
          <p:nvGrpSpPr>
            <p:cNvPr id="16" name="Group 53"/>
            <p:cNvGrpSpPr>
              <a:grpSpLocks/>
            </p:cNvGrpSpPr>
            <p:nvPr/>
          </p:nvGrpSpPr>
          <p:grpSpPr bwMode="auto">
            <a:xfrm>
              <a:off x="2016" y="3408"/>
              <a:ext cx="288" cy="144"/>
              <a:chOff x="1152" y="3648"/>
              <a:chExt cx="288" cy="144"/>
            </a:xfrm>
          </p:grpSpPr>
          <p:sp>
            <p:nvSpPr>
              <p:cNvPr id="363574" name="Line 54"/>
              <p:cNvSpPr>
                <a:spLocks noChangeShapeType="1"/>
              </p:cNvSpPr>
              <p:nvPr/>
            </p:nvSpPr>
            <p:spPr bwMode="auto">
              <a:xfrm>
                <a:off x="1152" y="364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75" name="Line 55"/>
              <p:cNvSpPr>
                <a:spLocks noChangeShapeType="1"/>
              </p:cNvSpPr>
              <p:nvPr/>
            </p:nvSpPr>
            <p:spPr bwMode="auto">
              <a:xfrm flipH="1">
                <a:off x="1152" y="3792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grpSp>
          <p:nvGrpSpPr>
            <p:cNvPr id="17" name="Group 56"/>
            <p:cNvGrpSpPr>
              <a:grpSpLocks/>
            </p:cNvGrpSpPr>
            <p:nvPr/>
          </p:nvGrpSpPr>
          <p:grpSpPr bwMode="auto">
            <a:xfrm>
              <a:off x="2592" y="3408"/>
              <a:ext cx="288" cy="144"/>
              <a:chOff x="1152" y="3648"/>
              <a:chExt cx="288" cy="144"/>
            </a:xfrm>
          </p:grpSpPr>
          <p:sp>
            <p:nvSpPr>
              <p:cNvPr id="363577" name="Line 57"/>
              <p:cNvSpPr>
                <a:spLocks noChangeShapeType="1"/>
              </p:cNvSpPr>
              <p:nvPr/>
            </p:nvSpPr>
            <p:spPr bwMode="auto">
              <a:xfrm>
                <a:off x="1152" y="364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78" name="Line 58"/>
              <p:cNvSpPr>
                <a:spLocks noChangeShapeType="1"/>
              </p:cNvSpPr>
              <p:nvPr/>
            </p:nvSpPr>
            <p:spPr bwMode="auto">
              <a:xfrm flipH="1">
                <a:off x="1152" y="3792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grpSp>
          <p:nvGrpSpPr>
            <p:cNvPr id="18" name="Group 59"/>
            <p:cNvGrpSpPr>
              <a:grpSpLocks/>
            </p:cNvGrpSpPr>
            <p:nvPr/>
          </p:nvGrpSpPr>
          <p:grpSpPr bwMode="auto">
            <a:xfrm>
              <a:off x="864" y="3408"/>
              <a:ext cx="288" cy="144"/>
              <a:chOff x="1152" y="3648"/>
              <a:chExt cx="288" cy="144"/>
            </a:xfrm>
          </p:grpSpPr>
          <p:sp>
            <p:nvSpPr>
              <p:cNvPr id="363580" name="Line 60"/>
              <p:cNvSpPr>
                <a:spLocks noChangeShapeType="1"/>
              </p:cNvSpPr>
              <p:nvPr/>
            </p:nvSpPr>
            <p:spPr bwMode="auto">
              <a:xfrm>
                <a:off x="1152" y="364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81" name="Line 61"/>
              <p:cNvSpPr>
                <a:spLocks noChangeShapeType="1"/>
              </p:cNvSpPr>
              <p:nvPr/>
            </p:nvSpPr>
            <p:spPr bwMode="auto">
              <a:xfrm flipH="1">
                <a:off x="1152" y="3792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grpSp>
          <p:nvGrpSpPr>
            <p:cNvPr id="19" name="Group 62"/>
            <p:cNvGrpSpPr>
              <a:grpSpLocks/>
            </p:cNvGrpSpPr>
            <p:nvPr/>
          </p:nvGrpSpPr>
          <p:grpSpPr bwMode="auto">
            <a:xfrm>
              <a:off x="3168" y="3408"/>
              <a:ext cx="288" cy="144"/>
              <a:chOff x="1152" y="3648"/>
              <a:chExt cx="288" cy="144"/>
            </a:xfrm>
          </p:grpSpPr>
          <p:sp>
            <p:nvSpPr>
              <p:cNvPr id="363583" name="Line 63"/>
              <p:cNvSpPr>
                <a:spLocks noChangeShapeType="1"/>
              </p:cNvSpPr>
              <p:nvPr/>
            </p:nvSpPr>
            <p:spPr bwMode="auto">
              <a:xfrm>
                <a:off x="1152" y="364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84" name="Line 64"/>
              <p:cNvSpPr>
                <a:spLocks noChangeShapeType="1"/>
              </p:cNvSpPr>
              <p:nvPr/>
            </p:nvSpPr>
            <p:spPr bwMode="auto">
              <a:xfrm flipH="1">
                <a:off x="1152" y="3792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sp>
          <p:nvSpPr>
            <p:cNvPr id="363585" name="Line 65"/>
            <p:cNvSpPr>
              <a:spLocks noChangeShapeType="1"/>
            </p:cNvSpPr>
            <p:nvPr/>
          </p:nvSpPr>
          <p:spPr bwMode="auto">
            <a:xfrm>
              <a:off x="384" y="3168"/>
              <a:ext cx="4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3586" name="Line 66"/>
            <p:cNvSpPr>
              <a:spLocks noChangeShapeType="1"/>
            </p:cNvSpPr>
            <p:nvPr/>
          </p:nvSpPr>
          <p:spPr bwMode="auto">
            <a:xfrm flipV="1">
              <a:off x="3936" y="1632"/>
              <a:ext cx="0" cy="14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3587" name="Text Box 67"/>
            <p:cNvSpPr txBox="1">
              <a:spLocks noChangeArrowheads="1"/>
            </p:cNvSpPr>
            <p:nvPr/>
          </p:nvSpPr>
          <p:spPr bwMode="auto">
            <a:xfrm>
              <a:off x="4032" y="3312"/>
              <a:ext cx="124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>
                  <a:latin typeface="Calibri" pitchFamily="34" charset="0"/>
                  <a:cs typeface="Arial" charset="0"/>
                </a:rPr>
                <a:t>index leaf pages</a:t>
              </a:r>
            </a:p>
          </p:txBody>
        </p:sp>
      </p:grpSp>
      <p:sp>
        <p:nvSpPr>
          <p:cNvPr id="363588" name="Text Box 68"/>
          <p:cNvSpPr txBox="1">
            <a:spLocks noChangeArrowheads="1"/>
          </p:cNvSpPr>
          <p:nvPr/>
        </p:nvSpPr>
        <p:spPr bwMode="auto">
          <a:xfrm>
            <a:off x="6400800" y="3244850"/>
            <a:ext cx="2590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Calibri" pitchFamily="34" charset="0"/>
                <a:cs typeface="Arial" charset="0"/>
              </a:rPr>
              <a:t>index tree pages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Index Maintenance Survey</a:t>
            </a:r>
            <a:endParaRPr lang="en-US" dirty="0"/>
          </a:p>
        </p:txBody>
      </p:sp>
      <p:pic>
        <p:nvPicPr>
          <p:cNvPr id="1026" name="Picture 2" descr="http://www.sqlskills.com/BLOGS/PAUL/image.axd?picture=2009%2f3%2fIndexMaintResul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6835" y="1286758"/>
            <a:ext cx="7370331" cy="4284484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Whitepapers on This and More…</a:t>
            </a:r>
            <a:endParaRPr lang="en-US" dirty="0"/>
          </a:p>
        </p:txBody>
      </p:sp>
      <p:sp>
        <p:nvSpPr>
          <p:cNvPr id="35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i="1" dirty="0" smtClean="0"/>
              <a:t>Microsoft SQL Server 2000 Index Defragmentation Best Practices</a:t>
            </a:r>
            <a:endParaRPr lang="en-US" sz="2000" dirty="0" smtClean="0"/>
          </a:p>
          <a:p>
            <a:pPr lvl="1"/>
            <a:r>
              <a:rPr lang="en-US" sz="1800" dirty="0" smtClean="0">
                <a:hlinkClick r:id="rId2"/>
              </a:rPr>
              <a:t>http://www.microsoft.com/technet/prodtechnol/sql/2000/maintain/ss2kidbp.mspx </a:t>
            </a:r>
            <a:endParaRPr lang="en-US" sz="1800" dirty="0" smtClean="0"/>
          </a:p>
          <a:p>
            <a:pPr lvl="1"/>
            <a:r>
              <a:rPr lang="en-US" sz="1800" dirty="0" smtClean="0"/>
              <a:t>Based on SQL Server 2000, so discusses DBREINDEX vs. INDEXDEFRAG</a:t>
            </a:r>
          </a:p>
          <a:p>
            <a:pPr lvl="1"/>
            <a:r>
              <a:rPr lang="en-US" sz="1800" dirty="0" smtClean="0"/>
              <a:t>Concepts translate to 2005+, and will be rewritten/updated this year</a:t>
            </a:r>
          </a:p>
          <a:p>
            <a:r>
              <a:rPr lang="en-US" sz="2200" i="1" dirty="0" smtClean="0"/>
              <a:t>Online Indexing Operations in SQL Server 2005</a:t>
            </a:r>
          </a:p>
          <a:p>
            <a:pPr lvl="1"/>
            <a:r>
              <a:rPr lang="en-US" sz="1800" dirty="0" smtClean="0">
                <a:hlinkClick r:id="rId3"/>
              </a:rPr>
              <a:t>http</a:t>
            </a:r>
            <a:r>
              <a:rPr lang="en-US" sz="1800" smtClean="0">
                <a:hlinkClick r:id="rId3"/>
              </a:rPr>
              <a:t>://www.microsoft.com/technet/prodtechnol/sql/2005/onlineindex.mspx</a:t>
            </a:r>
            <a:endParaRPr lang="en-US" sz="1800" smtClean="0"/>
          </a:p>
          <a:p>
            <a:r>
              <a:rPr lang="en-US" sz="2200" smtClean="0"/>
              <a:t>Sample </a:t>
            </a:r>
            <a:r>
              <a:rPr lang="en-US" sz="2200" dirty="0" smtClean="0"/>
              <a:t>scripts to automate index maintenance</a:t>
            </a:r>
          </a:p>
          <a:p>
            <a:pPr lvl="1"/>
            <a:r>
              <a:rPr lang="en-US" sz="1800" dirty="0" smtClean="0">
                <a:hlinkClick r:id="rId4"/>
              </a:rPr>
              <a:t>http://ola.hallengren.com/</a:t>
            </a:r>
            <a:endParaRPr lang="en-US" sz="1800" dirty="0" smtClean="0"/>
          </a:p>
          <a:p>
            <a:pPr lvl="1"/>
            <a:r>
              <a:rPr lang="en-US" sz="1800" dirty="0" smtClean="0">
                <a:hlinkClick r:id="rId5"/>
              </a:rPr>
              <a:t>http://weblogs.sqlteam.com/tarad/archive/2009/11/03/DefragmentingRebuilding-Indexes-in-SQL-Server-2005-and-2008Again.aspx</a:t>
            </a:r>
            <a:endParaRPr lang="en-US" sz="1800" dirty="0" smtClean="0"/>
          </a:p>
          <a:p>
            <a:pPr lvl="1"/>
            <a:r>
              <a:rPr lang="en-US" sz="1800" dirty="0" smtClean="0">
                <a:hlinkClick r:id="rId6"/>
              </a:rPr>
              <a:t>http://sqlfool.com/2010/04/index-defrag-script-v4-0/</a:t>
            </a:r>
            <a:endParaRPr lang="en-US" sz="1800" dirty="0" smtClean="0"/>
          </a:p>
          <a:p>
            <a:pPr lvl="1"/>
            <a:endParaRPr lang="en-US" sz="1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Review</a:t>
            </a:r>
          </a:p>
        </p:txBody>
      </p:sp>
      <p:sp>
        <p:nvSpPr>
          <p:cNvPr id="331779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381000" y="1420813"/>
            <a:ext cx="8388350" cy="564197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Data access methods</a:t>
            </a:r>
          </a:p>
          <a:p>
            <a:pPr eaLnBrk="1" hangingPunct="1">
              <a:defRPr/>
            </a:pPr>
            <a:r>
              <a:rPr lang="en-US" dirty="0" smtClean="0"/>
              <a:t>What is fragmentation?</a:t>
            </a:r>
          </a:p>
          <a:p>
            <a:pPr eaLnBrk="1" hangingPunct="1">
              <a:defRPr/>
            </a:pPr>
            <a:r>
              <a:rPr lang="en-US" dirty="0" smtClean="0"/>
              <a:t>How does fragmentation happen?</a:t>
            </a:r>
          </a:p>
          <a:p>
            <a:pPr eaLnBrk="1" hangingPunct="1">
              <a:defRPr/>
            </a:pPr>
            <a:r>
              <a:rPr lang="en-US" dirty="0" smtClean="0"/>
              <a:t>Detecting, mitigating, removing fragmentation</a:t>
            </a:r>
          </a:p>
        </p:txBody>
      </p:sp>
    </p:spTree>
    <p:extLst>
      <p:ext uri="{BB962C8B-B14F-4D97-AF65-F5344CB8AC3E}">
        <p14:creationId xmlns:p14="http://schemas.microsoft.com/office/powerpoint/2010/main" val="17501092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227013" y="228600"/>
            <a:ext cx="8683625" cy="1144929"/>
          </a:xfrm>
        </p:spPr>
        <p:txBody>
          <a:bodyPr/>
          <a:lstStyle/>
          <a:p>
            <a:r>
              <a:rPr lang="en-US" dirty="0" smtClean="0"/>
              <a:t>Singleton Lookup</a:t>
            </a:r>
            <a:br>
              <a:rPr lang="en-US" dirty="0" smtClean="0"/>
            </a:br>
            <a:r>
              <a:rPr lang="en-US" sz="3200" dirty="0" smtClean="0">
                <a:solidFill>
                  <a:srgbClr val="FFFF99"/>
                </a:solidFill>
              </a:rPr>
              <a:t>(Index Seek/Clustered Index Seek)</a:t>
            </a:r>
            <a:endParaRPr lang="en-US" dirty="0" smtClean="0">
              <a:solidFill>
                <a:srgbClr val="FFFF99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005513" y="3419475"/>
            <a:ext cx="457200" cy="533400"/>
            <a:chOff x="2304" y="3312"/>
            <a:chExt cx="288" cy="336"/>
          </a:xfrm>
        </p:grpSpPr>
        <p:sp>
          <p:nvSpPr>
            <p:cNvPr id="3106" name="Rectangle 4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07" name="Text Box 5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3077" name="Rectangle 6"/>
          <p:cNvSpPr>
            <a:spLocks noChangeArrowheads="1"/>
          </p:cNvSpPr>
          <p:nvPr/>
        </p:nvSpPr>
        <p:spPr bwMode="auto">
          <a:xfrm>
            <a:off x="5548313" y="4714875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6462713" y="4714875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4176713" y="3419475"/>
            <a:ext cx="457200" cy="533400"/>
            <a:chOff x="2304" y="3312"/>
            <a:chExt cx="288" cy="336"/>
          </a:xfrm>
        </p:grpSpPr>
        <p:sp>
          <p:nvSpPr>
            <p:cNvPr id="3104" name="Rectangle 9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05" name="Text Box 10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3080" name="Rectangle 11"/>
          <p:cNvSpPr>
            <a:spLocks noChangeArrowheads="1"/>
          </p:cNvSpPr>
          <p:nvPr/>
        </p:nvSpPr>
        <p:spPr bwMode="auto">
          <a:xfrm>
            <a:off x="3719513" y="4714875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Rectangle 12"/>
          <p:cNvSpPr>
            <a:spLocks noChangeArrowheads="1"/>
          </p:cNvSpPr>
          <p:nvPr/>
        </p:nvSpPr>
        <p:spPr bwMode="auto">
          <a:xfrm>
            <a:off x="4633913" y="4714875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2347913" y="3419475"/>
            <a:ext cx="457200" cy="533400"/>
            <a:chOff x="2304" y="3312"/>
            <a:chExt cx="288" cy="336"/>
          </a:xfrm>
        </p:grpSpPr>
        <p:sp>
          <p:nvSpPr>
            <p:cNvPr id="3102" name="Rectangle 14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03" name="Text Box 15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3083" name="Rectangle 16"/>
          <p:cNvSpPr>
            <a:spLocks noChangeArrowheads="1"/>
          </p:cNvSpPr>
          <p:nvPr/>
        </p:nvSpPr>
        <p:spPr bwMode="auto">
          <a:xfrm>
            <a:off x="1890713" y="4714875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84" name="Rectangle 17"/>
          <p:cNvSpPr>
            <a:spLocks noChangeArrowheads="1"/>
          </p:cNvSpPr>
          <p:nvPr/>
        </p:nvSpPr>
        <p:spPr bwMode="auto">
          <a:xfrm>
            <a:off x="2805113" y="4714875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85" name="Rectangle 18"/>
          <p:cNvSpPr>
            <a:spLocks noChangeArrowheads="1"/>
          </p:cNvSpPr>
          <p:nvPr/>
        </p:nvSpPr>
        <p:spPr bwMode="auto">
          <a:xfrm>
            <a:off x="4176713" y="1971675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86" name="Line 19"/>
          <p:cNvSpPr>
            <a:spLocks noChangeShapeType="1"/>
          </p:cNvSpPr>
          <p:nvPr/>
        </p:nvSpPr>
        <p:spPr bwMode="auto">
          <a:xfrm>
            <a:off x="4405313" y="2505075"/>
            <a:ext cx="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7" name="Line 20"/>
          <p:cNvSpPr>
            <a:spLocks noChangeShapeType="1"/>
          </p:cNvSpPr>
          <p:nvPr/>
        </p:nvSpPr>
        <p:spPr bwMode="auto">
          <a:xfrm flipH="1">
            <a:off x="2576513" y="2505075"/>
            <a:ext cx="1828800" cy="9144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8" name="Line 21"/>
          <p:cNvSpPr>
            <a:spLocks noChangeShapeType="1"/>
          </p:cNvSpPr>
          <p:nvPr/>
        </p:nvSpPr>
        <p:spPr bwMode="auto">
          <a:xfrm>
            <a:off x="4405313" y="2505075"/>
            <a:ext cx="182880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9" name="Line 22"/>
          <p:cNvSpPr>
            <a:spLocks noChangeShapeType="1"/>
          </p:cNvSpPr>
          <p:nvPr/>
        </p:nvSpPr>
        <p:spPr bwMode="auto">
          <a:xfrm flipH="1">
            <a:off x="2119313" y="3952875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0" name="Line 23"/>
          <p:cNvSpPr>
            <a:spLocks noChangeShapeType="1"/>
          </p:cNvSpPr>
          <p:nvPr/>
        </p:nvSpPr>
        <p:spPr bwMode="auto">
          <a:xfrm>
            <a:off x="2576513" y="3952875"/>
            <a:ext cx="457200" cy="7620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1" name="Line 24"/>
          <p:cNvSpPr>
            <a:spLocks noChangeShapeType="1"/>
          </p:cNvSpPr>
          <p:nvPr/>
        </p:nvSpPr>
        <p:spPr bwMode="auto">
          <a:xfrm flipH="1">
            <a:off x="3948113" y="3952875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2" name="Line 25"/>
          <p:cNvSpPr>
            <a:spLocks noChangeShapeType="1"/>
          </p:cNvSpPr>
          <p:nvPr/>
        </p:nvSpPr>
        <p:spPr bwMode="auto">
          <a:xfrm>
            <a:off x="4405313" y="3952875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3" name="Line 26"/>
          <p:cNvSpPr>
            <a:spLocks noChangeShapeType="1"/>
          </p:cNvSpPr>
          <p:nvPr/>
        </p:nvSpPr>
        <p:spPr bwMode="auto">
          <a:xfrm flipH="1">
            <a:off x="5776913" y="3952875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4" name="Line 27"/>
          <p:cNvSpPr>
            <a:spLocks noChangeShapeType="1"/>
          </p:cNvSpPr>
          <p:nvPr/>
        </p:nvSpPr>
        <p:spPr bwMode="auto">
          <a:xfrm>
            <a:off x="6234113" y="3952875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5" name="Rectangle 28"/>
          <p:cNvSpPr>
            <a:spLocks noChangeArrowheads="1"/>
          </p:cNvSpPr>
          <p:nvPr/>
        </p:nvSpPr>
        <p:spPr bwMode="auto">
          <a:xfrm>
            <a:off x="4176713" y="2047875"/>
            <a:ext cx="457200" cy="76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96" name="Rectangle 29"/>
          <p:cNvSpPr>
            <a:spLocks noChangeArrowheads="1"/>
          </p:cNvSpPr>
          <p:nvPr/>
        </p:nvSpPr>
        <p:spPr bwMode="auto">
          <a:xfrm>
            <a:off x="2347913" y="3724275"/>
            <a:ext cx="457200" cy="76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97" name="Rectangle 30"/>
          <p:cNvSpPr>
            <a:spLocks noChangeArrowheads="1"/>
          </p:cNvSpPr>
          <p:nvPr/>
        </p:nvSpPr>
        <p:spPr bwMode="auto">
          <a:xfrm>
            <a:off x="2805113" y="4867275"/>
            <a:ext cx="457200" cy="76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98" name="Line 31"/>
          <p:cNvSpPr>
            <a:spLocks noChangeShapeType="1"/>
          </p:cNvSpPr>
          <p:nvPr/>
        </p:nvSpPr>
        <p:spPr bwMode="auto">
          <a:xfrm>
            <a:off x="4405313" y="1514475"/>
            <a:ext cx="0" cy="4572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9" name="Line 32"/>
          <p:cNvSpPr>
            <a:spLocks noChangeShapeType="1"/>
          </p:cNvSpPr>
          <p:nvPr/>
        </p:nvSpPr>
        <p:spPr bwMode="auto">
          <a:xfrm flipH="1">
            <a:off x="3262313" y="4943475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00" name="Line 33"/>
          <p:cNvSpPr>
            <a:spLocks noChangeShapeType="1"/>
          </p:cNvSpPr>
          <p:nvPr/>
        </p:nvSpPr>
        <p:spPr bwMode="auto">
          <a:xfrm>
            <a:off x="3490913" y="4943475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1" name="Text Box 34"/>
          <p:cNvSpPr txBox="1">
            <a:spLocks noChangeArrowheads="1"/>
          </p:cNvSpPr>
          <p:nvPr/>
        </p:nvSpPr>
        <p:spPr bwMode="auto">
          <a:xfrm>
            <a:off x="2597150" y="5705475"/>
            <a:ext cx="2609432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Calibri" pitchFamily="34" charset="0"/>
                <a:cs typeface="Arial" charset="0"/>
              </a:rPr>
              <a:t>m</a:t>
            </a:r>
            <a:r>
              <a:rPr lang="en-US" sz="2800" dirty="0" smtClean="0">
                <a:latin typeface="Calibri" pitchFamily="34" charset="0"/>
                <a:cs typeface="Arial" charset="0"/>
              </a:rPr>
              <a:t>atching </a:t>
            </a:r>
            <a:r>
              <a:rPr lang="en-US" sz="2800" dirty="0">
                <a:latin typeface="Calibri" pitchFamily="34" charset="0"/>
                <a:cs typeface="Arial" charset="0"/>
              </a:rPr>
              <a:t>record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227013" y="228600"/>
            <a:ext cx="8683625" cy="1144929"/>
          </a:xfrm>
        </p:spPr>
        <p:txBody>
          <a:bodyPr/>
          <a:lstStyle/>
          <a:p>
            <a:r>
              <a:rPr lang="en-US" dirty="0" smtClean="0"/>
              <a:t>Range Scan</a:t>
            </a:r>
            <a:br>
              <a:rPr lang="en-US" dirty="0" smtClean="0"/>
            </a:br>
            <a:r>
              <a:rPr lang="en-US" sz="3200" dirty="0" smtClean="0">
                <a:solidFill>
                  <a:srgbClr val="FFFF99"/>
                </a:solidFill>
              </a:rPr>
              <a:t>(Index Scan/Clustered Index Scan)</a:t>
            </a:r>
            <a:endParaRPr lang="en-US" dirty="0" smtClean="0">
              <a:solidFill>
                <a:srgbClr val="FFFF99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005513" y="3421063"/>
            <a:ext cx="457200" cy="533400"/>
            <a:chOff x="2304" y="3312"/>
            <a:chExt cx="288" cy="336"/>
          </a:xfrm>
        </p:grpSpPr>
        <p:sp>
          <p:nvSpPr>
            <p:cNvPr id="4140" name="Rectangle 4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41" name="Text Box 5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5548313" y="4716463"/>
            <a:ext cx="457200" cy="533400"/>
            <a:chOff x="2304" y="3312"/>
            <a:chExt cx="288" cy="336"/>
          </a:xfrm>
        </p:grpSpPr>
        <p:sp>
          <p:nvSpPr>
            <p:cNvPr id="4138" name="Rectangle 7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39" name="Text Box 8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6462713" y="4716463"/>
            <a:ext cx="457200" cy="533400"/>
            <a:chOff x="2304" y="3312"/>
            <a:chExt cx="288" cy="336"/>
          </a:xfrm>
        </p:grpSpPr>
        <p:sp>
          <p:nvSpPr>
            <p:cNvPr id="4136" name="Rectangle 10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37" name="Text Box 11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4176713" y="3421063"/>
            <a:ext cx="457200" cy="533400"/>
            <a:chOff x="2304" y="3312"/>
            <a:chExt cx="288" cy="336"/>
          </a:xfrm>
        </p:grpSpPr>
        <p:sp>
          <p:nvSpPr>
            <p:cNvPr id="4134" name="Rectangle 13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35" name="Text Box 14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4104" name="Rectangle 15"/>
          <p:cNvSpPr>
            <a:spLocks noChangeArrowheads="1"/>
          </p:cNvSpPr>
          <p:nvPr/>
        </p:nvSpPr>
        <p:spPr bwMode="auto">
          <a:xfrm>
            <a:off x="3719513" y="4716463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5" name="Rectangle 16"/>
          <p:cNvSpPr>
            <a:spLocks noChangeArrowheads="1"/>
          </p:cNvSpPr>
          <p:nvPr/>
        </p:nvSpPr>
        <p:spPr bwMode="auto">
          <a:xfrm>
            <a:off x="4633913" y="4716463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2347913" y="3421063"/>
            <a:ext cx="457200" cy="533400"/>
            <a:chOff x="2304" y="3312"/>
            <a:chExt cx="288" cy="336"/>
          </a:xfrm>
        </p:grpSpPr>
        <p:sp>
          <p:nvSpPr>
            <p:cNvPr id="4132" name="Rectangle 18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33" name="Text Box 19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1890713" y="4716463"/>
            <a:ext cx="457200" cy="533400"/>
            <a:chOff x="2304" y="3312"/>
            <a:chExt cx="288" cy="336"/>
          </a:xfrm>
        </p:grpSpPr>
        <p:sp>
          <p:nvSpPr>
            <p:cNvPr id="4130" name="Rectangle 21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31" name="Text Box 22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grpSp>
        <p:nvGrpSpPr>
          <p:cNvPr id="8" name="Group 23"/>
          <p:cNvGrpSpPr>
            <a:grpSpLocks/>
          </p:cNvGrpSpPr>
          <p:nvPr/>
        </p:nvGrpSpPr>
        <p:grpSpPr bwMode="auto">
          <a:xfrm>
            <a:off x="2805113" y="4716463"/>
            <a:ext cx="457200" cy="533400"/>
            <a:chOff x="2304" y="3312"/>
            <a:chExt cx="288" cy="336"/>
          </a:xfrm>
        </p:grpSpPr>
        <p:sp>
          <p:nvSpPr>
            <p:cNvPr id="4128" name="Rectangle 24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29" name="Text Box 25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4109" name="Rectangle 26"/>
          <p:cNvSpPr>
            <a:spLocks noChangeArrowheads="1"/>
          </p:cNvSpPr>
          <p:nvPr/>
        </p:nvSpPr>
        <p:spPr bwMode="auto">
          <a:xfrm>
            <a:off x="4176713" y="1973263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10" name="Line 27"/>
          <p:cNvSpPr>
            <a:spLocks noChangeShapeType="1"/>
          </p:cNvSpPr>
          <p:nvPr/>
        </p:nvSpPr>
        <p:spPr bwMode="auto">
          <a:xfrm>
            <a:off x="4405313" y="2506663"/>
            <a:ext cx="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1" name="Line 28"/>
          <p:cNvSpPr>
            <a:spLocks noChangeShapeType="1"/>
          </p:cNvSpPr>
          <p:nvPr/>
        </p:nvSpPr>
        <p:spPr bwMode="auto">
          <a:xfrm flipH="1">
            <a:off x="2576513" y="2506663"/>
            <a:ext cx="1828800" cy="9144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2" name="Line 29"/>
          <p:cNvSpPr>
            <a:spLocks noChangeShapeType="1"/>
          </p:cNvSpPr>
          <p:nvPr/>
        </p:nvSpPr>
        <p:spPr bwMode="auto">
          <a:xfrm>
            <a:off x="4405313" y="2506663"/>
            <a:ext cx="182880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3" name="Line 30"/>
          <p:cNvSpPr>
            <a:spLocks noChangeShapeType="1"/>
          </p:cNvSpPr>
          <p:nvPr/>
        </p:nvSpPr>
        <p:spPr bwMode="auto">
          <a:xfrm flipH="1">
            <a:off x="2119313" y="3954463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4" name="Line 31"/>
          <p:cNvSpPr>
            <a:spLocks noChangeShapeType="1"/>
          </p:cNvSpPr>
          <p:nvPr/>
        </p:nvSpPr>
        <p:spPr bwMode="auto">
          <a:xfrm>
            <a:off x="2576513" y="3954463"/>
            <a:ext cx="457200" cy="7620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5" name="Line 32"/>
          <p:cNvSpPr>
            <a:spLocks noChangeShapeType="1"/>
          </p:cNvSpPr>
          <p:nvPr/>
        </p:nvSpPr>
        <p:spPr bwMode="auto">
          <a:xfrm flipH="1">
            <a:off x="3948113" y="3954463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6" name="Line 33"/>
          <p:cNvSpPr>
            <a:spLocks noChangeShapeType="1"/>
          </p:cNvSpPr>
          <p:nvPr/>
        </p:nvSpPr>
        <p:spPr bwMode="auto">
          <a:xfrm>
            <a:off x="4405313" y="3954463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7" name="Line 34"/>
          <p:cNvSpPr>
            <a:spLocks noChangeShapeType="1"/>
          </p:cNvSpPr>
          <p:nvPr/>
        </p:nvSpPr>
        <p:spPr bwMode="auto">
          <a:xfrm flipH="1">
            <a:off x="5776913" y="3954463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8" name="Line 35"/>
          <p:cNvSpPr>
            <a:spLocks noChangeShapeType="1"/>
          </p:cNvSpPr>
          <p:nvPr/>
        </p:nvSpPr>
        <p:spPr bwMode="auto">
          <a:xfrm>
            <a:off x="6234113" y="3954463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9" name="Rectangle 36"/>
          <p:cNvSpPr>
            <a:spLocks noChangeArrowheads="1"/>
          </p:cNvSpPr>
          <p:nvPr/>
        </p:nvSpPr>
        <p:spPr bwMode="auto">
          <a:xfrm>
            <a:off x="4176713" y="2049463"/>
            <a:ext cx="457200" cy="76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20" name="Rectangle 37"/>
          <p:cNvSpPr>
            <a:spLocks noChangeArrowheads="1"/>
          </p:cNvSpPr>
          <p:nvPr/>
        </p:nvSpPr>
        <p:spPr bwMode="auto">
          <a:xfrm>
            <a:off x="2347913" y="3725863"/>
            <a:ext cx="457200" cy="76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21" name="Rectangle 38"/>
          <p:cNvSpPr>
            <a:spLocks noChangeArrowheads="1"/>
          </p:cNvSpPr>
          <p:nvPr/>
        </p:nvSpPr>
        <p:spPr bwMode="auto">
          <a:xfrm>
            <a:off x="2805113" y="4868863"/>
            <a:ext cx="457200" cy="381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22" name="Line 39"/>
          <p:cNvSpPr>
            <a:spLocks noChangeShapeType="1"/>
          </p:cNvSpPr>
          <p:nvPr/>
        </p:nvSpPr>
        <p:spPr bwMode="auto">
          <a:xfrm>
            <a:off x="4405313" y="1516063"/>
            <a:ext cx="0" cy="4572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23" name="Rectangle 40"/>
          <p:cNvSpPr>
            <a:spLocks noChangeArrowheads="1"/>
          </p:cNvSpPr>
          <p:nvPr/>
        </p:nvSpPr>
        <p:spPr bwMode="auto">
          <a:xfrm>
            <a:off x="5548313" y="4716463"/>
            <a:ext cx="457200" cy="304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24" name="Line 41"/>
          <p:cNvSpPr>
            <a:spLocks noChangeShapeType="1"/>
          </p:cNvSpPr>
          <p:nvPr/>
        </p:nvSpPr>
        <p:spPr bwMode="auto">
          <a:xfrm>
            <a:off x="3262313" y="4868863"/>
            <a:ext cx="4572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25" name="Line 42"/>
          <p:cNvSpPr>
            <a:spLocks noChangeShapeType="1"/>
          </p:cNvSpPr>
          <p:nvPr/>
        </p:nvSpPr>
        <p:spPr bwMode="auto">
          <a:xfrm>
            <a:off x="4176713" y="4868863"/>
            <a:ext cx="4572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26" name="Line 43"/>
          <p:cNvSpPr>
            <a:spLocks noChangeShapeType="1"/>
          </p:cNvSpPr>
          <p:nvPr/>
        </p:nvSpPr>
        <p:spPr bwMode="auto">
          <a:xfrm>
            <a:off x="5091113" y="4868863"/>
            <a:ext cx="4572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27" name="Text Box 44"/>
          <p:cNvSpPr txBox="1">
            <a:spLocks noChangeArrowheads="1"/>
          </p:cNvSpPr>
          <p:nvPr/>
        </p:nvSpPr>
        <p:spPr bwMode="auto">
          <a:xfrm>
            <a:off x="2897188" y="5581650"/>
            <a:ext cx="3998912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>
                <a:latin typeface="Calibri" pitchFamily="34" charset="0"/>
                <a:cs typeface="Arial" charset="0"/>
              </a:rPr>
              <a:t>m</a:t>
            </a:r>
            <a:r>
              <a:rPr lang="en-US" sz="2800" dirty="0" smtClean="0">
                <a:latin typeface="Calibri" pitchFamily="34" charset="0"/>
                <a:cs typeface="Arial" charset="0"/>
              </a:rPr>
              <a:t>atching </a:t>
            </a:r>
            <a:r>
              <a:rPr lang="en-US" sz="2800" dirty="0">
                <a:latin typeface="Calibri" pitchFamily="34" charset="0"/>
                <a:cs typeface="Arial" charset="0"/>
              </a:rPr>
              <a:t>records (in </a:t>
            </a:r>
            <a:r>
              <a:rPr lang="en-US" sz="2800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red</a:t>
            </a:r>
            <a:r>
              <a:rPr lang="en-US" sz="2800" dirty="0">
                <a:latin typeface="Calibri" pitchFamily="34" charset="0"/>
                <a:cs typeface="Arial" charset="0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227013" y="228600"/>
            <a:ext cx="8683625" cy="1588127"/>
          </a:xfrm>
        </p:spPr>
        <p:txBody>
          <a:bodyPr/>
          <a:lstStyle/>
          <a:p>
            <a:r>
              <a:rPr lang="en-US" dirty="0" smtClean="0"/>
              <a:t>Allocation Order Scan</a:t>
            </a:r>
            <a:br>
              <a:rPr lang="en-US" dirty="0" smtClean="0"/>
            </a:br>
            <a:r>
              <a:rPr lang="en-US" sz="3200" dirty="0" smtClean="0">
                <a:solidFill>
                  <a:srgbClr val="FFFF99"/>
                </a:solidFill>
              </a:rPr>
              <a:t>(Table scan or unordered Clustered/Index scan – under the right conditions…)</a:t>
            </a:r>
            <a:endParaRPr lang="en-US" dirty="0" smtClean="0">
              <a:solidFill>
                <a:srgbClr val="FFFF99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995988" y="3419475"/>
            <a:ext cx="457200" cy="533400"/>
            <a:chOff x="2304" y="3312"/>
            <a:chExt cx="288" cy="336"/>
          </a:xfrm>
        </p:grpSpPr>
        <p:sp>
          <p:nvSpPr>
            <p:cNvPr id="5149" name="Rectangle 4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50" name="Text Box 5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5538788" y="4714875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6453188" y="4714875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4167188" y="3419475"/>
            <a:ext cx="457200" cy="533400"/>
            <a:chOff x="2304" y="3312"/>
            <a:chExt cx="288" cy="336"/>
          </a:xfrm>
        </p:grpSpPr>
        <p:sp>
          <p:nvSpPr>
            <p:cNvPr id="5147" name="Rectangle 9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48" name="Text Box 10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5128" name="Rectangle 11"/>
          <p:cNvSpPr>
            <a:spLocks noChangeArrowheads="1"/>
          </p:cNvSpPr>
          <p:nvPr/>
        </p:nvSpPr>
        <p:spPr bwMode="auto">
          <a:xfrm>
            <a:off x="3709988" y="4714875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9" name="Rectangle 12"/>
          <p:cNvSpPr>
            <a:spLocks noChangeArrowheads="1"/>
          </p:cNvSpPr>
          <p:nvPr/>
        </p:nvSpPr>
        <p:spPr bwMode="auto">
          <a:xfrm>
            <a:off x="4624388" y="4714875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2338388" y="3419475"/>
            <a:ext cx="457200" cy="533400"/>
            <a:chOff x="2304" y="3312"/>
            <a:chExt cx="288" cy="336"/>
          </a:xfrm>
        </p:grpSpPr>
        <p:sp>
          <p:nvSpPr>
            <p:cNvPr id="5145" name="Rectangle 14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46" name="Text Box 15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5131" name="Rectangle 16"/>
          <p:cNvSpPr>
            <a:spLocks noChangeArrowheads="1"/>
          </p:cNvSpPr>
          <p:nvPr/>
        </p:nvSpPr>
        <p:spPr bwMode="auto">
          <a:xfrm>
            <a:off x="1881188" y="4714875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2" name="Rectangle 17"/>
          <p:cNvSpPr>
            <a:spLocks noChangeArrowheads="1"/>
          </p:cNvSpPr>
          <p:nvPr/>
        </p:nvSpPr>
        <p:spPr bwMode="auto">
          <a:xfrm>
            <a:off x="2795588" y="4714875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3" name="Rectangle 18"/>
          <p:cNvSpPr>
            <a:spLocks noChangeArrowheads="1"/>
          </p:cNvSpPr>
          <p:nvPr/>
        </p:nvSpPr>
        <p:spPr bwMode="auto">
          <a:xfrm>
            <a:off x="4167188" y="1971675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4" name="Line 19"/>
          <p:cNvSpPr>
            <a:spLocks noChangeShapeType="1"/>
          </p:cNvSpPr>
          <p:nvPr/>
        </p:nvSpPr>
        <p:spPr bwMode="auto">
          <a:xfrm>
            <a:off x="4395788" y="2505075"/>
            <a:ext cx="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35" name="Line 20"/>
          <p:cNvSpPr>
            <a:spLocks noChangeShapeType="1"/>
          </p:cNvSpPr>
          <p:nvPr/>
        </p:nvSpPr>
        <p:spPr bwMode="auto">
          <a:xfrm flipH="1">
            <a:off x="2566988" y="2505075"/>
            <a:ext cx="182880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36" name="Line 21"/>
          <p:cNvSpPr>
            <a:spLocks noChangeShapeType="1"/>
          </p:cNvSpPr>
          <p:nvPr/>
        </p:nvSpPr>
        <p:spPr bwMode="auto">
          <a:xfrm>
            <a:off x="4395788" y="2505075"/>
            <a:ext cx="182880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37" name="Line 22"/>
          <p:cNvSpPr>
            <a:spLocks noChangeShapeType="1"/>
          </p:cNvSpPr>
          <p:nvPr/>
        </p:nvSpPr>
        <p:spPr bwMode="auto">
          <a:xfrm flipH="1">
            <a:off x="2109788" y="3952875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38" name="Line 23"/>
          <p:cNvSpPr>
            <a:spLocks noChangeShapeType="1"/>
          </p:cNvSpPr>
          <p:nvPr/>
        </p:nvSpPr>
        <p:spPr bwMode="auto">
          <a:xfrm>
            <a:off x="2566988" y="3952875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39" name="Line 24"/>
          <p:cNvSpPr>
            <a:spLocks noChangeShapeType="1"/>
          </p:cNvSpPr>
          <p:nvPr/>
        </p:nvSpPr>
        <p:spPr bwMode="auto">
          <a:xfrm flipH="1">
            <a:off x="3938588" y="3952875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40" name="Line 25"/>
          <p:cNvSpPr>
            <a:spLocks noChangeShapeType="1"/>
          </p:cNvSpPr>
          <p:nvPr/>
        </p:nvSpPr>
        <p:spPr bwMode="auto">
          <a:xfrm>
            <a:off x="4395788" y="3952875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41" name="Line 26"/>
          <p:cNvSpPr>
            <a:spLocks noChangeShapeType="1"/>
          </p:cNvSpPr>
          <p:nvPr/>
        </p:nvSpPr>
        <p:spPr bwMode="auto">
          <a:xfrm flipH="1">
            <a:off x="5767388" y="3952875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42" name="Line 27"/>
          <p:cNvSpPr>
            <a:spLocks noChangeShapeType="1"/>
          </p:cNvSpPr>
          <p:nvPr/>
        </p:nvSpPr>
        <p:spPr bwMode="auto">
          <a:xfrm>
            <a:off x="6224588" y="3952875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43" name="Text Box 28"/>
          <p:cNvSpPr txBox="1">
            <a:spLocks noChangeArrowheads="1"/>
          </p:cNvSpPr>
          <p:nvPr/>
        </p:nvSpPr>
        <p:spPr bwMode="auto">
          <a:xfrm>
            <a:off x="5599113" y="52800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latin typeface="Tahoma" pitchFamily="34" charset="0"/>
              <a:cs typeface="Arial" charset="0"/>
            </a:endParaRPr>
          </a:p>
        </p:txBody>
      </p:sp>
      <p:sp>
        <p:nvSpPr>
          <p:cNvPr id="30" name="Text Box 44"/>
          <p:cNvSpPr txBox="1">
            <a:spLocks noChangeArrowheads="1"/>
          </p:cNvSpPr>
          <p:nvPr/>
        </p:nvSpPr>
        <p:spPr bwMode="auto">
          <a:xfrm>
            <a:off x="2897188" y="5581650"/>
            <a:ext cx="3998912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>
                <a:latin typeface="Calibri" pitchFamily="34" charset="0"/>
                <a:cs typeface="Arial" charset="0"/>
              </a:rPr>
              <a:t>m</a:t>
            </a:r>
            <a:r>
              <a:rPr lang="en-US" sz="2800" dirty="0" smtClean="0">
                <a:latin typeface="Calibri" pitchFamily="34" charset="0"/>
                <a:cs typeface="Arial" charset="0"/>
              </a:rPr>
              <a:t>atching </a:t>
            </a:r>
            <a:r>
              <a:rPr lang="en-US" sz="2800" dirty="0">
                <a:latin typeface="Calibri" pitchFamily="34" charset="0"/>
                <a:cs typeface="Arial" charset="0"/>
              </a:rPr>
              <a:t>records (in </a:t>
            </a:r>
            <a:r>
              <a:rPr lang="en-US" sz="2800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red</a:t>
            </a:r>
            <a:r>
              <a:rPr lang="en-US" sz="2800" dirty="0">
                <a:latin typeface="Calibri" pitchFamily="34" charset="0"/>
                <a:cs typeface="Arial" charset="0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36" name="Rectangle 16"/>
          <p:cNvSpPr>
            <a:spLocks noChangeArrowheads="1"/>
          </p:cNvSpPr>
          <p:nvPr/>
        </p:nvSpPr>
        <p:spPr bwMode="auto">
          <a:xfrm>
            <a:off x="2514600" y="4706938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31" name="Rectangle 34"/>
          <p:cNvSpPr>
            <a:spLocks noChangeArrowheads="1"/>
          </p:cNvSpPr>
          <p:nvPr/>
        </p:nvSpPr>
        <p:spPr bwMode="auto">
          <a:xfrm>
            <a:off x="2514600" y="4859338"/>
            <a:ext cx="457200" cy="381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Range-Scan: Readahead </a:t>
            </a:r>
            <a:r>
              <a:rPr lang="en-US" sz="2800" dirty="0" smtClean="0"/>
              <a:t>(1)</a:t>
            </a:r>
            <a:endParaRPr lang="en-US" dirty="0" smtClean="0"/>
          </a:p>
        </p:txBody>
      </p:sp>
      <p:sp>
        <p:nvSpPr>
          <p:cNvPr id="47108" name="Rectangle 3"/>
          <p:cNvSpPr>
            <a:spLocks noChangeArrowheads="1"/>
          </p:cNvSpPr>
          <p:nvPr/>
        </p:nvSpPr>
        <p:spPr bwMode="auto">
          <a:xfrm>
            <a:off x="5715000" y="3411538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09" name="Rectangle 4"/>
          <p:cNvSpPr>
            <a:spLocks noChangeArrowheads="1"/>
          </p:cNvSpPr>
          <p:nvPr/>
        </p:nvSpPr>
        <p:spPr bwMode="auto">
          <a:xfrm>
            <a:off x="5257800" y="4706938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172200" y="4706938"/>
            <a:ext cx="457200" cy="533400"/>
            <a:chOff x="2304" y="3312"/>
            <a:chExt cx="288" cy="336"/>
          </a:xfrm>
        </p:grpSpPr>
        <p:sp>
          <p:nvSpPr>
            <p:cNvPr id="47140" name="Rectangle 6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41" name="Text Box 7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pitchFamily="34" charset="0"/>
              </a:endParaRPr>
            </a:p>
          </p:txBody>
        </p:sp>
      </p:grpSp>
      <p:sp>
        <p:nvSpPr>
          <p:cNvPr id="47111" name="Rectangle 8"/>
          <p:cNvSpPr>
            <a:spLocks noChangeArrowheads="1"/>
          </p:cNvSpPr>
          <p:nvPr/>
        </p:nvSpPr>
        <p:spPr bwMode="auto">
          <a:xfrm>
            <a:off x="3886200" y="3411538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12" name="Rectangle 9"/>
          <p:cNvSpPr>
            <a:spLocks noChangeArrowheads="1"/>
          </p:cNvSpPr>
          <p:nvPr/>
        </p:nvSpPr>
        <p:spPr bwMode="auto">
          <a:xfrm>
            <a:off x="3429000" y="4706938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13" name="Rectangle 10"/>
          <p:cNvSpPr>
            <a:spLocks noChangeArrowheads="1"/>
          </p:cNvSpPr>
          <p:nvPr/>
        </p:nvSpPr>
        <p:spPr bwMode="auto">
          <a:xfrm>
            <a:off x="4343400" y="4706938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14" name="Rectangle 11"/>
          <p:cNvSpPr>
            <a:spLocks noChangeArrowheads="1"/>
          </p:cNvSpPr>
          <p:nvPr/>
        </p:nvSpPr>
        <p:spPr bwMode="auto">
          <a:xfrm>
            <a:off x="2057400" y="3411538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1600200" y="4706938"/>
            <a:ext cx="457200" cy="533400"/>
            <a:chOff x="2304" y="3312"/>
            <a:chExt cx="288" cy="336"/>
          </a:xfrm>
        </p:grpSpPr>
        <p:sp>
          <p:nvSpPr>
            <p:cNvPr id="47138" name="Rectangle 13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9" name="Text Box 14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pitchFamily="34" charset="0"/>
              </a:endParaRPr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3886200" y="1963738"/>
            <a:ext cx="457200" cy="533400"/>
            <a:chOff x="2304" y="3312"/>
            <a:chExt cx="288" cy="336"/>
          </a:xfrm>
        </p:grpSpPr>
        <p:sp>
          <p:nvSpPr>
            <p:cNvPr id="47134" name="Rectangle 19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5" name="Text Box 20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pitchFamily="34" charset="0"/>
              </a:endParaRPr>
            </a:p>
          </p:txBody>
        </p:sp>
      </p:grpSp>
      <p:sp>
        <p:nvSpPr>
          <p:cNvPr id="47118" name="Line 21"/>
          <p:cNvSpPr>
            <a:spLocks noChangeShapeType="1"/>
          </p:cNvSpPr>
          <p:nvPr/>
        </p:nvSpPr>
        <p:spPr bwMode="auto">
          <a:xfrm>
            <a:off x="4114800" y="2497138"/>
            <a:ext cx="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19" name="Line 22"/>
          <p:cNvSpPr>
            <a:spLocks noChangeShapeType="1"/>
          </p:cNvSpPr>
          <p:nvPr/>
        </p:nvSpPr>
        <p:spPr bwMode="auto">
          <a:xfrm flipH="1">
            <a:off x="2286000" y="2497138"/>
            <a:ext cx="1828800" cy="9144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0" name="Line 23"/>
          <p:cNvSpPr>
            <a:spLocks noChangeShapeType="1"/>
          </p:cNvSpPr>
          <p:nvPr/>
        </p:nvSpPr>
        <p:spPr bwMode="auto">
          <a:xfrm>
            <a:off x="4114800" y="2497138"/>
            <a:ext cx="182880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1" name="Line 24"/>
          <p:cNvSpPr>
            <a:spLocks noChangeShapeType="1"/>
          </p:cNvSpPr>
          <p:nvPr/>
        </p:nvSpPr>
        <p:spPr bwMode="auto">
          <a:xfrm flipH="1">
            <a:off x="1828800" y="3944938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2" name="Line 25"/>
          <p:cNvSpPr>
            <a:spLocks noChangeShapeType="1"/>
          </p:cNvSpPr>
          <p:nvPr/>
        </p:nvSpPr>
        <p:spPr bwMode="auto">
          <a:xfrm>
            <a:off x="2286000" y="3944938"/>
            <a:ext cx="457200" cy="7620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3" name="Line 26"/>
          <p:cNvSpPr>
            <a:spLocks noChangeShapeType="1"/>
          </p:cNvSpPr>
          <p:nvPr/>
        </p:nvSpPr>
        <p:spPr bwMode="auto">
          <a:xfrm flipH="1">
            <a:off x="3657600" y="3944938"/>
            <a:ext cx="457200" cy="7620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4" name="Line 27"/>
          <p:cNvSpPr>
            <a:spLocks noChangeShapeType="1"/>
          </p:cNvSpPr>
          <p:nvPr/>
        </p:nvSpPr>
        <p:spPr bwMode="auto">
          <a:xfrm>
            <a:off x="4114800" y="3944938"/>
            <a:ext cx="457200" cy="7620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5" name="Line 28"/>
          <p:cNvSpPr>
            <a:spLocks noChangeShapeType="1"/>
          </p:cNvSpPr>
          <p:nvPr/>
        </p:nvSpPr>
        <p:spPr bwMode="auto">
          <a:xfrm flipH="1">
            <a:off x="5486400" y="3944938"/>
            <a:ext cx="457200" cy="7620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6" name="Line 29"/>
          <p:cNvSpPr>
            <a:spLocks noChangeShapeType="1"/>
          </p:cNvSpPr>
          <p:nvPr/>
        </p:nvSpPr>
        <p:spPr bwMode="auto">
          <a:xfrm>
            <a:off x="5943600" y="3944938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7" name="Line 30"/>
          <p:cNvSpPr>
            <a:spLocks noChangeShapeType="1"/>
          </p:cNvSpPr>
          <p:nvPr/>
        </p:nvSpPr>
        <p:spPr bwMode="auto">
          <a:xfrm>
            <a:off x="2514600" y="3640138"/>
            <a:ext cx="13716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8" name="Line 31"/>
          <p:cNvSpPr>
            <a:spLocks noChangeShapeType="1"/>
          </p:cNvSpPr>
          <p:nvPr/>
        </p:nvSpPr>
        <p:spPr bwMode="auto">
          <a:xfrm>
            <a:off x="4343400" y="3640138"/>
            <a:ext cx="13716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9" name="Line 32"/>
          <p:cNvSpPr>
            <a:spLocks noChangeShapeType="1"/>
          </p:cNvSpPr>
          <p:nvPr/>
        </p:nvSpPr>
        <p:spPr bwMode="auto">
          <a:xfrm>
            <a:off x="4114800" y="1506538"/>
            <a:ext cx="0" cy="4572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30" name="Rectangle 33"/>
          <p:cNvSpPr>
            <a:spLocks noChangeArrowheads="1"/>
          </p:cNvSpPr>
          <p:nvPr/>
        </p:nvSpPr>
        <p:spPr bwMode="auto">
          <a:xfrm>
            <a:off x="3886200" y="2039938"/>
            <a:ext cx="457200" cy="76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32" name="Rectangle 35"/>
          <p:cNvSpPr>
            <a:spLocks noChangeArrowheads="1"/>
          </p:cNvSpPr>
          <p:nvPr/>
        </p:nvSpPr>
        <p:spPr bwMode="auto">
          <a:xfrm>
            <a:off x="5715000" y="3411538"/>
            <a:ext cx="457200" cy="304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33" name="Rectangle 36"/>
          <p:cNvSpPr>
            <a:spLocks noChangeArrowheads="1"/>
          </p:cNvSpPr>
          <p:nvPr/>
        </p:nvSpPr>
        <p:spPr bwMode="auto">
          <a:xfrm>
            <a:off x="2057400" y="3640138"/>
            <a:ext cx="457200" cy="304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5397501" y="2108200"/>
            <a:ext cx="33274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Pages at this level contain pointers to the leaf level pages – in logical order.</a:t>
            </a:r>
          </a:p>
          <a:p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This can be used to drive readahead of the leaf level pages.</a:t>
            </a:r>
          </a:p>
        </p:txBody>
      </p:sp>
      <p:cxnSp>
        <p:nvCxnSpPr>
          <p:cNvPr id="40" name="Straight Arrow Connector 39"/>
          <p:cNvCxnSpPr>
            <a:stCxn id="38" idx="2"/>
          </p:cNvCxnSpPr>
          <p:nvPr/>
        </p:nvCxnSpPr>
        <p:spPr bwMode="auto">
          <a:xfrm rot="5400000">
            <a:off x="6432968" y="2965866"/>
            <a:ext cx="507171" cy="749297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Straight Arrow Connector 41"/>
          <p:cNvCxnSpPr>
            <a:stCxn id="38" idx="2"/>
          </p:cNvCxnSpPr>
          <p:nvPr/>
        </p:nvCxnSpPr>
        <p:spPr bwMode="auto">
          <a:xfrm rot="5400000">
            <a:off x="6420268" y="2978566"/>
            <a:ext cx="532571" cy="749297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Range-Scan: Readahead </a:t>
            </a:r>
            <a:r>
              <a:rPr lang="en-US" sz="2800" dirty="0" smtClean="0"/>
              <a:t>(2)</a:t>
            </a:r>
            <a:endParaRPr lang="en-US" dirty="0" smtClean="0"/>
          </a:p>
        </p:txBody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/>
              <a:t>Why use readahead?</a:t>
            </a:r>
          </a:p>
          <a:p>
            <a:pPr lvl="1"/>
            <a:r>
              <a:rPr lang="en-US" sz="2400" dirty="0" smtClean="0"/>
              <a:t>Keep the CPUs busy, maximize throughput</a:t>
            </a:r>
          </a:p>
          <a:p>
            <a:pPr lvl="1"/>
            <a:r>
              <a:rPr lang="en-US" sz="2400" dirty="0" smtClean="0"/>
              <a:t>More efficient to issue 1 x 8-page I/O than 8 x 1-page I/Os</a:t>
            </a:r>
          </a:p>
          <a:p>
            <a:r>
              <a:rPr lang="en-US" sz="2800" dirty="0" smtClean="0"/>
              <a:t>Feedback mechanism to determine how far ahead of the scan point to read</a:t>
            </a:r>
          </a:p>
          <a:p>
            <a:r>
              <a:rPr lang="en-US" sz="2800" dirty="0" smtClean="0"/>
              <a:t>Driven from parent level during range scans</a:t>
            </a:r>
          </a:p>
          <a:p>
            <a:pPr lvl="1"/>
            <a:r>
              <a:rPr lang="en-US" sz="2400" dirty="0" smtClean="0"/>
              <a:t>Parent level pages contain ordered links to the leaf level</a:t>
            </a:r>
          </a:p>
          <a:p>
            <a:r>
              <a:rPr lang="en-US" sz="2800" dirty="0" smtClean="0"/>
              <a:t>Issues 1, 8, 32 (or larger) page I/Os</a:t>
            </a:r>
          </a:p>
          <a:p>
            <a:pPr lvl="1"/>
            <a:r>
              <a:rPr lang="en-US" sz="2400" dirty="0" smtClean="0"/>
              <a:t>8, 32+ page I/Os only possible with contiguous pages</a:t>
            </a:r>
          </a:p>
          <a:p>
            <a:pPr lvl="1"/>
            <a:r>
              <a:rPr lang="en-US" sz="2400" dirty="0" smtClean="0"/>
              <a:t>Better contiguity = bigger I/Os</a:t>
            </a:r>
          </a:p>
          <a:p>
            <a:r>
              <a:rPr lang="en-US" sz="2800" dirty="0" smtClean="0"/>
              <a:t>Problem: fragmentation affects range scans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TOOLS" val="&lt;WMTools ver=&quot;1.0&quot;&gt;&lt;Timings time=&quot;6/28/2008 8:42:43 AM&quot;&gt;&lt;Slide id=&quot;378&quot; dur=&quot;13.90625&quot; bld=&quot;INVLD|1|0|1.1|1.6|.2|1.5|0|1.3&quot;/&gt;&lt;/Timings&gt;&lt;Timings time=&quot;6/28/2008 8:40:20 AM&quot;&gt;&lt;Slide id=&quot;376&quot; dur=&quot;1.328125&quot; bld=&quot;INVLD&quot;/&gt;&lt;Slide id=&quot;377&quot; dur=&quot;1.015625&quot;/&gt;&lt;/Timings&gt;&lt;Timings time=&quot;6/28/2008 8:39:05 AM&quot;&gt;&lt;Slide id=&quot;373&quot; dur=&quot;.578125&quot; bld=&quot;INVLD&quot;/&gt;&lt;Slide id=&quot;374&quot; dur=&quot;.984375&quot;/&gt;&lt;/Timings&gt;&lt;Timings time=&quot;6/25/2008 12:12:37 PM&quot;&gt;&lt;Slide id=&quot;324&quot; dur=&quot;7.4375&quot; bld=&quot;INVLD&quot;/&gt;&lt;Slide id=&quot;347&quot; dur=&quot;8.90625&quot;/&gt;&lt;Slide id=&quot;348&quot; dur=&quot;18.3125&quot;/&gt;&lt;Slide id=&quot;349&quot; dur=&quot;4.15625&quot;/&gt;&lt;Slide id=&quot;298&quot; dur=&quot;2.34375&quot;/&gt;&lt;Slide id=&quot;345&quot; dur=&quot;1.609375&quot;/&gt;&lt;Slide id=&quot;346&quot; dur=&quot;.5625&quot;/&gt;&lt;Slide id=&quot;309&quot; dur=&quot;1.15625&quot;/&gt;&lt;Slide id=&quot;346&quot; dur=&quot;25.57813&quot;/&gt;&lt;Slide id=&quot;309&quot; dur=&quot;1.234375&quot;/&gt;&lt;/Timings&gt;&lt;/WMTools&gt;"/>
</p:tagLst>
</file>

<file path=ppt/theme/theme1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1_Custom Design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5484</TotalTime>
  <Words>2436</Words>
  <Application>Microsoft Office PowerPoint</Application>
  <PresentationFormat>On-screen Show (4:3)</PresentationFormat>
  <Paragraphs>356</Paragraphs>
  <Slides>42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1_Custom Design</vt:lpstr>
      <vt:lpstr>Module 5.2 Index Fragmentation</vt:lpstr>
      <vt:lpstr>Overview</vt:lpstr>
      <vt:lpstr>Clustered Index Structure</vt:lpstr>
      <vt:lpstr>Nonclustered Index Structure</vt:lpstr>
      <vt:lpstr>Singleton Lookup (Index Seek/Clustered Index Seek)</vt:lpstr>
      <vt:lpstr>Range Scan (Index Scan/Clustered Index Scan)</vt:lpstr>
      <vt:lpstr>Allocation Order Scan (Table scan or unordered Clustered/Index scan – under the right conditions…)</vt:lpstr>
      <vt:lpstr>Range-Scan: Readahead (1)</vt:lpstr>
      <vt:lpstr>Range-Scan: Readahead (2)</vt:lpstr>
      <vt:lpstr>Using –E Startup Option</vt:lpstr>
      <vt:lpstr>Logical Fragmentation Defined</vt:lpstr>
      <vt:lpstr>Page Density Defined</vt:lpstr>
      <vt:lpstr>What is a Page Split? </vt:lpstr>
      <vt:lpstr>Page Split Mechanism</vt:lpstr>
      <vt:lpstr>Updates During a Page Split</vt:lpstr>
      <vt:lpstr>Page Splits in Action (1)</vt:lpstr>
      <vt:lpstr>Page Splits in Action (2)</vt:lpstr>
      <vt:lpstr>Page Splits in Action (3)</vt:lpstr>
      <vt:lpstr>Increased Logging During Page Splits</vt:lpstr>
      <vt:lpstr>What Causes Fragmentation?</vt:lpstr>
      <vt:lpstr>Can DML Cause Fragmentation?</vt:lpstr>
      <vt:lpstr>FILLFACTOR </vt:lpstr>
      <vt:lpstr>Configuring FILLFACTOR</vt:lpstr>
      <vt:lpstr>Symptoms of Fragmentation</vt:lpstr>
      <vt:lpstr>sys.dm_db_index_physical_stats (1)</vt:lpstr>
      <vt:lpstr>sys.dm_db_index_physical_stats (2)  Scanning modes - Limited</vt:lpstr>
      <vt:lpstr>sys.dm_db_index_physical_stats (3) Output and how to interpret it</vt:lpstr>
      <vt:lpstr>Detecting Fragmentation Using sys.dm_db_index_physical_stats</vt:lpstr>
      <vt:lpstr>How to Correct Fragmentation?</vt:lpstr>
      <vt:lpstr>ALTER INDEX … REBUILD</vt:lpstr>
      <vt:lpstr>ALTER INDEX … REORGANIZE</vt:lpstr>
      <vt:lpstr>CREATE … WITH DROP_EXISTING</vt:lpstr>
      <vt:lpstr>Index Rebuild Misconceptions</vt:lpstr>
      <vt:lpstr>When To Rebuild vs. Defrag</vt:lpstr>
      <vt:lpstr>Online Index Operations</vt:lpstr>
      <vt:lpstr>Inside Online Index Operations</vt:lpstr>
      <vt:lpstr>Removing Fragmentation</vt:lpstr>
      <vt:lpstr>LOB Data (revisited) (E.g. varchar (max), text, XML)</vt:lpstr>
      <vt:lpstr>Are Your Indexes Being Used?</vt:lpstr>
      <vt:lpstr>Index Maintenance Survey</vt:lpstr>
      <vt:lpstr>Whitepapers on This and More…</vt:lpstr>
      <vt:lpstr>Review</vt:lpstr>
    </vt:vector>
  </TitlesOfParts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Database Maintenance</dc:title>
  <dc:subject>Logging, Recovery, and Log File Maintenance</dc:subject>
  <dc:creator>Kimberly L. Tripp &amp; Paul S. Randal</dc:creator>
  <dc:description>Courses written by and instructed by authorized SQLskills trainers 
http://www.SQLskills.com
Template design: SQLskills.com</dc:description>
  <cp:lastModifiedBy>Kimberly</cp:lastModifiedBy>
  <cp:revision>250</cp:revision>
  <cp:lastPrinted>2011-02-19T10:53:31Z</cp:lastPrinted>
  <dcterms:created xsi:type="dcterms:W3CDTF">2004-05-26T19:38:49Z</dcterms:created>
  <dcterms:modified xsi:type="dcterms:W3CDTF">2011-08-29T15:39:13Z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