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73" r:id="rId3"/>
  </p:sldMasterIdLst>
  <p:notesMasterIdLst>
    <p:notesMasterId r:id="rId34"/>
  </p:notesMasterIdLst>
  <p:handoutMasterIdLst>
    <p:handoutMasterId r:id="rId35"/>
  </p:handoutMasterIdLst>
  <p:sldIdLst>
    <p:sldId id="319" r:id="rId4"/>
    <p:sldId id="320" r:id="rId5"/>
    <p:sldId id="321" r:id="rId6"/>
    <p:sldId id="322" r:id="rId7"/>
    <p:sldId id="323" r:id="rId8"/>
    <p:sldId id="324" r:id="rId9"/>
    <p:sldId id="325" r:id="rId10"/>
    <p:sldId id="326" r:id="rId11"/>
    <p:sldId id="327" r:id="rId12"/>
    <p:sldId id="328" r:id="rId13"/>
    <p:sldId id="329" r:id="rId14"/>
    <p:sldId id="330" r:id="rId15"/>
    <p:sldId id="331" r:id="rId16"/>
    <p:sldId id="333" r:id="rId17"/>
    <p:sldId id="334" r:id="rId18"/>
    <p:sldId id="335" r:id="rId19"/>
    <p:sldId id="336" r:id="rId20"/>
    <p:sldId id="337" r:id="rId21"/>
    <p:sldId id="338" r:id="rId22"/>
    <p:sldId id="339" r:id="rId23"/>
    <p:sldId id="340" r:id="rId24"/>
    <p:sldId id="341" r:id="rId25"/>
    <p:sldId id="342" r:id="rId26"/>
    <p:sldId id="343" r:id="rId27"/>
    <p:sldId id="344" r:id="rId28"/>
    <p:sldId id="345" r:id="rId29"/>
    <p:sldId id="346" r:id="rId30"/>
    <p:sldId id="347" r:id="rId31"/>
    <p:sldId id="350" r:id="rId32"/>
    <p:sldId id="351" r:id="rId33"/>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0023"/>
    <a:srgbClr val="FF4B4B"/>
    <a:srgbClr val="777777"/>
    <a:srgbClr val="161D32"/>
    <a:srgbClr val="000000"/>
    <a:srgbClr val="FFFFFF"/>
    <a:srgbClr val="2E59B0"/>
    <a:srgbClr val="0066FF"/>
    <a:srgbClr val="2B395F"/>
    <a:srgbClr val="FFFFB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3082" autoAdjust="0"/>
    <p:restoredTop sz="89727" autoAdjust="0"/>
  </p:normalViewPr>
  <p:slideViewPr>
    <p:cSldViewPr>
      <p:cViewPr varScale="1">
        <p:scale>
          <a:sx n="115" d="100"/>
          <a:sy n="115" d="100"/>
        </p:scale>
        <p:origin x="-1644" y="-96"/>
      </p:cViewPr>
      <p:guideLst>
        <p:guide orient="horz" pos="144"/>
        <p:guide orient="horz" pos="895"/>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97" d="100"/>
          <a:sy n="97" d="100"/>
        </p:scale>
        <p:origin x="-366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24"/>
          <p:cNvSpPr>
            <a:spLocks noGrp="1" noChangeArrowheads="1"/>
          </p:cNvSpPr>
          <p:nvPr>
            <p:ph type="sldNum" sz="quarter" idx="3"/>
          </p:nvPr>
        </p:nvSpPr>
        <p:spPr bwMode="auto">
          <a:xfrm>
            <a:off x="1" y="8675216"/>
            <a:ext cx="6858000"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smtClean="0">
                <a:latin typeface="+mj-lt"/>
              </a:rPr>
              <a:t>SQLskills Immersion Event</a:t>
            </a:r>
            <a:r>
              <a:rPr lang="en-US" b="0" dirty="0">
                <a:latin typeface="+mj-lt"/>
              </a:rPr>
              <a:t/>
            </a:r>
            <a:br>
              <a:rPr lang="en-US" b="0" dirty="0">
                <a:latin typeface="+mj-lt"/>
              </a:rPr>
            </a:br>
            <a:r>
              <a:rPr lang="en-US" b="0" dirty="0">
                <a:latin typeface="+mj-lt"/>
              </a:rPr>
              <a:t>Page </a:t>
            </a:r>
            <a:fld id="{726231B1-EC7A-4FC1-96E9-E3A5007216C4}" type="slidenum">
              <a:rPr lang="en-US" b="0">
                <a:latin typeface="+mj-lt"/>
              </a:rPr>
              <a:pPr>
                <a:defRPr/>
              </a:pPr>
              <a:t>‹#›</a:t>
            </a:fld>
            <a:endParaRPr lang="en-US" b="0" dirty="0">
              <a:latin typeface="+mj-lt"/>
            </a:endParaRPr>
          </a:p>
        </p:txBody>
      </p:sp>
      <p:pic>
        <p:nvPicPr>
          <p:cNvPr id="7" name="Picture 25" descr="SQLskills wide Logo2"/>
          <p:cNvPicPr>
            <a:picLocks noChangeAspect="1" noChangeArrowheads="1"/>
          </p:cNvPicPr>
          <p:nvPr/>
        </p:nvPicPr>
        <p:blipFill>
          <a:blip r:embed="rId2"/>
          <a:srcRect l="6503" t="22223" r="4047" b="33333"/>
          <a:stretch>
            <a:fillRect/>
          </a:stretch>
        </p:blipFill>
        <p:spPr bwMode="auto">
          <a:xfrm>
            <a:off x="2188369" y="88900"/>
            <a:ext cx="2481263" cy="5969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8/16/2011</a:t>
            </a:fld>
            <a:endParaRPr lang="en-US">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a:latin typeface="Segoe" pitchFamily="34" charset="0"/>
            </a:endParaRPr>
          </a:p>
        </p:txBody>
      </p:sp>
    </p:spTree>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100" b="1" dirty="0">
                <a:solidFill>
                  <a:srgbClr val="FFCC00"/>
                </a:solidFill>
                <a:latin typeface="Eurostile" pitchFamily="34" charset="0"/>
              </a:rPr>
              <a:t>© Kimberly L. Tripp</a:t>
            </a:r>
            <a:br>
              <a:rPr lang="en-US" sz="1100" b="1" dirty="0">
                <a:solidFill>
                  <a:srgbClr val="FFCC00"/>
                </a:solidFill>
                <a:latin typeface="Eurostile" pitchFamily="34" charset="0"/>
              </a:rPr>
            </a:br>
            <a:r>
              <a:rPr lang="en-US" sz="1100" b="1" dirty="0">
                <a:solidFill>
                  <a:srgbClr val="FFCC00"/>
                </a:solidFill>
                <a:latin typeface="Eurostile" pitchFamily="34" charset="0"/>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100" b="1">
                <a:solidFill>
                  <a:srgbClr val="FFCC00"/>
                </a:solidFill>
                <a:latin typeface="Eurostile" pitchFamily="34" charset="0"/>
              </a:rPr>
              <a:pPr algn="r" rtl="0" fontAlgn="base">
                <a:lnSpc>
                  <a:spcPct val="90000"/>
                </a:lnSpc>
                <a:spcBef>
                  <a:spcPct val="0"/>
                </a:spcBef>
                <a:spcAft>
                  <a:spcPct val="0"/>
                </a:spcAft>
              </a:pPr>
              <a:t>1</a:t>
            </a:fld>
            <a:endParaRPr lang="en-US" sz="1100" b="1" dirty="0">
              <a:solidFill>
                <a:srgbClr val="FFCC00"/>
              </a:solidFill>
              <a:latin typeface="Eurostile" pitchFamily="34" charset="0"/>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xfrm>
            <a:off x="686098" y="4343704"/>
            <a:ext cx="5485805" cy="4113892"/>
          </a:xfrm>
          <a:prstGeom prst="rect">
            <a:avLst/>
          </a:prstGeom>
          <a:solidFill>
            <a:srgbClr val="FFFFFF"/>
          </a:solidFill>
          <a:ln>
            <a:solidFill>
              <a:srgbClr val="000000"/>
            </a:solidFill>
          </a:ln>
        </p:spPr>
        <p:txBody>
          <a:bodyPr lIns="86493" tIns="43247" rIns="86493" bIns="43247"/>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19</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21</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23</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69635" name="Rectangle 13"/>
          <p:cNvSpPr>
            <a:spLocks noGrp="1" noChangeArrowheads="1"/>
          </p:cNvSpPr>
          <p:nvPr>
            <p:ph type="sldNum" sz="quarter" idx="5"/>
          </p:nvPr>
        </p:nvSpPr>
        <p:spPr>
          <a:noFill/>
        </p:spPr>
        <p:txBody>
          <a:bodyPr/>
          <a:lstStyle/>
          <a:p>
            <a:fld id="{65C8897D-853F-4ED0-AD6B-0DA59B2046BB}" type="slidenum">
              <a:rPr lang="en-US" smtClean="0"/>
              <a:pPr/>
              <a:t>26</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xfrm>
            <a:off x="913158" y="4344025"/>
            <a:ext cx="5031684" cy="4112927"/>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a:p>
        </p:txBody>
      </p:sp>
      <p:sp>
        <p:nvSpPr>
          <p:cNvPr id="4" name="Slide Number Placeholder 3"/>
          <p:cNvSpPr>
            <a:spLocks noGrp="1"/>
          </p:cNvSpPr>
          <p:nvPr>
            <p:ph type="sldNum" sz="quarter" idx="10"/>
          </p:nvPr>
        </p:nvSpPr>
        <p:spPr/>
        <p:txBody>
          <a:bodyPr/>
          <a:lstStyle/>
          <a:p>
            <a:fld id="{8980CB99-47E3-46F4-AAEB-3919FBEFC014}" type="slidenum">
              <a:rPr lang="en-US" smtClean="0">
                <a:latin typeface="Segoe" pitchFamily="34" charset="0"/>
              </a:rPr>
              <a:pPr/>
              <a:t>29</a:t>
            </a:fld>
            <a:endParaRPr lang="en-US">
              <a:latin typeface="Segoe"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baseline="0">
                <a:ln w="3175">
                  <a:noFill/>
                </a:ln>
                <a:solidFill>
                  <a:srgbClr val="D70023"/>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RED_3.png"/>
          <p:cNvPicPr>
            <a:picLocks noChangeAspect="1"/>
          </p:cNvPicPr>
          <p:nvPr userDrawn="1"/>
        </p:nvPicPr>
        <p:blipFill>
          <a:blip r:embed="rId3"/>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ALKIN 2 - Prints in GRAYSCALE">
    <p:spTree>
      <p:nvGrpSpPr>
        <p:cNvPr id="1" name=""/>
        <p:cNvGrpSpPr/>
        <p:nvPr/>
      </p:nvGrpSpPr>
      <p:grpSpPr>
        <a:xfrm>
          <a:off x="0" y="0"/>
          <a:ext cx="0" cy="0"/>
          <a:chOff x="0" y="0"/>
          <a:chExt cx="0" cy="0"/>
        </a:xfrm>
      </p:grpSpPr>
      <p:pic>
        <p:nvPicPr>
          <p:cNvPr id="6"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3272135"/>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cxnSp>
        <p:nvCxnSpPr>
          <p:cNvPr id="7" name="Straight Connector 6"/>
          <p:cNvCxnSpPr/>
          <p:nvPr userDrawn="1"/>
        </p:nvCxnSpPr>
        <p:spPr>
          <a:xfrm>
            <a:off x="0" y="3124200"/>
            <a:ext cx="457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rgbClr val="D70023"/>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rgbClr val="D70023"/>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5" name="Picture 14" descr="Title_bar_dark_RED_3.png"/>
          <p:cNvPicPr>
            <a:picLocks noChangeAspect="1"/>
          </p:cNvPicPr>
          <p:nvPr userDrawn="1"/>
        </p:nvPicPr>
        <p:blipFill>
          <a:blip r:embed="rId2"/>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solidFill>
                  <a:schemeClr val="bg1">
                    <a:lumMod val="75000"/>
                  </a:schemeClr>
                </a:solidFill>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bg1">
                    <a:lumMod val="75000"/>
                  </a:schemeClr>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bg1">
                    <a:lumMod val="75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IN - Prints in GRAYSCALE">
    <p:spTree>
      <p:nvGrpSpPr>
        <p:cNvPr id="1" name=""/>
        <p:cNvGrpSpPr/>
        <p:nvPr/>
      </p:nvGrpSpPr>
      <p:grpSpPr>
        <a:xfrm>
          <a:off x="0" y="0"/>
          <a:ext cx="0" cy="0"/>
          <a:chOff x="0" y="0"/>
          <a:chExt cx="0" cy="0"/>
        </a:xfrm>
      </p:grpSpPr>
      <p:pic>
        <p:nvPicPr>
          <p:cNvPr id="8"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5638800"/>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pic>
        <p:nvPicPr>
          <p:cNvPr id="6" name="Picture 2" descr="\\cmcreate\Brandteam\EPRO\WIP-Nate\Server_Brand\Templates\Powerpoint\working photo\photo_RED_Delores.jpg"/>
          <p:cNvPicPr>
            <a:picLocks noChangeAspect="1" noChangeArrowheads="1"/>
          </p:cNvPicPr>
          <p:nvPr userDrawn="1"/>
        </p:nvPicPr>
        <p:blipFill>
          <a:blip r:embed="rId3"/>
          <a:srcRect/>
          <a:stretch>
            <a:fillRect/>
          </a:stretch>
        </p:blipFill>
        <p:spPr bwMode="auto">
          <a:xfrm>
            <a:off x="0" y="3197034"/>
            <a:ext cx="3352800" cy="2302065"/>
          </a:xfrm>
          <a:prstGeom prst="rect">
            <a:avLst/>
          </a:prstGeom>
          <a:noFill/>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8.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03" r:id="rId11"/>
    <p:sldLayoutId id="2147483704" r:id="rId12"/>
    <p:sldLayoutId id="2147483723" r:id="rId13"/>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bg1"/>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bg1">
              <a:lumMod val="75000"/>
            </a:schemeClr>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bg1">
              <a:lumMod val="75000"/>
            </a:schemeClr>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descr="dpe-logo.png"/>
          <p:cNvPicPr>
            <a:picLocks noChangeAspect="1"/>
          </p:cNvPicPr>
          <p:nvPr/>
        </p:nvPicPr>
        <p:blipFill>
          <a:blip r:embed="rId5"/>
          <a:stretch>
            <a:fillRect/>
          </a:stretch>
        </p:blipFill>
        <p:spPr>
          <a:xfrm>
            <a:off x="27708" y="6435644"/>
            <a:ext cx="1600200" cy="403884"/>
          </a:xfrm>
          <a:prstGeom prst="rect">
            <a:avLst/>
          </a:prstGeom>
        </p:spPr>
      </p:pic>
    </p:spTree>
  </p:cSld>
  <p:clrMap bg1="lt1" tx1="dk1" bg2="lt2" tx2="dk2" accent1="accent1" accent2="accent2" accent3="accent3" accent4="accent4" accent5="accent5" accent6="accent6" hlink="hlink" folHlink="folHlink"/>
  <p:sldLayoutIdLst>
    <p:sldLayoutId id="2147483721" r:id="rId1"/>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solidFill>
            <a:schemeClr val="bg1"/>
          </a:solidFill>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393604" cy="400110"/>
          </a:xfrm>
          <a:prstGeom prst="rect">
            <a:avLst/>
          </a:prstGeom>
          <a:noFill/>
          <a:ln w="12700">
            <a:noFill/>
            <a:miter lim="800000"/>
            <a:headEnd/>
            <a:tailEnd/>
          </a:ln>
          <a:effectLst/>
        </p:spPr>
        <p:txBody>
          <a:bodyPr wrap="none">
            <a:spAutoFit/>
          </a:bodyPr>
          <a:lstStyle/>
          <a:p>
            <a:pPr algn="l" rtl="0" fontAlgn="base">
              <a:spcBef>
                <a:spcPct val="0"/>
              </a:spcBef>
              <a:spcAft>
                <a:spcPct val="0"/>
              </a:spcAft>
              <a:defRPr/>
            </a:pPr>
            <a:r>
              <a:rPr lang="en-US" sz="1000" kern="1200" dirty="0">
                <a:solidFill>
                  <a:srgbClr val="969696"/>
                </a:solidFill>
                <a:latin typeface="Calibri" pitchFamily="34" charset="0"/>
                <a:ea typeface="+mn-ea"/>
                <a:cs typeface="+mn-cs"/>
                <a:sym typeface="Symbol" pitchFamily="18" charset="2"/>
              </a:rPr>
              <a:t></a:t>
            </a:r>
            <a:r>
              <a:rPr lang="en-US" sz="1000" kern="1200" dirty="0">
                <a:solidFill>
                  <a:srgbClr val="969696"/>
                </a:solidFill>
                <a:latin typeface="Calibri" pitchFamily="34" charset="0"/>
                <a:ea typeface="+mn-ea"/>
                <a:cs typeface="+mn-cs"/>
              </a:rPr>
              <a:t>SQLskills.com</a:t>
            </a:r>
            <a:br>
              <a:rPr lang="en-US" sz="1000" kern="1200" dirty="0">
                <a:solidFill>
                  <a:srgbClr val="969696"/>
                </a:solidFill>
                <a:latin typeface="Calibri" pitchFamily="34" charset="0"/>
                <a:ea typeface="+mn-ea"/>
                <a:cs typeface="+mn-cs"/>
              </a:rPr>
            </a:br>
            <a:r>
              <a:rPr lang="en-US" sz="1000" kern="1200" dirty="0">
                <a:solidFill>
                  <a:srgbClr val="969696"/>
                </a:solidFill>
                <a:latin typeface="Calibri" pitchFamily="34" charset="0"/>
                <a:ea typeface="+mn-ea"/>
                <a:cs typeface="+mn-cs"/>
              </a:rPr>
              <a:t>Designing for Performance and Availability</a:t>
            </a:r>
          </a:p>
        </p:txBody>
      </p:sp>
    </p:spTree>
  </p:cSld>
  <p:clrMap bg1="dk2" tx1="lt1" bg2="dk1"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sqlskills.com/BLOGS/PAUL/post/Wait-statistics-or-please-tell-me-where-it-hurts.aspx" TargetMode="Externa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hyperlink" Target="http://www.sqlskills.com/BLOGS/PAUL/post/Wait-statistics-or-please-tell-me-where-it-hurts.aspx" TargetMode="Externa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hyperlink" Target="http://technet.microsoft.com/en-us/library/ms179984.aspx" TargetMode="External"/><Relationship Id="rId5" Type="http://schemas.openxmlformats.org/officeDocument/2006/relationships/hyperlink" Target="http://blogs.msdn.com/b/psssql/archive/2009/11/03/the-sql-server-wait-type-repository.aspx" TargetMode="External"/><Relationship Id="rId4" Type="http://schemas.openxmlformats.org/officeDocument/2006/relationships/hyperlink" Target="http://blogs.msdn.com/b/sql_service_broker/archive/2008/12/01/service-broker-wait-types.aspx"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477328"/>
          </a:xfrm>
        </p:spPr>
        <p:txBody>
          <a:bodyPr anchor="t"/>
          <a:lstStyle/>
          <a:p>
            <a:pPr eaLnBrk="1" hangingPunct="1">
              <a:defRPr/>
            </a:pPr>
            <a:r>
              <a:rPr lang="en-US" sz="4000" smtClean="0">
                <a:solidFill>
                  <a:schemeClr val="accent1"/>
                </a:solidFill>
              </a:rPr>
              <a:t>Module 1</a:t>
            </a:r>
            <a:r>
              <a:rPr lang="en-US" dirty="0" smtClean="0"/>
              <a:t/>
            </a:r>
            <a:br>
              <a:rPr lang="en-US" dirty="0" smtClean="0"/>
            </a:br>
            <a:r>
              <a:rPr lang="en-US" sz="6000" dirty="0" smtClean="0"/>
              <a:t> Waits and Queues</a:t>
            </a:r>
            <a:endParaRPr lang="en-US" sz="3200" dirty="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Execution </a:t>
            </a:r>
            <a:r>
              <a:rPr lang="en-US" sz="2400" dirty="0" smtClean="0"/>
              <a:t>(5)</a:t>
            </a:r>
            <a:endParaRPr lang="en-US" sz="2800" dirty="0"/>
          </a:p>
        </p:txBody>
      </p:sp>
      <p:sp>
        <p:nvSpPr>
          <p:cNvPr id="3" name="Content Placeholder 2"/>
          <p:cNvSpPr>
            <a:spLocks noGrp="1"/>
          </p:cNvSpPr>
          <p:nvPr>
            <p:ph idx="1"/>
          </p:nvPr>
        </p:nvSpPr>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How things look after SPIDs 60 and 51 change state</a:t>
            </a:r>
          </a:p>
          <a:p>
            <a:endParaRPr lang="en-US" sz="2400" dirty="0" smtClean="0"/>
          </a:p>
          <a:p>
            <a:r>
              <a:rPr lang="en-US" sz="2400" dirty="0" smtClean="0"/>
              <a:t>Clockwise rotation from RUNNING to SUSPENDED to RUNNABLE to RUNNING continues until user request is complete</a:t>
            </a:r>
            <a:endParaRPr lang="en-US" sz="2400" dirty="0"/>
          </a:p>
        </p:txBody>
      </p:sp>
      <p:pic>
        <p:nvPicPr>
          <p:cNvPr id="5" name="Picture 4" descr="SQL2005ExecutionModel_c"/>
          <p:cNvPicPr/>
          <p:nvPr/>
        </p:nvPicPr>
        <p:blipFill>
          <a:blip r:embed="rId2" cstate="print"/>
          <a:srcRect/>
          <a:stretch>
            <a:fillRect/>
          </a:stretch>
        </p:blipFill>
        <p:spPr bwMode="auto">
          <a:xfrm>
            <a:off x="2462212" y="1284817"/>
            <a:ext cx="4219575" cy="17430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Times Defined</a:t>
            </a:r>
            <a:endParaRPr lang="en-US" dirty="0"/>
          </a:p>
        </p:txBody>
      </p:sp>
      <p:sp>
        <p:nvSpPr>
          <p:cNvPr id="3" name="Content Placeholder 2"/>
          <p:cNvSpPr>
            <a:spLocks noGrp="1"/>
          </p:cNvSpPr>
          <p:nvPr>
            <p:ph idx="1"/>
          </p:nvPr>
        </p:nvSpPr>
        <p:spPr/>
        <p:txBody>
          <a:bodyPr/>
          <a:lstStyle/>
          <a:p>
            <a:r>
              <a:rPr lang="en-US" sz="2400" dirty="0" smtClean="0"/>
              <a:t>Total time spent waiting:</a:t>
            </a:r>
          </a:p>
          <a:p>
            <a:pPr lvl="1"/>
            <a:r>
              <a:rPr lang="en-US" sz="2000" dirty="0" smtClean="0"/>
              <a:t>Known as ‘wait time’</a:t>
            </a:r>
          </a:p>
          <a:p>
            <a:pPr lvl="1"/>
            <a:r>
              <a:rPr lang="en-US" sz="2000" dirty="0" smtClean="0"/>
              <a:t>Time spent transitioning from RUNNING, through SUSPENDED, to RUNNABLE, and back to RUNNING</a:t>
            </a:r>
          </a:p>
          <a:p>
            <a:r>
              <a:rPr lang="en-US" sz="2400" dirty="0" smtClean="0"/>
              <a:t>Time spent waiting for resource:</a:t>
            </a:r>
          </a:p>
          <a:p>
            <a:pPr lvl="1"/>
            <a:r>
              <a:rPr lang="en-US" sz="2000" dirty="0" smtClean="0"/>
              <a:t>Known as ‘resource wait time’</a:t>
            </a:r>
          </a:p>
          <a:p>
            <a:pPr lvl="1"/>
            <a:r>
              <a:rPr lang="en-US" sz="2000" dirty="0" smtClean="0"/>
              <a:t>Time spent SUSPENDED on the waiting tasks queue</a:t>
            </a:r>
          </a:p>
          <a:p>
            <a:r>
              <a:rPr lang="en-US" sz="2400" dirty="0" smtClean="0"/>
              <a:t>Time spent waiting for CPU:</a:t>
            </a:r>
          </a:p>
          <a:p>
            <a:pPr lvl="1"/>
            <a:r>
              <a:rPr lang="en-US" sz="2000" dirty="0" smtClean="0"/>
              <a:t>Known as ‘signal wait time’</a:t>
            </a:r>
          </a:p>
          <a:p>
            <a:pPr lvl="1"/>
            <a:r>
              <a:rPr lang="en-US" sz="2000" dirty="0" smtClean="0"/>
              <a:t>Time spent on the RUNNABLE queue after having been signaled that the resource is available</a:t>
            </a:r>
          </a:p>
          <a:p>
            <a:r>
              <a:rPr lang="en-US" sz="2400" dirty="0" smtClean="0"/>
              <a:t>Wait time = resource wait time + signal wait time</a:t>
            </a:r>
          </a:p>
          <a:p>
            <a:endParaRPr lang="en-US" sz="2400" dirty="0" smtClean="0"/>
          </a:p>
          <a:p>
            <a:r>
              <a:rPr lang="en-US" sz="2400" dirty="0" smtClean="0"/>
              <a:t>Can think of query run time as sum of all wait times</a:t>
            </a:r>
            <a:endParaRPr lang="en-US" sz="2400"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Relevant DMVs </a:t>
            </a:r>
            <a:endParaRPr lang="en-US" dirty="0"/>
          </a:p>
        </p:txBody>
      </p:sp>
      <p:sp>
        <p:nvSpPr>
          <p:cNvPr id="3" name="Content Placeholder 2"/>
          <p:cNvSpPr>
            <a:spLocks noGrp="1"/>
          </p:cNvSpPr>
          <p:nvPr>
            <p:ph idx="1"/>
          </p:nvPr>
        </p:nvSpPr>
        <p:spPr/>
        <p:txBody>
          <a:bodyPr/>
          <a:lstStyle/>
          <a:p>
            <a:r>
              <a:rPr lang="en-US" sz="2400" dirty="0" err="1" smtClean="0">
                <a:latin typeface="Courier New" pitchFamily="49" charset="0"/>
                <a:cs typeface="Courier New" pitchFamily="49" charset="0"/>
              </a:rPr>
              <a:t>sys.dm_os_wait_stats</a:t>
            </a:r>
            <a:endParaRPr lang="en-US" sz="2400" dirty="0" smtClean="0">
              <a:latin typeface="Courier New" pitchFamily="49" charset="0"/>
              <a:cs typeface="Courier New" pitchFamily="49" charset="0"/>
            </a:endParaRPr>
          </a:p>
          <a:p>
            <a:pPr lvl="1"/>
            <a:r>
              <a:rPr lang="en-US" sz="2000" dirty="0" smtClean="0"/>
              <a:t>Server-level aggregate of all wait types with cumulative and max wait times plus wait counts</a:t>
            </a:r>
          </a:p>
          <a:p>
            <a:pPr lvl="1"/>
            <a:r>
              <a:rPr lang="en-US" sz="2000" dirty="0" err="1" smtClean="0">
                <a:latin typeface="Courier New" pitchFamily="49" charset="0"/>
                <a:cs typeface="Courier New" pitchFamily="49" charset="0"/>
              </a:rPr>
              <a:t>wait_time_ms</a:t>
            </a:r>
            <a:r>
              <a:rPr lang="en-US" sz="2000" dirty="0" smtClean="0"/>
              <a:t> = total wait time for each type</a:t>
            </a:r>
          </a:p>
          <a:p>
            <a:pPr lvl="1"/>
            <a:r>
              <a:rPr lang="en-US" sz="2000" dirty="0" err="1" smtClean="0">
                <a:latin typeface="Courier New" pitchFamily="49" charset="0"/>
                <a:cs typeface="Courier New" pitchFamily="49" charset="0"/>
              </a:rPr>
              <a:t>signal_wait_time_ms</a:t>
            </a:r>
            <a:r>
              <a:rPr lang="en-US" sz="2000" dirty="0" smtClean="0"/>
              <a:t> = time spent waiting to move from RUNNABLE to RUNNING</a:t>
            </a:r>
          </a:p>
          <a:p>
            <a:pPr lvl="1"/>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wait_time_ms</a:t>
            </a:r>
            <a:r>
              <a:rPr lang="en-US" sz="2000" dirty="0" smtClean="0">
                <a:latin typeface="Courier New" pitchFamily="49" charset="0"/>
                <a:cs typeface="Courier New" pitchFamily="49" charset="0"/>
              </a:rPr>
              <a:t> – </a:t>
            </a:r>
            <a:r>
              <a:rPr lang="en-US" sz="2000" dirty="0" err="1" smtClean="0">
                <a:latin typeface="Courier New" pitchFamily="49" charset="0"/>
                <a:cs typeface="Courier New" pitchFamily="49" charset="0"/>
              </a:rPr>
              <a:t>signal_wait_time_ms</a:t>
            </a:r>
            <a:r>
              <a:rPr lang="en-US" sz="2000" dirty="0" smtClean="0">
                <a:latin typeface="Courier New" pitchFamily="49" charset="0"/>
                <a:cs typeface="Courier New" pitchFamily="49" charset="0"/>
              </a:rPr>
              <a:t>)</a:t>
            </a:r>
            <a:r>
              <a:rPr lang="en-US" sz="2000" dirty="0" smtClean="0"/>
              <a:t> = resource wait time, time spent being SUSPENDED</a:t>
            </a:r>
          </a:p>
          <a:p>
            <a:r>
              <a:rPr lang="en-US" sz="2400" dirty="0" err="1" smtClean="0">
                <a:latin typeface="Courier New" pitchFamily="49" charset="0"/>
                <a:cs typeface="Courier New" pitchFamily="49" charset="0"/>
              </a:rPr>
              <a:t>sys.dm_os_waiting_tasks</a:t>
            </a:r>
            <a:endParaRPr lang="en-US" sz="2400" dirty="0" smtClean="0">
              <a:latin typeface="Courier New" pitchFamily="49" charset="0"/>
              <a:cs typeface="Courier New" pitchFamily="49" charset="0"/>
            </a:endParaRPr>
          </a:p>
          <a:p>
            <a:pPr lvl="1"/>
            <a:r>
              <a:rPr lang="en-US" sz="2000" dirty="0" smtClean="0"/>
              <a:t>List of tasks that are waiting for a resource</a:t>
            </a:r>
          </a:p>
          <a:p>
            <a:pPr lvl="1"/>
            <a:r>
              <a:rPr lang="en-US" sz="2000" dirty="0" smtClean="0"/>
              <a:t>Can show non-intuitive patterns – ‘blocking’ is really WRITELOG waits</a:t>
            </a:r>
          </a:p>
          <a:p>
            <a:r>
              <a:rPr lang="en-US" sz="2400" dirty="0" smtClean="0"/>
              <a:t>Reset wait stats using:</a:t>
            </a:r>
          </a:p>
          <a:p>
            <a:pPr lvl="1"/>
            <a:r>
              <a:rPr lang="en-US" sz="2000" dirty="0" smtClean="0">
                <a:latin typeface="Courier New" pitchFamily="49" charset="0"/>
                <a:cs typeface="Courier New" pitchFamily="49" charset="0"/>
              </a:rPr>
              <a:t>DBCC SQLPERF('</a:t>
            </a:r>
            <a:r>
              <a:rPr lang="en-US" sz="2000" dirty="0" err="1" smtClean="0">
                <a:latin typeface="Courier New" pitchFamily="49" charset="0"/>
                <a:cs typeface="Courier New" pitchFamily="49" charset="0"/>
              </a:rPr>
              <a:t>sys.dm_os_wait_stats</a:t>
            </a:r>
            <a:r>
              <a:rPr lang="en-US" sz="2000" dirty="0" smtClean="0">
                <a:latin typeface="Courier New" pitchFamily="49" charset="0"/>
                <a:cs typeface="Courier New" pitchFamily="49" charset="0"/>
              </a:rPr>
              <a:t>', CLEAR);</a:t>
            </a:r>
          </a:p>
          <a:p>
            <a:pPr lvl="1"/>
            <a:r>
              <a:rPr lang="en-US" sz="2000" dirty="0" smtClean="0">
                <a:cs typeface="Calibri" pitchFamily="34" charset="0"/>
              </a:rPr>
              <a:t>Also reset whenever system restarts</a:t>
            </a:r>
            <a:endParaRPr lang="en-US" sz="2000" dirty="0">
              <a:cs typeface="Calibri" pitchFamily="34"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Latch Statistics</a:t>
            </a:r>
            <a:endParaRPr lang="en-US" dirty="0"/>
          </a:p>
        </p:txBody>
      </p:sp>
      <p:sp>
        <p:nvSpPr>
          <p:cNvPr id="3" name="Content Placeholder 2"/>
          <p:cNvSpPr>
            <a:spLocks noGrp="1"/>
          </p:cNvSpPr>
          <p:nvPr>
            <p:ph idx="1"/>
          </p:nvPr>
        </p:nvSpPr>
        <p:spPr/>
        <p:txBody>
          <a:bodyPr/>
          <a:lstStyle/>
          <a:p>
            <a:r>
              <a:rPr lang="en-US" sz="2800" dirty="0" err="1" smtClean="0">
                <a:latin typeface="Courier New" pitchFamily="49" charset="0"/>
                <a:cs typeface="Courier New" pitchFamily="49" charset="0"/>
              </a:rPr>
              <a:t>sys.dm_os_latch_stats</a:t>
            </a:r>
            <a:endParaRPr lang="en-US" sz="2800" dirty="0" smtClean="0">
              <a:latin typeface="Courier New" pitchFamily="49" charset="0"/>
              <a:cs typeface="Courier New" pitchFamily="49" charset="0"/>
            </a:endParaRPr>
          </a:p>
          <a:p>
            <a:r>
              <a:rPr lang="en-US" sz="2400" dirty="0" smtClean="0">
                <a:cs typeface="Calibri" pitchFamily="34" charset="0"/>
              </a:rPr>
              <a:t>Very similar to </a:t>
            </a:r>
            <a:r>
              <a:rPr lang="en-US" sz="2400" dirty="0" err="1" smtClean="0">
                <a:latin typeface="Courier New" pitchFamily="49" charset="0"/>
                <a:cs typeface="Courier New" pitchFamily="49" charset="0"/>
              </a:rPr>
              <a:t>sys.dm_os_wait_stats</a:t>
            </a:r>
            <a:r>
              <a:rPr lang="en-US" sz="2400" dirty="0" smtClean="0">
                <a:cs typeface="Calibri" pitchFamily="34" charset="0"/>
              </a:rPr>
              <a:t> but gives wait statistics for latches broken down by all latch types</a:t>
            </a:r>
          </a:p>
          <a:p>
            <a:r>
              <a:rPr lang="en-US" sz="2400" dirty="0" smtClean="0">
                <a:cs typeface="Calibri" pitchFamily="34" charset="0"/>
              </a:rPr>
              <a:t>Latches are like very lightweight locks, but are only held for the duration of the operation</a:t>
            </a:r>
          </a:p>
          <a:p>
            <a:pPr lvl="1"/>
            <a:r>
              <a:rPr lang="en-US" sz="2000" dirty="0" smtClean="0">
                <a:cs typeface="Calibri" pitchFamily="34" charset="0"/>
              </a:rPr>
              <a:t>E.g. FGCB_ADD_REMOVE</a:t>
            </a:r>
          </a:p>
          <a:p>
            <a:pPr lvl="1"/>
            <a:r>
              <a:rPr lang="en-US" sz="2000" dirty="0" smtClean="0">
                <a:cs typeface="Calibri" pitchFamily="34" charset="0"/>
              </a:rPr>
              <a:t>E.g. BUFFER</a:t>
            </a:r>
          </a:p>
          <a:p>
            <a:pPr lvl="1"/>
            <a:r>
              <a:rPr lang="en-US" sz="2000" dirty="0" smtClean="0">
                <a:cs typeface="Calibri" pitchFamily="34" charset="0"/>
              </a:rPr>
              <a:t>E.g. DBCC_MULTIOBJECT_SCANNER</a:t>
            </a:r>
          </a:p>
          <a:p>
            <a:r>
              <a:rPr lang="en-US" sz="2400" dirty="0" smtClean="0">
                <a:cs typeface="Calibri" pitchFamily="34" charset="0"/>
              </a:rPr>
              <a:t>Looking into latch statistics is advanced and not done very often as it requires pretty deep internals knowledge to understand</a:t>
            </a:r>
          </a:p>
          <a:p>
            <a:r>
              <a:rPr lang="en-US" sz="2400" dirty="0" smtClean="0"/>
              <a:t>Reset wait stats using:</a:t>
            </a:r>
          </a:p>
          <a:p>
            <a:pPr lvl="1"/>
            <a:r>
              <a:rPr lang="en-US" sz="2000" dirty="0" smtClean="0">
                <a:latin typeface="Courier New" pitchFamily="49" charset="0"/>
                <a:cs typeface="Courier New" pitchFamily="49" charset="0"/>
              </a:rPr>
              <a:t>DBCC SQLPERF('</a:t>
            </a:r>
            <a:r>
              <a:rPr lang="en-US" sz="2000" dirty="0" err="1" smtClean="0">
                <a:latin typeface="Courier New" pitchFamily="49" charset="0"/>
                <a:cs typeface="Courier New" pitchFamily="49" charset="0"/>
              </a:rPr>
              <a:t>sys.dm_os_latch_stats</a:t>
            </a:r>
            <a:r>
              <a:rPr lang="en-US" sz="2000" dirty="0" smtClean="0">
                <a:latin typeface="Courier New" pitchFamily="49" charset="0"/>
                <a:cs typeface="Courier New" pitchFamily="49" charset="0"/>
              </a:rPr>
              <a:t>', CLEAR);</a:t>
            </a:r>
          </a:p>
          <a:p>
            <a:pPr lvl="1"/>
            <a:r>
              <a:rPr lang="en-US" sz="2000" dirty="0" smtClean="0">
                <a:cs typeface="Courier New" pitchFamily="49" charset="0"/>
              </a:rPr>
              <a:t>Also reset whenever system restarts</a:t>
            </a:r>
          </a:p>
          <a:p>
            <a:endParaRPr lang="en-US" sz="2800" dirty="0">
              <a:cs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Extended Events</a:t>
            </a:r>
            <a:endParaRPr lang="en-US" dirty="0"/>
          </a:p>
        </p:txBody>
      </p:sp>
      <p:sp>
        <p:nvSpPr>
          <p:cNvPr id="2" name="Content Placeholder 1"/>
          <p:cNvSpPr>
            <a:spLocks noGrp="1"/>
          </p:cNvSpPr>
          <p:nvPr>
            <p:ph idx="1"/>
          </p:nvPr>
        </p:nvSpPr>
        <p:spPr/>
        <p:txBody>
          <a:bodyPr/>
          <a:lstStyle/>
          <a:p>
            <a:r>
              <a:rPr lang="en-US" sz="2800" dirty="0" smtClean="0"/>
              <a:t>Using the DMVs gives a view of what’s happening across the whole server</a:t>
            </a:r>
          </a:p>
          <a:p>
            <a:r>
              <a:rPr lang="en-US" sz="2800" dirty="0" smtClean="0"/>
              <a:t>Using the </a:t>
            </a:r>
            <a:r>
              <a:rPr lang="en-US" sz="2800" dirty="0" err="1" smtClean="0">
                <a:latin typeface="Courier New" pitchFamily="49" charset="0"/>
                <a:cs typeface="Courier New" pitchFamily="49" charset="0"/>
              </a:rPr>
              <a:t>wait_info</a:t>
            </a:r>
            <a:r>
              <a:rPr lang="en-US" sz="2800" dirty="0" smtClean="0"/>
              <a:t> event, it is possible to build an event session that captures all events for a single query to allow deeper analysis on a busy system</a:t>
            </a:r>
          </a:p>
          <a:p>
            <a:r>
              <a:rPr lang="en-US" sz="2800" dirty="0" smtClean="0"/>
              <a:t>We’ll look at that in a demo…</a:t>
            </a:r>
          </a:p>
          <a:p>
            <a:endParaRPr lang="en-US" sz="2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Relevant?</a:t>
            </a:r>
            <a:endParaRPr lang="en-US" dirty="0"/>
          </a:p>
        </p:txBody>
      </p:sp>
      <p:sp>
        <p:nvSpPr>
          <p:cNvPr id="3" name="Content Placeholder 2"/>
          <p:cNvSpPr>
            <a:spLocks noGrp="1"/>
          </p:cNvSpPr>
          <p:nvPr>
            <p:ph idx="1"/>
          </p:nvPr>
        </p:nvSpPr>
        <p:spPr/>
        <p:txBody>
          <a:bodyPr/>
          <a:lstStyle/>
          <a:p>
            <a:r>
              <a:rPr lang="en-US" sz="2400" dirty="0" smtClean="0"/>
              <a:t>Just because there are waits, does not mean they are the problem</a:t>
            </a:r>
          </a:p>
          <a:p>
            <a:pPr lvl="1"/>
            <a:r>
              <a:rPr lang="en-US" sz="2000" dirty="0" smtClean="0"/>
              <a:t>Look for actionable items and filter out things like background tasks</a:t>
            </a:r>
          </a:p>
          <a:p>
            <a:pPr lvl="1"/>
            <a:r>
              <a:rPr lang="en-US" sz="2000" dirty="0" smtClean="0"/>
              <a:t>Look at the demo code to see what I mean</a:t>
            </a:r>
          </a:p>
          <a:p>
            <a:r>
              <a:rPr lang="en-US" sz="2400" dirty="0" smtClean="0"/>
              <a:t>Need to identify the top, relevant waits and then drill in</a:t>
            </a:r>
          </a:p>
          <a:p>
            <a:r>
              <a:rPr lang="en-US" sz="2400" dirty="0" smtClean="0"/>
              <a:t>Example:</a:t>
            </a:r>
          </a:p>
          <a:p>
            <a:pPr lvl="1"/>
            <a:r>
              <a:rPr lang="en-US" sz="2000" dirty="0" smtClean="0"/>
              <a:t>1000 waits for LCK_M_S</a:t>
            </a:r>
          </a:p>
          <a:p>
            <a:pPr lvl="1"/>
            <a:r>
              <a:rPr lang="en-US" sz="2000" dirty="0" smtClean="0"/>
              <a:t>Is it a problem?</a:t>
            </a:r>
          </a:p>
          <a:p>
            <a:pPr lvl="1"/>
            <a:r>
              <a:rPr lang="en-US" sz="2000" dirty="0" smtClean="0"/>
              <a:t>No – if that was over 8 hours, there were 10 million locks acquired, and total wait time for the LCK_M_S locks was only 50s altogether</a:t>
            </a:r>
          </a:p>
          <a:p>
            <a:pPr lvl="1"/>
            <a:r>
              <a:rPr lang="en-US" sz="2000" dirty="0" smtClean="0"/>
              <a:t>Yes – if *each* wait was for 50s</a:t>
            </a:r>
            <a:br>
              <a:rPr lang="en-US" sz="2000" dirty="0" smtClean="0"/>
            </a:br>
            <a:endParaRPr lang="en-US" sz="2000" dirty="0" smtClean="0"/>
          </a:p>
          <a:p>
            <a:r>
              <a:rPr lang="en-US" sz="2400" dirty="0" smtClean="0"/>
              <a:t>If signal wait times are low, </a:t>
            </a:r>
            <a:r>
              <a:rPr lang="en-US" sz="2400" strike="sngStrike" dirty="0" smtClean="0"/>
              <a:t>waits are not an issue</a:t>
            </a:r>
            <a:r>
              <a:rPr lang="en-US" sz="2400" dirty="0" smtClean="0"/>
              <a:t> CPU pressure is not an issue</a:t>
            </a:r>
            <a:endParaRPr lang="en-US" sz="2400" strike="sngStrike"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Wait Types</a:t>
            </a:r>
            <a:endParaRPr lang="en-US" dirty="0"/>
          </a:p>
        </p:txBody>
      </p:sp>
      <p:sp>
        <p:nvSpPr>
          <p:cNvPr id="3" name="Content Placeholder 2"/>
          <p:cNvSpPr>
            <a:spLocks noGrp="1"/>
          </p:cNvSpPr>
          <p:nvPr>
            <p:ph idx="1"/>
          </p:nvPr>
        </p:nvSpPr>
        <p:spPr/>
        <p:txBody>
          <a:bodyPr/>
          <a:lstStyle/>
          <a:p>
            <a:r>
              <a:rPr lang="en-US" sz="2000" dirty="0" smtClean="0"/>
              <a:t>Survey results from 1823 SQL Server instances across Internet</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sz="2000" dirty="0" smtClean="0"/>
          </a:p>
          <a:p>
            <a:endParaRPr lang="en-US" sz="2000" dirty="0" smtClean="0"/>
          </a:p>
          <a:p>
            <a:r>
              <a:rPr lang="en-US" sz="2000" dirty="0" smtClean="0"/>
              <a:t>Source: </a:t>
            </a:r>
            <a:r>
              <a:rPr lang="en-US" sz="2000" dirty="0" smtClean="0">
                <a:hlinkClick r:id="rId2"/>
              </a:rPr>
              <a:t>http://www.sqlskills.com/BLOGS/PAUL/post/Wait-statistics-or-please-tell-me-where-it-hurts.aspx</a:t>
            </a:r>
            <a:endParaRPr lang="en-US" sz="2000" dirty="0" smtClean="0"/>
          </a:p>
          <a:p>
            <a:endParaRPr lang="en-US" dirty="0"/>
          </a:p>
        </p:txBody>
      </p:sp>
      <p:pic>
        <p:nvPicPr>
          <p:cNvPr id="1026" name="Picture 2" descr="http://www.sqlskills.com/BLOGS/PAUL/image.axd?picture=2010%2f12%2fwaitstatssurvey.jpg"/>
          <p:cNvPicPr>
            <a:picLocks noChangeAspect="1" noChangeArrowheads="1"/>
          </p:cNvPicPr>
          <p:nvPr/>
        </p:nvPicPr>
        <p:blipFill>
          <a:blip r:embed="rId3"/>
          <a:srcRect/>
          <a:stretch>
            <a:fillRect/>
          </a:stretch>
        </p:blipFill>
        <p:spPr bwMode="auto">
          <a:xfrm>
            <a:off x="1343025" y="1847849"/>
            <a:ext cx="6457950" cy="3714751"/>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Waits: PAGEIOLATCH_XX</a:t>
            </a:r>
            <a:endParaRPr lang="en-US" dirty="0"/>
          </a:p>
        </p:txBody>
      </p:sp>
      <p:sp>
        <p:nvSpPr>
          <p:cNvPr id="3" name="Content Placeholder 2"/>
          <p:cNvSpPr>
            <a:spLocks noGrp="1"/>
          </p:cNvSpPr>
          <p:nvPr>
            <p:ph idx="1"/>
          </p:nvPr>
        </p:nvSpPr>
        <p:spPr/>
        <p:txBody>
          <a:bodyPr/>
          <a:lstStyle/>
          <a:p>
            <a:r>
              <a:rPr lang="en-US" sz="2800" dirty="0" smtClean="0"/>
              <a:t>Waiting for a page to be read in from disk</a:t>
            </a:r>
          </a:p>
          <a:p>
            <a:r>
              <a:rPr lang="en-US" sz="2800" dirty="0" smtClean="0"/>
              <a:t>Does NOT mean poor I/O subsystem performance</a:t>
            </a:r>
          </a:p>
          <a:p>
            <a:r>
              <a:rPr lang="en-US" sz="2800" dirty="0" smtClean="0"/>
              <a:t>Look at the type to get clues:</a:t>
            </a:r>
          </a:p>
          <a:p>
            <a:pPr lvl="1"/>
            <a:r>
              <a:rPr lang="en-US" sz="2400" dirty="0" smtClean="0"/>
              <a:t>SH = page is going to be scanned</a:t>
            </a:r>
          </a:p>
          <a:p>
            <a:pPr lvl="1"/>
            <a:r>
              <a:rPr lang="en-US" sz="2400" dirty="0" smtClean="0"/>
              <a:t>EX = page is going to be updated</a:t>
            </a:r>
          </a:p>
          <a:p>
            <a:r>
              <a:rPr lang="en-US" sz="2800" dirty="0" smtClean="0"/>
              <a:t>Consider:</a:t>
            </a:r>
          </a:p>
          <a:p>
            <a:pPr lvl="1"/>
            <a:r>
              <a:rPr lang="en-US" sz="2400" dirty="0" smtClean="0"/>
              <a:t>Incorrect </a:t>
            </a:r>
            <a:r>
              <a:rPr lang="en-US" sz="2400" dirty="0" err="1" smtClean="0"/>
              <a:t>nonclustered</a:t>
            </a:r>
            <a:r>
              <a:rPr lang="en-US" sz="2400" dirty="0" smtClean="0"/>
              <a:t> indexes</a:t>
            </a:r>
          </a:p>
          <a:p>
            <a:pPr lvl="1"/>
            <a:r>
              <a:rPr lang="en-US" sz="2400" dirty="0" smtClean="0"/>
              <a:t>Poor query plan</a:t>
            </a:r>
          </a:p>
          <a:p>
            <a:pPr lvl="1"/>
            <a:r>
              <a:rPr lang="en-US" sz="2400" dirty="0" smtClean="0"/>
              <a:t>Not enough buffer pool memory for workload</a:t>
            </a:r>
          </a:p>
          <a:p>
            <a:pPr lvl="1"/>
            <a:r>
              <a:rPr lang="en-US" sz="2400" dirty="0" smtClean="0"/>
              <a:t>I/O subsystem bottleneck</a:t>
            </a:r>
            <a:endParaRPr lang="en-US" sz="24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Waits: LCK_M_XX</a:t>
            </a:r>
            <a:endParaRPr lang="en-US" dirty="0"/>
          </a:p>
        </p:txBody>
      </p:sp>
      <p:sp>
        <p:nvSpPr>
          <p:cNvPr id="3" name="Content Placeholder 2"/>
          <p:cNvSpPr>
            <a:spLocks noGrp="1"/>
          </p:cNvSpPr>
          <p:nvPr>
            <p:ph idx="1"/>
          </p:nvPr>
        </p:nvSpPr>
        <p:spPr/>
        <p:txBody>
          <a:bodyPr/>
          <a:lstStyle/>
          <a:p>
            <a:r>
              <a:rPr lang="en-US" sz="2800" dirty="0" smtClean="0"/>
              <a:t>Waiting for a lock that is held in a conflicting mode by another thread</a:t>
            </a:r>
          </a:p>
          <a:p>
            <a:r>
              <a:rPr lang="en-US" sz="2800" dirty="0" smtClean="0"/>
              <a:t>Does NOT mean blocking is definitely the problem</a:t>
            </a:r>
          </a:p>
          <a:p>
            <a:r>
              <a:rPr lang="en-US" sz="2800" dirty="0" smtClean="0"/>
              <a:t>Any number of other things may be preventing the thread holding the lock from proceeding</a:t>
            </a:r>
          </a:p>
          <a:p>
            <a:pPr lvl="1"/>
            <a:r>
              <a:rPr lang="en-US" sz="2400" dirty="0" smtClean="0"/>
              <a:t>E.g. network, disk I/O, log contention</a:t>
            </a:r>
          </a:p>
          <a:p>
            <a:r>
              <a:rPr lang="en-US" sz="2800" dirty="0" smtClean="0"/>
              <a:t>Look at the thread holding the lock</a:t>
            </a:r>
          </a:p>
          <a:p>
            <a:pPr lvl="1"/>
            <a:r>
              <a:rPr lang="en-US" sz="2400" dirty="0" smtClean="0"/>
              <a:t>Use </a:t>
            </a:r>
            <a:r>
              <a:rPr lang="en-US" sz="2400" dirty="0" err="1" smtClean="0"/>
              <a:t>sys.dm_os_waiting_tasks</a:t>
            </a:r>
            <a:r>
              <a:rPr lang="en-US" sz="2400" dirty="0" smtClean="0"/>
              <a:t> to find the head of the blocking chain</a:t>
            </a:r>
          </a:p>
          <a:p>
            <a:r>
              <a:rPr lang="en-US" sz="2800" dirty="0" smtClean="0"/>
              <a:t>If it *is* blocking that is the issue, consider indexes, snapshot isolation, code rewrite</a:t>
            </a:r>
            <a:endParaRPr lang="en-US"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Hotspots and page splits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Overview</a:t>
            </a:r>
            <a:endParaRPr lang="en-US" dirty="0"/>
          </a:p>
        </p:txBody>
      </p:sp>
      <p:sp>
        <p:nvSpPr>
          <p:cNvPr id="623619" name="Rectangle 3"/>
          <p:cNvSpPr>
            <a:spLocks noGrp="1" noChangeArrowheads="1"/>
          </p:cNvSpPr>
          <p:nvPr>
            <p:ph type="body" idx="1"/>
          </p:nvPr>
        </p:nvSpPr>
        <p:spPr>
          <a:xfrm>
            <a:off x="381000" y="1412875"/>
            <a:ext cx="8382000" cy="1526572"/>
          </a:xfrm>
        </p:spPr>
        <p:txBody>
          <a:bodyPr/>
          <a:lstStyle/>
          <a:p>
            <a:r>
              <a:rPr lang="en-US" dirty="0" smtClean="0"/>
              <a:t>Introduction</a:t>
            </a:r>
          </a:p>
          <a:p>
            <a:r>
              <a:rPr lang="en-US" dirty="0" smtClean="0"/>
              <a:t>Thread lifecycle</a:t>
            </a:r>
          </a:p>
          <a:p>
            <a:r>
              <a:rPr lang="en-US" dirty="0" smtClean="0"/>
              <a:t>DMVs</a:t>
            </a:r>
          </a:p>
          <a:p>
            <a:r>
              <a:rPr lang="en-US" dirty="0" smtClean="0"/>
              <a:t>Common wait types</a:t>
            </a:r>
          </a:p>
          <a:p>
            <a:endParaRPr lang="en-US" dirty="0" smtClean="0"/>
          </a:p>
          <a:p>
            <a:endParaRPr lang="en-US" dirty="0" smtClean="0"/>
          </a:p>
          <a:p>
            <a:r>
              <a:rPr lang="en-US" dirty="0" smtClean="0"/>
              <a:t>Doctor, my </a:t>
            </a:r>
            <a:r>
              <a:rPr lang="en-US" smtClean="0"/>
              <a:t>knee hurts…</a:t>
            </a:r>
            <a:endParaRPr lang="en-US" dirty="0" smtClean="0"/>
          </a:p>
          <a:p>
            <a:endParaRPr lang="en-US" dirty="0" smtClean="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Waits: WRITELOG</a:t>
            </a:r>
            <a:endParaRPr lang="en-US" dirty="0"/>
          </a:p>
        </p:txBody>
      </p:sp>
      <p:sp>
        <p:nvSpPr>
          <p:cNvPr id="3" name="Content Placeholder 2"/>
          <p:cNvSpPr>
            <a:spLocks noGrp="1"/>
          </p:cNvSpPr>
          <p:nvPr>
            <p:ph idx="1"/>
          </p:nvPr>
        </p:nvSpPr>
        <p:spPr/>
        <p:txBody>
          <a:bodyPr/>
          <a:lstStyle/>
          <a:p>
            <a:r>
              <a:rPr lang="en-US" sz="2800" dirty="0" smtClean="0"/>
              <a:t>Waiting for log buffer flush to finish</a:t>
            </a:r>
          </a:p>
          <a:p>
            <a:r>
              <a:rPr lang="en-US" sz="2800" dirty="0" smtClean="0"/>
              <a:t>Usually always indicates an I/O subsystem problem</a:t>
            </a:r>
          </a:p>
          <a:p>
            <a:r>
              <a:rPr lang="en-US" sz="2800" dirty="0" smtClean="0"/>
              <a:t>However, as throughput gets higher and higher, effect of synchronization between writers and log flush manager can affect time</a:t>
            </a:r>
          </a:p>
          <a:p>
            <a:pPr lvl="1"/>
            <a:r>
              <a:rPr lang="en-US" sz="2400" dirty="0" smtClean="0"/>
              <a:t>In that case, use </a:t>
            </a:r>
            <a:r>
              <a:rPr lang="en-US" sz="2400" dirty="0" err="1" smtClean="0"/>
              <a:t>sys.dm_io_virtual_file_stats</a:t>
            </a:r>
            <a:endParaRPr lang="en-US" sz="2400" dirty="0" smtClean="0"/>
          </a:p>
          <a:p>
            <a:r>
              <a:rPr lang="en-US" sz="2800" dirty="0" smtClean="0"/>
              <a:t>Might see LOGBUFFER too – more rare</a:t>
            </a:r>
          </a:p>
          <a:p>
            <a:pPr lvl="1"/>
            <a:r>
              <a:rPr lang="en-US" sz="2400" dirty="0" smtClean="0"/>
              <a:t>Waiting for space to write a log record because of maxed-out log writes</a:t>
            </a:r>
            <a:endParaRPr lang="en-US" sz="24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Slow transaction log</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Waits: CXPACKET</a:t>
            </a:r>
            <a:endParaRPr lang="en-US" dirty="0"/>
          </a:p>
        </p:txBody>
      </p:sp>
      <p:sp>
        <p:nvSpPr>
          <p:cNvPr id="3" name="Content Placeholder 2"/>
          <p:cNvSpPr>
            <a:spLocks noGrp="1"/>
          </p:cNvSpPr>
          <p:nvPr>
            <p:ph idx="1"/>
          </p:nvPr>
        </p:nvSpPr>
        <p:spPr/>
        <p:txBody>
          <a:bodyPr/>
          <a:lstStyle/>
          <a:p>
            <a:r>
              <a:rPr lang="en-US" sz="2800" dirty="0" smtClean="0"/>
              <a:t>Parallel operation where one thread takes longer than others to execute its portion of the task</a:t>
            </a:r>
          </a:p>
          <a:p>
            <a:r>
              <a:rPr lang="en-US" sz="2800" dirty="0" smtClean="0"/>
              <a:t>Does NOT mean set MAXDOP=1 for instance</a:t>
            </a:r>
          </a:p>
          <a:p>
            <a:r>
              <a:rPr lang="en-US" sz="2800" dirty="0" smtClean="0"/>
              <a:t>Could be:</a:t>
            </a:r>
          </a:p>
          <a:p>
            <a:pPr lvl="1"/>
            <a:r>
              <a:rPr lang="en-US" sz="2400" dirty="0" smtClean="0"/>
              <a:t>Table scans being performed because of missing indexes</a:t>
            </a:r>
          </a:p>
          <a:p>
            <a:pPr lvl="1"/>
            <a:r>
              <a:rPr lang="en-US" sz="2400" dirty="0" smtClean="0"/>
              <a:t>Incorrect query plan because of out-of-date statistics</a:t>
            </a:r>
          </a:p>
          <a:p>
            <a:r>
              <a:rPr lang="en-US" sz="2800" dirty="0" smtClean="0"/>
              <a:t>If these are actually a problem:</a:t>
            </a:r>
          </a:p>
          <a:p>
            <a:pPr lvl="1"/>
            <a:r>
              <a:rPr lang="en-US" sz="2400" dirty="0" smtClean="0"/>
              <a:t>Consider MAXDOP for the query</a:t>
            </a:r>
          </a:p>
          <a:p>
            <a:pPr lvl="1"/>
            <a:r>
              <a:rPr lang="en-US" sz="2400" dirty="0" smtClean="0"/>
              <a:t>Consider MAXDOP = schedulers/NUMA node</a:t>
            </a:r>
          </a:p>
          <a:p>
            <a:pPr lvl="1"/>
            <a:r>
              <a:rPr lang="en-US" sz="2400" dirty="0" smtClean="0"/>
              <a:t>Consider MAXDOP for the instance, but beware of mixed-mode workloads</a:t>
            </a:r>
            <a:endParaRPr lang="en-US"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Parallelism</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Waits: PREEMPTIVE_XX</a:t>
            </a:r>
            <a:endParaRPr lang="en-US" dirty="0"/>
          </a:p>
        </p:txBody>
      </p:sp>
      <p:sp>
        <p:nvSpPr>
          <p:cNvPr id="3" name="Content Placeholder 2"/>
          <p:cNvSpPr>
            <a:spLocks noGrp="1"/>
          </p:cNvSpPr>
          <p:nvPr>
            <p:ph idx="1"/>
          </p:nvPr>
        </p:nvSpPr>
        <p:spPr/>
        <p:txBody>
          <a:bodyPr/>
          <a:lstStyle/>
          <a:p>
            <a:r>
              <a:rPr lang="en-US" sz="2800" dirty="0" smtClean="0"/>
              <a:t>SQL Server does non-preemptive scheduling</a:t>
            </a:r>
          </a:p>
          <a:p>
            <a:r>
              <a:rPr lang="en-US" sz="2800" dirty="0" smtClean="0"/>
              <a:t>Must switch to preemptive for external calls, which means thread can be pre-empted</a:t>
            </a:r>
          </a:p>
          <a:p>
            <a:r>
              <a:rPr lang="en-US" sz="2800" dirty="0" smtClean="0"/>
              <a:t>2005/2008 status is RUNNING instead of SUSPENDED</a:t>
            </a:r>
          </a:p>
          <a:p>
            <a:pPr lvl="1"/>
            <a:r>
              <a:rPr lang="en-US" sz="2400" dirty="0" smtClean="0"/>
              <a:t>2008 also shows which wait type</a:t>
            </a:r>
          </a:p>
          <a:p>
            <a:r>
              <a:rPr lang="en-US" sz="2800" dirty="0" smtClean="0"/>
              <a:t>Not documented very well</a:t>
            </a:r>
          </a:p>
          <a:p>
            <a:r>
              <a:rPr lang="en-US" sz="2800" dirty="0" smtClean="0"/>
              <a:t>Examples:</a:t>
            </a:r>
          </a:p>
          <a:p>
            <a:pPr lvl="1"/>
            <a:r>
              <a:rPr lang="en-US" sz="2400" dirty="0" smtClean="0"/>
              <a:t>PREEMPTIVE_OS_GETFILESIZE</a:t>
            </a:r>
          </a:p>
          <a:p>
            <a:pPr lvl="1"/>
            <a:r>
              <a:rPr lang="en-US" sz="2400" dirty="0" smtClean="0"/>
              <a:t>PREEMPTIVE_OS_FILEOPS</a:t>
            </a:r>
          </a:p>
          <a:p>
            <a:pPr lvl="1"/>
            <a:r>
              <a:rPr lang="en-US" sz="2400" dirty="0" smtClean="0"/>
              <a:t>PREEMPTIVE_OS_CREATEFILE</a:t>
            </a:r>
          </a:p>
          <a:p>
            <a:pPr lvl="1"/>
            <a:r>
              <a:rPr lang="en-US" sz="2400" dirty="0" smtClean="0"/>
              <a:t>All are expected wait type for FILESTREAM operations</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311128"/>
          </a:xfrm>
        </p:spPr>
        <p:txBody>
          <a:bodyPr/>
          <a:lstStyle/>
          <a:p>
            <a:r>
              <a:rPr lang="en-US" dirty="0" smtClean="0"/>
              <a:t>Common Waits: ASYNC_NETWORK_IO</a:t>
            </a:r>
            <a:endParaRPr lang="en-US" dirty="0"/>
          </a:p>
        </p:txBody>
      </p:sp>
      <p:sp>
        <p:nvSpPr>
          <p:cNvPr id="3" name="Content Placeholder 2"/>
          <p:cNvSpPr>
            <a:spLocks noGrp="1"/>
          </p:cNvSpPr>
          <p:nvPr>
            <p:ph idx="1"/>
          </p:nvPr>
        </p:nvSpPr>
        <p:spPr/>
        <p:txBody>
          <a:bodyPr/>
          <a:lstStyle/>
          <a:p>
            <a:endParaRPr lang="en-US" dirty="0" smtClean="0"/>
          </a:p>
          <a:p>
            <a:r>
              <a:rPr lang="en-US" sz="2800" dirty="0" smtClean="0"/>
              <a:t>SQL Server is waiting for a client to ask for more data</a:t>
            </a:r>
          </a:p>
          <a:p>
            <a:r>
              <a:rPr lang="en-US" sz="2800" dirty="0" smtClean="0"/>
              <a:t>Does NOT mean there’s a network issue</a:t>
            </a:r>
          </a:p>
          <a:p>
            <a:r>
              <a:rPr lang="en-US" sz="2800" dirty="0" smtClean="0"/>
              <a:t>Far more likely that the client is processing its data inefficiently (e.g. asking for a many rows and then processing them RBAR – row-by-agonizing-row)</a:t>
            </a:r>
          </a:p>
          <a:p>
            <a:r>
              <a:rPr lang="en-US" sz="2800" dirty="0" smtClean="0"/>
              <a:t>Consider:</a:t>
            </a:r>
          </a:p>
          <a:p>
            <a:pPr lvl="1"/>
            <a:r>
              <a:rPr lang="en-US" sz="2400" dirty="0" smtClean="0"/>
              <a:t>Client application architecture</a:t>
            </a:r>
          </a:p>
          <a:p>
            <a:pPr lvl="1"/>
            <a:r>
              <a:rPr lang="en-US" sz="2400" dirty="0" smtClean="0"/>
              <a:t>Network issues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81" name="Rectangle 5"/>
          <p:cNvSpPr>
            <a:spLocks noChangeArrowheads="1"/>
          </p:cNvSpPr>
          <p:nvPr/>
        </p:nvSpPr>
        <p:spPr bwMode="auto">
          <a:xfrm>
            <a:off x="0" y="1089025"/>
            <a:ext cx="9144000" cy="914400"/>
          </a:xfrm>
          <a:prstGeom prst="rect">
            <a:avLst/>
          </a:prstGeom>
          <a:gradFill rotWithShape="1">
            <a:gsLst>
              <a:gs pos="0">
                <a:schemeClr val="accent1">
                  <a:alpha val="25000"/>
                </a:schemeClr>
              </a:gs>
              <a:gs pos="100000">
                <a:schemeClr val="accent1">
                  <a:gamma/>
                  <a:shade val="46275"/>
                  <a:invGamma/>
                  <a:alpha val="0"/>
                </a:schemeClr>
              </a:gs>
            </a:gsLst>
            <a:lin ang="0" scaled="1"/>
          </a:gradFill>
          <a:ln w="19050" algn="ctr">
            <a:noFill/>
            <a:miter lim="800000"/>
            <a:headEnd/>
            <a:tailEnd/>
          </a:ln>
          <a:effectLst/>
        </p:spPr>
        <p:txBody>
          <a:bodyPr wrap="none" anchor="ctr"/>
          <a:lstStyle/>
          <a:p>
            <a:pPr>
              <a:defRPr/>
            </a:pPr>
            <a:endParaRPr lang="en-US"/>
          </a:p>
        </p:txBody>
      </p:sp>
      <p:sp>
        <p:nvSpPr>
          <p:cNvPr id="53252" name="Rectangle 6"/>
          <p:cNvSpPr>
            <a:spLocks noChangeArrowheads="1"/>
          </p:cNvSpPr>
          <p:nvPr/>
        </p:nvSpPr>
        <p:spPr bwMode="auto">
          <a:xfrm>
            <a:off x="457200" y="960438"/>
            <a:ext cx="8229600" cy="1143000"/>
          </a:xfrm>
          <a:prstGeom prst="rect">
            <a:avLst/>
          </a:prstGeom>
          <a:noFill/>
          <a:ln w="9525">
            <a:noFill/>
            <a:miter lim="800000"/>
            <a:headEnd/>
            <a:tailEnd/>
          </a:ln>
        </p:spPr>
        <p:txBody>
          <a:bodyPr anchor="ctr"/>
          <a:lstStyle/>
          <a:p>
            <a:r>
              <a:rPr lang="en-GB" sz="6000" dirty="0">
                <a:solidFill>
                  <a:schemeClr val="tx1"/>
                </a:solidFill>
                <a:latin typeface="Calibri" pitchFamily="34" charset="0"/>
              </a:rPr>
              <a:t>Demo</a:t>
            </a:r>
          </a:p>
        </p:txBody>
      </p:sp>
      <p:sp>
        <p:nvSpPr>
          <p:cNvPr id="5" name="Rectangle 3"/>
          <p:cNvSpPr txBox="1">
            <a:spLocks noChangeArrowheads="1"/>
          </p:cNvSpPr>
          <p:nvPr/>
        </p:nvSpPr>
        <p:spPr bwMode="auto">
          <a:xfrm>
            <a:off x="1193800" y="3344863"/>
            <a:ext cx="7634288" cy="701731"/>
          </a:xfrm>
          <a:prstGeom prst="rect">
            <a:avLst/>
          </a:prstGeom>
          <a:noFill/>
          <a:ln w="9525">
            <a:noFill/>
            <a:miter lim="800000"/>
            <a:headEnd/>
            <a:tailEnd/>
          </a:ln>
          <a:effectLst>
            <a:outerShdw dist="17961" dir="2700000" algn="ctr" rotWithShape="0">
              <a:schemeClr val="bg2"/>
            </a:outerShdw>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90000"/>
              </a:lnSpc>
              <a:spcBef>
                <a:spcPct val="0"/>
              </a:spcBef>
              <a:spcAft>
                <a:spcPct val="0"/>
              </a:spcAft>
              <a:buClrTx/>
              <a:buSzTx/>
              <a:buFontTx/>
              <a:buNone/>
              <a:tabLst/>
              <a:defRPr/>
            </a:pPr>
            <a:r>
              <a:rPr kumimoji="0" lang="en-GB" sz="4400" b="1" i="0" u="none" strike="noStrike" kern="0" cap="none" spc="0" normalizeH="0" baseline="0" noProof="0" dirty="0" smtClean="0">
                <a:ln>
                  <a:noFill/>
                </a:ln>
                <a:solidFill>
                  <a:srgbClr val="FFCC00"/>
                </a:solidFill>
                <a:effectLst/>
                <a:uLnTx/>
                <a:uFillTx/>
                <a:latin typeface="Calibri" pitchFamily="34" charset="0"/>
                <a:ea typeface="+mj-ea"/>
                <a:cs typeface="+mj-cs"/>
              </a:rPr>
              <a:t>Other wait types</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Real-Life Example </a:t>
            </a:r>
            <a:r>
              <a:rPr lang="en-US" sz="2400" dirty="0" smtClean="0"/>
              <a:t>(1)</a:t>
            </a:r>
            <a:endParaRPr lang="en-US" sz="2800" dirty="0"/>
          </a:p>
        </p:txBody>
      </p:sp>
      <p:sp>
        <p:nvSpPr>
          <p:cNvPr id="3" name="Content Placeholder 2"/>
          <p:cNvSpPr>
            <a:spLocks noGrp="1"/>
          </p:cNvSpPr>
          <p:nvPr>
            <p:ph idx="1"/>
          </p:nvPr>
        </p:nvSpPr>
        <p:spPr/>
        <p:txBody>
          <a:bodyPr/>
          <a:lstStyle/>
          <a:p>
            <a:r>
              <a:rPr lang="en-US" sz="2800" dirty="0" smtClean="0"/>
              <a:t>Car sales listing host service</a:t>
            </a:r>
          </a:p>
          <a:p>
            <a:pPr lvl="1"/>
            <a:r>
              <a:rPr lang="en-US" sz="2400" dirty="0" smtClean="0"/>
              <a:t>Lots of dealers from across US hosted on one site</a:t>
            </a:r>
          </a:p>
          <a:p>
            <a:pPr lvl="1"/>
            <a:r>
              <a:rPr lang="en-US" sz="2400" dirty="0" smtClean="0"/>
              <a:t>Set of listings for each dealer has same </a:t>
            </a:r>
            <a:r>
              <a:rPr lang="en-US" sz="2400" dirty="0" err="1" smtClean="0"/>
              <a:t>DealerID</a:t>
            </a:r>
            <a:endParaRPr lang="en-US" sz="2400" dirty="0" smtClean="0"/>
          </a:p>
          <a:p>
            <a:r>
              <a:rPr lang="en-US" sz="2800" dirty="0" smtClean="0"/>
              <a:t>System has big performance problems</a:t>
            </a:r>
          </a:p>
          <a:p>
            <a:pPr lvl="1"/>
            <a:r>
              <a:rPr lang="en-US" sz="2400" dirty="0" smtClean="0"/>
              <a:t>Lots of IO happening, blocking, low page life expectancy</a:t>
            </a:r>
          </a:p>
          <a:p>
            <a:pPr lvl="1"/>
            <a:r>
              <a:rPr lang="en-US" sz="2400" dirty="0" smtClean="0"/>
              <a:t>Lots of nonclustered indexes on main Listing table</a:t>
            </a:r>
          </a:p>
          <a:p>
            <a:pPr lvl="1"/>
            <a:endParaRPr lang="en-US" sz="3200" dirty="0" smtClean="0"/>
          </a:p>
          <a:p>
            <a:r>
              <a:rPr lang="en-US" sz="2800" dirty="0" smtClean="0"/>
              <a:t>Analyze wait information…</a:t>
            </a:r>
          </a:p>
          <a:p>
            <a:endParaRPr lang="en-US" sz="2800" dirty="0" smtClean="0"/>
          </a:p>
          <a:p>
            <a:endParaRPr lang="en-US" sz="2800" dirty="0" smtClean="0"/>
          </a:p>
          <a:p>
            <a:endParaRPr lang="en-US" sz="2800" dirty="0" smtClean="0"/>
          </a:p>
          <a:p>
            <a:endParaRPr lang="en-US" sz="2800" dirty="0" smtClean="0"/>
          </a:p>
          <a:p>
            <a:endParaRPr lang="en-US" sz="2800" dirty="0" smtClean="0"/>
          </a:p>
          <a:p>
            <a:endParaRPr lang="en-US" sz="2800" dirty="0" smtClean="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Real-Life Example </a:t>
            </a:r>
            <a:r>
              <a:rPr lang="en-US" sz="2400" dirty="0" smtClean="0"/>
              <a:t>(2)</a:t>
            </a:r>
            <a:endParaRPr lang="en-US" dirty="0"/>
          </a:p>
        </p:txBody>
      </p:sp>
      <p:sp>
        <p:nvSpPr>
          <p:cNvPr id="3" name="Content Placeholder 2"/>
          <p:cNvSpPr>
            <a:spLocks noGrp="1"/>
          </p:cNvSpPr>
          <p:nvPr>
            <p:ph idx="1"/>
          </p:nvPr>
        </p:nvSpPr>
        <p:spPr/>
        <p:txBody>
          <a:bodyPr/>
          <a:lstStyle/>
          <a:p>
            <a:r>
              <a:rPr lang="en-US" sz="2400" dirty="0" smtClean="0"/>
              <a:t>Majority of waits are:</a:t>
            </a:r>
          </a:p>
          <a:p>
            <a:pPr lvl="1"/>
            <a:r>
              <a:rPr lang="en-US" sz="2000" dirty="0" smtClean="0"/>
              <a:t>CXPACKET wait = parallelism</a:t>
            </a:r>
          </a:p>
          <a:p>
            <a:pPr lvl="1"/>
            <a:r>
              <a:rPr lang="en-US" sz="2000" dirty="0" smtClean="0"/>
              <a:t>SOS_SCHEDULER_YIELD wait = some CPU contention</a:t>
            </a:r>
          </a:p>
          <a:p>
            <a:pPr lvl="1"/>
            <a:r>
              <a:rPr lang="en-US" sz="2000" dirty="0" smtClean="0"/>
              <a:t>WRITELOG wait = *possible* I/O subsystem contention</a:t>
            </a:r>
          </a:p>
          <a:p>
            <a:pPr lvl="1"/>
            <a:r>
              <a:rPr lang="en-US" sz="2000" dirty="0" smtClean="0"/>
              <a:t>PAGEIOLATCH wait = reading from disk</a:t>
            </a:r>
          </a:p>
          <a:p>
            <a:r>
              <a:rPr lang="en-US" sz="2400" dirty="0" smtClean="0"/>
              <a:t>Possible problem: many queries doing parallel table scans</a:t>
            </a:r>
          </a:p>
          <a:p>
            <a:r>
              <a:rPr lang="en-US" sz="2400" dirty="0" smtClean="0"/>
              <a:t>Further investigation using Access Methods </a:t>
            </a:r>
            <a:r>
              <a:rPr lang="en-US" sz="2400" dirty="0" err="1" smtClean="0"/>
              <a:t>perf</a:t>
            </a:r>
            <a:r>
              <a:rPr lang="en-US" sz="2400" dirty="0" smtClean="0"/>
              <a:t> counters, SSMS reports, missing index DMVs shows many concurrent table scans of Listing table because queries are poorly written so plans cannot use nonclustered indexes</a:t>
            </a:r>
          </a:p>
          <a:p>
            <a:r>
              <a:rPr lang="en-US" sz="2400" dirty="0" smtClean="0"/>
              <a:t>Also log file on same storage as data files so hurting log performance (proven with </a:t>
            </a:r>
            <a:r>
              <a:rPr lang="en-US" sz="2400" dirty="0" err="1" smtClean="0"/>
              <a:t>sys.dm_io_virtual_file_stats</a:t>
            </a:r>
            <a:r>
              <a:rPr lang="en-US" sz="2400" dirty="0" smtClean="0"/>
              <a:t>)</a:t>
            </a:r>
            <a:endParaRPr lang="en-US" sz="2400" dirty="0"/>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3" name="Content Placeholder 2"/>
          <p:cNvSpPr>
            <a:spLocks noGrp="1"/>
          </p:cNvSpPr>
          <p:nvPr>
            <p:ph idx="1"/>
          </p:nvPr>
        </p:nvSpPr>
        <p:spPr>
          <a:xfrm>
            <a:off x="381000" y="1412875"/>
            <a:ext cx="8382000" cy="3231654"/>
          </a:xfrm>
        </p:spPr>
        <p:txBody>
          <a:bodyPr/>
          <a:lstStyle/>
          <a:p>
            <a:r>
              <a:rPr lang="en-US" sz="2400" dirty="0" smtClean="0"/>
              <a:t>Whitepapers:</a:t>
            </a:r>
          </a:p>
          <a:p>
            <a:pPr lvl="1"/>
            <a:r>
              <a:rPr lang="en-US" sz="2000" dirty="0" smtClean="0"/>
              <a:t>Performance Tuning Using Waits and Queues</a:t>
            </a:r>
          </a:p>
          <a:p>
            <a:pPr lvl="1"/>
            <a:r>
              <a:rPr lang="en-US" sz="2000" dirty="0" smtClean="0"/>
              <a:t>Diagnosing and Resolving Latch Contention on SQL Server</a:t>
            </a:r>
          </a:p>
          <a:p>
            <a:pPr lvl="1"/>
            <a:r>
              <a:rPr lang="en-US" sz="2000" dirty="0" smtClean="0"/>
              <a:t>Diagnosing and Resolving Spinlock Contention on SQL Server</a:t>
            </a:r>
          </a:p>
          <a:p>
            <a:pPr lvl="2"/>
            <a:r>
              <a:rPr lang="en-US" sz="1600" dirty="0" smtClean="0"/>
              <a:t>Gnarly links – see top of www.SQLskills.com/whitepapers.asp</a:t>
            </a:r>
          </a:p>
          <a:p>
            <a:r>
              <a:rPr lang="en-US" sz="2400" dirty="0" smtClean="0"/>
              <a:t>Blog: </a:t>
            </a:r>
            <a:r>
              <a:rPr lang="en-US" sz="2000" dirty="0" smtClean="0"/>
              <a:t>Wait statistics, or please tell me where it hurts</a:t>
            </a:r>
          </a:p>
          <a:p>
            <a:pPr lvl="2"/>
            <a:r>
              <a:rPr lang="en-US" sz="1600" dirty="0" smtClean="0">
                <a:hlinkClick r:id="rId3"/>
              </a:rPr>
              <a:t>http://www.sqlskills.com/BLOGS/PAUL/post/Wait-statistics-or-please-tell-me-where-it-hurts.aspx</a:t>
            </a:r>
            <a:endParaRPr lang="en-US" sz="1600" dirty="0" smtClean="0"/>
          </a:p>
          <a:p>
            <a:r>
              <a:rPr lang="en-US" sz="2400" dirty="0" smtClean="0"/>
              <a:t>Websites</a:t>
            </a:r>
          </a:p>
          <a:p>
            <a:pPr lvl="1"/>
            <a:r>
              <a:rPr lang="en-US" sz="2000" dirty="0" smtClean="0"/>
              <a:t>Service Broker Wait Types – SQL SSB Team</a:t>
            </a:r>
          </a:p>
          <a:p>
            <a:pPr lvl="2"/>
            <a:r>
              <a:rPr lang="en-US" sz="1600" dirty="0" smtClean="0">
                <a:hlinkClick r:id="rId4"/>
              </a:rPr>
              <a:t>http://blogs.msdn.com/b/sql_service_broker/archive/2008/12/01/service-broker-wait-types.aspx</a:t>
            </a:r>
            <a:endParaRPr lang="en-US" sz="1600" dirty="0" smtClean="0"/>
          </a:p>
          <a:p>
            <a:pPr lvl="1"/>
            <a:r>
              <a:rPr lang="en-US" sz="2000" dirty="0" smtClean="0"/>
              <a:t>PSS Wait Stats Repository</a:t>
            </a:r>
          </a:p>
          <a:p>
            <a:pPr lvl="2"/>
            <a:r>
              <a:rPr lang="en-US" sz="1600" dirty="0" smtClean="0">
                <a:hlinkClick r:id="rId5"/>
              </a:rPr>
              <a:t>http://blogs.msdn.com/b/psssql/archive/2009/11/03/the-sql-server-wait-type-repository.aspx</a:t>
            </a:r>
            <a:endParaRPr lang="en-US" sz="1600" dirty="0" smtClean="0"/>
          </a:p>
          <a:p>
            <a:pPr lvl="1"/>
            <a:r>
              <a:rPr lang="en-US" sz="2000" dirty="0" err="1" smtClean="0"/>
              <a:t>sys.dm_os_wait_stats</a:t>
            </a:r>
            <a:endParaRPr lang="en-US" sz="2000" dirty="0" smtClean="0"/>
          </a:p>
          <a:p>
            <a:pPr lvl="2"/>
            <a:r>
              <a:rPr lang="en-US" sz="1600" dirty="0" smtClean="0">
                <a:hlinkClick r:id="rId6"/>
              </a:rPr>
              <a:t>http://technet.microsoft.com/en-us/library/ms179984.aspx</a:t>
            </a:r>
            <a:endParaRPr lang="en-US" sz="2000" dirty="0" smtClean="0"/>
          </a:p>
          <a:p>
            <a:pPr lvl="1">
              <a:buNone/>
            </a:pPr>
            <a:endParaRPr lang="en-US" sz="2000" dirty="0" smtClean="0"/>
          </a:p>
          <a:p>
            <a:pPr lvl="2"/>
            <a:endParaRPr lang="en-US" sz="20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Waits and Queues Together</a:t>
            </a:r>
            <a:endParaRPr lang="en-US" dirty="0"/>
          </a:p>
        </p:txBody>
      </p:sp>
      <p:sp>
        <p:nvSpPr>
          <p:cNvPr id="3" name="Content Placeholder 2"/>
          <p:cNvSpPr>
            <a:spLocks noGrp="1"/>
          </p:cNvSpPr>
          <p:nvPr>
            <p:ph idx="1"/>
          </p:nvPr>
        </p:nvSpPr>
        <p:spPr/>
        <p:txBody>
          <a:bodyPr/>
          <a:lstStyle/>
          <a:p>
            <a:r>
              <a:rPr lang="en-US" sz="2400" dirty="0" smtClean="0"/>
              <a:t>Very often someone investigating a performance problem doesn’t know where to start looking</a:t>
            </a:r>
          </a:p>
          <a:p>
            <a:pPr lvl="1"/>
            <a:r>
              <a:rPr lang="en-US" sz="2000" dirty="0" smtClean="0"/>
              <a:t>‘We have a sudden degradation in performance’</a:t>
            </a:r>
          </a:p>
          <a:p>
            <a:pPr lvl="1"/>
            <a:r>
              <a:rPr lang="en-US" sz="2000" dirty="0" smtClean="0"/>
              <a:t>‘Feels like the server is slower than it was’</a:t>
            </a:r>
          </a:p>
          <a:p>
            <a:endParaRPr lang="en-US" sz="2400" dirty="0" smtClean="0"/>
          </a:p>
          <a:p>
            <a:r>
              <a:rPr lang="en-US" sz="2400" dirty="0" smtClean="0"/>
              <a:t>The ‘wait and queues’ methodology uses the information that SQL Server already has to narrow down the bottleneck and remove irrelevant avenues of investigation</a:t>
            </a:r>
          </a:p>
          <a:p>
            <a:r>
              <a:rPr lang="en-US" sz="2400" dirty="0" smtClean="0"/>
              <a:t>Can often identify non-intuitive problems</a:t>
            </a:r>
          </a:p>
          <a:p>
            <a:endParaRPr lang="en-US" sz="2400" dirty="0" smtClean="0"/>
          </a:p>
          <a:p>
            <a:r>
              <a:rPr lang="en-US" sz="2400" dirty="0" smtClean="0"/>
              <a:t>Monitoring over time provides a very powerful way to identify causes of performance changes</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Review</a:t>
            </a:r>
            <a:endParaRPr lang="en-US" dirty="0"/>
          </a:p>
        </p:txBody>
      </p:sp>
      <p:sp>
        <p:nvSpPr>
          <p:cNvPr id="3" name="Content Placeholder 2"/>
          <p:cNvSpPr>
            <a:spLocks noGrp="1"/>
          </p:cNvSpPr>
          <p:nvPr>
            <p:ph idx="1"/>
          </p:nvPr>
        </p:nvSpPr>
        <p:spPr>
          <a:xfrm>
            <a:off x="381000" y="1412875"/>
            <a:ext cx="8382000" cy="984885"/>
          </a:xfrm>
        </p:spPr>
        <p:txBody>
          <a:bodyPr/>
          <a:lstStyle/>
          <a:p>
            <a:r>
              <a:rPr lang="en-US" dirty="0" smtClean="0"/>
              <a:t>Introduction</a:t>
            </a:r>
          </a:p>
          <a:p>
            <a:r>
              <a:rPr lang="en-US" dirty="0" smtClean="0"/>
              <a:t>Thread lifecycle</a:t>
            </a:r>
          </a:p>
          <a:p>
            <a:r>
              <a:rPr lang="en-US" dirty="0" smtClean="0"/>
              <a:t>DMVs</a:t>
            </a:r>
          </a:p>
          <a:p>
            <a:r>
              <a:rPr lang="en-US" dirty="0" smtClean="0"/>
              <a:t>Common wait types</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Wait Statistics</a:t>
            </a:r>
            <a:endParaRPr lang="en-US" dirty="0"/>
          </a:p>
        </p:txBody>
      </p:sp>
      <p:sp>
        <p:nvSpPr>
          <p:cNvPr id="3" name="Content Placeholder 2"/>
          <p:cNvSpPr>
            <a:spLocks noGrp="1"/>
          </p:cNvSpPr>
          <p:nvPr>
            <p:ph idx="1"/>
          </p:nvPr>
        </p:nvSpPr>
        <p:spPr/>
        <p:txBody>
          <a:bodyPr/>
          <a:lstStyle/>
          <a:p>
            <a:r>
              <a:rPr lang="en-US" sz="2400" dirty="0" smtClean="0"/>
              <a:t>A ‘wait’ is when a running thread decides it needs a resource to be able to continue</a:t>
            </a:r>
          </a:p>
          <a:p>
            <a:r>
              <a:rPr lang="en-US" sz="2400" dirty="0" smtClean="0"/>
              <a:t>Example resources:</a:t>
            </a:r>
          </a:p>
          <a:p>
            <a:pPr lvl="1"/>
            <a:r>
              <a:rPr lang="en-US" sz="2000" dirty="0" smtClean="0"/>
              <a:t>A lock on a page (e.g. LCK_M_S wait)</a:t>
            </a:r>
          </a:p>
          <a:p>
            <a:pPr lvl="1"/>
            <a:r>
              <a:rPr lang="en-US" sz="2000" dirty="0" smtClean="0"/>
              <a:t>A data page read into memory from disk (e.g. PAGEIOLATCH wait)</a:t>
            </a:r>
          </a:p>
          <a:p>
            <a:pPr lvl="1"/>
            <a:r>
              <a:rPr lang="en-US" sz="2000" dirty="0" smtClean="0"/>
              <a:t>Results from part of a parallel query (e.g. CXPACKET wait)</a:t>
            </a:r>
          </a:p>
          <a:p>
            <a:pPr lvl="1"/>
            <a:r>
              <a:rPr lang="en-US" sz="2000" dirty="0" smtClean="0"/>
              <a:t>Writing into the version store (e.g. a LATCH_EX wait that is for the APPEND_ONLY_STORAGE_FIRST_ALLOC latch class)</a:t>
            </a:r>
          </a:p>
          <a:p>
            <a:r>
              <a:rPr lang="en-US" sz="2400" dirty="0" smtClean="0"/>
              <a:t>While waiting, the thread cannot continue</a:t>
            </a:r>
          </a:p>
          <a:p>
            <a:r>
              <a:rPr lang="en-US" sz="2400" dirty="0" smtClean="0"/>
              <a:t>Waits are investigated using DMVs</a:t>
            </a:r>
          </a:p>
          <a:p>
            <a:pPr lvl="1"/>
            <a:r>
              <a:rPr lang="en-US" sz="2000" dirty="0" smtClean="0"/>
              <a:t>Also can use Performance Dashboard in 2005 and Data Collector in 2008</a:t>
            </a:r>
          </a:p>
          <a:p>
            <a:endParaRPr lang="en-US" sz="2400" dirty="0" smtClean="0"/>
          </a:p>
          <a:p>
            <a:pPr lvl="1"/>
            <a:endParaRPr lang="en-US" sz="20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Queues</a:t>
            </a:r>
            <a:endParaRPr lang="en-US" dirty="0"/>
          </a:p>
        </p:txBody>
      </p:sp>
      <p:sp>
        <p:nvSpPr>
          <p:cNvPr id="3" name="Content Placeholder 2"/>
          <p:cNvSpPr>
            <a:spLocks noGrp="1"/>
          </p:cNvSpPr>
          <p:nvPr>
            <p:ph idx="1"/>
          </p:nvPr>
        </p:nvSpPr>
        <p:spPr/>
        <p:txBody>
          <a:bodyPr/>
          <a:lstStyle/>
          <a:p>
            <a:r>
              <a:rPr lang="en-US" sz="2400" dirty="0" smtClean="0"/>
              <a:t>A ‘queue’ is what prevents a resource from being available – i.e. it contributes to the wait time</a:t>
            </a:r>
          </a:p>
          <a:p>
            <a:r>
              <a:rPr lang="en-US" sz="2400" dirty="0" smtClean="0"/>
              <a:t>Example ‘queues’:</a:t>
            </a:r>
          </a:p>
          <a:p>
            <a:pPr lvl="1"/>
            <a:r>
              <a:rPr lang="en-US" sz="2000" dirty="0" smtClean="0"/>
              <a:t>Another thread holding a desired lock</a:t>
            </a:r>
          </a:p>
          <a:p>
            <a:pPr lvl="1"/>
            <a:r>
              <a:rPr lang="en-US" sz="2000" dirty="0" smtClean="0"/>
              <a:t>Another thread not yet completed it’s portion of a parallel query</a:t>
            </a:r>
          </a:p>
          <a:p>
            <a:pPr lvl="1"/>
            <a:r>
              <a:rPr lang="en-US" sz="2000" dirty="0" smtClean="0"/>
              <a:t>CPU contention</a:t>
            </a:r>
          </a:p>
          <a:p>
            <a:pPr lvl="1"/>
            <a:r>
              <a:rPr lang="en-US" sz="2000" dirty="0" smtClean="0"/>
              <a:t>I/O subsystem contention</a:t>
            </a:r>
          </a:p>
          <a:p>
            <a:pPr lvl="1"/>
            <a:endParaRPr lang="en-US" sz="2000" dirty="0" smtClean="0"/>
          </a:p>
          <a:p>
            <a:r>
              <a:rPr lang="en-US" sz="2400" dirty="0" smtClean="0"/>
              <a:t>Queues are investigated using performance counters and DMVs</a:t>
            </a:r>
          </a:p>
          <a:p>
            <a:pPr lvl="1"/>
            <a:r>
              <a:rPr lang="en-US" sz="2000" dirty="0" err="1" smtClean="0"/>
              <a:t>sys.dm_os_performance_counters</a:t>
            </a:r>
            <a:endParaRPr lang="en-US" sz="2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Execution </a:t>
            </a:r>
            <a:r>
              <a:rPr lang="en-US" sz="2400" dirty="0" smtClean="0"/>
              <a:t>(1)</a:t>
            </a:r>
            <a:endParaRPr lang="en-US" sz="2800" dirty="0"/>
          </a:p>
        </p:txBody>
      </p:sp>
      <p:sp>
        <p:nvSpPr>
          <p:cNvPr id="3" name="Content Placeholder 2"/>
          <p:cNvSpPr>
            <a:spLocks noGrp="1"/>
          </p:cNvSpPr>
          <p:nvPr>
            <p:ph idx="1"/>
          </p:nvPr>
        </p:nvSpPr>
        <p:spPr/>
        <p:txBody>
          <a:bodyPr/>
          <a:lstStyle/>
          <a:p>
            <a:r>
              <a:rPr lang="en-US" sz="2400" dirty="0" smtClean="0"/>
              <a:t>SQL Server executes a query using one or more threads called workers</a:t>
            </a:r>
          </a:p>
          <a:p>
            <a:r>
              <a:rPr lang="en-US" sz="2400" dirty="0" smtClean="0"/>
              <a:t>Each thread runs on a scheduler, one scheduler per processor core</a:t>
            </a:r>
          </a:p>
          <a:p>
            <a:r>
              <a:rPr lang="en-US" sz="2400" dirty="0" smtClean="0"/>
              <a:t>A thread can be:</a:t>
            </a:r>
          </a:p>
          <a:p>
            <a:pPr lvl="1"/>
            <a:r>
              <a:rPr lang="en-US" sz="2000" dirty="0" smtClean="0"/>
              <a:t>RUNNING: active on the CPU</a:t>
            </a:r>
          </a:p>
          <a:p>
            <a:pPr lvl="1"/>
            <a:r>
              <a:rPr lang="en-US" sz="2000" dirty="0" smtClean="0"/>
              <a:t>SUSPENDED: waiting for a resource</a:t>
            </a:r>
          </a:p>
          <a:p>
            <a:pPr lvl="1"/>
            <a:r>
              <a:rPr lang="en-US" sz="2000" dirty="0" smtClean="0"/>
              <a:t>RUNNABLE: waiting to get back on the CPU</a:t>
            </a:r>
          </a:p>
          <a:p>
            <a:endParaRPr lang="en-US" sz="2400" dirty="0" smtClean="0"/>
          </a:p>
          <a:p>
            <a:r>
              <a:rPr lang="en-US" sz="2400" dirty="0" smtClean="0"/>
              <a:t>Example:</a:t>
            </a:r>
          </a:p>
        </p:txBody>
      </p:sp>
      <p:pic>
        <p:nvPicPr>
          <p:cNvPr id="5" name="Picture 4" descr="SQL2005ExecutionModel_a"/>
          <p:cNvPicPr/>
          <p:nvPr/>
        </p:nvPicPr>
        <p:blipFill>
          <a:blip r:embed="rId2" cstate="print"/>
          <a:srcRect/>
          <a:stretch>
            <a:fillRect/>
          </a:stretch>
        </p:blipFill>
        <p:spPr bwMode="auto">
          <a:xfrm>
            <a:off x="2415078" y="4409093"/>
            <a:ext cx="4219575"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Execution </a:t>
            </a:r>
            <a:r>
              <a:rPr lang="en-US" sz="2400" dirty="0" smtClean="0"/>
              <a:t>(2)</a:t>
            </a:r>
            <a:endParaRPr lang="en-US" sz="2800" dirty="0"/>
          </a:p>
        </p:txBody>
      </p:sp>
      <p:sp>
        <p:nvSpPr>
          <p:cNvPr id="3" name="Content Placeholder 2"/>
          <p:cNvSpPr>
            <a:spLocks noGrp="1"/>
          </p:cNvSpPr>
          <p:nvPr>
            <p:ph idx="1"/>
          </p:nvPr>
        </p:nvSpPr>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Explaining 1 and 2…</a:t>
            </a:r>
          </a:p>
          <a:p>
            <a:r>
              <a:rPr lang="en-US" sz="2400" dirty="0" smtClean="0"/>
              <a:t>SPID 60 requires a non-data page from disk, so stops running and is placed on the Waiter List</a:t>
            </a:r>
          </a:p>
          <a:p>
            <a:r>
              <a:rPr lang="en-US" sz="2400" dirty="0" smtClean="0"/>
              <a:t>The Waiter List is not an ordered queue, it’s just a list of the threads waiting for a resource</a:t>
            </a:r>
          </a:p>
          <a:p>
            <a:r>
              <a:rPr lang="en-US" sz="2400" dirty="0" smtClean="0"/>
              <a:t>In this example, SPID 60 changes state from RUNNING to SUSPENDED</a:t>
            </a:r>
          </a:p>
          <a:p>
            <a:pPr>
              <a:buNone/>
            </a:pPr>
            <a:endParaRPr lang="en-US" sz="2400" dirty="0" smtClean="0"/>
          </a:p>
        </p:txBody>
      </p:sp>
      <p:pic>
        <p:nvPicPr>
          <p:cNvPr id="4" name="Picture 3" descr="SQL2005ExecutionModel_b"/>
          <p:cNvPicPr/>
          <p:nvPr/>
        </p:nvPicPr>
        <p:blipFill>
          <a:blip r:embed="rId2" cstate="print"/>
          <a:srcRect/>
          <a:stretch>
            <a:fillRect/>
          </a:stretch>
        </p:blipFill>
        <p:spPr bwMode="auto">
          <a:xfrm>
            <a:off x="2209800" y="1269942"/>
            <a:ext cx="4724400"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Execution </a:t>
            </a:r>
            <a:r>
              <a:rPr lang="en-US" sz="2400" dirty="0" smtClean="0"/>
              <a:t>(3)</a:t>
            </a:r>
            <a:endParaRPr lang="en-US" sz="2800" dirty="0"/>
          </a:p>
        </p:txBody>
      </p:sp>
      <p:sp>
        <p:nvSpPr>
          <p:cNvPr id="3" name="Content Placeholder 2"/>
          <p:cNvSpPr>
            <a:spLocks noGrp="1"/>
          </p:cNvSpPr>
          <p:nvPr>
            <p:ph idx="1"/>
          </p:nvPr>
        </p:nvSpPr>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Explaining 3…</a:t>
            </a:r>
          </a:p>
          <a:p>
            <a:r>
              <a:rPr lang="en-US" sz="2400" dirty="0" smtClean="0"/>
              <a:t>When SPID 60 moves to the Waiter List, the scheduler takes the SPID at the top of the RUNNABLE queue and makes it run</a:t>
            </a:r>
          </a:p>
          <a:p>
            <a:r>
              <a:rPr lang="en-US" sz="2400" dirty="0" smtClean="0"/>
              <a:t>The </a:t>
            </a:r>
            <a:r>
              <a:rPr lang="en-US" sz="2400" dirty="0" err="1" smtClean="0"/>
              <a:t>Runnable</a:t>
            </a:r>
            <a:r>
              <a:rPr lang="en-US" sz="2400" dirty="0" smtClean="0"/>
              <a:t> Queue IS an ordered list, but it may not be FIFO (for instance if Resource Governor is running)</a:t>
            </a:r>
          </a:p>
          <a:p>
            <a:r>
              <a:rPr lang="en-US" sz="2400" dirty="0" smtClean="0"/>
              <a:t>In this example SPID 51 changes state from RUNNABLE to RUNNING</a:t>
            </a:r>
          </a:p>
        </p:txBody>
      </p:sp>
      <p:pic>
        <p:nvPicPr>
          <p:cNvPr id="4" name="Picture 3" descr="SQL2005ExecutionModel_b"/>
          <p:cNvPicPr/>
          <p:nvPr/>
        </p:nvPicPr>
        <p:blipFill>
          <a:blip r:embed="rId2" cstate="print"/>
          <a:srcRect/>
          <a:stretch>
            <a:fillRect/>
          </a:stretch>
        </p:blipFill>
        <p:spPr bwMode="auto">
          <a:xfrm>
            <a:off x="2209800" y="1269942"/>
            <a:ext cx="4724400"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Execution </a:t>
            </a:r>
            <a:r>
              <a:rPr lang="en-US" sz="2400" dirty="0" smtClean="0"/>
              <a:t>(4)</a:t>
            </a:r>
            <a:endParaRPr lang="en-US" sz="2800" dirty="0"/>
          </a:p>
        </p:txBody>
      </p:sp>
      <p:sp>
        <p:nvSpPr>
          <p:cNvPr id="3" name="Content Placeholder 2"/>
          <p:cNvSpPr>
            <a:spLocks noGrp="1"/>
          </p:cNvSpPr>
          <p:nvPr>
            <p:ph idx="1"/>
          </p:nvPr>
        </p:nvSpPr>
        <p:spPr/>
        <p: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p>
            <a:r>
              <a:rPr lang="en-US" sz="2400" dirty="0" smtClean="0"/>
              <a:t>Explaining 4 and 5…</a:t>
            </a:r>
          </a:p>
          <a:p>
            <a:r>
              <a:rPr lang="en-US" sz="2400" dirty="0" smtClean="0"/>
              <a:t>Once a SPID is signaled that its resource wait is over, it moves to (usually the bottom of) the </a:t>
            </a:r>
            <a:r>
              <a:rPr lang="en-US" sz="2400" dirty="0" err="1" smtClean="0"/>
              <a:t>Runnable</a:t>
            </a:r>
            <a:r>
              <a:rPr lang="en-US" sz="2400" dirty="0" smtClean="0"/>
              <a:t> Queue</a:t>
            </a:r>
          </a:p>
          <a:p>
            <a:r>
              <a:rPr lang="en-US" sz="2400" dirty="0" smtClean="0"/>
              <a:t>In this example SPID 56 moves and changes state from SUSPENDED to RUNNABLE</a:t>
            </a:r>
            <a:endParaRPr lang="en-US" sz="2400" dirty="0"/>
          </a:p>
        </p:txBody>
      </p:sp>
      <p:pic>
        <p:nvPicPr>
          <p:cNvPr id="4" name="Picture 3" descr="SQL2005ExecutionModel_b"/>
          <p:cNvPicPr/>
          <p:nvPr/>
        </p:nvPicPr>
        <p:blipFill>
          <a:blip r:embed="rId2" cstate="print"/>
          <a:srcRect/>
          <a:stretch>
            <a:fillRect/>
          </a:stretch>
        </p:blipFill>
        <p:spPr bwMode="auto">
          <a:xfrm>
            <a:off x="2209800" y="1269942"/>
            <a:ext cx="4724400" cy="1885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SqlDpeDarkRed">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D70023"/>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indent="-396875">
          <a:lnSpc>
            <a:spcPct val="90000"/>
          </a:lnSpc>
          <a:spcBef>
            <a:spcPct val="20000"/>
          </a:spcBef>
          <a:buClr>
            <a:srgbClr val="777777"/>
          </a:buClr>
          <a:defRPr sz="2400" dirty="0" err="1" smtClean="0">
            <a:solidFill>
              <a:schemeClr val="bg1">
                <a:lumMod val="75000"/>
              </a:schemeClr>
            </a:solidFill>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3_Custom Design">
  <a:themeElements>
    <a:clrScheme name="Custom 9">
      <a:dk1>
        <a:srgbClr val="000000"/>
      </a:dk1>
      <a:lt1>
        <a:srgbClr val="FFFFFF"/>
      </a:lt1>
      <a:dk2>
        <a:srgbClr val="FFFFFF"/>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SqlDpeDarkRed</Template>
  <TotalTime>621</TotalTime>
  <Words>1636</Words>
  <Application>Microsoft Office PowerPoint</Application>
  <PresentationFormat>On-screen Show (4:3)</PresentationFormat>
  <Paragraphs>264</Paragraphs>
  <Slides>30</Slides>
  <Notes>6</Notes>
  <HiddenSlides>0</HiddenSlides>
  <MMClips>0</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SqlDpeDarkRed</vt:lpstr>
      <vt:lpstr>White with Courier font for code slides</vt:lpstr>
      <vt:lpstr>3_Custom Design</vt:lpstr>
      <vt:lpstr>Module 1  Waits and Queues</vt:lpstr>
      <vt:lpstr>Overview</vt:lpstr>
      <vt:lpstr>Waits and Queues Together</vt:lpstr>
      <vt:lpstr>Wait Statistics</vt:lpstr>
      <vt:lpstr>Queues</vt:lpstr>
      <vt:lpstr>Thread Execution (1)</vt:lpstr>
      <vt:lpstr>Thread Execution (2)</vt:lpstr>
      <vt:lpstr>Thread Execution (3)</vt:lpstr>
      <vt:lpstr>Thread Execution (4)</vt:lpstr>
      <vt:lpstr>Thread Execution (5)</vt:lpstr>
      <vt:lpstr>Wait Times Defined</vt:lpstr>
      <vt:lpstr>Relevant DMVs </vt:lpstr>
      <vt:lpstr>Latch Statistics</vt:lpstr>
      <vt:lpstr>Extended Events</vt:lpstr>
      <vt:lpstr>What’s Relevant?</vt:lpstr>
      <vt:lpstr>Top Wait Types</vt:lpstr>
      <vt:lpstr>Common Waits: PAGEIOLATCH_XX</vt:lpstr>
      <vt:lpstr>Common Waits: LCK_M_XX</vt:lpstr>
      <vt:lpstr>Slide 19</vt:lpstr>
      <vt:lpstr>Common Waits: WRITELOG</vt:lpstr>
      <vt:lpstr>Slide 21</vt:lpstr>
      <vt:lpstr>Common Waits: CXPACKET</vt:lpstr>
      <vt:lpstr>Slide 23</vt:lpstr>
      <vt:lpstr>Common Waits: PREEMPTIVE_XX</vt:lpstr>
      <vt:lpstr>Common Waits: ASYNC_NETWORK_IO</vt:lpstr>
      <vt:lpstr>Slide 26</vt:lpstr>
      <vt:lpstr>Real-Life Example (1)</vt:lpstr>
      <vt:lpstr>Real-Life Example (2)</vt:lpstr>
      <vt:lpstr>Resources</vt:lpstr>
      <vt:lpstr>Review</vt:lpstr>
    </vt:vector>
  </TitlesOfParts>
  <Manager>&lt;Content Manager Name Here&gt;</Manager>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 SQL Server 2008 Database Infrastructure and Scalability</dc:title>
  <dc:subject>Module 0: Overview</dc:subject>
  <dc:creator>Paul S Randal &amp; Kimberly L Tripp</dc:creator>
  <cp:lastModifiedBy>paul</cp:lastModifiedBy>
  <cp:revision>231</cp:revision>
  <dcterms:created xsi:type="dcterms:W3CDTF">2008-08-20T20:16:36Z</dcterms:created>
  <dcterms:modified xsi:type="dcterms:W3CDTF">2011-08-17T00:19:02Z</dcterms:modified>
</cp:coreProperties>
</file>