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699" r:id="rId2"/>
  </p:sldMasterIdLst>
  <p:notesMasterIdLst>
    <p:notesMasterId r:id="rId40"/>
  </p:notesMasterIdLst>
  <p:handoutMasterIdLst>
    <p:handoutMasterId r:id="rId41"/>
  </p:handoutMasterIdLst>
  <p:sldIdLst>
    <p:sldId id="256" r:id="rId3"/>
    <p:sldId id="257" r:id="rId4"/>
    <p:sldId id="258" r:id="rId5"/>
    <p:sldId id="296" r:id="rId6"/>
    <p:sldId id="305" r:id="rId7"/>
    <p:sldId id="263" r:id="rId8"/>
    <p:sldId id="261" r:id="rId9"/>
    <p:sldId id="262" r:id="rId10"/>
    <p:sldId id="264" r:id="rId11"/>
    <p:sldId id="300" r:id="rId12"/>
    <p:sldId id="295" r:id="rId13"/>
    <p:sldId id="293" r:id="rId14"/>
    <p:sldId id="294" r:id="rId15"/>
    <p:sldId id="271" r:id="rId16"/>
    <p:sldId id="304" r:id="rId17"/>
    <p:sldId id="297" r:id="rId18"/>
    <p:sldId id="272" r:id="rId19"/>
    <p:sldId id="307" r:id="rId20"/>
    <p:sldId id="273" r:id="rId21"/>
    <p:sldId id="274" r:id="rId22"/>
    <p:sldId id="275" r:id="rId23"/>
    <p:sldId id="306" r:id="rId24"/>
    <p:sldId id="278" r:id="rId25"/>
    <p:sldId id="279" r:id="rId26"/>
    <p:sldId id="310" r:id="rId27"/>
    <p:sldId id="280" r:id="rId28"/>
    <p:sldId id="281" r:id="rId29"/>
    <p:sldId id="284" r:id="rId30"/>
    <p:sldId id="308" r:id="rId31"/>
    <p:sldId id="286" r:id="rId32"/>
    <p:sldId id="301" r:id="rId33"/>
    <p:sldId id="309" r:id="rId34"/>
    <p:sldId id="287" r:id="rId35"/>
    <p:sldId id="299" r:id="rId36"/>
    <p:sldId id="290" r:id="rId37"/>
    <p:sldId id="302" r:id="rId38"/>
    <p:sldId id="291" r:id="rId39"/>
  </p:sldIdLst>
  <p:sldSz cx="9144000" cy="6858000" type="screen4x3"/>
  <p:notesSz cx="7315200" cy="9601200"/>
  <p:custDataLst>
    <p:tags r:id="rId42"/>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berly" initial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327" autoAdjust="0"/>
    <p:restoredTop sz="94662" autoAdjust="0"/>
  </p:normalViewPr>
  <p:slideViewPr>
    <p:cSldViewPr snapToGrid="0">
      <p:cViewPr varScale="1">
        <p:scale>
          <a:sx n="128" d="100"/>
          <a:sy n="128" d="100"/>
        </p:scale>
        <p:origin x="-1134" y="-84"/>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p:scale>
          <a:sx n="75" d="100"/>
          <a:sy n="75" d="100"/>
        </p:scale>
        <p:origin x="-4032" y="-61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gs" Target="tags/tag1.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25" descr="SQLskills wide Logo2"/>
          <p:cNvPicPr>
            <a:picLocks noChangeAspect="1" noChangeArrowheads="1"/>
          </p:cNvPicPr>
          <p:nvPr/>
        </p:nvPicPr>
        <p:blipFill>
          <a:blip r:embed="rId2" cstate="print"/>
          <a:srcRect l="6503" t="22223" r="4047" b="33333"/>
          <a:stretch>
            <a:fillRect/>
          </a:stretch>
        </p:blipFill>
        <p:spPr bwMode="auto">
          <a:xfrm>
            <a:off x="2498725" y="193675"/>
            <a:ext cx="2481263" cy="596900"/>
          </a:xfrm>
          <a:prstGeom prst="rect">
            <a:avLst/>
          </a:prstGeom>
          <a:noFill/>
          <a:ln w="9525">
            <a:noFill/>
            <a:miter lim="800000"/>
            <a:headEnd/>
            <a:tailEnd/>
          </a:ln>
        </p:spPr>
      </p:pic>
      <p:sp>
        <p:nvSpPr>
          <p:cNvPr id="4" name="Rectangle 24"/>
          <p:cNvSpPr>
            <a:spLocks noGrp="1" noChangeArrowheads="1"/>
          </p:cNvSpPr>
          <p:nvPr>
            <p:ph type="sldNum" sz="quarter" idx="3"/>
          </p:nvPr>
        </p:nvSpPr>
        <p:spPr bwMode="auto">
          <a:xfrm>
            <a:off x="0" y="9120188"/>
            <a:ext cx="7315199"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err="1" smtClean="0">
                <a:latin typeface="Calibri" pitchFamily="34" charset="0"/>
              </a:rPr>
              <a:t>SQLskills</a:t>
            </a:r>
            <a:r>
              <a:rPr lang="en-US" dirty="0" smtClean="0">
                <a:latin typeface="Calibri" pitchFamily="34" charset="0"/>
              </a:rPr>
              <a:t> Immersion Event</a:t>
            </a:r>
            <a:br>
              <a:rPr lang="en-US" dirty="0" smtClean="0">
                <a:latin typeface="Calibri" pitchFamily="34" charset="0"/>
              </a:rPr>
            </a:br>
            <a:r>
              <a:rPr lang="en-US" b="0" dirty="0" smtClean="0">
                <a:latin typeface="Calibri" pitchFamily="34" charset="0"/>
              </a:rPr>
              <a:t>Page </a:t>
            </a:r>
            <a:fld id="{726231B1-EC7A-4FC1-96E9-E3A5007216C4}" type="slidenum">
              <a:rPr lang="en-US" b="0" smtClean="0">
                <a:latin typeface="Calibri" pitchFamily="34" charset="0"/>
              </a:rPr>
              <a:pPr>
                <a:defRPr/>
              </a:pPr>
              <a:t>‹#›</a:t>
            </a:fld>
            <a:endParaRPr lang="en-US" b="0" dirty="0">
              <a:latin typeface="Calibri" pitchFamily="34" charset="0"/>
            </a:endParaRPr>
          </a:p>
        </p:txBody>
      </p:sp>
    </p:spTree>
    <p:extLst>
      <p:ext uri="{BB962C8B-B14F-4D97-AF65-F5344CB8AC3E}">
        <p14:creationId xmlns:p14="http://schemas.microsoft.com/office/powerpoint/2010/main" val="20189906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dirty="0" smtClean="0"/>
              <a:t>© SQLskills.com. All rights reserved.</a:t>
            </a:r>
            <a:endParaRPr lang="en-US" dirty="0"/>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p14="http://schemas.microsoft.com/office/powerpoint/2010/main" val="4285367730"/>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21507" name="Rectangle 13"/>
          <p:cNvSpPr>
            <a:spLocks noGrp="1" noChangeArrowheads="1"/>
          </p:cNvSpPr>
          <p:nvPr>
            <p:ph type="sldNum" sz="quarter" idx="5"/>
          </p:nvPr>
        </p:nvSpPr>
        <p:spPr>
          <a:noFill/>
        </p:spPr>
        <p:txBody>
          <a:bodyPr/>
          <a:lstStyle/>
          <a:p>
            <a:fld id="{8CAA9B48-0A40-4E5A-B8B2-4B643D97A46C}" type="slidenum">
              <a:rPr lang="en-US" smtClean="0"/>
              <a:pPr/>
              <a:t>1</a:t>
            </a:fld>
            <a:endParaRPr lang="en-US" smtClean="0"/>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25</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34</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Grp="1" noChangeArrowheads="1"/>
          </p:cNvSpPr>
          <p:nvPr>
            <p:ph type="ftr" sz="quarter" idx="4"/>
          </p:nvPr>
        </p:nvSpPr>
        <p:spPr>
          <a:xfrm>
            <a:off x="0" y="9119474"/>
            <a:ext cx="3169920" cy="480060"/>
          </a:xfrm>
          <a:prstGeom prst="rect">
            <a:avLst/>
          </a:prstGeom>
          <a:ln/>
        </p:spPr>
        <p:txBody>
          <a:bodyPr lIns="96653" tIns="48326" rIns="96653" bIns="48326"/>
          <a:lstStyle/>
          <a:p>
            <a:r>
              <a:rPr lang="en-US"/>
              <a:t>© SQLskills.com</a:t>
            </a:r>
            <a:br>
              <a:rPr lang="en-US"/>
            </a:br>
            <a:r>
              <a:rPr lang="en-US"/>
              <a:t>SYSolutions, Inc. All rights reserved.</a:t>
            </a:r>
          </a:p>
        </p:txBody>
      </p:sp>
      <p:sp>
        <p:nvSpPr>
          <p:cNvPr id="7" name="Rectangle 13"/>
          <p:cNvSpPr>
            <a:spLocks noGrp="1" noChangeArrowheads="1"/>
          </p:cNvSpPr>
          <p:nvPr>
            <p:ph type="sldNum" sz="quarter" idx="5"/>
          </p:nvPr>
        </p:nvSpPr>
        <p:spPr>
          <a:ln/>
        </p:spPr>
        <p:txBody>
          <a:bodyPr/>
          <a:lstStyle/>
          <a:p>
            <a:fld id="{8E20F6B3-F649-4745-A3D1-02B97A12AAF0}" type="slidenum">
              <a:rPr lang="en-US"/>
              <a:pPr/>
              <a:t>35</a:t>
            </a:fld>
            <a:endParaRPr lang="en-US"/>
          </a:p>
        </p:txBody>
      </p:sp>
      <p:sp>
        <p:nvSpPr>
          <p:cNvPr id="576514" name="Rectangle 2"/>
          <p:cNvSpPr>
            <a:spLocks noGrp="1" noRot="1" noChangeAspect="1" noChangeArrowheads="1" noTextEdit="1"/>
          </p:cNvSpPr>
          <p:nvPr>
            <p:ph type="sldImg"/>
          </p:nvPr>
        </p:nvSpPr>
        <p:spPr>
          <a:ln/>
        </p:spPr>
      </p:sp>
      <p:sp>
        <p:nvSpPr>
          <p:cNvPr id="576515" name="Rectangle 3"/>
          <p:cNvSpPr>
            <a:spLocks noGrp="1" noChangeArrowheads="1"/>
          </p:cNvSpPr>
          <p:nvPr>
            <p:ph type="body" idx="1"/>
          </p:nvPr>
        </p:nvSpPr>
        <p:spPr>
          <a:xfrm>
            <a:off x="975360" y="4560570"/>
            <a:ext cx="5364480" cy="4320540"/>
          </a:xfrm>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0866" y="4559892"/>
            <a:ext cx="5853468" cy="4320879"/>
          </a:xfrm>
          <a:prstGeom prst="rect">
            <a:avLst/>
          </a:prstGeom>
        </p:spPr>
        <p:txBody>
          <a:bodyPr>
            <a:normAutofit/>
          </a:bodyPr>
          <a:lstStyle/>
          <a:p>
            <a:r>
              <a:rPr lang="en-US" dirty="0" smtClean="0"/>
              <a:t>Explain how this doesn’t encompass</a:t>
            </a:r>
            <a:r>
              <a:rPr lang="en-US" baseline="0" dirty="0" smtClean="0"/>
              <a:t> all the lock granularities that exist but these are the most common ones, and the ones relevant for our discussion.</a:t>
            </a:r>
          </a:p>
          <a:p>
            <a:r>
              <a:rPr lang="en-US" baseline="0" dirty="0" smtClean="0"/>
              <a:t>Example is for updating a row in a table. Follow the hierarchy down.</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0866" y="4559892"/>
            <a:ext cx="5853468" cy="4320879"/>
          </a:xfrm>
          <a:prstGeom prst="rect">
            <a:avLst/>
          </a:prstGeom>
        </p:spPr>
        <p:txBody>
          <a:bodyPr>
            <a:normAutofit/>
          </a:bodyPr>
          <a:lstStyle/>
          <a:p>
            <a:pPr defTabSz="966612" eaLnBrk="1" hangingPunct="1">
              <a:defRPr/>
            </a:pPr>
            <a:r>
              <a:rPr lang="en-US" dirty="0" smtClean="0"/>
              <a:t>Self-explanatory.</a:t>
            </a:r>
          </a:p>
          <a:p>
            <a:r>
              <a:rPr lang="en-US" dirty="0" smtClean="0"/>
              <a:t>Don’t get dragged into a discussion</a:t>
            </a:r>
            <a:r>
              <a:rPr lang="en-US" baseline="0" dirty="0" smtClean="0"/>
              <a:t> of when lock escalation happens – it’s enough to say that when the number of locks is more then 5000, lock escalation will kick in at some point, and that there are trace flags to change the behavior.</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Slide Image Placeholder 1"/>
          <p:cNvSpPr>
            <a:spLocks noGrp="1" noRot="1" noChangeAspect="1" noTextEdit="1"/>
          </p:cNvSpPr>
          <p:nvPr>
            <p:ph type="sldImg"/>
          </p:nvPr>
        </p:nvSpPr>
        <p:spPr>
          <a:ln/>
        </p:spPr>
      </p:sp>
      <p:sp>
        <p:nvSpPr>
          <p:cNvPr id="310275" name="Notes Placeholder 2"/>
          <p:cNvSpPr>
            <a:spLocks noGrp="1"/>
          </p:cNvSpPr>
          <p:nvPr>
            <p:ph type="body" idx="1"/>
          </p:nvPr>
        </p:nvSpPr>
        <p:spPr>
          <a:xfrm>
            <a:off x="731520" y="4560570"/>
            <a:ext cx="5852160" cy="4320540"/>
          </a:xfrm>
          <a:prstGeom prst="rect">
            <a:avLst/>
          </a:prstGeom>
          <a:noFill/>
          <a:ln/>
        </p:spPr>
        <p:txBody>
          <a:bodyPr/>
          <a:lstStyle/>
          <a:p>
            <a:r>
              <a:rPr lang="en-US" smtClean="0">
                <a:latin typeface="Arial" pitchFamily="34" charset="0"/>
              </a:rPr>
              <a:t>Query 1 is updating partition 1. It hits the escalation threshold and escalates to  a TABLE X lock. Query 2 tries to update partition 3 and can’t because of the table X lock, even though nothing in partition 3 is being altered by query 1.</a:t>
            </a:r>
          </a:p>
        </p:txBody>
      </p:sp>
      <p:sp>
        <p:nvSpPr>
          <p:cNvPr id="310276" name="Slide Number Placeholder 3"/>
          <p:cNvSpPr>
            <a:spLocks noGrp="1"/>
          </p:cNvSpPr>
          <p:nvPr>
            <p:ph type="sldNum" sz="quarter" idx="5"/>
          </p:nvPr>
        </p:nvSpPr>
        <p:spPr>
          <a:noFill/>
        </p:spPr>
        <p:txBody>
          <a:bodyPr/>
          <a:lstStyle/>
          <a:p>
            <a:fld id="{BCDFE354-CF80-4DD4-9B20-D59DE88C9D64}" type="slidenum">
              <a:rPr lang="en-US" smtClean="0">
                <a:latin typeface="Arial" pitchFamily="34" charset="0"/>
              </a:rPr>
              <a:pPr/>
              <a:t>12</a:t>
            </a:fld>
            <a:endParaRPr lang="en-U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Slide Image Placeholder 1"/>
          <p:cNvSpPr>
            <a:spLocks noGrp="1" noRot="1" noChangeAspect="1" noTextEdit="1"/>
          </p:cNvSpPr>
          <p:nvPr>
            <p:ph type="sldImg"/>
          </p:nvPr>
        </p:nvSpPr>
        <p:spPr>
          <a:ln/>
        </p:spPr>
      </p:sp>
      <p:sp>
        <p:nvSpPr>
          <p:cNvPr id="311299" name="Notes Placeholder 2"/>
          <p:cNvSpPr>
            <a:spLocks noGrp="1"/>
          </p:cNvSpPr>
          <p:nvPr>
            <p:ph type="body" idx="1"/>
          </p:nvPr>
        </p:nvSpPr>
        <p:spPr>
          <a:xfrm>
            <a:off x="731520" y="4560570"/>
            <a:ext cx="5852160" cy="4320540"/>
          </a:xfrm>
          <a:prstGeom prst="rect">
            <a:avLst/>
          </a:prstGeom>
          <a:noFill/>
          <a:ln/>
        </p:spPr>
        <p:txBody>
          <a:bodyPr/>
          <a:lstStyle/>
          <a:p>
            <a:r>
              <a:rPr lang="en-US" smtClean="0">
                <a:latin typeface="Arial" pitchFamily="34" charset="0"/>
              </a:rPr>
              <a:t>Instead of escalating to the table level and blocking all other queries on the table, you can now choose to have escalation to the partition level, which allows concurrent queries on different partitions.</a:t>
            </a:r>
          </a:p>
        </p:txBody>
      </p:sp>
      <p:sp>
        <p:nvSpPr>
          <p:cNvPr id="311300" name="Slide Number Placeholder 3"/>
          <p:cNvSpPr>
            <a:spLocks noGrp="1"/>
          </p:cNvSpPr>
          <p:nvPr>
            <p:ph type="sldNum" sz="quarter" idx="5"/>
          </p:nvPr>
        </p:nvSpPr>
        <p:spPr>
          <a:noFill/>
        </p:spPr>
        <p:txBody>
          <a:bodyPr/>
          <a:lstStyle/>
          <a:p>
            <a:fld id="{1F813D70-93B9-4317-84A2-EC96DCC99D99}" type="slidenum">
              <a:rPr lang="en-US" smtClean="0">
                <a:latin typeface="Arial" pitchFamily="34" charset="0"/>
              </a:rPr>
              <a:pPr/>
              <a:t>13</a:t>
            </a:fld>
            <a:endParaRPr 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0866" y="4559892"/>
            <a:ext cx="5853468" cy="4320879"/>
          </a:xfrm>
          <a:prstGeom prst="rect">
            <a:avLst/>
          </a:prstGeom>
        </p:spPr>
        <p:txBody>
          <a:bodyPr>
            <a:normAutofit/>
          </a:bodyPr>
          <a:lstStyle/>
          <a:p>
            <a:r>
              <a:rPr lang="en-US" dirty="0" smtClean="0"/>
              <a:t>Self-explanatory.</a:t>
            </a:r>
            <a:r>
              <a:rPr lang="en-US" baseline="0" dirty="0" smtClean="0"/>
              <a:t> </a:t>
            </a:r>
            <a:r>
              <a:rPr lang="en-US" dirty="0" smtClean="0"/>
              <a:t>When lock escalation is set to disable, a table level</a:t>
            </a:r>
            <a:r>
              <a:rPr lang="en-US" baseline="0" dirty="0" smtClean="0"/>
              <a:t> lock could still be necessary – e.g. when scanning a heap in </a:t>
            </a:r>
            <a:r>
              <a:rPr lang="en-US" baseline="0" dirty="0" err="1" smtClean="0"/>
              <a:t>serializable</a:t>
            </a:r>
            <a:r>
              <a:rPr lang="en-US" baseline="0" dirty="0" smtClean="0"/>
              <a:t> isolation level</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14</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0868" y="4559892"/>
            <a:ext cx="5853467" cy="4320879"/>
          </a:xfrm>
          <a:prstGeom prst="rect">
            <a:avLst/>
          </a:prstGeom>
        </p:spPr>
        <p:txBody>
          <a:bodyPr>
            <a:normAutofit/>
          </a:bodyPr>
          <a:lstStyle/>
          <a:p>
            <a:pPr defTabSz="966529" eaLnBrk="1" hangingPunct="1">
              <a:defRPr/>
            </a:pPr>
            <a:r>
              <a:rPr lang="en-US" dirty="0" smtClean="0"/>
              <a:t>Self-explanatory.</a:t>
            </a:r>
          </a:p>
          <a:p>
            <a:r>
              <a:rPr lang="en-US" dirty="0" smtClean="0"/>
              <a:t>Don’t get dragged into a discussion</a:t>
            </a:r>
            <a:r>
              <a:rPr lang="en-US" baseline="0" dirty="0" smtClean="0"/>
              <a:t> of when lock escalation happens – it’s enough to say that when the number of locks is more then 5000, lock escalation will kick in at some point, and that there are trace flags to change the behavior.</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15</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16</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74035" y="4561226"/>
            <a:ext cx="5367130" cy="4318573"/>
          </a:xfrm>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0866" y="4559892"/>
            <a:ext cx="5853468" cy="4320879"/>
          </a:xfrm>
          <a:prstGeom prst="rect">
            <a:avLst/>
          </a:prstGeom>
        </p:spPr>
        <p:txBody>
          <a:bodyPr>
            <a:normAutofit/>
          </a:bodyPr>
          <a:lstStyle/>
          <a:p>
            <a:r>
              <a:rPr lang="en-US" dirty="0" smtClean="0"/>
              <a:t>Note the difference in the OBJECT lock from X to IX</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p:nvPicPr>
        <p:blipFill>
          <a:blip r:embed="rId3" cstate="print"/>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4" cstate="print"/>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978701"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kern="1200" dirty="0" smtClean="0">
                <a:solidFill>
                  <a:srgbClr val="969696"/>
                </a:solidFill>
                <a:latin typeface="Calibri" pitchFamily="34" charset="0"/>
                <a:ea typeface="+mn-ea"/>
                <a:cs typeface="+mn-cs"/>
              </a:rPr>
              <a:t> Troubleshooting and Maintaining High</a:t>
            </a:r>
            <a:r>
              <a:rPr lang="en-US" sz="1000" b="0" kern="1200" baseline="0" dirty="0" smtClean="0">
                <a:solidFill>
                  <a:srgbClr val="969696"/>
                </a:solidFill>
                <a:latin typeface="Calibri" pitchFamily="34" charset="0"/>
                <a:ea typeface="+mn-ea"/>
                <a:cs typeface="+mn-cs"/>
              </a:rPr>
              <a:t> Performance</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ransition/>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5"/>
        </a:buBlip>
        <a:defRPr sz="28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5"/>
        </a:buBlip>
        <a:defRPr sz="24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5"/>
        </a:buBlip>
        <a:defRPr sz="20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5"/>
        </a:buBlip>
        <a:defRPr sz="18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5"/>
        </a:buBlip>
        <a:defRPr sz="1800">
          <a:solidFill>
            <a:schemeClr val="tx1"/>
          </a:solidFill>
          <a:latin typeface="Calibri" pitchFamily="34" charset="0"/>
        </a:defRPr>
      </a:lvl5pPr>
      <a:lvl6pPr marL="28527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4" cstate="print"/>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1540806"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dirty="0" err="1" smtClean="0">
                <a:solidFill>
                  <a:srgbClr val="969696"/>
                </a:solidFill>
                <a:latin typeface="Calibri" pitchFamily="34" charset="0"/>
              </a:rPr>
              <a:t>SQLskills</a:t>
            </a:r>
            <a:r>
              <a:rPr lang="en-US" sz="1000" b="0" dirty="0" smtClean="0">
                <a:solidFill>
                  <a:srgbClr val="969696"/>
                </a:solidFill>
                <a:latin typeface="Calibri" pitchFamily="34" charset="0"/>
              </a:rPr>
              <a:t> Immersion Event</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ransition/>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5"/>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5"/>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5"/>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5"/>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5"/>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www.sqlservercentral.com/articles/Blocking/64474/"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477328"/>
          </a:xfrm>
        </p:spPr>
        <p:txBody>
          <a:bodyPr anchor="t"/>
          <a:lstStyle/>
          <a:p>
            <a:pPr eaLnBrk="1" hangingPunct="1">
              <a:defRPr/>
            </a:pPr>
            <a:r>
              <a:rPr lang="en-US" sz="4000" dirty="0" smtClean="0">
                <a:solidFill>
                  <a:schemeClr val="accent1"/>
                </a:solidFill>
              </a:rPr>
              <a:t>Module 2</a:t>
            </a:r>
            <a:r>
              <a:rPr lang="en-US" sz="6000" dirty="0" smtClean="0"/>
              <a:t/>
            </a:r>
            <a:br>
              <a:rPr lang="en-US" sz="6000" dirty="0" smtClean="0"/>
            </a:br>
            <a:r>
              <a:rPr lang="en-US" sz="6000" dirty="0" smtClean="0"/>
              <a:t>Locking &amp; Blocking</a:t>
            </a:r>
            <a:endParaRPr lang="en-US" sz="3200" dirty="0" smtClean="0">
              <a:solidFill>
                <a:srgbClr val="FCEB98"/>
              </a:solidFil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Schema locks</a:t>
            </a:r>
            <a:endParaRPr lang="en-US" dirty="0"/>
          </a:p>
        </p:txBody>
      </p:sp>
      <p:sp>
        <p:nvSpPr>
          <p:cNvPr id="3" name="Content Placeholder 2"/>
          <p:cNvSpPr>
            <a:spLocks noGrp="1"/>
          </p:cNvSpPr>
          <p:nvPr>
            <p:ph idx="1"/>
          </p:nvPr>
        </p:nvSpPr>
        <p:spPr/>
        <p:txBody>
          <a:bodyPr/>
          <a:lstStyle/>
          <a:p>
            <a:r>
              <a:rPr lang="en-US" sz="2800" dirty="0" smtClean="0"/>
              <a:t>Always table level</a:t>
            </a:r>
          </a:p>
          <a:p>
            <a:r>
              <a:rPr lang="en-US" sz="2800" dirty="0" smtClean="0"/>
              <a:t>Schema-stability</a:t>
            </a:r>
          </a:p>
          <a:p>
            <a:pPr lvl="1"/>
            <a:r>
              <a:rPr lang="en-US" sz="2400" dirty="0" smtClean="0"/>
              <a:t>Prevents the schema changing or IAM pages being added to the IAM chain</a:t>
            </a:r>
          </a:p>
          <a:p>
            <a:pPr lvl="1"/>
            <a:r>
              <a:rPr lang="en-US" sz="2400" dirty="0" smtClean="0"/>
              <a:t>Sometimes used when performing allocation order scan</a:t>
            </a:r>
          </a:p>
          <a:p>
            <a:r>
              <a:rPr lang="en-US" sz="2800" dirty="0" smtClean="0"/>
              <a:t>Schema-modification</a:t>
            </a:r>
          </a:p>
          <a:p>
            <a:pPr lvl="1"/>
            <a:r>
              <a:rPr lang="en-US" sz="2400" dirty="0" smtClean="0"/>
              <a:t>Used when the schema must change</a:t>
            </a:r>
          </a:p>
          <a:p>
            <a:pPr lvl="2"/>
            <a:r>
              <a:rPr lang="en-US" sz="2000" dirty="0" smtClean="0"/>
              <a:t>E.g. creating an index</a:t>
            </a:r>
          </a:p>
          <a:p>
            <a:pPr lvl="1"/>
            <a:r>
              <a:rPr lang="en-US" sz="2400" dirty="0" smtClean="0"/>
              <a:t>Not compatible with any other lock type – think of it as a super-exclusive lock</a:t>
            </a:r>
            <a:endParaRPr lang="en-US" sz="24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Lock Escalation</a:t>
            </a:r>
            <a:endParaRPr lang="en-US" sz="2800" dirty="0"/>
          </a:p>
        </p:txBody>
      </p:sp>
      <p:sp>
        <p:nvSpPr>
          <p:cNvPr id="3" name="Content Placeholder 2"/>
          <p:cNvSpPr>
            <a:spLocks noGrp="1"/>
          </p:cNvSpPr>
          <p:nvPr>
            <p:ph idx="1"/>
          </p:nvPr>
        </p:nvSpPr>
        <p:spPr>
          <a:xfrm>
            <a:off x="381000" y="1412875"/>
            <a:ext cx="8382000" cy="1126462"/>
          </a:xfrm>
        </p:spPr>
        <p:txBody>
          <a:bodyPr/>
          <a:lstStyle/>
          <a:p>
            <a:r>
              <a:rPr lang="en-US" sz="2800" dirty="0" smtClean="0"/>
              <a:t>What is ‘lock escalation’?</a:t>
            </a:r>
          </a:p>
          <a:p>
            <a:pPr lvl="1"/>
            <a:r>
              <a:rPr lang="en-US" sz="2400" dirty="0" smtClean="0"/>
              <a:t>When there are too many locks and SQL Server takes a lock higher in the hierarchy to save lock memory</a:t>
            </a:r>
          </a:p>
        </p:txBody>
      </p:sp>
      <p:sp>
        <p:nvSpPr>
          <p:cNvPr id="20" name="Content Placeholder 2"/>
          <p:cNvSpPr txBox="1">
            <a:spLocks/>
          </p:cNvSpPr>
          <p:nvPr/>
        </p:nvSpPr>
        <p:spPr bwMode="auto">
          <a:xfrm>
            <a:off x="5155860" y="1760628"/>
            <a:ext cx="3030876" cy="46656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i="0" u="none" strike="noStrike" kern="0" cap="none" spc="0" normalizeH="0" baseline="0" noProof="0" dirty="0" smtClean="0">
              <a:ln>
                <a:noFill/>
              </a:ln>
              <a:solidFill>
                <a:srgbClr val="FFFFFF"/>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rgbClr val="FFFFFF"/>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kumimoji="0" lang="en-US" sz="2400" i="0" u="none" strike="noStrike" kern="0" cap="none" spc="0" normalizeH="0" baseline="0" noProof="0" dirty="0" smtClean="0">
                <a:ln>
                  <a:noFill/>
                </a:ln>
                <a:solidFill>
                  <a:srgbClr val="FFFFFF"/>
                </a:solidFill>
                <a:effectLst/>
                <a:uLnTx/>
                <a:uFillTx/>
                <a:latin typeface="Calibri" pitchFamily="34" charset="0"/>
              </a:rPr>
              <a:t>Database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rgbClr val="FFFFFF"/>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kumimoji="0" lang="en-US" sz="2400" i="0" u="none" strike="noStrike" kern="0" cap="none" spc="0" normalizeH="0" baseline="0" noProof="0" dirty="0" smtClean="0">
                <a:ln>
                  <a:noFill/>
                </a:ln>
                <a:solidFill>
                  <a:srgbClr val="FFFFFF"/>
                </a:solidFill>
                <a:effectLst/>
                <a:uLnTx/>
                <a:uFillTx/>
                <a:latin typeface="Calibri" pitchFamily="34" charset="0"/>
              </a:rPr>
              <a:t>Table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i="0" u="none" strike="noStrike" kern="0" cap="none" spc="0" normalizeH="0" baseline="0" noProof="0" dirty="0" smtClean="0">
              <a:ln>
                <a:noFill/>
              </a:ln>
              <a:solidFill>
                <a:srgbClr val="FFFFFF"/>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i="0" u="none" strike="noStrike" kern="0" cap="none" spc="0" normalizeH="0" baseline="0" noProof="0" dirty="0" smtClean="0">
              <a:ln>
                <a:noFill/>
              </a:ln>
              <a:solidFill>
                <a:srgbClr val="FFFFFF"/>
              </a:solidFill>
              <a:effectLst/>
              <a:uLnTx/>
              <a:uFillTx/>
              <a:latin typeface="Calibri" pitchFamily="34" charset="0"/>
            </a:endParaRPr>
          </a:p>
        </p:txBody>
      </p:sp>
      <p:sp>
        <p:nvSpPr>
          <p:cNvPr id="27" name="Content Placeholder 2"/>
          <p:cNvSpPr txBox="1">
            <a:spLocks/>
          </p:cNvSpPr>
          <p:nvPr/>
        </p:nvSpPr>
        <p:spPr bwMode="auto">
          <a:xfrm>
            <a:off x="6777466" y="1767481"/>
            <a:ext cx="1405847" cy="46656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228600" marR="0" lvl="0" indent="-228600" algn="l" defTabSz="914400" rtl="0" eaLnBrk="0" fontAlgn="base" latinLnBrk="0" hangingPunct="0">
              <a:lnSpc>
                <a:spcPct val="90000"/>
              </a:lnSpc>
              <a:spcBef>
                <a:spcPct val="40000"/>
              </a:spcBef>
              <a:spcAft>
                <a:spcPct val="0"/>
              </a:spcAft>
              <a:buClr>
                <a:srgbClr val="8DACD0"/>
              </a:buClr>
              <a:buSzPct val="70000"/>
              <a:buFont typeface="Wingdings" pitchFamily="2" charset="2"/>
              <a:buBlip>
                <a:blip r:embed="rId3"/>
              </a:buBlip>
              <a:tabLst/>
              <a:defRPr/>
            </a:pPr>
            <a:endParaRPr kumimoji="0" lang="en-US" sz="2400" b="1" i="0" u="none" strike="noStrike" kern="0" cap="none" spc="0" normalizeH="0" baseline="0" noProof="0" dirty="0" smtClean="0">
              <a:ln>
                <a:noFill/>
              </a:ln>
              <a:solidFill>
                <a:schemeClr val="tx1"/>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buFont typeface="Wingdings" pitchFamily="2" charset="2"/>
              <a:buBlip>
                <a:blip r:embed="rId3"/>
              </a:buBlip>
              <a:tabLst/>
              <a:defRPr/>
            </a:pPr>
            <a:endParaRPr lang="en-US" sz="2400" kern="0" dirty="0" smtClean="0">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rgbClr val="FFFFFF"/>
                </a:solidFill>
                <a:latin typeface="Calibri" pitchFamily="34" charset="0"/>
              </a:rPr>
              <a:t>S</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rgbClr val="FF0000"/>
                </a:solidFill>
                <a:latin typeface="Calibri" pitchFamily="34" charset="0"/>
              </a:rPr>
              <a:t>X</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b="1" i="0" u="none" strike="noStrike" kern="0" cap="none" spc="0" normalizeH="0" baseline="0" noProof="0" dirty="0" smtClean="0">
              <a:ln>
                <a:noFill/>
              </a:ln>
              <a:solidFill>
                <a:schemeClr val="tx1"/>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b="1" i="0" u="none" strike="noStrike" kern="0" cap="none" spc="0" normalizeH="0" baseline="0" noProof="0" dirty="0" smtClean="0">
              <a:ln>
                <a:noFill/>
              </a:ln>
              <a:solidFill>
                <a:schemeClr val="tx1"/>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buFont typeface="Wingdings" pitchFamily="2" charset="2"/>
              <a:buNone/>
              <a:tabLst/>
              <a:defRPr/>
            </a:pPr>
            <a:endParaRPr kumimoji="0" lang="en-US" sz="2400" b="1" i="0" u="none" strike="noStrike" kern="0" cap="none" spc="0" normalizeH="0" baseline="0" noProof="0" dirty="0" smtClean="0">
              <a:ln>
                <a:noFill/>
              </a:ln>
              <a:solidFill>
                <a:schemeClr val="tx1"/>
              </a:solidFill>
              <a:effectLst/>
              <a:uLnTx/>
              <a:uFillTx/>
              <a:latin typeface="Calibri" pitchFamily="34" charset="0"/>
            </a:endParaRPr>
          </a:p>
        </p:txBody>
      </p:sp>
      <p:grpSp>
        <p:nvGrpSpPr>
          <p:cNvPr id="4" name="Group 17"/>
          <p:cNvGrpSpPr/>
          <p:nvPr/>
        </p:nvGrpSpPr>
        <p:grpSpPr>
          <a:xfrm>
            <a:off x="1448656" y="1752064"/>
            <a:ext cx="3030876" cy="4674226"/>
            <a:chOff x="4880225" y="1320550"/>
            <a:chExt cx="3030876" cy="4674226"/>
          </a:xfrm>
        </p:grpSpPr>
        <p:sp>
          <p:nvSpPr>
            <p:cNvPr id="13" name="Content Placeholder 2"/>
            <p:cNvSpPr txBox="1">
              <a:spLocks/>
            </p:cNvSpPr>
            <p:nvPr/>
          </p:nvSpPr>
          <p:spPr bwMode="auto">
            <a:xfrm>
              <a:off x="4880225" y="1320550"/>
              <a:ext cx="3030876" cy="46656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i="0" u="none" strike="noStrike" kern="0" cap="none" spc="0" normalizeH="0" baseline="0" noProof="0" dirty="0" smtClean="0">
                <a:ln>
                  <a:noFill/>
                </a:ln>
                <a:solidFill>
                  <a:srgbClr val="FFFFFF"/>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rgbClr val="FFFFFF"/>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kumimoji="0" lang="en-US" sz="2400" i="0" u="none" strike="noStrike" kern="0" cap="none" spc="0" normalizeH="0" baseline="0" noProof="0" dirty="0" smtClean="0">
                  <a:ln>
                    <a:noFill/>
                  </a:ln>
                  <a:solidFill>
                    <a:srgbClr val="FFFFFF"/>
                  </a:solidFill>
                  <a:effectLst/>
                  <a:uLnTx/>
                  <a:uFillTx/>
                  <a:latin typeface="Calibri" pitchFamily="34" charset="0"/>
                </a:rPr>
                <a:t>Database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rgbClr val="FFFFFF"/>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kumimoji="0" lang="en-US" sz="2400" i="0" u="none" strike="noStrike" kern="0" cap="none" spc="0" normalizeH="0" baseline="0" noProof="0" dirty="0" smtClean="0">
                  <a:ln>
                    <a:noFill/>
                  </a:ln>
                  <a:solidFill>
                    <a:srgbClr val="FFFFFF"/>
                  </a:solidFill>
                  <a:effectLst/>
                  <a:uLnTx/>
                  <a:uFillTx/>
                  <a:latin typeface="Calibri" pitchFamily="34" charset="0"/>
                </a:rPr>
                <a:t>Table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rgbClr val="FFFFFF"/>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kumimoji="0" lang="en-US" sz="2400" i="0" u="none" strike="noStrike" kern="0" cap="none" spc="0" normalizeH="0" baseline="0" noProof="0" dirty="0" smtClean="0">
                  <a:ln>
                    <a:noFill/>
                  </a:ln>
                  <a:solidFill>
                    <a:srgbClr val="FFFFFF"/>
                  </a:solidFill>
                  <a:effectLst/>
                  <a:uLnTx/>
                  <a:uFillTx/>
                  <a:latin typeface="Calibri" pitchFamily="34" charset="0"/>
                </a:rPr>
                <a:t>Page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rgbClr val="FFFFFF"/>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rgbClr val="FFFFFF"/>
                  </a:solidFill>
                  <a:latin typeface="Calibri" pitchFamily="34" charset="0"/>
                </a:rPr>
                <a:t>Row</a:t>
              </a:r>
              <a:endParaRPr kumimoji="0" lang="en-US" sz="2400" i="0" u="none" strike="noStrike" kern="0" cap="none" spc="0" normalizeH="0" baseline="0" noProof="0" dirty="0" smtClean="0">
                <a:ln>
                  <a:noFill/>
                </a:ln>
                <a:solidFill>
                  <a:srgbClr val="FFFFFF"/>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i="0" u="none" strike="noStrike" kern="0" cap="none" spc="0" normalizeH="0" baseline="0" noProof="0" dirty="0" smtClean="0">
                <a:ln>
                  <a:noFill/>
                </a:ln>
                <a:solidFill>
                  <a:srgbClr val="FFFFFF"/>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i="0" u="none" strike="noStrike" kern="0" cap="none" spc="0" normalizeH="0" baseline="0" noProof="0" dirty="0" smtClean="0">
                <a:ln>
                  <a:noFill/>
                </a:ln>
                <a:solidFill>
                  <a:srgbClr val="FFFFFF"/>
                </a:solidFill>
                <a:effectLst/>
                <a:uLnTx/>
                <a:uFillTx/>
                <a:latin typeface="Calibri" pitchFamily="34" charset="0"/>
              </a:endParaRPr>
            </a:p>
          </p:txBody>
        </p:sp>
        <p:sp>
          <p:nvSpPr>
            <p:cNvPr id="14" name="Down Arrow 13"/>
            <p:cNvSpPr/>
            <p:nvPr/>
          </p:nvSpPr>
          <p:spPr bwMode="auto">
            <a:xfrm>
              <a:off x="5548045" y="2650733"/>
              <a:ext cx="267128" cy="503433"/>
            </a:xfrm>
            <a:prstGeom prst="downArrow">
              <a:avLst/>
            </a:prstGeom>
            <a:solidFill>
              <a:schemeClr val="bg1"/>
            </a:solidFill>
            <a:ln w="9525" cap="flat" cmpd="sng" algn="ctr">
              <a:solidFill>
                <a:srgbClr val="333333"/>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Narrow" pitchFamily="34" charset="0"/>
              </a:endParaRPr>
            </a:p>
          </p:txBody>
        </p:sp>
        <p:sp>
          <p:nvSpPr>
            <p:cNvPr id="15" name="Down Arrow 14"/>
            <p:cNvSpPr/>
            <p:nvPr/>
          </p:nvSpPr>
          <p:spPr bwMode="auto">
            <a:xfrm>
              <a:off x="5544620" y="4578850"/>
              <a:ext cx="267128" cy="503433"/>
            </a:xfrm>
            <a:prstGeom prst="downArrow">
              <a:avLst/>
            </a:prstGeom>
            <a:solidFill>
              <a:schemeClr val="bg1"/>
            </a:solidFill>
            <a:ln w="9525" cap="flat" cmpd="sng" algn="ctr">
              <a:solidFill>
                <a:srgbClr val="333333"/>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Narrow" pitchFamily="34" charset="0"/>
              </a:endParaRPr>
            </a:p>
          </p:txBody>
        </p:sp>
        <p:sp>
          <p:nvSpPr>
            <p:cNvPr id="16" name="Down Arrow 15"/>
            <p:cNvSpPr/>
            <p:nvPr/>
          </p:nvSpPr>
          <p:spPr bwMode="auto">
            <a:xfrm>
              <a:off x="5542908" y="3621641"/>
              <a:ext cx="267128" cy="503433"/>
            </a:xfrm>
            <a:prstGeom prst="downArrow">
              <a:avLst/>
            </a:prstGeom>
            <a:solidFill>
              <a:schemeClr val="bg1"/>
            </a:solidFill>
            <a:ln w="9525" cap="flat" cmpd="sng" algn="ctr">
              <a:solidFill>
                <a:srgbClr val="333333"/>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Narrow" pitchFamily="34" charset="0"/>
              </a:endParaRPr>
            </a:p>
          </p:txBody>
        </p:sp>
        <p:sp>
          <p:nvSpPr>
            <p:cNvPr id="17" name="Content Placeholder 2"/>
            <p:cNvSpPr txBox="1">
              <a:spLocks/>
            </p:cNvSpPr>
            <p:nvPr/>
          </p:nvSpPr>
          <p:spPr bwMode="auto">
            <a:xfrm>
              <a:off x="6503541" y="1329113"/>
              <a:ext cx="1405847" cy="46656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228600" marR="0" lvl="0" indent="-228600" algn="l" defTabSz="914400" rtl="0" eaLnBrk="0" fontAlgn="base" latinLnBrk="0" hangingPunct="0">
                <a:lnSpc>
                  <a:spcPct val="90000"/>
                </a:lnSpc>
                <a:spcBef>
                  <a:spcPct val="40000"/>
                </a:spcBef>
                <a:spcAft>
                  <a:spcPct val="0"/>
                </a:spcAft>
                <a:buClr>
                  <a:srgbClr val="8DACD0"/>
                </a:buClr>
                <a:buSzPct val="70000"/>
                <a:buFont typeface="Wingdings" pitchFamily="2" charset="2"/>
                <a:buBlip>
                  <a:blip r:embed="rId3"/>
                </a:buBlip>
                <a:tabLst/>
                <a:defRPr/>
              </a:pPr>
              <a:endParaRPr kumimoji="0" lang="en-US" sz="2400" b="1" i="0" u="none" strike="noStrike" kern="0" cap="none" spc="0" normalizeH="0" baseline="0" noProof="0" dirty="0" smtClean="0">
                <a:ln>
                  <a:noFill/>
                </a:ln>
                <a:solidFill>
                  <a:srgbClr val="FFFFFF"/>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buFont typeface="Wingdings" pitchFamily="2" charset="2"/>
                <a:buBlip>
                  <a:blip r:embed="rId3"/>
                </a:buBlip>
                <a:tabLst/>
                <a:defRPr/>
              </a:pPr>
              <a:endParaRPr lang="en-US" sz="2400" kern="0" dirty="0" smtClean="0">
                <a:solidFill>
                  <a:srgbClr val="FFFFFF"/>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rgbClr val="FFFFFF"/>
                  </a:solidFill>
                  <a:latin typeface="Calibri" pitchFamily="34" charset="0"/>
                </a:rPr>
                <a:t>S</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rgbClr val="FFFFFF"/>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rgbClr val="FFFFFF"/>
                  </a:solidFill>
                  <a:latin typeface="Calibri" pitchFamily="34" charset="0"/>
                </a:rPr>
                <a:t>IX</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rgbClr val="FFFFFF"/>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rgbClr val="FFFFFF"/>
                  </a:solidFill>
                  <a:latin typeface="Calibri" pitchFamily="34" charset="0"/>
                </a:rPr>
                <a:t>IX</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b="1" i="0" u="none" strike="noStrike" kern="0" cap="none" spc="0" normalizeH="0" baseline="0" noProof="0" dirty="0" smtClean="0">
                <a:ln>
                  <a:noFill/>
                </a:ln>
                <a:solidFill>
                  <a:srgbClr val="FFFFFF"/>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rgbClr val="FFFFFF"/>
                  </a:solidFill>
                  <a:latin typeface="Calibri" pitchFamily="34" charset="0"/>
                </a:rPr>
                <a:t>X</a:t>
              </a:r>
              <a:endParaRPr kumimoji="0" lang="en-US" sz="2400" b="1" i="0" u="none" strike="noStrike" kern="0" cap="none" spc="0" normalizeH="0" baseline="0" noProof="0" dirty="0" smtClean="0">
                <a:ln>
                  <a:noFill/>
                </a:ln>
                <a:solidFill>
                  <a:srgbClr val="FFFFFF"/>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buFont typeface="Wingdings" pitchFamily="2" charset="2"/>
                <a:buNone/>
                <a:tabLst/>
                <a:defRPr/>
              </a:pPr>
              <a:endParaRPr kumimoji="0" lang="en-US" sz="2400" b="1" i="0" u="none" strike="noStrike" kern="0" cap="none" spc="0" normalizeH="0" baseline="0" noProof="0" dirty="0" smtClean="0">
                <a:ln>
                  <a:noFill/>
                </a:ln>
                <a:solidFill>
                  <a:srgbClr val="FFFFFF"/>
                </a:solidFill>
                <a:effectLst/>
                <a:uLnTx/>
                <a:uFillTx/>
                <a:latin typeface="Calibri" pitchFamily="34" charset="0"/>
              </a:endParaRPr>
            </a:p>
          </p:txBody>
        </p:sp>
      </p:grpSp>
      <p:sp>
        <p:nvSpPr>
          <p:cNvPr id="21" name="Down Arrow 20"/>
          <p:cNvSpPr/>
          <p:nvPr/>
        </p:nvSpPr>
        <p:spPr bwMode="auto">
          <a:xfrm>
            <a:off x="5823680" y="3090811"/>
            <a:ext cx="267128" cy="503433"/>
          </a:xfrm>
          <a:prstGeom prst="downArrow">
            <a:avLst/>
          </a:prstGeom>
          <a:solidFill>
            <a:schemeClr val="bg1"/>
          </a:solidFill>
          <a:ln w="9525" cap="flat" cmpd="sng" algn="ctr">
            <a:solidFill>
              <a:srgbClr val="333333"/>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Narrow" pitchFamily="34" charset="0"/>
            </a:endParaRPr>
          </a:p>
        </p:txBody>
      </p:sp>
      <p:sp>
        <p:nvSpPr>
          <p:cNvPr id="25" name="Right Arrow 24"/>
          <p:cNvSpPr/>
          <p:nvPr/>
        </p:nvSpPr>
        <p:spPr bwMode="auto">
          <a:xfrm>
            <a:off x="3647326" y="3904180"/>
            <a:ext cx="1181528" cy="626724"/>
          </a:xfrm>
          <a:prstGeom prst="rightArrow">
            <a:avLst/>
          </a:prstGeom>
          <a:solidFill>
            <a:schemeClr val="bg1"/>
          </a:solidFill>
          <a:ln w="9525" cap="flat" cmpd="sng" algn="ctr">
            <a:solidFill>
              <a:srgbClr val="333333"/>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Arial Narrow"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8" fill="hold" grpId="0" nodeType="click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slide(fromLeft)">
                                      <p:cBhvr>
                                        <p:cTn id="11" dur="500"/>
                                        <p:tgtEl>
                                          <p:spTgt spid="25"/>
                                        </p:tgtEl>
                                      </p:cBhvr>
                                    </p:animEffect>
                                  </p:childTnLst>
                                </p:cTn>
                              </p:par>
                            </p:childTnLst>
                          </p:cTn>
                        </p:par>
                        <p:par>
                          <p:cTn id="12" fill="hold">
                            <p:stCondLst>
                              <p:cond delay="500"/>
                            </p:stCondLst>
                            <p:childTnLst>
                              <p:par>
                                <p:cTn id="13" presetID="1"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childTnLst>
                                </p:cTn>
                              </p:par>
                            </p:childTnLst>
                          </p:cTn>
                        </p:par>
                        <p:par>
                          <p:cTn id="18" fill="hold">
                            <p:stCondLst>
                              <p:cond delay="500"/>
                            </p:stCondLst>
                            <p:childTnLst>
                              <p:par>
                                <p:cTn id="19" presetID="1"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P spid="21" grpId="0" animBg="1"/>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itle 1"/>
          <p:cNvSpPr>
            <a:spLocks noGrp="1"/>
          </p:cNvSpPr>
          <p:nvPr>
            <p:ph type="title"/>
          </p:nvPr>
        </p:nvSpPr>
        <p:spPr/>
        <p:txBody>
          <a:bodyPr/>
          <a:lstStyle/>
          <a:p>
            <a:r>
              <a:rPr lang="en-US" smtClean="0"/>
              <a:t>Lock Escalation: The Problem</a:t>
            </a:r>
            <a:endParaRPr lang="en-US" dirty="0" smtClean="0"/>
          </a:p>
        </p:txBody>
      </p:sp>
      <p:sp>
        <p:nvSpPr>
          <p:cNvPr id="3" name="Content Placeholder 2"/>
          <p:cNvSpPr>
            <a:spLocks noGrp="1"/>
          </p:cNvSpPr>
          <p:nvPr>
            <p:ph idx="1"/>
          </p:nvPr>
        </p:nvSpPr>
        <p:spPr>
          <a:xfrm>
            <a:off x="381000" y="1412875"/>
            <a:ext cx="8382000" cy="5078313"/>
          </a:xfrm>
        </p:spPr>
        <p:txBody>
          <a:bodyPr/>
          <a:lstStyle/>
          <a:p>
            <a:r>
              <a:rPr lang="en-US" sz="2800" dirty="0" smtClean="0"/>
              <a:t>Lock escalation on partitioned tables reduces concurrency as the table lock locks ALL partitions</a:t>
            </a:r>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a:p>
            <a:r>
              <a:rPr lang="en-US" sz="2800" dirty="0" smtClean="0"/>
              <a:t>Only way to solve this before SQL Server 2008 is to disable escalation</a:t>
            </a:r>
          </a:p>
        </p:txBody>
      </p:sp>
      <p:sp>
        <p:nvSpPr>
          <p:cNvPr id="9" name="Flowchart: Multidocument 8"/>
          <p:cNvSpPr>
            <a:spLocks noChangeArrowheads="1"/>
          </p:cNvSpPr>
          <p:nvPr/>
        </p:nvSpPr>
        <p:spPr bwMode="auto">
          <a:xfrm>
            <a:off x="3627438" y="2517775"/>
            <a:ext cx="1139825" cy="965200"/>
          </a:xfrm>
          <a:prstGeom prst="flowChartMultidocument">
            <a:avLst/>
          </a:prstGeom>
          <a:solidFill>
            <a:srgbClr val="777777"/>
          </a:solid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29" name="TextBox 28"/>
          <p:cNvSpPr txBox="1">
            <a:spLocks noChangeArrowheads="1"/>
          </p:cNvSpPr>
          <p:nvPr/>
        </p:nvSpPr>
        <p:spPr bwMode="auto">
          <a:xfrm>
            <a:off x="3935413" y="2743200"/>
            <a:ext cx="502061" cy="584775"/>
          </a:xfrm>
          <a:prstGeom prst="rect">
            <a:avLst/>
          </a:prstGeom>
          <a:noFill/>
          <a:ln w="9525">
            <a:noFill/>
            <a:miter lim="800000"/>
            <a:headEnd/>
            <a:tailEnd/>
          </a:ln>
        </p:spPr>
        <p:txBody>
          <a:bodyPr wrap="none">
            <a:spAutoFit/>
          </a:bodyPr>
          <a:lstStyle/>
          <a:p>
            <a:r>
              <a:rPr lang="en-US" sz="3200" dirty="0">
                <a:solidFill>
                  <a:srgbClr val="FFFFFF"/>
                </a:solidFill>
                <a:latin typeface="Calibri" pitchFamily="34" charset="0"/>
              </a:rPr>
              <a:t>IX</a:t>
            </a:r>
          </a:p>
        </p:txBody>
      </p:sp>
      <p:sp>
        <p:nvSpPr>
          <p:cNvPr id="31" name="TextBox 30"/>
          <p:cNvSpPr txBox="1">
            <a:spLocks noChangeArrowheads="1"/>
          </p:cNvSpPr>
          <p:nvPr/>
        </p:nvSpPr>
        <p:spPr bwMode="auto">
          <a:xfrm>
            <a:off x="3976688" y="2743200"/>
            <a:ext cx="407987" cy="584200"/>
          </a:xfrm>
          <a:prstGeom prst="rect">
            <a:avLst/>
          </a:prstGeom>
          <a:noFill/>
          <a:ln w="9525">
            <a:noFill/>
            <a:miter lim="800000"/>
            <a:headEnd/>
            <a:tailEnd/>
          </a:ln>
        </p:spPr>
        <p:txBody>
          <a:bodyPr wrap="none">
            <a:spAutoFit/>
          </a:bodyPr>
          <a:lstStyle/>
          <a:p>
            <a:r>
              <a:rPr lang="en-US" sz="3200" dirty="0">
                <a:solidFill>
                  <a:srgbClr val="FF0000"/>
                </a:solidFill>
                <a:latin typeface="Calibri" pitchFamily="34" charset="0"/>
              </a:rPr>
              <a:t>X</a:t>
            </a:r>
          </a:p>
        </p:txBody>
      </p:sp>
      <p:grpSp>
        <p:nvGrpSpPr>
          <p:cNvPr id="2" name="Group 12"/>
          <p:cNvGrpSpPr>
            <a:grpSpLocks/>
          </p:cNvGrpSpPr>
          <p:nvPr/>
        </p:nvGrpSpPr>
        <p:grpSpPr bwMode="auto">
          <a:xfrm>
            <a:off x="1725613" y="4252913"/>
            <a:ext cx="1733658" cy="1028700"/>
            <a:chOff x="1726058" y="4387065"/>
            <a:chExt cx="1733583" cy="1027416"/>
          </a:xfrm>
        </p:grpSpPr>
        <p:sp>
          <p:nvSpPr>
            <p:cNvPr id="166945" name="Rectangle 24"/>
            <p:cNvSpPr>
              <a:spLocks noChangeArrowheads="1"/>
            </p:cNvSpPr>
            <p:nvPr/>
          </p:nvSpPr>
          <p:spPr bwMode="auto">
            <a:xfrm>
              <a:off x="1726058" y="4387065"/>
              <a:ext cx="1078787" cy="1027416"/>
            </a:xfrm>
            <a:prstGeom prst="rect">
              <a:avLst/>
            </a:prstGeom>
            <a:no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6946" name="Can 25"/>
            <p:cNvSpPr>
              <a:spLocks noChangeArrowheads="1"/>
            </p:cNvSpPr>
            <p:nvPr/>
          </p:nvSpPr>
          <p:spPr bwMode="auto">
            <a:xfrm>
              <a:off x="1849348" y="4541178"/>
              <a:ext cx="390418" cy="719191"/>
            </a:xfrm>
            <a:prstGeom prst="can">
              <a:avLst>
                <a:gd name="adj" fmla="val 24996"/>
              </a:avLst>
            </a:prstGeom>
            <a:solidFill>
              <a:srgbClr val="777777"/>
            </a:solid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6947" name="Can 26"/>
            <p:cNvSpPr>
              <a:spLocks noChangeArrowheads="1"/>
            </p:cNvSpPr>
            <p:nvPr/>
          </p:nvSpPr>
          <p:spPr bwMode="auto">
            <a:xfrm>
              <a:off x="2299698" y="4539466"/>
              <a:ext cx="390418" cy="719191"/>
            </a:xfrm>
            <a:prstGeom prst="can">
              <a:avLst>
                <a:gd name="adj" fmla="val 24996"/>
              </a:avLst>
            </a:prstGeom>
            <a:solidFill>
              <a:srgbClr val="777777"/>
            </a:solid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6948" name="TextBox 27"/>
            <p:cNvSpPr txBox="1">
              <a:spLocks noChangeArrowheads="1"/>
            </p:cNvSpPr>
            <p:nvPr/>
          </p:nvSpPr>
          <p:spPr bwMode="auto">
            <a:xfrm>
              <a:off x="2866490" y="4685016"/>
              <a:ext cx="593151" cy="368871"/>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FG1</a:t>
              </a:r>
              <a:endParaRPr lang="en-US" dirty="0">
                <a:solidFill>
                  <a:srgbClr val="FFFFFF"/>
                </a:solidFill>
                <a:latin typeface="Calibri" pitchFamily="34" charset="0"/>
              </a:endParaRPr>
            </a:p>
          </p:txBody>
        </p:sp>
      </p:grpSp>
      <p:grpSp>
        <p:nvGrpSpPr>
          <p:cNvPr id="4" name="Group 13"/>
          <p:cNvGrpSpPr>
            <a:grpSpLocks/>
          </p:cNvGrpSpPr>
          <p:nvPr/>
        </p:nvGrpSpPr>
        <p:grpSpPr bwMode="auto">
          <a:xfrm>
            <a:off x="3644900" y="4251325"/>
            <a:ext cx="1733659" cy="1027113"/>
            <a:chOff x="1726058" y="4387065"/>
            <a:chExt cx="1733584" cy="1027416"/>
          </a:xfrm>
        </p:grpSpPr>
        <p:sp>
          <p:nvSpPr>
            <p:cNvPr id="166941" name="Rectangle 20"/>
            <p:cNvSpPr>
              <a:spLocks noChangeArrowheads="1"/>
            </p:cNvSpPr>
            <p:nvPr/>
          </p:nvSpPr>
          <p:spPr bwMode="auto">
            <a:xfrm>
              <a:off x="1726058" y="4387065"/>
              <a:ext cx="1078787" cy="1027416"/>
            </a:xfrm>
            <a:prstGeom prst="rect">
              <a:avLst/>
            </a:prstGeom>
            <a:no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6942" name="Can 21"/>
            <p:cNvSpPr>
              <a:spLocks noChangeArrowheads="1"/>
            </p:cNvSpPr>
            <p:nvPr/>
          </p:nvSpPr>
          <p:spPr bwMode="auto">
            <a:xfrm>
              <a:off x="1849348" y="4541178"/>
              <a:ext cx="390418" cy="719191"/>
            </a:xfrm>
            <a:prstGeom prst="can">
              <a:avLst>
                <a:gd name="adj" fmla="val 24996"/>
              </a:avLst>
            </a:prstGeom>
            <a:solidFill>
              <a:srgbClr val="777777"/>
            </a:solid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6943" name="Can 22"/>
            <p:cNvSpPr>
              <a:spLocks noChangeArrowheads="1"/>
            </p:cNvSpPr>
            <p:nvPr/>
          </p:nvSpPr>
          <p:spPr bwMode="auto">
            <a:xfrm>
              <a:off x="2299698" y="4539466"/>
              <a:ext cx="390418" cy="719191"/>
            </a:xfrm>
            <a:prstGeom prst="can">
              <a:avLst>
                <a:gd name="adj" fmla="val 24996"/>
              </a:avLst>
            </a:prstGeom>
            <a:solidFill>
              <a:srgbClr val="777777"/>
            </a:solid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6944" name="TextBox 23"/>
            <p:cNvSpPr txBox="1">
              <a:spLocks noChangeArrowheads="1"/>
            </p:cNvSpPr>
            <p:nvPr/>
          </p:nvSpPr>
          <p:spPr bwMode="auto">
            <a:xfrm>
              <a:off x="2866491" y="4685016"/>
              <a:ext cx="593151" cy="369441"/>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FG2</a:t>
              </a:r>
              <a:endParaRPr lang="en-US" dirty="0">
                <a:solidFill>
                  <a:srgbClr val="FFFFFF"/>
                </a:solidFill>
                <a:latin typeface="Calibri" pitchFamily="34" charset="0"/>
              </a:endParaRPr>
            </a:p>
          </p:txBody>
        </p:sp>
      </p:grpSp>
      <p:grpSp>
        <p:nvGrpSpPr>
          <p:cNvPr id="5" name="Group 18"/>
          <p:cNvGrpSpPr>
            <a:grpSpLocks/>
          </p:cNvGrpSpPr>
          <p:nvPr/>
        </p:nvGrpSpPr>
        <p:grpSpPr bwMode="auto">
          <a:xfrm>
            <a:off x="5483225" y="4260850"/>
            <a:ext cx="1733659" cy="1027113"/>
            <a:chOff x="1726058" y="4387065"/>
            <a:chExt cx="1733584" cy="1027416"/>
          </a:xfrm>
        </p:grpSpPr>
        <p:sp>
          <p:nvSpPr>
            <p:cNvPr id="166937" name="Rectangle 16"/>
            <p:cNvSpPr>
              <a:spLocks noChangeArrowheads="1"/>
            </p:cNvSpPr>
            <p:nvPr/>
          </p:nvSpPr>
          <p:spPr bwMode="auto">
            <a:xfrm>
              <a:off x="1726058" y="4387065"/>
              <a:ext cx="1078787" cy="1027416"/>
            </a:xfrm>
            <a:prstGeom prst="rect">
              <a:avLst/>
            </a:prstGeom>
            <a:no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6938" name="Can 17"/>
            <p:cNvSpPr>
              <a:spLocks noChangeArrowheads="1"/>
            </p:cNvSpPr>
            <p:nvPr/>
          </p:nvSpPr>
          <p:spPr bwMode="auto">
            <a:xfrm>
              <a:off x="1849348" y="4541178"/>
              <a:ext cx="390418" cy="719191"/>
            </a:xfrm>
            <a:prstGeom prst="can">
              <a:avLst>
                <a:gd name="adj" fmla="val 24996"/>
              </a:avLst>
            </a:prstGeom>
            <a:solidFill>
              <a:srgbClr val="777777"/>
            </a:solid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6939" name="Can 18"/>
            <p:cNvSpPr>
              <a:spLocks noChangeArrowheads="1"/>
            </p:cNvSpPr>
            <p:nvPr/>
          </p:nvSpPr>
          <p:spPr bwMode="auto">
            <a:xfrm>
              <a:off x="2299698" y="4539466"/>
              <a:ext cx="390418" cy="719191"/>
            </a:xfrm>
            <a:prstGeom prst="can">
              <a:avLst>
                <a:gd name="adj" fmla="val 24996"/>
              </a:avLst>
            </a:prstGeom>
            <a:solidFill>
              <a:srgbClr val="777777"/>
            </a:solid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6940" name="TextBox 19"/>
            <p:cNvSpPr txBox="1">
              <a:spLocks noChangeArrowheads="1"/>
            </p:cNvSpPr>
            <p:nvPr/>
          </p:nvSpPr>
          <p:spPr bwMode="auto">
            <a:xfrm>
              <a:off x="2866491" y="4685016"/>
              <a:ext cx="593151" cy="369441"/>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FG3</a:t>
              </a:r>
              <a:endParaRPr lang="en-US" dirty="0">
                <a:solidFill>
                  <a:srgbClr val="FFFFFF"/>
                </a:solidFill>
                <a:latin typeface="Calibri" pitchFamily="34" charset="0"/>
              </a:endParaRPr>
            </a:p>
          </p:txBody>
        </p:sp>
      </p:grpSp>
      <p:sp>
        <p:nvSpPr>
          <p:cNvPr id="12" name="TextBox 11"/>
          <p:cNvSpPr txBox="1">
            <a:spLocks noChangeArrowheads="1"/>
          </p:cNvSpPr>
          <p:nvPr/>
        </p:nvSpPr>
        <p:spPr bwMode="auto">
          <a:xfrm>
            <a:off x="4962525" y="2692400"/>
            <a:ext cx="1378711" cy="646331"/>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Partitioned</a:t>
            </a:r>
          </a:p>
          <a:p>
            <a:r>
              <a:rPr lang="en-US" sz="2000" dirty="0">
                <a:solidFill>
                  <a:srgbClr val="FFFFFF"/>
                </a:solidFill>
                <a:latin typeface="Calibri" pitchFamily="34" charset="0"/>
              </a:rPr>
              <a:t>Table</a:t>
            </a:r>
            <a:endParaRPr lang="en-US" dirty="0">
              <a:solidFill>
                <a:srgbClr val="FFFFFF"/>
              </a:solidFill>
              <a:latin typeface="Calibri" pitchFamily="34" charset="0"/>
            </a:endParaRPr>
          </a:p>
        </p:txBody>
      </p:sp>
      <p:sp>
        <p:nvSpPr>
          <p:cNvPr id="13" name="Right Brace 12"/>
          <p:cNvSpPr>
            <a:spLocks/>
          </p:cNvSpPr>
          <p:nvPr/>
        </p:nvSpPr>
        <p:spPr bwMode="auto">
          <a:xfrm rot="-5400000">
            <a:off x="3948113" y="1765300"/>
            <a:ext cx="390525" cy="3775075"/>
          </a:xfrm>
          <a:prstGeom prst="rightBrace">
            <a:avLst>
              <a:gd name="adj1" fmla="val 0"/>
              <a:gd name="adj2" fmla="val 50000"/>
            </a:avLst>
          </a:prstGeom>
          <a:no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4" name="TextBox 13"/>
          <p:cNvSpPr txBox="1">
            <a:spLocks noChangeArrowheads="1"/>
          </p:cNvSpPr>
          <p:nvPr/>
        </p:nvSpPr>
        <p:spPr bwMode="auto">
          <a:xfrm>
            <a:off x="1716088" y="3883025"/>
            <a:ext cx="1298561" cy="369332"/>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Partition 1</a:t>
            </a:r>
          </a:p>
        </p:txBody>
      </p:sp>
      <p:sp>
        <p:nvSpPr>
          <p:cNvPr id="15" name="TextBox 14"/>
          <p:cNvSpPr txBox="1">
            <a:spLocks noChangeArrowheads="1"/>
          </p:cNvSpPr>
          <p:nvPr/>
        </p:nvSpPr>
        <p:spPr bwMode="auto">
          <a:xfrm>
            <a:off x="3644900" y="3881438"/>
            <a:ext cx="1298561" cy="369332"/>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Partition 2</a:t>
            </a:r>
          </a:p>
        </p:txBody>
      </p:sp>
      <p:sp>
        <p:nvSpPr>
          <p:cNvPr id="16" name="TextBox 15"/>
          <p:cNvSpPr txBox="1">
            <a:spLocks noChangeArrowheads="1"/>
          </p:cNvSpPr>
          <p:nvPr/>
        </p:nvSpPr>
        <p:spPr bwMode="auto">
          <a:xfrm>
            <a:off x="5494338" y="3892550"/>
            <a:ext cx="1298561" cy="369332"/>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Partition 3</a:t>
            </a:r>
          </a:p>
        </p:txBody>
      </p:sp>
      <p:cxnSp>
        <p:nvCxnSpPr>
          <p:cNvPr id="36" name="Straight Arrow Connector 35"/>
          <p:cNvCxnSpPr>
            <a:cxnSpLocks noChangeShapeType="1"/>
          </p:cNvCxnSpPr>
          <p:nvPr/>
        </p:nvCxnSpPr>
        <p:spPr bwMode="auto">
          <a:xfrm rot="16200000" flipH="1">
            <a:off x="1135856" y="3169444"/>
            <a:ext cx="903288" cy="482600"/>
          </a:xfrm>
          <a:prstGeom prst="straightConnector1">
            <a:avLst/>
          </a:prstGeom>
          <a:noFill/>
          <a:ln w="9525" algn="ctr">
            <a:solidFill>
              <a:srgbClr val="FFFFFF"/>
            </a:solidFill>
            <a:round/>
            <a:headEnd/>
            <a:tailEnd type="arrow" w="med" len="med"/>
          </a:ln>
        </p:spPr>
      </p:cxnSp>
      <p:sp>
        <p:nvSpPr>
          <p:cNvPr id="37" name="TextBox 36"/>
          <p:cNvSpPr txBox="1">
            <a:spLocks noChangeArrowheads="1"/>
          </p:cNvSpPr>
          <p:nvPr/>
        </p:nvSpPr>
        <p:spPr bwMode="auto">
          <a:xfrm>
            <a:off x="1058863" y="2589213"/>
            <a:ext cx="1030603" cy="369332"/>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Query 1</a:t>
            </a:r>
          </a:p>
        </p:txBody>
      </p:sp>
      <p:cxnSp>
        <p:nvCxnSpPr>
          <p:cNvPr id="39" name="Straight Arrow Connector 38"/>
          <p:cNvCxnSpPr>
            <a:cxnSpLocks noChangeShapeType="1"/>
            <a:stCxn id="37" idx="3"/>
          </p:cNvCxnSpPr>
          <p:nvPr/>
        </p:nvCxnSpPr>
        <p:spPr bwMode="auto">
          <a:xfrm>
            <a:off x="2089466" y="2773879"/>
            <a:ext cx="1444309" cy="236021"/>
          </a:xfrm>
          <a:prstGeom prst="straightConnector1">
            <a:avLst/>
          </a:prstGeom>
          <a:noFill/>
          <a:ln w="9525" algn="ctr">
            <a:solidFill>
              <a:srgbClr val="FFFFFF"/>
            </a:solidFill>
            <a:round/>
            <a:headEnd/>
            <a:tailEnd type="arrow" w="med" len="med"/>
          </a:ln>
        </p:spPr>
      </p:cxnSp>
      <p:sp>
        <p:nvSpPr>
          <p:cNvPr id="40" name="TextBox 39"/>
          <p:cNvSpPr txBox="1">
            <a:spLocks noChangeArrowheads="1"/>
          </p:cNvSpPr>
          <p:nvPr/>
        </p:nvSpPr>
        <p:spPr bwMode="auto">
          <a:xfrm rot="504838">
            <a:off x="2113332" y="2876828"/>
            <a:ext cx="1216872" cy="369332"/>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ESCALATE</a:t>
            </a:r>
          </a:p>
        </p:txBody>
      </p:sp>
      <p:sp>
        <p:nvSpPr>
          <p:cNvPr id="42" name="TextBox 41"/>
          <p:cNvSpPr txBox="1">
            <a:spLocks noChangeArrowheads="1"/>
          </p:cNvSpPr>
          <p:nvPr/>
        </p:nvSpPr>
        <p:spPr bwMode="auto">
          <a:xfrm>
            <a:off x="6842125" y="2640013"/>
            <a:ext cx="1030603" cy="369332"/>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Query 2</a:t>
            </a:r>
          </a:p>
        </p:txBody>
      </p:sp>
      <p:cxnSp>
        <p:nvCxnSpPr>
          <p:cNvPr id="44" name="Straight Arrow Connector 43"/>
          <p:cNvCxnSpPr>
            <a:cxnSpLocks noChangeShapeType="1"/>
          </p:cNvCxnSpPr>
          <p:nvPr/>
        </p:nvCxnSpPr>
        <p:spPr bwMode="auto">
          <a:xfrm rot="5400000">
            <a:off x="6349207" y="3061494"/>
            <a:ext cx="882650" cy="719137"/>
          </a:xfrm>
          <a:prstGeom prst="straightConnector1">
            <a:avLst/>
          </a:prstGeom>
          <a:noFill/>
          <a:ln w="9525" algn="ctr">
            <a:solidFill>
              <a:srgbClr val="FFFFFF"/>
            </a:solidFill>
            <a:round/>
            <a:headEnd/>
            <a:tailEnd type="arrow" w="med" len="med"/>
          </a:ln>
        </p:spPr>
      </p:cxnSp>
      <p:sp>
        <p:nvSpPr>
          <p:cNvPr id="46" name="TextBox 45"/>
          <p:cNvSpPr txBox="1">
            <a:spLocks noChangeArrowheads="1"/>
          </p:cNvSpPr>
          <p:nvPr/>
        </p:nvSpPr>
        <p:spPr bwMode="auto">
          <a:xfrm>
            <a:off x="838200" y="3533775"/>
            <a:ext cx="937372" cy="369332"/>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update</a:t>
            </a:r>
            <a:endParaRPr lang="en-US" dirty="0">
              <a:solidFill>
                <a:srgbClr val="FFFFFF"/>
              </a:solidFill>
              <a:latin typeface="Calibri" pitchFamily="34" charset="0"/>
            </a:endParaRPr>
          </a:p>
        </p:txBody>
      </p:sp>
      <p:sp>
        <p:nvSpPr>
          <p:cNvPr id="47" name="TextBox 46"/>
          <p:cNvSpPr txBox="1">
            <a:spLocks noChangeArrowheads="1"/>
          </p:cNvSpPr>
          <p:nvPr/>
        </p:nvSpPr>
        <p:spPr bwMode="auto">
          <a:xfrm>
            <a:off x="6562725" y="3481388"/>
            <a:ext cx="937372" cy="369332"/>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update</a:t>
            </a:r>
            <a:endParaRPr lang="en-US" dirty="0">
              <a:solidFill>
                <a:srgbClr val="FFFFFF"/>
              </a:solidFill>
              <a:latin typeface="Calibri" pitchFamily="34" charset="0"/>
            </a:endParaRPr>
          </a:p>
        </p:txBody>
      </p:sp>
      <p:sp>
        <p:nvSpPr>
          <p:cNvPr id="48" name="&quot;No&quot; Symbol 47"/>
          <p:cNvSpPr/>
          <p:nvPr/>
        </p:nvSpPr>
        <p:spPr bwMode="auto">
          <a:xfrm>
            <a:off x="6370638" y="2805113"/>
            <a:ext cx="1098550" cy="1098550"/>
          </a:xfrm>
          <a:prstGeom prst="noSmoking">
            <a:avLst/>
          </a:prstGeom>
          <a:solidFill>
            <a:srgbClr val="FF0000"/>
          </a:solidFill>
          <a:ln w="9525" cap="flat" cmpd="sng" algn="ctr">
            <a:solidFill>
              <a:srgbClr val="333333"/>
            </a:solidFill>
            <a:prstDash val="solid"/>
            <a:round/>
            <a:headEnd type="none" w="med" len="med"/>
            <a:tailEnd type="none" w="med" len="med"/>
          </a:ln>
          <a:effectLst/>
        </p:spPr>
        <p:txBody>
          <a:bodyPr wrap="none" anchor="ctr"/>
          <a:lstStyle/>
          <a:p>
            <a:pPr algn="ctr" eaLnBrk="0" hangingPunct="0">
              <a:defRPr/>
            </a:pPr>
            <a:endParaRPr lang="en-US" b="1">
              <a:latin typeface="Calibri"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childTnLst>
                                </p:cTn>
                              </p:par>
                            </p:childTnLst>
                          </p:cTn>
                        </p:par>
                        <p:par>
                          <p:cTn id="31" fill="hold">
                            <p:stCondLst>
                              <p:cond delay="0"/>
                            </p:stCondLst>
                            <p:childTnLst>
                              <p:par>
                                <p:cTn id="32" presetID="9" presetClass="entr" presetSubtype="0"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dissolve">
                                      <p:cBhvr>
                                        <p:cTn id="34" dur="5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xit" presetSubtype="0" fill="hold" nodeType="clickEffect">
                                  <p:stCondLst>
                                    <p:cond delay="0"/>
                                  </p:stCondLst>
                                  <p:childTnLst>
                                    <p:animEffect transition="out" filter="dissolve">
                                      <p:cBhvr>
                                        <p:cTn id="38" dur="500"/>
                                        <p:tgtEl>
                                          <p:spTgt spid="36"/>
                                        </p:tgtEl>
                                      </p:cBhvr>
                                    </p:animEffect>
                                    <p:set>
                                      <p:cBhvr>
                                        <p:cTn id="39" dur="1" fill="hold">
                                          <p:stCondLst>
                                            <p:cond delay="499"/>
                                          </p:stCondLst>
                                        </p:cTn>
                                        <p:tgtEl>
                                          <p:spTgt spid="36"/>
                                        </p:tgtEl>
                                        <p:attrNameLst>
                                          <p:attrName>style.visibility</p:attrName>
                                        </p:attrNameLst>
                                      </p:cBhvr>
                                      <p:to>
                                        <p:strVal val="hidden"/>
                                      </p:to>
                                    </p:set>
                                  </p:childTnLst>
                                </p:cTn>
                              </p:par>
                              <p:par>
                                <p:cTn id="40" presetID="9" presetClass="exit" presetSubtype="0" fill="hold" grpId="1" nodeType="withEffect">
                                  <p:stCondLst>
                                    <p:cond delay="0"/>
                                  </p:stCondLst>
                                  <p:childTnLst>
                                    <p:animEffect transition="out" filter="dissolve">
                                      <p:cBhvr>
                                        <p:cTn id="41" dur="500"/>
                                        <p:tgtEl>
                                          <p:spTgt spid="46"/>
                                        </p:tgtEl>
                                      </p:cBhvr>
                                    </p:animEffect>
                                    <p:set>
                                      <p:cBhvr>
                                        <p:cTn id="42" dur="1" fill="hold">
                                          <p:stCondLst>
                                            <p:cond delay="499"/>
                                          </p:stCondLst>
                                        </p:cTn>
                                        <p:tgtEl>
                                          <p:spTgt spid="46"/>
                                        </p:tgtEl>
                                        <p:attrNameLst>
                                          <p:attrName>style.visibility</p:attrName>
                                        </p:attrNameLst>
                                      </p:cBhvr>
                                      <p:to>
                                        <p:strVal val="hidden"/>
                                      </p:to>
                                    </p:set>
                                  </p:childTnLst>
                                </p:cTn>
                              </p:par>
                              <p:par>
                                <p:cTn id="43" presetID="9" presetClass="entr" presetSubtype="0" fill="hold" grpId="0" nodeType="with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dissolve">
                                      <p:cBhvr>
                                        <p:cTn id="45" dur="500"/>
                                        <p:tgtEl>
                                          <p:spTgt spid="40"/>
                                        </p:tgtEl>
                                      </p:cBhvr>
                                    </p:animEffect>
                                  </p:childTnLst>
                                </p:cTn>
                              </p:par>
                              <p:par>
                                <p:cTn id="46" presetID="9" presetClass="entr" presetSubtype="0" fill="hold" nodeType="with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dissolve">
                                      <p:cBhvr>
                                        <p:cTn id="48" dur="500"/>
                                        <p:tgtEl>
                                          <p:spTgt spid="39"/>
                                        </p:tgtEl>
                                      </p:cBhvr>
                                    </p:animEffect>
                                  </p:childTnLst>
                                </p:cTn>
                              </p:par>
                            </p:childTnLst>
                          </p:cTn>
                        </p:par>
                        <p:par>
                          <p:cTn id="49" fill="hold">
                            <p:stCondLst>
                              <p:cond delay="500"/>
                            </p:stCondLst>
                            <p:childTnLst>
                              <p:par>
                                <p:cTn id="50" presetID="9" presetClass="exit" presetSubtype="0" fill="hold" grpId="1" nodeType="afterEffect">
                                  <p:stCondLst>
                                    <p:cond delay="0"/>
                                  </p:stCondLst>
                                  <p:childTnLst>
                                    <p:animEffect transition="out" filter="dissolve">
                                      <p:cBhvr>
                                        <p:cTn id="51" dur="500"/>
                                        <p:tgtEl>
                                          <p:spTgt spid="29"/>
                                        </p:tgtEl>
                                      </p:cBhvr>
                                    </p:animEffect>
                                    <p:set>
                                      <p:cBhvr>
                                        <p:cTn id="52" dur="1" fill="hold">
                                          <p:stCondLst>
                                            <p:cond delay="499"/>
                                          </p:stCondLst>
                                        </p:cTn>
                                        <p:tgtEl>
                                          <p:spTgt spid="29"/>
                                        </p:tgtEl>
                                        <p:attrNameLst>
                                          <p:attrName>style.visibility</p:attrName>
                                        </p:attrNameLst>
                                      </p:cBhvr>
                                      <p:to>
                                        <p:strVal val="hidden"/>
                                      </p:to>
                                    </p:set>
                                  </p:childTnLst>
                                </p:cTn>
                              </p:par>
                              <p:par>
                                <p:cTn id="53" presetID="9" presetClass="entr" presetSubtype="0"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dissolve">
                                      <p:cBhvr>
                                        <p:cTn id="55" dur="500"/>
                                        <p:tgtEl>
                                          <p:spTgt spid="31"/>
                                        </p:tgtEl>
                                      </p:cBhvr>
                                    </p:animEffec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47"/>
                                        </p:tgtEl>
                                        <p:attrNameLst>
                                          <p:attrName>style.visibility</p:attrName>
                                        </p:attrNameLst>
                                      </p:cBhvr>
                                      <p:to>
                                        <p:strVal val="visible"/>
                                      </p:to>
                                    </p:set>
                                  </p:childTnLst>
                                </p:cTn>
                              </p:par>
                              <p:par>
                                <p:cTn id="60" presetID="1" presetClass="entr" presetSubtype="0" fill="hold" nodeType="withEffect">
                                  <p:stCondLst>
                                    <p:cond delay="0"/>
                                  </p:stCondLst>
                                  <p:childTnLst>
                                    <p:set>
                                      <p:cBhvr>
                                        <p:cTn id="61" dur="1" fill="hold">
                                          <p:stCondLst>
                                            <p:cond delay="0"/>
                                          </p:stCondLst>
                                        </p:cTn>
                                        <p:tgtEl>
                                          <p:spTgt spid="44"/>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42"/>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grpId="0" nodeType="click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dissolve">
                                      <p:cBhvr>
                                        <p:cTn id="68" dur="500"/>
                                        <p:tgtEl>
                                          <p:spTgt spid="48"/>
                                        </p:tgtEl>
                                      </p:cBhvr>
                                    </p:animEffect>
                                  </p:childTnLst>
                                </p:cTn>
                              </p:par>
                            </p:childTnLst>
                          </p:cTn>
                        </p:par>
                        <p:par>
                          <p:cTn id="69" fill="hold">
                            <p:stCondLst>
                              <p:cond delay="500"/>
                            </p:stCondLst>
                            <p:childTnLst>
                              <p:par>
                                <p:cTn id="70" presetID="1" presetClass="entr" presetSubtype="0" fill="hold" nodeType="afterEffect">
                                  <p:stCondLst>
                                    <p:cond delay="0"/>
                                  </p:stCondLst>
                                  <p:childTnLst>
                                    <p:set>
                                      <p:cBhvr>
                                        <p:cTn id="71"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9" grpId="0"/>
      <p:bldP spid="29" grpId="1"/>
      <p:bldP spid="31" grpId="0"/>
      <p:bldP spid="12" grpId="0"/>
      <p:bldP spid="13" grpId="0" animBg="1"/>
      <p:bldP spid="14" grpId="0"/>
      <p:bldP spid="15" grpId="0"/>
      <p:bldP spid="16" grpId="0"/>
      <p:bldP spid="37" grpId="0"/>
      <p:bldP spid="40" grpId="0"/>
      <p:bldP spid="42" grpId="0"/>
      <p:bldP spid="46" grpId="0"/>
      <p:bldP spid="46" grpId="1"/>
      <p:bldP spid="47" grpId="0"/>
      <p:bldP spid="4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Title 1"/>
          <p:cNvSpPr>
            <a:spLocks noGrp="1"/>
          </p:cNvSpPr>
          <p:nvPr>
            <p:ph type="title"/>
          </p:nvPr>
        </p:nvSpPr>
        <p:spPr/>
        <p:txBody>
          <a:bodyPr/>
          <a:lstStyle/>
          <a:p>
            <a:r>
              <a:rPr lang="en-US" smtClean="0"/>
              <a:t>Lock Escalation: The Solution</a:t>
            </a:r>
            <a:endParaRPr lang="en-US" dirty="0" smtClean="0"/>
          </a:p>
        </p:txBody>
      </p:sp>
      <p:sp>
        <p:nvSpPr>
          <p:cNvPr id="3" name="Content Placeholder 2"/>
          <p:cNvSpPr>
            <a:spLocks noGrp="1"/>
          </p:cNvSpPr>
          <p:nvPr>
            <p:ph idx="1"/>
          </p:nvPr>
        </p:nvSpPr>
        <p:spPr>
          <a:xfrm>
            <a:off x="381000" y="1412875"/>
            <a:ext cx="8382000" cy="5059847"/>
          </a:xfrm>
        </p:spPr>
        <p:txBody>
          <a:bodyPr/>
          <a:lstStyle/>
          <a:p>
            <a:r>
              <a:rPr lang="en-US" sz="2400" dirty="0" smtClean="0"/>
              <a:t>SQL Server 2008 allows lock escalation to the partition level, allowing concurrent access to other partitions</a:t>
            </a:r>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r>
              <a:rPr lang="en-US" sz="2400" dirty="0" smtClean="0"/>
              <a:t>Escalation to partition level does not block queries on other partitions</a:t>
            </a:r>
          </a:p>
          <a:p>
            <a:endParaRPr lang="en-US" sz="2400" dirty="0" smtClean="0"/>
          </a:p>
        </p:txBody>
      </p:sp>
      <p:sp>
        <p:nvSpPr>
          <p:cNvPr id="61" name="Flowchart: Multidocument 60"/>
          <p:cNvSpPr>
            <a:spLocks noChangeArrowheads="1"/>
          </p:cNvSpPr>
          <p:nvPr/>
        </p:nvSpPr>
        <p:spPr bwMode="auto">
          <a:xfrm>
            <a:off x="3627438" y="2517775"/>
            <a:ext cx="1139825" cy="965200"/>
          </a:xfrm>
          <a:prstGeom prst="flowChartMultidocument">
            <a:avLst/>
          </a:prstGeom>
          <a:solidFill>
            <a:srgbClr val="777777"/>
          </a:solid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62" name="TextBox 61"/>
          <p:cNvSpPr txBox="1">
            <a:spLocks noChangeArrowheads="1"/>
          </p:cNvSpPr>
          <p:nvPr/>
        </p:nvSpPr>
        <p:spPr bwMode="auto">
          <a:xfrm>
            <a:off x="3935413" y="2743200"/>
            <a:ext cx="502061" cy="584775"/>
          </a:xfrm>
          <a:prstGeom prst="rect">
            <a:avLst/>
          </a:prstGeom>
          <a:noFill/>
          <a:ln w="9525">
            <a:noFill/>
            <a:miter lim="800000"/>
            <a:headEnd/>
            <a:tailEnd/>
          </a:ln>
        </p:spPr>
        <p:txBody>
          <a:bodyPr wrap="none">
            <a:spAutoFit/>
          </a:bodyPr>
          <a:lstStyle/>
          <a:p>
            <a:r>
              <a:rPr lang="en-US" sz="3200" dirty="0">
                <a:solidFill>
                  <a:srgbClr val="FFFFFF"/>
                </a:solidFill>
                <a:latin typeface="Calibri" pitchFamily="34" charset="0"/>
              </a:rPr>
              <a:t>IX</a:t>
            </a:r>
          </a:p>
        </p:txBody>
      </p:sp>
      <p:sp>
        <p:nvSpPr>
          <p:cNvPr id="63" name="TextBox 62"/>
          <p:cNvSpPr txBox="1">
            <a:spLocks noChangeArrowheads="1"/>
          </p:cNvSpPr>
          <p:nvPr/>
        </p:nvSpPr>
        <p:spPr bwMode="auto">
          <a:xfrm>
            <a:off x="2825582" y="3817060"/>
            <a:ext cx="407987" cy="584200"/>
          </a:xfrm>
          <a:prstGeom prst="rect">
            <a:avLst/>
          </a:prstGeom>
          <a:noFill/>
          <a:ln w="9525">
            <a:noFill/>
            <a:miter lim="800000"/>
            <a:headEnd/>
            <a:tailEnd/>
          </a:ln>
        </p:spPr>
        <p:txBody>
          <a:bodyPr wrap="none">
            <a:spAutoFit/>
          </a:bodyPr>
          <a:lstStyle/>
          <a:p>
            <a:r>
              <a:rPr lang="en-US" sz="3200" dirty="0">
                <a:solidFill>
                  <a:srgbClr val="FF0000"/>
                </a:solidFill>
                <a:latin typeface="Calibri" pitchFamily="34" charset="0"/>
              </a:rPr>
              <a:t>X</a:t>
            </a:r>
          </a:p>
        </p:txBody>
      </p:sp>
      <p:grpSp>
        <p:nvGrpSpPr>
          <p:cNvPr id="2" name="Group 12"/>
          <p:cNvGrpSpPr>
            <a:grpSpLocks/>
          </p:cNvGrpSpPr>
          <p:nvPr/>
        </p:nvGrpSpPr>
        <p:grpSpPr bwMode="auto">
          <a:xfrm>
            <a:off x="1725613" y="4252913"/>
            <a:ext cx="1733658" cy="1028700"/>
            <a:chOff x="1726058" y="4387065"/>
            <a:chExt cx="1733583" cy="1027416"/>
          </a:xfrm>
        </p:grpSpPr>
        <p:sp>
          <p:nvSpPr>
            <p:cNvPr id="167968" name="Rectangle 64"/>
            <p:cNvSpPr>
              <a:spLocks noChangeArrowheads="1"/>
            </p:cNvSpPr>
            <p:nvPr/>
          </p:nvSpPr>
          <p:spPr bwMode="auto">
            <a:xfrm>
              <a:off x="1726058" y="4387065"/>
              <a:ext cx="1078787" cy="1027416"/>
            </a:xfrm>
            <a:prstGeom prst="rect">
              <a:avLst/>
            </a:prstGeom>
            <a:no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7969" name="Can 65"/>
            <p:cNvSpPr>
              <a:spLocks noChangeArrowheads="1"/>
            </p:cNvSpPr>
            <p:nvPr/>
          </p:nvSpPr>
          <p:spPr bwMode="auto">
            <a:xfrm>
              <a:off x="1849348" y="4541178"/>
              <a:ext cx="390418" cy="719191"/>
            </a:xfrm>
            <a:prstGeom prst="can">
              <a:avLst>
                <a:gd name="adj" fmla="val 24996"/>
              </a:avLst>
            </a:prstGeom>
            <a:solidFill>
              <a:srgbClr val="777777"/>
            </a:solid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7970" name="Can 66"/>
            <p:cNvSpPr>
              <a:spLocks noChangeArrowheads="1"/>
            </p:cNvSpPr>
            <p:nvPr/>
          </p:nvSpPr>
          <p:spPr bwMode="auto">
            <a:xfrm>
              <a:off x="2299698" y="4539466"/>
              <a:ext cx="390418" cy="719191"/>
            </a:xfrm>
            <a:prstGeom prst="can">
              <a:avLst>
                <a:gd name="adj" fmla="val 24996"/>
              </a:avLst>
            </a:prstGeom>
            <a:solidFill>
              <a:srgbClr val="777777"/>
            </a:solid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7971" name="TextBox 67"/>
            <p:cNvSpPr txBox="1">
              <a:spLocks noChangeArrowheads="1"/>
            </p:cNvSpPr>
            <p:nvPr/>
          </p:nvSpPr>
          <p:spPr bwMode="auto">
            <a:xfrm>
              <a:off x="2866490" y="4685016"/>
              <a:ext cx="593151" cy="368871"/>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FG1</a:t>
              </a:r>
              <a:endParaRPr lang="en-US" dirty="0">
                <a:solidFill>
                  <a:srgbClr val="FFFFFF"/>
                </a:solidFill>
                <a:latin typeface="Calibri" pitchFamily="34" charset="0"/>
              </a:endParaRPr>
            </a:p>
          </p:txBody>
        </p:sp>
      </p:grpSp>
      <p:grpSp>
        <p:nvGrpSpPr>
          <p:cNvPr id="4" name="Group 13"/>
          <p:cNvGrpSpPr>
            <a:grpSpLocks/>
          </p:cNvGrpSpPr>
          <p:nvPr/>
        </p:nvGrpSpPr>
        <p:grpSpPr bwMode="auto">
          <a:xfrm>
            <a:off x="3644900" y="4251325"/>
            <a:ext cx="1733659" cy="1027113"/>
            <a:chOff x="1726058" y="4387065"/>
            <a:chExt cx="1733584" cy="1027416"/>
          </a:xfrm>
        </p:grpSpPr>
        <p:sp>
          <p:nvSpPr>
            <p:cNvPr id="167964" name="Rectangle 69"/>
            <p:cNvSpPr>
              <a:spLocks noChangeArrowheads="1"/>
            </p:cNvSpPr>
            <p:nvPr/>
          </p:nvSpPr>
          <p:spPr bwMode="auto">
            <a:xfrm>
              <a:off x="1726058" y="4387065"/>
              <a:ext cx="1078787" cy="1027416"/>
            </a:xfrm>
            <a:prstGeom prst="rect">
              <a:avLst/>
            </a:prstGeom>
            <a:no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7965" name="Can 70"/>
            <p:cNvSpPr>
              <a:spLocks noChangeArrowheads="1"/>
            </p:cNvSpPr>
            <p:nvPr/>
          </p:nvSpPr>
          <p:spPr bwMode="auto">
            <a:xfrm>
              <a:off x="1849348" y="4541178"/>
              <a:ext cx="390418" cy="719191"/>
            </a:xfrm>
            <a:prstGeom prst="can">
              <a:avLst>
                <a:gd name="adj" fmla="val 24996"/>
              </a:avLst>
            </a:prstGeom>
            <a:solidFill>
              <a:srgbClr val="777777"/>
            </a:solid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7966" name="Can 71"/>
            <p:cNvSpPr>
              <a:spLocks noChangeArrowheads="1"/>
            </p:cNvSpPr>
            <p:nvPr/>
          </p:nvSpPr>
          <p:spPr bwMode="auto">
            <a:xfrm>
              <a:off x="2299698" y="4539466"/>
              <a:ext cx="390418" cy="719191"/>
            </a:xfrm>
            <a:prstGeom prst="can">
              <a:avLst>
                <a:gd name="adj" fmla="val 24996"/>
              </a:avLst>
            </a:prstGeom>
            <a:solidFill>
              <a:srgbClr val="777777"/>
            </a:solid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7967" name="TextBox 72"/>
            <p:cNvSpPr txBox="1">
              <a:spLocks noChangeArrowheads="1"/>
            </p:cNvSpPr>
            <p:nvPr/>
          </p:nvSpPr>
          <p:spPr bwMode="auto">
            <a:xfrm>
              <a:off x="2866491" y="4685016"/>
              <a:ext cx="593151" cy="369441"/>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FG2</a:t>
              </a:r>
            </a:p>
          </p:txBody>
        </p:sp>
      </p:grpSp>
      <p:grpSp>
        <p:nvGrpSpPr>
          <p:cNvPr id="5" name="Group 18"/>
          <p:cNvGrpSpPr>
            <a:grpSpLocks/>
          </p:cNvGrpSpPr>
          <p:nvPr/>
        </p:nvGrpSpPr>
        <p:grpSpPr bwMode="auto">
          <a:xfrm>
            <a:off x="5483225" y="4260850"/>
            <a:ext cx="1733659" cy="1027113"/>
            <a:chOff x="1726058" y="4387065"/>
            <a:chExt cx="1733584" cy="1027416"/>
          </a:xfrm>
        </p:grpSpPr>
        <p:sp>
          <p:nvSpPr>
            <p:cNvPr id="167960" name="Rectangle 74"/>
            <p:cNvSpPr>
              <a:spLocks noChangeArrowheads="1"/>
            </p:cNvSpPr>
            <p:nvPr/>
          </p:nvSpPr>
          <p:spPr bwMode="auto">
            <a:xfrm>
              <a:off x="1726058" y="4387065"/>
              <a:ext cx="1078787" cy="1027416"/>
            </a:xfrm>
            <a:prstGeom prst="rect">
              <a:avLst/>
            </a:prstGeom>
            <a:no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7961" name="Can 75"/>
            <p:cNvSpPr>
              <a:spLocks noChangeArrowheads="1"/>
            </p:cNvSpPr>
            <p:nvPr/>
          </p:nvSpPr>
          <p:spPr bwMode="auto">
            <a:xfrm>
              <a:off x="1849348" y="4541178"/>
              <a:ext cx="390418" cy="719191"/>
            </a:xfrm>
            <a:prstGeom prst="can">
              <a:avLst>
                <a:gd name="adj" fmla="val 24996"/>
              </a:avLst>
            </a:prstGeom>
            <a:solidFill>
              <a:srgbClr val="777777"/>
            </a:solid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7962" name="Can 76"/>
            <p:cNvSpPr>
              <a:spLocks noChangeArrowheads="1"/>
            </p:cNvSpPr>
            <p:nvPr/>
          </p:nvSpPr>
          <p:spPr bwMode="auto">
            <a:xfrm>
              <a:off x="2299698" y="4539466"/>
              <a:ext cx="390418" cy="719191"/>
            </a:xfrm>
            <a:prstGeom prst="can">
              <a:avLst>
                <a:gd name="adj" fmla="val 24996"/>
              </a:avLst>
            </a:prstGeom>
            <a:solidFill>
              <a:srgbClr val="777777"/>
            </a:solid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167963" name="TextBox 77"/>
            <p:cNvSpPr txBox="1">
              <a:spLocks noChangeArrowheads="1"/>
            </p:cNvSpPr>
            <p:nvPr/>
          </p:nvSpPr>
          <p:spPr bwMode="auto">
            <a:xfrm>
              <a:off x="2866491" y="4685016"/>
              <a:ext cx="593151" cy="369441"/>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FG3</a:t>
              </a:r>
            </a:p>
          </p:txBody>
        </p:sp>
      </p:grpSp>
      <p:sp>
        <p:nvSpPr>
          <p:cNvPr id="79" name="TextBox 78"/>
          <p:cNvSpPr txBox="1">
            <a:spLocks noChangeArrowheads="1"/>
          </p:cNvSpPr>
          <p:nvPr/>
        </p:nvSpPr>
        <p:spPr bwMode="auto">
          <a:xfrm>
            <a:off x="4962525" y="2692400"/>
            <a:ext cx="1378711" cy="646331"/>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Partitioned</a:t>
            </a:r>
          </a:p>
          <a:p>
            <a:r>
              <a:rPr lang="en-US" sz="2000" dirty="0">
                <a:solidFill>
                  <a:srgbClr val="FFFFFF"/>
                </a:solidFill>
                <a:latin typeface="Calibri" pitchFamily="34" charset="0"/>
              </a:rPr>
              <a:t>Table</a:t>
            </a:r>
          </a:p>
        </p:txBody>
      </p:sp>
      <p:sp>
        <p:nvSpPr>
          <p:cNvPr id="80" name="Right Brace 79"/>
          <p:cNvSpPr>
            <a:spLocks/>
          </p:cNvSpPr>
          <p:nvPr/>
        </p:nvSpPr>
        <p:spPr bwMode="auto">
          <a:xfrm rot="-5400000">
            <a:off x="3948113" y="1765300"/>
            <a:ext cx="390525" cy="3775075"/>
          </a:xfrm>
          <a:prstGeom prst="rightBrace">
            <a:avLst>
              <a:gd name="adj1" fmla="val 0"/>
              <a:gd name="adj2" fmla="val 50000"/>
            </a:avLst>
          </a:prstGeom>
          <a:noFill/>
          <a:ln w="9525" algn="ctr">
            <a:solidFill>
              <a:srgbClr val="FFFFFF"/>
            </a:solidFill>
            <a:round/>
            <a:headEnd/>
            <a:tailEnd/>
          </a:ln>
        </p:spPr>
        <p:txBody>
          <a:bodyPr wrap="none" anchor="ctr"/>
          <a:lstStyle/>
          <a:p>
            <a:pPr algn="ctr" eaLnBrk="0" hangingPunct="0"/>
            <a:endParaRPr lang="en-US" b="1">
              <a:latin typeface="Calibri" pitchFamily="34" charset="0"/>
            </a:endParaRPr>
          </a:p>
        </p:txBody>
      </p:sp>
      <p:sp>
        <p:nvSpPr>
          <p:cNvPr id="81" name="TextBox 80"/>
          <p:cNvSpPr txBox="1">
            <a:spLocks noChangeArrowheads="1"/>
          </p:cNvSpPr>
          <p:nvPr/>
        </p:nvSpPr>
        <p:spPr bwMode="auto">
          <a:xfrm>
            <a:off x="1716088" y="3883025"/>
            <a:ext cx="1298561" cy="369332"/>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Partition 1</a:t>
            </a:r>
          </a:p>
        </p:txBody>
      </p:sp>
      <p:sp>
        <p:nvSpPr>
          <p:cNvPr id="82" name="TextBox 81"/>
          <p:cNvSpPr txBox="1">
            <a:spLocks noChangeArrowheads="1"/>
          </p:cNvSpPr>
          <p:nvPr/>
        </p:nvSpPr>
        <p:spPr bwMode="auto">
          <a:xfrm>
            <a:off x="3644900" y="3881438"/>
            <a:ext cx="1298561" cy="369332"/>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Partition 2</a:t>
            </a:r>
          </a:p>
        </p:txBody>
      </p:sp>
      <p:sp>
        <p:nvSpPr>
          <p:cNvPr id="83" name="TextBox 82"/>
          <p:cNvSpPr txBox="1">
            <a:spLocks noChangeArrowheads="1"/>
          </p:cNvSpPr>
          <p:nvPr/>
        </p:nvSpPr>
        <p:spPr bwMode="auto">
          <a:xfrm>
            <a:off x="5494338" y="3892550"/>
            <a:ext cx="1298561" cy="369332"/>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Partition 3</a:t>
            </a:r>
          </a:p>
        </p:txBody>
      </p:sp>
      <p:cxnSp>
        <p:nvCxnSpPr>
          <p:cNvPr id="84" name="Straight Arrow Connector 83"/>
          <p:cNvCxnSpPr>
            <a:cxnSpLocks noChangeShapeType="1"/>
          </p:cNvCxnSpPr>
          <p:nvPr/>
        </p:nvCxnSpPr>
        <p:spPr bwMode="auto">
          <a:xfrm rot="16200000" flipH="1">
            <a:off x="1135856" y="3169444"/>
            <a:ext cx="903288" cy="482600"/>
          </a:xfrm>
          <a:prstGeom prst="straightConnector1">
            <a:avLst/>
          </a:prstGeom>
          <a:noFill/>
          <a:ln w="9525" algn="ctr">
            <a:solidFill>
              <a:srgbClr val="FFFFFF"/>
            </a:solidFill>
            <a:round/>
            <a:headEnd/>
            <a:tailEnd type="arrow" w="med" len="med"/>
          </a:ln>
        </p:spPr>
      </p:cxnSp>
      <p:sp>
        <p:nvSpPr>
          <p:cNvPr id="85" name="TextBox 84"/>
          <p:cNvSpPr txBox="1">
            <a:spLocks noChangeArrowheads="1"/>
          </p:cNvSpPr>
          <p:nvPr/>
        </p:nvSpPr>
        <p:spPr bwMode="auto">
          <a:xfrm>
            <a:off x="1058863" y="2589213"/>
            <a:ext cx="1030603" cy="369332"/>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Query 1</a:t>
            </a:r>
          </a:p>
        </p:txBody>
      </p:sp>
      <p:sp>
        <p:nvSpPr>
          <p:cNvPr id="87" name="TextBox 86"/>
          <p:cNvSpPr txBox="1">
            <a:spLocks noChangeArrowheads="1"/>
          </p:cNvSpPr>
          <p:nvPr/>
        </p:nvSpPr>
        <p:spPr bwMode="auto">
          <a:xfrm rot="3779664">
            <a:off x="1198137" y="3172897"/>
            <a:ext cx="1216872" cy="369332"/>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ESCALATE</a:t>
            </a:r>
            <a:endParaRPr lang="en-US" dirty="0">
              <a:solidFill>
                <a:srgbClr val="FFFFFF"/>
              </a:solidFill>
              <a:latin typeface="Calibri" pitchFamily="34" charset="0"/>
            </a:endParaRPr>
          </a:p>
        </p:txBody>
      </p:sp>
      <p:sp>
        <p:nvSpPr>
          <p:cNvPr id="88" name="TextBox 87"/>
          <p:cNvSpPr txBox="1">
            <a:spLocks noChangeArrowheads="1"/>
          </p:cNvSpPr>
          <p:nvPr/>
        </p:nvSpPr>
        <p:spPr bwMode="auto">
          <a:xfrm>
            <a:off x="6842125" y="2640013"/>
            <a:ext cx="1030603" cy="369332"/>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Query 2</a:t>
            </a:r>
          </a:p>
        </p:txBody>
      </p:sp>
      <p:cxnSp>
        <p:nvCxnSpPr>
          <p:cNvPr id="89" name="Straight Arrow Connector 88"/>
          <p:cNvCxnSpPr>
            <a:cxnSpLocks noChangeShapeType="1"/>
          </p:cNvCxnSpPr>
          <p:nvPr/>
        </p:nvCxnSpPr>
        <p:spPr bwMode="auto">
          <a:xfrm rot="5400000">
            <a:off x="6349207" y="3061494"/>
            <a:ext cx="882650" cy="719137"/>
          </a:xfrm>
          <a:prstGeom prst="straightConnector1">
            <a:avLst/>
          </a:prstGeom>
          <a:noFill/>
          <a:ln w="9525" algn="ctr">
            <a:solidFill>
              <a:srgbClr val="FFFFFF"/>
            </a:solidFill>
            <a:round/>
            <a:headEnd/>
            <a:tailEnd type="arrow" w="med" len="med"/>
          </a:ln>
        </p:spPr>
      </p:cxnSp>
      <p:sp>
        <p:nvSpPr>
          <p:cNvPr id="90" name="TextBox 89"/>
          <p:cNvSpPr txBox="1">
            <a:spLocks noChangeArrowheads="1"/>
          </p:cNvSpPr>
          <p:nvPr/>
        </p:nvSpPr>
        <p:spPr bwMode="auto">
          <a:xfrm>
            <a:off x="838200" y="3533775"/>
            <a:ext cx="937372" cy="369332"/>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update</a:t>
            </a:r>
            <a:endParaRPr lang="en-US" dirty="0">
              <a:solidFill>
                <a:srgbClr val="FFFFFF"/>
              </a:solidFill>
              <a:latin typeface="Calibri" pitchFamily="34" charset="0"/>
            </a:endParaRPr>
          </a:p>
        </p:txBody>
      </p:sp>
      <p:sp>
        <p:nvSpPr>
          <p:cNvPr id="91" name="TextBox 90"/>
          <p:cNvSpPr txBox="1">
            <a:spLocks noChangeArrowheads="1"/>
          </p:cNvSpPr>
          <p:nvPr/>
        </p:nvSpPr>
        <p:spPr bwMode="auto">
          <a:xfrm>
            <a:off x="6562725" y="3481388"/>
            <a:ext cx="937372" cy="369332"/>
          </a:xfrm>
          <a:prstGeom prst="rect">
            <a:avLst/>
          </a:prstGeom>
          <a:noFill/>
          <a:ln w="9525">
            <a:noFill/>
            <a:miter lim="800000"/>
            <a:headEnd/>
            <a:tailEnd/>
          </a:ln>
        </p:spPr>
        <p:txBody>
          <a:bodyPr wrap="none">
            <a:spAutoFit/>
          </a:bodyPr>
          <a:lstStyle/>
          <a:p>
            <a:r>
              <a:rPr lang="en-US" sz="2000" dirty="0">
                <a:solidFill>
                  <a:srgbClr val="FFFFFF"/>
                </a:solidFill>
                <a:latin typeface="Calibri" pitchFamily="34" charset="0"/>
              </a:rPr>
              <a:t>update</a:t>
            </a:r>
          </a:p>
        </p:txBody>
      </p:sp>
      <p:sp>
        <p:nvSpPr>
          <p:cNvPr id="93" name="Smiley Face 92"/>
          <p:cNvSpPr>
            <a:spLocks noChangeArrowheads="1"/>
          </p:cNvSpPr>
          <p:nvPr/>
        </p:nvSpPr>
        <p:spPr bwMode="auto">
          <a:xfrm>
            <a:off x="7345363" y="3041650"/>
            <a:ext cx="638175" cy="636588"/>
          </a:xfrm>
          <a:prstGeom prst="smileyFace">
            <a:avLst>
              <a:gd name="adj" fmla="val 4653"/>
            </a:avLst>
          </a:prstGeom>
          <a:solidFill>
            <a:srgbClr val="FFFF00"/>
          </a:solidFill>
          <a:ln w="9525" algn="ctr">
            <a:solidFill>
              <a:srgbClr val="333333"/>
            </a:solidFill>
            <a:round/>
            <a:headEnd/>
            <a:tailEnd/>
          </a:ln>
        </p:spPr>
        <p:txBody>
          <a:bodyPr wrap="none" anchor="ctr"/>
          <a:lstStyle/>
          <a:p>
            <a:pPr algn="ctr" eaLnBrk="0" hangingPunct="0"/>
            <a:endParaRPr lang="en-US" b="1">
              <a:latin typeface="Calibri"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0"/>
                                        </p:tgtEl>
                                        <p:attrNameLst>
                                          <p:attrName>style.visibility</p:attrName>
                                        </p:attrNameLst>
                                      </p:cBhvr>
                                      <p:to>
                                        <p:strVal val="visible"/>
                                      </p:to>
                                    </p:set>
                                  </p:childTnLst>
                                </p:cTn>
                              </p:par>
                            </p:childTnLst>
                          </p:cTn>
                        </p:par>
                        <p:par>
                          <p:cTn id="31" fill="hold">
                            <p:stCondLst>
                              <p:cond delay="0"/>
                            </p:stCondLst>
                            <p:childTnLst>
                              <p:par>
                                <p:cTn id="32" presetID="9" presetClass="entr" presetSubtype="0" fill="hold" grpId="0" nodeType="after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dissolve">
                                      <p:cBhvr>
                                        <p:cTn id="34" dur="500"/>
                                        <p:tgtEl>
                                          <p:spTgt spid="62"/>
                                        </p:tgtEl>
                                      </p:cBhvr>
                                    </p:animEffect>
                                  </p:childTnLst>
                                </p:cTn>
                              </p:par>
                            </p:childTnLst>
                          </p:cTn>
                        </p:par>
                      </p:childTnLst>
                    </p:cTn>
                  </p:par>
                  <p:par>
                    <p:cTn id="35" fill="hold">
                      <p:stCondLst>
                        <p:cond delay="indefinite"/>
                      </p:stCondLst>
                      <p:childTnLst>
                        <p:par>
                          <p:cTn id="36" fill="hold">
                            <p:stCondLst>
                              <p:cond delay="0"/>
                            </p:stCondLst>
                            <p:childTnLst>
                              <p:par>
                                <p:cTn id="37" presetID="9" presetClass="exit" presetSubtype="0" fill="hold" grpId="1" nodeType="clickEffect">
                                  <p:stCondLst>
                                    <p:cond delay="0"/>
                                  </p:stCondLst>
                                  <p:childTnLst>
                                    <p:animEffect transition="out" filter="dissolve">
                                      <p:cBhvr>
                                        <p:cTn id="38" dur="500"/>
                                        <p:tgtEl>
                                          <p:spTgt spid="90"/>
                                        </p:tgtEl>
                                      </p:cBhvr>
                                    </p:animEffect>
                                    <p:set>
                                      <p:cBhvr>
                                        <p:cTn id="39" dur="1" fill="hold">
                                          <p:stCondLst>
                                            <p:cond delay="499"/>
                                          </p:stCondLst>
                                        </p:cTn>
                                        <p:tgtEl>
                                          <p:spTgt spid="90"/>
                                        </p:tgtEl>
                                        <p:attrNameLst>
                                          <p:attrName>style.visibility</p:attrName>
                                        </p:attrNameLst>
                                      </p:cBhvr>
                                      <p:to>
                                        <p:strVal val="hidden"/>
                                      </p:to>
                                    </p:set>
                                  </p:childTnLst>
                                </p:cTn>
                              </p:par>
                              <p:par>
                                <p:cTn id="40" presetID="9" presetClass="entr" presetSubtype="0" fill="hold" grpId="0" nodeType="withEffect">
                                  <p:stCondLst>
                                    <p:cond delay="0"/>
                                  </p:stCondLst>
                                  <p:childTnLst>
                                    <p:set>
                                      <p:cBhvr>
                                        <p:cTn id="41" dur="1" fill="hold">
                                          <p:stCondLst>
                                            <p:cond delay="0"/>
                                          </p:stCondLst>
                                        </p:cTn>
                                        <p:tgtEl>
                                          <p:spTgt spid="87"/>
                                        </p:tgtEl>
                                        <p:attrNameLst>
                                          <p:attrName>style.visibility</p:attrName>
                                        </p:attrNameLst>
                                      </p:cBhvr>
                                      <p:to>
                                        <p:strVal val="visible"/>
                                      </p:to>
                                    </p:set>
                                    <p:animEffect transition="in" filter="dissolve">
                                      <p:cBhvr>
                                        <p:cTn id="42" dur="500"/>
                                        <p:tgtEl>
                                          <p:spTgt spid="87"/>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dissolve">
                                      <p:cBhvr>
                                        <p:cTn id="45" dur="500"/>
                                        <p:tgtEl>
                                          <p:spTgt spid="63"/>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91"/>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89"/>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88"/>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nodeType="clickEffect">
                                  <p:stCondLst>
                                    <p:cond delay="0"/>
                                  </p:stCondLst>
                                  <p:childTnLst>
                                    <p:set>
                                      <p:cBhvr>
                                        <p:cTn id="57" dur="1" fill="hold">
                                          <p:stCondLst>
                                            <p:cond delay="0"/>
                                          </p:stCondLst>
                                        </p:cTn>
                                        <p:tgtEl>
                                          <p:spTgt spid="3">
                                            <p:txEl>
                                              <p:pRg st="10" end="10"/>
                                            </p:txEl>
                                          </p:spTgt>
                                        </p:tgtEl>
                                        <p:attrNameLst>
                                          <p:attrName>style.visibility</p:attrName>
                                        </p:attrNameLst>
                                      </p:cBhvr>
                                      <p:to>
                                        <p:strVal val="visible"/>
                                      </p:to>
                                    </p:set>
                                  </p:childTnLst>
                                </p:cTn>
                              </p:par>
                              <p:par>
                                <p:cTn id="58" presetID="9" presetClass="entr" presetSubtype="0" fill="hold" grpId="0" nodeType="withEffect">
                                  <p:stCondLst>
                                    <p:cond delay="0"/>
                                  </p:stCondLst>
                                  <p:childTnLst>
                                    <p:set>
                                      <p:cBhvr>
                                        <p:cTn id="59" dur="1" fill="hold">
                                          <p:stCondLst>
                                            <p:cond delay="0"/>
                                          </p:stCondLst>
                                        </p:cTn>
                                        <p:tgtEl>
                                          <p:spTgt spid="93"/>
                                        </p:tgtEl>
                                        <p:attrNameLst>
                                          <p:attrName>style.visibility</p:attrName>
                                        </p:attrNameLst>
                                      </p:cBhvr>
                                      <p:to>
                                        <p:strVal val="visible"/>
                                      </p:to>
                                    </p:set>
                                    <p:animEffect transition="in" filter="dissolve">
                                      <p:cBhvr>
                                        <p:cTn id="60"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p:bldP spid="63" grpId="0"/>
      <p:bldP spid="79" grpId="0"/>
      <p:bldP spid="80" grpId="0" animBg="1"/>
      <p:bldP spid="81" grpId="0"/>
      <p:bldP spid="82" grpId="0"/>
      <p:bldP spid="83" grpId="0"/>
      <p:bldP spid="85" grpId="0"/>
      <p:bldP spid="87" grpId="0"/>
      <p:bldP spid="88" grpId="0"/>
      <p:bldP spid="90" grpId="0"/>
      <p:bldP spid="90" grpId="1"/>
      <p:bldP spid="91" grpId="0"/>
      <p:bldP spid="9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Options and Syntax</a:t>
            </a:r>
            <a:endParaRPr lang="en-US" dirty="0"/>
          </a:p>
        </p:txBody>
      </p:sp>
      <p:sp>
        <p:nvSpPr>
          <p:cNvPr id="3" name="Content Placeholder 2"/>
          <p:cNvSpPr>
            <a:spLocks noGrp="1"/>
          </p:cNvSpPr>
          <p:nvPr>
            <p:ph idx="1"/>
          </p:nvPr>
        </p:nvSpPr>
        <p:spPr/>
        <p:txBody>
          <a:bodyPr>
            <a:normAutofit lnSpcReduction="10000"/>
          </a:bodyPr>
          <a:lstStyle/>
          <a:p>
            <a:r>
              <a:rPr lang="en-US" sz="2800" dirty="0" smtClean="0"/>
              <a:t>Escalation setting is per-table, set with ALTER TABLE:</a:t>
            </a:r>
          </a:p>
          <a:p>
            <a:pPr lvl="1"/>
            <a:r>
              <a:rPr lang="en-US" sz="2400" dirty="0" smtClean="0">
                <a:latin typeface="Courier New" pitchFamily="49" charset="0"/>
                <a:cs typeface="Courier New" pitchFamily="49" charset="0"/>
              </a:rPr>
              <a:t>ALTER TABLE </a:t>
            </a:r>
            <a:r>
              <a:rPr lang="en-US" sz="2400" dirty="0" err="1" smtClean="0">
                <a:latin typeface="Courier New" pitchFamily="49" charset="0"/>
                <a:cs typeface="Courier New" pitchFamily="49" charset="0"/>
              </a:rPr>
              <a:t>mytable</a:t>
            </a:r>
            <a:r>
              <a:rPr lang="en-US" sz="2400" dirty="0" smtClean="0">
                <a:latin typeface="Courier New" pitchFamily="49" charset="0"/>
                <a:cs typeface="Courier New" pitchFamily="49" charset="0"/>
              </a:rPr>
              <a:t> SET (LOCK_ESCALATION = {AUTO | TABLE | DISABLE})</a:t>
            </a:r>
          </a:p>
          <a:p>
            <a:r>
              <a:rPr lang="en-US" sz="2800" dirty="0" smtClean="0"/>
              <a:t>AUTO: Partition-level escalation if the table is partitioned</a:t>
            </a:r>
          </a:p>
          <a:p>
            <a:r>
              <a:rPr lang="en-US" sz="2800" dirty="0" smtClean="0"/>
              <a:t>TABLE: Always table-level escalation</a:t>
            </a:r>
          </a:p>
          <a:p>
            <a:r>
              <a:rPr lang="en-US" sz="2800" dirty="0" smtClean="0"/>
              <a:t>DISABLE: Don’t escalate unless absolutely necessary</a:t>
            </a:r>
          </a:p>
          <a:p>
            <a:endParaRPr lang="en-US" sz="2800" dirty="0" smtClean="0"/>
          </a:p>
          <a:p>
            <a:r>
              <a:rPr lang="en-US" sz="2800" dirty="0" smtClean="0"/>
              <a:t>How to tell what setting a table already has?</a:t>
            </a:r>
          </a:p>
          <a:p>
            <a:pPr lvl="1"/>
            <a:r>
              <a:rPr lang="en-US" sz="2400" dirty="0" smtClean="0">
                <a:latin typeface="Courier New" pitchFamily="49" charset="0"/>
                <a:cs typeface="Courier New" pitchFamily="49" charset="0"/>
              </a:rPr>
              <a:t>SELECT </a:t>
            </a:r>
            <a:r>
              <a:rPr lang="en-US" sz="2400" dirty="0" err="1" smtClean="0">
                <a:latin typeface="Courier New" pitchFamily="49" charset="0"/>
                <a:cs typeface="Courier New" pitchFamily="49" charset="0"/>
              </a:rPr>
              <a:t>lock_escalation_desc</a:t>
            </a:r>
            <a:r>
              <a:rPr lang="en-US" sz="2400" dirty="0" smtClean="0">
                <a:latin typeface="Courier New" pitchFamily="49" charset="0"/>
                <a:cs typeface="Courier New" pitchFamily="49" charset="0"/>
              </a:rPr>
              <a:t> FROM </a:t>
            </a:r>
            <a:r>
              <a:rPr lang="en-US" sz="2400" dirty="0" err="1" smtClean="0">
                <a:latin typeface="Courier New" pitchFamily="49" charset="0"/>
                <a:cs typeface="Courier New" pitchFamily="49" charset="0"/>
              </a:rPr>
              <a:t>sys.tables</a:t>
            </a:r>
            <a:r>
              <a:rPr lang="en-US" sz="2400" dirty="0" smtClean="0">
                <a:latin typeface="Courier New" pitchFamily="49" charset="0"/>
                <a:cs typeface="Courier New" pitchFamily="49" charset="0"/>
              </a:rPr>
              <a:t> WHERE name = '</a:t>
            </a:r>
            <a:r>
              <a:rPr lang="en-US" sz="2400" dirty="0" err="1" smtClean="0">
                <a:latin typeface="Courier New" pitchFamily="49" charset="0"/>
                <a:cs typeface="Courier New" pitchFamily="49" charset="0"/>
              </a:rPr>
              <a:t>mytablename</a:t>
            </a:r>
            <a:r>
              <a:rPr lang="en-US" sz="2400" dirty="0" smtClean="0">
                <a:latin typeface="Courier New" pitchFamily="49" charset="0"/>
                <a:cs typeface="Courier New" pitchFamily="49" charset="0"/>
              </a:rPr>
              <a:t>'</a:t>
            </a:r>
          </a:p>
          <a:p>
            <a:r>
              <a:rPr lang="en-US" sz="2800" dirty="0" smtClean="0"/>
              <a:t>There is no tool (SSMS) support for ALTER TABLE</a:t>
            </a:r>
            <a:endParaRPr lang="en-US" sz="28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Lock Escalation Summary</a:t>
            </a:r>
            <a:endParaRPr lang="en-US" sz="2800" dirty="0"/>
          </a:p>
        </p:txBody>
      </p:sp>
      <p:sp>
        <p:nvSpPr>
          <p:cNvPr id="3" name="Content Placeholder 2"/>
          <p:cNvSpPr>
            <a:spLocks noGrp="1"/>
          </p:cNvSpPr>
          <p:nvPr>
            <p:ph idx="1"/>
          </p:nvPr>
        </p:nvSpPr>
        <p:spPr/>
        <p:txBody>
          <a:bodyPr/>
          <a:lstStyle/>
          <a:p>
            <a:r>
              <a:rPr lang="en-US" sz="2800" dirty="0" smtClean="0"/>
              <a:t>What is ‘lock escalation’?</a:t>
            </a:r>
          </a:p>
          <a:p>
            <a:pPr lvl="1"/>
            <a:r>
              <a:rPr lang="en-US" sz="2400" dirty="0" smtClean="0"/>
              <a:t>When there are too many locks and SQL Server takes a lock higher in the hierarchy to save lock memory</a:t>
            </a:r>
          </a:p>
        </p:txBody>
      </p:sp>
      <p:sp>
        <p:nvSpPr>
          <p:cNvPr id="20" name="Content Placeholder 2"/>
          <p:cNvSpPr txBox="1">
            <a:spLocks/>
          </p:cNvSpPr>
          <p:nvPr/>
        </p:nvSpPr>
        <p:spPr bwMode="auto">
          <a:xfrm>
            <a:off x="2564072" y="2325184"/>
            <a:ext cx="3030876" cy="46656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i="0" u="none" strike="noStrike" kern="0" cap="none" spc="0" normalizeH="0" baseline="0" noProof="0" dirty="0" smtClean="0">
              <a:ln>
                <a:noFill/>
              </a:ln>
              <a:solidFill>
                <a:schemeClr val="tx2"/>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800" kern="0" dirty="0" smtClean="0">
                <a:solidFill>
                  <a:schemeClr val="tx1"/>
                </a:solidFill>
                <a:effectLst>
                  <a:outerShdw blurRad="38100" dist="38100" dir="2700000" algn="tl">
                    <a:srgbClr val="000000">
                      <a:alpha val="43137"/>
                    </a:srgbClr>
                  </a:outerShdw>
                </a:effectLst>
                <a:latin typeface="Calibri" pitchFamily="34" charset="0"/>
              </a:rPr>
              <a:t>SQL </a:t>
            </a:r>
            <a:r>
              <a:rPr lang="en-US" sz="2800" kern="0" smtClean="0">
                <a:solidFill>
                  <a:schemeClr val="tx1"/>
                </a:solidFill>
                <a:effectLst>
                  <a:outerShdw blurRad="38100" dist="38100" dir="2700000" algn="tl">
                    <a:srgbClr val="000000">
                      <a:alpha val="43137"/>
                    </a:srgbClr>
                  </a:outerShdw>
                </a:effectLst>
                <a:latin typeface="Calibri" pitchFamily="34" charset="0"/>
              </a:rPr>
              <a:t>Server 2005</a:t>
            </a:r>
            <a:endParaRPr lang="en-US" sz="2800" kern="0" dirty="0" smtClean="0">
              <a:solidFill>
                <a:schemeClr val="tx1"/>
              </a:solidFill>
              <a:effectLst>
                <a:outerShdw blurRad="38100" dist="38100" dir="2700000" algn="tl">
                  <a:srgbClr val="000000">
                    <a:alpha val="43137"/>
                  </a:srgbClr>
                </a:outerShdw>
              </a:effectLst>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kumimoji="0" lang="en-US" sz="2000" i="0" u="none" strike="noStrike" kern="0" cap="none" spc="0" normalizeH="0" baseline="0" noProof="0" dirty="0" smtClean="0">
                <a:ln>
                  <a:noFill/>
                </a:ln>
                <a:solidFill>
                  <a:schemeClr val="tx2"/>
                </a:solidFill>
                <a:effectLst/>
                <a:uLnTx/>
                <a:uFillTx/>
                <a:latin typeface="Calibri" pitchFamily="34" charset="0"/>
              </a:rPr>
              <a:t>At compilation/optimization</a:t>
            </a:r>
            <a:r>
              <a:rPr kumimoji="0" lang="en-US" sz="2000" i="0" u="none" strike="noStrike" kern="0" cap="none" spc="0" normalizeH="0" noProof="0" dirty="0" smtClean="0">
                <a:ln>
                  <a:noFill/>
                </a:ln>
                <a:solidFill>
                  <a:schemeClr val="tx2"/>
                </a:solidFill>
                <a:effectLst/>
                <a:uLnTx/>
                <a:uFillTx/>
                <a:latin typeface="Calibri" pitchFamily="34" charset="0"/>
              </a:rPr>
              <a:t> chooses Row or Page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000" kern="0" baseline="0" dirty="0" smtClean="0">
                <a:solidFill>
                  <a:schemeClr val="tx2"/>
                </a:solidFill>
                <a:latin typeface="Calibri" pitchFamily="34" charset="0"/>
              </a:rPr>
              <a:t>At</a:t>
            </a:r>
            <a:r>
              <a:rPr lang="en-US" sz="2000" kern="0" dirty="0" smtClean="0">
                <a:solidFill>
                  <a:schemeClr val="tx2"/>
                </a:solidFill>
                <a:latin typeface="Calibri" pitchFamily="34" charset="0"/>
              </a:rPr>
              <a:t> execution escalates:</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000" kern="0" dirty="0" smtClean="0">
                <a:solidFill>
                  <a:schemeClr val="tx2"/>
                </a:solidFill>
                <a:latin typeface="Calibri" pitchFamily="34" charset="0"/>
              </a:rPr>
              <a:t>	Row -&gt; Table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kumimoji="0" lang="en-US" sz="2000" i="0" u="none" strike="noStrike" kern="0" cap="none" spc="0" normalizeH="0" baseline="0" noProof="0" dirty="0" smtClean="0">
                <a:ln>
                  <a:noFill/>
                </a:ln>
                <a:solidFill>
                  <a:schemeClr val="tx2"/>
                </a:solidFill>
                <a:effectLst/>
                <a:uLnTx/>
                <a:uFillTx/>
                <a:latin typeface="Calibri" pitchFamily="34" charset="0"/>
              </a:rPr>
              <a:t>	Page -&gt; Table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000" kern="0" dirty="0" smtClean="0">
                <a:solidFill>
                  <a:schemeClr val="tx2"/>
                </a:solidFill>
                <a:latin typeface="Calibri" pitchFamily="34" charset="0"/>
              </a:rPr>
              <a:t>Never Row-&gt;Page-&gt;Table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kumimoji="0" lang="en-US" sz="2000" i="0" u="none" strike="noStrike" kern="0" cap="none" spc="0" normalizeH="0" baseline="0" noProof="0" dirty="0" smtClean="0">
                <a:ln>
                  <a:noFill/>
                </a:ln>
                <a:solidFill>
                  <a:schemeClr val="tx2"/>
                </a:solidFill>
                <a:effectLst/>
                <a:uLnTx/>
                <a:uFillTx/>
                <a:latin typeface="Calibri" pitchFamily="34" charset="0"/>
              </a:rPr>
              <a:t>	why?</a:t>
            </a:r>
            <a:r>
              <a:rPr kumimoji="0" lang="en-US" sz="2000" i="0" u="none" strike="noStrike" kern="0" cap="none" spc="0" normalizeH="0" noProof="0" dirty="0" smtClean="0">
                <a:ln>
                  <a:noFill/>
                </a:ln>
                <a:solidFill>
                  <a:schemeClr val="tx2"/>
                </a:solidFill>
                <a:effectLst/>
                <a:uLnTx/>
                <a:uFillTx/>
                <a:latin typeface="Calibri" pitchFamily="34" charset="0"/>
              </a:rPr>
              <a:t> </a:t>
            </a:r>
            <a:r>
              <a:rPr lang="en-US" sz="2000" kern="0" dirty="0" smtClean="0">
                <a:solidFill>
                  <a:schemeClr val="tx2"/>
                </a:solidFill>
                <a:latin typeface="Calibri" pitchFamily="34" charset="0"/>
              </a:rPr>
              <a:t>Lock conversion too expensive and they’re already out of resources…</a:t>
            </a:r>
            <a:endParaRPr kumimoji="0" lang="en-US" sz="2000" i="0" u="none" strike="noStrike" kern="0" cap="none" spc="0" normalizeH="0" baseline="0" noProof="0" dirty="0" smtClean="0">
              <a:ln>
                <a:noFill/>
              </a:ln>
              <a:solidFill>
                <a:schemeClr val="tx2"/>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i="0" u="none" strike="noStrike" kern="0" cap="none" spc="0" normalizeH="0" baseline="0" noProof="0" dirty="0" smtClean="0">
              <a:ln>
                <a:noFill/>
              </a:ln>
              <a:solidFill>
                <a:schemeClr val="tx2"/>
              </a:solidFill>
              <a:effectLst/>
              <a:uLnTx/>
              <a:uFillTx/>
              <a:latin typeface="Calibri" pitchFamily="34" charset="0"/>
            </a:endParaRPr>
          </a:p>
        </p:txBody>
      </p:sp>
      <p:grpSp>
        <p:nvGrpSpPr>
          <p:cNvPr id="4" name="Group 17"/>
          <p:cNvGrpSpPr/>
          <p:nvPr/>
        </p:nvGrpSpPr>
        <p:grpSpPr>
          <a:xfrm>
            <a:off x="259620" y="2316620"/>
            <a:ext cx="3030876" cy="4674226"/>
            <a:chOff x="4880225" y="1320550"/>
            <a:chExt cx="3030876" cy="4674226"/>
          </a:xfrm>
        </p:grpSpPr>
        <p:sp>
          <p:nvSpPr>
            <p:cNvPr id="13" name="Content Placeholder 2"/>
            <p:cNvSpPr txBox="1">
              <a:spLocks/>
            </p:cNvSpPr>
            <p:nvPr/>
          </p:nvSpPr>
          <p:spPr bwMode="auto">
            <a:xfrm>
              <a:off x="4880225" y="1320550"/>
              <a:ext cx="3030876" cy="46656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i="0" u="none" strike="noStrike" kern="0" cap="none" spc="0" normalizeH="0" baseline="0" noProof="0" dirty="0" smtClean="0">
                <a:ln>
                  <a:noFill/>
                </a:ln>
                <a:solidFill>
                  <a:schemeClr val="tx2"/>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800" kern="0" dirty="0" smtClean="0">
                  <a:solidFill>
                    <a:schemeClr val="tx1"/>
                  </a:solidFill>
                  <a:effectLst>
                    <a:outerShdw blurRad="38100" dist="38100" dir="2700000" algn="tl">
                      <a:srgbClr val="000000">
                        <a:alpha val="43137"/>
                      </a:srgbClr>
                    </a:outerShdw>
                  </a:effectLst>
                  <a:latin typeface="Calibri" pitchFamily="34" charset="0"/>
                </a:rPr>
                <a:t>Hierarchy</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kumimoji="0" lang="en-US" sz="2400" i="0" u="none" strike="noStrike" kern="0" cap="none" spc="0" normalizeH="0" baseline="0" noProof="0" dirty="0" smtClean="0">
                  <a:ln>
                    <a:noFill/>
                  </a:ln>
                  <a:solidFill>
                    <a:schemeClr val="tx2"/>
                  </a:solidFill>
                  <a:effectLst/>
                  <a:uLnTx/>
                  <a:uFillTx/>
                  <a:latin typeface="Calibri" pitchFamily="34" charset="0"/>
                </a:rPr>
                <a:t>Database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chemeClr val="tx2"/>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kumimoji="0" lang="en-US" sz="2400" i="0" u="none" strike="noStrike" kern="0" cap="none" spc="0" normalizeH="0" baseline="0" noProof="0" dirty="0" smtClean="0">
                  <a:ln>
                    <a:noFill/>
                  </a:ln>
                  <a:solidFill>
                    <a:schemeClr val="tx2"/>
                  </a:solidFill>
                  <a:effectLst/>
                  <a:uLnTx/>
                  <a:uFillTx/>
                  <a:latin typeface="Calibri" pitchFamily="34" charset="0"/>
                </a:rPr>
                <a:t>Table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chemeClr val="tx2"/>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kumimoji="0" lang="en-US" sz="2400" i="0" u="none" strike="noStrike" kern="0" cap="none" spc="0" normalizeH="0" baseline="0" noProof="0" dirty="0" smtClean="0">
                  <a:ln>
                    <a:noFill/>
                  </a:ln>
                  <a:solidFill>
                    <a:schemeClr val="tx2"/>
                  </a:solidFill>
                  <a:effectLst/>
                  <a:uLnTx/>
                  <a:uFillTx/>
                  <a:latin typeface="Calibri" pitchFamily="34" charset="0"/>
                </a:rPr>
                <a:t>Page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chemeClr val="tx2"/>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chemeClr val="tx2"/>
                  </a:solidFill>
                  <a:latin typeface="Calibri" pitchFamily="34" charset="0"/>
                </a:rPr>
                <a:t>Row</a:t>
              </a:r>
              <a:endParaRPr kumimoji="0" lang="en-US" sz="2400" i="0" u="none" strike="noStrike" kern="0" cap="none" spc="0" normalizeH="0" baseline="0" noProof="0" dirty="0" smtClean="0">
                <a:ln>
                  <a:noFill/>
                </a:ln>
                <a:solidFill>
                  <a:schemeClr val="tx2"/>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i="0" u="none" strike="noStrike" kern="0" cap="none" spc="0" normalizeH="0" baseline="0" noProof="0" dirty="0" smtClean="0">
                <a:ln>
                  <a:noFill/>
                </a:ln>
                <a:solidFill>
                  <a:schemeClr val="tx2"/>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i="0" u="none" strike="noStrike" kern="0" cap="none" spc="0" normalizeH="0" baseline="0" noProof="0" dirty="0" smtClean="0">
                <a:ln>
                  <a:noFill/>
                </a:ln>
                <a:solidFill>
                  <a:schemeClr val="tx2"/>
                </a:solidFill>
                <a:effectLst/>
                <a:uLnTx/>
                <a:uFillTx/>
                <a:latin typeface="Calibri" pitchFamily="34" charset="0"/>
              </a:endParaRPr>
            </a:p>
          </p:txBody>
        </p:sp>
        <p:sp>
          <p:nvSpPr>
            <p:cNvPr id="14" name="Down Arrow 13"/>
            <p:cNvSpPr/>
            <p:nvPr/>
          </p:nvSpPr>
          <p:spPr bwMode="auto">
            <a:xfrm>
              <a:off x="5548045" y="2650733"/>
              <a:ext cx="267128" cy="503433"/>
            </a:xfrm>
            <a:prstGeom prst="downArrow">
              <a:avLst/>
            </a:prstGeom>
            <a:solidFill>
              <a:schemeClr val="bg1"/>
            </a:solidFill>
            <a:ln w="9525" cap="flat" cmpd="sng" algn="ctr">
              <a:solidFill>
                <a:srgbClr val="333333"/>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2"/>
                </a:solidFill>
                <a:effectLst/>
                <a:latin typeface="Calibri" pitchFamily="34" charset="0"/>
              </a:endParaRPr>
            </a:p>
          </p:txBody>
        </p:sp>
        <p:sp>
          <p:nvSpPr>
            <p:cNvPr id="15" name="Down Arrow 14"/>
            <p:cNvSpPr/>
            <p:nvPr/>
          </p:nvSpPr>
          <p:spPr bwMode="auto">
            <a:xfrm>
              <a:off x="5544620" y="4578850"/>
              <a:ext cx="267128" cy="503433"/>
            </a:xfrm>
            <a:prstGeom prst="downArrow">
              <a:avLst/>
            </a:prstGeom>
            <a:solidFill>
              <a:schemeClr val="bg1"/>
            </a:solidFill>
            <a:ln w="9525" cap="flat" cmpd="sng" algn="ctr">
              <a:solidFill>
                <a:srgbClr val="333333"/>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2"/>
                </a:solidFill>
                <a:effectLst/>
                <a:latin typeface="Calibri" pitchFamily="34" charset="0"/>
              </a:endParaRPr>
            </a:p>
          </p:txBody>
        </p:sp>
        <p:sp>
          <p:nvSpPr>
            <p:cNvPr id="16" name="Down Arrow 15"/>
            <p:cNvSpPr/>
            <p:nvPr/>
          </p:nvSpPr>
          <p:spPr bwMode="auto">
            <a:xfrm>
              <a:off x="5542908" y="3621641"/>
              <a:ext cx="267128" cy="503433"/>
            </a:xfrm>
            <a:prstGeom prst="downArrow">
              <a:avLst/>
            </a:prstGeom>
            <a:solidFill>
              <a:schemeClr val="bg1"/>
            </a:solidFill>
            <a:ln w="9525" cap="flat" cmpd="sng" algn="ctr">
              <a:solidFill>
                <a:srgbClr val="333333"/>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2"/>
                </a:solidFill>
                <a:effectLst/>
                <a:latin typeface="Calibri" pitchFamily="34" charset="0"/>
              </a:endParaRPr>
            </a:p>
          </p:txBody>
        </p:sp>
        <p:sp>
          <p:nvSpPr>
            <p:cNvPr id="17" name="Content Placeholder 2"/>
            <p:cNvSpPr txBox="1">
              <a:spLocks/>
            </p:cNvSpPr>
            <p:nvPr/>
          </p:nvSpPr>
          <p:spPr bwMode="auto">
            <a:xfrm>
              <a:off x="6503541" y="1329113"/>
              <a:ext cx="1405847" cy="46656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228600" marR="0" lvl="0" indent="-228600" algn="l" defTabSz="914400" rtl="0" eaLnBrk="0" fontAlgn="base" latinLnBrk="0" hangingPunct="0">
                <a:lnSpc>
                  <a:spcPct val="90000"/>
                </a:lnSpc>
                <a:spcBef>
                  <a:spcPct val="40000"/>
                </a:spcBef>
                <a:spcAft>
                  <a:spcPct val="0"/>
                </a:spcAft>
                <a:buClr>
                  <a:srgbClr val="8DACD0"/>
                </a:buClr>
                <a:buSzPct val="70000"/>
                <a:buFont typeface="Wingdings" pitchFamily="2" charset="2"/>
                <a:buBlip>
                  <a:blip r:embed="rId3"/>
                </a:buBlip>
                <a:tabLst/>
                <a:defRPr/>
              </a:pPr>
              <a:endParaRPr kumimoji="0" lang="en-US" sz="2400" b="1" i="0" u="none" strike="noStrike" kern="0" cap="none" spc="0" normalizeH="0" baseline="0" noProof="0" dirty="0" smtClean="0">
                <a:ln>
                  <a:noFill/>
                </a:ln>
                <a:solidFill>
                  <a:schemeClr val="tx2"/>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buFont typeface="Wingdings" pitchFamily="2" charset="2"/>
                <a:buBlip>
                  <a:blip r:embed="rId3"/>
                </a:buBlip>
                <a:tabLst/>
                <a:defRPr/>
              </a:pPr>
              <a:endParaRPr lang="en-US" sz="2800" kern="0" dirty="0" smtClean="0">
                <a:solidFill>
                  <a:schemeClr val="tx2"/>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chemeClr val="tx2"/>
                  </a:solidFill>
                  <a:latin typeface="Calibri" pitchFamily="34" charset="0"/>
                </a:rPr>
                <a:t>S</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chemeClr val="tx2"/>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chemeClr val="tx2"/>
                  </a:solidFill>
                  <a:latin typeface="Calibri" pitchFamily="34" charset="0"/>
                </a:rPr>
                <a:t>IX</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chemeClr val="tx2"/>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chemeClr val="tx2"/>
                  </a:solidFill>
                  <a:latin typeface="Calibri" pitchFamily="34" charset="0"/>
                </a:rPr>
                <a:t>IX</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b="1" i="0" u="none" strike="noStrike" kern="0" cap="none" spc="0" normalizeH="0" baseline="0" noProof="0" dirty="0" smtClean="0">
                <a:ln>
                  <a:noFill/>
                </a:ln>
                <a:solidFill>
                  <a:schemeClr val="tx2"/>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chemeClr val="tx2"/>
                  </a:solidFill>
                  <a:latin typeface="Calibri" pitchFamily="34" charset="0"/>
                </a:rPr>
                <a:t>X</a:t>
              </a:r>
              <a:endParaRPr kumimoji="0" lang="en-US" sz="2400" b="1" i="0" u="none" strike="noStrike" kern="0" cap="none" spc="0" normalizeH="0" baseline="0" noProof="0" dirty="0" smtClean="0">
                <a:ln>
                  <a:noFill/>
                </a:ln>
                <a:solidFill>
                  <a:schemeClr val="tx2"/>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buFont typeface="Wingdings" pitchFamily="2" charset="2"/>
                <a:buNone/>
                <a:tabLst/>
                <a:defRPr/>
              </a:pPr>
              <a:endParaRPr kumimoji="0" lang="en-US" sz="2400" b="1" i="0" u="none" strike="noStrike" kern="0" cap="none" spc="0" normalizeH="0" baseline="0" noProof="0" dirty="0" smtClean="0">
                <a:ln>
                  <a:noFill/>
                </a:ln>
                <a:solidFill>
                  <a:schemeClr val="tx2"/>
                </a:solidFill>
                <a:effectLst/>
                <a:uLnTx/>
                <a:uFillTx/>
                <a:latin typeface="Calibri" pitchFamily="34" charset="0"/>
              </a:endParaRPr>
            </a:p>
          </p:txBody>
        </p:sp>
      </p:grpSp>
      <p:sp>
        <p:nvSpPr>
          <p:cNvPr id="18" name="Content Placeholder 2"/>
          <p:cNvSpPr txBox="1">
            <a:spLocks/>
          </p:cNvSpPr>
          <p:nvPr/>
        </p:nvSpPr>
        <p:spPr bwMode="auto">
          <a:xfrm>
            <a:off x="5935324" y="2325184"/>
            <a:ext cx="3030876" cy="46656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i="0" u="none" strike="noStrike" kern="0" cap="none" spc="0" normalizeH="0" baseline="0" noProof="0" dirty="0" smtClean="0">
              <a:ln>
                <a:noFill/>
              </a:ln>
              <a:solidFill>
                <a:schemeClr val="tx2"/>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800" kern="0" dirty="0" smtClean="0">
                <a:solidFill>
                  <a:schemeClr val="tx1"/>
                </a:solidFill>
                <a:effectLst>
                  <a:outerShdw blurRad="38100" dist="38100" dir="2700000" algn="tl">
                    <a:srgbClr val="000000">
                      <a:alpha val="43137"/>
                    </a:srgbClr>
                  </a:outerShdw>
                </a:effectLst>
                <a:latin typeface="Calibri" pitchFamily="34" charset="0"/>
              </a:rPr>
              <a:t>SQL Server 2008</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kumimoji="0" lang="en-US" sz="2000" i="0" u="none" strike="noStrike" kern="0" cap="none" spc="0" normalizeH="0" baseline="0" noProof="0" dirty="0" smtClean="0">
                <a:ln>
                  <a:noFill/>
                </a:ln>
                <a:solidFill>
                  <a:schemeClr val="tx2"/>
                </a:solidFill>
                <a:effectLst/>
                <a:uLnTx/>
                <a:uFillTx/>
                <a:latin typeface="Calibri" pitchFamily="34" charset="0"/>
              </a:rPr>
              <a:t>At compilation/optimization</a:t>
            </a:r>
            <a:r>
              <a:rPr kumimoji="0" lang="en-US" sz="2000" i="0" u="none" strike="noStrike" kern="0" cap="none" spc="0" normalizeH="0" noProof="0" dirty="0" smtClean="0">
                <a:ln>
                  <a:noFill/>
                </a:ln>
                <a:solidFill>
                  <a:schemeClr val="tx2"/>
                </a:solidFill>
                <a:effectLst/>
                <a:uLnTx/>
                <a:uFillTx/>
                <a:latin typeface="Calibri" pitchFamily="34" charset="0"/>
              </a:rPr>
              <a:t> chooses Row or Page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000" kern="0" baseline="0" dirty="0" smtClean="0">
                <a:solidFill>
                  <a:schemeClr val="tx2"/>
                </a:solidFill>
                <a:latin typeface="Calibri" pitchFamily="34" charset="0"/>
              </a:rPr>
              <a:t>At</a:t>
            </a:r>
            <a:r>
              <a:rPr lang="en-US" sz="2000" kern="0" dirty="0" smtClean="0">
                <a:solidFill>
                  <a:schemeClr val="tx2"/>
                </a:solidFill>
                <a:latin typeface="Calibri" pitchFamily="34" charset="0"/>
              </a:rPr>
              <a:t> execution escalates:</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000" kern="0" dirty="0" smtClean="0">
                <a:solidFill>
                  <a:schemeClr val="tx2"/>
                </a:solidFill>
                <a:latin typeface="Calibri" pitchFamily="34" charset="0"/>
              </a:rPr>
              <a:t>	Row -&gt; Partition/Table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kumimoji="0" lang="en-US" sz="2000" i="0" u="none" strike="noStrike" kern="0" cap="none" spc="0" normalizeH="0" baseline="0" noProof="0" dirty="0" smtClean="0">
                <a:ln>
                  <a:noFill/>
                </a:ln>
                <a:solidFill>
                  <a:schemeClr val="tx2"/>
                </a:solidFill>
                <a:effectLst/>
                <a:uLnTx/>
                <a:uFillTx/>
                <a:latin typeface="Calibri" pitchFamily="34" charset="0"/>
              </a:rPr>
              <a:t>	Page -&gt; Partition/Table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000" kern="0" dirty="0" smtClean="0">
                <a:solidFill>
                  <a:schemeClr val="tx2"/>
                </a:solidFill>
                <a:latin typeface="Calibri" pitchFamily="34" charset="0"/>
              </a:rPr>
              <a:t>By default, partition-level lock escalation is off (principle of least surprise)</a:t>
            </a:r>
            <a:endParaRPr kumimoji="0" lang="en-US" sz="2400" i="0" u="none" strike="noStrike" kern="0" cap="none" spc="0" normalizeH="0" baseline="0" noProof="0" dirty="0" smtClean="0">
              <a:ln>
                <a:noFill/>
              </a:ln>
              <a:solidFill>
                <a:schemeClr val="tx2"/>
              </a:solidFill>
              <a:effectLst/>
              <a:uLnTx/>
              <a:uFillTx/>
              <a:latin typeface="Calibri" pitchFamily="34" charset="0"/>
            </a:endParaRPr>
          </a:p>
        </p:txBody>
      </p:sp>
      <p:cxnSp>
        <p:nvCxnSpPr>
          <p:cNvPr id="24" name="Straight Connector 23"/>
          <p:cNvCxnSpPr/>
          <p:nvPr/>
        </p:nvCxnSpPr>
        <p:spPr bwMode="auto">
          <a:xfrm rot="5400000">
            <a:off x="742950" y="4794250"/>
            <a:ext cx="3162300" cy="0"/>
          </a:xfrm>
          <a:prstGeom prst="line">
            <a:avLst/>
          </a:prstGeom>
          <a:noFill/>
          <a:ln w="85725" cap="flat" cmpd="dbl" algn="ctr">
            <a:solidFill>
              <a:schemeClr val="accent1"/>
            </a:solidFill>
            <a:prstDash val="solid"/>
            <a:round/>
            <a:headEnd type="none" w="med" len="med"/>
            <a:tailEnd type="none" w="med" len="med"/>
          </a:ln>
          <a:effectLst/>
        </p:spPr>
      </p:cxnSp>
      <p:cxnSp>
        <p:nvCxnSpPr>
          <p:cNvPr id="26" name="Straight Connector 25"/>
          <p:cNvCxnSpPr/>
          <p:nvPr/>
        </p:nvCxnSpPr>
        <p:spPr bwMode="auto">
          <a:xfrm rot="5400000">
            <a:off x="4146550" y="4794250"/>
            <a:ext cx="3162300" cy="0"/>
          </a:xfrm>
          <a:prstGeom prst="line">
            <a:avLst/>
          </a:prstGeom>
          <a:noFill/>
          <a:ln w="85725" cap="flat" cmpd="dbl" algn="ctr">
            <a:solidFill>
              <a:schemeClr val="accent1"/>
            </a:solidFill>
            <a:prstDash val="solid"/>
            <a:round/>
            <a:headEnd type="none" w="med" len="med"/>
            <a:tailEnd type="none" w="med" len="med"/>
          </a:ln>
          <a:effectLst/>
        </p:spPr>
      </p:cxnSp>
      <p:grpSp>
        <p:nvGrpSpPr>
          <p:cNvPr id="19" name="Group 6"/>
          <p:cNvGrpSpPr/>
          <p:nvPr/>
        </p:nvGrpSpPr>
        <p:grpSpPr>
          <a:xfrm>
            <a:off x="7450762" y="76229"/>
            <a:ext cx="1610195" cy="423743"/>
            <a:chOff x="6781800" y="609600"/>
            <a:chExt cx="1610195" cy="368300"/>
          </a:xfrm>
        </p:grpSpPr>
        <p:pic>
          <p:nvPicPr>
            <p:cNvPr id="21" name="Picture 20" descr="j0293236"/>
            <p:cNvPicPr>
              <a:picLocks noChangeAspect="1" noChangeArrowheads="1"/>
            </p:cNvPicPr>
            <p:nvPr/>
          </p:nvPicPr>
          <p:blipFill>
            <a:blip r:embed="rId4" cstate="print"/>
            <a:srcRect/>
            <a:stretch>
              <a:fillRect/>
            </a:stretch>
          </p:blipFill>
          <p:spPr bwMode="black">
            <a:xfrm>
              <a:off x="6781800" y="609600"/>
              <a:ext cx="498475" cy="368300"/>
            </a:xfrm>
            <a:prstGeom prst="rect">
              <a:avLst/>
            </a:prstGeom>
            <a:noFill/>
          </p:spPr>
        </p:pic>
        <p:sp>
          <p:nvSpPr>
            <p:cNvPr id="22" name="Text Box 6"/>
            <p:cNvSpPr txBox="1">
              <a:spLocks noChangeArrowheads="1"/>
            </p:cNvSpPr>
            <p:nvPr/>
          </p:nvSpPr>
          <p:spPr bwMode="black">
            <a:xfrm>
              <a:off x="6865936" y="638175"/>
              <a:ext cx="1526059" cy="337058"/>
            </a:xfrm>
            <a:prstGeom prst="rect">
              <a:avLst/>
            </a:prstGeom>
            <a:noFill/>
            <a:ln w="12700" algn="ctr">
              <a:noFill/>
              <a:miter lim="800000"/>
              <a:headEnd/>
              <a:tailEnd/>
            </a:ln>
            <a:effectLst/>
          </p:spPr>
          <p:txBody>
            <a:bodyPr wrap="none" lIns="0" tIns="0" rIns="0" bIns="0">
              <a:spAutoFit/>
            </a:bodyPr>
            <a:lstStyle/>
            <a:p>
              <a:pPr marL="447675" indent="-447675">
                <a:lnSpc>
                  <a:spcPct val="90000"/>
                </a:lnSpc>
                <a:spcBef>
                  <a:spcPct val="30000"/>
                </a:spcBef>
                <a:buClr>
                  <a:schemeClr val="tx2"/>
                </a:buClr>
                <a:buSzPct val="85000"/>
                <a:buFont typeface="Wingdings 2" pitchFamily="18" charset="2"/>
                <a:buNone/>
              </a:pPr>
              <a:r>
                <a:rPr lang="en-US" sz="1400" i="1" dirty="0">
                  <a:solidFill>
                    <a:schemeClr val="accent1"/>
                  </a:solidFill>
                  <a:latin typeface="Times New Roman" pitchFamily="18" charset="0"/>
                  <a:cs typeface="Times New Roman" pitchFamily="18" charset="0"/>
                </a:rPr>
                <a:t>	</a:t>
              </a:r>
              <a:r>
                <a:rPr lang="en-US" sz="1400" i="1" dirty="0" smtClean="0">
                  <a:solidFill>
                    <a:schemeClr val="accent1"/>
                  </a:solidFill>
                  <a:latin typeface="Times New Roman" pitchFamily="18" charset="0"/>
                  <a:cs typeface="Times New Roman" pitchFamily="18" charset="0"/>
                </a:rPr>
                <a:t>hidden slide</a:t>
              </a:r>
              <a:r>
                <a:rPr lang="en-US" sz="1400" i="1" dirty="0">
                  <a:solidFill>
                    <a:schemeClr val="accent1"/>
                  </a:solidFill>
                  <a:latin typeface="Times New Roman" pitchFamily="18" charset="0"/>
                  <a:cs typeface="Times New Roman" pitchFamily="18" charset="0"/>
                </a:rPr>
                <a:t/>
              </a:r>
              <a:br>
                <a:rPr lang="en-US" sz="1400" i="1" dirty="0">
                  <a:solidFill>
                    <a:schemeClr val="accent1"/>
                  </a:solidFill>
                  <a:latin typeface="Times New Roman" pitchFamily="18" charset="0"/>
                  <a:cs typeface="Times New Roman" pitchFamily="18" charset="0"/>
                </a:rPr>
              </a:br>
              <a:r>
                <a:rPr lang="en-US" sz="1400" i="1" dirty="0">
                  <a:solidFill>
                    <a:schemeClr val="accent1"/>
                  </a:solidFill>
                  <a:latin typeface="Times New Roman" pitchFamily="18" charset="0"/>
                  <a:cs typeface="Times New Roman" pitchFamily="18" charset="0"/>
                </a:rPr>
                <a:t>w/extra </a:t>
              </a:r>
              <a:r>
                <a:rPr lang="en-US" sz="1400" i="1" dirty="0" smtClean="0">
                  <a:solidFill>
                    <a:schemeClr val="accent1"/>
                  </a:solidFill>
                  <a:latin typeface="Times New Roman" pitchFamily="18" charset="0"/>
                  <a:cs typeface="Times New Roman" pitchFamily="18" charset="0"/>
                </a:rPr>
                <a:t>details</a:t>
              </a:r>
            </a:p>
          </p:txBody>
        </p:sp>
      </p:grpSp>
    </p:spTree>
    <p:extLst>
      <p:ext uri="{BB962C8B-B14F-4D97-AF65-F5344CB8AC3E}">
        <p14:creationId xmlns:p14="http://schemas.microsoft.com/office/powerpoint/2010/main" val="92936347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20"/>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040165"/>
            <a:ext cx="7634288" cy="1311128"/>
          </a:xfrm>
        </p:spPr>
        <p:txBody>
          <a:bodyPr/>
          <a:lstStyle/>
          <a:p>
            <a:pPr eaLnBrk="1" hangingPunct="1">
              <a:defRPr/>
            </a:pPr>
            <a:r>
              <a:rPr lang="en-GB" dirty="0" smtClean="0"/>
              <a:t>Examining locks &amp; lock escalation</a:t>
            </a: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dirty="0">
              <a:latin typeface="Calibri" pitchFamily="34" charset="0"/>
            </a:endParaRPr>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Lock Escalation: Monitoring</a:t>
            </a:r>
            <a:endParaRPr lang="en-US" dirty="0"/>
          </a:p>
        </p:txBody>
      </p:sp>
      <p:sp>
        <p:nvSpPr>
          <p:cNvPr id="3" name="Content Placeholder 2"/>
          <p:cNvSpPr>
            <a:spLocks noGrp="1"/>
          </p:cNvSpPr>
          <p:nvPr>
            <p:ph idx="1"/>
          </p:nvPr>
        </p:nvSpPr>
        <p:spPr/>
        <p:txBody>
          <a:bodyPr/>
          <a:lstStyle/>
          <a:p>
            <a:r>
              <a:rPr lang="en-US" sz="2800" dirty="0" smtClean="0"/>
              <a:t>Locking can be monitored using the DMV </a:t>
            </a:r>
            <a:r>
              <a:rPr lang="en-US" sz="2800" dirty="0" err="1" smtClean="0">
                <a:latin typeface="Courier New" pitchFamily="49" charset="0"/>
                <a:cs typeface="Courier New" pitchFamily="49" charset="0"/>
              </a:rPr>
              <a:t>sys.dm_tran_locks</a:t>
            </a:r>
            <a:endParaRPr lang="en-US" sz="2800" dirty="0" smtClean="0">
              <a:latin typeface="Courier New" pitchFamily="49" charset="0"/>
              <a:cs typeface="Courier New" pitchFamily="49" charset="0"/>
            </a:endParaRPr>
          </a:p>
          <a:p>
            <a:pPr lvl="1">
              <a:buNone/>
            </a:pPr>
            <a:r>
              <a:rPr lang="en-US" sz="2400" dirty="0" smtClean="0">
                <a:latin typeface="Courier New" pitchFamily="49" charset="0"/>
                <a:cs typeface="Courier New" pitchFamily="49" charset="0"/>
              </a:rPr>
              <a:t>	SELECT * </a:t>
            </a:r>
            <a:br>
              <a:rPr lang="en-US" sz="2400" dirty="0" smtClean="0">
                <a:latin typeface="Courier New" pitchFamily="49" charset="0"/>
                <a:cs typeface="Courier New" pitchFamily="49" charset="0"/>
              </a:rPr>
            </a:br>
            <a:r>
              <a:rPr lang="en-US" sz="2400" dirty="0" smtClean="0">
                <a:latin typeface="Courier New" pitchFamily="49" charset="0"/>
                <a:cs typeface="Courier New" pitchFamily="49" charset="0"/>
              </a:rPr>
              <a:t>FROM </a:t>
            </a:r>
            <a:r>
              <a:rPr lang="en-US" sz="2400" dirty="0" err="1" smtClean="0">
                <a:latin typeface="Courier New" pitchFamily="49" charset="0"/>
                <a:cs typeface="Courier New" pitchFamily="49" charset="0"/>
              </a:rPr>
              <a:t>sys.dm_tran_locks</a:t>
            </a:r>
            <a:r>
              <a:rPr lang="en-US" sz="2400" dirty="0" smtClean="0">
                <a:latin typeface="Courier New" pitchFamily="49" charset="0"/>
                <a:cs typeface="Courier New" pitchFamily="49" charset="0"/>
              </a:rPr>
              <a:t> </a:t>
            </a:r>
            <a:br>
              <a:rPr lang="en-US" sz="2400" dirty="0" smtClean="0">
                <a:latin typeface="Courier New" pitchFamily="49" charset="0"/>
                <a:cs typeface="Courier New" pitchFamily="49" charset="0"/>
              </a:rPr>
            </a:br>
            <a:r>
              <a:rPr lang="en-US" sz="2400" dirty="0" smtClean="0">
                <a:latin typeface="Courier New" pitchFamily="49" charset="0"/>
                <a:cs typeface="Courier New" pitchFamily="49" charset="0"/>
              </a:rPr>
              <a:t>WHERE [</a:t>
            </a:r>
            <a:r>
              <a:rPr lang="en-US" sz="2400" dirty="0" err="1" smtClean="0">
                <a:latin typeface="Courier New" pitchFamily="49" charset="0"/>
                <a:cs typeface="Courier New" pitchFamily="49" charset="0"/>
              </a:rPr>
              <a:t>resource_type</a:t>
            </a:r>
            <a:r>
              <a:rPr lang="en-US" sz="2400" dirty="0" smtClean="0">
                <a:latin typeface="Courier New" pitchFamily="49" charset="0"/>
                <a:cs typeface="Courier New" pitchFamily="49" charset="0"/>
              </a:rPr>
              <a:t>] &lt;&gt; 'DATABASE'</a:t>
            </a:r>
          </a:p>
          <a:p>
            <a:r>
              <a:rPr lang="en-US" sz="2800" dirty="0" smtClean="0"/>
              <a:t>Table level escalation will show:</a:t>
            </a:r>
          </a:p>
          <a:p>
            <a:endParaRPr lang="en-US" sz="2800" dirty="0" smtClean="0"/>
          </a:p>
          <a:p>
            <a:endParaRPr lang="en-US" sz="2800" dirty="0" smtClean="0"/>
          </a:p>
          <a:p>
            <a:r>
              <a:rPr lang="en-US" sz="2800" dirty="0" smtClean="0"/>
              <a:t>Partition level escalation will show:</a:t>
            </a:r>
            <a:endParaRPr lang="en-US" sz="2800" dirty="0"/>
          </a:p>
        </p:txBody>
      </p:sp>
      <p:pic>
        <p:nvPicPr>
          <p:cNvPr id="1026" name="Picture 2"/>
          <p:cNvPicPr>
            <a:picLocks noChangeAspect="1" noChangeArrowheads="1"/>
          </p:cNvPicPr>
          <p:nvPr/>
        </p:nvPicPr>
        <p:blipFill>
          <a:blip r:embed="rId3" cstate="print"/>
          <a:srcRect/>
          <a:stretch>
            <a:fillRect/>
          </a:stretch>
        </p:blipFill>
        <p:spPr bwMode="auto">
          <a:xfrm>
            <a:off x="1919341" y="5229225"/>
            <a:ext cx="4914900" cy="561975"/>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1919341" y="4048606"/>
            <a:ext cx="4914900" cy="390525"/>
          </a:xfrm>
          <a:prstGeom prst="rect">
            <a:avLst/>
          </a:prstGeom>
          <a:noFill/>
          <a:ln w="9525">
            <a:noFill/>
            <a:miter lim="800000"/>
            <a:headEnd/>
            <a:tailEnd/>
          </a:ln>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5" name="Rectangle 3"/>
          <p:cNvSpPr>
            <a:spLocks noGrp="1" noChangeAspect="1" noChangeArrowheads="1"/>
          </p:cNvSpPr>
          <p:nvPr>
            <p:ph type="title"/>
          </p:nvPr>
        </p:nvSpPr>
        <p:spPr/>
        <p:txBody>
          <a:bodyPr/>
          <a:lstStyle/>
          <a:p>
            <a:r>
              <a:rPr lang="en-US" dirty="0" smtClean="0"/>
              <a:t>Locks – Granularity/Escalation</a:t>
            </a:r>
            <a:endParaRPr lang="en-US" dirty="0"/>
          </a:p>
        </p:txBody>
      </p:sp>
      <p:sp>
        <p:nvSpPr>
          <p:cNvPr id="556036" name="Rectangle 4"/>
          <p:cNvSpPr>
            <a:spLocks noGrp="1" noChangeAspect="1" noChangeArrowheads="1"/>
          </p:cNvSpPr>
          <p:nvPr>
            <p:ph idx="1"/>
          </p:nvPr>
        </p:nvSpPr>
        <p:spPr>
          <a:xfrm>
            <a:off x="227013" y="1384300"/>
            <a:ext cx="8455025" cy="5194920"/>
          </a:xfrm>
        </p:spPr>
        <p:txBody>
          <a:bodyPr>
            <a:normAutofit fontScale="92500" lnSpcReduction="10000"/>
          </a:bodyPr>
          <a:lstStyle/>
          <a:p>
            <a:r>
              <a:rPr lang="en-US" dirty="0" smtClean="0"/>
              <a:t>Granularity chosen at compilation</a:t>
            </a:r>
          </a:p>
          <a:p>
            <a:pPr lvl="1"/>
            <a:r>
              <a:rPr lang="en-US" dirty="0" smtClean="0"/>
              <a:t>Row/page or partition or table</a:t>
            </a:r>
          </a:p>
          <a:p>
            <a:r>
              <a:rPr lang="en-US" dirty="0" smtClean="0"/>
              <a:t>Escalated at execution time if resources (to handle all of the smaller locks) are not available</a:t>
            </a:r>
          </a:p>
          <a:p>
            <a:pPr lvl="1"/>
            <a:r>
              <a:rPr lang="en-US" dirty="0" smtClean="0"/>
              <a:t>Row-to-table or page-to-table (or to partition if enabled on 2008)</a:t>
            </a:r>
          </a:p>
          <a:p>
            <a:pPr lvl="1"/>
            <a:r>
              <a:rPr lang="en-US" dirty="0" smtClean="0"/>
              <a:t>Locks do NOT escalate row-to-page-to-partition/table</a:t>
            </a:r>
          </a:p>
          <a:p>
            <a:pPr lvl="1"/>
            <a:r>
              <a:rPr lang="en-US" dirty="0" smtClean="0"/>
              <a:t>Generally, lock escalation is desired as it results in less resources being needed to handle a query/transaction and often the query can complete faster, but at the expense of concurrency</a:t>
            </a:r>
          </a:p>
          <a:p>
            <a:pPr lvl="1"/>
            <a:r>
              <a:rPr lang="en-US" dirty="0" smtClean="0"/>
              <a:t>SQL Server 2005+ has two trace flags, one allows lock escalation under memory pressure (1224), one does not (1211)</a:t>
            </a:r>
          </a:p>
          <a:p>
            <a:pPr lvl="1"/>
            <a:r>
              <a:rPr lang="en-US" dirty="0" smtClean="0"/>
              <a:t>SQL Server 2008 ONLY supports partition-level lock escalation when set at the table-level through ALTER TABLE</a:t>
            </a:r>
            <a:endParaRPr lang="en-US" dirty="0"/>
          </a:p>
        </p:txBody>
      </p:sp>
    </p:spTree>
    <p:extLst>
      <p:ext uri="{BB962C8B-B14F-4D97-AF65-F5344CB8AC3E}">
        <p14:creationId xmlns:p14="http://schemas.microsoft.com/office/powerpoint/2010/main" val="425075103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8" name="Rectangle 2"/>
          <p:cNvSpPr>
            <a:spLocks noGrp="1" noChangeAspect="1" noChangeArrowheads="1"/>
          </p:cNvSpPr>
          <p:nvPr>
            <p:ph type="title"/>
          </p:nvPr>
        </p:nvSpPr>
        <p:spPr/>
        <p:txBody>
          <a:bodyPr>
            <a:normAutofit/>
          </a:bodyPr>
          <a:lstStyle/>
          <a:p>
            <a:r>
              <a:rPr lang="en-US" dirty="0" smtClean="0"/>
              <a:t>Controlling Lock Granularity</a:t>
            </a:r>
            <a:endParaRPr lang="en-US" dirty="0"/>
          </a:p>
        </p:txBody>
      </p:sp>
      <p:sp>
        <p:nvSpPr>
          <p:cNvPr id="557059" name="Rectangle 3"/>
          <p:cNvSpPr>
            <a:spLocks noGrp="1" noChangeAspect="1" noChangeArrowheads="1"/>
          </p:cNvSpPr>
          <p:nvPr>
            <p:ph idx="1"/>
          </p:nvPr>
        </p:nvSpPr>
        <p:spPr/>
        <p:txBody>
          <a:bodyPr>
            <a:normAutofit fontScale="92500"/>
          </a:bodyPr>
          <a:lstStyle/>
          <a:p>
            <a:r>
              <a:rPr lang="en-US" sz="2800" dirty="0" smtClean="0"/>
              <a:t>Be careful! Lock hints can negatively affect:</a:t>
            </a:r>
          </a:p>
          <a:p>
            <a:pPr lvl="1"/>
            <a:r>
              <a:rPr lang="en-US" sz="2400" dirty="0" smtClean="0"/>
              <a:t>Performance – the query may take long to run</a:t>
            </a:r>
          </a:p>
          <a:p>
            <a:pPr lvl="1"/>
            <a:r>
              <a:rPr lang="en-US" sz="2400" dirty="0" smtClean="0"/>
              <a:t>Concurrency – the query might run faster but other users must wait… is that really faster?</a:t>
            </a:r>
          </a:p>
          <a:p>
            <a:r>
              <a:rPr lang="en-US" sz="2800" b="1" dirty="0" smtClean="0">
                <a:solidFill>
                  <a:schemeClr val="tx2"/>
                </a:solidFill>
              </a:rPr>
              <a:t>ROWLOCK</a:t>
            </a:r>
            <a:r>
              <a:rPr lang="en-US" sz="2800" dirty="0" smtClean="0"/>
              <a:t> – use row level locking instead of table or page</a:t>
            </a:r>
          </a:p>
          <a:p>
            <a:pPr lvl="1"/>
            <a:r>
              <a:rPr lang="en-US" sz="2400" dirty="0" smtClean="0"/>
              <a:t>This may not be possible depending on resources and may force the query to take longer but give you better concurrency</a:t>
            </a:r>
          </a:p>
          <a:p>
            <a:r>
              <a:rPr lang="en-US" sz="2800" b="1" dirty="0" smtClean="0">
                <a:solidFill>
                  <a:schemeClr val="tx2"/>
                </a:solidFill>
              </a:rPr>
              <a:t>PAGLOCK</a:t>
            </a:r>
            <a:r>
              <a:rPr lang="en-US" sz="2800" dirty="0" smtClean="0"/>
              <a:t> – similar to row level but page level instead, this may be a better choice depending on data distribution</a:t>
            </a:r>
          </a:p>
          <a:p>
            <a:r>
              <a:rPr lang="en-US" sz="2800" b="1" dirty="0" smtClean="0">
                <a:solidFill>
                  <a:schemeClr val="tx2"/>
                </a:solidFill>
              </a:rPr>
              <a:t>TABLOCK</a:t>
            </a:r>
            <a:r>
              <a:rPr lang="en-US" sz="2800" dirty="0" smtClean="0"/>
              <a:t> – better for off hour updates when concurrency might not be a problem</a:t>
            </a:r>
            <a:endParaRPr lang="en-US" sz="2400" dirty="0" smtClean="0"/>
          </a:p>
          <a:p>
            <a:pPr lvl="1"/>
            <a:endParaRPr lang="en-US" sz="24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2"/>
          <p:cNvSpPr>
            <a:spLocks noGrp="1" noChangeAspect="1" noChangeArrowheads="1"/>
          </p:cNvSpPr>
          <p:nvPr>
            <p:ph type="title"/>
          </p:nvPr>
        </p:nvSpPr>
        <p:spPr/>
        <p:txBody>
          <a:bodyPr/>
          <a:lstStyle/>
          <a:p>
            <a:r>
              <a:rPr lang="en-US" dirty="0" smtClean="0"/>
              <a:t>Overview</a:t>
            </a:r>
            <a:endParaRPr lang="en-US" dirty="0"/>
          </a:p>
        </p:txBody>
      </p:sp>
      <p:sp>
        <p:nvSpPr>
          <p:cNvPr id="540675" name="Rectangle 3"/>
          <p:cNvSpPr>
            <a:spLocks noGrp="1" noChangeAspect="1" noChangeArrowheads="1"/>
          </p:cNvSpPr>
          <p:nvPr>
            <p:ph idx="1"/>
          </p:nvPr>
        </p:nvSpPr>
        <p:spPr/>
        <p:txBody>
          <a:bodyPr/>
          <a:lstStyle/>
          <a:p>
            <a:r>
              <a:rPr lang="en-US" dirty="0" smtClean="0"/>
              <a:t>Locking basics</a:t>
            </a:r>
          </a:p>
          <a:p>
            <a:r>
              <a:rPr lang="en-US" dirty="0" smtClean="0"/>
              <a:t>Locking and blocking</a:t>
            </a:r>
          </a:p>
          <a:p>
            <a:pPr lvl="1"/>
            <a:r>
              <a:rPr lang="en-US" dirty="0" smtClean="0"/>
              <a:t>Locking</a:t>
            </a:r>
          </a:p>
          <a:p>
            <a:pPr lvl="2"/>
            <a:r>
              <a:rPr lang="en-US" dirty="0" smtClean="0"/>
              <a:t>Granularity</a:t>
            </a:r>
          </a:p>
          <a:p>
            <a:pPr lvl="2"/>
            <a:r>
              <a:rPr lang="en-US" dirty="0" smtClean="0"/>
              <a:t>Escalation</a:t>
            </a:r>
          </a:p>
          <a:p>
            <a:pPr lvl="2"/>
            <a:r>
              <a:rPr lang="en-US" dirty="0" smtClean="0"/>
              <a:t>Duration</a:t>
            </a:r>
          </a:p>
          <a:p>
            <a:r>
              <a:rPr lang="en-US" dirty="0" smtClean="0"/>
              <a:t>Troubleshooting locking behavior</a:t>
            </a:r>
          </a:p>
          <a:p>
            <a:pPr lvl="1"/>
            <a:r>
              <a:rPr lang="en-US" dirty="0" smtClean="0"/>
              <a:t>Blocking situations</a:t>
            </a:r>
          </a:p>
          <a:p>
            <a:pPr lvl="2"/>
            <a:r>
              <a:rPr lang="en-US" dirty="0" smtClean="0"/>
              <a:t>Detecting &amp; avoiding</a:t>
            </a:r>
          </a:p>
          <a:p>
            <a:pPr lvl="1"/>
            <a:r>
              <a:rPr lang="en-US" dirty="0" smtClean="0"/>
              <a:t>Deadlock situations</a:t>
            </a:r>
          </a:p>
          <a:p>
            <a:pPr lvl="2"/>
            <a:r>
              <a:rPr lang="en-US" dirty="0" smtClean="0"/>
              <a:t>Detecting &amp; avoiding</a:t>
            </a:r>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spect="1" noChangeArrowheads="1"/>
          </p:cNvSpPr>
          <p:nvPr>
            <p:ph type="title"/>
          </p:nvPr>
        </p:nvSpPr>
        <p:spPr/>
        <p:txBody>
          <a:bodyPr>
            <a:normAutofit/>
          </a:bodyPr>
          <a:lstStyle/>
          <a:p>
            <a:r>
              <a:rPr lang="en-US" dirty="0"/>
              <a:t>Controlling Lock Type</a:t>
            </a:r>
          </a:p>
        </p:txBody>
      </p:sp>
      <p:sp>
        <p:nvSpPr>
          <p:cNvPr id="558083" name="Rectangle 3"/>
          <p:cNvSpPr>
            <a:spLocks noGrp="1" noChangeAspect="1" noChangeArrowheads="1"/>
          </p:cNvSpPr>
          <p:nvPr>
            <p:ph idx="1"/>
          </p:nvPr>
        </p:nvSpPr>
        <p:spPr/>
        <p:txBody>
          <a:bodyPr>
            <a:normAutofit/>
          </a:bodyPr>
          <a:lstStyle/>
          <a:p>
            <a:r>
              <a:rPr lang="en-US" sz="2800" b="1" dirty="0">
                <a:solidFill>
                  <a:schemeClr val="tx2"/>
                </a:solidFill>
              </a:rPr>
              <a:t>UPDLOCK</a:t>
            </a:r>
            <a:r>
              <a:rPr lang="en-US" sz="2800" b="0" dirty="0">
                <a:solidFill>
                  <a:srgbClr val="FFFF99"/>
                </a:solidFill>
              </a:rPr>
              <a:t> </a:t>
            </a:r>
            <a:r>
              <a:rPr lang="en-US" sz="2800" b="0" dirty="0"/>
              <a:t>–</a:t>
            </a:r>
            <a:r>
              <a:rPr lang="en-US" sz="2800" b="0" dirty="0">
                <a:solidFill>
                  <a:srgbClr val="FFFF99"/>
                </a:solidFill>
              </a:rPr>
              <a:t> </a:t>
            </a:r>
            <a:r>
              <a:rPr lang="en-US" sz="2800" dirty="0" smtClean="0"/>
              <a:t>requests </a:t>
            </a:r>
            <a:r>
              <a:rPr lang="en-US" sz="2800" dirty="0"/>
              <a:t>that an update lock be used (instead of a shared lock – typically used when you plan to do modifications within the </a:t>
            </a:r>
            <a:r>
              <a:rPr lang="en-US" sz="2800" dirty="0" smtClean="0"/>
              <a:t>transaction)</a:t>
            </a:r>
          </a:p>
          <a:p>
            <a:pPr lvl="1"/>
            <a:r>
              <a:rPr lang="en-US" dirty="0" smtClean="0"/>
              <a:t>This </a:t>
            </a:r>
            <a:r>
              <a:rPr lang="en-US" dirty="0"/>
              <a:t>can only be used at the </a:t>
            </a:r>
            <a:r>
              <a:rPr lang="en-US" dirty="0" smtClean="0"/>
              <a:t>row </a:t>
            </a:r>
            <a:r>
              <a:rPr lang="en-US" dirty="0"/>
              <a:t>or </a:t>
            </a:r>
            <a:r>
              <a:rPr lang="en-US" dirty="0" smtClean="0"/>
              <a:t>page level</a:t>
            </a:r>
          </a:p>
          <a:p>
            <a:pPr lvl="1"/>
            <a:r>
              <a:rPr lang="en-US" dirty="0" smtClean="0"/>
              <a:t>Update </a:t>
            </a:r>
            <a:r>
              <a:rPr lang="en-US" dirty="0"/>
              <a:t>locks do not exist at any other </a:t>
            </a:r>
            <a:r>
              <a:rPr lang="en-US" dirty="0" smtClean="0"/>
              <a:t>level</a:t>
            </a:r>
            <a:endParaRPr lang="en-US" dirty="0"/>
          </a:p>
          <a:p>
            <a:r>
              <a:rPr lang="en-US" sz="2800" b="1" dirty="0">
                <a:solidFill>
                  <a:schemeClr val="tx2"/>
                </a:solidFill>
              </a:rPr>
              <a:t>XLOCK</a:t>
            </a:r>
            <a:r>
              <a:rPr lang="en-US" sz="2800" b="0" dirty="0">
                <a:solidFill>
                  <a:schemeClr val="accent2"/>
                </a:solidFill>
              </a:rPr>
              <a:t> </a:t>
            </a:r>
            <a:r>
              <a:rPr lang="en-US" sz="2800" b="0" dirty="0"/>
              <a:t>–</a:t>
            </a:r>
            <a:r>
              <a:rPr lang="en-US" sz="2800" b="0" dirty="0">
                <a:solidFill>
                  <a:srgbClr val="FFFF99"/>
                </a:solidFill>
              </a:rPr>
              <a:t> </a:t>
            </a:r>
            <a:r>
              <a:rPr lang="en-US" sz="2800" dirty="0" smtClean="0"/>
              <a:t>requests </a:t>
            </a:r>
            <a:r>
              <a:rPr lang="en-US" sz="2800" dirty="0"/>
              <a:t>an </a:t>
            </a:r>
            <a:r>
              <a:rPr lang="en-US" sz="2800" dirty="0" err="1"/>
              <a:t>eXclusive</a:t>
            </a:r>
            <a:r>
              <a:rPr lang="en-US" sz="2800" dirty="0"/>
              <a:t> lock at the row, page, or table </a:t>
            </a:r>
            <a:r>
              <a:rPr lang="en-US" sz="2800" dirty="0" smtClean="0"/>
              <a:t>level</a:t>
            </a:r>
          </a:p>
          <a:p>
            <a:pPr lvl="1"/>
            <a:r>
              <a:rPr lang="en-US" dirty="0" smtClean="0"/>
              <a:t>This </a:t>
            </a:r>
            <a:r>
              <a:rPr lang="en-US" dirty="0"/>
              <a:t>can negatively affect concurrency while increasing performance – for this </a:t>
            </a:r>
            <a:r>
              <a:rPr lang="en-US" dirty="0" smtClean="0"/>
              <a:t>statement/transaction</a:t>
            </a:r>
          </a:p>
          <a:p>
            <a:pPr lvl="1"/>
            <a:r>
              <a:rPr lang="en-US" dirty="0" smtClean="0"/>
              <a:t>Used </a:t>
            </a:r>
            <a:r>
              <a:rPr lang="en-US" dirty="0"/>
              <a:t>if you want to bypass update locks and disallow </a:t>
            </a:r>
            <a:r>
              <a:rPr lang="en-US" dirty="0" smtClean="0"/>
              <a:t>readers</a:t>
            </a:r>
          </a:p>
          <a:p>
            <a:r>
              <a:rPr lang="en-US" sz="2800" i="1" dirty="0" smtClean="0">
                <a:latin typeface="Times New Roman" pitchFamily="18" charset="0"/>
              </a:rPr>
              <a:t>For </a:t>
            </a:r>
            <a:r>
              <a:rPr lang="en-US" sz="2800" i="1" dirty="0">
                <a:latin typeface="Times New Roman" pitchFamily="18" charset="0"/>
              </a:rPr>
              <a:t>more information see “Locking Hints” in the BOL</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6" name="Rectangle 2"/>
          <p:cNvSpPr>
            <a:spLocks noGrp="1" noChangeAspect="1" noChangeArrowheads="1"/>
          </p:cNvSpPr>
          <p:nvPr>
            <p:ph type="title"/>
          </p:nvPr>
        </p:nvSpPr>
        <p:spPr/>
        <p:txBody>
          <a:bodyPr>
            <a:normAutofit/>
          </a:bodyPr>
          <a:lstStyle/>
          <a:p>
            <a:r>
              <a:rPr lang="en-US" dirty="0" smtClean="0"/>
              <a:t>Controlling Wait Time</a:t>
            </a:r>
            <a:endParaRPr lang="en-US" dirty="0"/>
          </a:p>
        </p:txBody>
      </p:sp>
      <p:sp>
        <p:nvSpPr>
          <p:cNvPr id="559107" name="Rectangle 3"/>
          <p:cNvSpPr>
            <a:spLocks noGrp="1" noChangeAspect="1" noChangeArrowheads="1"/>
          </p:cNvSpPr>
          <p:nvPr>
            <p:ph idx="1"/>
          </p:nvPr>
        </p:nvSpPr>
        <p:spPr/>
        <p:txBody>
          <a:bodyPr>
            <a:normAutofit/>
          </a:bodyPr>
          <a:lstStyle/>
          <a:p>
            <a:r>
              <a:rPr lang="en-US" sz="2800" dirty="0" smtClean="0"/>
              <a:t>Check current value</a:t>
            </a:r>
          </a:p>
          <a:p>
            <a:pPr lvl="1"/>
            <a:r>
              <a:rPr lang="en-US" sz="2400" dirty="0" smtClean="0">
                <a:latin typeface="Courier New" pitchFamily="49" charset="0"/>
                <a:cs typeface="Courier New" pitchFamily="49" charset="0"/>
              </a:rPr>
              <a:t>SELECT @@</a:t>
            </a:r>
            <a:r>
              <a:rPr lang="en-US" sz="2400" dirty="0" err="1" smtClean="0">
                <a:latin typeface="Courier New" pitchFamily="49" charset="0"/>
                <a:cs typeface="Courier New" pitchFamily="49" charset="0"/>
              </a:rPr>
              <a:t>lock_timeout</a:t>
            </a:r>
            <a:endParaRPr lang="en-US" sz="2400" dirty="0" smtClean="0">
              <a:latin typeface="Courier New" pitchFamily="49" charset="0"/>
              <a:cs typeface="Courier New" pitchFamily="49" charset="0"/>
            </a:endParaRPr>
          </a:p>
          <a:p>
            <a:r>
              <a:rPr lang="en-US" sz="2800" dirty="0" smtClean="0"/>
              <a:t>Change current value</a:t>
            </a:r>
          </a:p>
          <a:p>
            <a:pPr lvl="1"/>
            <a:r>
              <a:rPr lang="en-US" sz="2400" dirty="0" smtClean="0">
                <a:latin typeface="Courier New" pitchFamily="49" charset="0"/>
                <a:cs typeface="Courier New" pitchFamily="49" charset="0"/>
              </a:rPr>
              <a:t>SET LOCK_TIMEOUT N</a:t>
            </a:r>
          </a:p>
          <a:p>
            <a:pPr lvl="2"/>
            <a:r>
              <a:rPr lang="en-US" sz="2000" dirty="0" smtClean="0"/>
              <a:t>Where N represents the number of milliseconds</a:t>
            </a:r>
          </a:p>
          <a:p>
            <a:r>
              <a:rPr lang="en-US" sz="2800" dirty="0" smtClean="0"/>
              <a:t>Great for readers to give up waiting but what if a statement fails within a transaction?</a:t>
            </a:r>
          </a:p>
          <a:p>
            <a:pPr lvl="1"/>
            <a:r>
              <a:rPr lang="en-US" sz="2400" dirty="0" smtClean="0"/>
              <a:t>You must detect the runtime error (because this is user defined) and determine the fate of the transaction</a:t>
            </a:r>
          </a:p>
          <a:p>
            <a:pPr lvl="1"/>
            <a:r>
              <a:rPr lang="en-US" sz="2400" dirty="0" smtClean="0"/>
              <a:t>The transaction will be rolled back IF you have </a:t>
            </a:r>
            <a:r>
              <a:rPr lang="en-US" sz="2400" dirty="0" smtClean="0">
                <a:latin typeface="Courier New" pitchFamily="49" charset="0"/>
                <a:cs typeface="Courier New" pitchFamily="49" charset="0"/>
              </a:rPr>
              <a:t>SET XACT_ABORT ON</a:t>
            </a:r>
          </a:p>
          <a:p>
            <a:r>
              <a:rPr lang="en-US" sz="2800" dirty="0" smtClean="0"/>
              <a:t>Skip over locked rows with </a:t>
            </a:r>
            <a:r>
              <a:rPr lang="en-US" sz="2800" dirty="0" smtClean="0">
                <a:latin typeface="Courier New" pitchFamily="49" charset="0"/>
                <a:cs typeface="Courier New" pitchFamily="49" charset="0"/>
              </a:rPr>
              <a:t>READPAST</a:t>
            </a:r>
            <a:endParaRPr lang="en-US" sz="2800" dirty="0">
              <a:latin typeface="Courier New" pitchFamily="49" charset="0"/>
              <a:cs typeface="Courier New" pitchFamily="49"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5" name="Rectangle 3"/>
          <p:cNvSpPr>
            <a:spLocks noGrp="1" noChangeAspect="1" noChangeArrowheads="1"/>
          </p:cNvSpPr>
          <p:nvPr>
            <p:ph type="title"/>
          </p:nvPr>
        </p:nvSpPr>
        <p:spPr/>
        <p:txBody>
          <a:bodyPr>
            <a:normAutofit/>
          </a:bodyPr>
          <a:lstStyle/>
          <a:p>
            <a:r>
              <a:rPr lang="en-US" dirty="0"/>
              <a:t>Blocking – Is it Really a Problem?</a:t>
            </a:r>
          </a:p>
        </p:txBody>
      </p:sp>
      <p:sp>
        <p:nvSpPr>
          <p:cNvPr id="561156" name="Rectangle 4"/>
          <p:cNvSpPr>
            <a:spLocks noGrp="1" noChangeAspect="1" noChangeArrowheads="1"/>
          </p:cNvSpPr>
          <p:nvPr>
            <p:ph idx="1"/>
          </p:nvPr>
        </p:nvSpPr>
        <p:spPr/>
        <p:txBody>
          <a:bodyPr>
            <a:normAutofit/>
          </a:bodyPr>
          <a:lstStyle/>
          <a:p>
            <a:r>
              <a:rPr lang="en-US" sz="2400" dirty="0"/>
              <a:t>Locks guarantee consistency</a:t>
            </a:r>
          </a:p>
          <a:p>
            <a:r>
              <a:rPr lang="en-US" sz="2400" dirty="0"/>
              <a:t>First incompatible lock request waits</a:t>
            </a:r>
          </a:p>
          <a:p>
            <a:r>
              <a:rPr lang="en-US" sz="2400" dirty="0"/>
              <a:t>All other lock requests (even if compatible with locks currently held) </a:t>
            </a:r>
            <a:r>
              <a:rPr lang="en-US" sz="2400" b="1" u="sng" dirty="0">
                <a:solidFill>
                  <a:schemeClr val="accent1"/>
                </a:solidFill>
              </a:rPr>
              <a:t>WAIT</a:t>
            </a:r>
          </a:p>
          <a:p>
            <a:r>
              <a:rPr lang="en-US" sz="2400" dirty="0" smtClean="0"/>
              <a:t>Why</a:t>
            </a:r>
            <a:r>
              <a:rPr lang="en-US" sz="2400" dirty="0"/>
              <a:t>? To prevent lock starvation</a:t>
            </a:r>
          </a:p>
        </p:txBody>
      </p:sp>
      <p:grpSp>
        <p:nvGrpSpPr>
          <p:cNvPr id="2" name="Group 5"/>
          <p:cNvGrpSpPr>
            <a:grpSpLocks/>
          </p:cNvGrpSpPr>
          <p:nvPr/>
        </p:nvGrpSpPr>
        <p:grpSpPr bwMode="auto">
          <a:xfrm>
            <a:off x="1543050" y="4454525"/>
            <a:ext cx="838200" cy="914400"/>
            <a:chOff x="960" y="3264"/>
            <a:chExt cx="528" cy="576"/>
          </a:xfrm>
          <a:solidFill>
            <a:schemeClr val="bg2"/>
          </a:solidFill>
        </p:grpSpPr>
        <p:sp useBgFill="1">
          <p:nvSpPr>
            <p:cNvPr id="561158" name="AutoShape 6"/>
            <p:cNvSpPr>
              <a:spLocks noChangeArrowheads="1"/>
            </p:cNvSpPr>
            <p:nvPr/>
          </p:nvSpPr>
          <p:spPr bwMode="auto">
            <a:xfrm>
              <a:off x="960" y="3264"/>
              <a:ext cx="528" cy="576"/>
            </a:xfrm>
            <a:prstGeom prst="foldedCorner">
              <a:avLst>
                <a:gd name="adj" fmla="val 12500"/>
              </a:avLst>
            </a:prstGeom>
            <a:grpFill/>
            <a:ln w="9525">
              <a:solidFill>
                <a:schemeClr val="tx1"/>
              </a:solidFill>
              <a:round/>
              <a:headEnd/>
              <a:tailEnd/>
            </a:ln>
            <a:effectLst/>
          </p:spPr>
          <p:txBody>
            <a:bodyPr wrap="none" anchor="ctr"/>
            <a:lstStyle/>
            <a:p>
              <a:endParaRPr lang="en-US" dirty="0">
                <a:latin typeface="Calibri" pitchFamily="34" charset="0"/>
              </a:endParaRPr>
            </a:p>
          </p:txBody>
        </p:sp>
        <p:sp useBgFill="1">
          <p:nvSpPr>
            <p:cNvPr id="561159" name="Text Box 7"/>
            <p:cNvSpPr txBox="1">
              <a:spLocks noChangeArrowheads="1"/>
            </p:cNvSpPr>
            <p:nvPr/>
          </p:nvSpPr>
          <p:spPr bwMode="auto">
            <a:xfrm>
              <a:off x="960" y="3408"/>
              <a:ext cx="528" cy="144"/>
            </a:xfrm>
            <a:prstGeom prst="rect">
              <a:avLst/>
            </a:prstGeom>
            <a:grpFill/>
            <a:ln w="9525">
              <a:solidFill>
                <a:schemeClr val="tx1"/>
              </a:solidFill>
              <a:miter lim="800000"/>
              <a:headEnd/>
              <a:tailEnd/>
            </a:ln>
            <a:effectLst/>
          </p:spPr>
          <p:txBody>
            <a:bodyPr wrap="none" lIns="0" tIns="0" rIns="0" bIns="0"/>
            <a:lstStyle/>
            <a:p>
              <a:pPr algn="ctr" eaLnBrk="0" hangingPunct="0">
                <a:lnSpc>
                  <a:spcPct val="100000"/>
                </a:lnSpc>
                <a:spcBef>
                  <a:spcPct val="50000"/>
                </a:spcBef>
              </a:pPr>
              <a:r>
                <a:rPr lang="en-US" sz="1200">
                  <a:solidFill>
                    <a:schemeClr val="tx1"/>
                  </a:solidFill>
                  <a:latin typeface="Lucida Console" pitchFamily="49" charset="0"/>
                </a:rPr>
                <a:t>Row</a:t>
              </a:r>
            </a:p>
          </p:txBody>
        </p:sp>
        <p:sp useBgFill="1">
          <p:nvSpPr>
            <p:cNvPr id="561160" name="Text Box 8"/>
            <p:cNvSpPr txBox="1">
              <a:spLocks noChangeArrowheads="1"/>
            </p:cNvSpPr>
            <p:nvPr/>
          </p:nvSpPr>
          <p:spPr bwMode="auto">
            <a:xfrm>
              <a:off x="960" y="3552"/>
              <a:ext cx="528" cy="144"/>
            </a:xfrm>
            <a:prstGeom prst="rect">
              <a:avLst/>
            </a:prstGeom>
            <a:grpFill/>
            <a:ln w="9525">
              <a:solidFill>
                <a:schemeClr val="tx1"/>
              </a:solidFill>
              <a:miter lim="800000"/>
              <a:headEnd/>
              <a:tailEnd/>
            </a:ln>
            <a:effectLst/>
          </p:spPr>
          <p:txBody>
            <a:bodyPr wrap="none" lIns="0" tIns="0" rIns="0" bIns="0"/>
            <a:lstStyle/>
            <a:p>
              <a:pPr algn="ctr" eaLnBrk="0" hangingPunct="0">
                <a:lnSpc>
                  <a:spcPct val="100000"/>
                </a:lnSpc>
                <a:spcBef>
                  <a:spcPct val="50000"/>
                </a:spcBef>
              </a:pPr>
              <a:r>
                <a:rPr lang="en-US" sz="1200">
                  <a:solidFill>
                    <a:schemeClr val="tx1"/>
                  </a:solidFill>
                  <a:latin typeface="Lucida Console" pitchFamily="49" charset="0"/>
                </a:rPr>
                <a:t>Row</a:t>
              </a:r>
            </a:p>
          </p:txBody>
        </p:sp>
        <p:sp>
          <p:nvSpPr>
            <p:cNvPr id="561161" name="Text Box 9"/>
            <p:cNvSpPr txBox="1">
              <a:spLocks noChangeArrowheads="1"/>
            </p:cNvSpPr>
            <p:nvPr/>
          </p:nvSpPr>
          <p:spPr bwMode="auto">
            <a:xfrm>
              <a:off x="1136" y="3706"/>
              <a:ext cx="176" cy="116"/>
            </a:xfrm>
            <a:prstGeom prst="rect">
              <a:avLst/>
            </a:prstGeom>
            <a:grpFill/>
            <a:ln w="9525">
              <a:noFill/>
              <a:miter lim="800000"/>
              <a:headEnd/>
              <a:tailEnd/>
            </a:ln>
            <a:effectLst/>
          </p:spPr>
          <p:txBody>
            <a:bodyPr wrap="none" lIns="0" tIns="0" rIns="0" bIns="0">
              <a:spAutoFit/>
            </a:bodyPr>
            <a:lstStyle/>
            <a:p>
              <a:pPr algn="ctr" eaLnBrk="0" hangingPunct="0">
                <a:lnSpc>
                  <a:spcPct val="100000"/>
                </a:lnSpc>
                <a:spcBef>
                  <a:spcPct val="50000"/>
                </a:spcBef>
              </a:pPr>
              <a:r>
                <a:rPr lang="en-US" sz="1200" dirty="0">
                  <a:solidFill>
                    <a:schemeClr val="tx1"/>
                  </a:solidFill>
                  <a:latin typeface="Lucida Console" pitchFamily="49" charset="0"/>
                </a:rPr>
                <a:t>Row</a:t>
              </a:r>
            </a:p>
          </p:txBody>
        </p:sp>
        <p:sp>
          <p:nvSpPr>
            <p:cNvPr id="561162" name="Text Box 10"/>
            <p:cNvSpPr txBox="1">
              <a:spLocks noChangeArrowheads="1"/>
            </p:cNvSpPr>
            <p:nvPr/>
          </p:nvSpPr>
          <p:spPr bwMode="auto">
            <a:xfrm>
              <a:off x="1056" y="3300"/>
              <a:ext cx="336" cy="96"/>
            </a:xfrm>
            <a:prstGeom prst="rect">
              <a:avLst/>
            </a:prstGeom>
            <a:grpFill/>
            <a:ln w="9525">
              <a:noFill/>
              <a:miter lim="800000"/>
              <a:headEnd/>
              <a:tailEnd/>
            </a:ln>
            <a:effectLst/>
          </p:spPr>
          <p:txBody>
            <a:bodyPr wrap="none" lIns="0" tIns="0" rIns="0" bIns="0"/>
            <a:lstStyle/>
            <a:p>
              <a:pPr algn="ctr" eaLnBrk="0" hangingPunct="0">
                <a:lnSpc>
                  <a:spcPct val="100000"/>
                </a:lnSpc>
                <a:spcBef>
                  <a:spcPct val="50000"/>
                </a:spcBef>
              </a:pPr>
              <a:r>
                <a:rPr lang="en-US" sz="800" i="1">
                  <a:solidFill>
                    <a:schemeClr val="tx1"/>
                  </a:solidFill>
                  <a:latin typeface="Lucida Console" pitchFamily="49" charset="0"/>
                </a:rPr>
                <a:t>header</a:t>
              </a:r>
            </a:p>
          </p:txBody>
        </p:sp>
      </p:grpSp>
      <p:sp>
        <p:nvSpPr>
          <p:cNvPr id="561163" name="Lock"/>
          <p:cNvSpPr>
            <a:spLocks noEditPoints="1" noChangeArrowheads="1"/>
          </p:cNvSpPr>
          <p:nvPr/>
        </p:nvSpPr>
        <p:spPr bwMode="auto">
          <a:xfrm>
            <a:off x="685800" y="4273550"/>
            <a:ext cx="333375" cy="419100"/>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rgbClr val="C0C0C0"/>
          </a:solidFill>
          <a:ln w="19050">
            <a:solidFill>
              <a:srgbClr val="000000"/>
            </a:solidFill>
            <a:miter lim="800000"/>
            <a:headEnd/>
            <a:tailEnd/>
          </a:ln>
        </p:spPr>
        <p:txBody>
          <a:bodyPr/>
          <a:lstStyle/>
          <a:p>
            <a:endParaRPr lang="en-US" dirty="0">
              <a:latin typeface="Calibri" pitchFamily="34" charset="0"/>
            </a:endParaRPr>
          </a:p>
        </p:txBody>
      </p:sp>
      <p:sp>
        <p:nvSpPr>
          <p:cNvPr id="561164" name="Text Box 12"/>
          <p:cNvSpPr txBox="1">
            <a:spLocks noChangeArrowheads="1"/>
          </p:cNvSpPr>
          <p:nvPr/>
        </p:nvSpPr>
        <p:spPr bwMode="auto">
          <a:xfrm>
            <a:off x="381000" y="4333875"/>
            <a:ext cx="419100" cy="244475"/>
          </a:xfrm>
          <a:prstGeom prst="rect">
            <a:avLst/>
          </a:prstGeom>
          <a:noFill/>
          <a:ln w="9525">
            <a:noFill/>
            <a:miter lim="800000"/>
            <a:headEnd/>
            <a:tailEnd/>
          </a:ln>
          <a:effectLst/>
        </p:spPr>
        <p:txBody>
          <a:bodyPr lIns="0" tIns="0" rIns="0" bIns="0">
            <a:spAutoFit/>
          </a:bodyPr>
          <a:lstStyle/>
          <a:p>
            <a:pPr algn="ctr" eaLnBrk="0" hangingPunct="0">
              <a:lnSpc>
                <a:spcPct val="100000"/>
              </a:lnSpc>
              <a:spcBef>
                <a:spcPct val="50000"/>
              </a:spcBef>
            </a:pPr>
            <a:r>
              <a:rPr lang="en-US" sz="1600">
                <a:solidFill>
                  <a:schemeClr val="tx1"/>
                </a:solidFill>
                <a:latin typeface="Lucida Console" pitchFamily="49" charset="0"/>
              </a:rPr>
              <a:t>S</a:t>
            </a:r>
          </a:p>
        </p:txBody>
      </p:sp>
      <p:sp>
        <p:nvSpPr>
          <p:cNvPr id="561165" name="Lock"/>
          <p:cNvSpPr>
            <a:spLocks noEditPoints="1" noChangeArrowheads="1"/>
          </p:cNvSpPr>
          <p:nvPr/>
        </p:nvSpPr>
        <p:spPr bwMode="auto">
          <a:xfrm>
            <a:off x="609600" y="4746625"/>
            <a:ext cx="333375" cy="419100"/>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rgbClr val="C0C0C0"/>
          </a:solidFill>
          <a:ln w="19050">
            <a:solidFill>
              <a:srgbClr val="000000"/>
            </a:solidFill>
            <a:miter lim="800000"/>
            <a:headEnd/>
            <a:tailEnd/>
          </a:ln>
        </p:spPr>
        <p:txBody>
          <a:bodyPr/>
          <a:lstStyle/>
          <a:p>
            <a:endParaRPr lang="en-US" dirty="0">
              <a:latin typeface="Calibri" pitchFamily="34" charset="0"/>
            </a:endParaRPr>
          </a:p>
        </p:txBody>
      </p:sp>
      <p:sp>
        <p:nvSpPr>
          <p:cNvPr id="561166" name="Text Box 14"/>
          <p:cNvSpPr txBox="1">
            <a:spLocks noChangeArrowheads="1"/>
          </p:cNvSpPr>
          <p:nvPr/>
        </p:nvSpPr>
        <p:spPr bwMode="auto">
          <a:xfrm>
            <a:off x="304800" y="4806950"/>
            <a:ext cx="419100" cy="244475"/>
          </a:xfrm>
          <a:prstGeom prst="rect">
            <a:avLst/>
          </a:prstGeom>
          <a:noFill/>
          <a:ln w="9525">
            <a:noFill/>
            <a:miter lim="800000"/>
            <a:headEnd/>
            <a:tailEnd/>
          </a:ln>
          <a:effectLst/>
        </p:spPr>
        <p:txBody>
          <a:bodyPr lIns="0" tIns="0" rIns="0" bIns="0">
            <a:spAutoFit/>
          </a:bodyPr>
          <a:lstStyle/>
          <a:p>
            <a:pPr algn="ctr" eaLnBrk="0" hangingPunct="0">
              <a:lnSpc>
                <a:spcPct val="100000"/>
              </a:lnSpc>
              <a:spcBef>
                <a:spcPct val="50000"/>
              </a:spcBef>
            </a:pPr>
            <a:r>
              <a:rPr lang="en-US" sz="1600">
                <a:solidFill>
                  <a:schemeClr val="tx1"/>
                </a:solidFill>
                <a:latin typeface="Lucida Console" pitchFamily="49" charset="0"/>
              </a:rPr>
              <a:t>S</a:t>
            </a:r>
          </a:p>
        </p:txBody>
      </p:sp>
      <p:sp>
        <p:nvSpPr>
          <p:cNvPr id="561167" name="Lock"/>
          <p:cNvSpPr>
            <a:spLocks noEditPoints="1" noChangeArrowheads="1"/>
          </p:cNvSpPr>
          <p:nvPr/>
        </p:nvSpPr>
        <p:spPr bwMode="auto">
          <a:xfrm>
            <a:off x="904875" y="5178425"/>
            <a:ext cx="333375" cy="419100"/>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rgbClr val="C0C0C0"/>
          </a:solidFill>
          <a:ln w="19050">
            <a:solidFill>
              <a:srgbClr val="000000"/>
            </a:solidFill>
            <a:miter lim="800000"/>
            <a:headEnd/>
            <a:tailEnd/>
          </a:ln>
        </p:spPr>
        <p:txBody>
          <a:bodyPr/>
          <a:lstStyle/>
          <a:p>
            <a:endParaRPr lang="en-US" dirty="0">
              <a:latin typeface="Calibri" pitchFamily="34" charset="0"/>
            </a:endParaRPr>
          </a:p>
        </p:txBody>
      </p:sp>
      <p:sp>
        <p:nvSpPr>
          <p:cNvPr id="561168" name="Text Box 16"/>
          <p:cNvSpPr txBox="1">
            <a:spLocks noChangeArrowheads="1"/>
          </p:cNvSpPr>
          <p:nvPr/>
        </p:nvSpPr>
        <p:spPr bwMode="auto">
          <a:xfrm>
            <a:off x="600075" y="5238750"/>
            <a:ext cx="419100" cy="244475"/>
          </a:xfrm>
          <a:prstGeom prst="rect">
            <a:avLst/>
          </a:prstGeom>
          <a:noFill/>
          <a:ln w="9525">
            <a:noFill/>
            <a:miter lim="800000"/>
            <a:headEnd/>
            <a:tailEnd/>
          </a:ln>
          <a:effectLst/>
        </p:spPr>
        <p:txBody>
          <a:bodyPr lIns="0" tIns="0" rIns="0" bIns="0">
            <a:spAutoFit/>
          </a:bodyPr>
          <a:lstStyle/>
          <a:p>
            <a:pPr algn="ctr" eaLnBrk="0" hangingPunct="0">
              <a:lnSpc>
                <a:spcPct val="100000"/>
              </a:lnSpc>
              <a:spcBef>
                <a:spcPct val="50000"/>
              </a:spcBef>
            </a:pPr>
            <a:r>
              <a:rPr lang="en-US" sz="1600">
                <a:solidFill>
                  <a:schemeClr val="tx1"/>
                </a:solidFill>
                <a:latin typeface="Lucida Console" pitchFamily="49" charset="0"/>
              </a:rPr>
              <a:t>S</a:t>
            </a:r>
          </a:p>
        </p:txBody>
      </p:sp>
      <p:sp>
        <p:nvSpPr>
          <p:cNvPr id="561169" name="Line 17"/>
          <p:cNvSpPr>
            <a:spLocks noChangeShapeType="1"/>
          </p:cNvSpPr>
          <p:nvPr/>
        </p:nvSpPr>
        <p:spPr bwMode="auto">
          <a:xfrm>
            <a:off x="1085850" y="4530725"/>
            <a:ext cx="533400" cy="457200"/>
          </a:xfrm>
          <a:prstGeom prst="line">
            <a:avLst/>
          </a:prstGeom>
          <a:noFill/>
          <a:ln w="9525">
            <a:solidFill>
              <a:schemeClr val="tx1"/>
            </a:solidFill>
            <a:round/>
            <a:headEnd/>
            <a:tailEnd type="triangle" w="med" len="med"/>
          </a:ln>
          <a:effectLst/>
        </p:spPr>
        <p:txBody>
          <a:bodyPr/>
          <a:lstStyle/>
          <a:p>
            <a:endParaRPr lang="en-US" dirty="0">
              <a:latin typeface="Calibri" pitchFamily="34" charset="0"/>
            </a:endParaRPr>
          </a:p>
        </p:txBody>
      </p:sp>
      <p:sp>
        <p:nvSpPr>
          <p:cNvPr id="561170" name="Line 18"/>
          <p:cNvSpPr>
            <a:spLocks noChangeShapeType="1"/>
          </p:cNvSpPr>
          <p:nvPr/>
        </p:nvSpPr>
        <p:spPr bwMode="auto">
          <a:xfrm>
            <a:off x="1009650" y="4987925"/>
            <a:ext cx="609600" cy="0"/>
          </a:xfrm>
          <a:prstGeom prst="line">
            <a:avLst/>
          </a:prstGeom>
          <a:noFill/>
          <a:ln w="9525">
            <a:solidFill>
              <a:schemeClr val="tx1"/>
            </a:solidFill>
            <a:round/>
            <a:headEnd/>
            <a:tailEnd type="triangle" w="med" len="med"/>
          </a:ln>
          <a:effectLst/>
        </p:spPr>
        <p:txBody>
          <a:bodyPr/>
          <a:lstStyle/>
          <a:p>
            <a:endParaRPr lang="en-US" dirty="0">
              <a:latin typeface="Calibri" pitchFamily="34" charset="0"/>
            </a:endParaRPr>
          </a:p>
        </p:txBody>
      </p:sp>
      <p:sp>
        <p:nvSpPr>
          <p:cNvPr id="561171" name="Line 19"/>
          <p:cNvSpPr>
            <a:spLocks noChangeShapeType="1"/>
          </p:cNvSpPr>
          <p:nvPr/>
        </p:nvSpPr>
        <p:spPr bwMode="auto">
          <a:xfrm flipV="1">
            <a:off x="1314450" y="4987925"/>
            <a:ext cx="304800" cy="457200"/>
          </a:xfrm>
          <a:prstGeom prst="line">
            <a:avLst/>
          </a:prstGeom>
          <a:noFill/>
          <a:ln w="9525">
            <a:solidFill>
              <a:schemeClr val="tx1"/>
            </a:solidFill>
            <a:round/>
            <a:headEnd/>
            <a:tailEnd type="triangle" w="med" len="med"/>
          </a:ln>
          <a:effectLst/>
        </p:spPr>
        <p:txBody>
          <a:bodyPr/>
          <a:lstStyle/>
          <a:p>
            <a:endParaRPr lang="en-US" dirty="0">
              <a:latin typeface="Calibri" pitchFamily="34" charset="0"/>
            </a:endParaRPr>
          </a:p>
        </p:txBody>
      </p:sp>
      <p:sp>
        <p:nvSpPr>
          <p:cNvPr id="561172" name="Text Box 20"/>
          <p:cNvSpPr txBox="1">
            <a:spLocks noChangeArrowheads="1"/>
          </p:cNvSpPr>
          <p:nvPr/>
        </p:nvSpPr>
        <p:spPr bwMode="auto">
          <a:xfrm>
            <a:off x="523875" y="3657600"/>
            <a:ext cx="2073275" cy="584775"/>
          </a:xfrm>
          <a:prstGeom prst="rect">
            <a:avLst/>
          </a:prstGeom>
          <a:noFill/>
          <a:ln w="9525">
            <a:noFill/>
            <a:miter lim="800000"/>
            <a:headEnd/>
            <a:tailEnd/>
          </a:ln>
          <a:effectLst/>
        </p:spPr>
        <p:txBody>
          <a:bodyPr>
            <a:spAutoFit/>
          </a:bodyPr>
          <a:lstStyle/>
          <a:p>
            <a:pPr algn="ctr" eaLnBrk="0" hangingPunct="0">
              <a:lnSpc>
                <a:spcPct val="100000"/>
              </a:lnSpc>
            </a:pPr>
            <a:r>
              <a:rPr lang="en-US" sz="1600" dirty="0">
                <a:solidFill>
                  <a:schemeClr val="tx1"/>
                </a:solidFill>
                <a:latin typeface="Calibri" pitchFamily="34" charset="0"/>
              </a:rPr>
              <a:t>Imagine 3 compatible readers</a:t>
            </a:r>
          </a:p>
        </p:txBody>
      </p:sp>
      <p:grpSp>
        <p:nvGrpSpPr>
          <p:cNvPr id="3" name="Group 21"/>
          <p:cNvGrpSpPr>
            <a:grpSpLocks/>
          </p:cNvGrpSpPr>
          <p:nvPr/>
        </p:nvGrpSpPr>
        <p:grpSpPr bwMode="auto">
          <a:xfrm>
            <a:off x="7737475" y="4498975"/>
            <a:ext cx="838200" cy="914400"/>
            <a:chOff x="960" y="3264"/>
            <a:chExt cx="528" cy="576"/>
          </a:xfrm>
          <a:solidFill>
            <a:schemeClr val="bg2"/>
          </a:solidFill>
        </p:grpSpPr>
        <p:sp useBgFill="1">
          <p:nvSpPr>
            <p:cNvPr id="561174" name="AutoShape 22"/>
            <p:cNvSpPr>
              <a:spLocks noChangeArrowheads="1"/>
            </p:cNvSpPr>
            <p:nvPr/>
          </p:nvSpPr>
          <p:spPr bwMode="auto">
            <a:xfrm>
              <a:off x="960" y="3264"/>
              <a:ext cx="528" cy="576"/>
            </a:xfrm>
            <a:prstGeom prst="foldedCorner">
              <a:avLst>
                <a:gd name="adj" fmla="val 12500"/>
              </a:avLst>
            </a:prstGeom>
            <a:grpFill/>
            <a:ln w="9525">
              <a:solidFill>
                <a:schemeClr val="tx1"/>
              </a:solidFill>
              <a:round/>
              <a:headEnd/>
              <a:tailEnd/>
            </a:ln>
            <a:effectLst/>
          </p:spPr>
          <p:txBody>
            <a:bodyPr wrap="none" anchor="ctr"/>
            <a:lstStyle/>
            <a:p>
              <a:endParaRPr lang="en-US" dirty="0">
                <a:latin typeface="Calibri" pitchFamily="34" charset="0"/>
              </a:endParaRPr>
            </a:p>
          </p:txBody>
        </p:sp>
        <p:sp useBgFill="1">
          <p:nvSpPr>
            <p:cNvPr id="561175" name="Text Box 23"/>
            <p:cNvSpPr txBox="1">
              <a:spLocks noChangeArrowheads="1"/>
            </p:cNvSpPr>
            <p:nvPr/>
          </p:nvSpPr>
          <p:spPr bwMode="auto">
            <a:xfrm>
              <a:off x="960" y="3408"/>
              <a:ext cx="528" cy="144"/>
            </a:xfrm>
            <a:prstGeom prst="rect">
              <a:avLst/>
            </a:prstGeom>
            <a:grpFill/>
            <a:ln w="9525">
              <a:solidFill>
                <a:schemeClr val="tx1"/>
              </a:solidFill>
              <a:miter lim="800000"/>
              <a:headEnd/>
              <a:tailEnd/>
            </a:ln>
            <a:effectLst/>
          </p:spPr>
          <p:txBody>
            <a:bodyPr wrap="none" lIns="0" tIns="0" rIns="0" bIns="0"/>
            <a:lstStyle/>
            <a:p>
              <a:pPr algn="ctr" eaLnBrk="0" hangingPunct="0">
                <a:lnSpc>
                  <a:spcPct val="100000"/>
                </a:lnSpc>
                <a:spcBef>
                  <a:spcPct val="50000"/>
                </a:spcBef>
              </a:pPr>
              <a:r>
                <a:rPr lang="en-US" sz="1200" dirty="0">
                  <a:solidFill>
                    <a:schemeClr val="tx1"/>
                  </a:solidFill>
                  <a:latin typeface="Lucida Console" pitchFamily="49" charset="0"/>
                </a:rPr>
                <a:t>Row</a:t>
              </a:r>
            </a:p>
          </p:txBody>
        </p:sp>
        <p:sp useBgFill="1">
          <p:nvSpPr>
            <p:cNvPr id="561176" name="Text Box 24"/>
            <p:cNvSpPr txBox="1">
              <a:spLocks noChangeArrowheads="1"/>
            </p:cNvSpPr>
            <p:nvPr/>
          </p:nvSpPr>
          <p:spPr bwMode="auto">
            <a:xfrm>
              <a:off x="960" y="3552"/>
              <a:ext cx="528" cy="144"/>
            </a:xfrm>
            <a:prstGeom prst="rect">
              <a:avLst/>
            </a:prstGeom>
            <a:grpFill/>
            <a:ln w="9525">
              <a:solidFill>
                <a:schemeClr val="tx1"/>
              </a:solidFill>
              <a:miter lim="800000"/>
              <a:headEnd/>
              <a:tailEnd/>
            </a:ln>
            <a:effectLst/>
          </p:spPr>
          <p:txBody>
            <a:bodyPr wrap="none" lIns="0" tIns="0" rIns="0" bIns="0"/>
            <a:lstStyle/>
            <a:p>
              <a:pPr algn="ctr" eaLnBrk="0" hangingPunct="0">
                <a:lnSpc>
                  <a:spcPct val="100000"/>
                </a:lnSpc>
                <a:spcBef>
                  <a:spcPct val="50000"/>
                </a:spcBef>
              </a:pPr>
              <a:r>
                <a:rPr lang="en-US" sz="1200">
                  <a:solidFill>
                    <a:schemeClr val="tx1"/>
                  </a:solidFill>
                  <a:latin typeface="Lucida Console" pitchFamily="49" charset="0"/>
                </a:rPr>
                <a:t>Row</a:t>
              </a:r>
            </a:p>
          </p:txBody>
        </p:sp>
        <p:sp>
          <p:nvSpPr>
            <p:cNvPr id="561177" name="Text Box 25"/>
            <p:cNvSpPr txBox="1">
              <a:spLocks noChangeArrowheads="1"/>
            </p:cNvSpPr>
            <p:nvPr/>
          </p:nvSpPr>
          <p:spPr bwMode="auto">
            <a:xfrm>
              <a:off x="1136" y="3701"/>
              <a:ext cx="176" cy="116"/>
            </a:xfrm>
            <a:prstGeom prst="rect">
              <a:avLst/>
            </a:prstGeom>
            <a:grpFill/>
            <a:ln w="9525">
              <a:noFill/>
              <a:miter lim="800000"/>
              <a:headEnd/>
              <a:tailEnd/>
            </a:ln>
            <a:effectLst/>
          </p:spPr>
          <p:txBody>
            <a:bodyPr wrap="none" lIns="0" tIns="0" rIns="0" bIns="0">
              <a:spAutoFit/>
            </a:bodyPr>
            <a:lstStyle/>
            <a:p>
              <a:pPr algn="ctr" eaLnBrk="0" hangingPunct="0">
                <a:lnSpc>
                  <a:spcPct val="100000"/>
                </a:lnSpc>
                <a:spcBef>
                  <a:spcPct val="50000"/>
                </a:spcBef>
              </a:pPr>
              <a:r>
                <a:rPr lang="en-US" sz="1200">
                  <a:solidFill>
                    <a:schemeClr val="tx1"/>
                  </a:solidFill>
                  <a:latin typeface="Lucida Console" pitchFamily="49" charset="0"/>
                </a:rPr>
                <a:t>Row</a:t>
              </a:r>
            </a:p>
          </p:txBody>
        </p:sp>
        <p:sp>
          <p:nvSpPr>
            <p:cNvPr id="561178" name="Text Box 26"/>
            <p:cNvSpPr txBox="1">
              <a:spLocks noChangeArrowheads="1"/>
            </p:cNvSpPr>
            <p:nvPr/>
          </p:nvSpPr>
          <p:spPr bwMode="auto">
            <a:xfrm>
              <a:off x="1056" y="3300"/>
              <a:ext cx="336" cy="96"/>
            </a:xfrm>
            <a:prstGeom prst="rect">
              <a:avLst/>
            </a:prstGeom>
            <a:grpFill/>
            <a:ln w="9525">
              <a:noFill/>
              <a:miter lim="800000"/>
              <a:headEnd/>
              <a:tailEnd/>
            </a:ln>
            <a:effectLst/>
          </p:spPr>
          <p:txBody>
            <a:bodyPr wrap="none" lIns="0" tIns="0" rIns="0" bIns="0"/>
            <a:lstStyle/>
            <a:p>
              <a:pPr algn="ctr" eaLnBrk="0" hangingPunct="0">
                <a:lnSpc>
                  <a:spcPct val="100000"/>
                </a:lnSpc>
                <a:spcBef>
                  <a:spcPct val="50000"/>
                </a:spcBef>
              </a:pPr>
              <a:r>
                <a:rPr lang="en-US" sz="800" i="1">
                  <a:solidFill>
                    <a:schemeClr val="tx1"/>
                  </a:solidFill>
                  <a:latin typeface="Lucida Console" pitchFamily="49" charset="0"/>
                </a:rPr>
                <a:t>header</a:t>
              </a:r>
            </a:p>
          </p:txBody>
        </p:sp>
      </p:grpSp>
      <p:sp>
        <p:nvSpPr>
          <p:cNvPr id="561179" name="Lock"/>
          <p:cNvSpPr>
            <a:spLocks noEditPoints="1" noChangeArrowheads="1"/>
          </p:cNvSpPr>
          <p:nvPr/>
        </p:nvSpPr>
        <p:spPr bwMode="auto">
          <a:xfrm>
            <a:off x="6877050" y="4318000"/>
            <a:ext cx="333375" cy="419100"/>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rgbClr val="C0C0C0"/>
          </a:solidFill>
          <a:ln w="19050">
            <a:solidFill>
              <a:srgbClr val="000000"/>
            </a:solidFill>
            <a:miter lim="800000"/>
            <a:headEnd/>
            <a:tailEnd/>
          </a:ln>
        </p:spPr>
        <p:txBody>
          <a:bodyPr/>
          <a:lstStyle/>
          <a:p>
            <a:endParaRPr lang="en-US" dirty="0">
              <a:latin typeface="Calibri" pitchFamily="34" charset="0"/>
            </a:endParaRPr>
          </a:p>
        </p:txBody>
      </p:sp>
      <p:sp>
        <p:nvSpPr>
          <p:cNvPr id="561180" name="Text Box 28"/>
          <p:cNvSpPr txBox="1">
            <a:spLocks noChangeArrowheads="1"/>
          </p:cNvSpPr>
          <p:nvPr/>
        </p:nvSpPr>
        <p:spPr bwMode="auto">
          <a:xfrm>
            <a:off x="6572250" y="4378325"/>
            <a:ext cx="419100" cy="244475"/>
          </a:xfrm>
          <a:prstGeom prst="rect">
            <a:avLst/>
          </a:prstGeom>
          <a:noFill/>
          <a:ln w="9525">
            <a:noFill/>
            <a:miter lim="800000"/>
            <a:headEnd/>
            <a:tailEnd/>
          </a:ln>
          <a:effectLst/>
        </p:spPr>
        <p:txBody>
          <a:bodyPr lIns="0" tIns="0" rIns="0" bIns="0">
            <a:spAutoFit/>
          </a:bodyPr>
          <a:lstStyle/>
          <a:p>
            <a:pPr algn="ctr" eaLnBrk="0" hangingPunct="0">
              <a:lnSpc>
                <a:spcPct val="100000"/>
              </a:lnSpc>
              <a:spcBef>
                <a:spcPct val="50000"/>
              </a:spcBef>
            </a:pPr>
            <a:r>
              <a:rPr lang="en-US" sz="1600">
                <a:solidFill>
                  <a:schemeClr val="tx1"/>
                </a:solidFill>
                <a:latin typeface="Lucida Console" pitchFamily="49" charset="0"/>
              </a:rPr>
              <a:t>S</a:t>
            </a:r>
          </a:p>
        </p:txBody>
      </p:sp>
      <p:sp>
        <p:nvSpPr>
          <p:cNvPr id="561181" name="Lock"/>
          <p:cNvSpPr>
            <a:spLocks noEditPoints="1" noChangeArrowheads="1"/>
          </p:cNvSpPr>
          <p:nvPr/>
        </p:nvSpPr>
        <p:spPr bwMode="auto">
          <a:xfrm>
            <a:off x="6800850" y="4791075"/>
            <a:ext cx="333375" cy="419100"/>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rgbClr val="C0C0C0"/>
          </a:solidFill>
          <a:ln w="19050">
            <a:solidFill>
              <a:srgbClr val="000000"/>
            </a:solidFill>
            <a:miter lim="800000"/>
            <a:headEnd/>
            <a:tailEnd/>
          </a:ln>
        </p:spPr>
        <p:txBody>
          <a:bodyPr/>
          <a:lstStyle/>
          <a:p>
            <a:endParaRPr lang="en-US" dirty="0">
              <a:latin typeface="Calibri" pitchFamily="34" charset="0"/>
            </a:endParaRPr>
          </a:p>
        </p:txBody>
      </p:sp>
      <p:sp>
        <p:nvSpPr>
          <p:cNvPr id="561182" name="Text Box 30"/>
          <p:cNvSpPr txBox="1">
            <a:spLocks noChangeArrowheads="1"/>
          </p:cNvSpPr>
          <p:nvPr/>
        </p:nvSpPr>
        <p:spPr bwMode="auto">
          <a:xfrm>
            <a:off x="6496050" y="4851400"/>
            <a:ext cx="419100" cy="244475"/>
          </a:xfrm>
          <a:prstGeom prst="rect">
            <a:avLst/>
          </a:prstGeom>
          <a:noFill/>
          <a:ln w="9525">
            <a:noFill/>
            <a:miter lim="800000"/>
            <a:headEnd/>
            <a:tailEnd/>
          </a:ln>
          <a:effectLst/>
        </p:spPr>
        <p:txBody>
          <a:bodyPr lIns="0" tIns="0" rIns="0" bIns="0">
            <a:spAutoFit/>
          </a:bodyPr>
          <a:lstStyle/>
          <a:p>
            <a:pPr algn="ctr" eaLnBrk="0" hangingPunct="0">
              <a:lnSpc>
                <a:spcPct val="100000"/>
              </a:lnSpc>
              <a:spcBef>
                <a:spcPct val="50000"/>
              </a:spcBef>
            </a:pPr>
            <a:r>
              <a:rPr lang="en-US" sz="1600">
                <a:solidFill>
                  <a:schemeClr val="tx1"/>
                </a:solidFill>
                <a:latin typeface="Lucida Console" pitchFamily="49" charset="0"/>
              </a:rPr>
              <a:t>S</a:t>
            </a:r>
          </a:p>
        </p:txBody>
      </p:sp>
      <p:sp>
        <p:nvSpPr>
          <p:cNvPr id="561183" name="Lock"/>
          <p:cNvSpPr>
            <a:spLocks noEditPoints="1" noChangeArrowheads="1"/>
          </p:cNvSpPr>
          <p:nvPr/>
        </p:nvSpPr>
        <p:spPr bwMode="auto">
          <a:xfrm>
            <a:off x="7099300" y="5222875"/>
            <a:ext cx="333375" cy="419100"/>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rgbClr val="C0C0C0"/>
          </a:solidFill>
          <a:ln w="19050">
            <a:solidFill>
              <a:srgbClr val="000000"/>
            </a:solidFill>
            <a:miter lim="800000"/>
            <a:headEnd/>
            <a:tailEnd/>
          </a:ln>
        </p:spPr>
        <p:txBody>
          <a:bodyPr/>
          <a:lstStyle/>
          <a:p>
            <a:endParaRPr lang="en-US" dirty="0">
              <a:latin typeface="Calibri" pitchFamily="34" charset="0"/>
            </a:endParaRPr>
          </a:p>
        </p:txBody>
      </p:sp>
      <p:sp>
        <p:nvSpPr>
          <p:cNvPr id="561184" name="Text Box 32"/>
          <p:cNvSpPr txBox="1">
            <a:spLocks noChangeArrowheads="1"/>
          </p:cNvSpPr>
          <p:nvPr/>
        </p:nvSpPr>
        <p:spPr bwMode="auto">
          <a:xfrm>
            <a:off x="6794500" y="5283200"/>
            <a:ext cx="419100" cy="244475"/>
          </a:xfrm>
          <a:prstGeom prst="rect">
            <a:avLst/>
          </a:prstGeom>
          <a:noFill/>
          <a:ln w="9525">
            <a:noFill/>
            <a:miter lim="800000"/>
            <a:headEnd/>
            <a:tailEnd/>
          </a:ln>
          <a:effectLst/>
        </p:spPr>
        <p:txBody>
          <a:bodyPr lIns="0" tIns="0" rIns="0" bIns="0">
            <a:spAutoFit/>
          </a:bodyPr>
          <a:lstStyle/>
          <a:p>
            <a:pPr algn="ctr" eaLnBrk="0" hangingPunct="0">
              <a:lnSpc>
                <a:spcPct val="100000"/>
              </a:lnSpc>
              <a:spcBef>
                <a:spcPct val="50000"/>
              </a:spcBef>
            </a:pPr>
            <a:r>
              <a:rPr lang="en-US" sz="1600">
                <a:solidFill>
                  <a:schemeClr val="tx1"/>
                </a:solidFill>
                <a:latin typeface="Lucida Console" pitchFamily="49" charset="0"/>
              </a:rPr>
              <a:t>S</a:t>
            </a:r>
          </a:p>
        </p:txBody>
      </p:sp>
      <p:sp>
        <p:nvSpPr>
          <p:cNvPr id="561185" name="Line 33"/>
          <p:cNvSpPr>
            <a:spLocks noChangeShapeType="1"/>
          </p:cNvSpPr>
          <p:nvPr/>
        </p:nvSpPr>
        <p:spPr bwMode="auto">
          <a:xfrm>
            <a:off x="7280275" y="4575175"/>
            <a:ext cx="533400" cy="457200"/>
          </a:xfrm>
          <a:prstGeom prst="line">
            <a:avLst/>
          </a:prstGeom>
          <a:noFill/>
          <a:ln w="9525">
            <a:solidFill>
              <a:schemeClr val="tx1"/>
            </a:solidFill>
            <a:round/>
            <a:headEnd/>
            <a:tailEnd type="triangle" w="med" len="med"/>
          </a:ln>
          <a:effectLst/>
        </p:spPr>
        <p:txBody>
          <a:bodyPr/>
          <a:lstStyle/>
          <a:p>
            <a:endParaRPr lang="en-US" dirty="0">
              <a:latin typeface="Calibri" pitchFamily="34" charset="0"/>
            </a:endParaRPr>
          </a:p>
        </p:txBody>
      </p:sp>
      <p:sp>
        <p:nvSpPr>
          <p:cNvPr id="561186" name="Line 34"/>
          <p:cNvSpPr>
            <a:spLocks noChangeShapeType="1"/>
          </p:cNvSpPr>
          <p:nvPr/>
        </p:nvSpPr>
        <p:spPr bwMode="auto">
          <a:xfrm>
            <a:off x="7204075" y="5032375"/>
            <a:ext cx="609600" cy="0"/>
          </a:xfrm>
          <a:prstGeom prst="line">
            <a:avLst/>
          </a:prstGeom>
          <a:noFill/>
          <a:ln w="9525">
            <a:solidFill>
              <a:schemeClr val="tx1"/>
            </a:solidFill>
            <a:round/>
            <a:headEnd/>
            <a:tailEnd type="triangle" w="med" len="med"/>
          </a:ln>
          <a:effectLst/>
        </p:spPr>
        <p:txBody>
          <a:bodyPr/>
          <a:lstStyle/>
          <a:p>
            <a:endParaRPr lang="en-US" dirty="0">
              <a:latin typeface="Calibri" pitchFamily="34" charset="0"/>
            </a:endParaRPr>
          </a:p>
        </p:txBody>
      </p:sp>
      <p:sp>
        <p:nvSpPr>
          <p:cNvPr id="561187" name="Line 35"/>
          <p:cNvSpPr>
            <a:spLocks noChangeShapeType="1"/>
          </p:cNvSpPr>
          <p:nvPr/>
        </p:nvSpPr>
        <p:spPr bwMode="auto">
          <a:xfrm flipV="1">
            <a:off x="7508875" y="5032375"/>
            <a:ext cx="304800" cy="457200"/>
          </a:xfrm>
          <a:prstGeom prst="line">
            <a:avLst/>
          </a:prstGeom>
          <a:noFill/>
          <a:ln w="9525">
            <a:solidFill>
              <a:schemeClr val="tx1"/>
            </a:solidFill>
            <a:round/>
            <a:headEnd/>
            <a:tailEnd type="triangle" w="med" len="med"/>
          </a:ln>
          <a:effectLst/>
        </p:spPr>
        <p:txBody>
          <a:bodyPr/>
          <a:lstStyle/>
          <a:p>
            <a:endParaRPr lang="en-US" dirty="0">
              <a:latin typeface="Calibri" pitchFamily="34" charset="0"/>
            </a:endParaRPr>
          </a:p>
        </p:txBody>
      </p:sp>
      <p:sp>
        <p:nvSpPr>
          <p:cNvPr id="561188" name="Text Box 36"/>
          <p:cNvSpPr txBox="1">
            <a:spLocks noChangeArrowheads="1"/>
          </p:cNvSpPr>
          <p:nvPr/>
        </p:nvSpPr>
        <p:spPr bwMode="auto">
          <a:xfrm>
            <a:off x="6937375" y="3692525"/>
            <a:ext cx="2073275" cy="584775"/>
          </a:xfrm>
          <a:prstGeom prst="rect">
            <a:avLst/>
          </a:prstGeom>
          <a:noFill/>
          <a:ln w="9525">
            <a:noFill/>
            <a:miter lim="800000"/>
            <a:headEnd/>
            <a:tailEnd/>
          </a:ln>
          <a:effectLst/>
        </p:spPr>
        <p:txBody>
          <a:bodyPr>
            <a:spAutoFit/>
          </a:bodyPr>
          <a:lstStyle/>
          <a:p>
            <a:pPr algn="ctr" eaLnBrk="0" hangingPunct="0">
              <a:lnSpc>
                <a:spcPct val="100000"/>
              </a:lnSpc>
            </a:pPr>
            <a:r>
              <a:rPr lang="en-US" sz="1600" dirty="0">
                <a:solidFill>
                  <a:schemeClr val="tx1"/>
                </a:solidFill>
                <a:latin typeface="Calibri" pitchFamily="34" charset="0"/>
              </a:rPr>
              <a:t> Then an </a:t>
            </a:r>
            <a:r>
              <a:rPr lang="en-US" sz="1600" dirty="0" err="1">
                <a:solidFill>
                  <a:schemeClr val="tx1"/>
                </a:solidFill>
                <a:latin typeface="Calibri" pitchFamily="34" charset="0"/>
              </a:rPr>
              <a:t>eXclusive</a:t>
            </a:r>
            <a:r>
              <a:rPr lang="en-US" sz="1600" dirty="0">
                <a:solidFill>
                  <a:schemeClr val="tx1"/>
                </a:solidFill>
                <a:latin typeface="Calibri" pitchFamily="34" charset="0"/>
              </a:rPr>
              <a:t> Lock is requested</a:t>
            </a:r>
          </a:p>
        </p:txBody>
      </p:sp>
      <p:sp>
        <p:nvSpPr>
          <p:cNvPr id="561189" name="Lock"/>
          <p:cNvSpPr>
            <a:spLocks noEditPoints="1" noChangeArrowheads="1"/>
          </p:cNvSpPr>
          <p:nvPr/>
        </p:nvSpPr>
        <p:spPr bwMode="auto">
          <a:xfrm>
            <a:off x="6124575" y="4730750"/>
            <a:ext cx="333375" cy="419100"/>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rgbClr val="C0C0C0"/>
          </a:solidFill>
          <a:ln w="19050">
            <a:solidFill>
              <a:srgbClr val="000000"/>
            </a:solidFill>
            <a:miter lim="800000"/>
            <a:headEnd/>
            <a:tailEnd/>
          </a:ln>
        </p:spPr>
        <p:txBody>
          <a:bodyPr/>
          <a:lstStyle/>
          <a:p>
            <a:endParaRPr lang="en-US" dirty="0">
              <a:latin typeface="Calibri" pitchFamily="34" charset="0"/>
            </a:endParaRPr>
          </a:p>
        </p:txBody>
      </p:sp>
      <p:sp>
        <p:nvSpPr>
          <p:cNvPr id="561190" name="Text Box 38"/>
          <p:cNvSpPr txBox="1">
            <a:spLocks noChangeArrowheads="1"/>
          </p:cNvSpPr>
          <p:nvPr/>
        </p:nvSpPr>
        <p:spPr bwMode="auto">
          <a:xfrm>
            <a:off x="5819775" y="4791075"/>
            <a:ext cx="419100" cy="244475"/>
          </a:xfrm>
          <a:prstGeom prst="rect">
            <a:avLst/>
          </a:prstGeom>
          <a:noFill/>
          <a:ln w="9525">
            <a:noFill/>
            <a:miter lim="800000"/>
            <a:headEnd/>
            <a:tailEnd/>
          </a:ln>
          <a:effectLst/>
        </p:spPr>
        <p:txBody>
          <a:bodyPr lIns="0" tIns="0" rIns="0" bIns="0">
            <a:spAutoFit/>
          </a:bodyPr>
          <a:lstStyle/>
          <a:p>
            <a:pPr algn="ctr" eaLnBrk="0" hangingPunct="0">
              <a:lnSpc>
                <a:spcPct val="100000"/>
              </a:lnSpc>
              <a:spcBef>
                <a:spcPct val="50000"/>
              </a:spcBef>
            </a:pPr>
            <a:r>
              <a:rPr lang="en-US" sz="1600">
                <a:solidFill>
                  <a:schemeClr val="tx1"/>
                </a:solidFill>
                <a:latin typeface="Lucida Console" pitchFamily="49" charset="0"/>
              </a:rPr>
              <a:t>X</a:t>
            </a:r>
          </a:p>
        </p:txBody>
      </p:sp>
      <p:sp>
        <p:nvSpPr>
          <p:cNvPr id="561191" name="AutoShape 39"/>
          <p:cNvSpPr>
            <a:spLocks noChangeArrowheads="1"/>
          </p:cNvSpPr>
          <p:nvPr/>
        </p:nvSpPr>
        <p:spPr bwMode="auto">
          <a:xfrm>
            <a:off x="5743575" y="4502150"/>
            <a:ext cx="914400" cy="914400"/>
          </a:xfrm>
          <a:custGeom>
            <a:avLst/>
            <a:gdLst>
              <a:gd name="G0" fmla="+- 2700 0 0"/>
              <a:gd name="G1" fmla="*/ G0 2 1"/>
              <a:gd name="G2" fmla="+- 21600 0 G1"/>
              <a:gd name="G3" fmla="*/ G2 G2 1"/>
              <a:gd name="G4" fmla="*/ G0 G0 1"/>
              <a:gd name="G5" fmla="+- G3 0 G4"/>
              <a:gd name="G6" fmla="*/ G5 1 8"/>
              <a:gd name="G7" fmla="sqrt G6"/>
              <a:gd name="G8" fmla="*/ G4 1 8"/>
              <a:gd name="G9" fmla="sqrt G8"/>
              <a:gd name="G10" fmla="+- G7 G9 0"/>
              <a:gd name="G11" fmla="+- G7 0 G9"/>
              <a:gd name="G12" fmla="+- G10 10800 0"/>
              <a:gd name="G13" fmla="+- 10800 0 G10"/>
              <a:gd name="G14" fmla="+- G11 10800 0"/>
              <a:gd name="G15" fmla="+- 10800 0 G11"/>
              <a:gd name="G16" fmla="+- 21600 0 G0"/>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rgbClr val="800000"/>
          </a:solidFill>
          <a:ln w="9525">
            <a:solidFill>
              <a:schemeClr val="tx1"/>
            </a:solidFill>
            <a:miter lim="800000"/>
            <a:headEnd/>
            <a:tailEnd/>
          </a:ln>
          <a:effectLst/>
        </p:spPr>
        <p:txBody>
          <a:bodyPr wrap="none" anchor="ctr"/>
          <a:lstStyle/>
          <a:p>
            <a:endParaRPr lang="en-US" dirty="0">
              <a:latin typeface="Calibri" pitchFamily="34" charset="0"/>
            </a:endParaRPr>
          </a:p>
        </p:txBody>
      </p:sp>
      <p:sp>
        <p:nvSpPr>
          <p:cNvPr id="561192" name="Text Box 40"/>
          <p:cNvSpPr txBox="1">
            <a:spLocks noChangeArrowheads="1"/>
          </p:cNvSpPr>
          <p:nvPr/>
        </p:nvSpPr>
        <p:spPr bwMode="auto">
          <a:xfrm>
            <a:off x="5276850" y="5368925"/>
            <a:ext cx="1768475" cy="581025"/>
          </a:xfrm>
          <a:prstGeom prst="rect">
            <a:avLst/>
          </a:prstGeom>
          <a:noFill/>
          <a:ln w="9525">
            <a:noFill/>
            <a:miter lim="800000"/>
            <a:headEnd/>
            <a:tailEnd/>
          </a:ln>
          <a:effectLst/>
        </p:spPr>
        <p:txBody>
          <a:bodyPr>
            <a:spAutoFit/>
          </a:bodyPr>
          <a:lstStyle/>
          <a:p>
            <a:pPr algn="ctr" eaLnBrk="0" hangingPunct="0">
              <a:lnSpc>
                <a:spcPct val="100000"/>
              </a:lnSpc>
            </a:pPr>
            <a:r>
              <a:rPr lang="en-US" sz="1600" dirty="0" err="1">
                <a:solidFill>
                  <a:schemeClr val="tx1"/>
                </a:solidFill>
                <a:latin typeface="Calibri" pitchFamily="34" charset="0"/>
              </a:rPr>
              <a:t>eXclusive</a:t>
            </a:r>
            <a:r>
              <a:rPr lang="en-US" sz="1600" dirty="0">
                <a:solidFill>
                  <a:schemeClr val="tx1"/>
                </a:solidFill>
                <a:latin typeface="Calibri" pitchFamily="34" charset="0"/>
              </a:rPr>
              <a:t> lock WAITS</a:t>
            </a:r>
          </a:p>
        </p:txBody>
      </p:sp>
      <p:sp>
        <p:nvSpPr>
          <p:cNvPr id="561193" name="Lock"/>
          <p:cNvSpPr>
            <a:spLocks noEditPoints="1" noChangeArrowheads="1"/>
          </p:cNvSpPr>
          <p:nvPr/>
        </p:nvSpPr>
        <p:spPr bwMode="auto">
          <a:xfrm>
            <a:off x="5200650" y="4324350"/>
            <a:ext cx="333375" cy="419100"/>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rgbClr val="C0C0C0"/>
          </a:solidFill>
          <a:ln w="19050">
            <a:solidFill>
              <a:srgbClr val="000000"/>
            </a:solidFill>
            <a:miter lim="800000"/>
            <a:headEnd/>
            <a:tailEnd/>
          </a:ln>
        </p:spPr>
        <p:txBody>
          <a:bodyPr/>
          <a:lstStyle/>
          <a:p>
            <a:endParaRPr lang="en-US" dirty="0">
              <a:latin typeface="Calibri" pitchFamily="34" charset="0"/>
            </a:endParaRPr>
          </a:p>
        </p:txBody>
      </p:sp>
      <p:sp>
        <p:nvSpPr>
          <p:cNvPr id="561194" name="Text Box 42"/>
          <p:cNvSpPr txBox="1">
            <a:spLocks noChangeArrowheads="1"/>
          </p:cNvSpPr>
          <p:nvPr/>
        </p:nvSpPr>
        <p:spPr bwMode="auto">
          <a:xfrm>
            <a:off x="4895850" y="4384675"/>
            <a:ext cx="419100" cy="244475"/>
          </a:xfrm>
          <a:prstGeom prst="rect">
            <a:avLst/>
          </a:prstGeom>
          <a:noFill/>
          <a:ln w="9525">
            <a:noFill/>
            <a:miter lim="800000"/>
            <a:headEnd/>
            <a:tailEnd/>
          </a:ln>
          <a:effectLst/>
        </p:spPr>
        <p:txBody>
          <a:bodyPr lIns="0" tIns="0" rIns="0" bIns="0">
            <a:spAutoFit/>
          </a:bodyPr>
          <a:lstStyle/>
          <a:p>
            <a:pPr algn="ctr" eaLnBrk="0" hangingPunct="0">
              <a:lnSpc>
                <a:spcPct val="100000"/>
              </a:lnSpc>
              <a:spcBef>
                <a:spcPct val="50000"/>
              </a:spcBef>
            </a:pPr>
            <a:r>
              <a:rPr lang="en-US" sz="1600">
                <a:solidFill>
                  <a:schemeClr val="tx1"/>
                </a:solidFill>
                <a:latin typeface="Lucida Console" pitchFamily="49" charset="0"/>
              </a:rPr>
              <a:t>S</a:t>
            </a:r>
          </a:p>
        </p:txBody>
      </p:sp>
      <p:sp>
        <p:nvSpPr>
          <p:cNvPr id="561195" name="Lock"/>
          <p:cNvSpPr>
            <a:spLocks noEditPoints="1" noChangeArrowheads="1"/>
          </p:cNvSpPr>
          <p:nvPr/>
        </p:nvSpPr>
        <p:spPr bwMode="auto">
          <a:xfrm>
            <a:off x="5124450" y="4797425"/>
            <a:ext cx="333375" cy="419100"/>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rgbClr val="C0C0C0"/>
          </a:solidFill>
          <a:ln w="19050">
            <a:solidFill>
              <a:srgbClr val="000000"/>
            </a:solidFill>
            <a:miter lim="800000"/>
            <a:headEnd/>
            <a:tailEnd/>
          </a:ln>
        </p:spPr>
        <p:txBody>
          <a:bodyPr/>
          <a:lstStyle/>
          <a:p>
            <a:endParaRPr lang="en-US" dirty="0">
              <a:latin typeface="Calibri" pitchFamily="34" charset="0"/>
            </a:endParaRPr>
          </a:p>
        </p:txBody>
      </p:sp>
      <p:sp>
        <p:nvSpPr>
          <p:cNvPr id="561196" name="Text Box 44"/>
          <p:cNvSpPr txBox="1">
            <a:spLocks noChangeArrowheads="1"/>
          </p:cNvSpPr>
          <p:nvPr/>
        </p:nvSpPr>
        <p:spPr bwMode="auto">
          <a:xfrm>
            <a:off x="4819650" y="4857750"/>
            <a:ext cx="419100" cy="244475"/>
          </a:xfrm>
          <a:prstGeom prst="rect">
            <a:avLst/>
          </a:prstGeom>
          <a:noFill/>
          <a:ln w="9525">
            <a:noFill/>
            <a:miter lim="800000"/>
            <a:headEnd/>
            <a:tailEnd/>
          </a:ln>
          <a:effectLst/>
        </p:spPr>
        <p:txBody>
          <a:bodyPr lIns="0" tIns="0" rIns="0" bIns="0">
            <a:spAutoFit/>
          </a:bodyPr>
          <a:lstStyle/>
          <a:p>
            <a:pPr algn="ctr" eaLnBrk="0" hangingPunct="0">
              <a:lnSpc>
                <a:spcPct val="100000"/>
              </a:lnSpc>
              <a:spcBef>
                <a:spcPct val="50000"/>
              </a:spcBef>
            </a:pPr>
            <a:r>
              <a:rPr lang="en-US" sz="1600">
                <a:solidFill>
                  <a:schemeClr val="tx1"/>
                </a:solidFill>
                <a:latin typeface="Lucida Console" pitchFamily="49" charset="0"/>
              </a:rPr>
              <a:t>S</a:t>
            </a:r>
          </a:p>
        </p:txBody>
      </p:sp>
      <p:sp>
        <p:nvSpPr>
          <p:cNvPr id="561197" name="Text Box 45"/>
          <p:cNvSpPr txBox="1">
            <a:spLocks noChangeArrowheads="1"/>
          </p:cNvSpPr>
          <p:nvPr/>
        </p:nvSpPr>
        <p:spPr bwMode="auto">
          <a:xfrm>
            <a:off x="3279775" y="3997325"/>
            <a:ext cx="1768475" cy="1323439"/>
          </a:xfrm>
          <a:prstGeom prst="rect">
            <a:avLst/>
          </a:prstGeom>
          <a:noFill/>
          <a:ln w="9525">
            <a:noFill/>
            <a:miter lim="800000"/>
            <a:headEnd/>
            <a:tailEnd/>
          </a:ln>
          <a:effectLst/>
        </p:spPr>
        <p:txBody>
          <a:bodyPr>
            <a:spAutoFit/>
          </a:bodyPr>
          <a:lstStyle/>
          <a:p>
            <a:pPr algn="ctr" eaLnBrk="0" hangingPunct="0">
              <a:lnSpc>
                <a:spcPct val="100000"/>
              </a:lnSpc>
            </a:pPr>
            <a:r>
              <a:rPr lang="en-US" sz="1600" dirty="0">
                <a:solidFill>
                  <a:schemeClr val="tx1"/>
                </a:solidFill>
                <a:latin typeface="Calibri" pitchFamily="34" charset="0"/>
              </a:rPr>
              <a:t>Even compatible shared locks must WAIT (or queue) behind the incompatible lock</a:t>
            </a:r>
          </a:p>
        </p:txBody>
      </p:sp>
      <p:cxnSp>
        <p:nvCxnSpPr>
          <p:cNvPr id="5" name="Straight Connector 4"/>
          <p:cNvCxnSpPr/>
          <p:nvPr/>
        </p:nvCxnSpPr>
        <p:spPr bwMode="auto">
          <a:xfrm>
            <a:off x="2943922" y="3791415"/>
            <a:ext cx="0" cy="2158535"/>
          </a:xfrm>
          <a:prstGeom prst="line">
            <a:avLst/>
          </a:prstGeom>
          <a:noFill/>
          <a:ln w="22225" cap="flat" cmpd="sng" algn="ctr">
            <a:solidFill>
              <a:schemeClr val="accent1"/>
            </a:solidFill>
            <a:prstDash val="dash"/>
            <a:round/>
            <a:headEnd type="none" w="med" len="med"/>
            <a:tailEnd type="none" w="med" len="med"/>
          </a:ln>
          <a:effectLst/>
        </p:spPr>
      </p:cxnSp>
    </p:spTree>
    <p:extLst>
      <p:ext uri="{BB962C8B-B14F-4D97-AF65-F5344CB8AC3E}">
        <p14:creationId xmlns:p14="http://schemas.microsoft.com/office/powerpoint/2010/main" val="117837185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6117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6118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6118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6118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6118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6118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6118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6118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6118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6118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6118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6119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6119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6119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6119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6119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6119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61196"/>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611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1179" grpId="0" animBg="1"/>
      <p:bldP spid="561180" grpId="0"/>
      <p:bldP spid="561181" grpId="0" animBg="1"/>
      <p:bldP spid="561182" grpId="0"/>
      <p:bldP spid="561183" grpId="0" animBg="1"/>
      <p:bldP spid="561184" grpId="0"/>
      <p:bldP spid="561185" grpId="0" animBg="1"/>
      <p:bldP spid="561186" grpId="0" animBg="1"/>
      <p:bldP spid="561187" grpId="0" animBg="1"/>
      <p:bldP spid="561188" grpId="0"/>
      <p:bldP spid="561189" grpId="0" animBg="1"/>
      <p:bldP spid="561190" grpId="0"/>
      <p:bldP spid="561191" grpId="0" animBg="1"/>
      <p:bldP spid="561192" grpId="0"/>
      <p:bldP spid="561193" grpId="0" animBg="1"/>
      <p:bldP spid="561194" grpId="0"/>
      <p:bldP spid="561195" grpId="0" animBg="1"/>
      <p:bldP spid="561196" grpId="0"/>
      <p:bldP spid="56119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Grp="1" noChangeAspect="1" noChangeArrowheads="1"/>
          </p:cNvSpPr>
          <p:nvPr>
            <p:ph type="title"/>
          </p:nvPr>
        </p:nvSpPr>
        <p:spPr/>
        <p:txBody>
          <a:bodyPr/>
          <a:lstStyle/>
          <a:p>
            <a:r>
              <a:rPr lang="en-US" smtClean="0"/>
              <a:t>Locking Prevents Conflicts</a:t>
            </a:r>
            <a:endParaRPr lang="en-US" dirty="0" smtClean="0"/>
          </a:p>
        </p:txBody>
      </p:sp>
      <p:sp>
        <p:nvSpPr>
          <p:cNvPr id="350211" name="Rectangle 3"/>
          <p:cNvSpPr>
            <a:spLocks noGrp="1" noChangeAspect="1" noChangeArrowheads="1"/>
          </p:cNvSpPr>
          <p:nvPr>
            <p:ph idx="1"/>
          </p:nvPr>
        </p:nvSpPr>
        <p:spPr/>
        <p:txBody>
          <a:bodyPr/>
          <a:lstStyle/>
          <a:p>
            <a:r>
              <a:rPr lang="en-US" sz="2800" dirty="0" smtClean="0"/>
              <a:t>No other transactions can invalidate the data set through modifications</a:t>
            </a:r>
          </a:p>
          <a:p>
            <a:r>
              <a:rPr lang="en-US" sz="2800" dirty="0" smtClean="0"/>
              <a:t>Is this always what you want or need?</a:t>
            </a:r>
          </a:p>
          <a:p>
            <a:pPr lvl="1"/>
            <a:r>
              <a:rPr lang="en-US" sz="2400" dirty="0" smtClean="0"/>
              <a:t>Queuing applications typically want locks, if someone is modifying that row – we want to go to another not see last transactional state</a:t>
            </a:r>
          </a:p>
          <a:p>
            <a:pPr lvl="1"/>
            <a:r>
              <a:rPr lang="en-US" sz="2400" dirty="0" smtClean="0"/>
              <a:t>Very volatile prices – don’t want to give them the last price if it’s currently being updated, so wait… (but the update’s fast)</a:t>
            </a:r>
          </a:p>
          <a:p>
            <a:r>
              <a:rPr lang="en-US" sz="2800" dirty="0" smtClean="0"/>
              <a:t>What about long running transactions or cases where you don’t need absolute current…</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2"/>
          <p:cNvSpPr>
            <a:spLocks noGrp="1" noChangeAspect="1" noChangeArrowheads="1"/>
          </p:cNvSpPr>
          <p:nvPr>
            <p:ph type="title"/>
          </p:nvPr>
        </p:nvSpPr>
        <p:spPr/>
        <p:txBody>
          <a:bodyPr>
            <a:normAutofit/>
          </a:bodyPr>
          <a:lstStyle/>
          <a:p>
            <a:r>
              <a:rPr lang="en-US" dirty="0" smtClean="0"/>
              <a:t>Tips to Minimize Blocking</a:t>
            </a:r>
          </a:p>
        </p:txBody>
      </p:sp>
      <p:sp>
        <p:nvSpPr>
          <p:cNvPr id="345091" name="Rectangle 3"/>
          <p:cNvSpPr>
            <a:spLocks noGrp="1" noChangeAspect="1" noChangeArrowheads="1"/>
          </p:cNvSpPr>
          <p:nvPr>
            <p:ph idx="1"/>
          </p:nvPr>
        </p:nvSpPr>
        <p:spPr/>
        <p:txBody>
          <a:bodyPr>
            <a:normAutofit/>
          </a:bodyPr>
          <a:lstStyle/>
          <a:p>
            <a:r>
              <a:rPr lang="en-US" sz="2800" dirty="0" smtClean="0"/>
              <a:t>Write efficient transactions – keep them short and in one batch</a:t>
            </a:r>
          </a:p>
          <a:p>
            <a:r>
              <a:rPr lang="en-US" sz="2800" dirty="0" smtClean="0"/>
              <a:t>Do not allow interaction in the midst of the batch</a:t>
            </a:r>
          </a:p>
          <a:p>
            <a:r>
              <a:rPr lang="en-US" sz="2800" dirty="0" smtClean="0"/>
              <a:t>Use indexes to help SQL Server find – and lock – only the necessary data</a:t>
            </a:r>
          </a:p>
          <a:p>
            <a:r>
              <a:rPr lang="en-US" sz="2800" dirty="0" smtClean="0"/>
              <a:t>Use snapshot isolation or maybe even NOLOCK</a:t>
            </a:r>
          </a:p>
          <a:p>
            <a:r>
              <a:rPr lang="en-US" sz="2800" dirty="0" smtClean="0"/>
              <a:t>Consider estimates for long running queries and/or migrating data to a secondary analysis server</a:t>
            </a:r>
          </a:p>
          <a:p>
            <a:r>
              <a:rPr lang="en-US" sz="2800" dirty="0" smtClean="0"/>
              <a:t>Problems with locking becoming blocking are often when long running (and conflicting) transactions execute</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040165"/>
            <a:ext cx="7634288" cy="1311128"/>
          </a:xfrm>
        </p:spPr>
        <p:txBody>
          <a:bodyPr/>
          <a:lstStyle/>
          <a:p>
            <a:pPr eaLnBrk="1" hangingPunct="1">
              <a:defRPr/>
            </a:pPr>
            <a:r>
              <a:rPr lang="en-GB" dirty="0" smtClean="0"/>
              <a:t>Transaction Madness &amp; </a:t>
            </a:r>
            <a:r>
              <a:rPr lang="en-GB" dirty="0" err="1" smtClean="0"/>
              <a:t>Savepoint</a:t>
            </a:r>
            <a:r>
              <a:rPr lang="en-GB" dirty="0" smtClean="0"/>
              <a:t> Coding</a:t>
            </a: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dirty="0">
              <a:latin typeface="Calibri" pitchFamily="34" charset="0"/>
            </a:endParaRPr>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smtClean="0">
                <a:solidFill>
                  <a:schemeClr val="tx1"/>
                </a:solidFill>
                <a:latin typeface="Calibri" pitchFamily="34" charset="0"/>
              </a:rPr>
              <a:t>Demo?</a:t>
            </a:r>
            <a:endParaRPr lang="en-GB" sz="6000" dirty="0">
              <a:solidFill>
                <a:schemeClr val="tx1"/>
              </a:solidFill>
              <a:latin typeface="Calibri" pitchFamily="34" charset="0"/>
            </a:endParaRPr>
          </a:p>
        </p:txBody>
      </p:sp>
    </p:spTree>
    <p:extLst>
      <p:ext uri="{BB962C8B-B14F-4D97-AF65-F5344CB8AC3E}">
        <p14:creationId xmlns:p14="http://schemas.microsoft.com/office/powerpoint/2010/main" val="26978885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Troubleshooting Blocking – Tools</a:t>
            </a:r>
            <a:endParaRPr lang="en-US" dirty="0"/>
          </a:p>
        </p:txBody>
      </p:sp>
      <p:sp>
        <p:nvSpPr>
          <p:cNvPr id="3" name="Content Placeholder 2"/>
          <p:cNvSpPr>
            <a:spLocks noGrp="1"/>
          </p:cNvSpPr>
          <p:nvPr>
            <p:ph idx="1"/>
          </p:nvPr>
        </p:nvSpPr>
        <p:spPr/>
        <p:txBody>
          <a:bodyPr/>
          <a:lstStyle/>
          <a:p>
            <a:r>
              <a:rPr lang="en-US" sz="2800" dirty="0" smtClean="0"/>
              <a:t>Dynamic Management Views</a:t>
            </a:r>
          </a:p>
          <a:p>
            <a:r>
              <a:rPr lang="en-US" sz="2800" dirty="0" smtClean="0"/>
              <a:t>System stored procedures </a:t>
            </a:r>
          </a:p>
          <a:p>
            <a:pPr lvl="1"/>
            <a:r>
              <a:rPr lang="en-US" sz="2400" dirty="0" err="1" smtClean="0">
                <a:latin typeface="Lucida Console" pitchFamily="49" charset="0"/>
                <a:cs typeface="Courier New" pitchFamily="49" charset="0"/>
              </a:rPr>
              <a:t>sp_lock</a:t>
            </a:r>
            <a:r>
              <a:rPr lang="en-US" sz="2400" dirty="0" smtClean="0">
                <a:latin typeface="Lucida Console" pitchFamily="49" charset="0"/>
                <a:cs typeface="Courier New" pitchFamily="49" charset="0"/>
              </a:rPr>
              <a:t> </a:t>
            </a:r>
            <a:r>
              <a:rPr lang="en-US" sz="2400" dirty="0">
                <a:latin typeface="Lucida Console" pitchFamily="49" charset="0"/>
                <a:cs typeface="Courier New" pitchFamily="49" charset="0"/>
              </a:rPr>
              <a:t>[@@</a:t>
            </a:r>
            <a:r>
              <a:rPr lang="en-US" sz="2400" dirty="0" err="1">
                <a:latin typeface="Lucida Console" pitchFamily="49" charset="0"/>
                <a:cs typeface="Courier New" pitchFamily="49" charset="0"/>
              </a:rPr>
              <a:t>spid</a:t>
            </a:r>
            <a:r>
              <a:rPr lang="en-US" sz="2400" dirty="0">
                <a:latin typeface="Lucida Console" pitchFamily="49" charset="0"/>
                <a:cs typeface="Courier New" pitchFamily="49" charset="0"/>
              </a:rPr>
              <a:t>]</a:t>
            </a:r>
          </a:p>
          <a:p>
            <a:r>
              <a:rPr lang="en-US" sz="2800" dirty="0" smtClean="0"/>
              <a:t>SQL Profiler</a:t>
            </a:r>
          </a:p>
          <a:p>
            <a:r>
              <a:rPr lang="en-US" sz="2800" dirty="0" smtClean="0"/>
              <a:t>Performance Monitor counters</a:t>
            </a:r>
          </a:p>
          <a:p>
            <a:r>
              <a:rPr lang="en-US" sz="2800" dirty="0" smtClean="0"/>
              <a:t>PSS Script </a:t>
            </a:r>
          </a:p>
          <a:p>
            <a:pPr lvl="1"/>
            <a:r>
              <a:rPr lang="en-US" sz="2400" dirty="0" smtClean="0">
                <a:latin typeface="Lucida Console" pitchFamily="49" charset="0"/>
                <a:cs typeface="Courier New" pitchFamily="49" charset="0"/>
              </a:rPr>
              <a:t>sp_blocker_pss08 (KB#271509)</a:t>
            </a:r>
          </a:p>
          <a:p>
            <a:r>
              <a:rPr lang="en-US" sz="2800" dirty="0" smtClean="0"/>
              <a:t>Blocked Process Report</a:t>
            </a:r>
          </a:p>
          <a:p>
            <a:r>
              <a:rPr lang="en-US" sz="2800" dirty="0" smtClean="0"/>
              <a:t>SQL Server 2008 adds</a:t>
            </a:r>
          </a:p>
          <a:p>
            <a:pPr lvl="1"/>
            <a:r>
              <a:rPr lang="en-US" sz="2400" dirty="0" smtClean="0"/>
              <a:t>Performance Data Collection</a:t>
            </a:r>
          </a:p>
          <a:p>
            <a:pPr lvl="1"/>
            <a:r>
              <a:rPr lang="en-US" sz="2400" dirty="0" smtClean="0"/>
              <a:t>Extended Events</a:t>
            </a:r>
          </a:p>
          <a:p>
            <a:endParaRPr lang="en-US" sz="28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8" name="Rectangle 2"/>
          <p:cNvSpPr>
            <a:spLocks noGrp="1" noChangeAspect="1" noChangeArrowheads="1"/>
          </p:cNvSpPr>
          <p:nvPr>
            <p:ph type="title"/>
          </p:nvPr>
        </p:nvSpPr>
        <p:spPr/>
        <p:txBody>
          <a:bodyPr/>
          <a:lstStyle/>
          <a:p>
            <a:r>
              <a:rPr lang="en-US" smtClean="0"/>
              <a:t>Detecting Blocking</a:t>
            </a:r>
            <a:endParaRPr lang="en-US" dirty="0"/>
          </a:p>
        </p:txBody>
      </p:sp>
      <p:sp>
        <p:nvSpPr>
          <p:cNvPr id="562179" name="Rectangle 3"/>
          <p:cNvSpPr>
            <a:spLocks noGrp="1" noChangeAspect="1" noChangeArrowheads="1"/>
          </p:cNvSpPr>
          <p:nvPr>
            <p:ph idx="1"/>
          </p:nvPr>
        </p:nvSpPr>
        <p:spPr/>
        <p:txBody>
          <a:bodyPr/>
          <a:lstStyle/>
          <a:p>
            <a:r>
              <a:rPr lang="en-US" sz="2400" dirty="0" smtClean="0"/>
              <a:t>SSMS Reports – Top Transactions by Blocking</a:t>
            </a:r>
          </a:p>
          <a:p>
            <a:r>
              <a:rPr lang="en-US" sz="2400" dirty="0" smtClean="0"/>
              <a:t>Using DMVs </a:t>
            </a:r>
          </a:p>
          <a:p>
            <a:pPr lvl="1"/>
            <a:r>
              <a:rPr lang="en-US" sz="2000" dirty="0" err="1" smtClean="0"/>
              <a:t>sys.dm_tran_locks</a:t>
            </a:r>
            <a:r>
              <a:rPr lang="en-US" sz="2000" dirty="0" smtClean="0"/>
              <a:t> and </a:t>
            </a:r>
            <a:r>
              <a:rPr lang="en-US" sz="2000" dirty="0" err="1" smtClean="0"/>
              <a:t>sys.dm_os_waiting_tasks</a:t>
            </a:r>
            <a:endParaRPr lang="en-US" sz="2000" dirty="0" smtClean="0"/>
          </a:p>
          <a:p>
            <a:pPr lvl="1"/>
            <a:r>
              <a:rPr lang="en-US" sz="2000" dirty="0" err="1" smtClean="0"/>
              <a:t>sys.dm_os_wait_stats</a:t>
            </a:r>
            <a:endParaRPr lang="en-US" sz="2000" dirty="0" smtClean="0"/>
          </a:p>
          <a:p>
            <a:pPr lvl="1"/>
            <a:r>
              <a:rPr lang="en-US" sz="2000" dirty="0" err="1" smtClean="0"/>
              <a:t>sys.dm_exec_requests</a:t>
            </a:r>
            <a:r>
              <a:rPr lang="en-US" sz="2000" dirty="0" smtClean="0"/>
              <a:t> CROSS APPLY </a:t>
            </a:r>
            <a:r>
              <a:rPr lang="en-US" sz="2000" dirty="0" err="1" smtClean="0"/>
              <a:t>sys.dm_sql_text</a:t>
            </a:r>
            <a:r>
              <a:rPr lang="en-US" sz="2000" dirty="0" smtClean="0"/>
              <a:t>(</a:t>
            </a:r>
            <a:r>
              <a:rPr lang="en-US" sz="2000" dirty="0" err="1" smtClean="0"/>
              <a:t>sql_handle</a:t>
            </a:r>
            <a:r>
              <a:rPr lang="en-US" sz="2000" dirty="0" smtClean="0"/>
              <a:t>)</a:t>
            </a:r>
          </a:p>
          <a:p>
            <a:pPr lvl="2"/>
            <a:r>
              <a:rPr lang="en-US" sz="1800" dirty="0" smtClean="0"/>
              <a:t>Shows the last command submitted</a:t>
            </a:r>
          </a:p>
          <a:p>
            <a:r>
              <a:rPr lang="en-US" sz="2400" dirty="0" smtClean="0"/>
              <a:t>Using system procedures</a:t>
            </a:r>
          </a:p>
          <a:p>
            <a:pPr lvl="1"/>
            <a:r>
              <a:rPr lang="en-US" sz="2000" dirty="0" err="1" smtClean="0"/>
              <a:t>sp_lock</a:t>
            </a:r>
            <a:r>
              <a:rPr lang="en-US" sz="2000" dirty="0" smtClean="0"/>
              <a:t>/</a:t>
            </a:r>
            <a:r>
              <a:rPr lang="en-US" sz="2000" dirty="0" err="1" smtClean="0"/>
              <a:t>sp_lock</a:t>
            </a:r>
            <a:r>
              <a:rPr lang="en-US" sz="2000" dirty="0" smtClean="0"/>
              <a:t> @@</a:t>
            </a:r>
            <a:r>
              <a:rPr lang="en-US" sz="2000" dirty="0" err="1" smtClean="0"/>
              <a:t>spid</a:t>
            </a:r>
            <a:endParaRPr lang="en-US" sz="2000" dirty="0" smtClean="0"/>
          </a:p>
          <a:p>
            <a:pPr lvl="1"/>
            <a:r>
              <a:rPr lang="en-US" sz="2000" dirty="0" smtClean="0"/>
              <a:t>sp_who2 (DMV-based rewrite of sp_who2)</a:t>
            </a:r>
          </a:p>
          <a:p>
            <a:pPr lvl="2"/>
            <a:r>
              <a:rPr lang="en-US" sz="1800" dirty="0" smtClean="0"/>
              <a:t>Shows whether blocked and by who (</a:t>
            </a:r>
            <a:r>
              <a:rPr lang="en-US" sz="1800" dirty="0" err="1" smtClean="0"/>
              <a:t>BlkBy</a:t>
            </a:r>
            <a:r>
              <a:rPr lang="en-US" sz="1800" dirty="0" smtClean="0"/>
              <a:t> column)</a:t>
            </a:r>
          </a:p>
          <a:p>
            <a:pPr lvl="2"/>
            <a:r>
              <a:rPr lang="en-US" sz="1800" dirty="0" err="1" smtClean="0"/>
              <a:t>LastBatch</a:t>
            </a:r>
            <a:r>
              <a:rPr lang="en-US" sz="1800" dirty="0" smtClean="0"/>
              <a:t> to show you when the last command was submitted from the client</a:t>
            </a:r>
          </a:p>
          <a:p>
            <a:pPr lvl="2"/>
            <a:r>
              <a:rPr lang="en-US" sz="1800" dirty="0" err="1" smtClean="0"/>
              <a:t>CPUTime</a:t>
            </a:r>
            <a:r>
              <a:rPr lang="en-US" sz="1800" dirty="0" smtClean="0"/>
              <a:t> and </a:t>
            </a:r>
            <a:r>
              <a:rPr lang="en-US" sz="1800" dirty="0" err="1" smtClean="0"/>
              <a:t>DiskIO</a:t>
            </a:r>
            <a:r>
              <a:rPr lang="en-US" sz="1800" dirty="0" smtClean="0"/>
              <a:t> to show you relative activity for the transactions blocked/blocking</a:t>
            </a:r>
          </a:p>
          <a:p>
            <a:r>
              <a:rPr lang="en-US" sz="2400" dirty="0" smtClean="0"/>
              <a:t>Adam </a:t>
            </a:r>
            <a:r>
              <a:rPr lang="en-US" sz="2400" dirty="0" err="1" smtClean="0"/>
              <a:t>Machanic’s</a:t>
            </a:r>
            <a:r>
              <a:rPr lang="en-US" sz="2400" dirty="0" smtClean="0"/>
              <a:t> </a:t>
            </a:r>
            <a:r>
              <a:rPr lang="en-US" sz="2400" dirty="0" err="1" smtClean="0"/>
              <a:t>sp_whoisactive</a:t>
            </a:r>
            <a:endParaRPr lang="en-US" sz="2400" dirty="0" smtClean="0"/>
          </a:p>
          <a:p>
            <a:pPr lvl="1"/>
            <a:r>
              <a:rPr lang="en-US" sz="2000" dirty="0" smtClean="0"/>
              <a:t>Very comprehensive and free monitoring tool</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Rectangle 2"/>
          <p:cNvSpPr>
            <a:spLocks noGrp="1" noChangeAspect="1" noChangeArrowheads="1"/>
          </p:cNvSpPr>
          <p:nvPr>
            <p:ph type="title"/>
          </p:nvPr>
        </p:nvSpPr>
        <p:spPr/>
        <p:txBody>
          <a:bodyPr>
            <a:normAutofit/>
          </a:bodyPr>
          <a:lstStyle/>
          <a:p>
            <a:r>
              <a:rPr lang="en-US" dirty="0" smtClean="0"/>
              <a:t>Detecting Blocking</a:t>
            </a:r>
            <a:endParaRPr lang="en-US" dirty="0"/>
          </a:p>
        </p:txBody>
      </p:sp>
      <p:sp>
        <p:nvSpPr>
          <p:cNvPr id="612355" name="Rectangle 3"/>
          <p:cNvSpPr>
            <a:spLocks noGrp="1" noChangeAspect="1" noChangeArrowheads="1"/>
          </p:cNvSpPr>
          <p:nvPr>
            <p:ph idx="1"/>
          </p:nvPr>
        </p:nvSpPr>
        <p:spPr/>
        <p:txBody>
          <a:bodyPr>
            <a:normAutofit/>
          </a:bodyPr>
          <a:lstStyle/>
          <a:p>
            <a:r>
              <a:rPr lang="en-US" sz="2400" dirty="0" smtClean="0"/>
              <a:t>SQL Server Blocked Process Threshold</a:t>
            </a:r>
          </a:p>
          <a:p>
            <a:r>
              <a:rPr lang="en-US" sz="2400" dirty="0" smtClean="0"/>
              <a:t>Set at an instance level</a:t>
            </a:r>
          </a:p>
          <a:p>
            <a:pPr lvl="1"/>
            <a:r>
              <a:rPr lang="en-US" sz="2000" dirty="0" err="1" smtClean="0">
                <a:latin typeface="Courier New" pitchFamily="49" charset="0"/>
                <a:cs typeface="Courier New" pitchFamily="49" charset="0"/>
              </a:rPr>
              <a:t>sp_configure</a:t>
            </a:r>
            <a:r>
              <a:rPr lang="en-US" sz="2000" dirty="0" smtClean="0">
                <a:latin typeface="Courier New" pitchFamily="49" charset="0"/>
                <a:cs typeface="Courier New" pitchFamily="49" charset="0"/>
              </a:rPr>
              <a:t> 'blocked process threshold', n (</a:t>
            </a:r>
            <a:r>
              <a:rPr lang="en-US" sz="2000" dirty="0" err="1" smtClean="0">
                <a:latin typeface="Courier New" pitchFamily="49" charset="0"/>
                <a:cs typeface="Courier New" pitchFamily="49" charset="0"/>
              </a:rPr>
              <a:t>secs</a:t>
            </a:r>
            <a:r>
              <a:rPr lang="en-US" sz="2000" dirty="0" smtClean="0">
                <a:latin typeface="Courier New" pitchFamily="49" charset="0"/>
                <a:cs typeface="Courier New" pitchFamily="49" charset="0"/>
              </a:rPr>
              <a:t>)</a:t>
            </a:r>
          </a:p>
          <a:p>
            <a:r>
              <a:rPr lang="en-US" sz="2400" dirty="0" smtClean="0"/>
              <a:t>Each </a:t>
            </a:r>
            <a:r>
              <a:rPr lang="en-US" sz="2400" dirty="0" err="1" smtClean="0"/>
              <a:t>spid</a:t>
            </a:r>
            <a:r>
              <a:rPr lang="en-US" sz="2400" dirty="0" smtClean="0"/>
              <a:t> blocked for </a:t>
            </a:r>
            <a:r>
              <a:rPr lang="en-US" sz="2400" i="1" dirty="0" smtClean="0">
                <a:latin typeface="Times New Roman" pitchFamily="18" charset="0"/>
                <a:cs typeface="Times New Roman" pitchFamily="18" charset="0"/>
              </a:rPr>
              <a:t>n</a:t>
            </a:r>
            <a:r>
              <a:rPr lang="en-US" sz="2400" dirty="0" smtClean="0"/>
              <a:t> seconds triggers an event that can be caught by</a:t>
            </a:r>
          </a:p>
          <a:p>
            <a:pPr lvl="1"/>
            <a:r>
              <a:rPr lang="en-US" sz="2400" dirty="0" smtClean="0"/>
              <a:t>Trace</a:t>
            </a:r>
          </a:p>
          <a:p>
            <a:pPr lvl="1"/>
            <a:r>
              <a:rPr lang="en-US" sz="2400" dirty="0" smtClean="0"/>
              <a:t>Event Notification</a:t>
            </a:r>
          </a:p>
          <a:p>
            <a:pPr lvl="1"/>
            <a:r>
              <a:rPr lang="en-US" sz="2400" dirty="0" smtClean="0"/>
              <a:t>WMI – SQL Agent Alert</a:t>
            </a:r>
          </a:p>
          <a:p>
            <a:pPr lvl="1"/>
            <a:r>
              <a:rPr lang="en-US" sz="2400" dirty="0" smtClean="0"/>
              <a:t>See Jonathan </a:t>
            </a:r>
            <a:r>
              <a:rPr lang="en-US" sz="2400" dirty="0" err="1" smtClean="0"/>
              <a:t>Kehayias</a:t>
            </a:r>
            <a:r>
              <a:rPr lang="en-US" sz="2400" dirty="0" smtClean="0"/>
              <a:t>’ blog post: Using the Block Process Report in SQL Server 2005/2008</a:t>
            </a:r>
          </a:p>
          <a:p>
            <a:pPr lvl="2"/>
            <a:r>
              <a:rPr lang="en-US" sz="2000" dirty="0" smtClean="0">
                <a:hlinkClick r:id="rId2"/>
              </a:rPr>
              <a:t>http://www.sqlservercentral.com/articles/Blocking/64474/</a:t>
            </a:r>
            <a:endParaRPr lang="en-US" sz="2000" dirty="0" smtClean="0"/>
          </a:p>
          <a:p>
            <a:pPr lvl="2"/>
            <a:endParaRPr lang="en-US" sz="20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418" name="Rectangle 2"/>
          <p:cNvSpPr>
            <a:spLocks noGrp="1" noChangeAspect="1" noChangeArrowheads="1"/>
          </p:cNvSpPr>
          <p:nvPr>
            <p:ph type="title"/>
          </p:nvPr>
        </p:nvSpPr>
        <p:spPr>
          <a:xfrm>
            <a:off x="227013" y="228600"/>
            <a:ext cx="8683625" cy="701731"/>
          </a:xfrm>
        </p:spPr>
        <p:txBody>
          <a:bodyPr/>
          <a:lstStyle/>
          <a:p>
            <a:r>
              <a:rPr lang="en-US" dirty="0" smtClean="0"/>
              <a:t>When Blocking Becomes Deadly </a:t>
            </a:r>
            <a:r>
              <a:rPr lang="en-US" dirty="0" smtClean="0">
                <a:sym typeface="Wingdings" pitchFamily="2" charset="2"/>
              </a:rPr>
              <a:t></a:t>
            </a:r>
            <a:endParaRPr lang="en-US" dirty="0"/>
          </a:p>
        </p:txBody>
      </p:sp>
      <p:sp>
        <p:nvSpPr>
          <p:cNvPr id="572419" name="Rectangle 3"/>
          <p:cNvSpPr>
            <a:spLocks noGrp="1" noChangeAspect="1" noChangeArrowheads="1"/>
          </p:cNvSpPr>
          <p:nvPr>
            <p:ph idx="1"/>
          </p:nvPr>
        </p:nvSpPr>
        <p:spPr/>
        <p:txBody>
          <a:bodyPr/>
          <a:lstStyle/>
          <a:p>
            <a:r>
              <a:rPr lang="en-US" sz="2400" dirty="0" smtClean="0"/>
              <a:t>Two (or more) transactions request mutually desired resources in an undesirable order</a:t>
            </a:r>
            <a:endParaRPr lang="en-US" sz="2400" dirty="0"/>
          </a:p>
        </p:txBody>
      </p:sp>
      <p:sp>
        <p:nvSpPr>
          <p:cNvPr id="572420" name="Text Box 4"/>
          <p:cNvSpPr txBox="1">
            <a:spLocks noChangeArrowheads="1"/>
          </p:cNvSpPr>
          <p:nvPr/>
        </p:nvSpPr>
        <p:spPr bwMode="auto">
          <a:xfrm>
            <a:off x="333375" y="2438400"/>
            <a:ext cx="1697324" cy="338554"/>
          </a:xfrm>
          <a:prstGeom prst="rect">
            <a:avLst/>
          </a:prstGeom>
          <a:noFill/>
          <a:ln w="9525">
            <a:noFill/>
            <a:miter lim="800000"/>
            <a:headEnd/>
            <a:tailEnd/>
          </a:ln>
          <a:effectLst/>
        </p:spPr>
        <p:txBody>
          <a:bodyPr wrap="none">
            <a:spAutoFit/>
          </a:bodyPr>
          <a:lstStyle/>
          <a:p>
            <a:pPr eaLnBrk="0" hangingPunct="0">
              <a:lnSpc>
                <a:spcPct val="100000"/>
              </a:lnSpc>
            </a:pPr>
            <a:r>
              <a:rPr lang="en-US" sz="1600" dirty="0">
                <a:solidFill>
                  <a:schemeClr val="tx1"/>
                </a:solidFill>
                <a:latin typeface="Calibri" pitchFamily="34" charset="0"/>
                <a:cs typeface="Calibri" pitchFamily="34" charset="0"/>
              </a:rPr>
              <a:t>(T1) Transaction 1</a:t>
            </a:r>
          </a:p>
        </p:txBody>
      </p:sp>
      <p:sp>
        <p:nvSpPr>
          <p:cNvPr id="572421" name="Text Box 5"/>
          <p:cNvSpPr txBox="1">
            <a:spLocks noChangeArrowheads="1"/>
          </p:cNvSpPr>
          <p:nvPr/>
        </p:nvSpPr>
        <p:spPr bwMode="auto">
          <a:xfrm>
            <a:off x="333375" y="4159250"/>
            <a:ext cx="1697324" cy="338554"/>
          </a:xfrm>
          <a:prstGeom prst="rect">
            <a:avLst/>
          </a:prstGeom>
          <a:noFill/>
          <a:ln w="9525">
            <a:noFill/>
            <a:miter lim="800000"/>
            <a:headEnd/>
            <a:tailEnd/>
          </a:ln>
          <a:effectLst/>
        </p:spPr>
        <p:txBody>
          <a:bodyPr wrap="none">
            <a:spAutoFit/>
          </a:bodyPr>
          <a:lstStyle/>
          <a:p>
            <a:pPr eaLnBrk="0" hangingPunct="0">
              <a:lnSpc>
                <a:spcPct val="100000"/>
              </a:lnSpc>
            </a:pPr>
            <a:r>
              <a:rPr lang="en-US" sz="1600" dirty="0">
                <a:solidFill>
                  <a:schemeClr val="tx1"/>
                </a:solidFill>
                <a:latin typeface="Calibri" pitchFamily="34" charset="0"/>
                <a:cs typeface="Calibri" pitchFamily="34" charset="0"/>
              </a:rPr>
              <a:t>(</a:t>
            </a:r>
            <a:r>
              <a:rPr lang="en-US" sz="1600" dirty="0" smtClean="0">
                <a:solidFill>
                  <a:schemeClr val="tx1"/>
                </a:solidFill>
                <a:latin typeface="Calibri" pitchFamily="34" charset="0"/>
                <a:cs typeface="Calibri" pitchFamily="34" charset="0"/>
              </a:rPr>
              <a:t>T2) </a:t>
            </a:r>
            <a:r>
              <a:rPr lang="en-US" sz="1600" dirty="0">
                <a:solidFill>
                  <a:schemeClr val="tx1"/>
                </a:solidFill>
                <a:latin typeface="Calibri" pitchFamily="34" charset="0"/>
                <a:cs typeface="Calibri" pitchFamily="34" charset="0"/>
              </a:rPr>
              <a:t>Transaction 2</a:t>
            </a:r>
          </a:p>
        </p:txBody>
      </p:sp>
      <p:sp>
        <p:nvSpPr>
          <p:cNvPr id="572422" name="Text Box 6"/>
          <p:cNvSpPr txBox="1">
            <a:spLocks noChangeArrowheads="1"/>
          </p:cNvSpPr>
          <p:nvPr/>
        </p:nvSpPr>
        <p:spPr bwMode="auto">
          <a:xfrm>
            <a:off x="104775" y="3379787"/>
            <a:ext cx="570990" cy="338554"/>
          </a:xfrm>
          <a:prstGeom prst="rect">
            <a:avLst/>
          </a:prstGeom>
          <a:noFill/>
          <a:ln w="9525">
            <a:noFill/>
            <a:miter lim="800000"/>
            <a:headEnd/>
            <a:tailEnd/>
          </a:ln>
          <a:effectLst/>
        </p:spPr>
        <p:txBody>
          <a:bodyPr wrap="none">
            <a:spAutoFit/>
          </a:bodyPr>
          <a:lstStyle/>
          <a:p>
            <a:pPr eaLnBrk="0" hangingPunct="0">
              <a:lnSpc>
                <a:spcPct val="100000"/>
              </a:lnSpc>
            </a:pPr>
            <a:r>
              <a:rPr lang="en-US" sz="1600" i="1" dirty="0">
                <a:solidFill>
                  <a:schemeClr val="tx1">
                    <a:lumMod val="75000"/>
                    <a:lumOff val="25000"/>
                  </a:schemeClr>
                </a:solidFill>
                <a:latin typeface="Calibri" pitchFamily="34" charset="0"/>
                <a:cs typeface="Calibri" pitchFamily="34" charset="0"/>
              </a:rPr>
              <a:t>time</a:t>
            </a:r>
          </a:p>
        </p:txBody>
      </p:sp>
      <p:sp>
        <p:nvSpPr>
          <p:cNvPr id="572423" name="Rectangle 7"/>
          <p:cNvSpPr>
            <a:spLocks noChangeArrowheads="1"/>
          </p:cNvSpPr>
          <p:nvPr/>
        </p:nvSpPr>
        <p:spPr bwMode="auto">
          <a:xfrm>
            <a:off x="1164974" y="2997575"/>
            <a:ext cx="1240276" cy="584775"/>
          </a:xfrm>
          <a:prstGeom prst="rect">
            <a:avLst/>
          </a:prstGeom>
          <a:noFill/>
          <a:ln w="9525">
            <a:solidFill>
              <a:schemeClr val="tx1"/>
            </a:solidFill>
            <a:miter lim="800000"/>
            <a:headEnd/>
            <a:tailEnd/>
          </a:ln>
          <a:effectLst/>
        </p:spPr>
        <p:txBody>
          <a:bodyPr wrap="none" anchor="ctr">
            <a:spAutoFit/>
          </a:bodyPr>
          <a:lstStyle/>
          <a:p>
            <a:pPr algn="ctr" eaLnBrk="0" hangingPunct="0">
              <a:lnSpc>
                <a:spcPct val="100000"/>
              </a:lnSpc>
            </a:pPr>
            <a:r>
              <a:rPr lang="en-US" sz="1600" dirty="0">
                <a:solidFill>
                  <a:schemeClr val="tx1"/>
                </a:solidFill>
                <a:latin typeface="Calibri" pitchFamily="34" charset="0"/>
                <a:cs typeface="Calibri" pitchFamily="34" charset="0"/>
              </a:rPr>
              <a:t>(T1) locks</a:t>
            </a:r>
          </a:p>
          <a:p>
            <a:pPr algn="ctr" eaLnBrk="0" hangingPunct="0">
              <a:lnSpc>
                <a:spcPct val="100000"/>
              </a:lnSpc>
            </a:pPr>
            <a:r>
              <a:rPr lang="en-US" sz="1600" dirty="0">
                <a:solidFill>
                  <a:schemeClr val="tx1"/>
                </a:solidFill>
                <a:latin typeface="Calibri" pitchFamily="34" charset="0"/>
                <a:cs typeface="Calibri" pitchFamily="34" charset="0"/>
              </a:rPr>
              <a:t>Table1.rowX</a:t>
            </a:r>
          </a:p>
        </p:txBody>
      </p:sp>
      <p:sp>
        <p:nvSpPr>
          <p:cNvPr id="572424" name="Rectangle 8"/>
          <p:cNvSpPr>
            <a:spLocks noChangeArrowheads="1"/>
          </p:cNvSpPr>
          <p:nvPr/>
        </p:nvSpPr>
        <p:spPr bwMode="auto">
          <a:xfrm>
            <a:off x="2970795" y="3589337"/>
            <a:ext cx="1230658" cy="584775"/>
          </a:xfrm>
          <a:prstGeom prst="rect">
            <a:avLst/>
          </a:prstGeom>
          <a:noFill/>
          <a:ln w="9525">
            <a:solidFill>
              <a:schemeClr val="tx1"/>
            </a:solidFill>
            <a:miter lim="800000"/>
            <a:headEnd/>
            <a:tailEnd/>
          </a:ln>
          <a:effectLst/>
        </p:spPr>
        <p:txBody>
          <a:bodyPr wrap="none" anchor="ctr">
            <a:spAutoFit/>
          </a:bodyPr>
          <a:lstStyle/>
          <a:p>
            <a:pPr algn="ctr" eaLnBrk="0" hangingPunct="0">
              <a:lnSpc>
                <a:spcPct val="100000"/>
              </a:lnSpc>
            </a:pPr>
            <a:r>
              <a:rPr lang="en-US" sz="1600" dirty="0">
                <a:solidFill>
                  <a:schemeClr val="tx1"/>
                </a:solidFill>
                <a:latin typeface="Calibri" pitchFamily="34" charset="0"/>
                <a:cs typeface="Calibri" pitchFamily="34" charset="0"/>
              </a:rPr>
              <a:t>(T2) locks</a:t>
            </a:r>
          </a:p>
          <a:p>
            <a:pPr algn="ctr" eaLnBrk="0" hangingPunct="0">
              <a:lnSpc>
                <a:spcPct val="100000"/>
              </a:lnSpc>
            </a:pPr>
            <a:r>
              <a:rPr lang="en-US" sz="1600" dirty="0">
                <a:solidFill>
                  <a:schemeClr val="tx1"/>
                </a:solidFill>
                <a:latin typeface="Calibri" pitchFamily="34" charset="0"/>
                <a:cs typeface="Calibri" pitchFamily="34" charset="0"/>
              </a:rPr>
              <a:t>Table2.row6</a:t>
            </a:r>
          </a:p>
        </p:txBody>
      </p:sp>
      <p:sp>
        <p:nvSpPr>
          <p:cNvPr id="572425" name="Rectangle 9"/>
          <p:cNvSpPr>
            <a:spLocks noChangeArrowheads="1"/>
          </p:cNvSpPr>
          <p:nvPr/>
        </p:nvSpPr>
        <p:spPr bwMode="auto">
          <a:xfrm>
            <a:off x="4736029" y="2997575"/>
            <a:ext cx="1294137" cy="584775"/>
          </a:xfrm>
          <a:prstGeom prst="rect">
            <a:avLst/>
          </a:prstGeom>
          <a:noFill/>
          <a:ln w="9525">
            <a:solidFill>
              <a:schemeClr val="tx1"/>
            </a:solidFill>
            <a:miter lim="800000"/>
            <a:headEnd/>
            <a:tailEnd/>
          </a:ln>
          <a:effectLst/>
        </p:spPr>
        <p:txBody>
          <a:bodyPr wrap="none" anchor="ctr">
            <a:spAutoFit/>
          </a:bodyPr>
          <a:lstStyle/>
          <a:p>
            <a:pPr algn="ctr" eaLnBrk="0" hangingPunct="0">
              <a:lnSpc>
                <a:spcPct val="100000"/>
              </a:lnSpc>
            </a:pPr>
            <a:r>
              <a:rPr lang="en-US" sz="1600" dirty="0">
                <a:solidFill>
                  <a:schemeClr val="tx1"/>
                </a:solidFill>
                <a:latin typeface="Calibri" pitchFamily="34" charset="0"/>
                <a:cs typeface="Calibri" pitchFamily="34" charset="0"/>
              </a:rPr>
              <a:t>(T1) requests</a:t>
            </a:r>
          </a:p>
          <a:p>
            <a:pPr algn="ctr" eaLnBrk="0" hangingPunct="0">
              <a:lnSpc>
                <a:spcPct val="100000"/>
              </a:lnSpc>
            </a:pPr>
            <a:r>
              <a:rPr lang="en-US" sz="1600" dirty="0">
                <a:solidFill>
                  <a:schemeClr val="tx1"/>
                </a:solidFill>
                <a:latin typeface="Calibri" pitchFamily="34" charset="0"/>
                <a:cs typeface="Calibri" pitchFamily="34" charset="0"/>
              </a:rPr>
              <a:t>Table2.row6</a:t>
            </a:r>
          </a:p>
        </p:txBody>
      </p:sp>
      <p:sp>
        <p:nvSpPr>
          <p:cNvPr id="572426" name="Freeform 10"/>
          <p:cNvSpPr>
            <a:spLocks/>
          </p:cNvSpPr>
          <p:nvPr/>
        </p:nvSpPr>
        <p:spPr bwMode="auto">
          <a:xfrm>
            <a:off x="3962400" y="3665537"/>
            <a:ext cx="1476375" cy="1428750"/>
          </a:xfrm>
          <a:custGeom>
            <a:avLst/>
            <a:gdLst/>
            <a:ahLst/>
            <a:cxnLst>
              <a:cxn ang="0">
                <a:pos x="1074" y="0"/>
              </a:cxn>
              <a:cxn ang="0">
                <a:pos x="0" y="900"/>
              </a:cxn>
            </a:cxnLst>
            <a:rect l="0" t="0" r="r" b="b"/>
            <a:pathLst>
              <a:path w="1074" h="900">
                <a:moveTo>
                  <a:pt x="1074" y="0"/>
                </a:moveTo>
                <a:lnTo>
                  <a:pt x="0" y="900"/>
                </a:lnTo>
              </a:path>
            </a:pathLst>
          </a:custGeom>
          <a:noFill/>
          <a:ln w="22225">
            <a:solidFill>
              <a:schemeClr val="tx1"/>
            </a:solidFill>
            <a:round/>
            <a:headEnd type="triangle" w="lg" len="lg"/>
            <a:tailEnd type="none" w="med" len="med"/>
          </a:ln>
          <a:effectLst/>
        </p:spPr>
        <p:txBody>
          <a:bodyPr/>
          <a:lstStyle/>
          <a:p>
            <a:endParaRPr lang="en-US" dirty="0">
              <a:latin typeface="Calibri" pitchFamily="34" charset="0"/>
            </a:endParaRPr>
          </a:p>
        </p:txBody>
      </p:sp>
      <p:sp>
        <p:nvSpPr>
          <p:cNvPr id="572427" name="Rectangle 11"/>
          <p:cNvSpPr>
            <a:spLocks noChangeArrowheads="1"/>
          </p:cNvSpPr>
          <p:nvPr/>
        </p:nvSpPr>
        <p:spPr bwMode="auto">
          <a:xfrm>
            <a:off x="396875" y="4973637"/>
            <a:ext cx="3975100" cy="1190625"/>
          </a:xfrm>
          <a:prstGeom prst="rect">
            <a:avLst/>
          </a:prstGeom>
          <a:noFill/>
          <a:ln w="9525">
            <a:noFill/>
            <a:miter lim="800000"/>
            <a:headEnd/>
            <a:tailEnd/>
          </a:ln>
          <a:effectLst/>
        </p:spPr>
        <p:txBody>
          <a:bodyPr anchor="ctr">
            <a:spAutoFit/>
          </a:bodyPr>
          <a:lstStyle/>
          <a:p>
            <a:pPr algn="ctr" eaLnBrk="0" hangingPunct="0">
              <a:lnSpc>
                <a:spcPct val="100000"/>
              </a:lnSpc>
            </a:pPr>
            <a:r>
              <a:rPr lang="en-US" sz="1800" i="1" dirty="0">
                <a:solidFill>
                  <a:schemeClr val="tx1">
                    <a:lumMod val="75000"/>
                    <a:lumOff val="25000"/>
                  </a:schemeClr>
                </a:solidFill>
                <a:latin typeface="Calibri" pitchFamily="34" charset="0"/>
                <a:cs typeface="Times New Roman" pitchFamily="18" charset="0"/>
              </a:rPr>
              <a:t>This </a:t>
            </a:r>
            <a:r>
              <a:rPr lang="en-US" sz="1800" i="1" dirty="0" smtClean="0">
                <a:solidFill>
                  <a:schemeClr val="tx1">
                    <a:lumMod val="75000"/>
                    <a:lumOff val="25000"/>
                  </a:schemeClr>
                </a:solidFill>
                <a:latin typeface="Calibri" pitchFamily="34" charset="0"/>
                <a:cs typeface="Times New Roman" pitchFamily="18" charset="0"/>
              </a:rPr>
              <a:t>is just blocking…</a:t>
            </a:r>
            <a:endParaRPr lang="en-US" sz="1800" i="1" dirty="0">
              <a:solidFill>
                <a:schemeClr val="tx1">
                  <a:lumMod val="75000"/>
                  <a:lumOff val="25000"/>
                </a:schemeClr>
              </a:solidFill>
              <a:latin typeface="Calibri" pitchFamily="34" charset="0"/>
              <a:cs typeface="Times New Roman" pitchFamily="18" charset="0"/>
            </a:endParaRPr>
          </a:p>
          <a:p>
            <a:pPr algn="ctr" eaLnBrk="0" hangingPunct="0">
              <a:lnSpc>
                <a:spcPct val="100000"/>
              </a:lnSpc>
            </a:pPr>
            <a:r>
              <a:rPr lang="en-US" sz="1800" i="1" dirty="0">
                <a:solidFill>
                  <a:schemeClr val="tx1">
                    <a:lumMod val="75000"/>
                    <a:lumOff val="25000"/>
                  </a:schemeClr>
                </a:solidFill>
                <a:latin typeface="Calibri" pitchFamily="34" charset="0"/>
                <a:cs typeface="Times New Roman" pitchFamily="18" charset="0"/>
              </a:rPr>
              <a:t>Which is not a problem as long as Transaction 2 completes in a timely manner…but it doesn’t</a:t>
            </a:r>
          </a:p>
        </p:txBody>
      </p:sp>
      <p:sp>
        <p:nvSpPr>
          <p:cNvPr id="572428" name="Rectangle 12"/>
          <p:cNvSpPr>
            <a:spLocks noChangeArrowheads="1"/>
          </p:cNvSpPr>
          <p:nvPr/>
        </p:nvSpPr>
        <p:spPr bwMode="auto">
          <a:xfrm>
            <a:off x="6641029" y="3589337"/>
            <a:ext cx="1294137" cy="584775"/>
          </a:xfrm>
          <a:prstGeom prst="rect">
            <a:avLst/>
          </a:prstGeom>
          <a:noFill/>
          <a:ln w="9525">
            <a:solidFill>
              <a:schemeClr val="tx1"/>
            </a:solidFill>
            <a:miter lim="800000"/>
            <a:headEnd/>
            <a:tailEnd/>
          </a:ln>
          <a:effectLst/>
        </p:spPr>
        <p:txBody>
          <a:bodyPr wrap="none" anchor="ctr">
            <a:spAutoFit/>
          </a:bodyPr>
          <a:lstStyle/>
          <a:p>
            <a:pPr algn="ctr" eaLnBrk="0" hangingPunct="0">
              <a:lnSpc>
                <a:spcPct val="100000"/>
              </a:lnSpc>
            </a:pPr>
            <a:r>
              <a:rPr lang="en-US" sz="1600" dirty="0">
                <a:solidFill>
                  <a:schemeClr val="tx1"/>
                </a:solidFill>
                <a:latin typeface="Calibri" pitchFamily="34" charset="0"/>
                <a:cs typeface="Calibri" pitchFamily="34" charset="0"/>
              </a:rPr>
              <a:t>(T2) requests</a:t>
            </a:r>
          </a:p>
          <a:p>
            <a:pPr algn="ctr" eaLnBrk="0" hangingPunct="0">
              <a:lnSpc>
                <a:spcPct val="100000"/>
              </a:lnSpc>
            </a:pPr>
            <a:r>
              <a:rPr lang="en-US" sz="1600" dirty="0">
                <a:solidFill>
                  <a:schemeClr val="tx1"/>
                </a:solidFill>
                <a:latin typeface="Calibri" pitchFamily="34" charset="0"/>
                <a:cs typeface="Calibri" pitchFamily="34" charset="0"/>
              </a:rPr>
              <a:t>Table1.rowX</a:t>
            </a:r>
          </a:p>
        </p:txBody>
      </p:sp>
      <p:sp>
        <p:nvSpPr>
          <p:cNvPr id="572429" name="Line 13"/>
          <p:cNvSpPr>
            <a:spLocks noChangeShapeType="1"/>
          </p:cNvSpPr>
          <p:nvPr/>
        </p:nvSpPr>
        <p:spPr bwMode="auto">
          <a:xfrm>
            <a:off x="7353300" y="4208789"/>
            <a:ext cx="0" cy="704850"/>
          </a:xfrm>
          <a:prstGeom prst="line">
            <a:avLst/>
          </a:prstGeom>
          <a:noFill/>
          <a:ln w="22225">
            <a:solidFill>
              <a:schemeClr val="tx1"/>
            </a:solidFill>
            <a:round/>
            <a:headEnd type="triangle" w="lg" len="lg"/>
            <a:tailEnd type="none" w="med" len="med"/>
          </a:ln>
          <a:effectLst/>
        </p:spPr>
        <p:txBody>
          <a:bodyPr/>
          <a:lstStyle/>
          <a:p>
            <a:endParaRPr lang="en-US" dirty="0">
              <a:latin typeface="Calibri" pitchFamily="34" charset="0"/>
            </a:endParaRPr>
          </a:p>
        </p:txBody>
      </p:sp>
      <p:sp>
        <p:nvSpPr>
          <p:cNvPr id="572430" name="Rectangle 14"/>
          <p:cNvSpPr>
            <a:spLocks noChangeArrowheads="1"/>
          </p:cNvSpPr>
          <p:nvPr/>
        </p:nvSpPr>
        <p:spPr bwMode="auto">
          <a:xfrm>
            <a:off x="4981575" y="4984660"/>
            <a:ext cx="4114800" cy="1200329"/>
          </a:xfrm>
          <a:prstGeom prst="rect">
            <a:avLst/>
          </a:prstGeom>
          <a:noFill/>
          <a:ln w="9525">
            <a:noFill/>
            <a:miter lim="800000"/>
            <a:headEnd/>
            <a:tailEnd/>
          </a:ln>
          <a:effectLst/>
        </p:spPr>
        <p:txBody>
          <a:bodyPr anchor="ctr">
            <a:spAutoFit/>
          </a:bodyPr>
          <a:lstStyle/>
          <a:p>
            <a:pPr algn="ctr" eaLnBrk="0" hangingPunct="0">
              <a:lnSpc>
                <a:spcPct val="100000"/>
              </a:lnSpc>
            </a:pPr>
            <a:r>
              <a:rPr lang="en-US" sz="1800" i="1" dirty="0">
                <a:solidFill>
                  <a:schemeClr val="tx1">
                    <a:lumMod val="75000"/>
                    <a:lumOff val="25000"/>
                  </a:schemeClr>
                </a:solidFill>
                <a:latin typeface="Calibri" pitchFamily="34" charset="0"/>
              </a:rPr>
              <a:t>This creates a </a:t>
            </a:r>
            <a:r>
              <a:rPr lang="en-US" sz="1800" i="1" u="sng" dirty="0" err="1" smtClean="0">
                <a:solidFill>
                  <a:schemeClr val="tx1">
                    <a:lumMod val="75000"/>
                    <a:lumOff val="25000"/>
                  </a:schemeClr>
                </a:solidFill>
                <a:latin typeface="Calibri" pitchFamily="34" charset="0"/>
              </a:rPr>
              <a:t>DEAD</a:t>
            </a:r>
            <a:r>
              <a:rPr lang="en-US" sz="1800" i="1" dirty="0" err="1" smtClean="0">
                <a:solidFill>
                  <a:schemeClr val="tx1">
                    <a:lumMod val="75000"/>
                    <a:lumOff val="25000"/>
                  </a:schemeClr>
                </a:solidFill>
                <a:latin typeface="Calibri" pitchFamily="34" charset="0"/>
              </a:rPr>
              <a:t>lock</a:t>
            </a:r>
            <a:r>
              <a:rPr lang="en-US" sz="1800" i="1" dirty="0" smtClean="0">
                <a:solidFill>
                  <a:schemeClr val="tx1">
                    <a:lumMod val="75000"/>
                    <a:lumOff val="25000"/>
                  </a:schemeClr>
                </a:solidFill>
                <a:latin typeface="Calibri" pitchFamily="34" charset="0"/>
              </a:rPr>
              <a:t> </a:t>
            </a:r>
            <a:r>
              <a:rPr lang="en-US" sz="1800" i="1" dirty="0">
                <a:solidFill>
                  <a:schemeClr val="tx1">
                    <a:lumMod val="75000"/>
                    <a:lumOff val="25000"/>
                  </a:schemeClr>
                </a:solidFill>
                <a:latin typeface="Calibri" pitchFamily="34" charset="0"/>
              </a:rPr>
              <a:t>(a.k.a. a “circular reference”) which is infinite. SQL Server automatically detects and resolves a </a:t>
            </a:r>
            <a:r>
              <a:rPr lang="en-US" sz="1800" i="1" dirty="0" smtClean="0">
                <a:solidFill>
                  <a:schemeClr val="tx1">
                    <a:lumMod val="75000"/>
                    <a:lumOff val="25000"/>
                  </a:schemeClr>
                </a:solidFill>
                <a:latin typeface="Calibri" pitchFamily="34" charset="0"/>
              </a:rPr>
              <a:t>deadlock </a:t>
            </a:r>
            <a:r>
              <a:rPr lang="en-US" sz="1800" i="1" dirty="0">
                <a:solidFill>
                  <a:schemeClr val="tx1">
                    <a:lumMod val="75000"/>
                    <a:lumOff val="25000"/>
                  </a:schemeClr>
                </a:solidFill>
                <a:latin typeface="Calibri" pitchFamily="34" charset="0"/>
              </a:rPr>
              <a:t>by choosing a victim.</a:t>
            </a:r>
          </a:p>
        </p:txBody>
      </p:sp>
      <p:sp>
        <p:nvSpPr>
          <p:cNvPr id="572431" name="Line 15"/>
          <p:cNvSpPr>
            <a:spLocks noChangeShapeType="1"/>
          </p:cNvSpPr>
          <p:nvPr/>
        </p:nvSpPr>
        <p:spPr bwMode="auto">
          <a:xfrm>
            <a:off x="638175" y="3589337"/>
            <a:ext cx="8153400" cy="0"/>
          </a:xfrm>
          <a:prstGeom prst="line">
            <a:avLst/>
          </a:prstGeom>
          <a:noFill/>
          <a:ln w="22225">
            <a:solidFill>
              <a:schemeClr val="tx2"/>
            </a:solidFill>
            <a:round/>
            <a:headEnd/>
            <a:tailEnd type="triangle" w="lg" len="lg"/>
          </a:ln>
          <a:effectLst/>
        </p:spPr>
        <p:txBody>
          <a:bodyPr/>
          <a:lstStyle/>
          <a:p>
            <a:endParaRPr lang="en-US" dirty="0">
              <a:latin typeface="Calibri" pitchFamily="34" charset="0"/>
            </a:endParaRPr>
          </a:p>
        </p:txBody>
      </p:sp>
    </p:spTree>
    <p:extLst>
      <p:ext uri="{BB962C8B-B14F-4D97-AF65-F5344CB8AC3E}">
        <p14:creationId xmlns:p14="http://schemas.microsoft.com/office/powerpoint/2010/main" val="366916492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24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724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7242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7242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724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724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7242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724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2423" grpId="0" animBg="1"/>
      <p:bldP spid="572424" grpId="0" animBg="1"/>
      <p:bldP spid="572425" grpId="0" animBg="1"/>
      <p:bldP spid="572426" grpId="0" animBg="1"/>
      <p:bldP spid="572427" grpId="0"/>
      <p:bldP spid="572428" grpId="0" animBg="1"/>
      <p:bldP spid="572429" grpId="0" animBg="1"/>
      <p:bldP spid="57243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Rectangle 2"/>
          <p:cNvSpPr>
            <a:spLocks noGrp="1" noChangeAspect="1" noChangeArrowheads="1"/>
          </p:cNvSpPr>
          <p:nvPr>
            <p:ph type="title"/>
          </p:nvPr>
        </p:nvSpPr>
        <p:spPr/>
        <p:txBody>
          <a:bodyPr/>
          <a:lstStyle/>
          <a:p>
            <a:r>
              <a:rPr lang="en-US" dirty="0"/>
              <a:t>Locking</a:t>
            </a:r>
            <a:endParaRPr lang="en-US" sz="4800" dirty="0"/>
          </a:p>
        </p:txBody>
      </p:sp>
      <p:sp>
        <p:nvSpPr>
          <p:cNvPr id="615427" name="Rectangle 3"/>
          <p:cNvSpPr>
            <a:spLocks noGrp="1" noChangeAspect="1" noChangeArrowheads="1"/>
          </p:cNvSpPr>
          <p:nvPr>
            <p:ph idx="1"/>
          </p:nvPr>
        </p:nvSpPr>
        <p:spPr/>
        <p:txBody>
          <a:bodyPr>
            <a:normAutofit/>
          </a:bodyPr>
          <a:lstStyle/>
          <a:p>
            <a:r>
              <a:rPr lang="en-US" sz="2800" dirty="0"/>
              <a:t>SQL Server </a:t>
            </a:r>
            <a:r>
              <a:rPr lang="en-US" sz="2800" dirty="0" smtClean="0"/>
              <a:t>pre-2005 </a:t>
            </a:r>
            <a:r>
              <a:rPr lang="en-US" sz="2800" dirty="0"/>
              <a:t>accomplishes isolation semantics through locking only</a:t>
            </a:r>
          </a:p>
          <a:p>
            <a:pPr lvl="1"/>
            <a:r>
              <a:rPr lang="en-US" dirty="0"/>
              <a:t>SQL Server </a:t>
            </a:r>
            <a:r>
              <a:rPr lang="en-US" dirty="0" smtClean="0"/>
              <a:t>2005 introduced versioning</a:t>
            </a:r>
            <a:endParaRPr lang="en-US" dirty="0"/>
          </a:p>
          <a:p>
            <a:pPr lvl="1"/>
            <a:r>
              <a:rPr lang="en-US" dirty="0"/>
              <a:t>Versioning uses locks, just more sparingly</a:t>
            </a:r>
          </a:p>
          <a:p>
            <a:pPr lvl="2"/>
            <a:r>
              <a:rPr lang="en-US" sz="2000" dirty="0"/>
              <a:t>Writers lock (for other writers)</a:t>
            </a:r>
          </a:p>
          <a:p>
            <a:pPr lvl="2"/>
            <a:r>
              <a:rPr lang="en-US" sz="2000" dirty="0"/>
              <a:t>Intent locks, metadata locks, other locks are same</a:t>
            </a:r>
          </a:p>
          <a:p>
            <a:pPr lvl="1"/>
            <a:r>
              <a:rPr lang="en-US" dirty="0"/>
              <a:t>All applications before 2005 </a:t>
            </a:r>
            <a:r>
              <a:rPr lang="en-US" dirty="0" smtClean="0"/>
              <a:t>use </a:t>
            </a:r>
            <a:r>
              <a:rPr lang="en-US" dirty="0"/>
              <a:t>locking </a:t>
            </a:r>
          </a:p>
          <a:p>
            <a:pPr lvl="1"/>
            <a:r>
              <a:rPr lang="en-US" dirty="0"/>
              <a:t>Almost all will continue to use it exclusively</a:t>
            </a:r>
          </a:p>
          <a:p>
            <a:pPr lvl="1"/>
            <a:r>
              <a:rPr lang="en-US" dirty="0"/>
              <a:t>SQL Server </a:t>
            </a:r>
            <a:r>
              <a:rPr lang="en-US" dirty="0" smtClean="0"/>
              <a:t>has </a:t>
            </a:r>
            <a:r>
              <a:rPr lang="en-US" dirty="0"/>
              <a:t>integrated deadlock detection for additional resources</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2" name="Rectangle 2"/>
          <p:cNvSpPr>
            <a:spLocks noGrp="1" noChangeAspect="1" noChangeArrowheads="1"/>
          </p:cNvSpPr>
          <p:nvPr>
            <p:ph type="title"/>
          </p:nvPr>
        </p:nvSpPr>
        <p:spPr/>
        <p:txBody>
          <a:bodyPr/>
          <a:lstStyle/>
          <a:p>
            <a:r>
              <a:rPr lang="en-US" smtClean="0"/>
              <a:t>Deadlocks</a:t>
            </a:r>
            <a:endParaRPr lang="en-US" dirty="0"/>
          </a:p>
        </p:txBody>
      </p:sp>
      <p:sp>
        <p:nvSpPr>
          <p:cNvPr id="614403" name="Rectangle 3"/>
          <p:cNvSpPr>
            <a:spLocks noGrp="1" noChangeAspect="1" noChangeArrowheads="1"/>
          </p:cNvSpPr>
          <p:nvPr>
            <p:ph idx="1"/>
          </p:nvPr>
        </p:nvSpPr>
        <p:spPr/>
        <p:txBody>
          <a:bodyPr/>
          <a:lstStyle/>
          <a:p>
            <a:r>
              <a:rPr lang="en-US" sz="2800" dirty="0" smtClean="0"/>
              <a:t>All resources have similar deadlock handling</a:t>
            </a:r>
          </a:p>
          <a:p>
            <a:r>
              <a:rPr lang="en-US" sz="2800" dirty="0" smtClean="0"/>
              <a:t>Deadlocks can be caused by</a:t>
            </a:r>
          </a:p>
          <a:p>
            <a:pPr lvl="1"/>
            <a:r>
              <a:rPr lang="en-US" sz="2400" dirty="0" smtClean="0"/>
              <a:t>Data locks - locks of rows, pages, partitions, tables, and database metadata</a:t>
            </a:r>
          </a:p>
          <a:p>
            <a:pPr lvl="1"/>
            <a:r>
              <a:rPr lang="en-US" sz="2400" dirty="0" smtClean="0"/>
              <a:t>Worker threads - queued tasks waiting for worker threads can cause deadlock (‘intra-query parallelism deadlock’)</a:t>
            </a:r>
          </a:p>
          <a:p>
            <a:pPr lvl="1"/>
            <a:r>
              <a:rPr lang="en-US" sz="2400" dirty="0" smtClean="0"/>
              <a:t>Memory - two tasks waiting for memory</a:t>
            </a:r>
          </a:p>
          <a:p>
            <a:pPr lvl="1"/>
            <a:r>
              <a:rPr lang="en-US" sz="2400" dirty="0" smtClean="0"/>
              <a:t>Parallel query execution resources</a:t>
            </a:r>
          </a:p>
          <a:p>
            <a:pPr lvl="1"/>
            <a:r>
              <a:rPr lang="en-US" sz="2400" dirty="0" smtClean="0"/>
              <a:t>MARS interleaving</a:t>
            </a:r>
            <a:endParaRPr lang="en-US" sz="24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Deadlock Monitor</a:t>
            </a:r>
            <a:endParaRPr lang="en-US" dirty="0"/>
          </a:p>
        </p:txBody>
      </p:sp>
      <p:sp>
        <p:nvSpPr>
          <p:cNvPr id="3" name="Content Placeholder 2"/>
          <p:cNvSpPr>
            <a:spLocks noGrp="1"/>
          </p:cNvSpPr>
          <p:nvPr>
            <p:ph idx="1"/>
          </p:nvPr>
        </p:nvSpPr>
        <p:spPr/>
        <p:txBody>
          <a:bodyPr/>
          <a:lstStyle/>
          <a:p>
            <a:r>
              <a:rPr lang="en-US" sz="2800" dirty="0" smtClean="0"/>
              <a:t>Background process in the lock manager</a:t>
            </a:r>
          </a:p>
          <a:p>
            <a:r>
              <a:rPr lang="en-US" sz="2800" dirty="0" smtClean="0"/>
              <a:t>Checks every 5 seconds usually, but time between checks throttles up and down based on how frequently deadlocks are being discovered</a:t>
            </a:r>
          </a:p>
          <a:p>
            <a:r>
              <a:rPr lang="en-US" sz="2800" dirty="0" smtClean="0"/>
              <a:t>If something enters the wait queue right after a deadlock is detected, a deadlock search will immediately begin</a:t>
            </a:r>
          </a:p>
          <a:p>
            <a:pPr lvl="1"/>
            <a:r>
              <a:rPr lang="en-US" sz="2400" dirty="0" smtClean="0"/>
              <a:t>i.e. it’s a pessimistic process</a:t>
            </a:r>
          </a:p>
          <a:p>
            <a:r>
              <a:rPr lang="en-US" sz="2800" dirty="0" smtClean="0"/>
              <a:t>If a deadlock is found, one of the participants is rolled back</a:t>
            </a:r>
          </a:p>
          <a:p>
            <a:endParaRPr lang="en-US" sz="28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5" name="Rectangle 5"/>
          <p:cNvSpPr>
            <a:spLocks noGrp="1" noChangeAspect="1" noChangeArrowheads="1"/>
          </p:cNvSpPr>
          <p:nvPr>
            <p:ph type="title"/>
          </p:nvPr>
        </p:nvSpPr>
        <p:spPr/>
        <p:txBody>
          <a:bodyPr/>
          <a:lstStyle/>
          <a:p>
            <a:r>
              <a:rPr lang="en-US" dirty="0" smtClean="0"/>
              <a:t>Deadlock Resolution</a:t>
            </a:r>
            <a:endParaRPr lang="en-US" dirty="0"/>
          </a:p>
        </p:txBody>
      </p:sp>
      <p:sp>
        <p:nvSpPr>
          <p:cNvPr id="573446" name="Rectangle 6"/>
          <p:cNvSpPr>
            <a:spLocks noGrp="1" noChangeAspect="1" noChangeArrowheads="1"/>
          </p:cNvSpPr>
          <p:nvPr>
            <p:ph idx="1"/>
          </p:nvPr>
        </p:nvSpPr>
        <p:spPr/>
        <p:txBody>
          <a:bodyPr/>
          <a:lstStyle/>
          <a:p>
            <a:r>
              <a:rPr lang="en-US" sz="2800" dirty="0" smtClean="0"/>
              <a:t>By default, SQL Server chooses the least expensive victim to rollback (based on </a:t>
            </a:r>
            <a:r>
              <a:rPr lang="en-US" sz="2800" dirty="0" err="1" smtClean="0"/>
              <a:t>tlog</a:t>
            </a:r>
            <a:r>
              <a:rPr lang="en-US" sz="2800" dirty="0" smtClean="0"/>
              <a:t> generation)</a:t>
            </a:r>
          </a:p>
          <a:p>
            <a:r>
              <a:rPr lang="en-US" sz="2800" dirty="0" smtClean="0"/>
              <a:t> If desired, you can impact this choice:</a:t>
            </a:r>
          </a:p>
          <a:p>
            <a:pPr lvl="1"/>
            <a:r>
              <a:rPr lang="en-US" sz="2400" dirty="0" smtClean="0">
                <a:latin typeface="Courier New" pitchFamily="49" charset="0"/>
                <a:cs typeface="Courier New" pitchFamily="49" charset="0"/>
              </a:rPr>
              <a:t>SET DEADLOCK_PRIORITY LOW </a:t>
            </a:r>
            <a:r>
              <a:rPr lang="en-US" sz="2400" dirty="0" smtClean="0"/>
              <a:t/>
            </a:r>
            <a:br>
              <a:rPr lang="en-US" sz="2400" dirty="0" smtClean="0"/>
            </a:br>
            <a:r>
              <a:rPr lang="en-US" sz="2400" dirty="0" smtClean="0"/>
              <a:t>(choose me, choose me)</a:t>
            </a:r>
          </a:p>
          <a:p>
            <a:pPr lvl="2"/>
            <a:r>
              <a:rPr lang="en-US" sz="2000" dirty="0" smtClean="0"/>
              <a:t>Things like shrink, reorganize are set to low automatically</a:t>
            </a:r>
          </a:p>
          <a:p>
            <a:pPr lvl="1"/>
            <a:r>
              <a:rPr lang="en-US" sz="2400" dirty="0" smtClean="0"/>
              <a:t>SQL Server 2005 - set to -10 through 10 or LOW-MEDIUM-HIGH (can also set with a variable)</a:t>
            </a:r>
          </a:p>
          <a:p>
            <a:r>
              <a:rPr lang="en-US" sz="2800" dirty="0" smtClean="0"/>
              <a:t>The deadlock victim receives error 1205:</a:t>
            </a:r>
          </a:p>
          <a:p>
            <a:pPr lvl="1"/>
            <a:r>
              <a:rPr lang="en-US" sz="2400" dirty="0" smtClean="0"/>
              <a:t>Your transaction (&lt;</a:t>
            </a:r>
            <a:r>
              <a:rPr lang="en-US" sz="2400" dirty="0" err="1" smtClean="0"/>
              <a:t>tran</a:t>
            </a:r>
            <a:r>
              <a:rPr lang="en-US" sz="2400" dirty="0" smtClean="0"/>
              <a:t> id&gt;) was deadlocked with another process and has been chosen the deadlock victim. Rerun your transaction.</a:t>
            </a:r>
            <a:endParaRPr lang="en-US" sz="2400" dirty="0"/>
          </a:p>
        </p:txBody>
      </p:sp>
    </p:spTree>
    <p:extLst>
      <p:ext uri="{BB962C8B-B14F-4D97-AF65-F5344CB8AC3E}">
        <p14:creationId xmlns:p14="http://schemas.microsoft.com/office/powerpoint/2010/main" val="75637658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8" name="Rectangle 2"/>
          <p:cNvSpPr>
            <a:spLocks noGrp="1" noChangeAspect="1" noChangeArrowheads="1"/>
          </p:cNvSpPr>
          <p:nvPr>
            <p:ph type="title"/>
          </p:nvPr>
        </p:nvSpPr>
        <p:spPr/>
        <p:txBody>
          <a:bodyPr>
            <a:normAutofit/>
          </a:bodyPr>
          <a:lstStyle/>
          <a:p>
            <a:r>
              <a:rPr lang="en-US" dirty="0"/>
              <a:t>Detecting Deadlocks</a:t>
            </a:r>
          </a:p>
        </p:txBody>
      </p:sp>
      <p:sp>
        <p:nvSpPr>
          <p:cNvPr id="613379" name="Rectangle 3"/>
          <p:cNvSpPr>
            <a:spLocks noGrp="1" noChangeAspect="1" noChangeArrowheads="1"/>
          </p:cNvSpPr>
          <p:nvPr>
            <p:ph idx="1"/>
          </p:nvPr>
        </p:nvSpPr>
        <p:spPr/>
        <p:txBody>
          <a:bodyPr>
            <a:noAutofit/>
          </a:bodyPr>
          <a:lstStyle/>
          <a:p>
            <a:r>
              <a:rPr lang="en-US" sz="2800" dirty="0" err="1" smtClean="0"/>
              <a:t>Perfmon</a:t>
            </a:r>
            <a:r>
              <a:rPr lang="en-US" sz="2800" dirty="0" smtClean="0"/>
              <a:t> Counter: Deadlocks/Sec</a:t>
            </a:r>
          </a:p>
          <a:p>
            <a:r>
              <a:rPr lang="en-US" sz="2800" dirty="0" smtClean="0"/>
              <a:t>SQL </a:t>
            </a:r>
            <a:r>
              <a:rPr lang="en-US" sz="2800" dirty="0"/>
              <a:t>Profiler </a:t>
            </a:r>
            <a:r>
              <a:rPr lang="en-US" sz="2800" dirty="0" smtClean="0"/>
              <a:t>Events</a:t>
            </a:r>
            <a:endParaRPr lang="en-US" sz="2800" dirty="0"/>
          </a:p>
          <a:p>
            <a:pPr lvl="1"/>
            <a:r>
              <a:rPr lang="en-US" sz="2400" dirty="0" smtClean="0"/>
              <a:t>Select </a:t>
            </a:r>
            <a:r>
              <a:rPr lang="en-US" sz="2400" dirty="0"/>
              <a:t>Locks/Deadlock Graph</a:t>
            </a:r>
          </a:p>
          <a:p>
            <a:pPr lvl="1"/>
            <a:r>
              <a:rPr lang="en-US" sz="2400" dirty="0"/>
              <a:t>Save all deadlock graphs to single file or one file per-deadlock</a:t>
            </a:r>
          </a:p>
          <a:p>
            <a:pPr lvl="1"/>
            <a:r>
              <a:rPr lang="en-US" sz="2400" dirty="0"/>
              <a:t>Saved in XML format with XDL extension</a:t>
            </a:r>
          </a:p>
          <a:p>
            <a:pPr lvl="1"/>
            <a:r>
              <a:rPr lang="en-US" sz="2400" dirty="0"/>
              <a:t>Displayed graphically in profiler</a:t>
            </a:r>
          </a:p>
          <a:p>
            <a:pPr lvl="2"/>
            <a:r>
              <a:rPr lang="en-US" sz="2000" dirty="0"/>
              <a:t>Or can be analyzed using XML </a:t>
            </a:r>
            <a:r>
              <a:rPr lang="en-US" sz="2000" dirty="0" smtClean="0"/>
              <a:t>APIs</a:t>
            </a:r>
          </a:p>
          <a:p>
            <a:r>
              <a:rPr lang="en-US" sz="2800" dirty="0" smtClean="0"/>
              <a:t>Extended Events </a:t>
            </a:r>
          </a:p>
          <a:p>
            <a:pPr lvl="1"/>
            <a:r>
              <a:rPr lang="en-US" sz="2400" dirty="0" smtClean="0"/>
              <a:t>Writes deadlock graph</a:t>
            </a:r>
          </a:p>
          <a:p>
            <a:pPr lvl="1"/>
            <a:r>
              <a:rPr lang="en-US" sz="2400" dirty="0" smtClean="0"/>
              <a:t>System health session tracks deadlocks</a:t>
            </a:r>
          </a:p>
          <a:p>
            <a:r>
              <a:rPr lang="en-US" sz="2800" dirty="0" smtClean="0"/>
              <a:t>Trace flags 1204 and 1222</a:t>
            </a:r>
          </a:p>
          <a:p>
            <a:pPr lvl="1"/>
            <a:r>
              <a:rPr lang="en-US" sz="2400" dirty="0" smtClean="0"/>
              <a:t>Writes deadlock info to SQL Server log</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9" name="Rectangle 3"/>
          <p:cNvSpPr>
            <a:spLocks noGrp="1" noChangeArrowheads="1"/>
          </p:cNvSpPr>
          <p:nvPr>
            <p:ph type="ctrTitle"/>
          </p:nvPr>
        </p:nvSpPr>
        <p:spPr>
          <a:xfrm>
            <a:off x="1193800" y="3040165"/>
            <a:ext cx="7634288" cy="1311128"/>
          </a:xfrm>
        </p:spPr>
        <p:txBody>
          <a:bodyPr/>
          <a:lstStyle/>
          <a:p>
            <a:pPr eaLnBrk="1" hangingPunct="1">
              <a:defRPr/>
            </a:pPr>
            <a:r>
              <a:rPr lang="en-GB" dirty="0" smtClean="0"/>
              <a:t>Deadlocks – detecting and debugging</a:t>
            </a:r>
          </a:p>
        </p:txBody>
      </p:sp>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dirty="0">
              <a:latin typeface="Calibri" pitchFamily="34" charset="0"/>
            </a:endParaRPr>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490" name="Rectangle 2"/>
          <p:cNvSpPr>
            <a:spLocks noGrp="1" noChangeAspect="1" noChangeArrowheads="1"/>
          </p:cNvSpPr>
          <p:nvPr>
            <p:ph type="title"/>
          </p:nvPr>
        </p:nvSpPr>
        <p:spPr/>
        <p:txBody>
          <a:bodyPr>
            <a:normAutofit/>
          </a:bodyPr>
          <a:lstStyle/>
          <a:p>
            <a:r>
              <a:rPr lang="en-US" dirty="0" smtClean="0"/>
              <a:t>Avoiding Deadlocks</a:t>
            </a:r>
            <a:endParaRPr lang="en-US" dirty="0"/>
          </a:p>
        </p:txBody>
      </p:sp>
      <p:sp>
        <p:nvSpPr>
          <p:cNvPr id="575491" name="Rectangle 3"/>
          <p:cNvSpPr>
            <a:spLocks noGrp="1" noChangeAspect="1" noChangeArrowheads="1"/>
          </p:cNvSpPr>
          <p:nvPr>
            <p:ph idx="1"/>
          </p:nvPr>
        </p:nvSpPr>
        <p:spPr/>
        <p:txBody>
          <a:bodyPr>
            <a:normAutofit/>
          </a:bodyPr>
          <a:lstStyle/>
          <a:p>
            <a:r>
              <a:rPr lang="en-US" sz="2800" dirty="0" smtClean="0"/>
              <a:t>Minimize blocking</a:t>
            </a:r>
          </a:p>
          <a:p>
            <a:pPr lvl="1"/>
            <a:r>
              <a:rPr lang="en-US" dirty="0" smtClean="0"/>
              <a:t>More effective queries</a:t>
            </a:r>
          </a:p>
          <a:p>
            <a:pPr lvl="1"/>
            <a:r>
              <a:rPr lang="en-US" dirty="0" smtClean="0"/>
              <a:t>More effective indexes</a:t>
            </a:r>
          </a:p>
          <a:p>
            <a:pPr lvl="1"/>
            <a:r>
              <a:rPr lang="en-US" dirty="0" smtClean="0"/>
              <a:t>Add or remove lock hints</a:t>
            </a:r>
          </a:p>
          <a:p>
            <a:r>
              <a:rPr lang="en-US" sz="2800" dirty="0" smtClean="0"/>
              <a:t>Access resources in the same order</a:t>
            </a:r>
          </a:p>
          <a:p>
            <a:r>
              <a:rPr lang="en-US" sz="2800" dirty="0" smtClean="0">
                <a:latin typeface="Lucida Console" pitchFamily="49" charset="0"/>
                <a:cs typeface="Courier New" pitchFamily="49" charset="0"/>
              </a:rPr>
              <a:t>SET DEADLOCK_PRIORITY</a:t>
            </a:r>
            <a:r>
              <a:rPr lang="en-US" sz="2800" dirty="0" smtClean="0"/>
              <a:t> to lower value</a:t>
            </a:r>
          </a:p>
          <a:p>
            <a:r>
              <a:rPr lang="en-US" sz="2800" dirty="0" smtClean="0"/>
              <a:t>Add retry logic in application if error 1205 returned</a:t>
            </a:r>
          </a:p>
          <a:p>
            <a:r>
              <a:rPr lang="en-US" sz="2800" dirty="0" smtClean="0"/>
              <a:t>Consider snapshot isolation – either statement-level or transaction-level</a:t>
            </a:r>
            <a:endParaRPr lang="en-US" sz="28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Latches</a:t>
            </a:r>
            <a:endParaRPr lang="en-US" dirty="0"/>
          </a:p>
        </p:txBody>
      </p:sp>
      <p:sp>
        <p:nvSpPr>
          <p:cNvPr id="3" name="Content Placeholder 2"/>
          <p:cNvSpPr>
            <a:spLocks noGrp="1"/>
          </p:cNvSpPr>
          <p:nvPr>
            <p:ph idx="1"/>
          </p:nvPr>
        </p:nvSpPr>
        <p:spPr/>
        <p:txBody>
          <a:bodyPr/>
          <a:lstStyle/>
          <a:p>
            <a:r>
              <a:rPr lang="en-US" sz="2800" dirty="0" smtClean="0"/>
              <a:t>Lightweight internal synchronization mechanism similar to locks but cannot be influenced externally</a:t>
            </a:r>
          </a:p>
          <a:p>
            <a:r>
              <a:rPr lang="en-US" sz="2800" dirty="0" smtClean="0"/>
              <a:t>A latch protects access to a structure in memory</a:t>
            </a:r>
          </a:p>
          <a:p>
            <a:pPr lvl="1"/>
            <a:r>
              <a:rPr lang="en-US" sz="2400" dirty="0" smtClean="0"/>
              <a:t>E.g. in memory copy of a page</a:t>
            </a:r>
          </a:p>
          <a:p>
            <a:r>
              <a:rPr lang="en-US" sz="2800" dirty="0" smtClean="0"/>
              <a:t>Many types of latches</a:t>
            </a:r>
          </a:p>
          <a:p>
            <a:pPr lvl="1"/>
            <a:r>
              <a:rPr lang="en-US" sz="2400" dirty="0" smtClean="0"/>
              <a:t>Simple: e.g. update, exclusive, shared</a:t>
            </a:r>
          </a:p>
          <a:p>
            <a:pPr lvl="1"/>
            <a:r>
              <a:rPr lang="en-US" sz="2400" dirty="0" smtClean="0"/>
              <a:t>More complex: e.g. keep, destroy</a:t>
            </a:r>
          </a:p>
          <a:p>
            <a:r>
              <a:rPr lang="en-US" sz="2800" dirty="0" smtClean="0"/>
              <a:t>Possible to have latch waits (similar to blocking)</a:t>
            </a:r>
          </a:p>
          <a:p>
            <a:r>
              <a:rPr lang="en-US" sz="2800" dirty="0" smtClean="0"/>
              <a:t>Possible to have dead-latches (these are bugs)</a:t>
            </a:r>
          </a:p>
          <a:p>
            <a:endParaRPr lang="en-US" sz="2800" dirty="0" smtClean="0"/>
          </a:p>
          <a:p>
            <a:r>
              <a:rPr lang="en-US" sz="2800" dirty="0" smtClean="0"/>
              <a:t>Bob Ward did a good session on latches at PASS 2010</a:t>
            </a:r>
          </a:p>
          <a:p>
            <a:pPr lvl="1"/>
            <a:endParaRPr lang="en-US" sz="2400" dirty="0" smtClean="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p:cNvSpPr>
            <a:spLocks noGrp="1" noChangeAspect="1" noChangeArrowheads="1"/>
          </p:cNvSpPr>
          <p:nvPr>
            <p:ph type="title"/>
          </p:nvPr>
        </p:nvSpPr>
        <p:spPr/>
        <p:txBody>
          <a:bodyPr/>
          <a:lstStyle/>
          <a:p>
            <a:r>
              <a:rPr lang="en-US" sz="4000" dirty="0" smtClean="0"/>
              <a:t>Review</a:t>
            </a:r>
            <a:endParaRPr lang="en-US" dirty="0"/>
          </a:p>
        </p:txBody>
      </p:sp>
      <p:sp>
        <p:nvSpPr>
          <p:cNvPr id="608259" name="Rectangle 3"/>
          <p:cNvSpPr>
            <a:spLocks noGrp="1" noChangeAspect="1" noChangeArrowheads="1"/>
          </p:cNvSpPr>
          <p:nvPr>
            <p:ph idx="1"/>
          </p:nvPr>
        </p:nvSpPr>
        <p:spPr/>
        <p:txBody>
          <a:bodyPr/>
          <a:lstStyle/>
          <a:p>
            <a:r>
              <a:rPr lang="en-US" dirty="0" smtClean="0"/>
              <a:t>Locking basics</a:t>
            </a:r>
          </a:p>
          <a:p>
            <a:r>
              <a:rPr lang="en-US" dirty="0" smtClean="0"/>
              <a:t>Locking and blocking</a:t>
            </a:r>
          </a:p>
          <a:p>
            <a:pPr lvl="1"/>
            <a:r>
              <a:rPr lang="en-US" dirty="0" smtClean="0"/>
              <a:t>Locking</a:t>
            </a:r>
          </a:p>
          <a:p>
            <a:pPr lvl="2"/>
            <a:r>
              <a:rPr lang="en-US" dirty="0" smtClean="0"/>
              <a:t>Granularity</a:t>
            </a:r>
          </a:p>
          <a:p>
            <a:pPr lvl="2"/>
            <a:r>
              <a:rPr lang="en-US" dirty="0" smtClean="0"/>
              <a:t>Escalation</a:t>
            </a:r>
          </a:p>
          <a:p>
            <a:pPr lvl="2"/>
            <a:r>
              <a:rPr lang="en-US" dirty="0" smtClean="0"/>
              <a:t>Duration</a:t>
            </a:r>
          </a:p>
          <a:p>
            <a:r>
              <a:rPr lang="en-US" dirty="0" smtClean="0"/>
              <a:t>Troubleshooting locking behavior</a:t>
            </a:r>
          </a:p>
          <a:p>
            <a:pPr lvl="1"/>
            <a:r>
              <a:rPr lang="en-US" dirty="0" smtClean="0"/>
              <a:t>Blocking situations</a:t>
            </a:r>
          </a:p>
          <a:p>
            <a:pPr lvl="2"/>
            <a:r>
              <a:rPr lang="en-US" dirty="0" smtClean="0"/>
              <a:t>Detecting &amp; avoiding</a:t>
            </a:r>
          </a:p>
          <a:p>
            <a:pPr lvl="1"/>
            <a:r>
              <a:rPr lang="en-US" dirty="0" smtClean="0"/>
              <a:t>Deadlock situations</a:t>
            </a:r>
          </a:p>
          <a:p>
            <a:pPr lvl="2"/>
            <a:r>
              <a:rPr lang="en-US" dirty="0" smtClean="0"/>
              <a:t>Detecting &amp; avoiding</a:t>
            </a:r>
            <a:endParaRPr 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Basic lock hierarchy in SQL Server</a:t>
            </a:r>
          </a:p>
          <a:p>
            <a:endParaRPr lang="en-US" dirty="0" smtClean="0"/>
          </a:p>
          <a:p>
            <a:endParaRPr lang="en-US" dirty="0" smtClean="0"/>
          </a:p>
          <a:p>
            <a:endParaRPr lang="en-US" dirty="0" smtClean="0"/>
          </a:p>
        </p:txBody>
      </p:sp>
      <p:sp>
        <p:nvSpPr>
          <p:cNvPr id="7" name="Can 6"/>
          <p:cNvSpPr/>
          <p:nvPr/>
        </p:nvSpPr>
        <p:spPr bwMode="auto">
          <a:xfrm>
            <a:off x="1582219" y="2270589"/>
            <a:ext cx="2116477" cy="3544584"/>
          </a:xfrm>
          <a:prstGeom prst="can">
            <a:avLst/>
          </a:prstGeom>
          <a:no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sp>
        <p:nvSpPr>
          <p:cNvPr id="23" name="Right Brace 22"/>
          <p:cNvSpPr/>
          <p:nvPr/>
        </p:nvSpPr>
        <p:spPr bwMode="auto">
          <a:xfrm rot="16200000">
            <a:off x="2406723" y="3449548"/>
            <a:ext cx="390418" cy="1741472"/>
          </a:xfrm>
          <a:prstGeom prst="rightBrace">
            <a:avLst/>
          </a:prstGeom>
          <a:noFill/>
          <a:ln w="952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grpSp>
        <p:nvGrpSpPr>
          <p:cNvPr id="4" name="Group 15"/>
          <p:cNvGrpSpPr/>
          <p:nvPr/>
        </p:nvGrpSpPr>
        <p:grpSpPr>
          <a:xfrm>
            <a:off x="2422989" y="4416175"/>
            <a:ext cx="989744" cy="1205501"/>
            <a:chOff x="1818526" y="4417888"/>
            <a:chExt cx="989744" cy="1205501"/>
          </a:xfrm>
          <a:solidFill>
            <a:srgbClr val="777777"/>
          </a:solidFill>
        </p:grpSpPr>
        <p:sp>
          <p:nvSpPr>
            <p:cNvPr id="17" name="Rectangle 16"/>
            <p:cNvSpPr/>
            <p:nvPr/>
          </p:nvSpPr>
          <p:spPr bwMode="auto">
            <a:xfrm>
              <a:off x="1818526" y="4417888"/>
              <a:ext cx="380144" cy="595901"/>
            </a:xfrm>
            <a:prstGeom prst="rect">
              <a:avLst/>
            </a:prstGeom>
            <a:grpFill/>
            <a:ln w="952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sp>
          <p:nvSpPr>
            <p:cNvPr id="18" name="Rectangle 17"/>
            <p:cNvSpPr/>
            <p:nvPr/>
          </p:nvSpPr>
          <p:spPr bwMode="auto">
            <a:xfrm>
              <a:off x="1970926" y="4570288"/>
              <a:ext cx="380144" cy="595901"/>
            </a:xfrm>
            <a:prstGeom prst="rect">
              <a:avLst/>
            </a:prstGeom>
            <a:grpFill/>
            <a:ln w="952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sp>
          <p:nvSpPr>
            <p:cNvPr id="19" name="Rectangle 18"/>
            <p:cNvSpPr/>
            <p:nvPr/>
          </p:nvSpPr>
          <p:spPr bwMode="auto">
            <a:xfrm>
              <a:off x="2123326" y="4722688"/>
              <a:ext cx="380144" cy="595901"/>
            </a:xfrm>
            <a:prstGeom prst="rect">
              <a:avLst/>
            </a:prstGeom>
            <a:grpFill/>
            <a:ln w="952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sp>
          <p:nvSpPr>
            <p:cNvPr id="20" name="Rectangle 19"/>
            <p:cNvSpPr/>
            <p:nvPr/>
          </p:nvSpPr>
          <p:spPr bwMode="auto">
            <a:xfrm>
              <a:off x="2275726" y="4875088"/>
              <a:ext cx="380144" cy="595901"/>
            </a:xfrm>
            <a:prstGeom prst="rect">
              <a:avLst/>
            </a:prstGeom>
            <a:grpFill/>
            <a:ln w="952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sp>
          <p:nvSpPr>
            <p:cNvPr id="21" name="Rectangle 20"/>
            <p:cNvSpPr/>
            <p:nvPr/>
          </p:nvSpPr>
          <p:spPr bwMode="auto">
            <a:xfrm>
              <a:off x="2428126" y="5027488"/>
              <a:ext cx="380144" cy="595901"/>
            </a:xfrm>
            <a:prstGeom prst="rect">
              <a:avLst/>
            </a:prstGeom>
            <a:grpFill/>
            <a:ln w="952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grpSp>
      <p:sp>
        <p:nvSpPr>
          <p:cNvPr id="2" name="Title 1"/>
          <p:cNvSpPr>
            <a:spLocks noGrp="1"/>
          </p:cNvSpPr>
          <p:nvPr>
            <p:ph type="title"/>
          </p:nvPr>
        </p:nvSpPr>
        <p:spPr/>
        <p:txBody>
          <a:bodyPr/>
          <a:lstStyle/>
          <a:p>
            <a:r>
              <a:rPr lang="en-US" dirty="0" smtClean="0"/>
              <a:t>Lock Hierarchy</a:t>
            </a:r>
            <a:endParaRPr lang="en-US" sz="2800" dirty="0"/>
          </a:p>
        </p:txBody>
      </p:sp>
      <p:sp>
        <p:nvSpPr>
          <p:cNvPr id="9" name="Flowchart: Multidocument 8"/>
          <p:cNvSpPr/>
          <p:nvPr/>
        </p:nvSpPr>
        <p:spPr bwMode="auto">
          <a:xfrm>
            <a:off x="2034283" y="2979506"/>
            <a:ext cx="1428108" cy="1109609"/>
          </a:xfrm>
          <a:prstGeom prst="flowChartMultidocument">
            <a:avLst/>
          </a:prstGeom>
          <a:solidFill>
            <a:srgbClr val="777777"/>
          </a:solidFill>
          <a:ln w="952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grpSp>
        <p:nvGrpSpPr>
          <p:cNvPr id="5" name="Group 14"/>
          <p:cNvGrpSpPr/>
          <p:nvPr/>
        </p:nvGrpSpPr>
        <p:grpSpPr>
          <a:xfrm>
            <a:off x="1818526" y="4417888"/>
            <a:ext cx="989744" cy="1205501"/>
            <a:chOff x="1818526" y="4417888"/>
            <a:chExt cx="989744" cy="1205501"/>
          </a:xfrm>
          <a:solidFill>
            <a:srgbClr val="777777"/>
          </a:solidFill>
        </p:grpSpPr>
        <p:sp>
          <p:nvSpPr>
            <p:cNvPr id="10" name="Rectangle 9"/>
            <p:cNvSpPr/>
            <p:nvPr/>
          </p:nvSpPr>
          <p:spPr bwMode="auto">
            <a:xfrm>
              <a:off x="1818526" y="4417888"/>
              <a:ext cx="380144" cy="595901"/>
            </a:xfrm>
            <a:prstGeom prst="rect">
              <a:avLst/>
            </a:prstGeom>
            <a:grpFill/>
            <a:ln w="952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sp>
          <p:nvSpPr>
            <p:cNvPr id="11" name="Rectangle 10"/>
            <p:cNvSpPr/>
            <p:nvPr/>
          </p:nvSpPr>
          <p:spPr bwMode="auto">
            <a:xfrm>
              <a:off x="1970926" y="4570288"/>
              <a:ext cx="380144" cy="595901"/>
            </a:xfrm>
            <a:prstGeom prst="rect">
              <a:avLst/>
            </a:prstGeom>
            <a:grpFill/>
            <a:ln w="952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sp>
          <p:nvSpPr>
            <p:cNvPr id="12" name="Rectangle 11"/>
            <p:cNvSpPr/>
            <p:nvPr/>
          </p:nvSpPr>
          <p:spPr bwMode="auto">
            <a:xfrm>
              <a:off x="2123326" y="4722688"/>
              <a:ext cx="380144" cy="595901"/>
            </a:xfrm>
            <a:prstGeom prst="rect">
              <a:avLst/>
            </a:prstGeom>
            <a:grpFill/>
            <a:ln w="952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sp>
          <p:nvSpPr>
            <p:cNvPr id="13" name="Rectangle 12"/>
            <p:cNvSpPr/>
            <p:nvPr/>
          </p:nvSpPr>
          <p:spPr bwMode="auto">
            <a:xfrm>
              <a:off x="2275726" y="4875088"/>
              <a:ext cx="380144" cy="595901"/>
            </a:xfrm>
            <a:prstGeom prst="rect">
              <a:avLst/>
            </a:prstGeom>
            <a:grpFill/>
            <a:ln w="952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sp>
          <p:nvSpPr>
            <p:cNvPr id="14" name="Rectangle 13"/>
            <p:cNvSpPr/>
            <p:nvPr/>
          </p:nvSpPr>
          <p:spPr bwMode="auto">
            <a:xfrm>
              <a:off x="2428126" y="5027488"/>
              <a:ext cx="380144" cy="595901"/>
            </a:xfrm>
            <a:prstGeom prst="rect">
              <a:avLst/>
            </a:prstGeom>
            <a:grpFill/>
            <a:ln w="952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grpSp>
      <p:sp>
        <p:nvSpPr>
          <p:cNvPr id="22" name="Rectangle 21"/>
          <p:cNvSpPr/>
          <p:nvPr/>
        </p:nvSpPr>
        <p:spPr bwMode="auto">
          <a:xfrm>
            <a:off x="3030876" y="5270643"/>
            <a:ext cx="380144" cy="102741"/>
          </a:xfrm>
          <a:prstGeom prst="rect">
            <a:avLst/>
          </a:prstGeom>
          <a:solidFill>
            <a:schemeClr val="bg1"/>
          </a:solidFill>
          <a:ln w="9525" cap="flat" cmpd="sng" algn="ctr">
            <a:solidFill>
              <a:srgbClr val="FFFFFF"/>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cxnSp>
        <p:nvCxnSpPr>
          <p:cNvPr id="25" name="Straight Arrow Connector 24"/>
          <p:cNvCxnSpPr/>
          <p:nvPr/>
        </p:nvCxnSpPr>
        <p:spPr bwMode="auto">
          <a:xfrm rot="10800000" flipV="1">
            <a:off x="3708973" y="2455523"/>
            <a:ext cx="1212348" cy="226031"/>
          </a:xfrm>
          <a:prstGeom prst="straightConnector1">
            <a:avLst/>
          </a:prstGeom>
          <a:solidFill>
            <a:schemeClr val="bg1"/>
          </a:solidFill>
          <a:ln w="9525" cap="flat" cmpd="sng" algn="ctr">
            <a:solidFill>
              <a:schemeClr val="tx1"/>
            </a:solidFill>
            <a:prstDash val="solid"/>
            <a:round/>
            <a:headEnd type="none" w="med" len="med"/>
            <a:tailEnd type="arrow"/>
          </a:ln>
          <a:effectLst/>
        </p:spPr>
      </p:cxnSp>
      <p:cxnSp>
        <p:nvCxnSpPr>
          <p:cNvPr id="27" name="Straight Arrow Connector 26"/>
          <p:cNvCxnSpPr/>
          <p:nvPr/>
        </p:nvCxnSpPr>
        <p:spPr bwMode="auto">
          <a:xfrm rot="10800000" flipV="1">
            <a:off x="3462396" y="3400746"/>
            <a:ext cx="1479475" cy="10276"/>
          </a:xfrm>
          <a:prstGeom prst="straightConnector1">
            <a:avLst/>
          </a:prstGeom>
          <a:solidFill>
            <a:schemeClr val="bg1"/>
          </a:solidFill>
          <a:ln w="9525" cap="flat" cmpd="sng" algn="ctr">
            <a:solidFill>
              <a:schemeClr val="tx1"/>
            </a:solidFill>
            <a:prstDash val="solid"/>
            <a:round/>
            <a:headEnd type="none" w="med" len="med"/>
            <a:tailEnd type="arrow"/>
          </a:ln>
          <a:effectLst/>
        </p:spPr>
      </p:cxnSp>
      <p:cxnSp>
        <p:nvCxnSpPr>
          <p:cNvPr id="29" name="Straight Arrow Connector 28"/>
          <p:cNvCxnSpPr/>
          <p:nvPr/>
        </p:nvCxnSpPr>
        <p:spPr bwMode="auto">
          <a:xfrm rot="10800000" flipV="1">
            <a:off x="3411020" y="4356242"/>
            <a:ext cx="1541124" cy="729465"/>
          </a:xfrm>
          <a:prstGeom prst="straightConnector1">
            <a:avLst/>
          </a:prstGeom>
          <a:solidFill>
            <a:schemeClr val="bg1"/>
          </a:solidFill>
          <a:ln w="9525" cap="flat" cmpd="sng" algn="ctr">
            <a:solidFill>
              <a:schemeClr val="tx1"/>
            </a:solidFill>
            <a:prstDash val="solid"/>
            <a:round/>
            <a:headEnd type="none" w="med" len="med"/>
            <a:tailEnd type="arrow"/>
          </a:ln>
          <a:effectLst/>
        </p:spPr>
      </p:cxnSp>
      <p:cxnSp>
        <p:nvCxnSpPr>
          <p:cNvPr id="31" name="Straight Arrow Connector 30"/>
          <p:cNvCxnSpPr>
            <a:endCxn id="22" idx="3"/>
          </p:cNvCxnSpPr>
          <p:nvPr/>
        </p:nvCxnSpPr>
        <p:spPr bwMode="auto">
          <a:xfrm rot="10800000" flipV="1">
            <a:off x="3411020" y="5311738"/>
            <a:ext cx="1541124" cy="10275"/>
          </a:xfrm>
          <a:prstGeom prst="straightConnector1">
            <a:avLst/>
          </a:prstGeom>
          <a:solidFill>
            <a:schemeClr val="bg1"/>
          </a:solidFill>
          <a:ln w="9525" cap="flat" cmpd="sng" algn="ctr">
            <a:solidFill>
              <a:schemeClr val="tx1"/>
            </a:solidFill>
            <a:prstDash val="solid"/>
            <a:round/>
            <a:headEnd type="none" w="med" len="med"/>
            <a:tailEnd type="arrow"/>
          </a:ln>
          <a:effectLst/>
        </p:spPr>
      </p:cxnSp>
      <p:sp>
        <p:nvSpPr>
          <p:cNvPr id="33" name="Content Placeholder 2"/>
          <p:cNvSpPr txBox="1">
            <a:spLocks/>
          </p:cNvSpPr>
          <p:nvPr/>
        </p:nvSpPr>
        <p:spPr bwMode="auto">
          <a:xfrm>
            <a:off x="4998470" y="1320550"/>
            <a:ext cx="3030876" cy="46656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i="0" u="none" strike="noStrike" kern="0" cap="none" spc="0" normalizeH="0" baseline="0" noProof="0" dirty="0" smtClean="0">
              <a:ln>
                <a:noFill/>
              </a:ln>
              <a:solidFill>
                <a:srgbClr val="FFFFFF"/>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rgbClr val="FFFFFF"/>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kumimoji="0" lang="en-US" sz="2400" i="0" u="none" strike="noStrike" kern="0" cap="none" spc="0" normalizeH="0" baseline="0" noProof="0" dirty="0" smtClean="0">
                <a:ln>
                  <a:noFill/>
                </a:ln>
                <a:solidFill>
                  <a:srgbClr val="FFFFFF"/>
                </a:solidFill>
                <a:effectLst/>
                <a:uLnTx/>
                <a:uFillTx/>
                <a:latin typeface="Calibri" pitchFamily="34" charset="0"/>
              </a:rPr>
              <a:t>Database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rgbClr val="FFFFFF"/>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kumimoji="0" lang="en-US" sz="2400" i="0" u="none" strike="noStrike" kern="0" cap="none" spc="0" normalizeH="0" baseline="0" noProof="0" dirty="0" smtClean="0">
                <a:ln>
                  <a:noFill/>
                </a:ln>
                <a:solidFill>
                  <a:srgbClr val="FFFFFF"/>
                </a:solidFill>
                <a:effectLst/>
                <a:uLnTx/>
                <a:uFillTx/>
                <a:latin typeface="Calibri" pitchFamily="34" charset="0"/>
              </a:rPr>
              <a:t>Table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rgbClr val="FFFFFF"/>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kumimoji="0" lang="en-US" sz="2400" i="0" u="none" strike="noStrike" kern="0" cap="none" spc="0" normalizeH="0" baseline="0" noProof="0" dirty="0" smtClean="0">
                <a:ln>
                  <a:noFill/>
                </a:ln>
                <a:solidFill>
                  <a:srgbClr val="FFFFFF"/>
                </a:solidFill>
                <a:effectLst/>
                <a:uLnTx/>
                <a:uFillTx/>
                <a:latin typeface="Calibri" pitchFamily="34" charset="0"/>
              </a:rPr>
              <a:t>Page</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rgbClr val="FFFFFF"/>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rgbClr val="FFFFFF"/>
                </a:solidFill>
                <a:latin typeface="Calibri" pitchFamily="34" charset="0"/>
              </a:rPr>
              <a:t>Row</a:t>
            </a:r>
            <a:endParaRPr kumimoji="0" lang="en-US" sz="2400" i="0" u="none" strike="noStrike" kern="0" cap="none" spc="0" normalizeH="0" baseline="0" noProof="0" dirty="0" smtClean="0">
              <a:ln>
                <a:noFill/>
              </a:ln>
              <a:solidFill>
                <a:srgbClr val="FFFFFF"/>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i="0" u="none" strike="noStrike" kern="0" cap="none" spc="0" normalizeH="0" baseline="0" noProof="0" dirty="0" smtClean="0">
              <a:ln>
                <a:noFill/>
              </a:ln>
              <a:solidFill>
                <a:srgbClr val="FFFFFF"/>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i="0" u="none" strike="noStrike" kern="0" cap="none" spc="0" normalizeH="0" baseline="0" noProof="0" dirty="0" smtClean="0">
              <a:ln>
                <a:noFill/>
              </a:ln>
              <a:solidFill>
                <a:srgbClr val="FFFFFF"/>
              </a:solidFill>
              <a:effectLst/>
              <a:uLnTx/>
              <a:uFillTx/>
              <a:latin typeface="Calibri" pitchFamily="34" charset="0"/>
            </a:endParaRPr>
          </a:p>
        </p:txBody>
      </p:sp>
      <p:sp>
        <p:nvSpPr>
          <p:cNvPr id="38" name="Down Arrow 37"/>
          <p:cNvSpPr/>
          <p:nvPr/>
        </p:nvSpPr>
        <p:spPr bwMode="auto">
          <a:xfrm>
            <a:off x="5548045" y="2650733"/>
            <a:ext cx="267128" cy="503433"/>
          </a:xfrm>
          <a:prstGeom prst="downArrow">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sp>
        <p:nvSpPr>
          <p:cNvPr id="40" name="Down Arrow 39"/>
          <p:cNvSpPr/>
          <p:nvPr/>
        </p:nvSpPr>
        <p:spPr bwMode="auto">
          <a:xfrm>
            <a:off x="5544620" y="4578850"/>
            <a:ext cx="267128" cy="503433"/>
          </a:xfrm>
          <a:prstGeom prst="downArrow">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sp>
        <p:nvSpPr>
          <p:cNvPr id="41" name="Down Arrow 40"/>
          <p:cNvSpPr/>
          <p:nvPr/>
        </p:nvSpPr>
        <p:spPr bwMode="auto">
          <a:xfrm>
            <a:off x="5542908" y="3621641"/>
            <a:ext cx="267128" cy="503433"/>
          </a:xfrm>
          <a:prstGeom prst="downArrow">
            <a:avLst/>
          </a:prstGeom>
          <a:solidFill>
            <a:schemeClr val="bg1"/>
          </a:solidFill>
          <a:ln w="9525"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sp>
        <p:nvSpPr>
          <p:cNvPr id="45" name="Content Placeholder 2"/>
          <p:cNvSpPr txBox="1">
            <a:spLocks/>
          </p:cNvSpPr>
          <p:nvPr/>
        </p:nvSpPr>
        <p:spPr bwMode="auto">
          <a:xfrm>
            <a:off x="6503541" y="1329113"/>
            <a:ext cx="1405847" cy="46656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228600" marR="0" lvl="0" indent="-228600" algn="l" defTabSz="914400" rtl="0" eaLnBrk="0" fontAlgn="base" latinLnBrk="0" hangingPunct="0">
              <a:lnSpc>
                <a:spcPct val="90000"/>
              </a:lnSpc>
              <a:spcBef>
                <a:spcPct val="40000"/>
              </a:spcBef>
              <a:spcAft>
                <a:spcPct val="0"/>
              </a:spcAft>
              <a:buClr>
                <a:srgbClr val="8DACD0"/>
              </a:buClr>
              <a:buSzPct val="70000"/>
              <a:buFont typeface="Wingdings" pitchFamily="2" charset="2"/>
              <a:buBlip>
                <a:blip r:embed="rId3"/>
              </a:buBlip>
              <a:tabLst/>
              <a:defRPr/>
            </a:pPr>
            <a:endParaRPr kumimoji="0" lang="en-US" sz="2400" b="1" i="0" u="none" strike="noStrike" kern="0" cap="none" spc="0" normalizeH="0" baseline="0" noProof="0" dirty="0" smtClean="0">
              <a:ln>
                <a:noFill/>
              </a:ln>
              <a:solidFill>
                <a:srgbClr val="FFFFFF"/>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buFont typeface="Wingdings" pitchFamily="2" charset="2"/>
              <a:buBlip>
                <a:blip r:embed="rId3"/>
              </a:buBlip>
              <a:tabLst/>
              <a:defRPr/>
            </a:pPr>
            <a:endParaRPr lang="en-US" sz="2400" kern="0" dirty="0" smtClean="0">
              <a:solidFill>
                <a:srgbClr val="FFFFFF"/>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rgbClr val="FFFFFF"/>
                </a:solidFill>
                <a:latin typeface="Calibri" pitchFamily="34" charset="0"/>
              </a:rPr>
              <a:t>S</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rgbClr val="FFFFFF"/>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rgbClr val="FFFFFF"/>
                </a:solidFill>
                <a:latin typeface="Calibri" pitchFamily="34" charset="0"/>
              </a:rPr>
              <a:t>IX</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lang="en-US" sz="2400" kern="0" dirty="0" smtClean="0">
              <a:solidFill>
                <a:srgbClr val="FFFFFF"/>
              </a:solidFill>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rgbClr val="FFFFFF"/>
                </a:solidFill>
                <a:latin typeface="Calibri" pitchFamily="34" charset="0"/>
              </a:rPr>
              <a:t>IX</a:t>
            </a: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endParaRPr kumimoji="0" lang="en-US" sz="2400" b="1" i="0" u="none" strike="noStrike" kern="0" cap="none" spc="0" normalizeH="0" baseline="0" noProof="0" dirty="0" smtClean="0">
              <a:ln>
                <a:noFill/>
              </a:ln>
              <a:solidFill>
                <a:srgbClr val="FFFFFF"/>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tabLst/>
              <a:defRPr/>
            </a:pPr>
            <a:r>
              <a:rPr lang="en-US" sz="2400" kern="0" dirty="0" smtClean="0">
                <a:solidFill>
                  <a:srgbClr val="FFFFFF"/>
                </a:solidFill>
                <a:latin typeface="Calibri" pitchFamily="34" charset="0"/>
              </a:rPr>
              <a:t>X</a:t>
            </a:r>
            <a:endParaRPr kumimoji="0" lang="en-US" sz="2400" b="1" i="0" u="none" strike="noStrike" kern="0" cap="none" spc="0" normalizeH="0" baseline="0" noProof="0" dirty="0" smtClean="0">
              <a:ln>
                <a:noFill/>
              </a:ln>
              <a:solidFill>
                <a:srgbClr val="FFFFFF"/>
              </a:solidFill>
              <a:effectLst/>
              <a:uLnTx/>
              <a:uFillTx/>
              <a:latin typeface="Calibri" pitchFamily="34" charset="0"/>
            </a:endParaRPr>
          </a:p>
          <a:p>
            <a:pPr marL="228600" marR="0" lvl="0" indent="-228600" algn="l" defTabSz="914400" rtl="0" eaLnBrk="0" fontAlgn="base" latinLnBrk="0" hangingPunct="0">
              <a:lnSpc>
                <a:spcPct val="90000"/>
              </a:lnSpc>
              <a:spcBef>
                <a:spcPct val="40000"/>
              </a:spcBef>
              <a:spcAft>
                <a:spcPct val="0"/>
              </a:spcAft>
              <a:buClr>
                <a:srgbClr val="8DACD0"/>
              </a:buClr>
              <a:buSzPct val="70000"/>
              <a:buFont typeface="Wingdings" pitchFamily="2" charset="2"/>
              <a:buNone/>
              <a:tabLst/>
              <a:defRPr/>
            </a:pPr>
            <a:endParaRPr kumimoji="0" lang="en-US" sz="2400" b="1" i="0" u="none" strike="noStrike" kern="0" cap="none" spc="0" normalizeH="0" baseline="0" noProof="0" dirty="0" smtClean="0">
              <a:ln>
                <a:noFill/>
              </a:ln>
              <a:solidFill>
                <a:srgbClr val="FFFFFF"/>
              </a:solidFill>
              <a:effectLst/>
              <a:uLnTx/>
              <a:uFillTx/>
              <a:latin typeface="Calibri"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1"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slide(fromTop)">
                                      <p:cBhvr>
                                        <p:cTn id="11" dur="500"/>
                                        <p:tgtEl>
                                          <p:spTgt spid="38"/>
                                        </p:tgtEl>
                                      </p:cBhvr>
                                    </p:animEffect>
                                  </p:childTnLst>
                                </p:cTn>
                              </p:par>
                            </p:childTnLst>
                          </p:cTn>
                        </p:par>
                        <p:par>
                          <p:cTn id="12" fill="hold">
                            <p:stCondLst>
                              <p:cond delay="500"/>
                            </p:stCondLst>
                            <p:childTnLst>
                              <p:par>
                                <p:cTn id="13" presetID="1" presetClass="entr" presetSubtype="0" fill="hold" nodeType="afterEffect">
                                  <p:stCondLst>
                                    <p:cond delay="0"/>
                                  </p:stCondLst>
                                  <p:childTnLst>
                                    <p:set>
                                      <p:cBhvr>
                                        <p:cTn id="14" dur="1" fill="hold">
                                          <p:stCondLst>
                                            <p:cond delay="0"/>
                                          </p:stCondLst>
                                        </p:cTn>
                                        <p:tgtEl>
                                          <p:spTgt spid="4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slide(fromTop)">
                                      <p:cBhvr>
                                        <p:cTn id="19" dur="500"/>
                                        <p:tgtEl>
                                          <p:spTgt spid="41"/>
                                        </p:tgtEl>
                                      </p:cBhvr>
                                    </p:animEffect>
                                  </p:childTnLst>
                                </p:cTn>
                              </p:par>
                            </p:childTnLst>
                          </p:cTn>
                        </p:par>
                        <p:par>
                          <p:cTn id="20" fill="hold">
                            <p:stCondLst>
                              <p:cond delay="500"/>
                            </p:stCondLst>
                            <p:childTnLst>
                              <p:par>
                                <p:cTn id="21" presetID="1" presetClass="entr" presetSubtype="0" fill="hold" nodeType="afterEffect">
                                  <p:stCondLst>
                                    <p:cond delay="0"/>
                                  </p:stCondLst>
                                  <p:childTnLst>
                                    <p:set>
                                      <p:cBhvr>
                                        <p:cTn id="22" dur="1" fill="hold">
                                          <p:stCondLst>
                                            <p:cond delay="0"/>
                                          </p:stCondLst>
                                        </p:cTn>
                                        <p:tgtEl>
                                          <p:spTgt spid="4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slide(fromTop)">
                                      <p:cBhvr>
                                        <p:cTn id="27" dur="500"/>
                                        <p:tgtEl>
                                          <p:spTgt spid="40"/>
                                        </p:tgtEl>
                                      </p:cBhvr>
                                    </p:animEffect>
                                  </p:childTnLst>
                                </p:cTn>
                              </p:par>
                            </p:childTnLst>
                          </p:cTn>
                        </p:par>
                        <p:par>
                          <p:cTn id="28" fill="hold">
                            <p:stCondLst>
                              <p:cond delay="500"/>
                            </p:stCondLst>
                            <p:childTnLst>
                              <p:par>
                                <p:cTn id="29" presetID="1" presetClass="entr" presetSubtype="0" fill="hold" nodeType="afterEffect">
                                  <p:stCondLst>
                                    <p:cond delay="0"/>
                                  </p:stCondLst>
                                  <p:childTnLst>
                                    <p:set>
                                      <p:cBhvr>
                                        <p:cTn id="30" dur="1" fill="hold">
                                          <p:stCondLst>
                                            <p:cond delay="0"/>
                                          </p:stCondLst>
                                        </p:cTn>
                                        <p:tgtEl>
                                          <p:spTgt spid="4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0" grpId="0" animBg="1"/>
      <p:bldP spid="4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9" name="Rectangle 3"/>
          <p:cNvSpPr>
            <a:spLocks noGrp="1" noChangeAspect="1" noChangeArrowheads="1"/>
          </p:cNvSpPr>
          <p:nvPr>
            <p:ph type="title"/>
          </p:nvPr>
        </p:nvSpPr>
        <p:spPr/>
        <p:txBody>
          <a:bodyPr>
            <a:normAutofit/>
          </a:bodyPr>
          <a:lstStyle/>
          <a:p>
            <a:r>
              <a:rPr lang="en-US" sz="4400" dirty="0" smtClean="0"/>
              <a:t>Lock Hierarchy</a:t>
            </a:r>
            <a:endParaRPr sz="3100" dirty="0">
              <a:solidFill>
                <a:srgbClr val="FFFF99"/>
              </a:solidFill>
            </a:endParaRPr>
          </a:p>
        </p:txBody>
      </p:sp>
      <p:grpSp>
        <p:nvGrpSpPr>
          <p:cNvPr id="2" name="Group 4"/>
          <p:cNvGrpSpPr>
            <a:grpSpLocks/>
          </p:cNvGrpSpPr>
          <p:nvPr/>
        </p:nvGrpSpPr>
        <p:grpSpPr bwMode="auto">
          <a:xfrm>
            <a:off x="6705600" y="2209800"/>
            <a:ext cx="838200" cy="914400"/>
            <a:chOff x="960" y="3264"/>
            <a:chExt cx="528" cy="576"/>
          </a:xfrm>
          <a:solidFill>
            <a:schemeClr val="bg2"/>
          </a:solidFill>
        </p:grpSpPr>
        <p:sp useBgFill="1">
          <p:nvSpPr>
            <p:cNvPr id="541701" name="AutoShape 5"/>
            <p:cNvSpPr>
              <a:spLocks noChangeArrowheads="1"/>
            </p:cNvSpPr>
            <p:nvPr/>
          </p:nvSpPr>
          <p:spPr bwMode="auto">
            <a:xfrm>
              <a:off x="960" y="3264"/>
              <a:ext cx="528" cy="576"/>
            </a:xfrm>
            <a:prstGeom prst="foldedCorner">
              <a:avLst>
                <a:gd name="adj" fmla="val 12500"/>
              </a:avLst>
            </a:prstGeom>
            <a:grpFill/>
            <a:ln w="9525">
              <a:solidFill>
                <a:schemeClr val="tx1"/>
              </a:solidFill>
              <a:round/>
              <a:headEnd/>
              <a:tailEnd/>
            </a:ln>
            <a:effectLst/>
          </p:spPr>
          <p:txBody>
            <a:bodyPr wrap="none" anchor="ctr"/>
            <a:lstStyle/>
            <a:p>
              <a:endParaRPr lang="en-US" dirty="0">
                <a:latin typeface="Calibri" pitchFamily="34" charset="0"/>
              </a:endParaRPr>
            </a:p>
          </p:txBody>
        </p:sp>
        <p:sp useBgFill="1">
          <p:nvSpPr>
            <p:cNvPr id="541702" name="Text Box 6"/>
            <p:cNvSpPr txBox="1">
              <a:spLocks noChangeArrowheads="1"/>
            </p:cNvSpPr>
            <p:nvPr/>
          </p:nvSpPr>
          <p:spPr bwMode="auto">
            <a:xfrm>
              <a:off x="960" y="3408"/>
              <a:ext cx="528" cy="144"/>
            </a:xfrm>
            <a:prstGeom prst="rect">
              <a:avLst/>
            </a:prstGeom>
            <a:grpFill/>
            <a:ln w="9525">
              <a:solidFill>
                <a:schemeClr val="tx1"/>
              </a:solidFill>
              <a:miter lim="800000"/>
              <a:headEnd/>
              <a:tailEnd/>
            </a:ln>
            <a:effectLst/>
          </p:spPr>
          <p:txBody>
            <a:bodyPr wrap="none" lIns="0" tIns="0" rIns="0" bIns="0"/>
            <a:lstStyle/>
            <a:p>
              <a:pPr algn="ctr" eaLnBrk="0" hangingPunct="0">
                <a:lnSpc>
                  <a:spcPct val="100000"/>
                </a:lnSpc>
                <a:spcBef>
                  <a:spcPct val="50000"/>
                </a:spcBef>
              </a:pPr>
              <a:r>
                <a:rPr lang="en-US" sz="1200" dirty="0">
                  <a:solidFill>
                    <a:schemeClr val="tx1"/>
                  </a:solidFill>
                  <a:latin typeface="Lucida Console" pitchFamily="49" charset="0"/>
                </a:rPr>
                <a:t>Row</a:t>
              </a:r>
            </a:p>
          </p:txBody>
        </p:sp>
        <p:sp useBgFill="1">
          <p:nvSpPr>
            <p:cNvPr id="541703" name="Text Box 7"/>
            <p:cNvSpPr txBox="1">
              <a:spLocks noChangeArrowheads="1"/>
            </p:cNvSpPr>
            <p:nvPr/>
          </p:nvSpPr>
          <p:spPr bwMode="auto">
            <a:xfrm>
              <a:off x="960" y="3552"/>
              <a:ext cx="528" cy="144"/>
            </a:xfrm>
            <a:prstGeom prst="rect">
              <a:avLst/>
            </a:prstGeom>
            <a:grpFill/>
            <a:ln w="9525">
              <a:solidFill>
                <a:schemeClr val="tx1"/>
              </a:solidFill>
              <a:miter lim="800000"/>
              <a:headEnd/>
              <a:tailEnd/>
            </a:ln>
            <a:effectLst/>
          </p:spPr>
          <p:txBody>
            <a:bodyPr wrap="none" lIns="0" tIns="0" rIns="0" bIns="0"/>
            <a:lstStyle/>
            <a:p>
              <a:pPr algn="ctr" eaLnBrk="0" hangingPunct="0">
                <a:lnSpc>
                  <a:spcPct val="100000"/>
                </a:lnSpc>
                <a:spcBef>
                  <a:spcPct val="50000"/>
                </a:spcBef>
              </a:pPr>
              <a:r>
                <a:rPr lang="en-US" sz="1200">
                  <a:solidFill>
                    <a:schemeClr val="tx1"/>
                  </a:solidFill>
                  <a:latin typeface="Lucida Console" pitchFamily="49" charset="0"/>
                </a:rPr>
                <a:t>Row</a:t>
              </a:r>
            </a:p>
          </p:txBody>
        </p:sp>
        <p:sp>
          <p:nvSpPr>
            <p:cNvPr id="541704" name="Text Box 8"/>
            <p:cNvSpPr txBox="1">
              <a:spLocks noChangeArrowheads="1"/>
            </p:cNvSpPr>
            <p:nvPr/>
          </p:nvSpPr>
          <p:spPr bwMode="auto">
            <a:xfrm>
              <a:off x="1056" y="3696"/>
              <a:ext cx="336" cy="144"/>
            </a:xfrm>
            <a:prstGeom prst="rect">
              <a:avLst/>
            </a:prstGeom>
            <a:grpFill/>
            <a:ln w="9525">
              <a:noFill/>
              <a:miter lim="800000"/>
              <a:headEnd/>
              <a:tailEnd/>
            </a:ln>
            <a:effectLst/>
          </p:spPr>
          <p:txBody>
            <a:bodyPr wrap="none" lIns="0" tIns="0" rIns="0" bIns="0"/>
            <a:lstStyle/>
            <a:p>
              <a:pPr algn="ctr" eaLnBrk="0" hangingPunct="0">
                <a:lnSpc>
                  <a:spcPct val="100000"/>
                </a:lnSpc>
                <a:spcBef>
                  <a:spcPct val="50000"/>
                </a:spcBef>
              </a:pPr>
              <a:r>
                <a:rPr lang="en-US" sz="1200">
                  <a:solidFill>
                    <a:schemeClr val="tx1"/>
                  </a:solidFill>
                  <a:latin typeface="Lucida Console" pitchFamily="49" charset="0"/>
                </a:rPr>
                <a:t>Row</a:t>
              </a:r>
            </a:p>
          </p:txBody>
        </p:sp>
        <p:sp>
          <p:nvSpPr>
            <p:cNvPr id="541705" name="Text Box 9"/>
            <p:cNvSpPr txBox="1">
              <a:spLocks noChangeArrowheads="1"/>
            </p:cNvSpPr>
            <p:nvPr/>
          </p:nvSpPr>
          <p:spPr bwMode="auto">
            <a:xfrm>
              <a:off x="1056" y="3300"/>
              <a:ext cx="336" cy="96"/>
            </a:xfrm>
            <a:prstGeom prst="rect">
              <a:avLst/>
            </a:prstGeom>
            <a:grpFill/>
            <a:ln w="9525">
              <a:noFill/>
              <a:miter lim="800000"/>
              <a:headEnd/>
              <a:tailEnd/>
            </a:ln>
            <a:effectLst/>
          </p:spPr>
          <p:txBody>
            <a:bodyPr wrap="none" lIns="0" tIns="0" rIns="0" bIns="0"/>
            <a:lstStyle/>
            <a:p>
              <a:pPr algn="ctr" eaLnBrk="0" hangingPunct="0">
                <a:lnSpc>
                  <a:spcPct val="100000"/>
                </a:lnSpc>
                <a:spcBef>
                  <a:spcPct val="50000"/>
                </a:spcBef>
              </a:pPr>
              <a:r>
                <a:rPr lang="en-US" sz="800" i="1" dirty="0">
                  <a:solidFill>
                    <a:schemeClr val="tx1"/>
                  </a:solidFill>
                  <a:latin typeface="Lucida Console" pitchFamily="49" charset="0"/>
                </a:rPr>
                <a:t>header</a:t>
              </a:r>
            </a:p>
          </p:txBody>
        </p:sp>
      </p:grpSp>
      <p:grpSp>
        <p:nvGrpSpPr>
          <p:cNvPr id="3" name="Group 10"/>
          <p:cNvGrpSpPr>
            <a:grpSpLocks/>
          </p:cNvGrpSpPr>
          <p:nvPr/>
        </p:nvGrpSpPr>
        <p:grpSpPr bwMode="auto">
          <a:xfrm>
            <a:off x="6934200" y="2590800"/>
            <a:ext cx="838200" cy="914400"/>
            <a:chOff x="960" y="3264"/>
            <a:chExt cx="528" cy="576"/>
          </a:xfrm>
          <a:solidFill>
            <a:schemeClr val="bg2"/>
          </a:solidFill>
        </p:grpSpPr>
        <p:sp useBgFill="1">
          <p:nvSpPr>
            <p:cNvPr id="541707" name="AutoShape 11"/>
            <p:cNvSpPr>
              <a:spLocks noChangeArrowheads="1"/>
            </p:cNvSpPr>
            <p:nvPr/>
          </p:nvSpPr>
          <p:spPr bwMode="auto">
            <a:xfrm>
              <a:off x="960" y="3264"/>
              <a:ext cx="528" cy="576"/>
            </a:xfrm>
            <a:prstGeom prst="foldedCorner">
              <a:avLst>
                <a:gd name="adj" fmla="val 12500"/>
              </a:avLst>
            </a:prstGeom>
            <a:grpFill/>
            <a:ln w="9525">
              <a:solidFill>
                <a:schemeClr val="tx1"/>
              </a:solidFill>
              <a:round/>
              <a:headEnd/>
              <a:tailEnd/>
            </a:ln>
            <a:effectLst/>
          </p:spPr>
          <p:txBody>
            <a:bodyPr wrap="none" anchor="ctr"/>
            <a:lstStyle/>
            <a:p>
              <a:endParaRPr lang="en-US" dirty="0">
                <a:latin typeface="Calibri" pitchFamily="34" charset="0"/>
              </a:endParaRPr>
            </a:p>
          </p:txBody>
        </p:sp>
        <p:sp useBgFill="1">
          <p:nvSpPr>
            <p:cNvPr id="541708" name="Text Box 12"/>
            <p:cNvSpPr txBox="1">
              <a:spLocks noChangeArrowheads="1"/>
            </p:cNvSpPr>
            <p:nvPr/>
          </p:nvSpPr>
          <p:spPr bwMode="auto">
            <a:xfrm>
              <a:off x="960" y="3408"/>
              <a:ext cx="528" cy="144"/>
            </a:xfrm>
            <a:prstGeom prst="rect">
              <a:avLst/>
            </a:prstGeom>
            <a:grpFill/>
            <a:ln w="9525">
              <a:solidFill>
                <a:schemeClr val="tx1"/>
              </a:solidFill>
              <a:miter lim="800000"/>
              <a:headEnd/>
              <a:tailEnd/>
            </a:ln>
            <a:effectLst/>
          </p:spPr>
          <p:txBody>
            <a:bodyPr wrap="none" lIns="0" tIns="0" rIns="0" bIns="0"/>
            <a:lstStyle/>
            <a:p>
              <a:pPr algn="ctr" eaLnBrk="0" hangingPunct="0">
                <a:lnSpc>
                  <a:spcPct val="100000"/>
                </a:lnSpc>
                <a:spcBef>
                  <a:spcPct val="50000"/>
                </a:spcBef>
              </a:pPr>
              <a:r>
                <a:rPr lang="en-US" sz="1200">
                  <a:solidFill>
                    <a:schemeClr val="tx1"/>
                  </a:solidFill>
                  <a:latin typeface="Lucida Console" pitchFamily="49" charset="0"/>
                </a:rPr>
                <a:t>Row</a:t>
              </a:r>
            </a:p>
          </p:txBody>
        </p:sp>
        <p:sp useBgFill="1">
          <p:nvSpPr>
            <p:cNvPr id="541709" name="Text Box 13"/>
            <p:cNvSpPr txBox="1">
              <a:spLocks noChangeArrowheads="1"/>
            </p:cNvSpPr>
            <p:nvPr/>
          </p:nvSpPr>
          <p:spPr bwMode="auto">
            <a:xfrm>
              <a:off x="960" y="3552"/>
              <a:ext cx="528" cy="144"/>
            </a:xfrm>
            <a:prstGeom prst="rect">
              <a:avLst/>
            </a:prstGeom>
            <a:grpFill/>
            <a:ln w="9525">
              <a:solidFill>
                <a:schemeClr val="tx1"/>
              </a:solidFill>
              <a:miter lim="800000"/>
              <a:headEnd/>
              <a:tailEnd/>
            </a:ln>
            <a:effectLst/>
          </p:spPr>
          <p:txBody>
            <a:bodyPr wrap="none" lIns="0" tIns="0" rIns="0" bIns="0"/>
            <a:lstStyle/>
            <a:p>
              <a:pPr algn="ctr" eaLnBrk="0" hangingPunct="0">
                <a:lnSpc>
                  <a:spcPct val="100000"/>
                </a:lnSpc>
                <a:spcBef>
                  <a:spcPct val="50000"/>
                </a:spcBef>
              </a:pPr>
              <a:r>
                <a:rPr lang="en-US" sz="1200">
                  <a:solidFill>
                    <a:schemeClr val="tx1"/>
                  </a:solidFill>
                  <a:latin typeface="Lucida Console" pitchFamily="49" charset="0"/>
                </a:rPr>
                <a:t>Row</a:t>
              </a:r>
            </a:p>
          </p:txBody>
        </p:sp>
        <p:sp>
          <p:nvSpPr>
            <p:cNvPr id="541710" name="Text Box 14"/>
            <p:cNvSpPr txBox="1">
              <a:spLocks noChangeArrowheads="1"/>
            </p:cNvSpPr>
            <p:nvPr/>
          </p:nvSpPr>
          <p:spPr bwMode="auto">
            <a:xfrm>
              <a:off x="1056" y="3696"/>
              <a:ext cx="336" cy="144"/>
            </a:xfrm>
            <a:prstGeom prst="rect">
              <a:avLst/>
            </a:prstGeom>
            <a:grpFill/>
            <a:ln w="9525">
              <a:noFill/>
              <a:miter lim="800000"/>
              <a:headEnd/>
              <a:tailEnd/>
            </a:ln>
            <a:effectLst/>
          </p:spPr>
          <p:txBody>
            <a:bodyPr wrap="none" lIns="0" tIns="0" rIns="0" bIns="0"/>
            <a:lstStyle/>
            <a:p>
              <a:pPr algn="ctr" eaLnBrk="0" hangingPunct="0">
                <a:lnSpc>
                  <a:spcPct val="100000"/>
                </a:lnSpc>
                <a:spcBef>
                  <a:spcPct val="50000"/>
                </a:spcBef>
              </a:pPr>
              <a:r>
                <a:rPr lang="en-US" sz="1200">
                  <a:solidFill>
                    <a:schemeClr val="tx1"/>
                  </a:solidFill>
                  <a:latin typeface="Lucida Console" pitchFamily="49" charset="0"/>
                </a:rPr>
                <a:t>Row</a:t>
              </a:r>
            </a:p>
          </p:txBody>
        </p:sp>
        <p:sp>
          <p:nvSpPr>
            <p:cNvPr id="541711" name="Text Box 15"/>
            <p:cNvSpPr txBox="1">
              <a:spLocks noChangeArrowheads="1"/>
            </p:cNvSpPr>
            <p:nvPr/>
          </p:nvSpPr>
          <p:spPr bwMode="auto">
            <a:xfrm>
              <a:off x="1056" y="3300"/>
              <a:ext cx="336" cy="96"/>
            </a:xfrm>
            <a:prstGeom prst="rect">
              <a:avLst/>
            </a:prstGeom>
            <a:grpFill/>
            <a:ln w="9525">
              <a:noFill/>
              <a:miter lim="800000"/>
              <a:headEnd/>
              <a:tailEnd/>
            </a:ln>
            <a:effectLst/>
          </p:spPr>
          <p:txBody>
            <a:bodyPr wrap="none" lIns="0" tIns="0" rIns="0" bIns="0"/>
            <a:lstStyle/>
            <a:p>
              <a:pPr algn="ctr" eaLnBrk="0" hangingPunct="0">
                <a:lnSpc>
                  <a:spcPct val="100000"/>
                </a:lnSpc>
                <a:spcBef>
                  <a:spcPct val="50000"/>
                </a:spcBef>
              </a:pPr>
              <a:r>
                <a:rPr lang="en-US" sz="800" i="1">
                  <a:solidFill>
                    <a:schemeClr val="tx1"/>
                  </a:solidFill>
                  <a:latin typeface="Lucida Console" pitchFamily="49" charset="0"/>
                </a:rPr>
                <a:t>header</a:t>
              </a:r>
            </a:p>
          </p:txBody>
        </p:sp>
      </p:grpSp>
      <p:grpSp>
        <p:nvGrpSpPr>
          <p:cNvPr id="4" name="Group 16"/>
          <p:cNvGrpSpPr>
            <a:grpSpLocks/>
          </p:cNvGrpSpPr>
          <p:nvPr/>
        </p:nvGrpSpPr>
        <p:grpSpPr bwMode="auto">
          <a:xfrm>
            <a:off x="7162800" y="2971800"/>
            <a:ext cx="838200" cy="914400"/>
            <a:chOff x="960" y="3264"/>
            <a:chExt cx="528" cy="576"/>
          </a:xfrm>
          <a:solidFill>
            <a:schemeClr val="bg2"/>
          </a:solidFill>
        </p:grpSpPr>
        <p:sp useBgFill="1">
          <p:nvSpPr>
            <p:cNvPr id="541713" name="AutoShape 17"/>
            <p:cNvSpPr>
              <a:spLocks noChangeArrowheads="1"/>
            </p:cNvSpPr>
            <p:nvPr/>
          </p:nvSpPr>
          <p:spPr bwMode="auto">
            <a:xfrm>
              <a:off x="960" y="3264"/>
              <a:ext cx="528" cy="576"/>
            </a:xfrm>
            <a:prstGeom prst="foldedCorner">
              <a:avLst>
                <a:gd name="adj" fmla="val 12500"/>
              </a:avLst>
            </a:prstGeom>
            <a:grpFill/>
            <a:ln w="9525">
              <a:solidFill>
                <a:schemeClr val="tx1"/>
              </a:solidFill>
              <a:round/>
              <a:headEnd/>
              <a:tailEnd/>
            </a:ln>
            <a:effectLst/>
          </p:spPr>
          <p:txBody>
            <a:bodyPr wrap="none" anchor="ctr"/>
            <a:lstStyle/>
            <a:p>
              <a:endParaRPr lang="en-US" dirty="0">
                <a:latin typeface="Calibri" pitchFamily="34" charset="0"/>
              </a:endParaRPr>
            </a:p>
          </p:txBody>
        </p:sp>
        <p:sp useBgFill="1">
          <p:nvSpPr>
            <p:cNvPr id="541714" name="Text Box 18"/>
            <p:cNvSpPr txBox="1">
              <a:spLocks noChangeArrowheads="1"/>
            </p:cNvSpPr>
            <p:nvPr/>
          </p:nvSpPr>
          <p:spPr bwMode="auto">
            <a:xfrm>
              <a:off x="960" y="3408"/>
              <a:ext cx="528" cy="144"/>
            </a:xfrm>
            <a:prstGeom prst="rect">
              <a:avLst/>
            </a:prstGeom>
            <a:grpFill/>
            <a:ln w="9525">
              <a:solidFill>
                <a:schemeClr val="tx1"/>
              </a:solidFill>
              <a:miter lim="800000"/>
              <a:headEnd/>
              <a:tailEnd/>
            </a:ln>
            <a:effectLst/>
          </p:spPr>
          <p:txBody>
            <a:bodyPr wrap="none" lIns="0" tIns="0" rIns="0" bIns="0"/>
            <a:lstStyle/>
            <a:p>
              <a:pPr algn="ctr" eaLnBrk="0" hangingPunct="0">
                <a:lnSpc>
                  <a:spcPct val="100000"/>
                </a:lnSpc>
                <a:spcBef>
                  <a:spcPct val="50000"/>
                </a:spcBef>
              </a:pPr>
              <a:r>
                <a:rPr lang="en-US" sz="1200">
                  <a:solidFill>
                    <a:schemeClr val="tx1"/>
                  </a:solidFill>
                  <a:latin typeface="Lucida Console" pitchFamily="49" charset="0"/>
                </a:rPr>
                <a:t>Row</a:t>
              </a:r>
            </a:p>
          </p:txBody>
        </p:sp>
        <p:sp useBgFill="1">
          <p:nvSpPr>
            <p:cNvPr id="541715" name="Text Box 19"/>
            <p:cNvSpPr txBox="1">
              <a:spLocks noChangeArrowheads="1"/>
            </p:cNvSpPr>
            <p:nvPr/>
          </p:nvSpPr>
          <p:spPr bwMode="auto">
            <a:xfrm>
              <a:off x="960" y="3552"/>
              <a:ext cx="528" cy="144"/>
            </a:xfrm>
            <a:prstGeom prst="rect">
              <a:avLst/>
            </a:prstGeom>
            <a:grpFill/>
            <a:ln w="9525">
              <a:solidFill>
                <a:schemeClr val="tx1"/>
              </a:solidFill>
              <a:miter lim="800000"/>
              <a:headEnd/>
              <a:tailEnd/>
            </a:ln>
            <a:effectLst/>
          </p:spPr>
          <p:txBody>
            <a:bodyPr wrap="none" lIns="0" tIns="0" rIns="0" bIns="0"/>
            <a:lstStyle/>
            <a:p>
              <a:pPr algn="ctr" eaLnBrk="0" hangingPunct="0">
                <a:lnSpc>
                  <a:spcPct val="100000"/>
                </a:lnSpc>
                <a:spcBef>
                  <a:spcPct val="50000"/>
                </a:spcBef>
              </a:pPr>
              <a:r>
                <a:rPr lang="en-US" sz="1200">
                  <a:solidFill>
                    <a:schemeClr val="tx1"/>
                  </a:solidFill>
                  <a:latin typeface="Lucida Console" pitchFamily="49" charset="0"/>
                </a:rPr>
                <a:t>Row</a:t>
              </a:r>
            </a:p>
          </p:txBody>
        </p:sp>
        <p:sp>
          <p:nvSpPr>
            <p:cNvPr id="541716" name="Text Box 20"/>
            <p:cNvSpPr txBox="1">
              <a:spLocks noChangeArrowheads="1"/>
            </p:cNvSpPr>
            <p:nvPr/>
          </p:nvSpPr>
          <p:spPr bwMode="auto">
            <a:xfrm>
              <a:off x="1056" y="3696"/>
              <a:ext cx="336" cy="144"/>
            </a:xfrm>
            <a:prstGeom prst="rect">
              <a:avLst/>
            </a:prstGeom>
            <a:grpFill/>
            <a:ln w="9525">
              <a:noFill/>
              <a:miter lim="800000"/>
              <a:headEnd/>
              <a:tailEnd/>
            </a:ln>
            <a:effectLst/>
          </p:spPr>
          <p:txBody>
            <a:bodyPr wrap="none" lIns="0" tIns="0" rIns="0" bIns="0"/>
            <a:lstStyle/>
            <a:p>
              <a:pPr algn="ctr" eaLnBrk="0" hangingPunct="0">
                <a:lnSpc>
                  <a:spcPct val="100000"/>
                </a:lnSpc>
                <a:spcBef>
                  <a:spcPct val="50000"/>
                </a:spcBef>
              </a:pPr>
              <a:r>
                <a:rPr lang="en-US" sz="1200">
                  <a:solidFill>
                    <a:schemeClr val="tx1"/>
                  </a:solidFill>
                  <a:latin typeface="Lucida Console" pitchFamily="49" charset="0"/>
                </a:rPr>
                <a:t>Row</a:t>
              </a:r>
            </a:p>
          </p:txBody>
        </p:sp>
        <p:sp>
          <p:nvSpPr>
            <p:cNvPr id="541717" name="Text Box 21"/>
            <p:cNvSpPr txBox="1">
              <a:spLocks noChangeArrowheads="1"/>
            </p:cNvSpPr>
            <p:nvPr/>
          </p:nvSpPr>
          <p:spPr bwMode="auto">
            <a:xfrm>
              <a:off x="1056" y="3300"/>
              <a:ext cx="336" cy="96"/>
            </a:xfrm>
            <a:prstGeom prst="rect">
              <a:avLst/>
            </a:prstGeom>
            <a:grpFill/>
            <a:ln w="9525">
              <a:noFill/>
              <a:miter lim="800000"/>
              <a:headEnd/>
              <a:tailEnd/>
            </a:ln>
            <a:effectLst/>
          </p:spPr>
          <p:txBody>
            <a:bodyPr wrap="none" lIns="0" tIns="0" rIns="0" bIns="0"/>
            <a:lstStyle/>
            <a:p>
              <a:pPr algn="ctr" eaLnBrk="0" hangingPunct="0">
                <a:lnSpc>
                  <a:spcPct val="100000"/>
                </a:lnSpc>
                <a:spcBef>
                  <a:spcPct val="50000"/>
                </a:spcBef>
              </a:pPr>
              <a:r>
                <a:rPr lang="en-US" sz="800" i="1">
                  <a:solidFill>
                    <a:schemeClr val="tx1"/>
                  </a:solidFill>
                  <a:latin typeface="Lucida Console" pitchFamily="49" charset="0"/>
                </a:rPr>
                <a:t>header</a:t>
              </a:r>
            </a:p>
          </p:txBody>
        </p:sp>
      </p:grpSp>
      <p:grpSp>
        <p:nvGrpSpPr>
          <p:cNvPr id="5" name="Group 22"/>
          <p:cNvGrpSpPr>
            <a:grpSpLocks/>
          </p:cNvGrpSpPr>
          <p:nvPr/>
        </p:nvGrpSpPr>
        <p:grpSpPr bwMode="auto">
          <a:xfrm>
            <a:off x="7391400" y="3352800"/>
            <a:ext cx="838200" cy="914400"/>
            <a:chOff x="960" y="3264"/>
            <a:chExt cx="528" cy="576"/>
          </a:xfrm>
          <a:solidFill>
            <a:schemeClr val="bg2"/>
          </a:solidFill>
        </p:grpSpPr>
        <p:sp useBgFill="1">
          <p:nvSpPr>
            <p:cNvPr id="541719" name="AutoShape 23"/>
            <p:cNvSpPr>
              <a:spLocks noChangeArrowheads="1"/>
            </p:cNvSpPr>
            <p:nvPr/>
          </p:nvSpPr>
          <p:spPr bwMode="auto">
            <a:xfrm>
              <a:off x="960" y="3264"/>
              <a:ext cx="528" cy="576"/>
            </a:xfrm>
            <a:prstGeom prst="foldedCorner">
              <a:avLst>
                <a:gd name="adj" fmla="val 12500"/>
              </a:avLst>
            </a:prstGeom>
            <a:grpFill/>
            <a:ln w="9525">
              <a:solidFill>
                <a:schemeClr val="tx1"/>
              </a:solidFill>
              <a:round/>
              <a:headEnd/>
              <a:tailEnd/>
            </a:ln>
            <a:effectLst/>
          </p:spPr>
          <p:txBody>
            <a:bodyPr wrap="none" anchor="ctr"/>
            <a:lstStyle/>
            <a:p>
              <a:endParaRPr lang="en-US" dirty="0">
                <a:latin typeface="Calibri" pitchFamily="34" charset="0"/>
              </a:endParaRPr>
            </a:p>
          </p:txBody>
        </p:sp>
        <p:sp useBgFill="1">
          <p:nvSpPr>
            <p:cNvPr id="541720" name="Text Box 24"/>
            <p:cNvSpPr txBox="1">
              <a:spLocks noChangeArrowheads="1"/>
            </p:cNvSpPr>
            <p:nvPr/>
          </p:nvSpPr>
          <p:spPr bwMode="auto">
            <a:xfrm>
              <a:off x="960" y="3408"/>
              <a:ext cx="528" cy="144"/>
            </a:xfrm>
            <a:prstGeom prst="rect">
              <a:avLst/>
            </a:prstGeom>
            <a:grpFill/>
            <a:ln w="9525">
              <a:solidFill>
                <a:schemeClr val="tx1"/>
              </a:solidFill>
              <a:miter lim="800000"/>
              <a:headEnd/>
              <a:tailEnd/>
            </a:ln>
            <a:effectLst/>
          </p:spPr>
          <p:txBody>
            <a:bodyPr wrap="none" lIns="0" tIns="0" rIns="0" bIns="0"/>
            <a:lstStyle/>
            <a:p>
              <a:pPr algn="ctr" eaLnBrk="0" hangingPunct="0">
                <a:lnSpc>
                  <a:spcPct val="100000"/>
                </a:lnSpc>
                <a:spcBef>
                  <a:spcPct val="50000"/>
                </a:spcBef>
              </a:pPr>
              <a:r>
                <a:rPr lang="en-US" sz="1200">
                  <a:solidFill>
                    <a:schemeClr val="tx1"/>
                  </a:solidFill>
                  <a:latin typeface="Lucida Console" pitchFamily="49" charset="0"/>
                </a:rPr>
                <a:t>Row</a:t>
              </a:r>
            </a:p>
          </p:txBody>
        </p:sp>
        <p:sp useBgFill="1">
          <p:nvSpPr>
            <p:cNvPr id="541721" name="Text Box 25"/>
            <p:cNvSpPr txBox="1">
              <a:spLocks noChangeArrowheads="1"/>
            </p:cNvSpPr>
            <p:nvPr/>
          </p:nvSpPr>
          <p:spPr bwMode="auto">
            <a:xfrm>
              <a:off x="960" y="3552"/>
              <a:ext cx="528" cy="144"/>
            </a:xfrm>
            <a:prstGeom prst="rect">
              <a:avLst/>
            </a:prstGeom>
            <a:grpFill/>
            <a:ln w="9525">
              <a:solidFill>
                <a:schemeClr val="tx1"/>
              </a:solidFill>
              <a:miter lim="800000"/>
              <a:headEnd/>
              <a:tailEnd/>
            </a:ln>
            <a:effectLst/>
          </p:spPr>
          <p:txBody>
            <a:bodyPr wrap="none" lIns="0" tIns="0" rIns="0" bIns="0"/>
            <a:lstStyle/>
            <a:p>
              <a:pPr algn="ctr" eaLnBrk="0" hangingPunct="0">
                <a:lnSpc>
                  <a:spcPct val="100000"/>
                </a:lnSpc>
                <a:spcBef>
                  <a:spcPct val="50000"/>
                </a:spcBef>
              </a:pPr>
              <a:r>
                <a:rPr lang="en-US" sz="1200">
                  <a:solidFill>
                    <a:schemeClr val="tx1"/>
                  </a:solidFill>
                  <a:latin typeface="Lucida Console" pitchFamily="49" charset="0"/>
                </a:rPr>
                <a:t>Row</a:t>
              </a:r>
            </a:p>
          </p:txBody>
        </p:sp>
        <p:sp>
          <p:nvSpPr>
            <p:cNvPr id="541722" name="Text Box 26"/>
            <p:cNvSpPr txBox="1">
              <a:spLocks noChangeArrowheads="1"/>
            </p:cNvSpPr>
            <p:nvPr/>
          </p:nvSpPr>
          <p:spPr bwMode="auto">
            <a:xfrm>
              <a:off x="1056" y="3696"/>
              <a:ext cx="336" cy="144"/>
            </a:xfrm>
            <a:prstGeom prst="rect">
              <a:avLst/>
            </a:prstGeom>
            <a:grpFill/>
            <a:ln w="9525">
              <a:noFill/>
              <a:miter lim="800000"/>
              <a:headEnd/>
              <a:tailEnd/>
            </a:ln>
            <a:effectLst/>
          </p:spPr>
          <p:txBody>
            <a:bodyPr wrap="none" lIns="0" tIns="0" rIns="0" bIns="0"/>
            <a:lstStyle/>
            <a:p>
              <a:pPr algn="ctr" eaLnBrk="0" hangingPunct="0">
                <a:lnSpc>
                  <a:spcPct val="100000"/>
                </a:lnSpc>
                <a:spcBef>
                  <a:spcPct val="50000"/>
                </a:spcBef>
              </a:pPr>
              <a:r>
                <a:rPr lang="en-US" sz="1200">
                  <a:solidFill>
                    <a:schemeClr val="tx1"/>
                  </a:solidFill>
                  <a:latin typeface="Lucida Console" pitchFamily="49" charset="0"/>
                </a:rPr>
                <a:t>Row</a:t>
              </a:r>
            </a:p>
          </p:txBody>
        </p:sp>
        <p:sp>
          <p:nvSpPr>
            <p:cNvPr id="541723" name="Text Box 27"/>
            <p:cNvSpPr txBox="1">
              <a:spLocks noChangeArrowheads="1"/>
            </p:cNvSpPr>
            <p:nvPr/>
          </p:nvSpPr>
          <p:spPr bwMode="auto">
            <a:xfrm>
              <a:off x="1056" y="3300"/>
              <a:ext cx="336" cy="96"/>
            </a:xfrm>
            <a:prstGeom prst="rect">
              <a:avLst/>
            </a:prstGeom>
            <a:grpFill/>
            <a:ln w="9525">
              <a:noFill/>
              <a:miter lim="800000"/>
              <a:headEnd/>
              <a:tailEnd/>
            </a:ln>
            <a:effectLst/>
          </p:spPr>
          <p:txBody>
            <a:bodyPr wrap="none" lIns="0" tIns="0" rIns="0" bIns="0"/>
            <a:lstStyle/>
            <a:p>
              <a:pPr algn="ctr" eaLnBrk="0" hangingPunct="0">
                <a:lnSpc>
                  <a:spcPct val="100000"/>
                </a:lnSpc>
                <a:spcBef>
                  <a:spcPct val="50000"/>
                </a:spcBef>
              </a:pPr>
              <a:r>
                <a:rPr lang="en-US" sz="800" i="1">
                  <a:solidFill>
                    <a:schemeClr val="tx1"/>
                  </a:solidFill>
                  <a:latin typeface="Lucida Console" pitchFamily="49" charset="0"/>
                </a:rPr>
                <a:t>header</a:t>
              </a:r>
            </a:p>
          </p:txBody>
        </p:sp>
      </p:grpSp>
      <p:grpSp>
        <p:nvGrpSpPr>
          <p:cNvPr id="6" name="Group 28"/>
          <p:cNvGrpSpPr>
            <a:grpSpLocks/>
          </p:cNvGrpSpPr>
          <p:nvPr/>
        </p:nvGrpSpPr>
        <p:grpSpPr bwMode="auto">
          <a:xfrm>
            <a:off x="7620000" y="3733800"/>
            <a:ext cx="838200" cy="914400"/>
            <a:chOff x="960" y="3264"/>
            <a:chExt cx="528" cy="576"/>
          </a:xfrm>
          <a:solidFill>
            <a:schemeClr val="bg2"/>
          </a:solidFill>
        </p:grpSpPr>
        <p:sp useBgFill="1">
          <p:nvSpPr>
            <p:cNvPr id="541725" name="AutoShape 29"/>
            <p:cNvSpPr>
              <a:spLocks noChangeArrowheads="1"/>
            </p:cNvSpPr>
            <p:nvPr/>
          </p:nvSpPr>
          <p:spPr bwMode="auto">
            <a:xfrm>
              <a:off x="960" y="3264"/>
              <a:ext cx="528" cy="576"/>
            </a:xfrm>
            <a:prstGeom prst="foldedCorner">
              <a:avLst>
                <a:gd name="adj" fmla="val 12500"/>
              </a:avLst>
            </a:prstGeom>
            <a:grpFill/>
            <a:ln w="9525">
              <a:solidFill>
                <a:schemeClr val="tx1"/>
              </a:solidFill>
              <a:round/>
              <a:headEnd/>
              <a:tailEnd/>
            </a:ln>
            <a:effectLst/>
          </p:spPr>
          <p:txBody>
            <a:bodyPr wrap="none" anchor="ctr"/>
            <a:lstStyle/>
            <a:p>
              <a:endParaRPr lang="en-US" dirty="0">
                <a:latin typeface="Calibri" pitchFamily="34" charset="0"/>
              </a:endParaRPr>
            </a:p>
          </p:txBody>
        </p:sp>
        <p:sp useBgFill="1">
          <p:nvSpPr>
            <p:cNvPr id="541726" name="Text Box 30"/>
            <p:cNvSpPr txBox="1">
              <a:spLocks noChangeArrowheads="1"/>
            </p:cNvSpPr>
            <p:nvPr/>
          </p:nvSpPr>
          <p:spPr bwMode="auto">
            <a:xfrm>
              <a:off x="960" y="3408"/>
              <a:ext cx="528" cy="144"/>
            </a:xfrm>
            <a:prstGeom prst="rect">
              <a:avLst/>
            </a:prstGeom>
            <a:grpFill/>
            <a:ln w="9525">
              <a:solidFill>
                <a:schemeClr val="tx1"/>
              </a:solidFill>
              <a:miter lim="800000"/>
              <a:headEnd/>
              <a:tailEnd/>
            </a:ln>
            <a:effectLst/>
          </p:spPr>
          <p:txBody>
            <a:bodyPr wrap="none" lIns="0" tIns="0" rIns="0" bIns="0"/>
            <a:lstStyle/>
            <a:p>
              <a:pPr algn="ctr" eaLnBrk="0" hangingPunct="0">
                <a:lnSpc>
                  <a:spcPct val="100000"/>
                </a:lnSpc>
                <a:spcBef>
                  <a:spcPct val="50000"/>
                </a:spcBef>
              </a:pPr>
              <a:r>
                <a:rPr lang="en-US" sz="1200">
                  <a:solidFill>
                    <a:schemeClr val="tx1"/>
                  </a:solidFill>
                  <a:latin typeface="Lucida Console" pitchFamily="49" charset="0"/>
                </a:rPr>
                <a:t>Row</a:t>
              </a:r>
            </a:p>
          </p:txBody>
        </p:sp>
        <p:sp useBgFill="1">
          <p:nvSpPr>
            <p:cNvPr id="541727" name="Text Box 31"/>
            <p:cNvSpPr txBox="1">
              <a:spLocks noChangeArrowheads="1"/>
            </p:cNvSpPr>
            <p:nvPr/>
          </p:nvSpPr>
          <p:spPr bwMode="auto">
            <a:xfrm>
              <a:off x="960" y="3552"/>
              <a:ext cx="528" cy="144"/>
            </a:xfrm>
            <a:prstGeom prst="rect">
              <a:avLst/>
            </a:prstGeom>
            <a:grpFill/>
            <a:ln w="9525">
              <a:solidFill>
                <a:schemeClr val="tx1"/>
              </a:solidFill>
              <a:miter lim="800000"/>
              <a:headEnd/>
              <a:tailEnd/>
            </a:ln>
            <a:effectLst/>
          </p:spPr>
          <p:txBody>
            <a:bodyPr wrap="none" lIns="0" tIns="0" rIns="0" bIns="0"/>
            <a:lstStyle/>
            <a:p>
              <a:pPr algn="ctr" eaLnBrk="0" hangingPunct="0">
                <a:lnSpc>
                  <a:spcPct val="100000"/>
                </a:lnSpc>
                <a:spcBef>
                  <a:spcPct val="50000"/>
                </a:spcBef>
              </a:pPr>
              <a:r>
                <a:rPr lang="en-US" sz="1200" dirty="0">
                  <a:solidFill>
                    <a:schemeClr val="tx1"/>
                  </a:solidFill>
                  <a:latin typeface="Lucida Console" pitchFamily="49" charset="0"/>
                </a:rPr>
                <a:t>Row</a:t>
              </a:r>
            </a:p>
          </p:txBody>
        </p:sp>
        <p:sp>
          <p:nvSpPr>
            <p:cNvPr id="541728" name="Text Box 32"/>
            <p:cNvSpPr txBox="1">
              <a:spLocks noChangeArrowheads="1"/>
            </p:cNvSpPr>
            <p:nvPr/>
          </p:nvSpPr>
          <p:spPr bwMode="auto">
            <a:xfrm>
              <a:off x="1136" y="3711"/>
              <a:ext cx="176" cy="116"/>
            </a:xfrm>
            <a:prstGeom prst="rect">
              <a:avLst/>
            </a:prstGeom>
            <a:grpFill/>
            <a:ln w="9525">
              <a:noFill/>
              <a:miter lim="800000"/>
              <a:headEnd/>
              <a:tailEnd/>
            </a:ln>
            <a:effectLst/>
          </p:spPr>
          <p:txBody>
            <a:bodyPr wrap="none" lIns="0" tIns="0" rIns="0" bIns="0">
              <a:spAutoFit/>
            </a:bodyPr>
            <a:lstStyle/>
            <a:p>
              <a:pPr algn="ctr" eaLnBrk="0" hangingPunct="0">
                <a:lnSpc>
                  <a:spcPct val="100000"/>
                </a:lnSpc>
                <a:spcBef>
                  <a:spcPct val="50000"/>
                </a:spcBef>
              </a:pPr>
              <a:r>
                <a:rPr lang="en-US" sz="1200" dirty="0">
                  <a:solidFill>
                    <a:schemeClr val="tx1"/>
                  </a:solidFill>
                  <a:latin typeface="Lucida Console" pitchFamily="49" charset="0"/>
                </a:rPr>
                <a:t>Row</a:t>
              </a:r>
            </a:p>
          </p:txBody>
        </p:sp>
        <p:sp>
          <p:nvSpPr>
            <p:cNvPr id="541729" name="Text Box 33"/>
            <p:cNvSpPr txBox="1">
              <a:spLocks noChangeArrowheads="1"/>
            </p:cNvSpPr>
            <p:nvPr/>
          </p:nvSpPr>
          <p:spPr bwMode="auto">
            <a:xfrm>
              <a:off x="1056" y="3300"/>
              <a:ext cx="336" cy="96"/>
            </a:xfrm>
            <a:prstGeom prst="rect">
              <a:avLst/>
            </a:prstGeom>
            <a:grpFill/>
            <a:ln w="9525">
              <a:noFill/>
              <a:miter lim="800000"/>
              <a:headEnd/>
              <a:tailEnd/>
            </a:ln>
            <a:effectLst/>
          </p:spPr>
          <p:txBody>
            <a:bodyPr wrap="none" lIns="0" tIns="0" rIns="0" bIns="0"/>
            <a:lstStyle/>
            <a:p>
              <a:pPr algn="ctr" eaLnBrk="0" hangingPunct="0">
                <a:lnSpc>
                  <a:spcPct val="100000"/>
                </a:lnSpc>
                <a:spcBef>
                  <a:spcPct val="50000"/>
                </a:spcBef>
              </a:pPr>
              <a:r>
                <a:rPr lang="en-US" sz="800" i="1">
                  <a:solidFill>
                    <a:schemeClr val="tx1"/>
                  </a:solidFill>
                  <a:latin typeface="Lucida Console" pitchFamily="49" charset="0"/>
                </a:rPr>
                <a:t>header</a:t>
              </a:r>
            </a:p>
          </p:txBody>
        </p:sp>
      </p:grpSp>
      <p:sp>
        <p:nvSpPr>
          <p:cNvPr id="541730" name="Text Box 34"/>
          <p:cNvSpPr txBox="1">
            <a:spLocks noChangeArrowheads="1"/>
          </p:cNvSpPr>
          <p:nvPr/>
        </p:nvSpPr>
        <p:spPr bwMode="auto">
          <a:xfrm>
            <a:off x="6667500" y="1806575"/>
            <a:ext cx="914400" cy="336550"/>
          </a:xfrm>
          <a:prstGeom prst="rect">
            <a:avLst/>
          </a:prstGeom>
          <a:noFill/>
          <a:ln w="9525">
            <a:noFill/>
            <a:miter lim="800000"/>
            <a:headEnd/>
            <a:tailEnd/>
          </a:ln>
          <a:effectLst/>
        </p:spPr>
        <p:txBody>
          <a:bodyPr>
            <a:spAutoFit/>
          </a:bodyPr>
          <a:lstStyle/>
          <a:p>
            <a:pPr algn="ctr" eaLnBrk="0" hangingPunct="0">
              <a:lnSpc>
                <a:spcPct val="100000"/>
              </a:lnSpc>
              <a:spcBef>
                <a:spcPct val="50000"/>
              </a:spcBef>
            </a:pPr>
            <a:r>
              <a:rPr lang="en-US" sz="1600" dirty="0">
                <a:solidFill>
                  <a:schemeClr val="tx1"/>
                </a:solidFill>
                <a:latin typeface="Calibri" pitchFamily="34" charset="0"/>
              </a:rPr>
              <a:t>Table</a:t>
            </a:r>
          </a:p>
        </p:txBody>
      </p:sp>
      <p:sp>
        <p:nvSpPr>
          <p:cNvPr id="541731" name="Text Box 35"/>
          <p:cNvSpPr txBox="1">
            <a:spLocks noChangeArrowheads="1"/>
          </p:cNvSpPr>
          <p:nvPr/>
        </p:nvSpPr>
        <p:spPr bwMode="auto">
          <a:xfrm>
            <a:off x="6248400" y="1219200"/>
            <a:ext cx="1371600" cy="336550"/>
          </a:xfrm>
          <a:prstGeom prst="rect">
            <a:avLst/>
          </a:prstGeom>
          <a:noFill/>
          <a:ln w="9525">
            <a:noFill/>
            <a:miter lim="800000"/>
            <a:headEnd/>
            <a:tailEnd/>
          </a:ln>
          <a:effectLst/>
        </p:spPr>
        <p:txBody>
          <a:bodyPr>
            <a:spAutoFit/>
          </a:bodyPr>
          <a:lstStyle/>
          <a:p>
            <a:pPr algn="ctr" eaLnBrk="0" hangingPunct="0">
              <a:lnSpc>
                <a:spcPct val="100000"/>
              </a:lnSpc>
              <a:spcBef>
                <a:spcPct val="50000"/>
              </a:spcBef>
            </a:pPr>
            <a:r>
              <a:rPr lang="en-US" sz="1600" dirty="0">
                <a:solidFill>
                  <a:schemeClr val="tx1"/>
                </a:solidFill>
                <a:latin typeface="Calibri" pitchFamily="34" charset="0"/>
              </a:rPr>
              <a:t>Database</a:t>
            </a:r>
          </a:p>
        </p:txBody>
      </p:sp>
      <p:sp>
        <p:nvSpPr>
          <p:cNvPr id="541732" name="Lock"/>
          <p:cNvSpPr>
            <a:spLocks noEditPoints="1" noChangeArrowheads="1"/>
          </p:cNvSpPr>
          <p:nvPr/>
        </p:nvSpPr>
        <p:spPr bwMode="auto">
          <a:xfrm>
            <a:off x="6019800" y="1295400"/>
            <a:ext cx="333375" cy="419100"/>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rgbClr val="C0C0C0"/>
          </a:solidFill>
          <a:ln w="19050">
            <a:solidFill>
              <a:srgbClr val="000000"/>
            </a:solidFill>
            <a:miter lim="800000"/>
            <a:headEnd/>
            <a:tailEnd/>
          </a:ln>
        </p:spPr>
        <p:txBody>
          <a:bodyPr/>
          <a:lstStyle/>
          <a:p>
            <a:endParaRPr lang="en-US" dirty="0">
              <a:latin typeface="Calibri" pitchFamily="34" charset="0"/>
            </a:endParaRPr>
          </a:p>
        </p:txBody>
      </p:sp>
      <p:sp>
        <p:nvSpPr>
          <p:cNvPr id="541733" name="Text Box 37"/>
          <p:cNvSpPr txBox="1">
            <a:spLocks noChangeArrowheads="1"/>
          </p:cNvSpPr>
          <p:nvPr/>
        </p:nvSpPr>
        <p:spPr bwMode="auto">
          <a:xfrm>
            <a:off x="142875" y="1266825"/>
            <a:ext cx="5105400" cy="1015663"/>
          </a:xfrm>
          <a:prstGeom prst="rect">
            <a:avLst/>
          </a:prstGeom>
          <a:noFill/>
          <a:ln w="9525">
            <a:noFill/>
            <a:miter lim="800000"/>
            <a:headEnd/>
            <a:tailEnd/>
          </a:ln>
          <a:effectLst/>
        </p:spPr>
        <p:txBody>
          <a:bodyPr>
            <a:spAutoFit/>
          </a:bodyPr>
          <a:lstStyle/>
          <a:p>
            <a:pPr eaLnBrk="0" hangingPunct="0">
              <a:lnSpc>
                <a:spcPct val="100000"/>
              </a:lnSpc>
              <a:spcBef>
                <a:spcPct val="50000"/>
              </a:spcBef>
            </a:pPr>
            <a:r>
              <a:rPr lang="en-US" sz="2000" b="0" dirty="0">
                <a:solidFill>
                  <a:schemeClr val="tx1"/>
                </a:solidFill>
                <a:latin typeface="Calibri" pitchFamily="34" charset="0"/>
                <a:cs typeface="Calibri" pitchFamily="34" charset="0"/>
              </a:rPr>
              <a:t>On connect, SQL Server allows access to the database and gives a Shared </a:t>
            </a:r>
            <a:r>
              <a:rPr lang="en-US" sz="2000" b="0" dirty="0" smtClean="0">
                <a:solidFill>
                  <a:schemeClr val="tx1"/>
                </a:solidFill>
                <a:latin typeface="Calibri" pitchFamily="34" charset="0"/>
                <a:cs typeface="Calibri" pitchFamily="34" charset="0"/>
              </a:rPr>
              <a:t>database lock </a:t>
            </a:r>
            <a:r>
              <a:rPr lang="en-US" sz="2000" b="0" dirty="0">
                <a:solidFill>
                  <a:schemeClr val="tx1"/>
                </a:solidFill>
                <a:latin typeface="Calibri" pitchFamily="34" charset="0"/>
                <a:cs typeface="Calibri" pitchFamily="34" charset="0"/>
              </a:rPr>
              <a:t>to the connection.</a:t>
            </a:r>
          </a:p>
        </p:txBody>
      </p:sp>
      <p:sp>
        <p:nvSpPr>
          <p:cNvPr id="541734" name="Text Box 38"/>
          <p:cNvSpPr txBox="1">
            <a:spLocks noChangeArrowheads="1"/>
          </p:cNvSpPr>
          <p:nvPr/>
        </p:nvSpPr>
        <p:spPr bwMode="auto">
          <a:xfrm>
            <a:off x="5715000" y="1355725"/>
            <a:ext cx="419100" cy="244475"/>
          </a:xfrm>
          <a:prstGeom prst="rect">
            <a:avLst/>
          </a:prstGeom>
          <a:noFill/>
          <a:ln w="9525">
            <a:noFill/>
            <a:miter lim="800000"/>
            <a:headEnd/>
            <a:tailEnd/>
          </a:ln>
          <a:effectLst/>
        </p:spPr>
        <p:txBody>
          <a:bodyPr lIns="0" tIns="0" rIns="0" bIns="0">
            <a:spAutoFit/>
          </a:bodyPr>
          <a:lstStyle/>
          <a:p>
            <a:pPr algn="ctr" eaLnBrk="0" hangingPunct="0">
              <a:lnSpc>
                <a:spcPct val="100000"/>
              </a:lnSpc>
              <a:spcBef>
                <a:spcPct val="50000"/>
              </a:spcBef>
            </a:pPr>
            <a:r>
              <a:rPr lang="en-US" sz="1600" dirty="0">
                <a:solidFill>
                  <a:schemeClr val="tx1"/>
                </a:solidFill>
                <a:latin typeface="Calibri" pitchFamily="34" charset="0"/>
              </a:rPr>
              <a:t>S</a:t>
            </a:r>
          </a:p>
        </p:txBody>
      </p:sp>
      <p:sp>
        <p:nvSpPr>
          <p:cNvPr id="541735" name="Lock"/>
          <p:cNvSpPr>
            <a:spLocks noEditPoints="1" noChangeArrowheads="1"/>
          </p:cNvSpPr>
          <p:nvPr/>
        </p:nvSpPr>
        <p:spPr bwMode="auto">
          <a:xfrm>
            <a:off x="6448425" y="1828800"/>
            <a:ext cx="333375" cy="419100"/>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rgbClr val="C0C0C0"/>
          </a:solidFill>
          <a:ln w="19050">
            <a:solidFill>
              <a:srgbClr val="000000"/>
            </a:solidFill>
            <a:miter lim="800000"/>
            <a:headEnd/>
            <a:tailEnd/>
          </a:ln>
        </p:spPr>
        <p:txBody>
          <a:bodyPr/>
          <a:lstStyle/>
          <a:p>
            <a:endParaRPr lang="en-US" dirty="0">
              <a:latin typeface="Calibri" pitchFamily="34" charset="0"/>
            </a:endParaRPr>
          </a:p>
        </p:txBody>
      </p:sp>
      <p:sp>
        <p:nvSpPr>
          <p:cNvPr id="541736" name="Text Box 40"/>
          <p:cNvSpPr txBox="1">
            <a:spLocks noChangeArrowheads="1"/>
          </p:cNvSpPr>
          <p:nvPr/>
        </p:nvSpPr>
        <p:spPr bwMode="auto">
          <a:xfrm>
            <a:off x="6038850" y="1879600"/>
            <a:ext cx="419100" cy="244475"/>
          </a:xfrm>
          <a:prstGeom prst="rect">
            <a:avLst/>
          </a:prstGeom>
          <a:noFill/>
          <a:ln w="9525">
            <a:noFill/>
            <a:miter lim="800000"/>
            <a:headEnd/>
            <a:tailEnd/>
          </a:ln>
          <a:effectLst/>
        </p:spPr>
        <p:txBody>
          <a:bodyPr lIns="0" tIns="0" rIns="0" bIns="0">
            <a:spAutoFit/>
          </a:bodyPr>
          <a:lstStyle/>
          <a:p>
            <a:pPr algn="ctr" eaLnBrk="0" hangingPunct="0">
              <a:lnSpc>
                <a:spcPct val="100000"/>
              </a:lnSpc>
              <a:spcBef>
                <a:spcPct val="50000"/>
              </a:spcBef>
            </a:pPr>
            <a:r>
              <a:rPr lang="en-US" sz="1600" dirty="0">
                <a:solidFill>
                  <a:schemeClr val="tx1"/>
                </a:solidFill>
                <a:latin typeface="Calibri" pitchFamily="34" charset="0"/>
              </a:rPr>
              <a:t>IX</a:t>
            </a:r>
          </a:p>
        </p:txBody>
      </p:sp>
      <p:sp>
        <p:nvSpPr>
          <p:cNvPr id="541737" name="Text Box 41"/>
          <p:cNvSpPr txBox="1">
            <a:spLocks noChangeArrowheads="1"/>
          </p:cNvSpPr>
          <p:nvPr/>
        </p:nvSpPr>
        <p:spPr bwMode="auto">
          <a:xfrm>
            <a:off x="8648700" y="3575050"/>
            <a:ext cx="419100" cy="244475"/>
          </a:xfrm>
          <a:prstGeom prst="rect">
            <a:avLst/>
          </a:prstGeom>
          <a:noFill/>
          <a:ln w="9525">
            <a:noFill/>
            <a:miter lim="800000"/>
            <a:headEnd/>
            <a:tailEnd/>
          </a:ln>
          <a:effectLst/>
        </p:spPr>
        <p:txBody>
          <a:bodyPr lIns="0" tIns="0" rIns="0" bIns="0">
            <a:spAutoFit/>
          </a:bodyPr>
          <a:lstStyle/>
          <a:p>
            <a:pPr algn="ctr" eaLnBrk="0" hangingPunct="0">
              <a:lnSpc>
                <a:spcPct val="100000"/>
              </a:lnSpc>
              <a:spcBef>
                <a:spcPct val="50000"/>
              </a:spcBef>
            </a:pPr>
            <a:r>
              <a:rPr lang="en-US" sz="1600" dirty="0">
                <a:solidFill>
                  <a:schemeClr val="tx1"/>
                </a:solidFill>
                <a:latin typeface="Calibri" pitchFamily="34" charset="0"/>
              </a:rPr>
              <a:t>IX</a:t>
            </a:r>
          </a:p>
        </p:txBody>
      </p:sp>
      <p:sp>
        <p:nvSpPr>
          <p:cNvPr id="541738" name="Lock"/>
          <p:cNvSpPr>
            <a:spLocks noEditPoints="1" noChangeArrowheads="1"/>
          </p:cNvSpPr>
          <p:nvPr/>
        </p:nvSpPr>
        <p:spPr bwMode="auto">
          <a:xfrm>
            <a:off x="8334375" y="3543300"/>
            <a:ext cx="333375" cy="419100"/>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rgbClr val="C0C0C0"/>
          </a:solidFill>
          <a:ln w="19050">
            <a:solidFill>
              <a:srgbClr val="000000"/>
            </a:solidFill>
            <a:miter lim="800000"/>
            <a:headEnd/>
            <a:tailEnd/>
          </a:ln>
        </p:spPr>
        <p:txBody>
          <a:bodyPr/>
          <a:lstStyle/>
          <a:p>
            <a:endParaRPr lang="en-US" dirty="0">
              <a:latin typeface="Calibri" pitchFamily="34" charset="0"/>
            </a:endParaRPr>
          </a:p>
        </p:txBody>
      </p:sp>
      <p:sp>
        <p:nvSpPr>
          <p:cNvPr id="541739" name="Lock"/>
          <p:cNvSpPr>
            <a:spLocks noEditPoints="1" noChangeArrowheads="1"/>
          </p:cNvSpPr>
          <p:nvPr/>
        </p:nvSpPr>
        <p:spPr bwMode="auto">
          <a:xfrm>
            <a:off x="7134225" y="4343400"/>
            <a:ext cx="333375" cy="419100"/>
          </a:xfrm>
          <a:custGeom>
            <a:avLst/>
            <a:gdLst>
              <a:gd name="T0" fmla="*/ 10800 w 21600"/>
              <a:gd name="T1" fmla="*/ 0 h 21600"/>
              <a:gd name="T2" fmla="*/ 21600 w 21600"/>
              <a:gd name="T3" fmla="*/ 9606 h 21600"/>
              <a:gd name="T4" fmla="*/ 10800 w 21600"/>
              <a:gd name="T5" fmla="*/ 21600 h 21600"/>
              <a:gd name="T6" fmla="*/ 0 w 21600"/>
              <a:gd name="T7" fmla="*/ 9606 h 21600"/>
              <a:gd name="T8" fmla="*/ 744 w 21600"/>
              <a:gd name="T9" fmla="*/ 9904 h 21600"/>
              <a:gd name="T10" fmla="*/ 21134 w 21600"/>
              <a:gd name="T11" fmla="*/ 15335 h 21600"/>
            </a:gdLst>
            <a:ahLst/>
            <a:cxnLst>
              <a:cxn ang="0">
                <a:pos x="T0" y="T1"/>
              </a:cxn>
              <a:cxn ang="0">
                <a:pos x="T2" y="T3"/>
              </a:cxn>
              <a:cxn ang="0">
                <a:pos x="T4" y="T5"/>
              </a:cxn>
              <a:cxn ang="0">
                <a:pos x="T6" y="T7"/>
              </a:cxn>
            </a:cxnLst>
            <a:rect l="T8" t="T9" r="T10" b="T11"/>
            <a:pathLst>
              <a:path w="21600" h="21600" extrusionOk="0">
                <a:moveTo>
                  <a:pt x="93" y="9606"/>
                </a:moveTo>
                <a:lnTo>
                  <a:pt x="2048" y="9606"/>
                </a:lnTo>
                <a:lnTo>
                  <a:pt x="2048" y="4713"/>
                </a:lnTo>
                <a:lnTo>
                  <a:pt x="2420" y="3818"/>
                </a:lnTo>
                <a:lnTo>
                  <a:pt x="2979" y="3028"/>
                </a:lnTo>
                <a:lnTo>
                  <a:pt x="3537" y="2446"/>
                </a:lnTo>
                <a:lnTo>
                  <a:pt x="3956" y="1998"/>
                </a:lnTo>
                <a:lnTo>
                  <a:pt x="4492" y="1581"/>
                </a:lnTo>
                <a:lnTo>
                  <a:pt x="5143" y="1238"/>
                </a:lnTo>
                <a:lnTo>
                  <a:pt x="5912" y="880"/>
                </a:lnTo>
                <a:lnTo>
                  <a:pt x="6587" y="641"/>
                </a:lnTo>
                <a:lnTo>
                  <a:pt x="7518" y="372"/>
                </a:lnTo>
                <a:lnTo>
                  <a:pt x="8425" y="208"/>
                </a:lnTo>
                <a:lnTo>
                  <a:pt x="9496" y="59"/>
                </a:lnTo>
                <a:lnTo>
                  <a:pt x="10637" y="14"/>
                </a:lnTo>
                <a:lnTo>
                  <a:pt x="11614" y="59"/>
                </a:lnTo>
                <a:lnTo>
                  <a:pt x="12382" y="119"/>
                </a:lnTo>
                <a:lnTo>
                  <a:pt x="13034" y="253"/>
                </a:lnTo>
                <a:lnTo>
                  <a:pt x="13779" y="417"/>
                </a:lnTo>
                <a:lnTo>
                  <a:pt x="14500" y="611"/>
                </a:lnTo>
                <a:lnTo>
                  <a:pt x="14733" y="686"/>
                </a:lnTo>
                <a:lnTo>
                  <a:pt x="14989" y="790"/>
                </a:lnTo>
                <a:lnTo>
                  <a:pt x="15175" y="865"/>
                </a:lnTo>
                <a:lnTo>
                  <a:pt x="15385" y="954"/>
                </a:lnTo>
                <a:lnTo>
                  <a:pt x="15431" y="969"/>
                </a:lnTo>
                <a:lnTo>
                  <a:pt x="15594" y="1059"/>
                </a:lnTo>
                <a:lnTo>
                  <a:pt x="15757" y="1148"/>
                </a:lnTo>
                <a:lnTo>
                  <a:pt x="15920" y="1267"/>
                </a:lnTo>
                <a:lnTo>
                  <a:pt x="16106" y="1372"/>
                </a:lnTo>
                <a:lnTo>
                  <a:pt x="16665" y="1730"/>
                </a:lnTo>
                <a:lnTo>
                  <a:pt x="17014" y="1998"/>
                </a:lnTo>
                <a:lnTo>
                  <a:pt x="17480" y="2356"/>
                </a:lnTo>
                <a:lnTo>
                  <a:pt x="17852" y="2804"/>
                </a:lnTo>
                <a:lnTo>
                  <a:pt x="18178" y="3192"/>
                </a:lnTo>
                <a:lnTo>
                  <a:pt x="18527" y="3639"/>
                </a:lnTo>
                <a:lnTo>
                  <a:pt x="18806" y="4132"/>
                </a:lnTo>
                <a:lnTo>
                  <a:pt x="19086" y="4713"/>
                </a:lnTo>
                <a:lnTo>
                  <a:pt x="19272" y="5191"/>
                </a:lnTo>
                <a:lnTo>
                  <a:pt x="19295" y="9606"/>
                </a:lnTo>
                <a:lnTo>
                  <a:pt x="21600" y="9606"/>
                </a:lnTo>
                <a:lnTo>
                  <a:pt x="21600" y="16289"/>
                </a:lnTo>
                <a:lnTo>
                  <a:pt x="21413" y="17184"/>
                </a:lnTo>
                <a:lnTo>
                  <a:pt x="21041" y="17900"/>
                </a:lnTo>
                <a:lnTo>
                  <a:pt x="20668" y="18377"/>
                </a:lnTo>
                <a:lnTo>
                  <a:pt x="20343" y="18855"/>
                </a:lnTo>
                <a:lnTo>
                  <a:pt x="19924" y="19332"/>
                </a:lnTo>
                <a:lnTo>
                  <a:pt x="19388" y="19809"/>
                </a:lnTo>
                <a:lnTo>
                  <a:pt x="18806" y="20242"/>
                </a:lnTo>
                <a:lnTo>
                  <a:pt x="18062" y="20585"/>
                </a:lnTo>
                <a:lnTo>
                  <a:pt x="17270" y="20883"/>
                </a:lnTo>
                <a:lnTo>
                  <a:pt x="16525" y="21182"/>
                </a:lnTo>
                <a:lnTo>
                  <a:pt x="15548" y="21420"/>
                </a:lnTo>
                <a:lnTo>
                  <a:pt x="14803" y="21540"/>
                </a:lnTo>
                <a:lnTo>
                  <a:pt x="13662" y="21674"/>
                </a:lnTo>
                <a:lnTo>
                  <a:pt x="8379" y="21659"/>
                </a:lnTo>
                <a:lnTo>
                  <a:pt x="7168" y="21540"/>
                </a:lnTo>
                <a:lnTo>
                  <a:pt x="6098" y="21331"/>
                </a:lnTo>
                <a:lnTo>
                  <a:pt x="5050" y="21092"/>
                </a:lnTo>
                <a:lnTo>
                  <a:pt x="4003" y="20764"/>
                </a:lnTo>
                <a:lnTo>
                  <a:pt x="3258" y="20391"/>
                </a:lnTo>
                <a:lnTo>
                  <a:pt x="2769" y="20123"/>
                </a:lnTo>
                <a:lnTo>
                  <a:pt x="2281" y="19720"/>
                </a:lnTo>
                <a:lnTo>
                  <a:pt x="1862" y="19407"/>
                </a:lnTo>
                <a:lnTo>
                  <a:pt x="1489" y="19079"/>
                </a:lnTo>
                <a:lnTo>
                  <a:pt x="1070" y="18676"/>
                </a:lnTo>
                <a:lnTo>
                  <a:pt x="744" y="18258"/>
                </a:lnTo>
                <a:lnTo>
                  <a:pt x="325" y="17661"/>
                </a:lnTo>
                <a:lnTo>
                  <a:pt x="162" y="17035"/>
                </a:lnTo>
                <a:lnTo>
                  <a:pt x="93" y="16468"/>
                </a:lnTo>
                <a:lnTo>
                  <a:pt x="93" y="9606"/>
                </a:lnTo>
                <a:close/>
                <a:moveTo>
                  <a:pt x="6098" y="9591"/>
                </a:moveTo>
                <a:lnTo>
                  <a:pt x="6098" y="5220"/>
                </a:lnTo>
                <a:lnTo>
                  <a:pt x="6191" y="4907"/>
                </a:lnTo>
                <a:lnTo>
                  <a:pt x="6307" y="4639"/>
                </a:lnTo>
                <a:lnTo>
                  <a:pt x="6517" y="4370"/>
                </a:lnTo>
                <a:lnTo>
                  <a:pt x="6680" y="4087"/>
                </a:lnTo>
                <a:lnTo>
                  <a:pt x="6889" y="3878"/>
                </a:lnTo>
                <a:lnTo>
                  <a:pt x="7308" y="3520"/>
                </a:lnTo>
                <a:lnTo>
                  <a:pt x="7843" y="3281"/>
                </a:lnTo>
                <a:lnTo>
                  <a:pt x="8402" y="3013"/>
                </a:lnTo>
                <a:lnTo>
                  <a:pt x="9031" y="2834"/>
                </a:lnTo>
                <a:lnTo>
                  <a:pt x="9659" y="2700"/>
                </a:lnTo>
                <a:lnTo>
                  <a:pt x="10497" y="2625"/>
                </a:lnTo>
                <a:lnTo>
                  <a:pt x="11125" y="2655"/>
                </a:lnTo>
                <a:lnTo>
                  <a:pt x="11987" y="2789"/>
                </a:lnTo>
                <a:lnTo>
                  <a:pt x="12522" y="2893"/>
                </a:lnTo>
                <a:lnTo>
                  <a:pt x="13011" y="3028"/>
                </a:lnTo>
                <a:lnTo>
                  <a:pt x="13290" y="3192"/>
                </a:lnTo>
                <a:lnTo>
                  <a:pt x="13709" y="3371"/>
                </a:lnTo>
                <a:lnTo>
                  <a:pt x="13872" y="3505"/>
                </a:lnTo>
                <a:lnTo>
                  <a:pt x="14058" y="3639"/>
                </a:lnTo>
                <a:lnTo>
                  <a:pt x="14291" y="3788"/>
                </a:lnTo>
                <a:lnTo>
                  <a:pt x="14431" y="3953"/>
                </a:lnTo>
                <a:lnTo>
                  <a:pt x="14617" y="4102"/>
                </a:lnTo>
                <a:lnTo>
                  <a:pt x="14826" y="4311"/>
                </a:lnTo>
                <a:lnTo>
                  <a:pt x="14919" y="4534"/>
                </a:lnTo>
                <a:lnTo>
                  <a:pt x="15036" y="4773"/>
                </a:lnTo>
                <a:lnTo>
                  <a:pt x="15175" y="5027"/>
                </a:lnTo>
                <a:lnTo>
                  <a:pt x="15245" y="5220"/>
                </a:lnTo>
                <a:lnTo>
                  <a:pt x="15245" y="9591"/>
                </a:lnTo>
                <a:lnTo>
                  <a:pt x="6098" y="9591"/>
                </a:lnTo>
                <a:close/>
              </a:path>
              <a:path w="21600" h="21600" extrusionOk="0">
                <a:moveTo>
                  <a:pt x="93" y="9606"/>
                </a:moveTo>
                <a:lnTo>
                  <a:pt x="21600" y="9606"/>
                </a:lnTo>
                <a:close/>
              </a:path>
              <a:path w="21600" h="21600" extrusionOk="0">
                <a:moveTo>
                  <a:pt x="11684" y="17109"/>
                </a:moveTo>
                <a:lnTo>
                  <a:pt x="12266" y="19317"/>
                </a:lnTo>
                <a:lnTo>
                  <a:pt x="9659" y="19317"/>
                </a:lnTo>
                <a:lnTo>
                  <a:pt x="10287" y="17124"/>
                </a:lnTo>
                <a:lnTo>
                  <a:pt x="10008" y="16975"/>
                </a:lnTo>
                <a:lnTo>
                  <a:pt x="9799" y="16722"/>
                </a:lnTo>
                <a:lnTo>
                  <a:pt x="9752" y="16408"/>
                </a:lnTo>
                <a:lnTo>
                  <a:pt x="9822" y="16170"/>
                </a:lnTo>
                <a:lnTo>
                  <a:pt x="10008" y="16006"/>
                </a:lnTo>
                <a:lnTo>
                  <a:pt x="10148" y="15871"/>
                </a:lnTo>
                <a:lnTo>
                  <a:pt x="10381" y="15782"/>
                </a:lnTo>
                <a:lnTo>
                  <a:pt x="10660" y="15692"/>
                </a:lnTo>
                <a:lnTo>
                  <a:pt x="11009" y="15677"/>
                </a:lnTo>
                <a:lnTo>
                  <a:pt x="11288" y="15722"/>
                </a:lnTo>
                <a:lnTo>
                  <a:pt x="11614" y="15782"/>
                </a:lnTo>
                <a:lnTo>
                  <a:pt x="11893" y="15946"/>
                </a:lnTo>
                <a:lnTo>
                  <a:pt x="12033" y="16080"/>
                </a:lnTo>
                <a:lnTo>
                  <a:pt x="12173" y="16229"/>
                </a:lnTo>
                <a:lnTo>
                  <a:pt x="12196" y="16408"/>
                </a:lnTo>
                <a:lnTo>
                  <a:pt x="12103" y="16722"/>
                </a:lnTo>
                <a:lnTo>
                  <a:pt x="11987" y="16856"/>
                </a:lnTo>
                <a:lnTo>
                  <a:pt x="11847" y="16975"/>
                </a:lnTo>
                <a:lnTo>
                  <a:pt x="11684" y="17109"/>
                </a:lnTo>
              </a:path>
            </a:pathLst>
          </a:custGeom>
          <a:solidFill>
            <a:srgbClr val="C0C0C0"/>
          </a:solidFill>
          <a:ln w="19050">
            <a:solidFill>
              <a:srgbClr val="000000"/>
            </a:solidFill>
            <a:miter lim="800000"/>
            <a:headEnd/>
            <a:tailEnd/>
          </a:ln>
        </p:spPr>
        <p:txBody>
          <a:bodyPr/>
          <a:lstStyle/>
          <a:p>
            <a:endParaRPr lang="en-US" dirty="0">
              <a:latin typeface="Calibri" pitchFamily="34" charset="0"/>
            </a:endParaRPr>
          </a:p>
        </p:txBody>
      </p:sp>
      <p:sp>
        <p:nvSpPr>
          <p:cNvPr id="541740" name="Text Box 44"/>
          <p:cNvSpPr txBox="1">
            <a:spLocks noChangeArrowheads="1"/>
          </p:cNvSpPr>
          <p:nvPr/>
        </p:nvSpPr>
        <p:spPr bwMode="auto">
          <a:xfrm>
            <a:off x="6819900" y="4403725"/>
            <a:ext cx="419100" cy="244475"/>
          </a:xfrm>
          <a:prstGeom prst="rect">
            <a:avLst/>
          </a:prstGeom>
          <a:noFill/>
          <a:ln w="9525">
            <a:noFill/>
            <a:miter lim="800000"/>
            <a:headEnd/>
            <a:tailEnd/>
          </a:ln>
          <a:effectLst/>
        </p:spPr>
        <p:txBody>
          <a:bodyPr lIns="0" tIns="0" rIns="0" bIns="0">
            <a:spAutoFit/>
          </a:bodyPr>
          <a:lstStyle/>
          <a:p>
            <a:pPr algn="ctr" eaLnBrk="0" hangingPunct="0">
              <a:lnSpc>
                <a:spcPct val="100000"/>
              </a:lnSpc>
              <a:spcBef>
                <a:spcPct val="50000"/>
              </a:spcBef>
            </a:pPr>
            <a:r>
              <a:rPr lang="en-US" sz="1600" dirty="0">
                <a:solidFill>
                  <a:schemeClr val="tx1"/>
                </a:solidFill>
                <a:latin typeface="Calibri" pitchFamily="34" charset="0"/>
              </a:rPr>
              <a:t>X</a:t>
            </a:r>
          </a:p>
        </p:txBody>
      </p:sp>
      <p:sp>
        <p:nvSpPr>
          <p:cNvPr id="541741" name="Text Box 45"/>
          <p:cNvSpPr txBox="1">
            <a:spLocks noChangeArrowheads="1"/>
          </p:cNvSpPr>
          <p:nvPr/>
        </p:nvSpPr>
        <p:spPr bwMode="auto">
          <a:xfrm>
            <a:off x="876300" y="2279650"/>
            <a:ext cx="5334000" cy="2677656"/>
          </a:xfrm>
          <a:prstGeom prst="rect">
            <a:avLst/>
          </a:prstGeom>
          <a:noFill/>
          <a:ln w="9525">
            <a:noFill/>
            <a:miter lim="800000"/>
            <a:headEnd/>
            <a:tailEnd/>
          </a:ln>
          <a:effectLst/>
        </p:spPr>
        <p:txBody>
          <a:bodyPr>
            <a:spAutoFit/>
          </a:bodyPr>
          <a:lstStyle/>
          <a:p>
            <a:pPr eaLnBrk="0" hangingPunct="0">
              <a:spcBef>
                <a:spcPct val="50000"/>
              </a:spcBef>
            </a:pPr>
            <a:r>
              <a:rPr lang="en-US" sz="2000" b="0" dirty="0">
                <a:solidFill>
                  <a:schemeClr val="tx1"/>
                </a:solidFill>
                <a:latin typeface="Calibri" pitchFamily="34" charset="0"/>
                <a:cs typeface="Calibri" pitchFamily="34" charset="0"/>
              </a:rPr>
              <a:t>Imagine the user submitting a query to </a:t>
            </a:r>
            <a:br>
              <a:rPr lang="en-US" sz="2000" b="0" dirty="0">
                <a:solidFill>
                  <a:schemeClr val="tx1"/>
                </a:solidFill>
                <a:latin typeface="Calibri" pitchFamily="34" charset="0"/>
                <a:cs typeface="Calibri" pitchFamily="34" charset="0"/>
              </a:rPr>
            </a:br>
            <a:r>
              <a:rPr lang="en-US" sz="2000" b="0" dirty="0">
                <a:solidFill>
                  <a:schemeClr val="tx1"/>
                </a:solidFill>
                <a:latin typeface="Calibri" pitchFamily="34" charset="0"/>
                <a:cs typeface="Calibri" pitchFamily="34" charset="0"/>
              </a:rPr>
              <a:t>modify a couple of rows</a:t>
            </a:r>
            <a:r>
              <a:rPr lang="en-US" sz="2000" b="0" dirty="0" smtClean="0">
                <a:solidFill>
                  <a:schemeClr val="tx1"/>
                </a:solidFill>
                <a:latin typeface="Calibri" pitchFamily="34" charset="0"/>
                <a:cs typeface="Calibri" pitchFamily="34" charset="0"/>
              </a:rPr>
              <a:t>:</a:t>
            </a:r>
          </a:p>
          <a:p>
            <a:pPr eaLnBrk="0" hangingPunct="0">
              <a:spcBef>
                <a:spcPct val="50000"/>
              </a:spcBef>
            </a:pPr>
            <a:endParaRPr lang="en-US" sz="2000" b="0" dirty="0">
              <a:solidFill>
                <a:schemeClr val="tx1"/>
              </a:solidFill>
              <a:latin typeface="Calibri" pitchFamily="34" charset="0"/>
              <a:cs typeface="Calibri" pitchFamily="34" charset="0"/>
            </a:endParaRPr>
          </a:p>
          <a:p>
            <a:pPr eaLnBrk="0" hangingPunct="0">
              <a:lnSpc>
                <a:spcPct val="100000"/>
              </a:lnSpc>
            </a:pPr>
            <a:endParaRPr lang="en-US" sz="1000" b="0" dirty="0">
              <a:solidFill>
                <a:schemeClr val="tx1"/>
              </a:solidFill>
              <a:latin typeface="Calibri" pitchFamily="34" charset="0"/>
              <a:cs typeface="Calibri" pitchFamily="34" charset="0"/>
            </a:endParaRPr>
          </a:p>
          <a:p>
            <a:pPr eaLnBrk="0" hangingPunct="0">
              <a:lnSpc>
                <a:spcPct val="100000"/>
              </a:lnSpc>
            </a:pPr>
            <a:r>
              <a:rPr lang="en-US" sz="2000" b="0" dirty="0">
                <a:solidFill>
                  <a:schemeClr val="tx1"/>
                </a:solidFill>
                <a:latin typeface="Calibri" pitchFamily="34" charset="0"/>
                <a:cs typeface="Calibri" pitchFamily="34" charset="0"/>
              </a:rPr>
              <a:t>    </a:t>
            </a:r>
          </a:p>
          <a:p>
            <a:pPr eaLnBrk="0" hangingPunct="0">
              <a:lnSpc>
                <a:spcPct val="100000"/>
              </a:lnSpc>
            </a:pPr>
            <a:endParaRPr lang="en-US" sz="1000" b="0" dirty="0">
              <a:solidFill>
                <a:schemeClr val="tx1"/>
              </a:solidFill>
              <a:latin typeface="Calibri" pitchFamily="34" charset="0"/>
              <a:cs typeface="Calibri" pitchFamily="34" charset="0"/>
            </a:endParaRPr>
          </a:p>
          <a:p>
            <a:pPr eaLnBrk="0" hangingPunct="0">
              <a:spcBef>
                <a:spcPct val="50000"/>
              </a:spcBef>
            </a:pPr>
            <a:r>
              <a:rPr lang="en-US" sz="2000" b="0" dirty="0">
                <a:solidFill>
                  <a:schemeClr val="tx1"/>
                </a:solidFill>
                <a:latin typeface="Calibri" pitchFamily="34" charset="0"/>
                <a:cs typeface="Calibri" pitchFamily="34" charset="0"/>
              </a:rPr>
              <a:t>To perform the update SQL Server needs to first access the table and lock it with an IX (Intent </a:t>
            </a:r>
            <a:r>
              <a:rPr lang="en-US" sz="2000" b="0" dirty="0" err="1">
                <a:solidFill>
                  <a:schemeClr val="tx1"/>
                </a:solidFill>
                <a:latin typeface="Calibri" pitchFamily="34" charset="0"/>
                <a:cs typeface="Calibri" pitchFamily="34" charset="0"/>
              </a:rPr>
              <a:t>eXclusive</a:t>
            </a:r>
            <a:r>
              <a:rPr lang="en-US" sz="2000" b="0" dirty="0">
                <a:solidFill>
                  <a:schemeClr val="tx1"/>
                </a:solidFill>
                <a:latin typeface="Calibri" pitchFamily="34" charset="0"/>
                <a:cs typeface="Calibri" pitchFamily="34" charset="0"/>
              </a:rPr>
              <a:t>) lock.</a:t>
            </a:r>
          </a:p>
        </p:txBody>
      </p:sp>
      <p:sp>
        <p:nvSpPr>
          <p:cNvPr id="541742" name="Text Box 46"/>
          <p:cNvSpPr txBox="1">
            <a:spLocks noChangeArrowheads="1"/>
          </p:cNvSpPr>
          <p:nvPr/>
        </p:nvSpPr>
        <p:spPr bwMode="auto">
          <a:xfrm>
            <a:off x="304800" y="4963506"/>
            <a:ext cx="6705600" cy="923330"/>
          </a:xfrm>
          <a:prstGeom prst="rect">
            <a:avLst/>
          </a:prstGeom>
          <a:noFill/>
          <a:ln w="9525">
            <a:noFill/>
            <a:miter lim="800000"/>
            <a:headEnd/>
            <a:tailEnd/>
          </a:ln>
          <a:effectLst/>
        </p:spPr>
        <p:txBody>
          <a:bodyPr>
            <a:spAutoFit/>
          </a:bodyPr>
          <a:lstStyle/>
          <a:p>
            <a:pPr eaLnBrk="0" hangingPunct="0">
              <a:spcBef>
                <a:spcPct val="50000"/>
              </a:spcBef>
            </a:pPr>
            <a:r>
              <a:rPr lang="en-US" sz="2000" b="0" dirty="0">
                <a:solidFill>
                  <a:schemeClr val="tx1"/>
                </a:solidFill>
                <a:latin typeface="Calibri" pitchFamily="34" charset="0"/>
                <a:cs typeface="Calibri" pitchFamily="34" charset="0"/>
              </a:rPr>
              <a:t>Second, SQL Server needs to find the page on which the row(s) exist and lock them with IX locks. If an index exists this can speed the request and limit the number of pages accessed.</a:t>
            </a:r>
          </a:p>
        </p:txBody>
      </p:sp>
      <p:sp>
        <p:nvSpPr>
          <p:cNvPr id="541743" name="Text Box 47"/>
          <p:cNvSpPr txBox="1">
            <a:spLocks noChangeArrowheads="1"/>
          </p:cNvSpPr>
          <p:nvPr/>
        </p:nvSpPr>
        <p:spPr bwMode="auto">
          <a:xfrm>
            <a:off x="4600902" y="5976688"/>
            <a:ext cx="4495800" cy="646331"/>
          </a:xfrm>
          <a:prstGeom prst="rect">
            <a:avLst/>
          </a:prstGeom>
          <a:noFill/>
          <a:ln w="9525">
            <a:noFill/>
            <a:miter lim="800000"/>
            <a:headEnd/>
            <a:tailEnd/>
          </a:ln>
          <a:effectLst/>
        </p:spPr>
        <p:txBody>
          <a:bodyPr>
            <a:spAutoFit/>
          </a:bodyPr>
          <a:lstStyle/>
          <a:p>
            <a:pPr eaLnBrk="0" hangingPunct="0">
              <a:spcBef>
                <a:spcPct val="50000"/>
              </a:spcBef>
            </a:pPr>
            <a:r>
              <a:rPr lang="en-US" sz="2000" b="0" dirty="0">
                <a:solidFill>
                  <a:schemeClr val="tx1"/>
                </a:solidFill>
                <a:latin typeface="Calibri" pitchFamily="34" charset="0"/>
                <a:cs typeface="Calibri" pitchFamily="34" charset="0"/>
              </a:rPr>
              <a:t>Finally, an </a:t>
            </a:r>
            <a:r>
              <a:rPr lang="en-US" sz="2000" b="0" dirty="0" err="1">
                <a:solidFill>
                  <a:schemeClr val="tx1"/>
                </a:solidFill>
                <a:latin typeface="Calibri" pitchFamily="34" charset="0"/>
                <a:cs typeface="Calibri" pitchFamily="34" charset="0"/>
              </a:rPr>
              <a:t>eXclusive</a:t>
            </a:r>
            <a:r>
              <a:rPr lang="en-US" sz="2000" b="0" dirty="0">
                <a:solidFill>
                  <a:schemeClr val="tx1"/>
                </a:solidFill>
                <a:latin typeface="Calibri" pitchFamily="34" charset="0"/>
                <a:cs typeface="Calibri" pitchFamily="34" charset="0"/>
              </a:rPr>
              <a:t> lock is acquired on the row(s) that need to be modified.</a:t>
            </a:r>
          </a:p>
        </p:txBody>
      </p:sp>
      <p:sp>
        <p:nvSpPr>
          <p:cNvPr id="541744" name="Line 48"/>
          <p:cNvSpPr>
            <a:spLocks noChangeShapeType="1"/>
          </p:cNvSpPr>
          <p:nvPr/>
        </p:nvSpPr>
        <p:spPr bwMode="auto">
          <a:xfrm flipV="1">
            <a:off x="7467600" y="4343400"/>
            <a:ext cx="304800" cy="152400"/>
          </a:xfrm>
          <a:prstGeom prst="line">
            <a:avLst/>
          </a:prstGeom>
          <a:noFill/>
          <a:ln w="15875">
            <a:solidFill>
              <a:schemeClr val="tx1"/>
            </a:solidFill>
            <a:round/>
            <a:headEnd/>
            <a:tailEnd type="triangle" w="med" len="med"/>
          </a:ln>
          <a:effectLst/>
        </p:spPr>
        <p:txBody>
          <a:bodyPr/>
          <a:lstStyle/>
          <a:p>
            <a:endParaRPr lang="en-US" dirty="0">
              <a:latin typeface="Calibri" pitchFamily="34" charset="0"/>
            </a:endParaRPr>
          </a:p>
        </p:txBody>
      </p:sp>
      <p:sp>
        <p:nvSpPr>
          <p:cNvPr id="541745" name="Text Box 49"/>
          <p:cNvSpPr txBox="1">
            <a:spLocks noChangeArrowheads="1"/>
          </p:cNvSpPr>
          <p:nvPr/>
        </p:nvSpPr>
        <p:spPr bwMode="auto">
          <a:xfrm>
            <a:off x="8343900" y="3276600"/>
            <a:ext cx="914400" cy="336550"/>
          </a:xfrm>
          <a:prstGeom prst="rect">
            <a:avLst/>
          </a:prstGeom>
          <a:noFill/>
          <a:ln w="9525">
            <a:noFill/>
            <a:miter lim="800000"/>
            <a:headEnd/>
            <a:tailEnd/>
          </a:ln>
          <a:effectLst/>
        </p:spPr>
        <p:txBody>
          <a:bodyPr>
            <a:spAutoFit/>
          </a:bodyPr>
          <a:lstStyle/>
          <a:p>
            <a:pPr algn="ctr" eaLnBrk="0" hangingPunct="0">
              <a:lnSpc>
                <a:spcPct val="100000"/>
              </a:lnSpc>
              <a:spcBef>
                <a:spcPct val="50000"/>
              </a:spcBef>
            </a:pPr>
            <a:r>
              <a:rPr lang="en-US" sz="1600" dirty="0">
                <a:solidFill>
                  <a:schemeClr val="tx1"/>
                </a:solidFill>
                <a:latin typeface="Calibri" pitchFamily="34" charset="0"/>
              </a:rPr>
              <a:t>Page</a:t>
            </a:r>
          </a:p>
        </p:txBody>
      </p:sp>
      <p:sp>
        <p:nvSpPr>
          <p:cNvPr id="49" name="Rectangle 4"/>
          <p:cNvSpPr>
            <a:spLocks noChangeArrowheads="1"/>
          </p:cNvSpPr>
          <p:nvPr/>
        </p:nvSpPr>
        <p:spPr bwMode="auto">
          <a:xfrm>
            <a:off x="609600" y="2945521"/>
            <a:ext cx="5943600" cy="1016000"/>
          </a:xfrm>
          <a:prstGeom prst="roundRect">
            <a:avLst/>
          </a:prstGeom>
          <a:gradFill rotWithShape="1">
            <a:gsLst>
              <a:gs pos="0">
                <a:schemeClr val="bg1">
                  <a:alpha val="39000"/>
                </a:schemeClr>
              </a:gs>
              <a:gs pos="100000">
                <a:schemeClr val="bg1">
                  <a:gamma/>
                  <a:shade val="46275"/>
                  <a:invGamma/>
                </a:schemeClr>
              </a:gs>
            </a:gsLst>
            <a:lin ang="5400000" scaled="1"/>
          </a:gradFill>
          <a:ln w="12700">
            <a:solidFill>
              <a:schemeClr val="accent2"/>
            </a:solidFill>
            <a:miter lim="800000"/>
            <a:headEnd type="none" w="sm" len="sm"/>
            <a:tailEnd type="none" w="sm" len="sm"/>
          </a:ln>
          <a:effectLst/>
        </p:spPr>
        <p:txBody>
          <a:bodyPr wrap="none" lIns="45720" tIns="45720" rIns="45720" bIns="45720" anchor="ctr" anchorCtr="1"/>
          <a:lstStyle/>
          <a:p>
            <a:pPr marL="0" lvl="1" indent="-342900" eaLnBrk="0" hangingPunct="0">
              <a:lnSpc>
                <a:spcPct val="100000"/>
              </a:lnSpc>
              <a:spcBef>
                <a:spcPts val="0"/>
              </a:spcBef>
            </a:pPr>
            <a:r>
              <a:rPr lang="en-US" sz="2000" b="0" dirty="0" smtClean="0">
                <a:solidFill>
                  <a:schemeClr val="tx1"/>
                </a:solidFill>
                <a:latin typeface="Courier New" pitchFamily="49" charset="0"/>
                <a:cs typeface="Courier New" pitchFamily="49" charset="0"/>
              </a:rPr>
              <a:t>UPDATE </a:t>
            </a:r>
            <a:r>
              <a:rPr lang="en-US" sz="2000" b="0" dirty="0" err="1" smtClean="0">
                <a:solidFill>
                  <a:schemeClr val="tx1"/>
                </a:solidFill>
                <a:latin typeface="Courier New" pitchFamily="49" charset="0"/>
                <a:cs typeface="Courier New" pitchFamily="49" charset="0"/>
              </a:rPr>
              <a:t>dbo.MyTable</a:t>
            </a:r>
            <a:r>
              <a:rPr lang="en-US" sz="2000" b="0" dirty="0" smtClean="0">
                <a:solidFill>
                  <a:schemeClr val="tx1"/>
                </a:solidFill>
                <a:latin typeface="Courier New" pitchFamily="49" charset="0"/>
                <a:cs typeface="Courier New" pitchFamily="49" charset="0"/>
              </a:rPr>
              <a:t/>
            </a:r>
            <a:br>
              <a:rPr lang="en-US" sz="2000" b="0" dirty="0" smtClean="0">
                <a:solidFill>
                  <a:schemeClr val="tx1"/>
                </a:solidFill>
                <a:latin typeface="Courier New" pitchFamily="49" charset="0"/>
                <a:cs typeface="Courier New" pitchFamily="49" charset="0"/>
              </a:rPr>
            </a:br>
            <a:r>
              <a:rPr lang="en-US" sz="2000" b="0" dirty="0" smtClean="0">
                <a:solidFill>
                  <a:schemeClr val="tx1"/>
                </a:solidFill>
                <a:latin typeface="Courier New" pitchFamily="49" charset="0"/>
                <a:cs typeface="Courier New" pitchFamily="49" charset="0"/>
              </a:rPr>
              <a:t>	SET Amount = 40.45</a:t>
            </a:r>
            <a:br>
              <a:rPr lang="en-US" sz="2000" b="0" dirty="0" smtClean="0">
                <a:solidFill>
                  <a:schemeClr val="tx1"/>
                </a:solidFill>
                <a:latin typeface="Courier New" pitchFamily="49" charset="0"/>
                <a:cs typeface="Courier New" pitchFamily="49" charset="0"/>
              </a:rPr>
            </a:br>
            <a:r>
              <a:rPr lang="en-US" sz="2000" b="0" dirty="0" smtClean="0">
                <a:solidFill>
                  <a:schemeClr val="tx1"/>
                </a:solidFill>
                <a:latin typeface="Courier New" pitchFamily="49" charset="0"/>
                <a:cs typeface="Courier New" pitchFamily="49" charset="0"/>
              </a:rPr>
              <a:t>	    WHERE </a:t>
            </a:r>
            <a:r>
              <a:rPr lang="en-US" sz="2000" b="0" dirty="0" err="1" smtClean="0">
                <a:solidFill>
                  <a:schemeClr val="tx1"/>
                </a:solidFill>
                <a:latin typeface="Courier New" pitchFamily="49" charset="0"/>
                <a:cs typeface="Courier New" pitchFamily="49" charset="0"/>
              </a:rPr>
              <a:t>ProductId</a:t>
            </a:r>
            <a:r>
              <a:rPr lang="en-US" sz="2000" b="0" dirty="0" smtClean="0">
                <a:solidFill>
                  <a:schemeClr val="tx1"/>
                </a:solidFill>
                <a:latin typeface="Courier New" pitchFamily="49" charset="0"/>
                <a:cs typeface="Courier New" pitchFamily="49" charset="0"/>
              </a:rPr>
              <a:t> = 112456</a:t>
            </a:r>
            <a:endParaRPr lang="en-US" sz="2000" b="0" dirty="0">
              <a:solidFill>
                <a:schemeClr val="tx1"/>
              </a:solidFill>
              <a:latin typeface="Courier New" pitchFamily="49" charset="0"/>
              <a:cs typeface="Courier New" pitchFamily="49" charset="0"/>
            </a:endParaRPr>
          </a:p>
        </p:txBody>
      </p:sp>
    </p:spTree>
    <p:extLst>
      <p:ext uri="{BB962C8B-B14F-4D97-AF65-F5344CB8AC3E}">
        <p14:creationId xmlns:p14="http://schemas.microsoft.com/office/powerpoint/2010/main" val="8932961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17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4173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417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4173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4174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541736"/>
                                        </p:tgtEl>
                                        <p:attrNameLst>
                                          <p:attrName>style.visibility</p:attrName>
                                        </p:attrNameLst>
                                      </p:cBhvr>
                                      <p:to>
                                        <p:strVal val="visible"/>
                                      </p:to>
                                    </p:set>
                                    <p:animEffect transition="in" filter="wipe(left)">
                                      <p:cBhvr>
                                        <p:cTn id="23" dur="500"/>
                                        <p:tgtEl>
                                          <p:spTgt spid="54173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541735"/>
                                        </p:tgtEl>
                                        <p:attrNameLst>
                                          <p:attrName>style.visibility</p:attrName>
                                        </p:attrNameLst>
                                      </p:cBhvr>
                                      <p:to>
                                        <p:strVal val="visible"/>
                                      </p:to>
                                    </p:set>
                                    <p:animEffect transition="in" filter="wipe(left)">
                                      <p:cBhvr>
                                        <p:cTn id="26" dur="500"/>
                                        <p:tgtEl>
                                          <p:spTgt spid="54173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41730"/>
                                        </p:tgtEl>
                                        <p:attrNameLst>
                                          <p:attrName>style.visibility</p:attrName>
                                        </p:attrNameLst>
                                      </p:cBhvr>
                                      <p:to>
                                        <p:strVal val="visible"/>
                                      </p:to>
                                    </p:set>
                                    <p:animEffect transition="in" filter="wipe(left)">
                                      <p:cBhvr>
                                        <p:cTn id="29" dur="500"/>
                                        <p:tgtEl>
                                          <p:spTgt spid="541730"/>
                                        </p:tgtEl>
                                      </p:cBhvr>
                                    </p:animEffect>
                                  </p:childTnLst>
                                </p:cTn>
                              </p:par>
                              <p:par>
                                <p:cTn id="30" presetID="22" presetClass="entr" presetSubtype="8"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par>
                                <p:cTn id="33" presetID="22" presetClass="entr" presetSubtype="8"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par>
                                <p:cTn id="36" presetID="22" presetClass="entr" presetSubtype="8"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left)">
                                      <p:cBhvr>
                                        <p:cTn id="38" dur="500"/>
                                        <p:tgtEl>
                                          <p:spTgt spid="4"/>
                                        </p:tgtEl>
                                      </p:cBhvr>
                                    </p:animEffect>
                                  </p:childTnLst>
                                </p:cTn>
                              </p:par>
                              <p:par>
                                <p:cTn id="39" presetID="22" presetClass="entr" presetSubtype="8"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500"/>
                                        <p:tgtEl>
                                          <p:spTgt spid="5"/>
                                        </p:tgtEl>
                                      </p:cBhvr>
                                    </p:animEffect>
                                  </p:childTnLst>
                                </p:cTn>
                              </p:par>
                              <p:par>
                                <p:cTn id="42" presetID="22" presetClass="entr" presetSubtype="8" fill="hold" nodeType="with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left)">
                                      <p:cBhvr>
                                        <p:cTn id="44" dur="5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54174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54173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4173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541743"/>
                                        </p:tgtEl>
                                        <p:attrNameLst>
                                          <p:attrName>style.visibility</p:attrName>
                                        </p:attrNameLst>
                                      </p:cBhvr>
                                      <p:to>
                                        <p:strVal val="visible"/>
                                      </p:to>
                                    </p:set>
                                  </p:childTnLst>
                                </p:cTn>
                              </p:par>
                              <p:par>
                                <p:cTn id="57" presetID="22" presetClass="entr" presetSubtype="4" fill="hold" grpId="0" nodeType="withEffect">
                                  <p:stCondLst>
                                    <p:cond delay="0"/>
                                  </p:stCondLst>
                                  <p:childTnLst>
                                    <p:set>
                                      <p:cBhvr>
                                        <p:cTn id="58" dur="1" fill="hold">
                                          <p:stCondLst>
                                            <p:cond delay="0"/>
                                          </p:stCondLst>
                                        </p:cTn>
                                        <p:tgtEl>
                                          <p:spTgt spid="541740"/>
                                        </p:tgtEl>
                                        <p:attrNameLst>
                                          <p:attrName>style.visibility</p:attrName>
                                        </p:attrNameLst>
                                      </p:cBhvr>
                                      <p:to>
                                        <p:strVal val="visible"/>
                                      </p:to>
                                    </p:set>
                                    <p:animEffect transition="in" filter="wipe(down)">
                                      <p:cBhvr>
                                        <p:cTn id="59" dur="500"/>
                                        <p:tgtEl>
                                          <p:spTgt spid="541740"/>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541739"/>
                                        </p:tgtEl>
                                        <p:attrNameLst>
                                          <p:attrName>style.visibility</p:attrName>
                                        </p:attrNameLst>
                                      </p:cBhvr>
                                      <p:to>
                                        <p:strVal val="visible"/>
                                      </p:to>
                                    </p:set>
                                    <p:animEffect transition="in" filter="wipe(down)">
                                      <p:cBhvr>
                                        <p:cTn id="62" dur="500"/>
                                        <p:tgtEl>
                                          <p:spTgt spid="541739"/>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541744"/>
                                        </p:tgtEl>
                                        <p:attrNameLst>
                                          <p:attrName>style.visibility</p:attrName>
                                        </p:attrNameLst>
                                      </p:cBhvr>
                                      <p:to>
                                        <p:strVal val="visible"/>
                                      </p:to>
                                    </p:set>
                                    <p:animEffect transition="in" filter="wipe(down)">
                                      <p:cBhvr>
                                        <p:cTn id="65" dur="500"/>
                                        <p:tgtEl>
                                          <p:spTgt spid="541744"/>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41745"/>
                                        </p:tgtEl>
                                        <p:attrNameLst>
                                          <p:attrName>style.visibility</p:attrName>
                                        </p:attrNameLst>
                                      </p:cBhvr>
                                      <p:to>
                                        <p:strVal val="visible"/>
                                      </p:to>
                                    </p:set>
                                    <p:animEffect transition="in" filter="wipe(left)">
                                      <p:cBhvr>
                                        <p:cTn id="68" dur="500"/>
                                        <p:tgtEl>
                                          <p:spTgt spid="5417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1730" grpId="0"/>
      <p:bldP spid="541731" grpId="0"/>
      <p:bldP spid="541732" grpId="0" animBg="1"/>
      <p:bldP spid="541733" grpId="0"/>
      <p:bldP spid="541734" grpId="0"/>
      <p:bldP spid="541735" grpId="0" animBg="1"/>
      <p:bldP spid="541736" grpId="0"/>
      <p:bldP spid="541737" grpId="0"/>
      <p:bldP spid="541738" grpId="0" animBg="1"/>
      <p:bldP spid="541739" grpId="0" animBg="1"/>
      <p:bldP spid="541740" grpId="0"/>
      <p:bldP spid="541741" grpId="0"/>
      <p:bldP spid="541742" grpId="0"/>
      <p:bldP spid="541743" grpId="0"/>
      <p:bldP spid="541744" grpId="0" animBg="1"/>
      <p:bldP spid="541745" grpId="0"/>
      <p:bldP spid="4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0" name="Rectangle 2"/>
          <p:cNvSpPr>
            <a:spLocks noGrp="1" noChangeAspect="1" noChangeArrowheads="1"/>
          </p:cNvSpPr>
          <p:nvPr>
            <p:ph type="title"/>
          </p:nvPr>
        </p:nvSpPr>
        <p:spPr/>
        <p:txBody>
          <a:bodyPr>
            <a:normAutofit fontScale="90000"/>
          </a:bodyPr>
          <a:lstStyle/>
          <a:p>
            <a:r>
              <a:rPr lang="en-US" sz="4400" dirty="0"/>
              <a:t>Intent Locks</a:t>
            </a:r>
            <a:r>
              <a:rPr lang="en-US" dirty="0"/>
              <a:t/>
            </a:r>
            <a:br>
              <a:rPr lang="en-US" dirty="0"/>
            </a:br>
            <a:r>
              <a:rPr sz="3100" dirty="0">
                <a:solidFill>
                  <a:srgbClr val="FFFF99"/>
                </a:solidFill>
              </a:rPr>
              <a:t>Page &amp; Table Level</a:t>
            </a:r>
          </a:p>
        </p:txBody>
      </p:sp>
      <p:sp>
        <p:nvSpPr>
          <p:cNvPr id="544771" name="Rectangle 3"/>
          <p:cNvSpPr>
            <a:spLocks noGrp="1" noChangeAspect="1" noChangeArrowheads="1"/>
          </p:cNvSpPr>
          <p:nvPr>
            <p:ph idx="1"/>
          </p:nvPr>
        </p:nvSpPr>
        <p:spPr/>
        <p:txBody>
          <a:bodyPr>
            <a:normAutofit/>
          </a:bodyPr>
          <a:lstStyle/>
          <a:p>
            <a:r>
              <a:rPr lang="en-US" sz="2400" u="sng" dirty="0"/>
              <a:t>S</a:t>
            </a:r>
            <a:r>
              <a:rPr lang="en-US" sz="2400" dirty="0"/>
              <a:t>hared – </a:t>
            </a:r>
            <a:r>
              <a:rPr lang="en-US" sz="2400" dirty="0" smtClean="0"/>
              <a:t>only </a:t>
            </a:r>
            <a:r>
              <a:rPr lang="en-US" sz="2400" dirty="0"/>
              <a:t>readers on the table</a:t>
            </a:r>
          </a:p>
          <a:p>
            <a:r>
              <a:rPr lang="en-US" sz="2400" u="sng" dirty="0"/>
              <a:t>I</a:t>
            </a:r>
            <a:r>
              <a:rPr lang="en-US" sz="2400" dirty="0"/>
              <a:t>ntent </a:t>
            </a:r>
            <a:r>
              <a:rPr lang="en-US" sz="2400" u="sng" dirty="0"/>
              <a:t>S</a:t>
            </a:r>
            <a:r>
              <a:rPr lang="en-US" sz="2400" dirty="0"/>
              <a:t>hared – </a:t>
            </a:r>
            <a:r>
              <a:rPr lang="en-US" sz="2400" dirty="0" smtClean="0"/>
              <a:t>reader </a:t>
            </a:r>
            <a:r>
              <a:rPr lang="en-US" sz="2400" dirty="0"/>
              <a:t>with a shared page or row level lock at a lower granularity</a:t>
            </a:r>
          </a:p>
          <a:p>
            <a:r>
              <a:rPr lang="en-US" sz="2400" u="sng" dirty="0"/>
              <a:t>I</a:t>
            </a:r>
            <a:r>
              <a:rPr lang="en-US" sz="2400" dirty="0"/>
              <a:t>ntent </a:t>
            </a:r>
            <a:r>
              <a:rPr lang="en-US" sz="2400" dirty="0" err="1"/>
              <a:t>e</a:t>
            </a:r>
            <a:r>
              <a:rPr lang="en-US" sz="2400" u="sng" dirty="0" err="1"/>
              <a:t>X</a:t>
            </a:r>
            <a:r>
              <a:rPr lang="en-US" sz="2400" dirty="0" err="1"/>
              <a:t>clusive</a:t>
            </a:r>
            <a:r>
              <a:rPr lang="en-US" sz="2400" dirty="0"/>
              <a:t> – </a:t>
            </a:r>
            <a:r>
              <a:rPr lang="en-US" sz="2400" dirty="0" smtClean="0"/>
              <a:t>writer </a:t>
            </a:r>
            <a:r>
              <a:rPr lang="en-US" sz="2400" dirty="0"/>
              <a:t>with an exclusive page or row level lock at a lower granularity</a:t>
            </a:r>
          </a:p>
          <a:p>
            <a:r>
              <a:rPr lang="en-US" sz="2400" dirty="0" err="1"/>
              <a:t>eXclusive</a:t>
            </a:r>
            <a:r>
              <a:rPr lang="en-US" sz="2400" dirty="0"/>
              <a:t> – </a:t>
            </a:r>
            <a:r>
              <a:rPr lang="en-US" sz="2400" dirty="0" smtClean="0"/>
              <a:t>only </a:t>
            </a:r>
            <a:r>
              <a:rPr lang="en-US" sz="2400" dirty="0"/>
              <a:t>ONE writer on the table</a:t>
            </a:r>
          </a:p>
        </p:txBody>
      </p:sp>
      <p:sp>
        <p:nvSpPr>
          <p:cNvPr id="544772" name="Oval 4"/>
          <p:cNvSpPr>
            <a:spLocks noChangeArrowheads="1"/>
          </p:cNvSpPr>
          <p:nvPr/>
        </p:nvSpPr>
        <p:spPr bwMode="auto">
          <a:xfrm>
            <a:off x="1295400" y="3971925"/>
            <a:ext cx="1219200" cy="1219200"/>
          </a:xfrm>
          <a:prstGeom prst="ellipse">
            <a:avLst/>
          </a:prstGeom>
          <a:gradFill>
            <a:gsLst>
              <a:gs pos="0">
                <a:schemeClr val="tx2"/>
              </a:gs>
              <a:gs pos="50000">
                <a:schemeClr val="accent2"/>
              </a:gs>
              <a:gs pos="100000">
                <a:schemeClr val="accent1">
                  <a:tint val="23500"/>
                  <a:satMod val="160000"/>
                </a:schemeClr>
              </a:gs>
            </a:gsLst>
            <a:lin ang="5400000" scaled="0"/>
          </a:gradFill>
          <a:ln w="9525">
            <a:solidFill>
              <a:schemeClr val="tx1"/>
            </a:solidFill>
            <a:round/>
            <a:headEnd/>
            <a:tailEnd/>
          </a:ln>
          <a:effectLst/>
        </p:spPr>
        <p:txBody>
          <a:bodyPr wrap="none" anchor="ctr"/>
          <a:lstStyle/>
          <a:p>
            <a:pPr algn="ctr" eaLnBrk="0" hangingPunct="0">
              <a:lnSpc>
                <a:spcPct val="100000"/>
              </a:lnSpc>
            </a:pPr>
            <a:r>
              <a:rPr lang="en-US" sz="1400" dirty="0">
                <a:solidFill>
                  <a:schemeClr val="bg1"/>
                </a:solidFill>
                <a:latin typeface="Lucida Console" pitchFamily="49" charset="0"/>
              </a:rPr>
              <a:t>X</a:t>
            </a:r>
            <a:br>
              <a:rPr lang="en-US" sz="1400" dirty="0">
                <a:solidFill>
                  <a:schemeClr val="bg1"/>
                </a:solidFill>
                <a:latin typeface="Lucida Console" pitchFamily="49" charset="0"/>
              </a:rPr>
            </a:br>
            <a:r>
              <a:rPr lang="en-US" sz="1400" dirty="0" err="1">
                <a:solidFill>
                  <a:schemeClr val="bg1"/>
                </a:solidFill>
                <a:latin typeface="Lucida Console" pitchFamily="49" charset="0"/>
              </a:rPr>
              <a:t>e</a:t>
            </a:r>
            <a:r>
              <a:rPr lang="en-US" sz="1400" u="sng" dirty="0" err="1">
                <a:solidFill>
                  <a:schemeClr val="bg1"/>
                </a:solidFill>
                <a:latin typeface="Lucida Console" pitchFamily="49" charset="0"/>
              </a:rPr>
              <a:t>X</a:t>
            </a:r>
            <a:r>
              <a:rPr lang="en-US" sz="1400" dirty="0" err="1">
                <a:solidFill>
                  <a:schemeClr val="bg1"/>
                </a:solidFill>
                <a:latin typeface="Lucida Console" pitchFamily="49" charset="0"/>
              </a:rPr>
              <a:t>clusive</a:t>
            </a:r>
            <a:endParaRPr lang="en-US" sz="1400" dirty="0">
              <a:solidFill>
                <a:schemeClr val="bg1"/>
              </a:solidFill>
              <a:latin typeface="Lucida Console" pitchFamily="49" charset="0"/>
            </a:endParaRPr>
          </a:p>
        </p:txBody>
      </p:sp>
      <p:sp>
        <p:nvSpPr>
          <p:cNvPr id="544773" name="Oval 5"/>
          <p:cNvSpPr>
            <a:spLocks noChangeArrowheads="1"/>
          </p:cNvSpPr>
          <p:nvPr/>
        </p:nvSpPr>
        <p:spPr bwMode="auto">
          <a:xfrm>
            <a:off x="3200400" y="3971925"/>
            <a:ext cx="1219200" cy="1219200"/>
          </a:xfrm>
          <a:prstGeom prst="ellipse">
            <a:avLst/>
          </a:prstGeom>
          <a:gradFill>
            <a:gsLst>
              <a:gs pos="0">
                <a:schemeClr val="tx2"/>
              </a:gs>
              <a:gs pos="50000">
                <a:schemeClr val="accent2"/>
              </a:gs>
              <a:gs pos="100000">
                <a:schemeClr val="accent1">
                  <a:tint val="23500"/>
                  <a:satMod val="160000"/>
                </a:schemeClr>
              </a:gs>
            </a:gsLst>
            <a:lin ang="5400000" scaled="0"/>
          </a:gradFill>
          <a:ln w="9525">
            <a:solidFill>
              <a:schemeClr val="tx1"/>
            </a:solidFill>
            <a:round/>
            <a:headEnd/>
            <a:tailEnd/>
          </a:ln>
          <a:effectLst/>
        </p:spPr>
        <p:txBody>
          <a:bodyPr wrap="none" anchorCtr="1"/>
          <a:lstStyle/>
          <a:p>
            <a:pPr algn="ctr" eaLnBrk="0" hangingPunct="0">
              <a:lnSpc>
                <a:spcPct val="100000"/>
              </a:lnSpc>
            </a:pPr>
            <a:r>
              <a:rPr lang="en-US" sz="1400" dirty="0">
                <a:solidFill>
                  <a:schemeClr val="bg1"/>
                </a:solidFill>
                <a:latin typeface="Lucida Console" pitchFamily="49" charset="0"/>
              </a:rPr>
              <a:t>IX</a:t>
            </a:r>
            <a:br>
              <a:rPr lang="en-US" sz="1400" dirty="0">
                <a:solidFill>
                  <a:schemeClr val="bg1"/>
                </a:solidFill>
                <a:latin typeface="Lucida Console" pitchFamily="49" charset="0"/>
              </a:rPr>
            </a:br>
            <a:r>
              <a:rPr lang="en-US" sz="1400" u="sng" dirty="0">
                <a:solidFill>
                  <a:schemeClr val="bg1"/>
                </a:solidFill>
                <a:latin typeface="Lucida Console" pitchFamily="49" charset="0"/>
              </a:rPr>
              <a:t>I</a:t>
            </a:r>
            <a:r>
              <a:rPr lang="en-US" sz="1400" dirty="0">
                <a:solidFill>
                  <a:schemeClr val="bg1"/>
                </a:solidFill>
                <a:latin typeface="Lucida Console" pitchFamily="49" charset="0"/>
              </a:rPr>
              <a:t>ntent</a:t>
            </a:r>
            <a:br>
              <a:rPr lang="en-US" sz="1400" dirty="0">
                <a:solidFill>
                  <a:schemeClr val="bg1"/>
                </a:solidFill>
                <a:latin typeface="Lucida Console" pitchFamily="49" charset="0"/>
              </a:rPr>
            </a:br>
            <a:r>
              <a:rPr lang="en-US" sz="1400" dirty="0" err="1">
                <a:solidFill>
                  <a:schemeClr val="bg1"/>
                </a:solidFill>
                <a:latin typeface="Lucida Console" pitchFamily="49" charset="0"/>
              </a:rPr>
              <a:t>e</a:t>
            </a:r>
            <a:r>
              <a:rPr lang="en-US" sz="1400" u="sng" dirty="0" err="1">
                <a:solidFill>
                  <a:schemeClr val="bg1"/>
                </a:solidFill>
                <a:latin typeface="Lucida Console" pitchFamily="49" charset="0"/>
              </a:rPr>
              <a:t>X</a:t>
            </a:r>
            <a:r>
              <a:rPr lang="en-US" sz="1400" dirty="0" err="1">
                <a:solidFill>
                  <a:schemeClr val="bg1"/>
                </a:solidFill>
                <a:latin typeface="Lucida Console" pitchFamily="49" charset="0"/>
              </a:rPr>
              <a:t>clusive</a:t>
            </a:r>
            <a:endParaRPr lang="en-US" sz="1400" dirty="0">
              <a:solidFill>
                <a:schemeClr val="bg1"/>
              </a:solidFill>
              <a:latin typeface="Lucida Console" pitchFamily="49" charset="0"/>
            </a:endParaRPr>
          </a:p>
        </p:txBody>
      </p:sp>
      <p:sp>
        <p:nvSpPr>
          <p:cNvPr id="544774" name="Oval 6"/>
          <p:cNvSpPr>
            <a:spLocks noChangeArrowheads="1"/>
          </p:cNvSpPr>
          <p:nvPr/>
        </p:nvSpPr>
        <p:spPr bwMode="auto">
          <a:xfrm>
            <a:off x="5105400" y="3971925"/>
            <a:ext cx="1219200" cy="1219200"/>
          </a:xfrm>
          <a:prstGeom prst="ellipse">
            <a:avLst/>
          </a:prstGeom>
          <a:gradFill>
            <a:gsLst>
              <a:gs pos="0">
                <a:schemeClr val="tx2"/>
              </a:gs>
              <a:gs pos="50000">
                <a:schemeClr val="accent2"/>
              </a:gs>
              <a:gs pos="100000">
                <a:schemeClr val="accent1">
                  <a:tint val="23500"/>
                  <a:satMod val="160000"/>
                </a:schemeClr>
              </a:gs>
            </a:gsLst>
            <a:lin ang="5400000" scaled="0"/>
          </a:gradFill>
          <a:ln w="9525">
            <a:solidFill>
              <a:schemeClr val="tx1"/>
            </a:solidFill>
            <a:round/>
            <a:headEnd/>
            <a:tailEnd/>
          </a:ln>
          <a:effectLst/>
        </p:spPr>
        <p:txBody>
          <a:bodyPr wrap="none" anchor="ctr"/>
          <a:lstStyle/>
          <a:p>
            <a:pPr algn="ctr" eaLnBrk="0" hangingPunct="0">
              <a:lnSpc>
                <a:spcPct val="100000"/>
              </a:lnSpc>
            </a:pPr>
            <a:r>
              <a:rPr lang="en-US" sz="1400" dirty="0">
                <a:solidFill>
                  <a:schemeClr val="bg1"/>
                </a:solidFill>
                <a:latin typeface="Lucida Console" pitchFamily="49" charset="0"/>
              </a:rPr>
              <a:t>IS</a:t>
            </a:r>
            <a:br>
              <a:rPr lang="en-US" sz="1400" dirty="0">
                <a:solidFill>
                  <a:schemeClr val="bg1"/>
                </a:solidFill>
                <a:latin typeface="Lucida Console" pitchFamily="49" charset="0"/>
              </a:rPr>
            </a:br>
            <a:r>
              <a:rPr lang="en-US" sz="1400" u="sng" dirty="0">
                <a:solidFill>
                  <a:schemeClr val="bg1"/>
                </a:solidFill>
                <a:latin typeface="Lucida Console" pitchFamily="49" charset="0"/>
              </a:rPr>
              <a:t>I</a:t>
            </a:r>
            <a:r>
              <a:rPr lang="en-US" sz="1400" dirty="0">
                <a:solidFill>
                  <a:schemeClr val="bg1"/>
                </a:solidFill>
                <a:latin typeface="Lucida Console" pitchFamily="49" charset="0"/>
              </a:rPr>
              <a:t>ntent</a:t>
            </a:r>
            <a:br>
              <a:rPr lang="en-US" sz="1400" dirty="0">
                <a:solidFill>
                  <a:schemeClr val="bg1"/>
                </a:solidFill>
                <a:latin typeface="Lucida Console" pitchFamily="49" charset="0"/>
              </a:rPr>
            </a:br>
            <a:r>
              <a:rPr lang="en-US" sz="1400" u="sng" dirty="0">
                <a:solidFill>
                  <a:schemeClr val="bg1"/>
                </a:solidFill>
                <a:latin typeface="Lucida Console" pitchFamily="49" charset="0"/>
              </a:rPr>
              <a:t>S</a:t>
            </a:r>
            <a:r>
              <a:rPr lang="en-US" sz="1400" dirty="0">
                <a:solidFill>
                  <a:schemeClr val="bg1"/>
                </a:solidFill>
                <a:latin typeface="Lucida Console" pitchFamily="49" charset="0"/>
              </a:rPr>
              <a:t>hared</a:t>
            </a:r>
          </a:p>
        </p:txBody>
      </p:sp>
      <p:sp>
        <p:nvSpPr>
          <p:cNvPr id="544775" name="Oval 7"/>
          <p:cNvSpPr>
            <a:spLocks noChangeArrowheads="1"/>
          </p:cNvSpPr>
          <p:nvPr/>
        </p:nvSpPr>
        <p:spPr bwMode="auto">
          <a:xfrm>
            <a:off x="7010400" y="3971925"/>
            <a:ext cx="1219200" cy="1219200"/>
          </a:xfrm>
          <a:prstGeom prst="ellipse">
            <a:avLst/>
          </a:prstGeom>
          <a:gradFill>
            <a:gsLst>
              <a:gs pos="0">
                <a:schemeClr val="tx2"/>
              </a:gs>
              <a:gs pos="50000">
                <a:schemeClr val="accent2"/>
              </a:gs>
              <a:gs pos="100000">
                <a:schemeClr val="accent1">
                  <a:tint val="23500"/>
                  <a:satMod val="160000"/>
                </a:schemeClr>
              </a:gs>
            </a:gsLst>
            <a:lin ang="5400000" scaled="0"/>
          </a:gradFill>
          <a:ln w="9525">
            <a:solidFill>
              <a:schemeClr val="tx1"/>
            </a:solidFill>
            <a:round/>
            <a:headEnd/>
            <a:tailEnd/>
          </a:ln>
          <a:effectLst/>
        </p:spPr>
        <p:txBody>
          <a:bodyPr wrap="none" anchor="ctr"/>
          <a:lstStyle/>
          <a:p>
            <a:pPr algn="ctr" eaLnBrk="0" hangingPunct="0">
              <a:lnSpc>
                <a:spcPct val="100000"/>
              </a:lnSpc>
            </a:pPr>
            <a:r>
              <a:rPr lang="en-US" sz="1400" dirty="0">
                <a:solidFill>
                  <a:schemeClr val="bg1"/>
                </a:solidFill>
                <a:latin typeface="Lucida Console" pitchFamily="49" charset="0"/>
              </a:rPr>
              <a:t>S</a:t>
            </a:r>
            <a:br>
              <a:rPr lang="en-US" sz="1400" dirty="0">
                <a:solidFill>
                  <a:schemeClr val="bg1"/>
                </a:solidFill>
                <a:latin typeface="Lucida Console" pitchFamily="49" charset="0"/>
              </a:rPr>
            </a:br>
            <a:r>
              <a:rPr lang="en-US" sz="1400" u="sng" dirty="0">
                <a:solidFill>
                  <a:schemeClr val="bg1"/>
                </a:solidFill>
                <a:latin typeface="Lucida Console" pitchFamily="49" charset="0"/>
              </a:rPr>
              <a:t>S</a:t>
            </a:r>
            <a:r>
              <a:rPr lang="en-US" sz="1400" dirty="0">
                <a:solidFill>
                  <a:schemeClr val="bg1"/>
                </a:solidFill>
                <a:latin typeface="Lucida Console" pitchFamily="49" charset="0"/>
              </a:rPr>
              <a:t>hared</a:t>
            </a:r>
          </a:p>
        </p:txBody>
      </p:sp>
      <p:sp>
        <p:nvSpPr>
          <p:cNvPr id="544776" name="Freeform 8"/>
          <p:cNvSpPr>
            <a:spLocks/>
          </p:cNvSpPr>
          <p:nvPr/>
        </p:nvSpPr>
        <p:spPr bwMode="auto">
          <a:xfrm>
            <a:off x="4162425" y="5267325"/>
            <a:ext cx="1371600" cy="381000"/>
          </a:xfrm>
          <a:custGeom>
            <a:avLst/>
            <a:gdLst/>
            <a:ahLst/>
            <a:cxnLst>
              <a:cxn ang="0">
                <a:pos x="0" y="0"/>
              </a:cxn>
              <a:cxn ang="0">
                <a:pos x="432" y="240"/>
              </a:cxn>
              <a:cxn ang="0">
                <a:pos x="864" y="0"/>
              </a:cxn>
            </a:cxnLst>
            <a:rect l="0" t="0" r="r" b="b"/>
            <a:pathLst>
              <a:path w="864" h="240">
                <a:moveTo>
                  <a:pt x="0" y="0"/>
                </a:moveTo>
                <a:cubicBezTo>
                  <a:pt x="144" y="120"/>
                  <a:pt x="288" y="240"/>
                  <a:pt x="432" y="240"/>
                </a:cubicBezTo>
                <a:cubicBezTo>
                  <a:pt x="576" y="240"/>
                  <a:pt x="792" y="40"/>
                  <a:pt x="864" y="0"/>
                </a:cubicBezTo>
              </a:path>
            </a:pathLst>
          </a:custGeom>
          <a:noFill/>
          <a:ln w="15875">
            <a:solidFill>
              <a:schemeClr val="tx1"/>
            </a:solidFill>
            <a:round/>
            <a:headEnd type="triangle" w="med" len="med"/>
            <a:tailEnd type="triangle" w="med" len="med"/>
          </a:ln>
          <a:effectLst/>
        </p:spPr>
        <p:txBody>
          <a:bodyPr/>
          <a:lstStyle/>
          <a:p>
            <a:endParaRPr lang="en-US" dirty="0">
              <a:latin typeface="Calibri" pitchFamily="34" charset="0"/>
            </a:endParaRPr>
          </a:p>
        </p:txBody>
      </p:sp>
      <p:sp>
        <p:nvSpPr>
          <p:cNvPr id="544777" name="Freeform 9"/>
          <p:cNvSpPr>
            <a:spLocks/>
          </p:cNvSpPr>
          <p:nvPr/>
        </p:nvSpPr>
        <p:spPr bwMode="auto">
          <a:xfrm>
            <a:off x="6002338" y="5267325"/>
            <a:ext cx="1371600" cy="381000"/>
          </a:xfrm>
          <a:custGeom>
            <a:avLst/>
            <a:gdLst/>
            <a:ahLst/>
            <a:cxnLst>
              <a:cxn ang="0">
                <a:pos x="0" y="0"/>
              </a:cxn>
              <a:cxn ang="0">
                <a:pos x="432" y="240"/>
              </a:cxn>
              <a:cxn ang="0">
                <a:pos x="864" y="0"/>
              </a:cxn>
            </a:cxnLst>
            <a:rect l="0" t="0" r="r" b="b"/>
            <a:pathLst>
              <a:path w="864" h="240">
                <a:moveTo>
                  <a:pt x="0" y="0"/>
                </a:moveTo>
                <a:cubicBezTo>
                  <a:pt x="144" y="120"/>
                  <a:pt x="288" y="240"/>
                  <a:pt x="432" y="240"/>
                </a:cubicBezTo>
                <a:cubicBezTo>
                  <a:pt x="576" y="240"/>
                  <a:pt x="792" y="40"/>
                  <a:pt x="864" y="0"/>
                </a:cubicBezTo>
              </a:path>
            </a:pathLst>
          </a:custGeom>
          <a:noFill/>
          <a:ln w="15875">
            <a:solidFill>
              <a:schemeClr val="tx1"/>
            </a:solidFill>
            <a:round/>
            <a:headEnd type="triangle" w="med" len="med"/>
            <a:tailEnd type="triangle" w="med" len="med"/>
          </a:ln>
          <a:effectLst/>
        </p:spPr>
        <p:txBody>
          <a:bodyPr/>
          <a:lstStyle/>
          <a:p>
            <a:endParaRPr lang="en-US" dirty="0">
              <a:latin typeface="Calibri" pitchFamily="34" charset="0"/>
            </a:endParaRPr>
          </a:p>
        </p:txBody>
      </p:sp>
      <p:sp>
        <p:nvSpPr>
          <p:cNvPr id="544778" name="Freeform 10"/>
          <p:cNvSpPr>
            <a:spLocks/>
          </p:cNvSpPr>
          <p:nvPr/>
        </p:nvSpPr>
        <p:spPr bwMode="auto">
          <a:xfrm>
            <a:off x="3886200" y="5343525"/>
            <a:ext cx="3733800" cy="914400"/>
          </a:xfrm>
          <a:custGeom>
            <a:avLst/>
            <a:gdLst/>
            <a:ahLst/>
            <a:cxnLst>
              <a:cxn ang="0">
                <a:pos x="0" y="0"/>
              </a:cxn>
              <a:cxn ang="0">
                <a:pos x="432" y="240"/>
              </a:cxn>
              <a:cxn ang="0">
                <a:pos x="864" y="0"/>
              </a:cxn>
            </a:cxnLst>
            <a:rect l="0" t="0" r="r" b="b"/>
            <a:pathLst>
              <a:path w="864" h="240">
                <a:moveTo>
                  <a:pt x="0" y="0"/>
                </a:moveTo>
                <a:cubicBezTo>
                  <a:pt x="144" y="120"/>
                  <a:pt x="288" y="240"/>
                  <a:pt x="432" y="240"/>
                </a:cubicBezTo>
                <a:cubicBezTo>
                  <a:pt x="576" y="240"/>
                  <a:pt x="792" y="40"/>
                  <a:pt x="864" y="0"/>
                </a:cubicBezTo>
              </a:path>
            </a:pathLst>
          </a:custGeom>
          <a:noFill/>
          <a:ln w="15875">
            <a:solidFill>
              <a:schemeClr val="tx1"/>
            </a:solidFill>
            <a:round/>
            <a:headEnd type="triangle" w="med" len="med"/>
            <a:tailEnd type="triangle" w="med" len="med"/>
          </a:ln>
          <a:effectLst/>
        </p:spPr>
        <p:txBody>
          <a:bodyPr/>
          <a:lstStyle/>
          <a:p>
            <a:endParaRPr lang="en-US" dirty="0">
              <a:latin typeface="Calibri" pitchFamily="34" charset="0"/>
            </a:endParaRPr>
          </a:p>
        </p:txBody>
      </p:sp>
      <p:sp>
        <p:nvSpPr>
          <p:cNvPr id="544779" name="Text Box 11"/>
          <p:cNvSpPr txBox="1">
            <a:spLocks noChangeArrowheads="1"/>
          </p:cNvSpPr>
          <p:nvPr/>
        </p:nvSpPr>
        <p:spPr bwMode="auto">
          <a:xfrm>
            <a:off x="6029325" y="6105525"/>
            <a:ext cx="189547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dirty="0">
                <a:solidFill>
                  <a:schemeClr val="tx1"/>
                </a:solidFill>
                <a:latin typeface="Lucida Console" pitchFamily="49" charset="0"/>
              </a:rPr>
              <a:t>NOT </a:t>
            </a:r>
            <a:r>
              <a:rPr lang="en-US" sz="1600" dirty="0" smtClean="0">
                <a:solidFill>
                  <a:schemeClr val="tx1"/>
                </a:solidFill>
                <a:latin typeface="Lucida Console" pitchFamily="49" charset="0"/>
              </a:rPr>
              <a:t>compatible</a:t>
            </a:r>
            <a:endParaRPr lang="en-US" sz="1600" dirty="0">
              <a:solidFill>
                <a:schemeClr val="tx1"/>
              </a:solidFill>
              <a:latin typeface="Lucida Console" pitchFamily="49" charset="0"/>
            </a:endParaRPr>
          </a:p>
        </p:txBody>
      </p:sp>
      <p:sp>
        <p:nvSpPr>
          <p:cNvPr id="544780" name="Text Box 12"/>
          <p:cNvSpPr txBox="1">
            <a:spLocks noChangeArrowheads="1"/>
          </p:cNvSpPr>
          <p:nvPr/>
        </p:nvSpPr>
        <p:spPr bwMode="auto">
          <a:xfrm>
            <a:off x="4144963" y="5627688"/>
            <a:ext cx="1406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dirty="0">
                <a:solidFill>
                  <a:srgbClr val="008000"/>
                </a:solidFill>
                <a:latin typeface="Lucida Console" pitchFamily="49" charset="0"/>
              </a:rPr>
              <a:t>Compatible</a:t>
            </a:r>
          </a:p>
        </p:txBody>
      </p:sp>
      <p:sp>
        <p:nvSpPr>
          <p:cNvPr id="544781" name="Text Box 13"/>
          <p:cNvSpPr txBox="1">
            <a:spLocks noChangeArrowheads="1"/>
          </p:cNvSpPr>
          <p:nvPr/>
        </p:nvSpPr>
        <p:spPr bwMode="auto">
          <a:xfrm>
            <a:off x="5984875" y="5627688"/>
            <a:ext cx="1406525" cy="336550"/>
          </a:xfrm>
          <a:prstGeom prst="rect">
            <a:avLst/>
          </a:prstGeom>
          <a:noFill/>
          <a:ln w="9525">
            <a:noFill/>
            <a:miter lim="800000"/>
            <a:headEnd/>
            <a:tailEnd/>
          </a:ln>
          <a:effectLst/>
        </p:spPr>
        <p:txBody>
          <a:bodyPr wrap="none">
            <a:spAutoFit/>
          </a:bodyPr>
          <a:lstStyle/>
          <a:p>
            <a:pPr eaLnBrk="0" hangingPunct="0">
              <a:lnSpc>
                <a:spcPct val="100000"/>
              </a:lnSpc>
            </a:pPr>
            <a:r>
              <a:rPr lang="en-US" sz="1600">
                <a:solidFill>
                  <a:srgbClr val="008000"/>
                </a:solidFill>
                <a:latin typeface="Lucida Console" pitchFamily="49" charset="0"/>
              </a:rPr>
              <a:t>Compatible</a:t>
            </a:r>
          </a:p>
        </p:txBody>
      </p:sp>
      <p:sp>
        <p:nvSpPr>
          <p:cNvPr id="544782" name="Line 14"/>
          <p:cNvSpPr>
            <a:spLocks noChangeShapeType="1"/>
          </p:cNvSpPr>
          <p:nvPr/>
        </p:nvSpPr>
        <p:spPr bwMode="auto">
          <a:xfrm flipH="1">
            <a:off x="2057400" y="3819525"/>
            <a:ext cx="1143000" cy="2133600"/>
          </a:xfrm>
          <a:prstGeom prst="line">
            <a:avLst/>
          </a:prstGeom>
          <a:noFill/>
          <a:ln w="19050">
            <a:solidFill>
              <a:schemeClr val="tx2"/>
            </a:solidFill>
            <a:round/>
            <a:headEnd/>
            <a:tailEnd/>
          </a:ln>
          <a:effectLst/>
        </p:spPr>
        <p:txBody>
          <a:bodyPr/>
          <a:lstStyle/>
          <a:p>
            <a:endParaRPr lang="en-US" dirty="0">
              <a:latin typeface="Calibri" pitchFamily="34" charset="0"/>
            </a:endParaRPr>
          </a:p>
        </p:txBody>
      </p:sp>
      <p:sp>
        <p:nvSpPr>
          <p:cNvPr id="544783" name="Text Box 15"/>
          <p:cNvSpPr txBox="1">
            <a:spLocks noChangeArrowheads="1"/>
          </p:cNvSpPr>
          <p:nvPr/>
        </p:nvSpPr>
        <p:spPr bwMode="auto">
          <a:xfrm>
            <a:off x="228600" y="5191125"/>
            <a:ext cx="1949450" cy="581025"/>
          </a:xfrm>
          <a:prstGeom prst="rect">
            <a:avLst/>
          </a:prstGeom>
          <a:noFill/>
          <a:ln w="9525">
            <a:noFill/>
            <a:miter lim="800000"/>
            <a:headEnd/>
            <a:tailEnd/>
          </a:ln>
          <a:effectLst/>
        </p:spPr>
        <p:txBody>
          <a:bodyPr>
            <a:spAutoFit/>
          </a:bodyPr>
          <a:lstStyle/>
          <a:p>
            <a:pPr algn="r" eaLnBrk="0" hangingPunct="0">
              <a:lnSpc>
                <a:spcPct val="100000"/>
              </a:lnSpc>
            </a:pPr>
            <a:r>
              <a:rPr lang="en-US" sz="1600" dirty="0">
                <a:solidFill>
                  <a:schemeClr val="tx1"/>
                </a:solidFill>
                <a:latin typeface="Lucida Console" pitchFamily="49" charset="0"/>
              </a:rPr>
              <a:t>NOT </a:t>
            </a:r>
            <a:br>
              <a:rPr lang="en-US" sz="1600" dirty="0">
                <a:solidFill>
                  <a:schemeClr val="tx1"/>
                </a:solidFill>
                <a:latin typeface="Lucida Console" pitchFamily="49" charset="0"/>
              </a:rPr>
            </a:br>
            <a:r>
              <a:rPr lang="en-US" sz="1600" dirty="0" smtClean="0">
                <a:solidFill>
                  <a:schemeClr val="tx1"/>
                </a:solidFill>
                <a:latin typeface="Lucida Console" pitchFamily="49" charset="0"/>
              </a:rPr>
              <a:t>compatible</a:t>
            </a:r>
            <a:r>
              <a:rPr lang="en-US" sz="1600" dirty="0">
                <a:solidFill>
                  <a:schemeClr val="tx1"/>
                </a:solidFill>
                <a:latin typeface="Lucida Console" pitchFamily="49" charset="0"/>
              </a:rPr>
              <a:t>…   </a:t>
            </a:r>
          </a:p>
        </p:txBody>
      </p:sp>
      <p:sp>
        <p:nvSpPr>
          <p:cNvPr id="544784" name="AutoShape 16"/>
          <p:cNvSpPr>
            <a:spLocks noChangeArrowheads="1"/>
          </p:cNvSpPr>
          <p:nvPr/>
        </p:nvSpPr>
        <p:spPr bwMode="auto">
          <a:xfrm>
            <a:off x="5486400" y="5953125"/>
            <a:ext cx="523875" cy="523875"/>
          </a:xfrm>
          <a:custGeom>
            <a:avLst/>
            <a:gdLst>
              <a:gd name="G0" fmla="+- 2700 0 0"/>
              <a:gd name="G1" fmla="*/ G0 2 1"/>
              <a:gd name="G2" fmla="+- 21600 0 G1"/>
              <a:gd name="G3" fmla="*/ G2 G2 1"/>
              <a:gd name="G4" fmla="*/ G0 G0 1"/>
              <a:gd name="G5" fmla="+- G3 0 G4"/>
              <a:gd name="G6" fmla="*/ G5 1 8"/>
              <a:gd name="G7" fmla="sqrt G6"/>
              <a:gd name="G8" fmla="*/ G4 1 8"/>
              <a:gd name="G9" fmla="sqrt G8"/>
              <a:gd name="G10" fmla="+- G7 G9 0"/>
              <a:gd name="G11" fmla="+- G7 0 G9"/>
              <a:gd name="G12" fmla="+- G10 10800 0"/>
              <a:gd name="G13" fmla="+- 10800 0 G10"/>
              <a:gd name="G14" fmla="+- G11 10800 0"/>
              <a:gd name="G15" fmla="+- 10800 0 G11"/>
              <a:gd name="G16" fmla="+- 21600 0 G0"/>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401" y="15493"/>
                </a:moveTo>
                <a:cubicBezTo>
                  <a:pt x="18376" y="14122"/>
                  <a:pt x="18900" y="12482"/>
                  <a:pt x="18900" y="10800"/>
                </a:cubicBezTo>
                <a:cubicBezTo>
                  <a:pt x="18900" y="6326"/>
                  <a:pt x="15273" y="2700"/>
                  <a:pt x="10800" y="2700"/>
                </a:cubicBezTo>
                <a:cubicBezTo>
                  <a:pt x="9117" y="2699"/>
                  <a:pt x="7477" y="3223"/>
                  <a:pt x="6106" y="4198"/>
                </a:cubicBezTo>
                <a:close/>
                <a:moveTo>
                  <a:pt x="4198" y="6106"/>
                </a:moveTo>
                <a:cubicBezTo>
                  <a:pt x="3223" y="7477"/>
                  <a:pt x="2700" y="9117"/>
                  <a:pt x="2700" y="10799"/>
                </a:cubicBezTo>
                <a:cubicBezTo>
                  <a:pt x="2700" y="15273"/>
                  <a:pt x="6326" y="18900"/>
                  <a:pt x="10800" y="18900"/>
                </a:cubicBezTo>
                <a:cubicBezTo>
                  <a:pt x="12482" y="18900"/>
                  <a:pt x="14122" y="18376"/>
                  <a:pt x="15493" y="17401"/>
                </a:cubicBezTo>
                <a:close/>
              </a:path>
            </a:pathLst>
          </a:custGeom>
          <a:solidFill>
            <a:schemeClr val="accent2"/>
          </a:solidFill>
          <a:ln w="9525">
            <a:solidFill>
              <a:schemeClr val="tx1"/>
            </a:solidFill>
            <a:miter lim="800000"/>
            <a:headEnd/>
            <a:tailEnd/>
          </a:ln>
          <a:effectLst/>
        </p:spPr>
        <p:txBody>
          <a:bodyPr wrap="none" anchor="ctr"/>
          <a:lstStyle/>
          <a:p>
            <a:endParaRPr lang="en-US" dirty="0">
              <a:latin typeface="Calibri" pitchFamily="34"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2"/>
          <p:cNvSpPr>
            <a:spLocks noGrp="1" noChangeAspect="1" noChangeArrowheads="1"/>
          </p:cNvSpPr>
          <p:nvPr>
            <p:ph type="title"/>
          </p:nvPr>
        </p:nvSpPr>
        <p:spPr/>
        <p:txBody>
          <a:bodyPr>
            <a:normAutofit fontScale="90000"/>
          </a:bodyPr>
          <a:lstStyle/>
          <a:p>
            <a:r>
              <a:rPr lang="en-US" sz="4400" dirty="0"/>
              <a:t>Row Locks</a:t>
            </a:r>
            <a:r>
              <a:rPr lang="en-US" dirty="0"/>
              <a:t/>
            </a:r>
            <a:br>
              <a:rPr lang="en-US" dirty="0"/>
            </a:br>
            <a:r>
              <a:rPr sz="3100" dirty="0">
                <a:solidFill>
                  <a:srgbClr val="FFFF99"/>
                </a:solidFill>
              </a:rPr>
              <a:t>Shared, Update and </a:t>
            </a:r>
            <a:r>
              <a:rPr sz="3100" dirty="0" err="1">
                <a:solidFill>
                  <a:srgbClr val="FFFF99"/>
                </a:solidFill>
              </a:rPr>
              <a:t>eXclusive</a:t>
            </a:r>
            <a:endParaRPr sz="3400" dirty="0">
              <a:solidFill>
                <a:srgbClr val="FFFF99"/>
              </a:solidFill>
            </a:endParaRPr>
          </a:p>
        </p:txBody>
      </p:sp>
      <p:sp>
        <p:nvSpPr>
          <p:cNvPr id="543747" name="Rectangle 3"/>
          <p:cNvSpPr>
            <a:spLocks noGrp="1" noChangeAspect="1" noChangeArrowheads="1"/>
          </p:cNvSpPr>
          <p:nvPr>
            <p:ph idx="1"/>
          </p:nvPr>
        </p:nvSpPr>
        <p:spPr/>
        <p:txBody>
          <a:bodyPr>
            <a:normAutofit/>
          </a:bodyPr>
          <a:lstStyle/>
          <a:p>
            <a:r>
              <a:rPr lang="en-US" sz="2400" dirty="0"/>
              <a:t>Shared – many readers</a:t>
            </a:r>
          </a:p>
          <a:p>
            <a:r>
              <a:rPr lang="en-US" sz="2400" dirty="0"/>
              <a:t>Update – reading with the intent to modify but has NOT yet modified. Allows better concurrency.</a:t>
            </a:r>
          </a:p>
          <a:p>
            <a:r>
              <a:rPr lang="en-US" sz="2400" dirty="0" err="1"/>
              <a:t>eXclusive</a:t>
            </a:r>
            <a:r>
              <a:rPr lang="en-US" sz="2400" dirty="0"/>
              <a:t> – has made a modification and the transaction is still pending.</a:t>
            </a:r>
          </a:p>
        </p:txBody>
      </p:sp>
      <p:graphicFrame>
        <p:nvGraphicFramePr>
          <p:cNvPr id="543778" name="Group 34"/>
          <p:cNvGraphicFramePr>
            <a:graphicFrameLocks noGrp="1"/>
          </p:cNvGraphicFramePr>
          <p:nvPr/>
        </p:nvGraphicFramePr>
        <p:xfrm>
          <a:off x="1066800" y="3743325"/>
          <a:ext cx="7400925" cy="2228852"/>
        </p:xfrm>
        <a:graphic>
          <a:graphicData uri="http://schemas.openxmlformats.org/drawingml/2006/table">
            <a:tbl>
              <a:tblPr/>
              <a:tblGrid>
                <a:gridCol w="2014538"/>
                <a:gridCol w="1685925"/>
                <a:gridCol w="1851025"/>
                <a:gridCol w="1849437"/>
              </a:tblGrid>
              <a:tr h="557213">
                <a:tc>
                  <a:txBody>
                    <a:bodyPr/>
                    <a:lstStyle/>
                    <a:p>
                      <a:pPr marL="0" marR="0" lvl="0" indent="0" algn="ctr" defTabSz="914400" rtl="0" eaLnBrk="1" fontAlgn="base" latinLnBrk="0" hangingPunct="1">
                        <a:lnSpc>
                          <a:spcPct val="95000"/>
                        </a:lnSpc>
                        <a:spcBef>
                          <a:spcPct val="0"/>
                        </a:spcBef>
                        <a:spcAft>
                          <a:spcPct val="0"/>
                        </a:spcAft>
                        <a:buClrTx/>
                        <a:buSzPct val="95000"/>
                        <a:buFontTx/>
                        <a:buNone/>
                        <a:tabLst/>
                      </a:pPr>
                      <a:endParaRPr kumimoji="0" lang="en-US" sz="2800" b="1" i="0" u="none" strike="noStrike" cap="none" normalizeH="0" baseline="0" dirty="0" smtClean="0">
                        <a:ln>
                          <a:noFill/>
                        </a:ln>
                        <a:solidFill>
                          <a:schemeClr val="tx1"/>
                        </a:solidFill>
                        <a:effectLst/>
                        <a:latin typeface="Calibri" pitchFamily="34" charset="0"/>
                        <a:cs typeface="Calibri" pitchFamily="34"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Pct val="95000"/>
                        <a:buFontTx/>
                        <a:buNone/>
                        <a:tabLst/>
                      </a:pPr>
                      <a:r>
                        <a:rPr kumimoji="0" lang="en-US" sz="2800" b="1" i="0" u="sng" strike="noStrike" cap="none" normalizeH="0" baseline="0" dirty="0" smtClean="0">
                          <a:ln>
                            <a:noFill/>
                          </a:ln>
                          <a:solidFill>
                            <a:schemeClr val="tx1"/>
                          </a:solidFill>
                          <a:effectLst/>
                          <a:latin typeface="Calibri" pitchFamily="34" charset="0"/>
                          <a:cs typeface="Calibri" pitchFamily="34" charset="0"/>
                        </a:rPr>
                        <a:t>S</a:t>
                      </a:r>
                      <a:r>
                        <a:rPr kumimoji="0" lang="en-US" sz="2800" b="1" i="0" u="none" strike="noStrike" cap="none" normalizeH="0" baseline="0" dirty="0" smtClean="0">
                          <a:ln>
                            <a:noFill/>
                          </a:ln>
                          <a:solidFill>
                            <a:schemeClr val="tx1"/>
                          </a:solidFill>
                          <a:effectLst/>
                          <a:latin typeface="Calibri" pitchFamily="34" charset="0"/>
                          <a:cs typeface="Calibri" pitchFamily="34" charset="0"/>
                        </a:rPr>
                        <a:t>hared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Pct val="95000"/>
                        <a:buFontTx/>
                        <a:buNone/>
                        <a:tabLst/>
                      </a:pPr>
                      <a:r>
                        <a:rPr kumimoji="0" lang="en-US" sz="2800" b="1" i="0" u="sng" strike="noStrike" cap="none" normalizeH="0" baseline="0" smtClean="0">
                          <a:ln>
                            <a:noFill/>
                          </a:ln>
                          <a:solidFill>
                            <a:schemeClr val="tx1"/>
                          </a:solidFill>
                          <a:effectLst/>
                          <a:latin typeface="Calibri" pitchFamily="34" charset="0"/>
                          <a:cs typeface="Calibri" pitchFamily="34" charset="0"/>
                        </a:rPr>
                        <a:t>U</a:t>
                      </a:r>
                      <a:r>
                        <a:rPr kumimoji="0" lang="en-US" sz="2800" b="1" i="0" u="none" strike="noStrike" cap="none" normalizeH="0" baseline="0" smtClean="0">
                          <a:ln>
                            <a:noFill/>
                          </a:ln>
                          <a:solidFill>
                            <a:schemeClr val="tx1"/>
                          </a:solidFill>
                          <a:effectLst/>
                          <a:latin typeface="Calibri" pitchFamily="34" charset="0"/>
                          <a:cs typeface="Calibri" pitchFamily="34" charset="0"/>
                        </a:rPr>
                        <a:t>pdate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Pct val="95000"/>
                        <a:buFontTx/>
                        <a:buNone/>
                        <a:tabLst/>
                      </a:pPr>
                      <a:r>
                        <a:rPr kumimoji="0" lang="en-US" sz="2800" b="1" i="0" u="none" strike="noStrike" cap="none" normalizeH="0" baseline="0" dirty="0" err="1" smtClean="0">
                          <a:ln>
                            <a:noFill/>
                          </a:ln>
                          <a:solidFill>
                            <a:schemeClr val="tx1"/>
                          </a:solidFill>
                          <a:effectLst/>
                          <a:latin typeface="Calibri" pitchFamily="34" charset="0"/>
                          <a:cs typeface="Calibri" pitchFamily="34" charset="0"/>
                        </a:rPr>
                        <a:t>e</a:t>
                      </a:r>
                      <a:r>
                        <a:rPr kumimoji="0" lang="en-US" sz="2800" b="1" i="0" u="sng" strike="noStrike" cap="none" normalizeH="0" baseline="0" dirty="0" err="1" smtClean="0">
                          <a:ln>
                            <a:noFill/>
                          </a:ln>
                          <a:solidFill>
                            <a:schemeClr val="tx1"/>
                          </a:solidFill>
                          <a:effectLst/>
                          <a:latin typeface="Calibri" pitchFamily="34" charset="0"/>
                          <a:cs typeface="Calibri" pitchFamily="34" charset="0"/>
                        </a:rPr>
                        <a:t>X</a:t>
                      </a:r>
                      <a:r>
                        <a:rPr kumimoji="0" lang="en-US" sz="2800" b="1" i="0" u="none" strike="noStrike" cap="none" normalizeH="0" baseline="0" dirty="0" err="1" smtClean="0">
                          <a:ln>
                            <a:noFill/>
                          </a:ln>
                          <a:solidFill>
                            <a:schemeClr val="tx1"/>
                          </a:solidFill>
                          <a:effectLst/>
                          <a:latin typeface="Calibri" pitchFamily="34" charset="0"/>
                          <a:cs typeface="Calibri" pitchFamily="34" charset="0"/>
                        </a:rPr>
                        <a:t>clusive</a:t>
                      </a:r>
                      <a:endParaRPr kumimoji="0" lang="en-US" sz="2800" b="1" i="0" u="none" strike="noStrike" cap="none" normalizeH="0" baseline="0" dirty="0" smtClean="0">
                        <a:ln>
                          <a:noFill/>
                        </a:ln>
                        <a:solidFill>
                          <a:schemeClr val="tx1"/>
                        </a:solidFill>
                        <a:effectLst/>
                        <a:latin typeface="Calibri" pitchFamily="34" charset="0"/>
                        <a:cs typeface="Calibri"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7213">
                <a:tc>
                  <a:txBody>
                    <a:bodyPr/>
                    <a:lstStyle/>
                    <a:p>
                      <a:pPr marL="0" marR="0" lvl="0" indent="0" algn="ctr" defTabSz="914400" rtl="0" eaLnBrk="1" fontAlgn="base" latinLnBrk="0" hangingPunct="1">
                        <a:lnSpc>
                          <a:spcPct val="95000"/>
                        </a:lnSpc>
                        <a:spcBef>
                          <a:spcPct val="0"/>
                        </a:spcBef>
                        <a:spcAft>
                          <a:spcPct val="0"/>
                        </a:spcAft>
                        <a:buClrTx/>
                        <a:buSzPct val="95000"/>
                        <a:buFontTx/>
                        <a:buNone/>
                        <a:tabLst/>
                      </a:pPr>
                      <a:r>
                        <a:rPr kumimoji="0" lang="en-US" sz="2800" b="1" i="0" u="sng" strike="noStrike" cap="none" normalizeH="0" baseline="0" smtClean="0">
                          <a:ln>
                            <a:noFill/>
                          </a:ln>
                          <a:solidFill>
                            <a:schemeClr val="tx1"/>
                          </a:solidFill>
                          <a:effectLst/>
                          <a:latin typeface="Calibri" pitchFamily="34" charset="0"/>
                          <a:cs typeface="Calibri" pitchFamily="34" charset="0"/>
                        </a:rPr>
                        <a:t>S</a:t>
                      </a:r>
                      <a:r>
                        <a:rPr kumimoji="0" lang="en-US" sz="2800" b="1" i="0" u="none" strike="noStrike" cap="none" normalizeH="0" baseline="0" smtClean="0">
                          <a:ln>
                            <a:noFill/>
                          </a:ln>
                          <a:solidFill>
                            <a:schemeClr val="tx1"/>
                          </a:solidFill>
                          <a:effectLst/>
                          <a:latin typeface="Calibri" pitchFamily="34" charset="0"/>
                          <a:cs typeface="Calibri" pitchFamily="34" charset="0"/>
                        </a:rPr>
                        <a:t>hared</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Pct val="95000"/>
                        <a:buFontTx/>
                        <a:buNone/>
                        <a:tabLst/>
                      </a:pPr>
                      <a:r>
                        <a:rPr kumimoji="0" lang="en-US" sz="2800" b="1" i="0" u="none" strike="noStrike" cap="none" normalizeH="0" baseline="0" dirty="0" smtClean="0">
                          <a:ln>
                            <a:noFill/>
                          </a:ln>
                          <a:solidFill>
                            <a:srgbClr val="006600"/>
                          </a:solidFill>
                          <a:effectLst/>
                          <a:latin typeface="Calibri" pitchFamily="34" charset="0"/>
                          <a:cs typeface="Calibri" pitchFamily="34" charset="0"/>
                        </a:rPr>
                        <a:t>Granted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Pct val="95000"/>
                        <a:buFontTx/>
                        <a:buNone/>
                        <a:tabLst/>
                      </a:pPr>
                      <a:r>
                        <a:rPr kumimoji="0" lang="en-US" sz="2800" b="1" i="0" u="none" strike="noStrike" cap="none" normalizeH="0" baseline="0" dirty="0" smtClean="0">
                          <a:ln>
                            <a:noFill/>
                          </a:ln>
                          <a:solidFill>
                            <a:srgbClr val="006600"/>
                          </a:solidFill>
                          <a:effectLst/>
                          <a:latin typeface="Calibri" pitchFamily="34" charset="0"/>
                          <a:cs typeface="Calibri" pitchFamily="34" charset="0"/>
                        </a:rPr>
                        <a:t>Granted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Pct val="95000"/>
                        <a:buFontTx/>
                        <a:buNone/>
                        <a:tabLst/>
                      </a:pPr>
                      <a:r>
                        <a:rPr kumimoji="0" lang="en-US" sz="2800" b="1" i="0" u="none" strike="noStrike" cap="none" normalizeH="0" baseline="0" dirty="0" smtClean="0">
                          <a:ln>
                            <a:noFill/>
                          </a:ln>
                          <a:solidFill>
                            <a:schemeClr val="accent1"/>
                          </a:solidFill>
                          <a:effectLst/>
                          <a:latin typeface="Calibri" pitchFamily="34" charset="0"/>
                          <a:cs typeface="Calibri" pitchFamily="34" charset="0"/>
                        </a:rPr>
                        <a:t>WAIT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7213">
                <a:tc>
                  <a:txBody>
                    <a:bodyPr/>
                    <a:lstStyle/>
                    <a:p>
                      <a:pPr marL="0" marR="0" lvl="0" indent="0" algn="ctr" defTabSz="914400" rtl="0" eaLnBrk="1" fontAlgn="base" latinLnBrk="0" hangingPunct="1">
                        <a:lnSpc>
                          <a:spcPct val="95000"/>
                        </a:lnSpc>
                        <a:spcBef>
                          <a:spcPct val="0"/>
                        </a:spcBef>
                        <a:spcAft>
                          <a:spcPct val="0"/>
                        </a:spcAft>
                        <a:buClrTx/>
                        <a:buSzPct val="95000"/>
                        <a:buFontTx/>
                        <a:buNone/>
                        <a:tabLst/>
                      </a:pPr>
                      <a:r>
                        <a:rPr kumimoji="0" lang="en-US" sz="2800" b="1" i="0" u="sng" strike="noStrike" cap="none" normalizeH="0" baseline="0" smtClean="0">
                          <a:ln>
                            <a:noFill/>
                          </a:ln>
                          <a:solidFill>
                            <a:schemeClr val="tx1"/>
                          </a:solidFill>
                          <a:effectLst/>
                          <a:latin typeface="Calibri" pitchFamily="34" charset="0"/>
                          <a:cs typeface="Calibri" pitchFamily="34" charset="0"/>
                        </a:rPr>
                        <a:t>U</a:t>
                      </a:r>
                      <a:r>
                        <a:rPr kumimoji="0" lang="en-US" sz="2800" b="1" i="0" u="none" strike="noStrike" cap="none" normalizeH="0" baseline="0" smtClean="0">
                          <a:ln>
                            <a:noFill/>
                          </a:ln>
                          <a:solidFill>
                            <a:schemeClr val="tx1"/>
                          </a:solidFill>
                          <a:effectLst/>
                          <a:latin typeface="Calibri" pitchFamily="34" charset="0"/>
                          <a:cs typeface="Calibri" pitchFamily="34" charset="0"/>
                        </a:rPr>
                        <a:t>pdate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Pct val="95000"/>
                        <a:buFontTx/>
                        <a:buNone/>
                        <a:tabLst/>
                      </a:pPr>
                      <a:r>
                        <a:rPr kumimoji="0" lang="en-US" sz="2800" b="1" i="0" u="none" strike="noStrike" cap="none" normalizeH="0" baseline="0" dirty="0" smtClean="0">
                          <a:ln>
                            <a:noFill/>
                          </a:ln>
                          <a:solidFill>
                            <a:srgbClr val="006600"/>
                          </a:solidFill>
                          <a:effectLst/>
                          <a:latin typeface="Calibri" pitchFamily="34" charset="0"/>
                          <a:cs typeface="Calibri" pitchFamily="34" charset="0"/>
                        </a:rPr>
                        <a:t>Granted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Pct val="95000"/>
                        <a:buFontTx/>
                        <a:buNone/>
                        <a:tabLst/>
                      </a:pPr>
                      <a:r>
                        <a:rPr kumimoji="0" lang="en-US" sz="2800" b="1" i="0" u="none" strike="noStrike" cap="none" normalizeH="0" baseline="0" dirty="0" smtClean="0">
                          <a:ln>
                            <a:noFill/>
                          </a:ln>
                          <a:solidFill>
                            <a:schemeClr val="accent1"/>
                          </a:solidFill>
                          <a:effectLst/>
                          <a:latin typeface="Calibri" pitchFamily="34" charset="0"/>
                          <a:cs typeface="Calibri" pitchFamily="34" charset="0"/>
                        </a:rPr>
                        <a:t>WAIT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Pct val="95000"/>
                        <a:buFontTx/>
                        <a:buNone/>
                        <a:tabLst/>
                      </a:pPr>
                      <a:r>
                        <a:rPr kumimoji="0" lang="en-US" sz="2800" b="1" i="0" u="none" strike="noStrike" cap="none" normalizeH="0" baseline="0" dirty="0" smtClean="0">
                          <a:ln>
                            <a:noFill/>
                          </a:ln>
                          <a:solidFill>
                            <a:schemeClr val="accent1"/>
                          </a:solidFill>
                          <a:effectLst/>
                          <a:latin typeface="Calibri" pitchFamily="34" charset="0"/>
                          <a:cs typeface="Calibri" pitchFamily="34" charset="0"/>
                        </a:rPr>
                        <a:t>WAIT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7213">
                <a:tc>
                  <a:txBody>
                    <a:bodyPr/>
                    <a:lstStyle/>
                    <a:p>
                      <a:pPr marL="0" marR="0" lvl="0" indent="0" algn="ctr" defTabSz="914400" rtl="0" eaLnBrk="1" fontAlgn="base" latinLnBrk="0" hangingPunct="1">
                        <a:lnSpc>
                          <a:spcPct val="95000"/>
                        </a:lnSpc>
                        <a:spcBef>
                          <a:spcPct val="0"/>
                        </a:spcBef>
                        <a:spcAft>
                          <a:spcPct val="0"/>
                        </a:spcAft>
                        <a:buClrTx/>
                        <a:buSzPct val="95000"/>
                        <a:buFontTx/>
                        <a:buNone/>
                        <a:tabLst/>
                      </a:pPr>
                      <a:r>
                        <a:rPr kumimoji="0" lang="en-US" sz="2800" b="1" i="0" u="none" strike="noStrike" cap="none" normalizeH="0" baseline="0" smtClean="0">
                          <a:ln>
                            <a:noFill/>
                          </a:ln>
                          <a:solidFill>
                            <a:schemeClr val="tx1"/>
                          </a:solidFill>
                          <a:effectLst/>
                          <a:latin typeface="Calibri" pitchFamily="34" charset="0"/>
                          <a:cs typeface="Calibri" pitchFamily="34" charset="0"/>
                        </a:rPr>
                        <a:t>e</a:t>
                      </a:r>
                      <a:r>
                        <a:rPr kumimoji="0" lang="en-US" sz="2800" b="1" i="0" u="sng" strike="noStrike" cap="none" normalizeH="0" baseline="0" smtClean="0">
                          <a:ln>
                            <a:noFill/>
                          </a:ln>
                          <a:solidFill>
                            <a:schemeClr val="tx1"/>
                          </a:solidFill>
                          <a:effectLst/>
                          <a:latin typeface="Calibri" pitchFamily="34" charset="0"/>
                          <a:cs typeface="Calibri" pitchFamily="34" charset="0"/>
                        </a:rPr>
                        <a:t>X</a:t>
                      </a:r>
                      <a:r>
                        <a:rPr kumimoji="0" lang="en-US" sz="2800" b="1" i="0" u="none" strike="noStrike" cap="none" normalizeH="0" baseline="0" smtClean="0">
                          <a:ln>
                            <a:noFill/>
                          </a:ln>
                          <a:solidFill>
                            <a:schemeClr val="tx1"/>
                          </a:solidFill>
                          <a:effectLst/>
                          <a:latin typeface="Calibri" pitchFamily="34" charset="0"/>
                          <a:cs typeface="Calibri" pitchFamily="34" charset="0"/>
                        </a:rPr>
                        <a:t>clusive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Pct val="95000"/>
                        <a:buFontTx/>
                        <a:buNone/>
                        <a:tabLst/>
                      </a:pPr>
                      <a:r>
                        <a:rPr kumimoji="0" lang="en-US" sz="2800" b="1" i="0" u="none" strike="noStrike" cap="none" normalizeH="0" baseline="0" dirty="0" smtClean="0">
                          <a:ln>
                            <a:noFill/>
                          </a:ln>
                          <a:solidFill>
                            <a:schemeClr val="accent1"/>
                          </a:solidFill>
                          <a:effectLst/>
                          <a:latin typeface="Calibri" pitchFamily="34" charset="0"/>
                          <a:cs typeface="Calibri" pitchFamily="34" charset="0"/>
                        </a:rPr>
                        <a:t>WAIT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Pct val="95000"/>
                        <a:buFontTx/>
                        <a:buNone/>
                        <a:tabLst/>
                      </a:pPr>
                      <a:r>
                        <a:rPr kumimoji="0" lang="en-US" sz="2800" b="1" i="0" u="none" strike="noStrike" cap="none" normalizeH="0" baseline="0" dirty="0" smtClean="0">
                          <a:ln>
                            <a:noFill/>
                          </a:ln>
                          <a:solidFill>
                            <a:schemeClr val="accent1"/>
                          </a:solidFill>
                          <a:effectLst/>
                          <a:latin typeface="Calibri" pitchFamily="34" charset="0"/>
                          <a:cs typeface="Calibri" pitchFamily="34" charset="0"/>
                        </a:rPr>
                        <a:t>WAIT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5000"/>
                        </a:lnSpc>
                        <a:spcBef>
                          <a:spcPct val="0"/>
                        </a:spcBef>
                        <a:spcAft>
                          <a:spcPct val="0"/>
                        </a:spcAft>
                        <a:buClrTx/>
                        <a:buSzPct val="95000"/>
                        <a:buFontTx/>
                        <a:buNone/>
                        <a:tabLst/>
                      </a:pPr>
                      <a:r>
                        <a:rPr kumimoji="0" lang="en-US" sz="2800" b="1" i="0" u="none" strike="noStrike" cap="none" normalizeH="0" baseline="0" dirty="0" smtClean="0">
                          <a:ln>
                            <a:noFill/>
                          </a:ln>
                          <a:solidFill>
                            <a:schemeClr val="accent1"/>
                          </a:solidFill>
                          <a:effectLst/>
                          <a:latin typeface="Calibri" pitchFamily="34" charset="0"/>
                          <a:cs typeface="Calibri" pitchFamily="34" charset="0"/>
                        </a:rPr>
                        <a:t>WAIT</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43775" name="Text Box 31"/>
          <p:cNvSpPr txBox="1">
            <a:spLocks noChangeArrowheads="1"/>
          </p:cNvSpPr>
          <p:nvPr/>
        </p:nvSpPr>
        <p:spPr bwMode="auto">
          <a:xfrm>
            <a:off x="3131130" y="3352800"/>
            <a:ext cx="5232862" cy="376238"/>
          </a:xfrm>
          <a:prstGeom prst="rect">
            <a:avLst/>
          </a:prstGeom>
          <a:noFill/>
          <a:ln w="9525">
            <a:solidFill>
              <a:schemeClr val="tx1"/>
            </a:solidFill>
            <a:miter lim="800000"/>
            <a:headEnd/>
            <a:tailEnd/>
          </a:ln>
          <a:effectLst/>
        </p:spPr>
        <p:txBody>
          <a:bodyPr wrap="square">
            <a:spAutoFit/>
          </a:bodyPr>
          <a:lstStyle/>
          <a:p>
            <a:pPr algn="ctr" eaLnBrk="0" hangingPunct="0">
              <a:lnSpc>
                <a:spcPct val="100000"/>
              </a:lnSpc>
              <a:spcBef>
                <a:spcPct val="50000"/>
              </a:spcBef>
            </a:pPr>
            <a:r>
              <a:rPr lang="en-US" sz="1800" dirty="0">
                <a:solidFill>
                  <a:schemeClr val="tx1"/>
                </a:solidFill>
                <a:latin typeface="Calibri" pitchFamily="34" charset="0"/>
                <a:cs typeface="Calibri" pitchFamily="34" charset="0"/>
              </a:rPr>
              <a:t>Lock HELD</a:t>
            </a:r>
          </a:p>
        </p:txBody>
      </p:sp>
      <p:sp>
        <p:nvSpPr>
          <p:cNvPr id="543776" name="Text Box 32"/>
          <p:cNvSpPr txBox="1">
            <a:spLocks noChangeArrowheads="1"/>
          </p:cNvSpPr>
          <p:nvPr/>
        </p:nvSpPr>
        <p:spPr bwMode="auto">
          <a:xfrm>
            <a:off x="742950" y="3564774"/>
            <a:ext cx="304800" cy="2336024"/>
          </a:xfrm>
          <a:prstGeom prst="rect">
            <a:avLst/>
          </a:prstGeom>
          <a:noFill/>
          <a:ln w="9525">
            <a:solidFill>
              <a:schemeClr val="tx1"/>
            </a:solidFill>
            <a:miter lim="800000"/>
            <a:headEnd/>
            <a:tailEnd/>
          </a:ln>
          <a:effectLst/>
        </p:spPr>
        <p:txBody>
          <a:bodyPr>
            <a:spAutoFit/>
          </a:bodyPr>
          <a:lstStyle/>
          <a:p>
            <a:pPr algn="ctr" eaLnBrk="0" hangingPunct="0">
              <a:spcBef>
                <a:spcPct val="50000"/>
              </a:spcBef>
            </a:pPr>
            <a:r>
              <a:rPr lang="en-US" sz="1800" dirty="0">
                <a:solidFill>
                  <a:schemeClr val="tx1"/>
                </a:solidFill>
                <a:latin typeface="Calibri" pitchFamily="34" charset="0"/>
                <a:cs typeface="Calibri" pitchFamily="34" charset="0"/>
              </a:rPr>
              <a:t>Requested</a:t>
            </a: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Rectangle 2"/>
          <p:cNvSpPr>
            <a:spLocks noGrp="1" noChangeAspect="1" noChangeArrowheads="1"/>
          </p:cNvSpPr>
          <p:nvPr>
            <p:ph type="title"/>
          </p:nvPr>
        </p:nvSpPr>
        <p:spPr>
          <a:xfrm>
            <a:off x="227013" y="228600"/>
            <a:ext cx="8683625" cy="1311128"/>
          </a:xfrm>
        </p:spPr>
        <p:txBody>
          <a:bodyPr/>
          <a:lstStyle/>
          <a:p>
            <a:r>
              <a:rPr lang="en-US" dirty="0" smtClean="0"/>
              <a:t>Shared, Update &amp; </a:t>
            </a:r>
            <a:r>
              <a:rPr lang="en-US" dirty="0" err="1" smtClean="0"/>
              <a:t>eXclusive</a:t>
            </a:r>
            <a:r>
              <a:rPr lang="en-US" dirty="0" smtClean="0"/>
              <a:t/>
            </a:r>
            <a:br>
              <a:rPr lang="en-US" dirty="0" smtClean="0"/>
            </a:br>
            <a:endParaRPr lang="en-US" dirty="0"/>
          </a:p>
        </p:txBody>
      </p:sp>
      <p:sp>
        <p:nvSpPr>
          <p:cNvPr id="545795" name="Rectangle 3"/>
          <p:cNvSpPr>
            <a:spLocks noGrp="1" noChangeAspect="1" noChangeArrowheads="1"/>
          </p:cNvSpPr>
          <p:nvPr>
            <p:ph idx="1"/>
          </p:nvPr>
        </p:nvSpPr>
        <p:spPr/>
        <p:txBody>
          <a:bodyPr/>
          <a:lstStyle/>
          <a:p>
            <a:r>
              <a:rPr lang="en-US" sz="2800" dirty="0" smtClean="0"/>
              <a:t>By DEFAULT (read committed isolation)</a:t>
            </a:r>
          </a:p>
          <a:p>
            <a:pPr lvl="1"/>
            <a:r>
              <a:rPr lang="en-US" sz="2400" dirty="0" smtClean="0"/>
              <a:t>Shared locks – are read locks held until the resource has been read and processed</a:t>
            </a:r>
          </a:p>
          <a:p>
            <a:pPr lvl="2"/>
            <a:r>
              <a:rPr lang="en-US" sz="2000" dirty="0" smtClean="0"/>
              <a:t>These locks are released almost immediately.</a:t>
            </a:r>
          </a:p>
          <a:p>
            <a:pPr lvl="1"/>
            <a:r>
              <a:rPr lang="en-US" sz="2400" dirty="0" err="1" smtClean="0"/>
              <a:t>eXclusive</a:t>
            </a:r>
            <a:r>
              <a:rPr lang="en-US" sz="2400" dirty="0" smtClean="0"/>
              <a:t> locks – are locks held for writers from just before the transaction modifies the data</a:t>
            </a:r>
          </a:p>
          <a:p>
            <a:pPr lvl="2"/>
            <a:r>
              <a:rPr lang="en-US" sz="2000" dirty="0" smtClean="0"/>
              <a:t>These locks are not released until the owner (the transaction) has completed (i.e. committed).</a:t>
            </a:r>
          </a:p>
          <a:p>
            <a:pPr lvl="1"/>
            <a:r>
              <a:rPr lang="en-US" sz="2400" dirty="0" smtClean="0"/>
              <a:t>Update locks – are acquired at the beginning of the statement to isolate all of the needed rows for an update to guarantee a consistent starting point!</a:t>
            </a:r>
            <a:endParaRPr lang="en-US" sz="24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Lock Compatibility Table</a:t>
            </a:r>
            <a:br>
              <a:rPr lang="en-US" sz="4000" dirty="0" smtClean="0"/>
            </a:br>
            <a:r>
              <a:rPr lang="en-US" sz="2800" dirty="0" smtClean="0">
                <a:solidFill>
                  <a:srgbClr val="FFFF99"/>
                </a:solidFill>
              </a:rPr>
              <a:t>Common Locks</a:t>
            </a:r>
            <a:endParaRPr lang="en-US" sz="4000" dirty="0">
              <a:solidFill>
                <a:srgbClr val="FFFF99"/>
              </a:solidFill>
            </a:endParaRPr>
          </a:p>
        </p:txBody>
      </p:sp>
      <p:graphicFrame>
        <p:nvGraphicFramePr>
          <p:cNvPr id="5" name="Table 4"/>
          <p:cNvGraphicFramePr>
            <a:graphicFrameLocks noGrp="1"/>
          </p:cNvGraphicFramePr>
          <p:nvPr/>
        </p:nvGraphicFramePr>
        <p:xfrm>
          <a:off x="382134" y="1883392"/>
          <a:ext cx="8338785" cy="3683412"/>
        </p:xfrm>
        <a:graphic>
          <a:graphicData uri="http://schemas.openxmlformats.org/drawingml/2006/table">
            <a:tbl>
              <a:tblPr firstRow="1" firstCol="1" bandRow="1">
                <a:tableStyleId>{073A0DAA-6AF3-43AB-8588-CEC1D06C72B9}</a:tableStyleId>
              </a:tblPr>
              <a:tblGrid>
                <a:gridCol w="2292826"/>
                <a:gridCol w="996287"/>
                <a:gridCol w="1009934"/>
                <a:gridCol w="982639"/>
                <a:gridCol w="968991"/>
                <a:gridCol w="1064526"/>
                <a:gridCol w="1023582"/>
              </a:tblGrid>
              <a:tr h="493572">
                <a:tc>
                  <a:txBody>
                    <a:bodyPr/>
                    <a:lstStyle/>
                    <a:p>
                      <a:pPr algn="ctr"/>
                      <a:r>
                        <a:rPr lang="en-US" dirty="0" smtClean="0">
                          <a:latin typeface="Calibri" pitchFamily="34" charset="0"/>
                          <a:cs typeface="Calibri" pitchFamily="34" charset="0"/>
                        </a:rPr>
                        <a:t>Requested/</a:t>
                      </a:r>
                    </a:p>
                    <a:p>
                      <a:pPr algn="ctr"/>
                      <a:r>
                        <a:rPr lang="en-US" dirty="0" smtClean="0">
                          <a:latin typeface="Calibri" pitchFamily="34" charset="0"/>
                          <a:cs typeface="Calibri" pitchFamily="34" charset="0"/>
                        </a:rPr>
                        <a:t>Existing</a:t>
                      </a:r>
                      <a:endParaRPr lang="en-US" dirty="0">
                        <a:latin typeface="Calibri" pitchFamily="34" charset="0"/>
                        <a:cs typeface="Calibri" pitchFamily="34" charset="0"/>
                      </a:endParaRPr>
                    </a:p>
                  </a:txBody>
                  <a:tcPr anchor="ctr">
                    <a:solidFill>
                      <a:schemeClr val="bg2"/>
                    </a:solidFill>
                  </a:tcPr>
                </a:tc>
                <a:tc>
                  <a:txBody>
                    <a:bodyPr/>
                    <a:lstStyle/>
                    <a:p>
                      <a:pPr algn="ctr"/>
                      <a:r>
                        <a:rPr lang="en-US" dirty="0" smtClean="0">
                          <a:latin typeface="Calibri" pitchFamily="34" charset="0"/>
                          <a:cs typeface="Calibri" pitchFamily="34" charset="0"/>
                        </a:rPr>
                        <a:t>IS</a:t>
                      </a:r>
                      <a:endParaRPr lang="en-US" dirty="0">
                        <a:latin typeface="Calibri" pitchFamily="34" charset="0"/>
                        <a:cs typeface="Calibri" pitchFamily="34" charset="0"/>
                      </a:endParaRPr>
                    </a:p>
                  </a:txBody>
                  <a:tcPr anchor="ctr">
                    <a:solidFill>
                      <a:schemeClr val="bg2"/>
                    </a:solidFill>
                  </a:tcPr>
                </a:tc>
                <a:tc>
                  <a:txBody>
                    <a:bodyPr/>
                    <a:lstStyle/>
                    <a:p>
                      <a:pPr algn="ctr"/>
                      <a:r>
                        <a:rPr lang="en-US" dirty="0" smtClean="0">
                          <a:latin typeface="Calibri" pitchFamily="34" charset="0"/>
                          <a:cs typeface="Calibri" pitchFamily="34" charset="0"/>
                        </a:rPr>
                        <a:t>S</a:t>
                      </a:r>
                      <a:endParaRPr lang="en-US" dirty="0">
                        <a:latin typeface="Calibri" pitchFamily="34" charset="0"/>
                        <a:cs typeface="Calibri" pitchFamily="34" charset="0"/>
                      </a:endParaRPr>
                    </a:p>
                  </a:txBody>
                  <a:tcPr anchor="ctr">
                    <a:solidFill>
                      <a:schemeClr val="bg2"/>
                    </a:solidFill>
                  </a:tcPr>
                </a:tc>
                <a:tc>
                  <a:txBody>
                    <a:bodyPr/>
                    <a:lstStyle/>
                    <a:p>
                      <a:pPr algn="ctr"/>
                      <a:r>
                        <a:rPr lang="en-US" dirty="0" smtClean="0">
                          <a:latin typeface="Calibri" pitchFamily="34" charset="0"/>
                          <a:cs typeface="Calibri" pitchFamily="34" charset="0"/>
                        </a:rPr>
                        <a:t>U</a:t>
                      </a:r>
                      <a:endParaRPr lang="en-US" dirty="0">
                        <a:latin typeface="Calibri" pitchFamily="34" charset="0"/>
                        <a:cs typeface="Calibri" pitchFamily="34" charset="0"/>
                      </a:endParaRPr>
                    </a:p>
                  </a:txBody>
                  <a:tcPr anchor="ctr">
                    <a:solidFill>
                      <a:schemeClr val="bg2"/>
                    </a:solidFill>
                  </a:tcPr>
                </a:tc>
                <a:tc>
                  <a:txBody>
                    <a:bodyPr/>
                    <a:lstStyle/>
                    <a:p>
                      <a:pPr algn="ctr"/>
                      <a:r>
                        <a:rPr lang="en-US" dirty="0" smtClean="0">
                          <a:latin typeface="Calibri" pitchFamily="34" charset="0"/>
                          <a:cs typeface="Calibri" pitchFamily="34" charset="0"/>
                        </a:rPr>
                        <a:t>IX</a:t>
                      </a:r>
                      <a:endParaRPr lang="en-US" dirty="0">
                        <a:latin typeface="Calibri" pitchFamily="34" charset="0"/>
                        <a:cs typeface="Calibri" pitchFamily="34" charset="0"/>
                      </a:endParaRPr>
                    </a:p>
                  </a:txBody>
                  <a:tcPr anchor="ctr">
                    <a:solidFill>
                      <a:schemeClr val="bg2"/>
                    </a:solidFill>
                  </a:tcPr>
                </a:tc>
                <a:tc>
                  <a:txBody>
                    <a:bodyPr/>
                    <a:lstStyle/>
                    <a:p>
                      <a:pPr algn="ctr"/>
                      <a:r>
                        <a:rPr lang="en-US" dirty="0" smtClean="0">
                          <a:latin typeface="Calibri" pitchFamily="34" charset="0"/>
                          <a:cs typeface="Calibri" pitchFamily="34" charset="0"/>
                        </a:rPr>
                        <a:t>SIX</a:t>
                      </a:r>
                      <a:endParaRPr lang="en-US" dirty="0">
                        <a:latin typeface="Calibri" pitchFamily="34" charset="0"/>
                        <a:cs typeface="Calibri" pitchFamily="34" charset="0"/>
                      </a:endParaRPr>
                    </a:p>
                  </a:txBody>
                  <a:tcPr anchor="ctr">
                    <a:solidFill>
                      <a:schemeClr val="bg2"/>
                    </a:solidFill>
                  </a:tcPr>
                </a:tc>
                <a:tc>
                  <a:txBody>
                    <a:bodyPr/>
                    <a:lstStyle/>
                    <a:p>
                      <a:pPr algn="ctr"/>
                      <a:r>
                        <a:rPr lang="en-US" dirty="0" smtClean="0">
                          <a:latin typeface="Calibri" pitchFamily="34" charset="0"/>
                          <a:cs typeface="Calibri" pitchFamily="34" charset="0"/>
                        </a:rPr>
                        <a:t>X</a:t>
                      </a:r>
                      <a:endParaRPr lang="en-US" dirty="0">
                        <a:latin typeface="Calibri" pitchFamily="34" charset="0"/>
                        <a:cs typeface="Calibri" pitchFamily="34" charset="0"/>
                      </a:endParaRPr>
                    </a:p>
                  </a:txBody>
                  <a:tcPr anchor="ctr">
                    <a:solidFill>
                      <a:schemeClr val="bg2"/>
                    </a:solidFill>
                  </a:tcPr>
                </a:tc>
              </a:tr>
              <a:tr h="507222">
                <a:tc>
                  <a:txBody>
                    <a:bodyPr/>
                    <a:lstStyle/>
                    <a:p>
                      <a:pPr algn="ctr"/>
                      <a:r>
                        <a:rPr lang="en-US" dirty="0" smtClean="0">
                          <a:latin typeface="Calibri" pitchFamily="34" charset="0"/>
                          <a:cs typeface="Calibri" pitchFamily="34" charset="0"/>
                        </a:rPr>
                        <a:t>IS</a:t>
                      </a:r>
                      <a:endParaRPr lang="en-US" dirty="0">
                        <a:latin typeface="Calibri" pitchFamily="34" charset="0"/>
                        <a:cs typeface="Calibri" pitchFamily="34" charset="0"/>
                      </a:endParaRPr>
                    </a:p>
                  </a:txBody>
                  <a:tcPr anchor="ctr">
                    <a:solidFill>
                      <a:schemeClr val="bg2"/>
                    </a:solidFill>
                  </a:tcPr>
                </a:tc>
                <a:tc>
                  <a:txBody>
                    <a:bodyPr/>
                    <a:lstStyle/>
                    <a:p>
                      <a:pPr algn="ctr"/>
                      <a:r>
                        <a:rPr lang="en-US" dirty="0" smtClean="0">
                          <a:latin typeface="Calibri" pitchFamily="34" charset="0"/>
                        </a:rPr>
                        <a:t>Yes</a:t>
                      </a:r>
                      <a:endParaRPr lang="en-US" dirty="0">
                        <a:latin typeface="Calibri" pitchFamily="34" charset="0"/>
                      </a:endParaRPr>
                    </a:p>
                  </a:txBody>
                  <a:tcPr anchor="ctr"/>
                </a:tc>
                <a:tc>
                  <a:txBody>
                    <a:bodyPr/>
                    <a:lstStyle/>
                    <a:p>
                      <a:pPr algn="ctr"/>
                      <a:r>
                        <a:rPr lang="en-US" dirty="0" smtClean="0">
                          <a:latin typeface="Calibri" pitchFamily="34" charset="0"/>
                        </a:rPr>
                        <a:t>Yes</a:t>
                      </a:r>
                      <a:endParaRPr lang="en-US" dirty="0">
                        <a:latin typeface="Calibri" pitchFamily="34" charset="0"/>
                      </a:endParaRPr>
                    </a:p>
                  </a:txBody>
                  <a:tcPr anchor="ctr"/>
                </a:tc>
                <a:tc>
                  <a:txBody>
                    <a:bodyPr/>
                    <a:lstStyle/>
                    <a:p>
                      <a:pPr algn="ctr"/>
                      <a:r>
                        <a:rPr lang="en-US" dirty="0" smtClean="0">
                          <a:latin typeface="Calibri" pitchFamily="34" charset="0"/>
                        </a:rPr>
                        <a:t>Yes</a:t>
                      </a:r>
                      <a:endParaRPr lang="en-US" dirty="0">
                        <a:latin typeface="Calibri" pitchFamily="34" charset="0"/>
                      </a:endParaRPr>
                    </a:p>
                  </a:txBody>
                  <a:tcPr anchor="ctr"/>
                </a:tc>
                <a:tc>
                  <a:txBody>
                    <a:bodyPr/>
                    <a:lstStyle/>
                    <a:p>
                      <a:pPr algn="ctr"/>
                      <a:r>
                        <a:rPr lang="en-US" dirty="0" smtClean="0">
                          <a:latin typeface="Calibri" pitchFamily="34" charset="0"/>
                        </a:rPr>
                        <a:t>Yes</a:t>
                      </a:r>
                      <a:endParaRPr lang="en-US" dirty="0">
                        <a:latin typeface="Calibri" pitchFamily="34" charset="0"/>
                      </a:endParaRPr>
                    </a:p>
                  </a:txBody>
                  <a:tcPr anchor="ctr"/>
                </a:tc>
                <a:tc>
                  <a:txBody>
                    <a:bodyPr/>
                    <a:lstStyle/>
                    <a:p>
                      <a:pPr algn="ctr"/>
                      <a:r>
                        <a:rPr lang="en-US" dirty="0" smtClean="0">
                          <a:latin typeface="Calibri" pitchFamily="34" charset="0"/>
                        </a:rPr>
                        <a:t>Yes</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r>
              <a:tr h="507222">
                <a:tc>
                  <a:txBody>
                    <a:bodyPr/>
                    <a:lstStyle/>
                    <a:p>
                      <a:pPr algn="ctr"/>
                      <a:r>
                        <a:rPr lang="en-US" dirty="0" smtClean="0">
                          <a:latin typeface="Calibri" pitchFamily="34" charset="0"/>
                          <a:cs typeface="Calibri" pitchFamily="34" charset="0"/>
                        </a:rPr>
                        <a:t>S</a:t>
                      </a:r>
                      <a:endParaRPr lang="en-US" dirty="0">
                        <a:latin typeface="Calibri" pitchFamily="34" charset="0"/>
                        <a:cs typeface="Calibri" pitchFamily="34" charset="0"/>
                      </a:endParaRPr>
                    </a:p>
                  </a:txBody>
                  <a:tcPr anchor="ctr">
                    <a:solidFill>
                      <a:schemeClr val="bg2"/>
                    </a:solidFill>
                  </a:tcPr>
                </a:tc>
                <a:tc>
                  <a:txBody>
                    <a:bodyPr/>
                    <a:lstStyle/>
                    <a:p>
                      <a:pPr algn="ctr"/>
                      <a:r>
                        <a:rPr lang="en-US" dirty="0" smtClean="0">
                          <a:latin typeface="Calibri" pitchFamily="34" charset="0"/>
                        </a:rPr>
                        <a:t>Yes</a:t>
                      </a:r>
                      <a:endParaRPr lang="en-US" dirty="0">
                        <a:latin typeface="Calibri" pitchFamily="34" charset="0"/>
                      </a:endParaRPr>
                    </a:p>
                  </a:txBody>
                  <a:tcPr anchor="ctr"/>
                </a:tc>
                <a:tc>
                  <a:txBody>
                    <a:bodyPr/>
                    <a:lstStyle/>
                    <a:p>
                      <a:pPr algn="ctr"/>
                      <a:r>
                        <a:rPr lang="en-US" dirty="0" smtClean="0">
                          <a:latin typeface="Calibri" pitchFamily="34" charset="0"/>
                        </a:rPr>
                        <a:t>Yes</a:t>
                      </a:r>
                      <a:endParaRPr lang="en-US" dirty="0">
                        <a:latin typeface="Calibri" pitchFamily="34" charset="0"/>
                      </a:endParaRPr>
                    </a:p>
                  </a:txBody>
                  <a:tcPr anchor="ctr"/>
                </a:tc>
                <a:tc>
                  <a:txBody>
                    <a:bodyPr/>
                    <a:lstStyle/>
                    <a:p>
                      <a:pPr algn="ctr"/>
                      <a:r>
                        <a:rPr lang="en-US" dirty="0" smtClean="0">
                          <a:latin typeface="Calibri" pitchFamily="34" charset="0"/>
                        </a:rPr>
                        <a:t>Yes</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r>
              <a:tr h="507222">
                <a:tc>
                  <a:txBody>
                    <a:bodyPr/>
                    <a:lstStyle/>
                    <a:p>
                      <a:pPr algn="ctr"/>
                      <a:r>
                        <a:rPr lang="en-US" dirty="0" smtClean="0">
                          <a:latin typeface="Calibri" pitchFamily="34" charset="0"/>
                          <a:cs typeface="Calibri" pitchFamily="34" charset="0"/>
                        </a:rPr>
                        <a:t>U</a:t>
                      </a:r>
                      <a:endParaRPr lang="en-US" dirty="0">
                        <a:latin typeface="Calibri" pitchFamily="34" charset="0"/>
                        <a:cs typeface="Calibri" pitchFamily="34" charset="0"/>
                      </a:endParaRPr>
                    </a:p>
                  </a:txBody>
                  <a:tcPr anchor="ctr">
                    <a:solidFill>
                      <a:schemeClr val="bg2"/>
                    </a:solidFill>
                  </a:tcPr>
                </a:tc>
                <a:tc>
                  <a:txBody>
                    <a:bodyPr/>
                    <a:lstStyle/>
                    <a:p>
                      <a:pPr algn="ctr"/>
                      <a:r>
                        <a:rPr lang="en-US" dirty="0" smtClean="0">
                          <a:latin typeface="Calibri" pitchFamily="34" charset="0"/>
                        </a:rPr>
                        <a:t>Yes</a:t>
                      </a:r>
                      <a:endParaRPr lang="en-US" dirty="0">
                        <a:latin typeface="Calibri" pitchFamily="34" charset="0"/>
                      </a:endParaRPr>
                    </a:p>
                  </a:txBody>
                  <a:tcPr anchor="ctr"/>
                </a:tc>
                <a:tc>
                  <a:txBody>
                    <a:bodyPr/>
                    <a:lstStyle/>
                    <a:p>
                      <a:pPr algn="ctr"/>
                      <a:r>
                        <a:rPr lang="en-US" dirty="0" smtClean="0">
                          <a:latin typeface="Calibri" pitchFamily="34" charset="0"/>
                        </a:rPr>
                        <a:t>Yes</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r>
              <a:tr h="507222">
                <a:tc>
                  <a:txBody>
                    <a:bodyPr/>
                    <a:lstStyle/>
                    <a:p>
                      <a:pPr algn="ctr"/>
                      <a:r>
                        <a:rPr lang="en-US" dirty="0" smtClean="0">
                          <a:latin typeface="Calibri" pitchFamily="34" charset="0"/>
                          <a:cs typeface="Calibri" pitchFamily="34" charset="0"/>
                        </a:rPr>
                        <a:t>IX</a:t>
                      </a:r>
                      <a:endParaRPr lang="en-US" dirty="0">
                        <a:latin typeface="Calibri" pitchFamily="34" charset="0"/>
                        <a:cs typeface="Calibri" pitchFamily="34" charset="0"/>
                      </a:endParaRPr>
                    </a:p>
                  </a:txBody>
                  <a:tcPr anchor="ctr">
                    <a:solidFill>
                      <a:schemeClr val="bg2"/>
                    </a:solidFill>
                  </a:tcPr>
                </a:tc>
                <a:tc>
                  <a:txBody>
                    <a:bodyPr/>
                    <a:lstStyle/>
                    <a:p>
                      <a:pPr algn="ctr"/>
                      <a:r>
                        <a:rPr lang="en-US" dirty="0" smtClean="0">
                          <a:latin typeface="Calibri" pitchFamily="34" charset="0"/>
                        </a:rPr>
                        <a:t>Yes</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Yes</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r>
              <a:tr h="507222">
                <a:tc>
                  <a:txBody>
                    <a:bodyPr/>
                    <a:lstStyle/>
                    <a:p>
                      <a:pPr algn="ctr"/>
                      <a:r>
                        <a:rPr lang="en-US" dirty="0" smtClean="0">
                          <a:latin typeface="Calibri" pitchFamily="34" charset="0"/>
                          <a:cs typeface="Calibri" pitchFamily="34" charset="0"/>
                        </a:rPr>
                        <a:t>SIX</a:t>
                      </a:r>
                      <a:endParaRPr lang="en-US" dirty="0">
                        <a:latin typeface="Calibri" pitchFamily="34" charset="0"/>
                        <a:cs typeface="Calibri" pitchFamily="34" charset="0"/>
                      </a:endParaRPr>
                    </a:p>
                  </a:txBody>
                  <a:tcPr anchor="ctr">
                    <a:solidFill>
                      <a:schemeClr val="bg2"/>
                    </a:solidFill>
                  </a:tcPr>
                </a:tc>
                <a:tc>
                  <a:txBody>
                    <a:bodyPr/>
                    <a:lstStyle/>
                    <a:p>
                      <a:pPr algn="ctr"/>
                      <a:r>
                        <a:rPr lang="en-US" dirty="0" smtClean="0">
                          <a:latin typeface="Calibri" pitchFamily="34" charset="0"/>
                        </a:rPr>
                        <a:t>Yes</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r>
              <a:tr h="507222">
                <a:tc>
                  <a:txBody>
                    <a:bodyPr/>
                    <a:lstStyle/>
                    <a:p>
                      <a:pPr algn="ctr"/>
                      <a:r>
                        <a:rPr lang="en-US" dirty="0" smtClean="0">
                          <a:latin typeface="Calibri" pitchFamily="34" charset="0"/>
                          <a:cs typeface="Calibri" pitchFamily="34" charset="0"/>
                        </a:rPr>
                        <a:t>X</a:t>
                      </a:r>
                      <a:endParaRPr lang="en-US" dirty="0">
                        <a:latin typeface="Calibri" pitchFamily="34" charset="0"/>
                        <a:cs typeface="Calibri" pitchFamily="34" charset="0"/>
                      </a:endParaRPr>
                    </a:p>
                  </a:txBody>
                  <a:tcPr anchor="ctr">
                    <a:solidFill>
                      <a:schemeClr val="bg2"/>
                    </a:solidFill>
                  </a:tcP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c>
                  <a:txBody>
                    <a:bodyPr/>
                    <a:lstStyle/>
                    <a:p>
                      <a:pPr algn="ctr"/>
                      <a:r>
                        <a:rPr lang="en-US" dirty="0" smtClean="0">
                          <a:latin typeface="Calibri" pitchFamily="34" charset="0"/>
                        </a:rPr>
                        <a:t>No</a:t>
                      </a:r>
                      <a:endParaRPr lang="en-US" dirty="0">
                        <a:latin typeface="Calibri" pitchFamily="34" charset="0"/>
                      </a:endParaRPr>
                    </a:p>
                  </a:txBody>
                  <a:tcPr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8/2008 8:42:43 AM&quot;&gt;&lt;Slide id=&quot;378&quot; dur=&quot;13.90625&quot; bld=&quot;INVLD|1|0|1.1|1.6|.2|1.5|0|1.3&quot;/&gt;&lt;/Timings&gt;&lt;Timings time=&quot;6/28/2008 8:40:20 AM&quot;&gt;&lt;Slide id=&quot;376&quot; dur=&quot;1.328125&quot; bld=&quot;INVLD&quot;/&gt;&lt;Slide id=&quot;377&quot; dur=&quot;1.015625&quot;/&gt;&lt;/Timings&gt;&lt;Timings time=&quot;6/28/2008 8:39:05 AM&quot;&gt;&lt;Slide id=&quot;373&quot; dur=&quot;.578125&quot; bld=&quot;INVLD&quot;/&gt;&lt;Slide id=&quot;374&quot; dur=&quot;.984375&quot;/&gt;&lt;/Timings&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5617</TotalTime>
  <Words>2451</Words>
  <Application>Microsoft Office PowerPoint</Application>
  <PresentationFormat>On-screen Show (4:3)</PresentationFormat>
  <Paragraphs>549</Paragraphs>
  <Slides>37</Slides>
  <Notes>12</Notes>
  <HiddenSlides>1</HiddenSlides>
  <MMClips>0</MMClips>
  <ScaleCrop>false</ScaleCrop>
  <HeadingPairs>
    <vt:vector size="4" baseType="variant">
      <vt:variant>
        <vt:lpstr>Theme</vt:lpstr>
      </vt:variant>
      <vt:variant>
        <vt:i4>2</vt:i4>
      </vt:variant>
      <vt:variant>
        <vt:lpstr>Slide Titles</vt:lpstr>
      </vt:variant>
      <vt:variant>
        <vt:i4>37</vt:i4>
      </vt:variant>
    </vt:vector>
  </HeadingPairs>
  <TitlesOfParts>
    <vt:vector size="39" baseType="lpstr">
      <vt:lpstr>1_Custom Design</vt:lpstr>
      <vt:lpstr>2_Custom Design</vt:lpstr>
      <vt:lpstr>Module 2 Locking &amp; Blocking</vt:lpstr>
      <vt:lpstr>Overview</vt:lpstr>
      <vt:lpstr>Locking</vt:lpstr>
      <vt:lpstr>Lock Hierarchy</vt:lpstr>
      <vt:lpstr>Lock Hierarchy</vt:lpstr>
      <vt:lpstr>Intent Locks Page &amp; Table Level</vt:lpstr>
      <vt:lpstr>Row Locks Shared, Update and eXclusive</vt:lpstr>
      <vt:lpstr>Shared, Update &amp; eXclusive </vt:lpstr>
      <vt:lpstr>Lock Compatibility Table Common Locks</vt:lpstr>
      <vt:lpstr>Schema locks</vt:lpstr>
      <vt:lpstr>Lock Escalation</vt:lpstr>
      <vt:lpstr>Lock Escalation: The Problem</vt:lpstr>
      <vt:lpstr>Lock Escalation: The Solution</vt:lpstr>
      <vt:lpstr>Options and Syntax</vt:lpstr>
      <vt:lpstr>Lock Escalation Summary</vt:lpstr>
      <vt:lpstr>Examining locks &amp; lock escalation</vt:lpstr>
      <vt:lpstr>Lock Escalation: Monitoring</vt:lpstr>
      <vt:lpstr>Locks – Granularity/Escalation</vt:lpstr>
      <vt:lpstr>Controlling Lock Granularity</vt:lpstr>
      <vt:lpstr>Controlling Lock Type</vt:lpstr>
      <vt:lpstr>Controlling Wait Time</vt:lpstr>
      <vt:lpstr>Blocking – Is it Really a Problem?</vt:lpstr>
      <vt:lpstr>Locking Prevents Conflicts</vt:lpstr>
      <vt:lpstr>Tips to Minimize Blocking</vt:lpstr>
      <vt:lpstr>Transaction Madness &amp; Savepoint Coding</vt:lpstr>
      <vt:lpstr>Troubleshooting Blocking – Tools</vt:lpstr>
      <vt:lpstr>Detecting Blocking</vt:lpstr>
      <vt:lpstr>Detecting Blocking</vt:lpstr>
      <vt:lpstr>When Blocking Becomes Deadly </vt:lpstr>
      <vt:lpstr>Deadlocks</vt:lpstr>
      <vt:lpstr>Deadlock Monitor</vt:lpstr>
      <vt:lpstr>Deadlock Resolution</vt:lpstr>
      <vt:lpstr>Detecting Deadlocks</vt:lpstr>
      <vt:lpstr>Deadlocks – detecting and debugging</vt:lpstr>
      <vt:lpstr>Avoiding Deadlocks</vt:lpstr>
      <vt:lpstr>Latches</vt:lpstr>
      <vt:lpstr>Review</vt:lpstr>
    </vt:vector>
  </TitlesOfParts>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Database Maintenance</dc:title>
  <dc:subject>Logging, Recovery, and Log File Maintenance</dc:subject>
  <dc:creator>Kimberly L. Tripp &amp; Paul S. Randal</dc:creator>
  <dc:description>Courses written by and instructed by authorized SQLskills trainers 
http://www.SQLskills.com
Template design: SQLskills.com</dc:description>
  <cp:lastModifiedBy>Kimberly</cp:lastModifiedBy>
  <cp:revision>319</cp:revision>
  <cp:lastPrinted>2010-12-04T21:07:46Z</cp:lastPrinted>
  <dcterms:created xsi:type="dcterms:W3CDTF">2004-05-26T19:38:49Z</dcterms:created>
  <dcterms:modified xsi:type="dcterms:W3CDTF">2011-08-29T14:31:27Z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