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29"/>
  </p:notesMasterIdLst>
  <p:handoutMasterIdLst>
    <p:handoutMasterId r:id="rId30"/>
  </p:handoutMasterIdLst>
  <p:sldIdLst>
    <p:sldId id="298" r:id="rId2"/>
    <p:sldId id="299" r:id="rId3"/>
    <p:sldId id="323" r:id="rId4"/>
    <p:sldId id="324" r:id="rId5"/>
    <p:sldId id="325" r:id="rId6"/>
    <p:sldId id="326" r:id="rId7"/>
    <p:sldId id="329" r:id="rId8"/>
    <p:sldId id="300" r:id="rId9"/>
    <p:sldId id="302" r:id="rId10"/>
    <p:sldId id="303" r:id="rId11"/>
    <p:sldId id="304" r:id="rId12"/>
    <p:sldId id="305" r:id="rId13"/>
    <p:sldId id="328" r:id="rId14"/>
    <p:sldId id="321" r:id="rId15"/>
    <p:sldId id="308" r:id="rId16"/>
    <p:sldId id="310" r:id="rId17"/>
    <p:sldId id="311" r:id="rId18"/>
    <p:sldId id="330" r:id="rId19"/>
    <p:sldId id="312" r:id="rId20"/>
    <p:sldId id="313" r:id="rId21"/>
    <p:sldId id="314" r:id="rId22"/>
    <p:sldId id="315" r:id="rId23"/>
    <p:sldId id="316" r:id="rId24"/>
    <p:sldId id="331" r:id="rId25"/>
    <p:sldId id="318" r:id="rId26"/>
    <p:sldId id="322" r:id="rId27"/>
    <p:sldId id="327" r:id="rId28"/>
  </p:sldIdLst>
  <p:sldSz cx="9144000" cy="6858000" type="screen4x3"/>
  <p:notesSz cx="7315200" cy="9601200"/>
  <p:custDataLst>
    <p:tags r:id="rId31"/>
  </p:custDataLst>
  <p:defaultTextStyle>
    <a:defPPr>
      <a:defRPr lang="en-US"/>
    </a:defPPr>
    <a:lvl1pPr algn="l" rtl="0" fontAlgn="base">
      <a:lnSpc>
        <a:spcPct val="90000"/>
      </a:lnSpc>
      <a:spcBef>
        <a:spcPct val="0"/>
      </a:spcBef>
      <a:spcAft>
        <a:spcPct val="0"/>
      </a:spcAft>
      <a:defRPr sz="4000" b="1" kern="1200">
        <a:solidFill>
          <a:srgbClr val="FFCC00"/>
        </a:solidFill>
        <a:latin typeface="Eurostile" pitchFamily="34" charset="0"/>
        <a:ea typeface="+mn-ea"/>
        <a:cs typeface="+mn-cs"/>
      </a:defRPr>
    </a:lvl1pPr>
    <a:lvl2pPr marL="457200" algn="l" rtl="0" fontAlgn="base">
      <a:lnSpc>
        <a:spcPct val="90000"/>
      </a:lnSpc>
      <a:spcBef>
        <a:spcPct val="0"/>
      </a:spcBef>
      <a:spcAft>
        <a:spcPct val="0"/>
      </a:spcAft>
      <a:defRPr sz="4000" b="1" kern="1200">
        <a:solidFill>
          <a:srgbClr val="FFCC00"/>
        </a:solidFill>
        <a:latin typeface="Eurostile" pitchFamily="34" charset="0"/>
        <a:ea typeface="+mn-ea"/>
        <a:cs typeface="+mn-cs"/>
      </a:defRPr>
    </a:lvl2pPr>
    <a:lvl3pPr marL="914400" algn="l" rtl="0" fontAlgn="base">
      <a:lnSpc>
        <a:spcPct val="90000"/>
      </a:lnSpc>
      <a:spcBef>
        <a:spcPct val="0"/>
      </a:spcBef>
      <a:spcAft>
        <a:spcPct val="0"/>
      </a:spcAft>
      <a:defRPr sz="4000" b="1" kern="1200">
        <a:solidFill>
          <a:srgbClr val="FFCC00"/>
        </a:solidFill>
        <a:latin typeface="Eurostile" pitchFamily="34" charset="0"/>
        <a:ea typeface="+mn-ea"/>
        <a:cs typeface="+mn-cs"/>
      </a:defRPr>
    </a:lvl3pPr>
    <a:lvl4pPr marL="1371600" algn="l" rtl="0" fontAlgn="base">
      <a:lnSpc>
        <a:spcPct val="90000"/>
      </a:lnSpc>
      <a:spcBef>
        <a:spcPct val="0"/>
      </a:spcBef>
      <a:spcAft>
        <a:spcPct val="0"/>
      </a:spcAft>
      <a:defRPr sz="4000" b="1" kern="1200">
        <a:solidFill>
          <a:srgbClr val="FFCC00"/>
        </a:solidFill>
        <a:latin typeface="Eurostile" pitchFamily="34" charset="0"/>
        <a:ea typeface="+mn-ea"/>
        <a:cs typeface="+mn-cs"/>
      </a:defRPr>
    </a:lvl4pPr>
    <a:lvl5pPr marL="1828800" algn="l" rtl="0" fontAlgn="base">
      <a:lnSpc>
        <a:spcPct val="90000"/>
      </a:lnSpc>
      <a:spcBef>
        <a:spcPct val="0"/>
      </a:spcBef>
      <a:spcAft>
        <a:spcPct val="0"/>
      </a:spcAft>
      <a:defRPr sz="4000" b="1" kern="1200">
        <a:solidFill>
          <a:srgbClr val="FFCC00"/>
        </a:solidFill>
        <a:latin typeface="Eurostile" pitchFamily="34" charset="0"/>
        <a:ea typeface="+mn-ea"/>
        <a:cs typeface="+mn-cs"/>
      </a:defRPr>
    </a:lvl5pPr>
    <a:lvl6pPr marL="2286000" algn="l" defTabSz="914400" rtl="0" eaLnBrk="1" latinLnBrk="0" hangingPunct="1">
      <a:defRPr sz="4000" b="1" kern="1200">
        <a:solidFill>
          <a:srgbClr val="FFCC00"/>
        </a:solidFill>
        <a:latin typeface="Eurostile" pitchFamily="34" charset="0"/>
        <a:ea typeface="+mn-ea"/>
        <a:cs typeface="+mn-cs"/>
      </a:defRPr>
    </a:lvl6pPr>
    <a:lvl7pPr marL="2743200" algn="l" defTabSz="914400" rtl="0" eaLnBrk="1" latinLnBrk="0" hangingPunct="1">
      <a:defRPr sz="4000" b="1" kern="1200">
        <a:solidFill>
          <a:srgbClr val="FFCC00"/>
        </a:solidFill>
        <a:latin typeface="Eurostile" pitchFamily="34" charset="0"/>
        <a:ea typeface="+mn-ea"/>
        <a:cs typeface="+mn-cs"/>
      </a:defRPr>
    </a:lvl7pPr>
    <a:lvl8pPr marL="3200400" algn="l" defTabSz="914400" rtl="0" eaLnBrk="1" latinLnBrk="0" hangingPunct="1">
      <a:defRPr sz="4000" b="1" kern="1200">
        <a:solidFill>
          <a:srgbClr val="FFCC00"/>
        </a:solidFill>
        <a:latin typeface="Eurostile" pitchFamily="34" charset="0"/>
        <a:ea typeface="+mn-ea"/>
        <a:cs typeface="+mn-cs"/>
      </a:defRPr>
    </a:lvl8pPr>
    <a:lvl9pPr marL="3657600" algn="l" defTabSz="914400" rtl="0" eaLnBrk="1" latinLnBrk="0" hangingPunct="1">
      <a:defRPr sz="4000" b="1" kern="1200">
        <a:solidFill>
          <a:srgbClr val="FFCC00"/>
        </a:solidFill>
        <a:latin typeface="Eurostile"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808080"/>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27" autoAdjust="0"/>
    <p:restoredTop sz="94662" autoAdjust="0"/>
  </p:normalViewPr>
  <p:slideViewPr>
    <p:cSldViewPr snapToGrid="0">
      <p:cViewPr>
        <p:scale>
          <a:sx n="120" d="100"/>
          <a:sy n="120" d="100"/>
        </p:scale>
        <p:origin x="-1374" y="-264"/>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30" d="100"/>
        <a:sy n="130" d="100"/>
      </p:scale>
      <p:origin x="0" y="3732"/>
    </p:cViewPr>
  </p:sorterViewPr>
  <p:notesViewPr>
    <p:cSldViewPr snapToGrid="0">
      <p:cViewPr>
        <p:scale>
          <a:sx n="75" d="100"/>
          <a:sy n="75" d="100"/>
        </p:scale>
        <p:origin x="-4032" y="-76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25" descr="SQLskills wide Logo2"/>
          <p:cNvPicPr>
            <a:picLocks noChangeAspect="1" noChangeArrowheads="1"/>
          </p:cNvPicPr>
          <p:nvPr/>
        </p:nvPicPr>
        <p:blipFill>
          <a:blip r:embed="rId2" cstate="print"/>
          <a:srcRect l="6503" t="22223" r="4047" b="33333"/>
          <a:stretch>
            <a:fillRect/>
          </a:stretch>
        </p:blipFill>
        <p:spPr bwMode="auto">
          <a:xfrm>
            <a:off x="2416969" y="193675"/>
            <a:ext cx="2481263" cy="596900"/>
          </a:xfrm>
          <a:prstGeom prst="rect">
            <a:avLst/>
          </a:prstGeom>
          <a:noFill/>
          <a:ln w="9525">
            <a:noFill/>
            <a:miter lim="800000"/>
            <a:headEnd/>
            <a:tailEnd/>
          </a:ln>
        </p:spPr>
      </p:pic>
      <p:sp>
        <p:nvSpPr>
          <p:cNvPr id="6" name="Rectangle 24"/>
          <p:cNvSpPr>
            <a:spLocks noGrp="1" noChangeArrowheads="1"/>
          </p:cNvSpPr>
          <p:nvPr>
            <p:ph type="sldNum" sz="quarter" idx="3"/>
          </p:nvPr>
        </p:nvSpPr>
        <p:spPr bwMode="auto">
          <a:xfrm>
            <a:off x="228600" y="9107490"/>
            <a:ext cx="6858000" cy="468784"/>
          </a:xfrm>
          <a:prstGeom prst="rect">
            <a:avLst/>
          </a:prstGeom>
          <a:noFill/>
          <a:ln w="9525">
            <a:noFill/>
            <a:miter lim="800000"/>
            <a:headEnd/>
            <a:tailEnd/>
          </a:ln>
          <a:effectLst/>
        </p:spPr>
        <p:txBody>
          <a:bodyPr vert="horz" wrap="square" lIns="98489" tIns="49245" rIns="98489" bIns="49245" numCol="1" anchor="b" anchorCtr="0" compatLnSpc="1">
            <a:prstTxWarp prst="textNoShape">
              <a:avLst/>
            </a:prstTxWarp>
            <a:spAutoFit/>
          </a:bodyPr>
          <a:lstStyle>
            <a:lvl1pPr algn="ctr" defTabSz="984250" eaLnBrk="0" hangingPunct="0">
              <a:lnSpc>
                <a:spcPct val="100000"/>
              </a:lnSpc>
              <a:defRPr sz="1200">
                <a:solidFill>
                  <a:schemeClr val="tx1"/>
                </a:solidFill>
              </a:defRPr>
            </a:lvl1pPr>
          </a:lstStyle>
          <a:p>
            <a:pPr>
              <a:defRPr/>
            </a:pPr>
            <a:r>
              <a:rPr lang="en-US" dirty="0" err="1" smtClean="0">
                <a:latin typeface="Calibri" pitchFamily="34" charset="0"/>
              </a:rPr>
              <a:t>SQLskills</a:t>
            </a:r>
            <a:r>
              <a:rPr lang="en-US" dirty="0" smtClean="0">
                <a:latin typeface="Calibri" pitchFamily="34" charset="0"/>
              </a:rPr>
              <a:t> Immersion Event</a:t>
            </a:r>
            <a:br>
              <a:rPr lang="en-US" dirty="0" smtClean="0">
                <a:latin typeface="Calibri" pitchFamily="34" charset="0"/>
              </a:rPr>
            </a:br>
            <a:r>
              <a:rPr lang="en-US" b="0" dirty="0" smtClean="0">
                <a:latin typeface="Calibri" pitchFamily="34" charset="0"/>
              </a:rPr>
              <a:t>Page </a:t>
            </a:r>
            <a:fld id="{726231B1-EC7A-4FC1-96E9-E3A5007216C4}" type="slidenum">
              <a:rPr lang="en-US" b="0" smtClean="0">
                <a:latin typeface="Calibri" pitchFamily="34" charset="0"/>
              </a:rPr>
              <a:pPr>
                <a:defRPr/>
              </a:pPr>
              <a:t>‹#›</a:t>
            </a:fld>
            <a:endParaRPr lang="en-US" b="0" dirty="0">
              <a:latin typeface="Calibri" pitchFamily="34" charset="0"/>
            </a:endParaRPr>
          </a:p>
        </p:txBody>
      </p:sp>
    </p:spTree>
    <p:extLst>
      <p:ext uri="{BB962C8B-B14F-4D97-AF65-F5344CB8AC3E}">
        <p14:creationId xmlns:p14="http://schemas.microsoft.com/office/powerpoint/2010/main" val="21168650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8"/>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50185" name="Rectangle 9"/>
          <p:cNvSpPr>
            <a:spLocks noGrp="1" noChangeArrowheads="1"/>
          </p:cNvSpPr>
          <p:nvPr>
            <p:ph type="hdr" sz="quarter"/>
          </p:nvPr>
        </p:nvSpPr>
        <p:spPr bwMode="auto">
          <a:xfrm>
            <a:off x="0"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defTabSz="966788">
              <a:lnSpc>
                <a:spcPct val="100000"/>
              </a:lnSpc>
              <a:defRPr sz="1200" b="0">
                <a:solidFill>
                  <a:schemeClr val="tx1"/>
                </a:solidFill>
                <a:latin typeface="Times New Roman" pitchFamily="18" charset="0"/>
              </a:defRPr>
            </a:lvl1pPr>
          </a:lstStyle>
          <a:p>
            <a:pPr>
              <a:defRPr/>
            </a:pPr>
            <a:endParaRPr lang="en-US"/>
          </a:p>
        </p:txBody>
      </p:sp>
      <p:sp>
        <p:nvSpPr>
          <p:cNvPr id="50186" name="Rectangle 10"/>
          <p:cNvSpPr>
            <a:spLocks noGrp="1" noChangeArrowheads="1"/>
          </p:cNvSpPr>
          <p:nvPr>
            <p:ph type="dt" idx="1"/>
          </p:nvPr>
        </p:nvSpPr>
        <p:spPr bwMode="auto">
          <a:xfrm>
            <a:off x="4143375" y="0"/>
            <a:ext cx="3170238" cy="481013"/>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endParaRPr lang="en-US"/>
          </a:p>
        </p:txBody>
      </p:sp>
      <p:sp>
        <p:nvSpPr>
          <p:cNvPr id="50187" name="Rectangle 11"/>
          <p:cNvSpPr>
            <a:spLocks noGrp="1" noChangeArrowheads="1"/>
          </p:cNvSpPr>
          <p:nvPr>
            <p:ph type="body" sz="quarter" idx="3"/>
          </p:nvPr>
        </p:nvSpPr>
        <p:spPr bwMode="auto">
          <a:xfrm>
            <a:off x="731838" y="4560888"/>
            <a:ext cx="5851525" cy="4321175"/>
          </a:xfrm>
          <a:prstGeom prst="rect">
            <a:avLst/>
          </a:prstGeom>
          <a:noFill/>
          <a:ln w="9525">
            <a:noFill/>
            <a:miter lim="800000"/>
            <a:headEnd/>
            <a:tailEnd/>
          </a:ln>
          <a:effectLst/>
        </p:spPr>
        <p:txBody>
          <a:bodyPr vert="horz" wrap="square" lIns="96653" tIns="48327" rIns="96653" bIns="4832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0188" name="Rectangle 12"/>
          <p:cNvSpPr>
            <a:spLocks noGrp="1" noChangeArrowheads="1"/>
          </p:cNvSpPr>
          <p:nvPr>
            <p:ph type="ftr" sz="quarter" idx="4"/>
          </p:nvPr>
        </p:nvSpPr>
        <p:spPr bwMode="auto">
          <a:xfrm>
            <a:off x="0" y="9118600"/>
            <a:ext cx="6053138"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defTabSz="966788">
              <a:lnSpc>
                <a:spcPct val="100000"/>
              </a:lnSpc>
              <a:defRPr sz="800" b="0">
                <a:solidFill>
                  <a:schemeClr val="tx1"/>
                </a:solidFill>
                <a:latin typeface="Arial" charset="0"/>
              </a:defRPr>
            </a:lvl1pPr>
          </a:lstStyle>
          <a:p>
            <a:pPr>
              <a:defRPr/>
            </a:pPr>
            <a:r>
              <a:rPr lang="en-US" dirty="0" smtClean="0"/>
              <a:t>© SQLskills.com. All rights reserved.</a:t>
            </a:r>
            <a:endParaRPr lang="en-US" dirty="0"/>
          </a:p>
        </p:txBody>
      </p:sp>
      <p:sp>
        <p:nvSpPr>
          <p:cNvPr id="50189" name="Rectangle 13"/>
          <p:cNvSpPr>
            <a:spLocks noGrp="1" noChangeArrowheads="1"/>
          </p:cNvSpPr>
          <p:nvPr>
            <p:ph type="sldNum" sz="quarter" idx="5"/>
          </p:nvPr>
        </p:nvSpPr>
        <p:spPr bwMode="auto">
          <a:xfrm>
            <a:off x="6146800" y="9118600"/>
            <a:ext cx="1166813" cy="481013"/>
          </a:xfrm>
          <a:prstGeom prst="rect">
            <a:avLst/>
          </a:prstGeom>
          <a:noFill/>
          <a:ln w="9525">
            <a:noFill/>
            <a:miter lim="800000"/>
            <a:headEnd/>
            <a:tailEnd/>
          </a:ln>
          <a:effectLst/>
        </p:spPr>
        <p:txBody>
          <a:bodyPr vert="horz" wrap="square" lIns="96653" tIns="48327" rIns="96653" bIns="48327" numCol="1" anchor="b" anchorCtr="0" compatLnSpc="1">
            <a:prstTxWarp prst="textNoShape">
              <a:avLst/>
            </a:prstTxWarp>
          </a:bodyPr>
          <a:lstStyle>
            <a:lvl1pPr algn="r" defTabSz="966788">
              <a:lnSpc>
                <a:spcPct val="100000"/>
              </a:lnSpc>
              <a:defRPr sz="1200" b="0">
                <a:solidFill>
                  <a:schemeClr val="tx1"/>
                </a:solidFill>
                <a:latin typeface="Times New Roman" pitchFamily="18" charset="0"/>
              </a:defRPr>
            </a:lvl1pPr>
          </a:lstStyle>
          <a:p>
            <a:pPr>
              <a:defRPr/>
            </a:pPr>
            <a:fld id="{26BEAA27-4A18-4736-9A8C-288F912A16EA}" type="slidenum">
              <a:rPr lang="en-US"/>
              <a:pPr>
                <a:defRPr/>
              </a:pPr>
              <a:t>‹#›</a:t>
            </a:fld>
            <a:endParaRPr lang="en-US"/>
          </a:p>
        </p:txBody>
      </p:sp>
    </p:spTree>
    <p:extLst>
      <p:ext uri="{BB962C8B-B14F-4D97-AF65-F5344CB8AC3E}">
        <p14:creationId xmlns:p14="http://schemas.microsoft.com/office/powerpoint/2010/main" val="39079523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2"/>
          <p:cNvSpPr>
            <a:spLocks noGrp="1" noChangeArrowheads="1"/>
          </p:cNvSpPr>
          <p:nvPr>
            <p:ph type="ftr" sz="quarter" idx="4"/>
          </p:nvPr>
        </p:nvSpPr>
        <p:spPr>
          <a:noFill/>
        </p:spPr>
        <p:txBody>
          <a:bodyPr/>
          <a:lstStyle/>
          <a:p>
            <a:r>
              <a:rPr lang="en-US" smtClean="0"/>
              <a:t>© Kimberly L. Tripp</a:t>
            </a:r>
            <a:br>
              <a:rPr lang="en-US" smtClean="0"/>
            </a:br>
            <a:r>
              <a:rPr lang="en-US" smtClean="0"/>
              <a:t>SYSolutions, Inc. All rights reserved.</a:t>
            </a:r>
          </a:p>
        </p:txBody>
      </p:sp>
      <p:sp>
        <p:nvSpPr>
          <p:cNvPr id="21507" name="Rectangle 13"/>
          <p:cNvSpPr>
            <a:spLocks noGrp="1" noChangeArrowheads="1"/>
          </p:cNvSpPr>
          <p:nvPr>
            <p:ph type="sldNum" sz="quarter" idx="5"/>
          </p:nvPr>
        </p:nvSpPr>
        <p:spPr>
          <a:noFill/>
        </p:spPr>
        <p:txBody>
          <a:bodyPr/>
          <a:lstStyle/>
          <a:p>
            <a:fld id="{8CAA9B48-0A40-4E5A-B8B2-4B643D97A46C}" type="slidenum">
              <a:rPr lang="en-US" smtClean="0"/>
              <a:pPr/>
              <a:t>1</a:t>
            </a:fld>
            <a:endParaRPr lang="en-US" smtClean="0"/>
          </a:p>
        </p:txBody>
      </p:sp>
      <p:sp>
        <p:nvSpPr>
          <p:cNvPr id="21508" name="Rectangle 2"/>
          <p:cNvSpPr>
            <a:spLocks noGrp="1" noRot="1" noChangeAspect="1" noChangeArrowheads="1" noTextEdit="1"/>
          </p:cNvSpPr>
          <p:nvPr>
            <p:ph type="sldImg"/>
          </p:nvPr>
        </p:nvSpPr>
        <p:spPr>
          <a:solidFill>
            <a:srgbClr val="FFFFFF"/>
          </a:solidFill>
          <a:ln/>
        </p:spPr>
      </p:sp>
      <p:sp>
        <p:nvSpPr>
          <p:cNvPr id="21509"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a:xfrm>
            <a:off x="731520" y="4560570"/>
            <a:ext cx="5852160" cy="4320540"/>
          </a:xfrm>
          <a:prstGeom prst="rect">
            <a:avLst/>
          </a:prstGeom>
        </p:spPr>
        <p:txBody>
          <a:bodyPr>
            <a:normAutofit/>
          </a:bodyPr>
          <a:lstStyle/>
          <a:p>
            <a:pPr>
              <a:defRPr/>
            </a:pPr>
            <a:r>
              <a:rPr lang="en-US" dirty="0" smtClean="0"/>
              <a:t>This is a build slide… but, use the build to follow the numbers</a:t>
            </a:r>
          </a:p>
          <a:p>
            <a:pPr>
              <a:defRPr/>
            </a:pPr>
            <a:endParaRPr lang="en-US" dirty="0" smtClean="0"/>
          </a:p>
          <a:p>
            <a:pPr marL="229884" indent="-229884">
              <a:buFontTx/>
              <a:buAutoNum type="arabicParenR"/>
              <a:defRPr/>
            </a:pPr>
            <a:r>
              <a:rPr lang="en-US" dirty="0" smtClean="0"/>
              <a:t>You start with a centralized configuration/MDW server. You’ve probably even setup the database yourself and in the MDW Wizard you’ll just select this already configured (and well tuned) database.</a:t>
            </a:r>
          </a:p>
          <a:p>
            <a:pPr marL="229884" indent="-229884">
              <a:buFontTx/>
              <a:buAutoNum type="arabicParenR"/>
              <a:defRPr/>
            </a:pPr>
            <a:r>
              <a:rPr lang="en-US" dirty="0" smtClean="0"/>
              <a:t>Target servers are your production servers that you want to monitor performance data… each one will have the MDW setup individually on it and each one will have jobs and schedules configured for each one… each one will have a cache directory, etc. there’s no way to setup counters at the central MDW and then tell it which servers to monitor (which would be cool </a:t>
            </a:r>
            <a:r>
              <a:rPr lang="en-US" dirty="0" smtClean="0">
                <a:sym typeface="Wingdings" pitchFamily="2" charset="2"/>
              </a:rPr>
              <a:t>)</a:t>
            </a:r>
          </a:p>
          <a:p>
            <a:pPr marL="229884" indent="-229884">
              <a:buFontTx/>
              <a:buAutoNum type="arabicParenR"/>
              <a:defRPr/>
            </a:pPr>
            <a:r>
              <a:rPr lang="en-US" dirty="0" smtClean="0">
                <a:sym typeface="Wingdings" pitchFamily="2" charset="2"/>
              </a:rPr>
              <a:t>The MDW is solely that – a repository… you can add a report server and custom reports (note: custom reports do NOT require that the server be a report server but, if you want to write RDL and test it before deploying it as a custom report, you might want a report server somewhere to work with).</a:t>
            </a:r>
          </a:p>
          <a:p>
            <a:pPr marL="229884" indent="-229884">
              <a:buFontTx/>
              <a:buAutoNum type="arabicParenR"/>
              <a:defRPr/>
            </a:pPr>
            <a:r>
              <a:rPr lang="en-US" dirty="0" smtClean="0">
                <a:sym typeface="Wingdings" pitchFamily="2" charset="2"/>
              </a:rPr>
              <a:t>Reports are always accessed by going to the Data Collection swing-out menu – again, at the local machines. The MDW doesn’t really know of the reports it can offer, it only stores the data.</a:t>
            </a:r>
          </a:p>
          <a:p>
            <a:pPr>
              <a:defRPr/>
            </a:pPr>
            <a:endParaRPr lang="en-US" dirty="0"/>
          </a:p>
        </p:txBody>
      </p:sp>
      <p:sp>
        <p:nvSpPr>
          <p:cNvPr id="210948" name="Slide Number Placeholder 3"/>
          <p:cNvSpPr>
            <a:spLocks noGrp="1"/>
          </p:cNvSpPr>
          <p:nvPr>
            <p:ph type="sldNum" sz="quarter" idx="5"/>
          </p:nvPr>
        </p:nvSpPr>
        <p:spPr>
          <a:noFill/>
        </p:spPr>
        <p:txBody>
          <a:bodyPr/>
          <a:lstStyle/>
          <a:p>
            <a:fld id="{EC12D423-3A00-43E1-9692-E56F77E68466}" type="slidenum">
              <a:rPr lang="en-US" smtClean="0">
                <a:solidFill>
                  <a:prstClr val="black"/>
                </a:solidFill>
                <a:latin typeface="Arial" pitchFamily="34" charset="0"/>
              </a:rPr>
              <a:pPr/>
              <a:t>14</a:t>
            </a:fld>
            <a:endParaRPr lang="en-US" smtClean="0">
              <a:solidFill>
                <a:prstClr val="black"/>
              </a:solidFill>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See the Books Online Topic: </a:t>
            </a:r>
            <a:r>
              <a:rPr lang="en-US" b="1" dirty="0" smtClean="0"/>
              <a:t>Data Collection Terminology</a:t>
            </a:r>
          </a:p>
          <a:p>
            <a:endParaRPr lang="en-US" b="1" dirty="0" smtClean="0"/>
          </a:p>
          <a:p>
            <a:pPr defTabSz="914319">
              <a:defRPr/>
            </a:pPr>
            <a:r>
              <a:rPr lang="en-US" dirty="0"/>
              <a:t>There are more details in the SQL Server 2008 Books Online under Data Collection Terminology but the general idea is that targets are instances of SQL Server and each instance has collection sets targeting it – the collection sets are of a particular collector type such as: disk and query statistics. The data collection occurs on a scheduled basis – using the SQL Server Agent and SSIS – and the jobs and schedules are stored as they normally would be inside the </a:t>
            </a:r>
            <a:r>
              <a:rPr lang="en-US" dirty="0" err="1"/>
              <a:t>msdb</a:t>
            </a:r>
            <a:r>
              <a:rPr lang="en-US" dirty="0"/>
              <a:t> database. The role of the management data warehouse is to store the data values, some aggregated value</a:t>
            </a:r>
            <a:r>
              <a:rPr lang="en-US" u="sng" dirty="0"/>
              <a:t>s</a:t>
            </a:r>
            <a:r>
              <a:rPr lang="en-US" dirty="0"/>
              <a:t> and a configurable amount of historical information for system trend analysis.</a:t>
            </a:r>
          </a:p>
        </p:txBody>
      </p:sp>
      <p:sp>
        <p:nvSpPr>
          <p:cNvPr id="4" name="Slide Number Placeholder 3"/>
          <p:cNvSpPr>
            <a:spLocks noGrp="1"/>
          </p:cNvSpPr>
          <p:nvPr>
            <p:ph type="sldNum" sz="quarter" idx="10"/>
          </p:nvPr>
        </p:nvSpPr>
        <p:spPr/>
        <p:txBody>
          <a:bodyPr/>
          <a:lstStyle/>
          <a:p>
            <a:fld id="{F6DBDB4D-69A4-4917-A30B-B1318B72CF21}"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pPr defTabSz="914319">
              <a:defRPr/>
            </a:pPr>
            <a:r>
              <a:rPr lang="en-US" dirty="0" smtClean="0"/>
              <a:t>All of these properties can be gathered by reviewing each</a:t>
            </a:r>
            <a:r>
              <a:rPr lang="en-US" baseline="0" dirty="0" smtClean="0"/>
              <a:t> of the tabs for each of the data collection properties. Disk Usage was 90 days in prior CTPs but this is a very small table (depending on the number of databases) and so the retention was changed. </a:t>
            </a:r>
          </a:p>
          <a:p>
            <a:pPr defTabSz="914319">
              <a:defRPr/>
            </a:pPr>
            <a:endParaRPr lang="en-US" dirty="0"/>
          </a:p>
          <a:p>
            <a:pPr defTabSz="914319">
              <a:defRPr/>
            </a:pPr>
            <a:r>
              <a:rPr lang="en-US" b="1" dirty="0"/>
              <a:t>What’s the math:</a:t>
            </a:r>
          </a:p>
          <a:p>
            <a:pPr defTabSz="914319">
              <a:defRPr/>
            </a:pPr>
            <a:r>
              <a:rPr lang="en-US" dirty="0"/>
              <a:t>For Disk Usage data collection, the default retention of 730 days will not insert a large number of rows (</a:t>
            </a:r>
            <a:r>
              <a:rPr lang="en-US" i="1" dirty="0"/>
              <a:t>what’s the math?</a:t>
            </a:r>
            <a:r>
              <a:rPr lang="en-US" dirty="0"/>
              <a:t> For a system that has 10 databases, 29,200 rows would be inserted over the course of 730 days. With the current schedule, statistics would be gathered 4 times per day for each database and then retained for 730 days = 4 </a:t>
            </a:r>
            <a:r>
              <a:rPr lang="en-US" i="1" dirty="0"/>
              <a:t>x </a:t>
            </a:r>
            <a:r>
              <a:rPr lang="en-US" dirty="0"/>
              <a:t>10 </a:t>
            </a:r>
            <a:r>
              <a:rPr lang="en-US" i="1" dirty="0"/>
              <a:t>x </a:t>
            </a:r>
            <a:r>
              <a:rPr lang="en-US" dirty="0"/>
              <a:t>730 = 29,200 rows).</a:t>
            </a:r>
          </a:p>
          <a:p>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solidFill>
                  <a:prstClr val="black"/>
                </a:solidFill>
              </a:rPr>
              <a:pPr/>
              <a:t>26</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27</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320540"/>
          </a:xfrm>
          <a:prstGeom prst="rect">
            <a:avLst/>
          </a:prstGeom>
        </p:spPr>
        <p:txBody>
          <a:bodyPr>
            <a:normAutofit/>
          </a:bodyPr>
          <a:lstStyle/>
          <a:p>
            <a:endParaRPr lang="en-AU"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560570"/>
            <a:ext cx="5852160" cy="4320540"/>
          </a:xfrm>
          <a:prstGeom prst="rect">
            <a:avLst/>
          </a:prstGeom>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19CD5C4-6E17-4298-A493-9FBE2F9197F4}" type="slidenum">
              <a:rPr lang="en-US" smtClean="0"/>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Maintaining</a:t>
            </a:r>
            <a:r>
              <a:rPr lang="en-US" baseline="0" dirty="0" smtClean="0"/>
              <a:t> and m</a:t>
            </a:r>
            <a:r>
              <a:rPr lang="en-US" dirty="0" smtClean="0"/>
              <a:t>anaging a production database is something with which I hope every attendee </a:t>
            </a:r>
            <a:r>
              <a:rPr lang="en-US" baseline="0" dirty="0" smtClean="0"/>
              <a:t>is familiar; however, we see a lot of “worst practices” out there and it doesn’t hurt to spend 2 minutes on reminders that the MDW is a database just like all others and if not maintained, it will have problems (in terms of auto-growth and/or performance) as well. And, for some folks, this database (if centrally collecting data from many servers) may grow much faster than they expect (and get out of control). </a:t>
            </a:r>
          </a:p>
          <a:p>
            <a:endParaRPr lang="en-US" baseline="0" dirty="0" smtClean="0"/>
          </a:p>
          <a:p>
            <a:r>
              <a:rPr lang="en-US" baseline="0" dirty="0" smtClean="0"/>
              <a:t>The database setup through the MDW wizard solely launches the “Create new database” wizard with a few changes to the default values:</a:t>
            </a:r>
          </a:p>
          <a:p>
            <a:r>
              <a:rPr lang="en-US" baseline="0" dirty="0" smtClean="0"/>
              <a:t>Data portion – default of 100MB with 50MB auto-growth</a:t>
            </a:r>
          </a:p>
          <a:p>
            <a:r>
              <a:rPr lang="en-US" baseline="0" dirty="0" smtClean="0"/>
              <a:t>Log portion – default of 10MB with 10MB auto-growth</a:t>
            </a:r>
          </a:p>
          <a:p>
            <a:r>
              <a:rPr lang="en-US" b="1" baseline="0" dirty="0" smtClean="0"/>
              <a:t>SIMPLE </a:t>
            </a:r>
            <a:r>
              <a:rPr lang="en-US" baseline="0" dirty="0" smtClean="0"/>
              <a:t>Recovery Model</a:t>
            </a:r>
          </a:p>
          <a:p>
            <a:endParaRPr lang="en-US" baseline="0" dirty="0" smtClean="0"/>
          </a:p>
          <a:p>
            <a:r>
              <a:rPr lang="en-US" baseline="0" dirty="0" smtClean="0"/>
              <a:t>NOTE: If you create the database through the wizard but later CANCEL the MDW setup – the database will still be created… only the data collection setup (jobs, etc.) is cancelled.</a:t>
            </a:r>
          </a:p>
        </p:txBody>
      </p:sp>
      <p:sp>
        <p:nvSpPr>
          <p:cNvPr id="4" name="Slide Number Placeholder 3"/>
          <p:cNvSpPr>
            <a:spLocks noGrp="1"/>
          </p:cNvSpPr>
          <p:nvPr>
            <p:ph type="sldNum" sz="quarter" idx="10"/>
          </p:nvPr>
        </p:nvSpPr>
        <p:spPr/>
        <p:txBody>
          <a:bodyPr/>
          <a:lstStyle/>
          <a:p>
            <a:fld id="{F6DBDB4D-69A4-4917-A30B-B1318B72CF21}" type="slidenum">
              <a:rPr lang="en-US" smtClean="0"/>
              <a:pPr/>
              <a:t>8</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If the SQL Server Agent isn’t started on the server</a:t>
            </a:r>
            <a:r>
              <a:rPr lang="en-US" baseline="0" dirty="0" smtClean="0"/>
              <a:t> where data collection is set to begin, the wizard fails and must be run again (no, it doesn’t ask if you want to start the Agent nor does it tell you that the agent isn’t already running…).</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There are NO defaults to the combination of users you allow to have access to the MDW information.</a:t>
            </a:r>
            <a:r>
              <a:rPr lang="en-US" baseline="0" dirty="0" smtClean="0"/>
              <a:t> All of this is related to permissions at the LOCAL machine.</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r>
              <a:rPr lang="en-US" dirty="0" smtClean="0"/>
              <a:t>This is really showing two things:</a:t>
            </a:r>
          </a:p>
          <a:p>
            <a:pPr marL="228580" indent="-228580">
              <a:buFont typeface="+mj-lt"/>
              <a:buAutoNum type="arabicPeriod"/>
            </a:pPr>
            <a:r>
              <a:rPr lang="en-US" dirty="0" smtClean="0"/>
              <a:t>Permissions</a:t>
            </a:r>
            <a:r>
              <a:rPr lang="en-US" baseline="0" dirty="0" smtClean="0"/>
              <a:t> to the cache directory are needed or the data collection will fail</a:t>
            </a:r>
          </a:p>
          <a:p>
            <a:pPr marL="228580" indent="-228580">
              <a:buFont typeface="+mj-lt"/>
              <a:buAutoNum type="arabicPeriod"/>
            </a:pPr>
            <a:r>
              <a:rPr lang="en-US" baseline="0" dirty="0" smtClean="0"/>
              <a:t>Log File Viewer has specific “logs” for data collection</a:t>
            </a:r>
          </a:p>
          <a:p>
            <a:pPr marL="228580" indent="-228580">
              <a:buFont typeface="+mj-lt"/>
              <a:buAutoNum type="arabicPeriod"/>
            </a:pPr>
            <a:endParaRPr lang="en-US" baseline="0" dirty="0" smtClean="0"/>
          </a:p>
          <a:p>
            <a:pPr marL="228580" indent="-228580"/>
            <a:r>
              <a:rPr lang="en-US" baseline="0" dirty="0" smtClean="0"/>
              <a:t>NOTE: If you go back and try to configure the data warehouse – you can change the directory but the wizard then needs to be canceled… it’s really goofy but it works (and it’s obvious if you run into this security problem with the cache directory).</a:t>
            </a:r>
            <a:endParaRPr lang="en-US" dirty="0"/>
          </a:p>
        </p:txBody>
      </p:sp>
      <p:sp>
        <p:nvSpPr>
          <p:cNvPr id="4" name="Slide Number Placeholder 3"/>
          <p:cNvSpPr>
            <a:spLocks noGrp="1"/>
          </p:cNvSpPr>
          <p:nvPr>
            <p:ph type="sldNum" sz="quarter" idx="10"/>
          </p:nvPr>
        </p:nvSpPr>
        <p:spPr/>
        <p:txBody>
          <a:bodyPr/>
          <a:lstStyle/>
          <a:p>
            <a:fld id="{F6DBDB4D-69A4-4917-A30B-B1318B72CF21}"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839" y="4560889"/>
            <a:ext cx="5851525" cy="4319587"/>
          </a:xfrm>
          <a:prstGeom prst="rect">
            <a:avLst/>
          </a:prstGeom>
        </p:spPr>
        <p:txBody>
          <a:bodyPr lIns="91432" tIns="45716" rIns="91432" bIns="45716">
            <a:normAutofit/>
          </a:bodyPr>
          <a:lstStyle/>
          <a:p>
            <a:endParaRPr lang="en-US"/>
          </a:p>
        </p:txBody>
      </p:sp>
      <p:sp>
        <p:nvSpPr>
          <p:cNvPr id="4" name="Slide Number Placeholder 3"/>
          <p:cNvSpPr>
            <a:spLocks noGrp="1"/>
          </p:cNvSpPr>
          <p:nvPr>
            <p:ph type="sldNum" sz="quarter" idx="10"/>
          </p:nvPr>
        </p:nvSpPr>
        <p:spPr/>
        <p:txBody>
          <a:bodyPr/>
          <a:lstStyle/>
          <a:p>
            <a:fld id="{F6DBDB4D-69A4-4917-A30B-B1318B72CF21}"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3" name="Picture 10" descr="TextOnly_Logo_02"/>
          <p:cNvPicPr>
            <a:picLocks noChangeAspect="1" noChangeArrowheads="1"/>
          </p:cNvPicPr>
          <p:nvPr userDrawn="1"/>
        </p:nvPicPr>
        <p:blipFill>
          <a:blip r:embed="rId3" cstate="print"/>
          <a:srcRect/>
          <a:stretch>
            <a:fillRect/>
          </a:stretch>
        </p:blipFill>
        <p:spPr bwMode="invGray">
          <a:xfrm>
            <a:off x="6308725" y="5432425"/>
            <a:ext cx="2806700" cy="1492250"/>
          </a:xfrm>
          <a:prstGeom prst="rect">
            <a:avLst/>
          </a:prstGeom>
          <a:noFill/>
          <a:ln w="9525">
            <a:noFill/>
            <a:miter lim="800000"/>
            <a:headEnd/>
            <a:tailEnd/>
          </a:ln>
        </p:spPr>
      </p:pic>
      <p:sp>
        <p:nvSpPr>
          <p:cNvPr id="66562" name="Rectangle 2"/>
          <p:cNvSpPr>
            <a:spLocks noGrp="1" noChangeArrowheads="1"/>
          </p:cNvSpPr>
          <p:nvPr>
            <p:ph type="ctrTitle" sz="quarter"/>
          </p:nvPr>
        </p:nvSpPr>
        <p:spPr>
          <a:xfrm>
            <a:off x="0" y="76200"/>
            <a:ext cx="9144000" cy="762000"/>
          </a:xfrm>
          <a:effectLst>
            <a:outerShdw dist="17961" dir="2700000" algn="ctr" rotWithShape="0">
              <a:schemeClr val="bg2"/>
            </a:outerShdw>
          </a:effectLst>
        </p:spPr>
        <p:txBody>
          <a:bodyPr anchor="ctr"/>
          <a:lstStyle>
            <a:lvl1pPr algn="r">
              <a:defRPr/>
            </a:lvl1pPr>
          </a:lstStyle>
          <a:p>
            <a:r>
              <a:rPr lang="en-US"/>
              <a:t>Click to edit Master title style</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0525" y="228600"/>
            <a:ext cx="2170113" cy="619601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7013" y="228600"/>
            <a:ext cx="6361112" cy="619601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4" name="Picture 2" descr="content-page.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 name="Content Placeholder 8"/>
          <p:cNvSpPr>
            <a:spLocks noGrp="1"/>
          </p:cNvSpPr>
          <p:nvPr>
            <p:ph idx="1"/>
          </p:nvPr>
        </p:nvSpPr>
        <p:spPr>
          <a:xfrm>
            <a:off x="304800" y="1371600"/>
            <a:ext cx="8610600" cy="5105400"/>
          </a:xfrm>
          <a:prstGeom prst="rect">
            <a:avLst/>
          </a:prstGeom>
        </p:spPr>
        <p:txBody>
          <a:bodyPr/>
          <a:lstStyle>
            <a:lvl1pPr>
              <a:buClr>
                <a:schemeClr val="accent2">
                  <a:lumMod val="75000"/>
                </a:schemeClr>
              </a:buClr>
              <a:defRPr sz="2400">
                <a:latin typeface="Calibri" pitchFamily="34" charset="0"/>
              </a:defRPr>
            </a:lvl1pPr>
            <a:lvl2pPr>
              <a:buClr>
                <a:schemeClr val="accent2">
                  <a:lumMod val="75000"/>
                </a:schemeClr>
              </a:buClr>
              <a:defRPr sz="2000">
                <a:latin typeface="Calibri" pitchFamily="34" charset="0"/>
              </a:defRPr>
            </a:lvl2pPr>
            <a:lvl3pPr>
              <a:buClr>
                <a:schemeClr val="accent2">
                  <a:lumMod val="75000"/>
                </a:schemeClr>
              </a:buClr>
              <a:defRPr sz="1800">
                <a:latin typeface="Calibri" pitchFamily="34" charset="0"/>
              </a:defRPr>
            </a:lvl3pPr>
            <a:lvl4pPr>
              <a:buClr>
                <a:schemeClr val="accent2">
                  <a:lumMod val="75000"/>
                </a:schemeClr>
              </a:buClr>
              <a:defRPr sz="1600">
                <a:latin typeface="Calibri" pitchFamily="34" charset="0"/>
              </a:defRPr>
            </a:lvl4pPr>
            <a:lvl5pPr>
              <a:buClr>
                <a:schemeClr val="accent2">
                  <a:lumMod val="75000"/>
                </a:schemeClr>
              </a:buClr>
              <a:defRPr sz="1600">
                <a:latin typeface="Calibri" pitchFamily="34" charset="0"/>
              </a:defRPr>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6" name="Title 16"/>
          <p:cNvSpPr>
            <a:spLocks noGrp="1"/>
          </p:cNvSpPr>
          <p:nvPr>
            <p:ph type="title"/>
          </p:nvPr>
        </p:nvSpPr>
        <p:spPr bwMode="auto">
          <a:xfrm>
            <a:off x="0" y="0"/>
            <a:ext cx="9144000" cy="1219200"/>
          </a:xfrm>
          <a:prstGeom prst="rect">
            <a:avLst/>
          </a:prstGeom>
          <a:solidFill>
            <a:schemeClr val="tx1"/>
          </a:solidFill>
        </p:spPr>
        <p:txBody>
          <a:bodyPr rtlCol="0" anchor="ctr" anchorCtr="0"/>
          <a:lstStyle>
            <a:lvl1pPr algn="ctr">
              <a:lnSpc>
                <a:spcPct val="90000"/>
              </a:lnSpc>
              <a:defRPr sz="3600" b="0" baseline="0">
                <a:solidFill>
                  <a:schemeClr val="bg1">
                    <a:lumMod val="85000"/>
                    <a:lumOff val="15000"/>
                  </a:schemeClr>
                </a:solidFill>
                <a:effectLst>
                  <a:outerShdw blurRad="50800" dist="38100" dir="18900000" algn="bl" rotWithShape="0">
                    <a:prstClr val="black">
                      <a:alpha val="40000"/>
                    </a:prstClr>
                  </a:outerShdw>
                </a:effectLst>
                <a:latin typeface="+mj-lt"/>
              </a:defRPr>
            </a:lvl1pPr>
          </a:lstStyle>
          <a:p>
            <a:r>
              <a:rPr kumimoji="0" lang="en-US" dirty="0" smtClean="0"/>
              <a:t>Click to edit Master title style</a:t>
            </a:r>
            <a:endParaRPr kumimoji="0"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356350"/>
            <a:ext cx="2133600" cy="365125"/>
          </a:xfrm>
          <a:prstGeom prst="rect">
            <a:avLst/>
          </a:prstGeom>
        </p:spPr>
        <p:txBody>
          <a:bodyPr/>
          <a:lstStyle/>
          <a:p>
            <a:r>
              <a:rPr lang="en-US" dirty="0" smtClean="0"/>
              <a:t>Mar-2008</a:t>
            </a:r>
            <a:endParaRPr lang="en-US" dirty="0"/>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p>
            <a:fld id="{EFD5A5E3-ED6D-4393-B150-D14B9F28E9C3}" type="slidenum">
              <a:rPr lang="en-US" smtClean="0"/>
              <a:pPr/>
              <a:t>‹#›</a:t>
            </a:fld>
            <a:endParaRPr lang="en-US"/>
          </a:p>
        </p:txBody>
      </p:sp>
      <p:sp>
        <p:nvSpPr>
          <p:cNvPr id="8" name="Footer Placeholder 7"/>
          <p:cNvSpPr>
            <a:spLocks noGrp="1"/>
          </p:cNvSpPr>
          <p:nvPr>
            <p:ph type="ftr" sz="quarter" idx="12"/>
          </p:nvPr>
        </p:nvSpPr>
        <p:spPr>
          <a:xfrm>
            <a:off x="3124200" y="6356350"/>
            <a:ext cx="2895600" cy="365125"/>
          </a:xfrm>
          <a:prstGeom prst="rect">
            <a:avLst/>
          </a:prstGeom>
        </p:spPr>
        <p:txBody>
          <a:bodyPr/>
          <a:lstStyle/>
          <a:p>
            <a:r>
              <a:rPr lang="en-US" smtClean="0"/>
              <a:t>Microsoft Developer &amp; Platform Evangelism</a:t>
            </a:r>
            <a:endParaRPr lang="en-US"/>
          </a:p>
        </p:txBody>
      </p:sp>
    </p:spTree>
    <p:extLst>
      <p:ext uri="{BB962C8B-B14F-4D97-AF65-F5344CB8AC3E}">
        <p14:creationId xmlns:p14="http://schemas.microsoft.com/office/powerpoint/2010/main" val="1483857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227013" y="1384300"/>
            <a:ext cx="8455025" cy="50403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7013" y="1141413"/>
            <a:ext cx="4151312"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30725" y="1141413"/>
            <a:ext cx="4151313" cy="5283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65538" name="Rectangle 2"/>
          <p:cNvSpPr>
            <a:spLocks noGrp="1" noChangeAspect="1" noChangeArrowheads="1"/>
          </p:cNvSpPr>
          <p:nvPr>
            <p:ph type="title"/>
          </p:nvPr>
        </p:nvSpPr>
        <p:spPr bwMode="auto">
          <a:xfrm>
            <a:off x="227013" y="228600"/>
            <a:ext cx="8683625" cy="695325"/>
          </a:xfrm>
          <a:prstGeom prst="rect">
            <a:avLst/>
          </a:prstGeom>
          <a:noFill/>
          <a:ln w="9525">
            <a:noFill/>
            <a:miter lim="800000"/>
            <a:headEnd/>
            <a:tailEnd/>
          </a:ln>
          <a:effectLst>
            <a:outerShdw dist="17961" dir="2700000" algn="ctr" rotWithShape="0">
              <a:schemeClr val="bg2">
                <a:alpha val="50000"/>
              </a:schemeClr>
            </a:outerShdw>
          </a:effectLst>
        </p:spPr>
        <p:txBody>
          <a:bodyPr vert="horz" wrap="square" lIns="91440" tIns="45720" rIns="91440" bIns="45720" numCol="1" anchor="t" anchorCtr="0" compatLnSpc="1">
            <a:prstTxWarp prst="textNoShape">
              <a:avLst/>
            </a:prstTxWarp>
            <a:spAutoFit/>
          </a:bodyPr>
          <a:lstStyle/>
          <a:p>
            <a:pPr lvl="0"/>
            <a:r>
              <a:rPr lang="en-US" dirty="0" smtClean="0"/>
              <a:t>Click to edit Title Slide</a:t>
            </a:r>
          </a:p>
        </p:txBody>
      </p:sp>
      <p:sp>
        <p:nvSpPr>
          <p:cNvPr id="65539" name="Rectangle 3"/>
          <p:cNvSpPr>
            <a:spLocks noGrp="1" noChangeAspect="1" noChangeArrowheads="1"/>
          </p:cNvSpPr>
          <p:nvPr>
            <p:ph type="body" idx="1"/>
          </p:nvPr>
        </p:nvSpPr>
        <p:spPr bwMode="auto">
          <a:xfrm>
            <a:off x="227013" y="1141413"/>
            <a:ext cx="8455025" cy="5283200"/>
          </a:xfrm>
          <a:prstGeom prst="rect">
            <a:avLst/>
          </a:prstGeom>
          <a:noFill/>
          <a:ln w="9525">
            <a:noFill/>
            <a:miter lim="800000"/>
            <a:headEnd/>
            <a:tailEnd/>
          </a:ln>
          <a:effectLst>
            <a:outerShdw dist="17961" dir="2700000" algn="ctr" rotWithShape="0">
              <a:schemeClr val="bg2">
                <a:alpha val="0"/>
              </a:schemeClr>
            </a:outerShdw>
          </a:effec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pic>
        <p:nvPicPr>
          <p:cNvPr id="1028" name="Picture 4" descr="sqlskills_logo_pure"/>
          <p:cNvPicPr>
            <a:picLocks noChangeAspect="1" noChangeArrowheads="1"/>
          </p:cNvPicPr>
          <p:nvPr/>
        </p:nvPicPr>
        <p:blipFill>
          <a:blip r:embed="rId16" cstate="print"/>
          <a:srcRect/>
          <a:stretch>
            <a:fillRect/>
          </a:stretch>
        </p:blipFill>
        <p:spPr bwMode="auto">
          <a:xfrm>
            <a:off x="7918450" y="6299200"/>
            <a:ext cx="1168400" cy="514350"/>
          </a:xfrm>
          <a:prstGeom prst="rect">
            <a:avLst/>
          </a:prstGeom>
          <a:noFill/>
          <a:ln w="9525">
            <a:noFill/>
            <a:miter lim="800000"/>
            <a:headEnd/>
            <a:tailEnd/>
          </a:ln>
        </p:spPr>
      </p:pic>
      <p:sp>
        <p:nvSpPr>
          <p:cNvPr id="65541" name="Rectangle 5"/>
          <p:cNvSpPr>
            <a:spLocks noChangeArrowheads="1"/>
          </p:cNvSpPr>
          <p:nvPr/>
        </p:nvSpPr>
        <p:spPr bwMode="auto">
          <a:xfrm>
            <a:off x="0" y="6461125"/>
            <a:ext cx="2914580" cy="400110"/>
          </a:xfrm>
          <a:prstGeom prst="rect">
            <a:avLst/>
          </a:prstGeom>
          <a:noFill/>
          <a:ln w="12700">
            <a:noFill/>
            <a:miter lim="800000"/>
            <a:headEnd/>
            <a:tailEnd/>
          </a:ln>
          <a:effectLst/>
        </p:spPr>
        <p:txBody>
          <a:bodyPr wrap="none">
            <a:spAutoFit/>
          </a:bodyPr>
          <a:lstStyle/>
          <a:p>
            <a:pPr>
              <a:lnSpc>
                <a:spcPct val="100000"/>
              </a:lnSpc>
              <a:defRPr/>
            </a:pPr>
            <a:r>
              <a:rPr lang="en-US" sz="1000" b="0" dirty="0">
                <a:solidFill>
                  <a:srgbClr val="969696"/>
                </a:solidFill>
                <a:latin typeface="Calibri" pitchFamily="34" charset="0"/>
                <a:sym typeface="Symbol" pitchFamily="18" charset="2"/>
              </a:rPr>
              <a:t></a:t>
            </a:r>
            <a:r>
              <a:rPr lang="en-US" sz="1000" b="0" dirty="0">
                <a:solidFill>
                  <a:srgbClr val="969696"/>
                </a:solidFill>
                <a:latin typeface="Calibri" pitchFamily="34" charset="0"/>
              </a:rPr>
              <a:t>SQLskills.com</a:t>
            </a:r>
            <a:br>
              <a:rPr lang="en-US" sz="1000" b="0" dirty="0">
                <a:solidFill>
                  <a:srgbClr val="969696"/>
                </a:solidFill>
                <a:latin typeface="Calibri" pitchFamily="34" charset="0"/>
              </a:rPr>
            </a:br>
            <a:r>
              <a:rPr lang="en-US" sz="1000" b="0" dirty="0" smtClean="0">
                <a:solidFill>
                  <a:srgbClr val="969696"/>
                </a:solidFill>
                <a:latin typeface="Calibri" pitchFamily="34" charset="0"/>
              </a:rPr>
              <a:t> </a:t>
            </a:r>
            <a:r>
              <a:rPr lang="en-US" sz="1000" b="0" dirty="0" smtClean="0">
                <a:solidFill>
                  <a:srgbClr val="969696"/>
                </a:solidFill>
                <a:latin typeface="Calibri" pitchFamily="34" charset="0"/>
              </a:rPr>
              <a:t>Troubleshooting and Maintaining High Performance</a:t>
            </a:r>
            <a:endParaRPr lang="en-US" sz="1000" b="0" dirty="0">
              <a:solidFill>
                <a:srgbClr val="969696"/>
              </a:solidFill>
              <a:latin typeface="Calibri" pitchFamily="34" charset="0"/>
            </a:endParaRPr>
          </a:p>
        </p:txBody>
      </p:sp>
    </p:spTree>
  </p:cSld>
  <p:clrMap bg1="dk2" tx1="lt1" bg2="dk1" tx2="lt2" accent1="accent1" accent2="accent2" accent3="accent3" accent4="accent4" accent5="accent5" accent6="accent6" hlink="hlink" folHlink="folHlink"/>
  <p:sldLayoutIdLst>
    <p:sldLayoutId id="2147483698"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9" r:id="rId12"/>
    <p:sldLayoutId id="2147483700" r:id="rId13"/>
  </p:sldLayoutIdLst>
  <p:transition/>
  <p:txStyles>
    <p:titleStyle>
      <a:lvl1pPr algn="l" rtl="0" eaLnBrk="0" fontAlgn="base" hangingPunct="0">
        <a:lnSpc>
          <a:spcPct val="90000"/>
        </a:lnSpc>
        <a:spcBef>
          <a:spcPct val="0"/>
        </a:spcBef>
        <a:spcAft>
          <a:spcPct val="0"/>
        </a:spcAft>
        <a:defRPr sz="4400" b="1">
          <a:solidFill>
            <a:srgbClr val="FFCC00"/>
          </a:solidFill>
          <a:latin typeface="Calibri" pitchFamily="34" charset="0"/>
          <a:ea typeface="+mj-ea"/>
          <a:cs typeface="+mj-cs"/>
        </a:defRPr>
      </a:lvl1pPr>
      <a:lvl2pPr algn="l" rtl="0" eaLnBrk="0" fontAlgn="base" hangingPunct="0">
        <a:lnSpc>
          <a:spcPct val="90000"/>
        </a:lnSpc>
        <a:spcBef>
          <a:spcPct val="0"/>
        </a:spcBef>
        <a:spcAft>
          <a:spcPct val="0"/>
        </a:spcAft>
        <a:defRPr sz="4400" b="1">
          <a:solidFill>
            <a:srgbClr val="FFCC00"/>
          </a:solidFill>
          <a:latin typeface="Calibri" pitchFamily="34" charset="0"/>
        </a:defRPr>
      </a:lvl2pPr>
      <a:lvl3pPr algn="l" rtl="0" eaLnBrk="0" fontAlgn="base" hangingPunct="0">
        <a:lnSpc>
          <a:spcPct val="90000"/>
        </a:lnSpc>
        <a:spcBef>
          <a:spcPct val="0"/>
        </a:spcBef>
        <a:spcAft>
          <a:spcPct val="0"/>
        </a:spcAft>
        <a:defRPr sz="4400" b="1">
          <a:solidFill>
            <a:srgbClr val="FFCC00"/>
          </a:solidFill>
          <a:latin typeface="Calibri" pitchFamily="34" charset="0"/>
        </a:defRPr>
      </a:lvl3pPr>
      <a:lvl4pPr algn="l" rtl="0" eaLnBrk="0" fontAlgn="base" hangingPunct="0">
        <a:lnSpc>
          <a:spcPct val="90000"/>
        </a:lnSpc>
        <a:spcBef>
          <a:spcPct val="0"/>
        </a:spcBef>
        <a:spcAft>
          <a:spcPct val="0"/>
        </a:spcAft>
        <a:defRPr sz="4400" b="1">
          <a:solidFill>
            <a:srgbClr val="FFCC00"/>
          </a:solidFill>
          <a:latin typeface="Calibri" pitchFamily="34" charset="0"/>
        </a:defRPr>
      </a:lvl4pPr>
      <a:lvl5pPr algn="l" rtl="0" eaLnBrk="0" fontAlgn="base" hangingPunct="0">
        <a:lnSpc>
          <a:spcPct val="90000"/>
        </a:lnSpc>
        <a:spcBef>
          <a:spcPct val="0"/>
        </a:spcBef>
        <a:spcAft>
          <a:spcPct val="0"/>
        </a:spcAft>
        <a:defRPr sz="4400" b="1">
          <a:solidFill>
            <a:srgbClr val="FFCC00"/>
          </a:solidFill>
          <a:latin typeface="Calibri" pitchFamily="34" charset="0"/>
        </a:defRPr>
      </a:lvl5pPr>
      <a:lvl6pPr marL="457200" algn="l" rtl="0" fontAlgn="base">
        <a:lnSpc>
          <a:spcPct val="90000"/>
        </a:lnSpc>
        <a:spcBef>
          <a:spcPct val="0"/>
        </a:spcBef>
        <a:spcAft>
          <a:spcPct val="0"/>
        </a:spcAft>
        <a:defRPr sz="4400" b="1">
          <a:solidFill>
            <a:srgbClr val="FFCC00"/>
          </a:solidFill>
          <a:latin typeface="Eurostile" pitchFamily="34" charset="0"/>
        </a:defRPr>
      </a:lvl6pPr>
      <a:lvl7pPr marL="914400" algn="l" rtl="0" fontAlgn="base">
        <a:lnSpc>
          <a:spcPct val="90000"/>
        </a:lnSpc>
        <a:spcBef>
          <a:spcPct val="0"/>
        </a:spcBef>
        <a:spcAft>
          <a:spcPct val="0"/>
        </a:spcAft>
        <a:defRPr sz="4400" b="1">
          <a:solidFill>
            <a:srgbClr val="FFCC00"/>
          </a:solidFill>
          <a:latin typeface="Eurostile" pitchFamily="34" charset="0"/>
        </a:defRPr>
      </a:lvl7pPr>
      <a:lvl8pPr marL="1371600" algn="l" rtl="0" fontAlgn="base">
        <a:lnSpc>
          <a:spcPct val="90000"/>
        </a:lnSpc>
        <a:spcBef>
          <a:spcPct val="0"/>
        </a:spcBef>
        <a:spcAft>
          <a:spcPct val="0"/>
        </a:spcAft>
        <a:defRPr sz="4400" b="1">
          <a:solidFill>
            <a:srgbClr val="FFCC00"/>
          </a:solidFill>
          <a:latin typeface="Eurostile" pitchFamily="34" charset="0"/>
        </a:defRPr>
      </a:lvl8pPr>
      <a:lvl9pPr marL="1828800" algn="l" rtl="0" fontAlgn="base">
        <a:lnSpc>
          <a:spcPct val="90000"/>
        </a:lnSpc>
        <a:spcBef>
          <a:spcPct val="0"/>
        </a:spcBef>
        <a:spcAft>
          <a:spcPct val="0"/>
        </a:spcAft>
        <a:defRPr sz="4400" b="1">
          <a:solidFill>
            <a:srgbClr val="FFCC00"/>
          </a:solidFill>
          <a:latin typeface="Eurostile" pitchFamily="34" charset="0"/>
        </a:defRPr>
      </a:lvl9pPr>
    </p:titleStyle>
    <p:bodyStyle>
      <a:lvl1pPr marL="457200" indent="-457200" algn="l" rtl="0" eaLnBrk="0" fontAlgn="base" hangingPunct="0">
        <a:spcBef>
          <a:spcPct val="0"/>
        </a:spcBef>
        <a:spcAft>
          <a:spcPct val="0"/>
        </a:spcAft>
        <a:buSzPct val="95000"/>
        <a:buBlip>
          <a:blip r:embed="rId17"/>
        </a:buBlip>
        <a:defRPr sz="3200">
          <a:solidFill>
            <a:schemeClr val="tx1"/>
          </a:solidFill>
          <a:latin typeface="Calibri" pitchFamily="34" charset="0"/>
          <a:ea typeface="+mn-ea"/>
          <a:cs typeface="+mn-cs"/>
        </a:defRPr>
      </a:lvl1pPr>
      <a:lvl2pPr marL="1030288" indent="-454025" algn="l" rtl="0" eaLnBrk="0" fontAlgn="base" hangingPunct="0">
        <a:spcBef>
          <a:spcPct val="0"/>
        </a:spcBef>
        <a:spcAft>
          <a:spcPct val="0"/>
        </a:spcAft>
        <a:buSzPct val="95000"/>
        <a:buBlip>
          <a:blip r:embed="rId17"/>
        </a:buBlip>
        <a:defRPr sz="2800">
          <a:solidFill>
            <a:schemeClr val="tx1"/>
          </a:solidFill>
          <a:latin typeface="Calibri" pitchFamily="34" charset="0"/>
        </a:defRPr>
      </a:lvl2pPr>
      <a:lvl3pPr marL="1481138" indent="-336550" algn="l" rtl="0" eaLnBrk="0" fontAlgn="base" hangingPunct="0">
        <a:spcBef>
          <a:spcPct val="0"/>
        </a:spcBef>
        <a:spcAft>
          <a:spcPct val="0"/>
        </a:spcAft>
        <a:buSzPct val="95000"/>
        <a:buBlip>
          <a:blip r:embed="rId17"/>
        </a:buBlip>
        <a:defRPr sz="2400">
          <a:solidFill>
            <a:schemeClr val="tx1"/>
          </a:solidFill>
          <a:latin typeface="Calibri" pitchFamily="34" charset="0"/>
        </a:defRPr>
      </a:lvl3pPr>
      <a:lvl4pPr marL="1944688" indent="-349250" algn="l" rtl="0" eaLnBrk="0" fontAlgn="base" hangingPunct="0">
        <a:spcBef>
          <a:spcPct val="0"/>
        </a:spcBef>
        <a:spcAft>
          <a:spcPct val="0"/>
        </a:spcAft>
        <a:buSzPct val="95000"/>
        <a:buBlip>
          <a:blip r:embed="rId17"/>
        </a:buBlip>
        <a:defRPr sz="2000">
          <a:solidFill>
            <a:schemeClr val="tx1"/>
          </a:solidFill>
          <a:latin typeface="Calibri" pitchFamily="34" charset="0"/>
        </a:defRPr>
      </a:lvl4pPr>
      <a:lvl5pPr marL="2395538" indent="-336550" algn="l" rtl="0" eaLnBrk="0" fontAlgn="base" hangingPunct="0">
        <a:spcBef>
          <a:spcPct val="0"/>
        </a:spcBef>
        <a:spcAft>
          <a:spcPct val="0"/>
        </a:spcAft>
        <a:buSzPct val="95000"/>
        <a:buBlip>
          <a:blip r:embed="rId17"/>
        </a:buBlip>
        <a:defRPr sz="2000">
          <a:solidFill>
            <a:schemeClr val="tx1"/>
          </a:solidFill>
          <a:latin typeface="Calibri" pitchFamily="34" charset="0"/>
        </a:defRPr>
      </a:lvl5pPr>
      <a:lvl6pPr marL="28527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6pPr>
      <a:lvl7pPr marL="33099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7pPr>
      <a:lvl8pPr marL="37671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8pPr>
      <a:lvl9pPr marL="4224338" indent="-336550" algn="l" rtl="0" fontAlgn="base">
        <a:spcBef>
          <a:spcPct val="0"/>
        </a:spcBef>
        <a:spcAft>
          <a:spcPct val="0"/>
        </a:spcAft>
        <a:buSzPct val="95000"/>
        <a:buBlip>
          <a:blip r:embed="rId17"/>
        </a:buBlip>
        <a:defRPr sz="2000" b="1">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theskythelimit.blogspot.com/2008/03/fix-difference-of-two-datetime-columns.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ctrTitle"/>
          </p:nvPr>
        </p:nvSpPr>
        <p:spPr>
          <a:xfrm>
            <a:off x="457200" y="455613"/>
            <a:ext cx="8382000" cy="2751522"/>
          </a:xfrm>
        </p:spPr>
        <p:txBody>
          <a:bodyPr anchor="t"/>
          <a:lstStyle/>
          <a:p>
            <a:pPr eaLnBrk="1" hangingPunct="1">
              <a:defRPr/>
            </a:pPr>
            <a:r>
              <a:rPr lang="en-US" sz="4000" dirty="0" smtClean="0">
                <a:solidFill>
                  <a:schemeClr val="accent1"/>
                </a:solidFill>
              </a:rPr>
              <a:t>Module </a:t>
            </a:r>
            <a:r>
              <a:rPr lang="en-US" sz="4000" dirty="0" smtClean="0">
                <a:solidFill>
                  <a:schemeClr val="accent1"/>
                </a:solidFill>
              </a:rPr>
              <a:t>7</a:t>
            </a:r>
            <a:r>
              <a:rPr lang="en-US" sz="6000" dirty="0" smtClean="0"/>
              <a:t/>
            </a:r>
            <a:br>
              <a:rPr lang="en-US" sz="6000" dirty="0" smtClean="0"/>
            </a:br>
            <a:r>
              <a:rPr lang="en-US" sz="6000" dirty="0" smtClean="0"/>
              <a:t>Performance Data Collection</a:t>
            </a:r>
            <a:br>
              <a:rPr lang="en-US" sz="6000" dirty="0" smtClean="0"/>
            </a:br>
            <a:endParaRPr lang="en-US" sz="3200" dirty="0" smtClean="0">
              <a:solidFill>
                <a:schemeClr val="accent1"/>
              </a:solidFill>
            </a:endParaRPr>
          </a:p>
        </p:txBody>
      </p:sp>
    </p:spTree>
  </p:cSld>
  <p:clrMapOvr>
    <a:overrideClrMapping bg1="dk2" tx1="lt1" bg2="dk1" tx2="lt2" accent1="accent1" accent2="accent2" accent3="accent3" accent4="accent4" accent5="accent5" accent6="accent6" hlink="hlink" folHlink="folHlink"/>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Map Logins and Users</a:t>
            </a:r>
            <a:endParaRPr lang="en-US" dirty="0"/>
          </a:p>
        </p:txBody>
      </p:sp>
      <p:pic>
        <p:nvPicPr>
          <p:cNvPr id="3074" name="Picture 2"/>
          <p:cNvPicPr>
            <a:picLocks noGrp="1" noChangeAspect="1" noChangeArrowheads="1"/>
          </p:cNvPicPr>
          <p:nvPr>
            <p:ph idx="1"/>
          </p:nvPr>
        </p:nvPicPr>
        <p:blipFill>
          <a:blip r:embed="rId3" cstate="print"/>
          <a:stretch>
            <a:fillRect/>
          </a:stretch>
        </p:blipFill>
        <p:spPr bwMode="auto">
          <a:xfrm>
            <a:off x="2106613" y="1799431"/>
            <a:ext cx="4695825" cy="4210050"/>
          </a:xfrm>
          <a:prstGeom prst="rect">
            <a:avLst/>
          </a:prstGeom>
          <a:noFill/>
          <a:ln w="9525">
            <a:noFill/>
            <a:miter lim="800000"/>
            <a:headEnd/>
            <a:tailEnd/>
          </a:ln>
          <a:effectLst/>
        </p:spPr>
      </p:pic>
    </p:spTree>
    <p:extLst>
      <p:ext uri="{BB962C8B-B14F-4D97-AF65-F5344CB8AC3E}">
        <p14:creationId xmlns:p14="http://schemas.microsoft.com/office/powerpoint/2010/main" val="1561501129"/>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Cache Directory</a:t>
            </a:r>
            <a:endParaRPr lang="en-US" dirty="0"/>
          </a:p>
        </p:txBody>
      </p:sp>
      <p:sp>
        <p:nvSpPr>
          <p:cNvPr id="3" name="Content Placeholder 2"/>
          <p:cNvSpPr>
            <a:spLocks noGrp="1"/>
          </p:cNvSpPr>
          <p:nvPr>
            <p:ph idx="1"/>
          </p:nvPr>
        </p:nvSpPr>
        <p:spPr/>
        <p:txBody>
          <a:bodyPr/>
          <a:lstStyle/>
          <a:p>
            <a:r>
              <a:rPr lang="en-US" sz="2400" dirty="0" smtClean="0"/>
              <a:t>Stores frequently gathers data points but uploads them as a second and separate step (data collection will have 2 jobs)</a:t>
            </a:r>
          </a:p>
          <a:p>
            <a:r>
              <a:rPr lang="en-US" sz="2400" dirty="0" smtClean="0"/>
              <a:t>Local to the server on which data collection is being performed</a:t>
            </a:r>
          </a:p>
          <a:p>
            <a:r>
              <a:rPr lang="en-US" sz="2400" dirty="0" smtClean="0"/>
              <a:t>Defaults to local %temp% directory</a:t>
            </a:r>
          </a:p>
          <a:p>
            <a:r>
              <a:rPr lang="en-US" sz="2400" dirty="0" smtClean="0"/>
              <a:t>If directory is changed, make sure that the local SQL Server Agent has rights to read/write to this directory – all cached data collection will fail (Server Activity and Query Statistics are cached by default)</a:t>
            </a:r>
          </a:p>
          <a:p>
            <a:r>
              <a:rPr lang="en-US" sz="2400" dirty="0" smtClean="0"/>
              <a:t>Files stored in the cache directory follow these naming conventions: </a:t>
            </a:r>
          </a:p>
          <a:p>
            <a:pPr lvl="1"/>
            <a:r>
              <a:rPr lang="en-US" sz="2000" dirty="0" smtClean="0"/>
              <a:t>servername_mssql10_instance_{{GUID}}_##.cache</a:t>
            </a:r>
          </a:p>
        </p:txBody>
      </p:sp>
    </p:spTree>
    <p:extLst>
      <p:ext uri="{BB962C8B-B14F-4D97-AF65-F5344CB8AC3E}">
        <p14:creationId xmlns:p14="http://schemas.microsoft.com/office/powerpoint/2010/main" val="357060326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rrorCacheDirectory.bmp"/>
          <p:cNvPicPr>
            <a:picLocks noChangeAspect="1"/>
          </p:cNvPicPr>
          <p:nvPr/>
        </p:nvPicPr>
        <p:blipFill>
          <a:blip r:embed="rId3" cstate="print"/>
          <a:stretch>
            <a:fillRect/>
          </a:stretch>
        </p:blipFill>
        <p:spPr>
          <a:xfrm>
            <a:off x="492442" y="852050"/>
            <a:ext cx="8251508" cy="5799456"/>
          </a:xfrm>
          <a:prstGeom prst="rect">
            <a:avLst/>
          </a:prstGeom>
        </p:spPr>
      </p:pic>
      <p:sp>
        <p:nvSpPr>
          <p:cNvPr id="2" name="Title 1"/>
          <p:cNvSpPr>
            <a:spLocks noGrp="1"/>
          </p:cNvSpPr>
          <p:nvPr>
            <p:ph type="title"/>
          </p:nvPr>
        </p:nvSpPr>
        <p:spPr/>
        <p:txBody>
          <a:bodyPr/>
          <a:lstStyle/>
          <a:p>
            <a:r>
              <a:rPr lang="en-US" sz="4000" dirty="0" smtClean="0"/>
              <a:t>Log File Viewer – Data Collection Status</a:t>
            </a:r>
            <a:endParaRPr lang="en-US" sz="4000" dirty="0"/>
          </a:p>
        </p:txBody>
      </p:sp>
      <p:sp>
        <p:nvSpPr>
          <p:cNvPr id="8" name="Oval 7"/>
          <p:cNvSpPr/>
          <p:nvPr/>
        </p:nvSpPr>
        <p:spPr bwMode="auto">
          <a:xfrm>
            <a:off x="1291590" y="5166360"/>
            <a:ext cx="5863590" cy="1143000"/>
          </a:xfrm>
          <a:prstGeom prst="ellipse">
            <a:avLst/>
          </a:prstGeom>
          <a:noFill/>
          <a:ln w="22225" cap="flat" cmpd="sng" algn="ctr">
            <a:solidFill>
              <a:srgbClr val="C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CC0000"/>
              </a:solidFill>
              <a:effectLst/>
              <a:latin typeface="Arial Narrow" pitchFamily="34" charset="0"/>
            </a:endParaRPr>
          </a:p>
        </p:txBody>
      </p:sp>
    </p:spTree>
    <p:extLst>
      <p:ext uri="{BB962C8B-B14F-4D97-AF65-F5344CB8AC3E}">
        <p14:creationId xmlns:p14="http://schemas.microsoft.com/office/powerpoint/2010/main" val="133210391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Module Overview</a:t>
            </a:r>
            <a:endParaRPr lang="en-US" dirty="0"/>
          </a:p>
        </p:txBody>
      </p:sp>
      <p:sp>
        <p:nvSpPr>
          <p:cNvPr id="623619" name="Rectangle 3"/>
          <p:cNvSpPr>
            <a:spLocks noGrp="1" noChangeArrowheads="1"/>
          </p:cNvSpPr>
          <p:nvPr>
            <p:ph idx="1"/>
          </p:nvPr>
        </p:nvSpPr>
        <p:spPr/>
        <p:txBody>
          <a:bodyPr>
            <a:normAutofit/>
          </a:bodyPr>
          <a:lstStyle/>
          <a:p>
            <a:r>
              <a:rPr lang="en-US" dirty="0" smtClean="0">
                <a:solidFill>
                  <a:schemeClr val="tx1">
                    <a:lumMod val="65000"/>
                  </a:schemeClr>
                </a:solidFill>
              </a:rPr>
              <a:t>Performance Dashboard Reports</a:t>
            </a:r>
          </a:p>
          <a:p>
            <a:r>
              <a:rPr lang="en-US" dirty="0" smtClean="0">
                <a:solidFill>
                  <a:schemeClr val="tx1">
                    <a:lumMod val="65000"/>
                  </a:schemeClr>
                </a:solidFill>
              </a:rPr>
              <a:t>Utility Control Point (2008 R2)</a:t>
            </a:r>
          </a:p>
          <a:p>
            <a:r>
              <a:rPr lang="en-US" dirty="0" smtClean="0">
                <a:solidFill>
                  <a:schemeClr val="tx1">
                    <a:lumMod val="65000"/>
                  </a:schemeClr>
                </a:solidFill>
              </a:rPr>
              <a:t>Management data warehouse (2008+)</a:t>
            </a:r>
          </a:p>
          <a:p>
            <a:r>
              <a:rPr lang="en-US" dirty="0" smtClean="0"/>
              <a:t>Performance data collection</a:t>
            </a:r>
          </a:p>
          <a:p>
            <a:pPr lvl="1"/>
            <a:r>
              <a:rPr lang="en-US" dirty="0" smtClean="0"/>
              <a:t>Performance data collection components</a:t>
            </a:r>
          </a:p>
          <a:p>
            <a:pPr lvl="1"/>
            <a:r>
              <a:rPr lang="en-US" dirty="0" smtClean="0"/>
              <a:t>System collection sets</a:t>
            </a:r>
          </a:p>
          <a:p>
            <a:pPr lvl="1"/>
            <a:r>
              <a:rPr lang="en-US" dirty="0" smtClean="0"/>
              <a:t>User-defined collection sets</a:t>
            </a:r>
          </a:p>
          <a:p>
            <a:pPr lvl="1"/>
            <a:r>
              <a:rPr lang="en-US" dirty="0" smtClean="0"/>
              <a:t>Reporting</a:t>
            </a:r>
          </a:p>
          <a:p>
            <a:r>
              <a:rPr lang="en-US" dirty="0" smtClean="0"/>
              <a:t>Centralized administration: bringing it all together</a:t>
            </a:r>
          </a:p>
        </p:txBody>
      </p:sp>
    </p:spTree>
    <p:extLst>
      <p:ext uri="{BB962C8B-B14F-4D97-AF65-F5344CB8AC3E}">
        <p14:creationId xmlns:p14="http://schemas.microsoft.com/office/powerpoint/2010/main" val="1493773548"/>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Rounded Rectangle 74"/>
          <p:cNvSpPr/>
          <p:nvPr/>
        </p:nvSpPr>
        <p:spPr bwMode="auto">
          <a:xfrm>
            <a:off x="2376877" y="2023016"/>
            <a:ext cx="1547423" cy="308493"/>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400" b="0" dirty="0">
                <a:solidFill>
                  <a:srgbClr val="FFFFFF"/>
                </a:solidFill>
                <a:effectLst>
                  <a:outerShdw blurRad="38100" dist="38100" dir="2700000" algn="tl">
                    <a:srgbClr val="000000">
                      <a:alpha val="43137"/>
                    </a:srgbClr>
                  </a:outerShdw>
                </a:effectLst>
                <a:latin typeface="Eurostile"/>
              </a:rPr>
              <a:t>dir\*.cache files</a:t>
            </a:r>
          </a:p>
        </p:txBody>
      </p:sp>
      <p:sp>
        <p:nvSpPr>
          <p:cNvPr id="94" name="Rounded Rectangle 93"/>
          <p:cNvSpPr/>
          <p:nvPr/>
        </p:nvSpPr>
        <p:spPr bwMode="auto">
          <a:xfrm>
            <a:off x="3185620" y="2023016"/>
            <a:ext cx="1546718" cy="308493"/>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400" b="0" dirty="0">
                <a:solidFill>
                  <a:srgbClr val="FFFFFF"/>
                </a:solidFill>
                <a:effectLst>
                  <a:outerShdw blurRad="38100" dist="38100" dir="2700000" algn="tl">
                    <a:srgbClr val="000000">
                      <a:alpha val="43137"/>
                    </a:srgbClr>
                  </a:outerShdw>
                </a:effectLst>
                <a:latin typeface="Eurostile"/>
              </a:rPr>
              <a:t>dir\*.cache files</a:t>
            </a:r>
          </a:p>
        </p:txBody>
      </p:sp>
      <p:sp>
        <p:nvSpPr>
          <p:cNvPr id="102" name="Rounded Rectangle 101"/>
          <p:cNvSpPr/>
          <p:nvPr/>
        </p:nvSpPr>
        <p:spPr bwMode="auto">
          <a:xfrm>
            <a:off x="4004535" y="2023016"/>
            <a:ext cx="1546953" cy="308493"/>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400" b="0" dirty="0">
                <a:solidFill>
                  <a:srgbClr val="FFFFFF"/>
                </a:solidFill>
                <a:effectLst>
                  <a:outerShdw blurRad="38100" dist="38100" dir="2700000" algn="tl">
                    <a:srgbClr val="000000">
                      <a:alpha val="43137"/>
                    </a:srgbClr>
                  </a:outerShdw>
                </a:effectLst>
                <a:latin typeface="Eurostile"/>
              </a:rPr>
              <a:t>dir\*.cache files</a:t>
            </a:r>
          </a:p>
        </p:txBody>
      </p:sp>
      <p:sp>
        <p:nvSpPr>
          <p:cNvPr id="110" name="Rounded Rectangle 109"/>
          <p:cNvSpPr/>
          <p:nvPr/>
        </p:nvSpPr>
        <p:spPr bwMode="auto">
          <a:xfrm>
            <a:off x="4812102" y="2023016"/>
            <a:ext cx="1547423" cy="308493"/>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400" b="0" dirty="0">
                <a:solidFill>
                  <a:srgbClr val="FFFFFF"/>
                </a:solidFill>
                <a:effectLst>
                  <a:outerShdw blurRad="38100" dist="38100" dir="2700000" algn="tl">
                    <a:srgbClr val="000000">
                      <a:alpha val="43137"/>
                    </a:srgbClr>
                  </a:outerShdw>
                </a:effectLst>
                <a:latin typeface="Eurostile"/>
              </a:rPr>
              <a:t>dir\*.cache files</a:t>
            </a:r>
          </a:p>
        </p:txBody>
      </p:sp>
      <p:sp>
        <p:nvSpPr>
          <p:cNvPr id="54274" name="Title 1"/>
          <p:cNvSpPr>
            <a:spLocks noGrp="1"/>
          </p:cNvSpPr>
          <p:nvPr>
            <p:ph type="title"/>
          </p:nvPr>
        </p:nvSpPr>
        <p:spPr/>
        <p:txBody>
          <a:bodyPr/>
          <a:lstStyle/>
          <a:p>
            <a:r>
              <a:rPr lang="en-US" dirty="0" smtClean="0"/>
              <a:t>What Runs Where?</a:t>
            </a:r>
          </a:p>
        </p:txBody>
      </p:sp>
      <p:sp>
        <p:nvSpPr>
          <p:cNvPr id="4" name="Content Placeholder 3"/>
          <p:cNvSpPr>
            <a:spLocks noGrp="1"/>
          </p:cNvSpPr>
          <p:nvPr>
            <p:ph idx="1"/>
          </p:nvPr>
        </p:nvSpPr>
        <p:spPr/>
        <p:txBody>
          <a:bodyPr/>
          <a:lstStyle/>
          <a:p>
            <a:endParaRPr lang="en-US"/>
          </a:p>
        </p:txBody>
      </p:sp>
      <p:sp>
        <p:nvSpPr>
          <p:cNvPr id="66" name="File"/>
          <p:cNvSpPr>
            <a:spLocks noEditPoints="1" noChangeArrowheads="1"/>
          </p:cNvSpPr>
          <p:nvPr/>
        </p:nvSpPr>
        <p:spPr bwMode="auto">
          <a:xfrm>
            <a:off x="2378995" y="3748025"/>
            <a:ext cx="1795272" cy="112204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71" name="File"/>
          <p:cNvSpPr>
            <a:spLocks noEditPoints="1" noChangeArrowheads="1"/>
          </p:cNvSpPr>
          <p:nvPr/>
        </p:nvSpPr>
        <p:spPr bwMode="auto">
          <a:xfrm>
            <a:off x="2388311" y="1008038"/>
            <a:ext cx="1533702" cy="95785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72" name="TextBox 71"/>
          <p:cNvSpPr txBox="1"/>
          <p:nvPr/>
        </p:nvSpPr>
        <p:spPr bwMode="auto">
          <a:xfrm>
            <a:off x="2349500" y="941388"/>
            <a:ext cx="777875" cy="307975"/>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73" name="TextBox 72"/>
          <p:cNvSpPr txBox="1"/>
          <p:nvPr/>
        </p:nvSpPr>
        <p:spPr bwMode="auto">
          <a:xfrm>
            <a:off x="2433638" y="1238250"/>
            <a:ext cx="777875"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74" name="TextBox 73"/>
          <p:cNvSpPr txBox="1"/>
          <p:nvPr/>
        </p:nvSpPr>
        <p:spPr bwMode="auto">
          <a:xfrm>
            <a:off x="2433638" y="1501775"/>
            <a:ext cx="1155700"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sp>
        <p:nvSpPr>
          <p:cNvPr id="70" name="tower"/>
          <p:cNvSpPr>
            <a:spLocks noEditPoints="1" noChangeArrowheads="1"/>
          </p:cNvSpPr>
          <p:nvPr/>
        </p:nvSpPr>
        <p:spPr bwMode="auto">
          <a:xfrm>
            <a:off x="1831975" y="13303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graphicFrame>
        <p:nvGraphicFramePr>
          <p:cNvPr id="76" name="Table 75"/>
          <p:cNvGraphicFramePr>
            <a:graphicFrameLocks noGrp="1"/>
          </p:cNvGraphicFramePr>
          <p:nvPr/>
        </p:nvGraphicFramePr>
        <p:xfrm>
          <a:off x="2861221" y="4120601"/>
          <a:ext cx="833120" cy="411480"/>
        </p:xfrm>
        <a:graphic>
          <a:graphicData uri="http://schemas.openxmlformats.org/drawingml/2006/table">
            <a:tbl>
              <a:tblPr firstRow="1" bandRow="1">
                <a:tableStyleId>{D7AC3CCA-C797-4891-BE02-D94E43425B78}</a:tableStyleId>
              </a:tblPr>
              <a:tblGrid>
                <a:gridCol w="208280"/>
                <a:gridCol w="208280"/>
                <a:gridCol w="208280"/>
                <a:gridCol w="208280"/>
              </a:tblGrid>
              <a:tr h="0">
                <a:tc>
                  <a:txBody>
                    <a:bodyPr/>
                    <a:lstStyle/>
                    <a:p>
                      <a:endParaRPr lang="en-US" sz="300" dirty="0"/>
                    </a:p>
                  </a:txBody>
                  <a:tcPr/>
                </a:tc>
                <a:tc>
                  <a:txBody>
                    <a:bodyPr/>
                    <a:lstStyle/>
                    <a:p>
                      <a:endParaRPr lang="en-US" sz="300"/>
                    </a:p>
                  </a:txBody>
                  <a:tcPr/>
                </a:tc>
                <a:tc>
                  <a:txBody>
                    <a:bodyPr/>
                    <a:lstStyle/>
                    <a:p>
                      <a:endParaRPr lang="en-US" sz="300"/>
                    </a:p>
                  </a:txBody>
                  <a:tcPr/>
                </a:tc>
                <a:tc>
                  <a:txBody>
                    <a:bodyPr/>
                    <a:lstStyle/>
                    <a:p>
                      <a:endParaRPr lang="en-US" sz="300" dirty="0"/>
                    </a:p>
                  </a:txBody>
                  <a:tcPr/>
                </a:tc>
              </a:tr>
              <a:tr h="0">
                <a:tc>
                  <a:txBody>
                    <a:bodyPr/>
                    <a:lstStyle/>
                    <a:p>
                      <a:endParaRPr lang="en-US" sz="300"/>
                    </a:p>
                  </a:txBody>
                  <a:tcPr/>
                </a:tc>
                <a:tc>
                  <a:txBody>
                    <a:bodyPr/>
                    <a:lstStyle/>
                    <a:p>
                      <a:endParaRPr lang="en-US" sz="300" dirty="0"/>
                    </a:p>
                  </a:txBody>
                  <a:tcPr/>
                </a:tc>
                <a:tc>
                  <a:txBody>
                    <a:bodyPr/>
                    <a:lstStyle/>
                    <a:p>
                      <a:endParaRPr lang="en-US" sz="300" dirty="0"/>
                    </a:p>
                  </a:txBody>
                  <a:tcPr/>
                </a:tc>
                <a:tc>
                  <a:txBody>
                    <a:bodyPr/>
                    <a:lstStyle/>
                    <a:p>
                      <a:endParaRPr lang="en-US" sz="300" dirty="0"/>
                    </a:p>
                  </a:txBody>
                  <a:tcPr/>
                </a:tc>
              </a:tr>
              <a:tr h="0">
                <a:tc>
                  <a:txBody>
                    <a:bodyPr/>
                    <a:lstStyle/>
                    <a:p>
                      <a:endParaRPr lang="en-US" sz="300"/>
                    </a:p>
                  </a:txBody>
                  <a:tcPr/>
                </a:tc>
                <a:tc>
                  <a:txBody>
                    <a:bodyPr/>
                    <a:lstStyle/>
                    <a:p>
                      <a:endParaRPr lang="en-US" sz="300"/>
                    </a:p>
                  </a:txBody>
                  <a:tcPr/>
                </a:tc>
                <a:tc>
                  <a:txBody>
                    <a:bodyPr/>
                    <a:lstStyle/>
                    <a:p>
                      <a:endParaRPr lang="en-US" sz="300" dirty="0"/>
                    </a:p>
                  </a:txBody>
                  <a:tcPr/>
                </a:tc>
                <a:tc>
                  <a:txBody>
                    <a:bodyPr/>
                    <a:lstStyle/>
                    <a:p>
                      <a:endParaRPr lang="en-US" sz="300" dirty="0"/>
                    </a:p>
                  </a:txBody>
                  <a:tcPr/>
                </a:tc>
              </a:tr>
            </a:tbl>
          </a:graphicData>
        </a:graphic>
      </p:graphicFrame>
      <p:sp>
        <p:nvSpPr>
          <p:cNvPr id="77" name="TextBox 76"/>
          <p:cNvSpPr txBox="1"/>
          <p:nvPr/>
        </p:nvSpPr>
        <p:spPr>
          <a:xfrm>
            <a:off x="2374900" y="3703638"/>
            <a:ext cx="777875" cy="338137"/>
          </a:xfrm>
          <a:prstGeom prst="rect">
            <a:avLst/>
          </a:prstGeom>
          <a:noFill/>
        </p:spPr>
        <p:txBody>
          <a:bodyPr>
            <a:spAutoFit/>
          </a:bodyPr>
          <a:lstStyle/>
          <a:p>
            <a:pPr algn="ctr" defTabSz="914363" fontAlgn="auto">
              <a:lnSpc>
                <a:spcPct val="100000"/>
              </a:lnSpc>
              <a:spcBef>
                <a:spcPts val="0"/>
              </a:spcBef>
              <a:spcAft>
                <a:spcPts val="0"/>
              </a:spcAft>
              <a:defRPr/>
            </a:pPr>
            <a:r>
              <a:rPr lang="en-US" sz="1600" b="0" dirty="0" err="1">
                <a:solidFill>
                  <a:srgbClr val="FFFFFF"/>
                </a:solidFill>
                <a:effectLst>
                  <a:outerShdw blurRad="38100" dist="38100" dir="2700000" algn="tl">
                    <a:srgbClr val="000000">
                      <a:alpha val="43137"/>
                    </a:srgbClr>
                  </a:outerShdw>
                </a:effectLst>
                <a:latin typeface="Arial Narrow" pitchFamily="34" charset="0"/>
              </a:rPr>
              <a:t>mdw</a:t>
            </a:r>
            <a:endParaRPr lang="en-US" sz="1600" b="0" dirty="0">
              <a:solidFill>
                <a:srgbClr val="FFFFFF"/>
              </a:solidFill>
              <a:effectLst>
                <a:outerShdw blurRad="38100" dist="38100" dir="2700000" algn="tl">
                  <a:srgbClr val="000000">
                    <a:alpha val="43137"/>
                  </a:srgbClr>
                </a:outerShdw>
              </a:effectLst>
              <a:latin typeface="Arial Narrow" pitchFamily="34" charset="0"/>
            </a:endParaRPr>
          </a:p>
        </p:txBody>
      </p:sp>
      <p:sp>
        <p:nvSpPr>
          <p:cNvPr id="78" name="tower"/>
          <p:cNvSpPr>
            <a:spLocks noEditPoints="1" noChangeArrowheads="1"/>
          </p:cNvSpPr>
          <p:nvPr/>
        </p:nvSpPr>
        <p:spPr bwMode="auto">
          <a:xfrm>
            <a:off x="1143000" y="3086100"/>
            <a:ext cx="1143000" cy="1900238"/>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effectLst>
                <a:glow rad="63500">
                  <a:srgbClr val="DADADA">
                    <a:satMod val="175000"/>
                    <a:alpha val="40000"/>
                  </a:srgbClr>
                </a:glow>
              </a:effectLst>
              <a:latin typeface="Eurostile"/>
            </a:endParaRPr>
          </a:p>
        </p:txBody>
      </p:sp>
      <p:sp>
        <p:nvSpPr>
          <p:cNvPr id="79" name="TextBox 78"/>
          <p:cNvSpPr txBox="1"/>
          <p:nvPr/>
        </p:nvSpPr>
        <p:spPr>
          <a:xfrm>
            <a:off x="217171" y="1131570"/>
            <a:ext cx="1508760" cy="1464231"/>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600" dirty="0">
                <a:solidFill>
                  <a:srgbClr val="FFFFFF"/>
                </a:solidFill>
                <a:latin typeface="Arial Narrow" pitchFamily="34" charset="0"/>
              </a:rPr>
              <a:t>Target Servers</a:t>
            </a:r>
          </a:p>
          <a:p>
            <a:pPr algn="ctr" defTabSz="914363" fontAlgn="auto">
              <a:lnSpc>
                <a:spcPct val="100000"/>
              </a:lnSpc>
              <a:spcBef>
                <a:spcPts val="0"/>
              </a:spcBef>
              <a:spcAft>
                <a:spcPts val="0"/>
              </a:spcAft>
              <a:defRPr/>
            </a:pPr>
            <a:r>
              <a:rPr lang="en-US" sz="1600" b="0" dirty="0">
                <a:solidFill>
                  <a:srgbClr val="FFFFFF"/>
                </a:solidFill>
                <a:latin typeface="Arial Narrow" pitchFamily="34" charset="0"/>
              </a:rPr>
              <a:t>Data collection started by running MDW wizard</a:t>
            </a:r>
          </a:p>
        </p:txBody>
      </p:sp>
      <p:cxnSp>
        <p:nvCxnSpPr>
          <p:cNvPr id="81" name="Straight Arrow Connector 80"/>
          <p:cNvCxnSpPr>
            <a:endCxn id="112" idx="7"/>
          </p:cNvCxnSpPr>
          <p:nvPr/>
        </p:nvCxnSpPr>
        <p:spPr bwMode="auto">
          <a:xfrm flipV="1">
            <a:off x="3292475" y="2446338"/>
            <a:ext cx="2073275"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cxnSp>
        <p:nvCxnSpPr>
          <p:cNvPr id="82" name="Straight Arrow Connector 81"/>
          <p:cNvCxnSpPr>
            <a:endCxn id="104" idx="7"/>
          </p:cNvCxnSpPr>
          <p:nvPr/>
        </p:nvCxnSpPr>
        <p:spPr bwMode="auto">
          <a:xfrm flipV="1">
            <a:off x="3292475" y="2446338"/>
            <a:ext cx="1262063"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cxnSp>
        <p:nvCxnSpPr>
          <p:cNvPr id="83" name="Straight Arrow Connector 82"/>
          <p:cNvCxnSpPr>
            <a:endCxn id="96" idx="7"/>
          </p:cNvCxnSpPr>
          <p:nvPr/>
        </p:nvCxnSpPr>
        <p:spPr bwMode="auto">
          <a:xfrm flipV="1">
            <a:off x="3292475" y="2446338"/>
            <a:ext cx="450850"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cxnSp>
        <p:nvCxnSpPr>
          <p:cNvPr id="84" name="Straight Arrow Connector 83"/>
          <p:cNvCxnSpPr>
            <a:endCxn id="88" idx="7"/>
          </p:cNvCxnSpPr>
          <p:nvPr/>
        </p:nvCxnSpPr>
        <p:spPr bwMode="auto">
          <a:xfrm flipH="1" flipV="1">
            <a:off x="2930525" y="2446338"/>
            <a:ext cx="361950"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cxnSp>
        <p:nvCxnSpPr>
          <p:cNvPr id="85" name="Straight Arrow Connector 84"/>
          <p:cNvCxnSpPr>
            <a:endCxn id="70" idx="7"/>
          </p:cNvCxnSpPr>
          <p:nvPr/>
        </p:nvCxnSpPr>
        <p:spPr bwMode="auto">
          <a:xfrm flipH="1" flipV="1">
            <a:off x="2119313" y="2446338"/>
            <a:ext cx="1173162" cy="1470025"/>
          </a:xfrm>
          <a:prstGeom prst="straightConnector1">
            <a:avLst/>
          </a:prstGeom>
          <a:solidFill>
            <a:schemeClr val="bg1"/>
          </a:solidFill>
          <a:ln w="38100" cap="rnd" cmpd="dbl" algn="ctr">
            <a:solidFill>
              <a:schemeClr val="accent1"/>
            </a:solidFill>
            <a:prstDash val="solid"/>
            <a:round/>
            <a:headEnd type="triangle" w="lg" len="med"/>
            <a:tailEnd type="triangle" w="lg" len="med"/>
          </a:ln>
          <a:effectLst/>
        </p:spPr>
      </p:cxnSp>
      <p:sp>
        <p:nvSpPr>
          <p:cNvPr id="86" name="Isosceles Triangle 85"/>
          <p:cNvSpPr/>
          <p:nvPr/>
        </p:nvSpPr>
        <p:spPr bwMode="auto">
          <a:xfrm rot="10800000">
            <a:off x="3097213" y="3806825"/>
            <a:ext cx="400050" cy="228600"/>
          </a:xfrm>
          <a:prstGeom prst="triangle">
            <a:avLst>
              <a:gd name="adj" fmla="val 52857"/>
            </a:avLst>
          </a:prstGeom>
          <a:solidFill>
            <a:schemeClr val="bg1"/>
          </a:solidFill>
          <a:ln w="9525" cap="flat" cmpd="sng" algn="ctr">
            <a:solidFill>
              <a:schemeClr val="bg1"/>
            </a:solidFill>
            <a:prstDash val="solid"/>
            <a:round/>
            <a:headEnd type="none" w="med" len="med"/>
            <a:tailEnd type="none" w="med" len="med"/>
          </a:ln>
          <a:effectLst/>
        </p:spPr>
        <p:txBody>
          <a:bodyPr wrap="none" anchor="ctr"/>
          <a:lstStyle/>
          <a:p>
            <a:pPr algn="ctr" defTabSz="914363" eaLnBrk="0" fontAlgn="auto" hangingPunct="0">
              <a:lnSpc>
                <a:spcPct val="100000"/>
              </a:lnSpc>
              <a:spcBef>
                <a:spcPts val="0"/>
              </a:spcBef>
              <a:spcAft>
                <a:spcPts val="0"/>
              </a:spcAft>
              <a:defRPr/>
            </a:pPr>
            <a:endParaRPr lang="en-US" sz="1800">
              <a:solidFill>
                <a:srgbClr val="FFFFFF"/>
              </a:solidFill>
              <a:latin typeface="Arial Narrow" pitchFamily="34" charset="0"/>
            </a:endParaRPr>
          </a:p>
        </p:txBody>
      </p:sp>
      <p:sp>
        <p:nvSpPr>
          <p:cNvPr id="88" name="tower"/>
          <p:cNvSpPr>
            <a:spLocks noEditPoints="1" noChangeArrowheads="1"/>
          </p:cNvSpPr>
          <p:nvPr/>
        </p:nvSpPr>
        <p:spPr bwMode="auto">
          <a:xfrm>
            <a:off x="2644775" y="13303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90" name="File"/>
          <p:cNvSpPr>
            <a:spLocks noEditPoints="1" noChangeArrowheads="1"/>
          </p:cNvSpPr>
          <p:nvPr/>
        </p:nvSpPr>
        <p:spPr bwMode="auto">
          <a:xfrm>
            <a:off x="3197049" y="1008038"/>
            <a:ext cx="1533004" cy="95785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91" name="TextBox 90"/>
          <p:cNvSpPr txBox="1"/>
          <p:nvPr/>
        </p:nvSpPr>
        <p:spPr bwMode="auto">
          <a:xfrm>
            <a:off x="3159125" y="941388"/>
            <a:ext cx="777875" cy="307975"/>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92" name="TextBox 91"/>
          <p:cNvSpPr txBox="1"/>
          <p:nvPr/>
        </p:nvSpPr>
        <p:spPr bwMode="auto">
          <a:xfrm>
            <a:off x="3243263" y="1238250"/>
            <a:ext cx="776287"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93" name="TextBox 92"/>
          <p:cNvSpPr txBox="1"/>
          <p:nvPr/>
        </p:nvSpPr>
        <p:spPr bwMode="auto">
          <a:xfrm>
            <a:off x="3243263" y="1501775"/>
            <a:ext cx="1154112"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sp>
        <p:nvSpPr>
          <p:cNvPr id="96" name="tower"/>
          <p:cNvSpPr>
            <a:spLocks noEditPoints="1" noChangeArrowheads="1"/>
          </p:cNvSpPr>
          <p:nvPr/>
        </p:nvSpPr>
        <p:spPr bwMode="auto">
          <a:xfrm>
            <a:off x="3455988" y="1330325"/>
            <a:ext cx="585787"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98" name="File"/>
          <p:cNvSpPr>
            <a:spLocks noEditPoints="1" noChangeArrowheads="1"/>
          </p:cNvSpPr>
          <p:nvPr/>
        </p:nvSpPr>
        <p:spPr bwMode="auto">
          <a:xfrm>
            <a:off x="4015965" y="1008038"/>
            <a:ext cx="1533237" cy="95785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99" name="TextBox 98"/>
          <p:cNvSpPr txBox="1"/>
          <p:nvPr/>
        </p:nvSpPr>
        <p:spPr bwMode="auto">
          <a:xfrm>
            <a:off x="3978275" y="941388"/>
            <a:ext cx="777875" cy="307975"/>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100" name="TextBox 99"/>
          <p:cNvSpPr txBox="1"/>
          <p:nvPr/>
        </p:nvSpPr>
        <p:spPr bwMode="auto">
          <a:xfrm>
            <a:off x="4062413" y="1238250"/>
            <a:ext cx="776287"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101" name="TextBox 100"/>
          <p:cNvSpPr txBox="1"/>
          <p:nvPr/>
        </p:nvSpPr>
        <p:spPr bwMode="auto">
          <a:xfrm>
            <a:off x="4062413" y="1501775"/>
            <a:ext cx="1154112"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sp>
        <p:nvSpPr>
          <p:cNvPr id="104" name="tower"/>
          <p:cNvSpPr>
            <a:spLocks noEditPoints="1" noChangeArrowheads="1"/>
          </p:cNvSpPr>
          <p:nvPr/>
        </p:nvSpPr>
        <p:spPr bwMode="auto">
          <a:xfrm>
            <a:off x="4267200" y="1330325"/>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106" name="File"/>
          <p:cNvSpPr>
            <a:spLocks noEditPoints="1" noChangeArrowheads="1"/>
          </p:cNvSpPr>
          <p:nvPr/>
        </p:nvSpPr>
        <p:spPr bwMode="auto">
          <a:xfrm>
            <a:off x="4823536" y="1008038"/>
            <a:ext cx="1533702" cy="957850"/>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107" name="TextBox 106"/>
          <p:cNvSpPr txBox="1"/>
          <p:nvPr/>
        </p:nvSpPr>
        <p:spPr bwMode="auto">
          <a:xfrm>
            <a:off x="4784725" y="941388"/>
            <a:ext cx="777875" cy="307975"/>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108" name="TextBox 107"/>
          <p:cNvSpPr txBox="1"/>
          <p:nvPr/>
        </p:nvSpPr>
        <p:spPr bwMode="auto">
          <a:xfrm>
            <a:off x="4868863" y="1238250"/>
            <a:ext cx="777875"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109" name="TextBox 108"/>
          <p:cNvSpPr txBox="1"/>
          <p:nvPr/>
        </p:nvSpPr>
        <p:spPr bwMode="auto">
          <a:xfrm>
            <a:off x="4868863" y="1501775"/>
            <a:ext cx="1155700" cy="338138"/>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grpSp>
        <p:nvGrpSpPr>
          <p:cNvPr id="2" name="Group 133"/>
          <p:cNvGrpSpPr>
            <a:grpSpLocks/>
          </p:cNvGrpSpPr>
          <p:nvPr/>
        </p:nvGrpSpPr>
        <p:grpSpPr bwMode="auto">
          <a:xfrm>
            <a:off x="5078413" y="941388"/>
            <a:ext cx="2100262" cy="1504950"/>
            <a:chOff x="5078856" y="941070"/>
            <a:chExt cx="2099184" cy="1505523"/>
          </a:xfrm>
        </p:grpSpPr>
        <p:sp>
          <p:nvSpPr>
            <p:cNvPr id="112" name="tower"/>
            <p:cNvSpPr>
              <a:spLocks noEditPoints="1" noChangeArrowheads="1"/>
            </p:cNvSpPr>
            <p:nvPr/>
          </p:nvSpPr>
          <p:spPr bwMode="auto">
            <a:xfrm>
              <a:off x="5078856" y="1330155"/>
              <a:ext cx="585486" cy="1116438"/>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solidFill>
              <a:schemeClr val="accent1"/>
            </a:solidFill>
            <a:ln w="9525">
              <a:solidFill>
                <a:srgbClr val="000000"/>
              </a:solidFill>
              <a:miter lim="800000"/>
              <a:headEnd/>
              <a:tailEnd/>
            </a:ln>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grpSp>
          <p:nvGrpSpPr>
            <p:cNvPr id="3" name="Group 89"/>
            <p:cNvGrpSpPr>
              <a:grpSpLocks/>
            </p:cNvGrpSpPr>
            <p:nvPr/>
          </p:nvGrpSpPr>
          <p:grpSpPr bwMode="auto">
            <a:xfrm>
              <a:off x="5604510" y="941070"/>
              <a:ext cx="1573530" cy="1390650"/>
              <a:chOff x="5673090" y="1123950"/>
              <a:chExt cx="1573530" cy="1390650"/>
            </a:xfrm>
          </p:grpSpPr>
          <p:sp>
            <p:nvSpPr>
              <p:cNvPr id="114" name="File"/>
              <p:cNvSpPr>
                <a:spLocks noEditPoints="1" noChangeArrowheads="1"/>
              </p:cNvSpPr>
              <p:nvPr/>
            </p:nvSpPr>
            <p:spPr bwMode="auto">
              <a:xfrm>
                <a:off x="5711190" y="1190625"/>
                <a:ext cx="1533144" cy="95821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lstStyle/>
              <a:p>
                <a:pPr defTabSz="914363" fontAlgn="auto">
                  <a:lnSpc>
                    <a:spcPct val="100000"/>
                  </a:lnSpc>
                  <a:spcBef>
                    <a:spcPts val="0"/>
                  </a:spcBef>
                  <a:spcAft>
                    <a:spcPts val="0"/>
                  </a:spcAft>
                  <a:defRPr/>
                </a:pPr>
                <a:endParaRPr lang="en-US" sz="1800" b="0">
                  <a:solidFill>
                    <a:srgbClr val="FFFFFF"/>
                  </a:solidFill>
                  <a:latin typeface="Eurostile"/>
                </a:endParaRPr>
              </a:p>
            </p:txBody>
          </p:sp>
          <p:sp>
            <p:nvSpPr>
              <p:cNvPr id="115" name="TextBox 114"/>
              <p:cNvSpPr txBox="1"/>
              <p:nvPr/>
            </p:nvSpPr>
            <p:spPr>
              <a:xfrm>
                <a:off x="5672628" y="1123950"/>
                <a:ext cx="777476" cy="308092"/>
              </a:xfrm>
              <a:prstGeom prst="rect">
                <a:avLst/>
              </a:prstGeom>
              <a:noFill/>
            </p:spPr>
            <p:txBody>
              <a:bodyPr>
                <a:spAutoFit/>
              </a:bodyPr>
              <a:lstStyle/>
              <a:p>
                <a:pPr algn="ctr" defTabSz="914363" fontAlgn="auto">
                  <a:lnSpc>
                    <a:spcPct val="100000"/>
                  </a:lnSpc>
                  <a:spcBef>
                    <a:spcPts val="0"/>
                  </a:spcBef>
                  <a:spcAft>
                    <a:spcPts val="0"/>
                  </a:spcAft>
                  <a:defRPr/>
                </a:pPr>
                <a:r>
                  <a:rPr lang="en-US" sz="1400" b="0" dirty="0" err="1">
                    <a:solidFill>
                      <a:srgbClr val="FFFFFF"/>
                    </a:solidFill>
                    <a:latin typeface="Arial Narrow" pitchFamily="34" charset="0"/>
                  </a:rPr>
                  <a:t>msdb</a:t>
                </a:r>
                <a:endParaRPr lang="en-US" sz="1400" b="0" dirty="0">
                  <a:solidFill>
                    <a:srgbClr val="FFFFFF"/>
                  </a:solidFill>
                  <a:latin typeface="Arial Narrow" pitchFamily="34" charset="0"/>
                </a:endParaRPr>
              </a:p>
            </p:txBody>
          </p:sp>
          <p:sp>
            <p:nvSpPr>
              <p:cNvPr id="116" name="TextBox 115"/>
              <p:cNvSpPr txBox="1"/>
              <p:nvPr/>
            </p:nvSpPr>
            <p:spPr>
              <a:xfrm>
                <a:off x="5756723" y="1420925"/>
                <a:ext cx="777476" cy="338267"/>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Jobs</a:t>
                </a:r>
              </a:p>
            </p:txBody>
          </p:sp>
          <p:sp>
            <p:nvSpPr>
              <p:cNvPr id="117" name="TextBox 116"/>
              <p:cNvSpPr txBox="1"/>
              <p:nvPr/>
            </p:nvSpPr>
            <p:spPr>
              <a:xfrm>
                <a:off x="5756723" y="1684550"/>
                <a:ext cx="1155107" cy="338267"/>
              </a:xfrm>
              <a:prstGeom prst="rect">
                <a:avLst/>
              </a:prstGeom>
              <a:noFill/>
            </p:spPr>
            <p:txBody>
              <a:bodyPr>
                <a:spAutoFit/>
              </a:bodyPr>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Schedules</a:t>
                </a:r>
              </a:p>
            </p:txBody>
          </p:sp>
          <p:sp>
            <p:nvSpPr>
              <p:cNvPr id="118" name="Rounded Rectangle 117"/>
              <p:cNvSpPr/>
              <p:nvPr/>
            </p:nvSpPr>
            <p:spPr bwMode="auto">
              <a:xfrm>
                <a:off x="5699760" y="2205990"/>
                <a:ext cx="1546860" cy="308610"/>
              </a:xfrm>
              <a:prstGeom prst="roundRect">
                <a:avLst/>
              </a:pr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anchor="ctr" anchorCtr="1"/>
              <a:lstStyle/>
              <a:p>
                <a:pPr defTabSz="914363" fontAlgn="auto">
                  <a:lnSpc>
                    <a:spcPct val="100000"/>
                  </a:lnSpc>
                  <a:spcBef>
                    <a:spcPts val="0"/>
                  </a:spcBef>
                  <a:spcAft>
                    <a:spcPts val="0"/>
                  </a:spcAft>
                  <a:defRPr/>
                </a:pPr>
                <a:r>
                  <a:rPr lang="en-US" sz="1600" b="0" dirty="0">
                    <a:solidFill>
                      <a:srgbClr val="FFFFFF"/>
                    </a:solidFill>
                    <a:effectLst>
                      <a:outerShdw blurRad="38100" dist="38100" dir="2700000" algn="tl">
                        <a:srgbClr val="000000">
                          <a:alpha val="43137"/>
                        </a:srgbClr>
                      </a:outerShdw>
                    </a:effectLst>
                    <a:latin typeface="Arial Narrow" pitchFamily="34" charset="0"/>
                  </a:rPr>
                  <a:t>dir\*.cache files</a:t>
                </a:r>
              </a:p>
            </p:txBody>
          </p:sp>
        </p:grpSp>
      </p:grpSp>
      <p:sp>
        <p:nvSpPr>
          <p:cNvPr id="119" name="TextBox 118"/>
          <p:cNvSpPr txBox="1"/>
          <p:nvPr/>
        </p:nvSpPr>
        <p:spPr>
          <a:xfrm>
            <a:off x="3829050" y="4263390"/>
            <a:ext cx="3920490" cy="2281476"/>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600" dirty="0">
                <a:solidFill>
                  <a:srgbClr val="FFFFFF"/>
                </a:solidFill>
                <a:latin typeface="Arial Narrow" pitchFamily="34" charset="0"/>
              </a:rPr>
              <a:t>Schemas</a:t>
            </a:r>
          </a:p>
          <a:p>
            <a:pPr algn="ctr" defTabSz="914363" fontAlgn="auto">
              <a:lnSpc>
                <a:spcPct val="100000"/>
              </a:lnSpc>
              <a:spcBef>
                <a:spcPts val="0"/>
              </a:spcBef>
              <a:spcAft>
                <a:spcPts val="0"/>
              </a:spcAft>
              <a:defRPr/>
            </a:pPr>
            <a:r>
              <a:rPr lang="en-US" sz="1600" dirty="0">
                <a:solidFill>
                  <a:srgbClr val="FFFFFF"/>
                </a:solidFill>
                <a:latin typeface="Arial Narrow" pitchFamily="34" charset="0"/>
              </a:rPr>
              <a:t>Core</a:t>
            </a:r>
            <a:r>
              <a:rPr lang="en-US" sz="1600" b="0" dirty="0">
                <a:solidFill>
                  <a:srgbClr val="FFFFFF"/>
                </a:solidFill>
                <a:latin typeface="Arial Narrow" pitchFamily="34" charset="0"/>
              </a:rPr>
              <a:t>: Tables, views, and stored procedures for organizing and identifying collected data</a:t>
            </a:r>
          </a:p>
          <a:p>
            <a:pPr algn="ctr" defTabSz="914363" fontAlgn="auto">
              <a:lnSpc>
                <a:spcPct val="100000"/>
              </a:lnSpc>
              <a:spcBef>
                <a:spcPts val="0"/>
              </a:spcBef>
              <a:spcAft>
                <a:spcPts val="0"/>
              </a:spcAft>
              <a:defRPr/>
            </a:pPr>
            <a:r>
              <a:rPr lang="en-US" sz="1600" dirty="0">
                <a:solidFill>
                  <a:srgbClr val="FFFFFF"/>
                </a:solidFill>
                <a:latin typeface="Arial Narrow" pitchFamily="34" charset="0"/>
              </a:rPr>
              <a:t>Snapshots</a:t>
            </a:r>
            <a:r>
              <a:rPr lang="en-US" sz="1600" b="0" dirty="0">
                <a:solidFill>
                  <a:srgbClr val="FFFFFF"/>
                </a:solidFill>
                <a:latin typeface="Arial Narrow" pitchFamily="34" charset="0"/>
              </a:rPr>
              <a:t>: store the data collected by the system data collection sets</a:t>
            </a:r>
          </a:p>
          <a:p>
            <a:pPr algn="ctr" defTabSz="914363" fontAlgn="auto">
              <a:lnSpc>
                <a:spcPct val="100000"/>
              </a:lnSpc>
              <a:spcBef>
                <a:spcPts val="0"/>
              </a:spcBef>
              <a:spcAft>
                <a:spcPts val="0"/>
              </a:spcAft>
              <a:defRPr/>
            </a:pPr>
            <a:r>
              <a:rPr lang="en-US" sz="1600" dirty="0" err="1">
                <a:solidFill>
                  <a:srgbClr val="FFFFFF"/>
                </a:solidFill>
                <a:latin typeface="Arial Narrow" pitchFamily="34" charset="0"/>
              </a:rPr>
              <a:t>Custom_snapshots</a:t>
            </a:r>
            <a:r>
              <a:rPr lang="en-US" sz="1600" b="0" dirty="0">
                <a:solidFill>
                  <a:srgbClr val="FFFFFF"/>
                </a:solidFill>
                <a:latin typeface="Arial Narrow" pitchFamily="34" charset="0"/>
              </a:rPr>
              <a:t>: this schema does not exist until custom data collection is defined and started</a:t>
            </a:r>
          </a:p>
        </p:txBody>
      </p:sp>
      <p:sp>
        <p:nvSpPr>
          <p:cNvPr id="120" name="TextBox 119"/>
          <p:cNvSpPr txBox="1"/>
          <p:nvPr/>
        </p:nvSpPr>
        <p:spPr>
          <a:xfrm>
            <a:off x="6747510" y="666750"/>
            <a:ext cx="2259330" cy="919401"/>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200" dirty="0">
                <a:solidFill>
                  <a:srgbClr val="FFFFFF"/>
                </a:solidFill>
                <a:latin typeface="Arial Narrow" pitchFamily="34" charset="0"/>
              </a:rPr>
              <a:t>Data Collection</a:t>
            </a:r>
          </a:p>
          <a:p>
            <a:pPr algn="ctr" defTabSz="914363" fontAlgn="auto">
              <a:lnSpc>
                <a:spcPct val="100000"/>
              </a:lnSpc>
              <a:spcBef>
                <a:spcPts val="0"/>
              </a:spcBef>
              <a:spcAft>
                <a:spcPts val="0"/>
              </a:spcAft>
              <a:defRPr/>
            </a:pPr>
            <a:r>
              <a:rPr lang="en-US" sz="1200" dirty="0">
                <a:solidFill>
                  <a:srgbClr val="FFFFFF"/>
                </a:solidFill>
                <a:latin typeface="Arial Narrow" pitchFamily="34" charset="0"/>
              </a:rPr>
              <a:t>View Logs</a:t>
            </a:r>
            <a:r>
              <a:rPr lang="en-US" sz="1200" b="0" dirty="0">
                <a:solidFill>
                  <a:srgbClr val="FFFFFF"/>
                </a:solidFill>
                <a:latin typeface="Arial Narrow" pitchFamily="34" charset="0"/>
              </a:rPr>
              <a:t>: Data collection logs as well as job history and SQL Agent logs</a:t>
            </a:r>
          </a:p>
        </p:txBody>
      </p:sp>
      <p:sp>
        <p:nvSpPr>
          <p:cNvPr id="121" name="Oval 120"/>
          <p:cNvSpPr/>
          <p:nvPr/>
        </p:nvSpPr>
        <p:spPr bwMode="auto">
          <a:xfrm>
            <a:off x="171632" y="2275463"/>
            <a:ext cx="422728" cy="389513"/>
          </a:xfrm>
          <a:prstGeom prst="ellipse">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0" tIns="0" rIns="0" bIns="0" anchor="ctr" anchorCtr="1">
            <a:spAutoFit/>
          </a:bodyPr>
          <a:lstStyle/>
          <a:p>
            <a:pPr algn="ctr" defTabSz="914363" eaLnBrk="0" fontAlgn="auto" hangingPunct="0">
              <a:lnSpc>
                <a:spcPct val="100000"/>
              </a:lnSpc>
              <a:spcBef>
                <a:spcPts val="0"/>
              </a:spcBef>
              <a:spcAft>
                <a:spcPts val="0"/>
              </a:spcAft>
              <a:defRPr/>
            </a:pPr>
            <a:r>
              <a:rPr lang="en-US" sz="1800" dirty="0">
                <a:solidFill>
                  <a:srgbClr val="002060"/>
                </a:solidFill>
                <a:effectLst>
                  <a:outerShdw blurRad="38100" dist="38100" dir="2700000" algn="tl">
                    <a:srgbClr val="000000">
                      <a:alpha val="43137"/>
                    </a:srgbClr>
                  </a:outerShdw>
                </a:effectLst>
                <a:latin typeface="Arial Narrow" pitchFamily="34" charset="0"/>
              </a:rPr>
              <a:t>1</a:t>
            </a:r>
          </a:p>
        </p:txBody>
      </p:sp>
      <p:sp>
        <p:nvSpPr>
          <p:cNvPr id="122" name="Oval 121"/>
          <p:cNvSpPr/>
          <p:nvPr/>
        </p:nvSpPr>
        <p:spPr bwMode="auto">
          <a:xfrm>
            <a:off x="6690542" y="530483"/>
            <a:ext cx="422728" cy="389513"/>
          </a:xfrm>
          <a:prstGeom prst="ellipse">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0" tIns="0" rIns="0" bIns="0" anchor="ctr" anchorCtr="1">
            <a:spAutoFit/>
          </a:bodyPr>
          <a:lstStyle/>
          <a:p>
            <a:pPr algn="ctr" defTabSz="914363" eaLnBrk="0" fontAlgn="auto" hangingPunct="0">
              <a:lnSpc>
                <a:spcPct val="100000"/>
              </a:lnSpc>
              <a:spcBef>
                <a:spcPts val="0"/>
              </a:spcBef>
              <a:spcAft>
                <a:spcPts val="0"/>
              </a:spcAft>
              <a:defRPr/>
            </a:pPr>
            <a:r>
              <a:rPr lang="en-US" sz="1800" dirty="0">
                <a:solidFill>
                  <a:srgbClr val="002060"/>
                </a:solidFill>
                <a:effectLst>
                  <a:outerShdw blurRad="38100" dist="38100" dir="2700000" algn="tl">
                    <a:srgbClr val="000000">
                      <a:alpha val="43137"/>
                    </a:srgbClr>
                  </a:outerShdw>
                </a:effectLst>
                <a:latin typeface="Arial Narrow" pitchFamily="34" charset="0"/>
              </a:rPr>
              <a:t>2</a:t>
            </a:r>
          </a:p>
        </p:txBody>
      </p:sp>
      <p:sp>
        <p:nvSpPr>
          <p:cNvPr id="123" name="Oval 122"/>
          <p:cNvSpPr/>
          <p:nvPr/>
        </p:nvSpPr>
        <p:spPr bwMode="auto">
          <a:xfrm>
            <a:off x="7300142" y="4146173"/>
            <a:ext cx="422728" cy="389513"/>
          </a:xfrm>
          <a:prstGeom prst="ellipse">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0" tIns="0" rIns="0" bIns="0" anchor="ctr" anchorCtr="1">
            <a:spAutoFit/>
          </a:bodyPr>
          <a:lstStyle/>
          <a:p>
            <a:pPr algn="ctr" defTabSz="914363" eaLnBrk="0" fontAlgn="auto" hangingPunct="0">
              <a:lnSpc>
                <a:spcPct val="100000"/>
              </a:lnSpc>
              <a:spcBef>
                <a:spcPts val="0"/>
              </a:spcBef>
              <a:spcAft>
                <a:spcPts val="0"/>
              </a:spcAft>
              <a:defRPr/>
            </a:pPr>
            <a:r>
              <a:rPr lang="en-US" sz="1800" dirty="0">
                <a:solidFill>
                  <a:srgbClr val="002060"/>
                </a:solidFill>
                <a:effectLst>
                  <a:outerShdw blurRad="38100" dist="38100" dir="2700000" algn="tl">
                    <a:srgbClr val="000000">
                      <a:alpha val="43137"/>
                    </a:srgbClr>
                  </a:outerShdw>
                </a:effectLst>
                <a:latin typeface="Arial Narrow" pitchFamily="34" charset="0"/>
              </a:rPr>
              <a:t>3</a:t>
            </a:r>
          </a:p>
        </p:txBody>
      </p:sp>
      <p:sp>
        <p:nvSpPr>
          <p:cNvPr id="124" name="TextBox 123"/>
          <p:cNvSpPr txBox="1"/>
          <p:nvPr/>
        </p:nvSpPr>
        <p:spPr>
          <a:xfrm>
            <a:off x="5402580" y="2407920"/>
            <a:ext cx="2529840" cy="817245"/>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400" dirty="0">
                <a:solidFill>
                  <a:srgbClr val="FFFFFF"/>
                </a:solidFill>
                <a:latin typeface="Arial Narrow" pitchFamily="34" charset="0"/>
              </a:rPr>
              <a:t>Reports</a:t>
            </a:r>
          </a:p>
          <a:p>
            <a:pPr algn="ctr" defTabSz="914363" fontAlgn="auto">
              <a:lnSpc>
                <a:spcPct val="100000"/>
              </a:lnSpc>
              <a:spcBef>
                <a:spcPts val="0"/>
              </a:spcBef>
              <a:spcAft>
                <a:spcPts val="0"/>
              </a:spcAft>
              <a:defRPr/>
            </a:pPr>
            <a:r>
              <a:rPr lang="en-US" sz="1400" b="0" dirty="0">
                <a:solidFill>
                  <a:srgbClr val="FFFFFF"/>
                </a:solidFill>
                <a:latin typeface="Arial Narrow" pitchFamily="34" charset="0"/>
              </a:rPr>
              <a:t>Right-click for historical reports in each system collection category</a:t>
            </a:r>
          </a:p>
        </p:txBody>
      </p:sp>
      <p:sp>
        <p:nvSpPr>
          <p:cNvPr id="125" name="Oval 124"/>
          <p:cNvSpPr/>
          <p:nvPr/>
        </p:nvSpPr>
        <p:spPr bwMode="auto">
          <a:xfrm>
            <a:off x="5345612" y="2271653"/>
            <a:ext cx="422728" cy="389513"/>
          </a:xfrm>
          <a:prstGeom prst="ellipse">
            <a:avLst/>
          </a:prstGeom>
          <a:solidFill>
            <a:schemeClr val="tx2"/>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lIns="0" tIns="0" rIns="0" bIns="0" anchor="ctr" anchorCtr="1">
            <a:spAutoFit/>
          </a:bodyPr>
          <a:lstStyle/>
          <a:p>
            <a:pPr algn="ctr" defTabSz="914363" eaLnBrk="0" fontAlgn="auto" hangingPunct="0">
              <a:lnSpc>
                <a:spcPct val="100000"/>
              </a:lnSpc>
              <a:spcBef>
                <a:spcPts val="0"/>
              </a:spcBef>
              <a:spcAft>
                <a:spcPts val="0"/>
              </a:spcAft>
              <a:defRPr/>
            </a:pPr>
            <a:r>
              <a:rPr lang="en-US" sz="1800" dirty="0">
                <a:solidFill>
                  <a:srgbClr val="002060"/>
                </a:solidFill>
                <a:effectLst>
                  <a:outerShdw blurRad="38100" dist="38100" dir="2700000" algn="tl">
                    <a:srgbClr val="000000">
                      <a:alpha val="43137"/>
                    </a:srgbClr>
                  </a:outerShdw>
                </a:effectLst>
                <a:latin typeface="Arial Narrow" pitchFamily="34" charset="0"/>
              </a:rPr>
              <a:t>4</a:t>
            </a:r>
          </a:p>
        </p:txBody>
      </p:sp>
      <p:sp>
        <p:nvSpPr>
          <p:cNvPr id="55" name="TextBox 54"/>
          <p:cNvSpPr txBox="1"/>
          <p:nvPr/>
        </p:nvSpPr>
        <p:spPr>
          <a:xfrm>
            <a:off x="155352" y="5026093"/>
            <a:ext cx="3082293" cy="1757077"/>
          </a:xfrm>
          <a:prstGeom prst="roundRect">
            <a:avLst/>
          </a:prstGeom>
          <a:gradFill>
            <a:gsLst>
              <a:gs pos="0">
                <a:schemeClr val="tx2">
                  <a:lumMod val="20000"/>
                  <a:lumOff val="80000"/>
                </a:schemeClr>
              </a:gs>
              <a:gs pos="80000">
                <a:schemeClr val="tx2">
                  <a:lumMod val="50000"/>
                </a:schemeClr>
              </a:gs>
            </a:gsLst>
            <a:lin ang="16200000" scaled="0"/>
          </a:gra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bg2">
                    <a:lumMod val="75000"/>
                    <a:lumOff val="25000"/>
                  </a:schemeClr>
                </a:solidFill>
                <a:latin typeface="Calibri" pitchFamily="34" charset="0"/>
              </a:rPr>
              <a:t>Centralized Server</a:t>
            </a:r>
            <a:r>
              <a:rPr lang="en-US" sz="1000" dirty="0" smtClean="0">
                <a:solidFill>
                  <a:schemeClr val="bg2">
                    <a:lumMod val="75000"/>
                    <a:lumOff val="25000"/>
                  </a:schemeClr>
                </a:solidFill>
                <a:latin typeface="Calibri" pitchFamily="34" charset="0"/>
              </a:rPr>
              <a:t/>
            </a:r>
            <a:br>
              <a:rPr lang="en-US" sz="1000" dirty="0" smtClean="0">
                <a:solidFill>
                  <a:schemeClr val="bg2">
                    <a:lumMod val="75000"/>
                    <a:lumOff val="25000"/>
                  </a:schemeClr>
                </a:solidFill>
                <a:latin typeface="Calibri" pitchFamily="34" charset="0"/>
              </a:rPr>
            </a:br>
            <a:r>
              <a:rPr lang="en-US" sz="1400" dirty="0" smtClean="0">
                <a:solidFill>
                  <a:schemeClr val="bg2">
                    <a:lumMod val="75000"/>
                    <a:lumOff val="25000"/>
                  </a:schemeClr>
                </a:solidFill>
                <a:latin typeface="Calibri" pitchFamily="34" charset="0"/>
              </a:rPr>
              <a:t>Master Server (MSX)</a:t>
            </a:r>
          </a:p>
          <a:p>
            <a:pPr algn="ctr"/>
            <a:r>
              <a:rPr lang="en-US" sz="1400" dirty="0" smtClean="0">
                <a:solidFill>
                  <a:schemeClr val="bg2">
                    <a:lumMod val="75000"/>
                    <a:lumOff val="25000"/>
                  </a:schemeClr>
                </a:solidFill>
                <a:latin typeface="Calibri" pitchFamily="34" charset="0"/>
              </a:rPr>
              <a:t>Centralized Management Server</a:t>
            </a:r>
          </a:p>
          <a:p>
            <a:pPr algn="ctr"/>
            <a:r>
              <a:rPr lang="en-US" sz="1400" dirty="0" smtClean="0">
                <a:solidFill>
                  <a:schemeClr val="bg2">
                    <a:lumMod val="75000"/>
                    <a:lumOff val="25000"/>
                  </a:schemeClr>
                </a:solidFill>
                <a:latin typeface="Calibri" pitchFamily="34" charset="0"/>
              </a:rPr>
              <a:t>Policy Store for centralization</a:t>
            </a:r>
          </a:p>
          <a:p>
            <a:pPr algn="ctr"/>
            <a:r>
              <a:rPr lang="en-US" sz="1400" dirty="0" smtClean="0">
                <a:solidFill>
                  <a:schemeClr val="bg2">
                    <a:lumMod val="75000"/>
                    <a:lumOff val="25000"/>
                  </a:schemeClr>
                </a:solidFill>
                <a:latin typeface="Calibri" pitchFamily="34" charset="0"/>
              </a:rPr>
              <a:t>Management Data Warehouse</a:t>
            </a:r>
          </a:p>
          <a:p>
            <a:pPr algn="ctr"/>
            <a:r>
              <a:rPr lang="en-US" sz="1400" dirty="0" smtClean="0">
                <a:solidFill>
                  <a:schemeClr val="bg2">
                    <a:lumMod val="75000"/>
                    <a:lumOff val="25000"/>
                  </a:schemeClr>
                </a:solidFill>
                <a:latin typeface="Calibri" pitchFamily="34" charset="0"/>
              </a:rPr>
              <a:t>Database Mirroring Witness</a:t>
            </a:r>
          </a:p>
          <a:p>
            <a:pPr algn="ctr"/>
            <a:r>
              <a:rPr lang="en-US" sz="1400" dirty="0" smtClean="0">
                <a:solidFill>
                  <a:schemeClr val="bg2">
                    <a:lumMod val="75000"/>
                    <a:lumOff val="25000"/>
                  </a:schemeClr>
                </a:solidFill>
                <a:latin typeface="Calibri" pitchFamily="34" charset="0"/>
              </a:rPr>
              <a:t>Reporting Server</a:t>
            </a:r>
            <a:endParaRPr lang="en-US" sz="1400" dirty="0">
              <a:solidFill>
                <a:schemeClr val="bg2">
                  <a:lumMod val="75000"/>
                  <a:lumOff val="25000"/>
                </a:schemeClr>
              </a:solidFill>
              <a:latin typeface="Calibri" pitchFamily="34" charset="0"/>
            </a:endParaRPr>
          </a:p>
        </p:txBody>
      </p:sp>
    </p:spTree>
    <p:extLst>
      <p:ext uri="{BB962C8B-B14F-4D97-AF65-F5344CB8AC3E}">
        <p14:creationId xmlns:p14="http://schemas.microsoft.com/office/powerpoint/2010/main" val="3266577065"/>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descr="DataCollectorComponents"/>
          <p:cNvPicPr>
            <a:picLocks noChangeAspect="1" noChangeArrowheads="1"/>
          </p:cNvPicPr>
          <p:nvPr/>
        </p:nvPicPr>
        <p:blipFill rotWithShape="1">
          <a:blip r:embed="rId3" cstate="print"/>
          <a:srcRect b="1182"/>
          <a:stretch/>
        </p:blipFill>
        <p:spPr bwMode="auto">
          <a:xfrm>
            <a:off x="3748040" y="1024044"/>
            <a:ext cx="5394960" cy="5828934"/>
          </a:xfrm>
          <a:prstGeom prst="rect">
            <a:avLst/>
          </a:prstGeom>
          <a:noFill/>
          <a:ln w="9525">
            <a:noFill/>
            <a:miter lim="800000"/>
            <a:headEnd/>
            <a:tailEnd/>
          </a:ln>
        </p:spPr>
      </p:pic>
      <p:sp>
        <p:nvSpPr>
          <p:cNvPr id="2" name="Title 1"/>
          <p:cNvSpPr>
            <a:spLocks noGrp="1"/>
          </p:cNvSpPr>
          <p:nvPr>
            <p:ph type="title"/>
          </p:nvPr>
        </p:nvSpPr>
        <p:spPr>
          <a:xfrm>
            <a:off x="227013" y="228600"/>
            <a:ext cx="8683625" cy="1311128"/>
          </a:xfrm>
        </p:spPr>
        <p:txBody>
          <a:bodyPr/>
          <a:lstStyle/>
          <a:p>
            <a:r>
              <a:rPr lang="en-US" dirty="0" smtClean="0"/>
              <a:t>Performance Data Collection Components</a:t>
            </a:r>
            <a:endParaRPr lang="en-US" dirty="0"/>
          </a:p>
        </p:txBody>
      </p:sp>
      <p:sp>
        <p:nvSpPr>
          <p:cNvPr id="9" name="Content Placeholder 8"/>
          <p:cNvSpPr>
            <a:spLocks noGrp="1"/>
          </p:cNvSpPr>
          <p:nvPr>
            <p:ph idx="1"/>
          </p:nvPr>
        </p:nvSpPr>
        <p:spPr>
          <a:xfrm>
            <a:off x="227013" y="1384300"/>
            <a:ext cx="3295415" cy="5040312"/>
          </a:xfrm>
        </p:spPr>
        <p:txBody>
          <a:bodyPr/>
          <a:lstStyle/>
          <a:p>
            <a:r>
              <a:rPr lang="en-US" sz="1800" dirty="0" smtClean="0"/>
              <a:t>Targets: servers</a:t>
            </a:r>
          </a:p>
          <a:p>
            <a:r>
              <a:rPr lang="en-US" sz="1800" dirty="0" smtClean="0"/>
              <a:t>Collector types: disk, query, server statistics </a:t>
            </a:r>
          </a:p>
          <a:p>
            <a:r>
              <a:rPr lang="en-US" sz="1800" dirty="0" smtClean="0"/>
              <a:t>Data providers: Transact-SQL, SQL Trace, Performance Monitor Counters, DMVs, logs</a:t>
            </a:r>
          </a:p>
          <a:p>
            <a:r>
              <a:rPr lang="en-US" sz="1800" dirty="0" smtClean="0"/>
              <a:t>Collection item: properties that define input and collection frequency</a:t>
            </a:r>
          </a:p>
          <a:p>
            <a:r>
              <a:rPr lang="en-US" sz="1800" dirty="0" smtClean="0"/>
              <a:t>Collection set: the grouping with which the UI/tools allow interaction and control</a:t>
            </a:r>
          </a:p>
          <a:p>
            <a:r>
              <a:rPr lang="en-US" sz="1800" dirty="0" smtClean="0"/>
              <a:t>Job/schedule: stored as regular </a:t>
            </a:r>
            <a:r>
              <a:rPr lang="en-US" sz="1800" dirty="0" err="1" smtClean="0"/>
              <a:t>msdb</a:t>
            </a:r>
            <a:r>
              <a:rPr lang="en-US" sz="1800" dirty="0" smtClean="0"/>
              <a:t> jobs with new predefined schedules  for simplicity</a:t>
            </a:r>
          </a:p>
          <a:p>
            <a:endParaRPr lang="en-US" sz="1800" dirty="0" smtClean="0"/>
          </a:p>
          <a:p>
            <a:endParaRPr lang="en-US" sz="1800" dirty="0" smtClean="0"/>
          </a:p>
          <a:p>
            <a:endParaRPr lang="en-US" sz="1800" dirty="0"/>
          </a:p>
        </p:txBody>
      </p:sp>
    </p:spTree>
    <p:extLst>
      <p:ext uri="{BB962C8B-B14F-4D97-AF65-F5344CB8AC3E}">
        <p14:creationId xmlns:p14="http://schemas.microsoft.com/office/powerpoint/2010/main" val="381937349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System Data Collection</a:t>
            </a:r>
            <a:endParaRPr lang="en-US" dirty="0"/>
          </a:p>
        </p:txBody>
      </p:sp>
      <p:sp>
        <p:nvSpPr>
          <p:cNvPr id="3" name="Content Placeholder 2"/>
          <p:cNvSpPr>
            <a:spLocks noGrp="1"/>
          </p:cNvSpPr>
          <p:nvPr>
            <p:ph idx="1"/>
          </p:nvPr>
        </p:nvSpPr>
        <p:spPr/>
        <p:txBody>
          <a:bodyPr/>
          <a:lstStyle/>
          <a:p>
            <a:r>
              <a:rPr lang="en-US" sz="2400" dirty="0" smtClean="0"/>
              <a:t>Disk Usage (retained for 730 days)</a:t>
            </a:r>
          </a:p>
          <a:p>
            <a:pPr lvl="1"/>
            <a:r>
              <a:rPr lang="en-US" sz="2000" dirty="0" smtClean="0"/>
              <a:t>Disk Usage – Data Files: Transact-SQL data collection in non-cached mode – gathered and immediately uploaded every 6 hours</a:t>
            </a:r>
          </a:p>
          <a:p>
            <a:pPr lvl="1"/>
            <a:r>
              <a:rPr lang="en-US" sz="2000" dirty="0" smtClean="0"/>
              <a:t>Disk Usage –  Log Files: Transact-SQL data collection in non-cached mode – gathered and immediately uploaded every 6 hours</a:t>
            </a:r>
          </a:p>
          <a:p>
            <a:r>
              <a:rPr lang="en-US" sz="2400" dirty="0" smtClean="0"/>
              <a:t>Query Statistics (retained for 14 days)</a:t>
            </a:r>
          </a:p>
          <a:p>
            <a:pPr lvl="1"/>
            <a:r>
              <a:rPr lang="en-US" sz="2000" dirty="0" smtClean="0"/>
              <a:t>Query Activity: special Query Activity collector type in cached mode – gathered every 10 seconds and uploaded every 15 minutes</a:t>
            </a:r>
          </a:p>
          <a:p>
            <a:r>
              <a:rPr lang="en-US" sz="2400" dirty="0" smtClean="0"/>
              <a:t>Server Activity (retained for 14 days)</a:t>
            </a:r>
          </a:p>
          <a:p>
            <a:pPr lvl="1"/>
            <a:r>
              <a:rPr lang="en-US" sz="2000" dirty="0" smtClean="0"/>
              <a:t>DMV Snapshots: Transact-SQL data collection in cached mode –  gathered every 60 seconds and uploaded every 15 minutes</a:t>
            </a:r>
          </a:p>
          <a:p>
            <a:pPr lvl="1"/>
            <a:r>
              <a:rPr lang="en-US" sz="2000" dirty="0" smtClean="0"/>
              <a:t>Performance Counters: Performance Monitor collection in cached mode –  gathered every 60 seconds and uploaded every 15 minutes</a:t>
            </a:r>
            <a:endParaRPr lang="en-US" sz="2400" dirty="0"/>
          </a:p>
        </p:txBody>
      </p:sp>
    </p:spTree>
    <p:extLst>
      <p:ext uri="{BB962C8B-B14F-4D97-AF65-F5344CB8AC3E}">
        <p14:creationId xmlns:p14="http://schemas.microsoft.com/office/powerpoint/2010/main" val="527013449"/>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T-SQL Custom Data Collection</a:t>
            </a:r>
            <a:endParaRPr lang="en-US" dirty="0"/>
          </a:p>
        </p:txBody>
      </p:sp>
      <p:sp>
        <p:nvSpPr>
          <p:cNvPr id="3" name="Text Placeholder 2"/>
          <p:cNvSpPr>
            <a:spLocks noGrp="1"/>
          </p:cNvSpPr>
          <p:nvPr>
            <p:ph idx="1"/>
          </p:nvPr>
        </p:nvSpPr>
        <p:spPr/>
        <p:txBody>
          <a:bodyPr/>
          <a:lstStyle/>
          <a:p>
            <a:r>
              <a:rPr lang="en-US" sz="2400" dirty="0" smtClean="0"/>
              <a:t>USE </a:t>
            </a:r>
            <a:r>
              <a:rPr lang="en-US" sz="2400" dirty="0" err="1" smtClean="0"/>
              <a:t>msdb</a:t>
            </a:r>
            <a:r>
              <a:rPr lang="en-US" sz="2400" dirty="0" smtClean="0"/>
              <a:t>…</a:t>
            </a:r>
            <a:br>
              <a:rPr lang="en-US" sz="2400" dirty="0" smtClean="0"/>
            </a:br>
            <a:r>
              <a:rPr lang="en-US" sz="2400" dirty="0" err="1" smtClean="0">
                <a:latin typeface="Courier New" pitchFamily="49" charset="0"/>
                <a:cs typeface="Courier New" pitchFamily="49" charset="0"/>
              </a:rPr>
              <a:t>sp_syscollector_create_collection_set</a:t>
            </a:r>
            <a:r>
              <a:rPr lang="en-US" sz="2400" dirty="0" smtClean="0">
                <a:latin typeface="Courier New" pitchFamily="49" charset="0"/>
                <a:cs typeface="Courier New" pitchFamily="49" charset="0"/>
              </a:rPr>
              <a:t>…</a:t>
            </a:r>
            <a:br>
              <a:rPr lang="en-US" sz="2400" dirty="0" smtClean="0">
                <a:latin typeface="Courier New" pitchFamily="49" charset="0"/>
                <a:cs typeface="Courier New" pitchFamily="49" charset="0"/>
              </a:rPr>
            </a:br>
            <a:r>
              <a:rPr lang="en-US" sz="2400" dirty="0" err="1" smtClean="0">
                <a:latin typeface="Courier New" pitchFamily="49" charset="0"/>
                <a:cs typeface="Courier New" pitchFamily="49" charset="0"/>
              </a:rPr>
              <a:t>sp_syscollector_create_collection_item</a:t>
            </a:r>
            <a:r>
              <a:rPr lang="en-US" sz="2400" dirty="0" smtClean="0">
                <a:latin typeface="Courier New" pitchFamily="49" charset="0"/>
                <a:cs typeface="Courier New" pitchFamily="49" charset="0"/>
              </a:rPr>
              <a:t>…</a:t>
            </a:r>
          </a:p>
          <a:p>
            <a:endParaRPr lang="en-US" sz="2400" dirty="0" smtClean="0"/>
          </a:p>
          <a:p>
            <a:r>
              <a:rPr lang="en-US" sz="2400" dirty="0" smtClean="0"/>
              <a:t>Query has tabular definition (don’t forget column names if using functions)</a:t>
            </a:r>
          </a:p>
          <a:p>
            <a:r>
              <a:rPr lang="en-US" sz="2400" dirty="0" smtClean="0"/>
              <a:t>Define output table (result becomes </a:t>
            </a:r>
            <a:r>
              <a:rPr lang="en-US" sz="2400" dirty="0" err="1" smtClean="0">
                <a:latin typeface="Courier New" pitchFamily="49" charset="0"/>
                <a:cs typeface="Courier New" pitchFamily="49" charset="0"/>
              </a:rPr>
              <a:t>mdw.custom_snapshot.outputtable</a:t>
            </a:r>
            <a:r>
              <a:rPr lang="en-US" sz="2400" dirty="0" smtClean="0"/>
              <a:t> in MDW)</a:t>
            </a:r>
          </a:p>
          <a:p>
            <a:r>
              <a:rPr lang="en-US" sz="2400" dirty="0" smtClean="0"/>
              <a:t>Data Collection definition in xml structure</a:t>
            </a:r>
          </a:p>
          <a:p>
            <a:r>
              <a:rPr lang="en-US" sz="2400" dirty="0" smtClean="0"/>
              <a:t>Use system data collection set as a template (right-click and select </a:t>
            </a:r>
            <a:r>
              <a:rPr lang="en-US" sz="2400" dirty="0" smtClean="0">
                <a:sym typeface="Wingdings"/>
              </a:rPr>
              <a:t></a:t>
            </a:r>
            <a:r>
              <a:rPr lang="en-US" sz="2400" dirty="0" smtClean="0"/>
              <a:t>Script Data Collection as, CREATE To, New Query Editor Window)</a:t>
            </a:r>
          </a:p>
        </p:txBody>
      </p:sp>
    </p:spTree>
    <p:extLst>
      <p:ext uri="{BB962C8B-B14F-4D97-AF65-F5344CB8AC3E}">
        <p14:creationId xmlns:p14="http://schemas.microsoft.com/office/powerpoint/2010/main" val="3948703242"/>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Profiler Custom Collection Set</a:t>
            </a:r>
            <a:endParaRPr lang="en-US" dirty="0"/>
          </a:p>
        </p:txBody>
      </p:sp>
      <p:sp>
        <p:nvSpPr>
          <p:cNvPr id="3" name="Content Placeholder 2"/>
          <p:cNvSpPr>
            <a:spLocks noGrp="1"/>
          </p:cNvSpPr>
          <p:nvPr>
            <p:ph idx="1"/>
          </p:nvPr>
        </p:nvSpPr>
        <p:spPr/>
        <p:txBody>
          <a:bodyPr>
            <a:normAutofit fontScale="92500"/>
          </a:bodyPr>
          <a:lstStyle/>
          <a:p>
            <a:r>
              <a:rPr lang="en-US" dirty="0" smtClean="0"/>
              <a:t>File, Export:</a:t>
            </a:r>
          </a:p>
          <a:p>
            <a:pPr lvl="1"/>
            <a:r>
              <a:rPr lang="en-US" dirty="0" smtClean="0"/>
              <a:t>For SQL Server 2005 – 2008 R2</a:t>
            </a:r>
          </a:p>
          <a:p>
            <a:pPr lvl="1"/>
            <a:r>
              <a:rPr lang="en-US" dirty="0" smtClean="0"/>
              <a:t>For SQL Server 2000</a:t>
            </a:r>
          </a:p>
          <a:p>
            <a:pPr lvl="1"/>
            <a:r>
              <a:rPr lang="en-US" dirty="0" smtClean="0">
                <a:solidFill>
                  <a:schemeClr val="tx2"/>
                </a:solidFill>
              </a:rPr>
              <a:t>For SQL Trace Collection Set</a:t>
            </a:r>
          </a:p>
          <a:p>
            <a:endParaRPr lang="en-US" dirty="0"/>
          </a:p>
          <a:p>
            <a:r>
              <a:rPr lang="en-US" dirty="0" smtClean="0"/>
              <a:t>Considerations/Concerns:</a:t>
            </a:r>
          </a:p>
          <a:p>
            <a:pPr lvl="1"/>
            <a:r>
              <a:rPr lang="en-US" dirty="0" smtClean="0"/>
              <a:t>Consider: Grabbing more than just the top 3 queries</a:t>
            </a:r>
          </a:p>
          <a:p>
            <a:pPr lvl="1"/>
            <a:r>
              <a:rPr lang="en-US" dirty="0" smtClean="0"/>
              <a:t>Consider: Pulling plan size and/or number of plans and/or recompilations and/or statistics updates</a:t>
            </a:r>
          </a:p>
          <a:p>
            <a:pPr lvl="1"/>
            <a:r>
              <a:rPr lang="en-US" dirty="0" smtClean="0"/>
              <a:t>Concern: will need to create custom reports or TSQL</a:t>
            </a:r>
          </a:p>
          <a:p>
            <a:pPr lvl="1"/>
            <a:r>
              <a:rPr lang="en-US" dirty="0" smtClean="0"/>
              <a:t>Concern: minimize data columns and events and create lightweight traces to reduce overhead</a:t>
            </a:r>
            <a:endParaRPr lang="en-US" dirty="0"/>
          </a:p>
        </p:txBody>
      </p:sp>
    </p:spTree>
    <p:extLst>
      <p:ext uri="{BB962C8B-B14F-4D97-AF65-F5344CB8AC3E}">
        <p14:creationId xmlns:p14="http://schemas.microsoft.com/office/powerpoint/2010/main" val="150699635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590931"/>
          </a:xfrm>
        </p:spPr>
        <p:txBody>
          <a:bodyPr/>
          <a:lstStyle/>
          <a:p>
            <a:r>
              <a:rPr lang="en-US" sz="3600" dirty="0" smtClean="0"/>
              <a:t>Disk Usage Collection Set – Standard Report</a:t>
            </a:r>
            <a:endParaRPr lang="en-US" sz="3600" dirty="0"/>
          </a:p>
        </p:txBody>
      </p:sp>
      <p:sp>
        <p:nvSpPr>
          <p:cNvPr id="3" name="Content Placeholder 2"/>
          <p:cNvSpPr>
            <a:spLocks noGrp="1"/>
          </p:cNvSpPr>
          <p:nvPr>
            <p:ph idx="1"/>
          </p:nvPr>
        </p:nvSpPr>
        <p:spPr/>
        <p:txBody>
          <a:bodyPr/>
          <a:lstStyle/>
          <a:p>
            <a:endParaRPr lang="en-US"/>
          </a:p>
        </p:txBody>
      </p:sp>
      <p:pic>
        <p:nvPicPr>
          <p:cNvPr id="4098" name="Picture 2"/>
          <p:cNvPicPr>
            <a:picLocks noChangeAspect="1" noChangeArrowheads="1"/>
          </p:cNvPicPr>
          <p:nvPr/>
        </p:nvPicPr>
        <p:blipFill>
          <a:blip r:embed="rId2" cstate="print"/>
          <a:srcRect/>
          <a:stretch>
            <a:fillRect/>
          </a:stretch>
        </p:blipFill>
        <p:spPr bwMode="auto">
          <a:xfrm>
            <a:off x="855801" y="1097487"/>
            <a:ext cx="7591425" cy="5267325"/>
          </a:xfrm>
          <a:prstGeom prst="rect">
            <a:avLst/>
          </a:prstGeom>
          <a:noFill/>
          <a:ln w="9525">
            <a:noFill/>
            <a:miter lim="800000"/>
            <a:headEnd/>
            <a:tailEnd/>
          </a:ln>
          <a:effectLst/>
        </p:spPr>
      </p:pic>
    </p:spTree>
    <p:extLst>
      <p:ext uri="{BB962C8B-B14F-4D97-AF65-F5344CB8AC3E}">
        <p14:creationId xmlns:p14="http://schemas.microsoft.com/office/powerpoint/2010/main" val="3677121436"/>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Module Overview</a:t>
            </a:r>
            <a:endParaRPr lang="en-US" dirty="0"/>
          </a:p>
        </p:txBody>
      </p:sp>
      <p:sp>
        <p:nvSpPr>
          <p:cNvPr id="623619" name="Rectangle 3"/>
          <p:cNvSpPr>
            <a:spLocks noGrp="1" noChangeArrowheads="1"/>
          </p:cNvSpPr>
          <p:nvPr>
            <p:ph idx="1"/>
          </p:nvPr>
        </p:nvSpPr>
        <p:spPr/>
        <p:txBody>
          <a:bodyPr>
            <a:normAutofit/>
          </a:bodyPr>
          <a:lstStyle/>
          <a:p>
            <a:r>
              <a:rPr lang="en-US" dirty="0" smtClean="0"/>
              <a:t>Performance Dashboard Reports</a:t>
            </a:r>
          </a:p>
          <a:p>
            <a:r>
              <a:rPr lang="en-US" dirty="0" smtClean="0"/>
              <a:t>Utility Control Point (2008 R2)</a:t>
            </a:r>
          </a:p>
          <a:p>
            <a:r>
              <a:rPr lang="en-US" dirty="0" smtClean="0"/>
              <a:t>Management data warehouse (2008+)</a:t>
            </a:r>
          </a:p>
          <a:p>
            <a:r>
              <a:rPr lang="en-US" dirty="0" smtClean="0"/>
              <a:t>Performance data collection</a:t>
            </a:r>
          </a:p>
          <a:p>
            <a:pPr lvl="1"/>
            <a:r>
              <a:rPr lang="en-US" dirty="0" smtClean="0"/>
              <a:t>Performance data collection components</a:t>
            </a:r>
          </a:p>
          <a:p>
            <a:pPr lvl="1"/>
            <a:r>
              <a:rPr lang="en-US" dirty="0" smtClean="0"/>
              <a:t>System collection sets</a:t>
            </a:r>
          </a:p>
          <a:p>
            <a:pPr lvl="1"/>
            <a:r>
              <a:rPr lang="en-US" dirty="0" smtClean="0"/>
              <a:t>User-defined collection sets</a:t>
            </a:r>
          </a:p>
          <a:p>
            <a:pPr lvl="1"/>
            <a:r>
              <a:rPr lang="en-US" dirty="0" smtClean="0"/>
              <a:t>Reporting</a:t>
            </a:r>
          </a:p>
          <a:p>
            <a:r>
              <a:rPr lang="en-US" dirty="0" smtClean="0"/>
              <a:t>Centralized administration: bringing it all together</a:t>
            </a:r>
          </a:p>
        </p:txBody>
      </p:sp>
    </p:spTree>
    <p:extLst>
      <p:ext uri="{BB962C8B-B14F-4D97-AF65-F5344CB8AC3E}">
        <p14:creationId xmlns:p14="http://schemas.microsoft.com/office/powerpoint/2010/main" val="374823428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829523" cy="1089529"/>
          </a:xfrm>
        </p:spPr>
        <p:txBody>
          <a:bodyPr/>
          <a:lstStyle/>
          <a:p>
            <a:r>
              <a:rPr lang="en-US" sz="3600" dirty="0" smtClean="0"/>
              <a:t>Disk Usage Collection Set – Database: [name]</a:t>
            </a:r>
            <a:endParaRPr lang="en-US" sz="3600" dirty="0"/>
          </a:p>
        </p:txBody>
      </p:sp>
      <p:sp>
        <p:nvSpPr>
          <p:cNvPr id="3" name="Content Placeholder 2"/>
          <p:cNvSpPr>
            <a:spLocks noGrp="1"/>
          </p:cNvSpPr>
          <p:nvPr>
            <p:ph idx="1"/>
          </p:nvPr>
        </p:nvSpPr>
        <p:spPr/>
        <p:txBody>
          <a:bodyPr/>
          <a:lstStyle/>
          <a:p>
            <a:endParaRPr lang="en-US"/>
          </a:p>
        </p:txBody>
      </p:sp>
      <p:pic>
        <p:nvPicPr>
          <p:cNvPr id="5122" name="Picture 2"/>
          <p:cNvPicPr>
            <a:picLocks noChangeAspect="1" noChangeArrowheads="1"/>
          </p:cNvPicPr>
          <p:nvPr/>
        </p:nvPicPr>
        <p:blipFill>
          <a:blip r:embed="rId2" cstate="print"/>
          <a:srcRect/>
          <a:stretch>
            <a:fillRect/>
          </a:stretch>
        </p:blipFill>
        <p:spPr bwMode="auto">
          <a:xfrm>
            <a:off x="990600" y="936929"/>
            <a:ext cx="8153400" cy="5676900"/>
          </a:xfrm>
          <a:prstGeom prst="rect">
            <a:avLst/>
          </a:prstGeom>
          <a:noFill/>
          <a:ln w="9525">
            <a:noFill/>
            <a:miter lim="800000"/>
            <a:headEnd/>
            <a:tailEnd/>
          </a:ln>
          <a:effectLst/>
        </p:spPr>
      </p:pic>
    </p:spTree>
    <p:extLst>
      <p:ext uri="{BB962C8B-B14F-4D97-AF65-F5344CB8AC3E}">
        <p14:creationId xmlns:p14="http://schemas.microsoft.com/office/powerpoint/2010/main" val="2403255177"/>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3600" dirty="0" smtClean="0"/>
              <a:t>Query </a:t>
            </a:r>
            <a:br>
              <a:rPr lang="en-US" sz="3600" dirty="0" smtClean="0"/>
            </a:br>
            <a:r>
              <a:rPr lang="en-US" sz="3600" dirty="0" smtClean="0"/>
              <a:t>Statistics</a:t>
            </a:r>
            <a:endParaRPr lang="en-US" sz="3600" dirty="0"/>
          </a:p>
        </p:txBody>
      </p:sp>
      <p:sp>
        <p:nvSpPr>
          <p:cNvPr id="3" name="Text Placeholder 2"/>
          <p:cNvSpPr>
            <a:spLocks noGrp="1"/>
          </p:cNvSpPr>
          <p:nvPr>
            <p:ph idx="1"/>
          </p:nvPr>
        </p:nvSpPr>
        <p:spPr>
          <a:xfrm>
            <a:off x="227013" y="1598977"/>
            <a:ext cx="8455025" cy="5040312"/>
          </a:xfrm>
        </p:spPr>
        <p:txBody>
          <a:bodyPr/>
          <a:lstStyle/>
          <a:p>
            <a:pPr marL="0" indent="0">
              <a:buNone/>
            </a:pPr>
            <a:r>
              <a:rPr lang="en-US" sz="2400" dirty="0" smtClean="0"/>
              <a:t>Navigation Controls</a:t>
            </a:r>
          </a:p>
          <a:p>
            <a:pPr marL="0" indent="0">
              <a:buNone/>
            </a:pPr>
            <a:endParaRPr lang="en-US" sz="2400" dirty="0" smtClean="0"/>
          </a:p>
          <a:p>
            <a:pPr marL="0" indent="0">
              <a:buNone/>
            </a:pPr>
            <a:endParaRPr lang="en-US" sz="2400" dirty="0" smtClean="0"/>
          </a:p>
          <a:p>
            <a:pPr marL="0" indent="0">
              <a:buNone/>
            </a:pPr>
            <a:r>
              <a:rPr lang="en-US" sz="2400" dirty="0" smtClean="0"/>
              <a:t>Navigation Legend</a:t>
            </a:r>
          </a:p>
          <a:p>
            <a:pPr marL="0" indent="0">
              <a:buNone/>
            </a:pPr>
            <a:r>
              <a:rPr lang="en-US" sz="2400" dirty="0" smtClean="0"/>
              <a:t>     white = no data </a:t>
            </a:r>
            <a:br>
              <a:rPr lang="en-US" sz="2400" dirty="0" smtClean="0"/>
            </a:br>
            <a:r>
              <a:rPr lang="en-US" sz="2400" dirty="0" smtClean="0"/>
              <a:t>	collected </a:t>
            </a:r>
            <a:br>
              <a:rPr lang="en-US" sz="2400" dirty="0" smtClean="0"/>
            </a:br>
            <a:r>
              <a:rPr lang="en-US" sz="2400" dirty="0" smtClean="0"/>
              <a:t>     gray = data collected</a:t>
            </a:r>
            <a:br>
              <a:rPr lang="en-US" sz="2400" dirty="0" smtClean="0"/>
            </a:br>
            <a:r>
              <a:rPr lang="en-US" sz="2400" dirty="0" smtClean="0"/>
              <a:t>     teal blue = collected </a:t>
            </a:r>
            <a:br>
              <a:rPr lang="en-US" sz="2400" dirty="0" smtClean="0"/>
            </a:br>
            <a:r>
              <a:rPr lang="en-US" sz="2400" dirty="0" smtClean="0"/>
              <a:t>	data over which </a:t>
            </a:r>
            <a:br>
              <a:rPr lang="en-US" sz="2400" dirty="0" smtClean="0"/>
            </a:br>
            <a:r>
              <a:rPr lang="en-US" sz="2400" dirty="0" smtClean="0"/>
              <a:t>	the report is </a:t>
            </a:r>
            <a:br>
              <a:rPr lang="en-US" sz="2400" dirty="0" smtClean="0"/>
            </a:br>
            <a:r>
              <a:rPr lang="en-US" sz="2400" dirty="0" smtClean="0"/>
              <a:t>	displayed</a:t>
            </a:r>
          </a:p>
        </p:txBody>
      </p:sp>
      <p:pic>
        <p:nvPicPr>
          <p:cNvPr id="3075" name="Picture 3" descr="NavigationButtons"/>
          <p:cNvPicPr>
            <a:picLocks noChangeAspect="1" noChangeArrowheads="1"/>
          </p:cNvPicPr>
          <p:nvPr/>
        </p:nvPicPr>
        <p:blipFill>
          <a:blip r:embed="rId2" cstate="print"/>
          <a:srcRect/>
          <a:stretch>
            <a:fillRect/>
          </a:stretch>
        </p:blipFill>
        <p:spPr bwMode="auto">
          <a:xfrm>
            <a:off x="1143000" y="2119677"/>
            <a:ext cx="1413510" cy="240030"/>
          </a:xfrm>
          <a:prstGeom prst="rect">
            <a:avLst/>
          </a:prstGeom>
          <a:noFill/>
          <a:ln w="9525">
            <a:noFill/>
            <a:miter lim="800000"/>
            <a:headEnd/>
            <a:tailEnd/>
          </a:ln>
        </p:spPr>
      </p:pic>
      <p:pic>
        <p:nvPicPr>
          <p:cNvPr id="6146" name="Picture 2"/>
          <p:cNvPicPr>
            <a:picLocks noChangeAspect="1" noChangeArrowheads="1"/>
          </p:cNvPicPr>
          <p:nvPr/>
        </p:nvPicPr>
        <p:blipFill>
          <a:blip r:embed="rId3" cstate="print"/>
          <a:srcRect/>
          <a:stretch>
            <a:fillRect/>
          </a:stretch>
        </p:blipFill>
        <p:spPr bwMode="auto">
          <a:xfrm>
            <a:off x="3276600" y="381000"/>
            <a:ext cx="5831428" cy="6274321"/>
          </a:xfrm>
          <a:prstGeom prst="rect">
            <a:avLst/>
          </a:prstGeom>
          <a:noFill/>
          <a:ln w="9525">
            <a:noFill/>
            <a:miter lim="800000"/>
            <a:headEnd/>
            <a:tailEnd/>
          </a:ln>
          <a:effectLst/>
        </p:spPr>
      </p:pic>
    </p:spTree>
    <p:extLst>
      <p:ext uri="{BB962C8B-B14F-4D97-AF65-F5344CB8AC3E}">
        <p14:creationId xmlns:p14="http://schemas.microsoft.com/office/powerpoint/2010/main" val="211530992"/>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013" y="228600"/>
            <a:ext cx="8683625" cy="1089529"/>
          </a:xfrm>
        </p:spPr>
        <p:txBody>
          <a:bodyPr/>
          <a:lstStyle/>
          <a:p>
            <a:r>
              <a:rPr lang="en-US" sz="3600" dirty="0" smtClean="0"/>
              <a:t>Server Activity </a:t>
            </a:r>
            <a:br>
              <a:rPr lang="en-US" sz="3600" dirty="0" smtClean="0"/>
            </a:br>
            <a:r>
              <a:rPr lang="en-US" sz="3600" dirty="0" smtClean="0"/>
              <a:t>History</a:t>
            </a:r>
            <a:endParaRPr lang="en-US" sz="3600" dirty="0"/>
          </a:p>
        </p:txBody>
      </p:sp>
      <p:pic>
        <p:nvPicPr>
          <p:cNvPr id="7170" name="Picture 2"/>
          <p:cNvPicPr>
            <a:picLocks noChangeAspect="1" noChangeArrowheads="1"/>
          </p:cNvPicPr>
          <p:nvPr/>
        </p:nvPicPr>
        <p:blipFill>
          <a:blip r:embed="rId2" cstate="print"/>
          <a:srcRect/>
          <a:stretch>
            <a:fillRect/>
          </a:stretch>
        </p:blipFill>
        <p:spPr bwMode="auto">
          <a:xfrm>
            <a:off x="3657600" y="685800"/>
            <a:ext cx="5322438" cy="6096000"/>
          </a:xfrm>
          <a:prstGeom prst="rect">
            <a:avLst/>
          </a:prstGeom>
          <a:noFill/>
          <a:ln w="9525">
            <a:noFill/>
            <a:miter lim="800000"/>
            <a:headEnd/>
            <a:tailEnd/>
          </a:ln>
          <a:effectLst/>
        </p:spPr>
      </p:pic>
      <p:sp>
        <p:nvSpPr>
          <p:cNvPr id="10" name="Text Placeholder 2"/>
          <p:cNvSpPr>
            <a:spLocks noGrp="1"/>
          </p:cNvSpPr>
          <p:nvPr>
            <p:ph idx="1"/>
          </p:nvPr>
        </p:nvSpPr>
        <p:spPr>
          <a:xfrm>
            <a:off x="227013" y="1598977"/>
            <a:ext cx="8455025" cy="5040312"/>
          </a:xfrm>
        </p:spPr>
        <p:txBody>
          <a:bodyPr/>
          <a:lstStyle/>
          <a:p>
            <a:pPr marL="0" indent="0">
              <a:buNone/>
            </a:pPr>
            <a:r>
              <a:rPr lang="en-US" sz="2400" dirty="0" smtClean="0"/>
              <a:t>Navigation Controls</a:t>
            </a:r>
          </a:p>
          <a:p>
            <a:pPr marL="0" indent="0">
              <a:buNone/>
            </a:pPr>
            <a:endParaRPr lang="en-US" sz="2400" dirty="0" smtClean="0"/>
          </a:p>
          <a:p>
            <a:pPr marL="0" indent="0">
              <a:buNone/>
            </a:pPr>
            <a:endParaRPr lang="en-US" sz="2400" dirty="0" smtClean="0"/>
          </a:p>
          <a:p>
            <a:pPr marL="0" indent="0">
              <a:buNone/>
            </a:pPr>
            <a:r>
              <a:rPr lang="en-US" sz="2400" dirty="0" smtClean="0"/>
              <a:t>Navigation Legend</a:t>
            </a:r>
          </a:p>
          <a:p>
            <a:pPr marL="0" indent="0">
              <a:buNone/>
            </a:pPr>
            <a:r>
              <a:rPr lang="en-US" sz="2400" dirty="0" smtClean="0"/>
              <a:t>     white = no data </a:t>
            </a:r>
            <a:br>
              <a:rPr lang="en-US" sz="2400" dirty="0" smtClean="0"/>
            </a:br>
            <a:r>
              <a:rPr lang="en-US" sz="2400" dirty="0" smtClean="0"/>
              <a:t>	collected </a:t>
            </a:r>
            <a:br>
              <a:rPr lang="en-US" sz="2400" dirty="0" smtClean="0"/>
            </a:br>
            <a:r>
              <a:rPr lang="en-US" sz="2400" dirty="0" smtClean="0"/>
              <a:t>     gray = data collected</a:t>
            </a:r>
            <a:br>
              <a:rPr lang="en-US" sz="2400" dirty="0" smtClean="0"/>
            </a:br>
            <a:r>
              <a:rPr lang="en-US" sz="2400" dirty="0" smtClean="0"/>
              <a:t>     teal blue = collected </a:t>
            </a:r>
            <a:br>
              <a:rPr lang="en-US" sz="2400" dirty="0" smtClean="0"/>
            </a:br>
            <a:r>
              <a:rPr lang="en-US" sz="2400" dirty="0" smtClean="0"/>
              <a:t>	data over which </a:t>
            </a:r>
            <a:br>
              <a:rPr lang="en-US" sz="2400" dirty="0" smtClean="0"/>
            </a:br>
            <a:r>
              <a:rPr lang="en-US" sz="2400" dirty="0" smtClean="0"/>
              <a:t>	the report is </a:t>
            </a:r>
            <a:br>
              <a:rPr lang="en-US" sz="2400" dirty="0" smtClean="0"/>
            </a:br>
            <a:r>
              <a:rPr lang="en-US" sz="2400" dirty="0" smtClean="0"/>
              <a:t>	displayed</a:t>
            </a:r>
          </a:p>
        </p:txBody>
      </p:sp>
      <p:pic>
        <p:nvPicPr>
          <p:cNvPr id="11" name="Picture 3" descr="NavigationButtons"/>
          <p:cNvPicPr>
            <a:picLocks noChangeAspect="1" noChangeArrowheads="1"/>
          </p:cNvPicPr>
          <p:nvPr/>
        </p:nvPicPr>
        <p:blipFill>
          <a:blip r:embed="rId3" cstate="print"/>
          <a:srcRect/>
          <a:stretch>
            <a:fillRect/>
          </a:stretch>
        </p:blipFill>
        <p:spPr bwMode="auto">
          <a:xfrm>
            <a:off x="1143000" y="2119677"/>
            <a:ext cx="1413510" cy="240030"/>
          </a:xfrm>
          <a:prstGeom prst="rect">
            <a:avLst/>
          </a:prstGeom>
          <a:noFill/>
          <a:ln w="9525">
            <a:noFill/>
            <a:miter lim="800000"/>
            <a:headEnd/>
            <a:tailEnd/>
          </a:ln>
        </p:spPr>
      </p:pic>
    </p:spTree>
    <p:extLst>
      <p:ext uri="{BB962C8B-B14F-4D97-AF65-F5344CB8AC3E}">
        <p14:creationId xmlns:p14="http://schemas.microsoft.com/office/powerpoint/2010/main" val="267725816"/>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Reporting</a:t>
            </a:r>
            <a:endParaRPr lang="en-US" dirty="0"/>
          </a:p>
        </p:txBody>
      </p:sp>
      <p:sp>
        <p:nvSpPr>
          <p:cNvPr id="3" name="Text Placeholder 2"/>
          <p:cNvSpPr>
            <a:spLocks noGrp="1"/>
          </p:cNvSpPr>
          <p:nvPr>
            <p:ph idx="1"/>
          </p:nvPr>
        </p:nvSpPr>
        <p:spPr/>
        <p:txBody>
          <a:bodyPr/>
          <a:lstStyle/>
          <a:p>
            <a:r>
              <a:rPr lang="en-US" sz="2800" dirty="0" smtClean="0"/>
              <a:t>Standard “historical” reports are heavily cross-linked</a:t>
            </a:r>
          </a:p>
          <a:p>
            <a:r>
              <a:rPr lang="en-US" sz="2800" dirty="0" smtClean="0"/>
              <a:t>Drill-through supports deeper insight</a:t>
            </a:r>
          </a:p>
          <a:p>
            <a:pPr lvl="1"/>
            <a:r>
              <a:rPr lang="en-US" sz="2400" dirty="0" smtClean="0"/>
              <a:t>Disk Usage gives trends</a:t>
            </a:r>
          </a:p>
          <a:p>
            <a:pPr lvl="2"/>
            <a:r>
              <a:rPr lang="en-US" sz="2000" dirty="0" smtClean="0"/>
              <a:t>Click on a trend line to get specific details about a database</a:t>
            </a:r>
          </a:p>
          <a:p>
            <a:pPr lvl="1"/>
            <a:r>
              <a:rPr lang="en-US" sz="2400" dirty="0" smtClean="0"/>
              <a:t>Query Statistics History gives most expensive queries by: CPU, Duration, Physical Reads, Logical Writes</a:t>
            </a:r>
          </a:p>
          <a:p>
            <a:pPr lvl="2"/>
            <a:r>
              <a:rPr lang="en-US" sz="2000" dirty="0" smtClean="0"/>
              <a:t>Click on a query directly OR a query within the bar graph</a:t>
            </a:r>
          </a:p>
          <a:p>
            <a:pPr lvl="1"/>
            <a:r>
              <a:rPr lang="en-US" sz="2400" dirty="0" smtClean="0"/>
              <a:t>Server Activity History has multiple sections:</a:t>
            </a:r>
          </a:p>
          <a:p>
            <a:pPr lvl="2"/>
            <a:r>
              <a:rPr lang="en-US" sz="2000" dirty="0" smtClean="0"/>
              <a:t>SQL Server v. System performance for: %CPU Utilization, Memory Usage, Disk I/O Usage, Network Usage</a:t>
            </a:r>
          </a:p>
          <a:p>
            <a:pPr lvl="2"/>
            <a:r>
              <a:rPr lang="en-US" sz="2000" dirty="0" smtClean="0"/>
              <a:t>SQL Server Waits: Logging, Latches, Locking, CPU, Network I/O, Buffer, …</a:t>
            </a:r>
          </a:p>
          <a:p>
            <a:pPr lvl="2"/>
            <a:r>
              <a:rPr lang="en-US" sz="2000" dirty="0" smtClean="0"/>
              <a:t>SQL Server Activity: Batch Requests/sec., Logouts/sec, SQL Re-Compilations/sec, User Connections, Transactions, …</a:t>
            </a:r>
            <a:endParaRPr lang="en-US" sz="2800" dirty="0"/>
          </a:p>
        </p:txBody>
      </p:sp>
    </p:spTree>
    <p:extLst>
      <p:ext uri="{BB962C8B-B14F-4D97-AF65-F5344CB8AC3E}">
        <p14:creationId xmlns:p14="http://schemas.microsoft.com/office/powerpoint/2010/main" val="1210338565"/>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Word of Caution…</a:t>
            </a:r>
            <a:endParaRPr lang="en-US" dirty="0"/>
          </a:p>
        </p:txBody>
      </p:sp>
      <p:sp>
        <p:nvSpPr>
          <p:cNvPr id="3" name="Content Placeholder 2"/>
          <p:cNvSpPr>
            <a:spLocks noGrp="1"/>
          </p:cNvSpPr>
          <p:nvPr>
            <p:ph idx="1"/>
          </p:nvPr>
        </p:nvSpPr>
        <p:spPr/>
        <p:txBody>
          <a:bodyPr/>
          <a:lstStyle/>
          <a:p>
            <a:r>
              <a:rPr lang="en-US" dirty="0" smtClean="0"/>
              <a:t>Once it’s installed – it’s NOT going away</a:t>
            </a:r>
          </a:p>
          <a:p>
            <a:r>
              <a:rPr lang="en-US" dirty="0" smtClean="0"/>
              <a:t>You can disable the jobs but:</a:t>
            </a:r>
          </a:p>
          <a:p>
            <a:pPr lvl="1"/>
            <a:r>
              <a:rPr lang="en-US" dirty="0" smtClean="0"/>
              <a:t>You can’t change the database</a:t>
            </a:r>
          </a:p>
          <a:p>
            <a:pPr lvl="1"/>
            <a:r>
              <a:rPr lang="en-US" dirty="0" smtClean="0"/>
              <a:t>You can’t remove the database (if you ever want to have it back again)</a:t>
            </a:r>
          </a:p>
          <a:p>
            <a:pPr lvl="1"/>
            <a:r>
              <a:rPr lang="en-US" dirty="0" smtClean="0"/>
              <a:t>You can’t delete the jobs</a:t>
            </a:r>
          </a:p>
          <a:p>
            <a:r>
              <a:rPr lang="en-US" dirty="0" smtClean="0"/>
              <a:t>Sadly, it’s a one way street. Learn/play in a VPC and then </a:t>
            </a:r>
            <a:r>
              <a:rPr lang="en-US" i="1" dirty="0" smtClean="0"/>
              <a:t>maybe </a:t>
            </a:r>
            <a:r>
              <a:rPr lang="en-US" dirty="0" smtClean="0"/>
              <a:t>in Denali they’ll have an option…</a:t>
            </a:r>
          </a:p>
          <a:p>
            <a:r>
              <a:rPr lang="en-US" dirty="0" smtClean="0"/>
              <a:t>See Microsoft </a:t>
            </a:r>
            <a:r>
              <a:rPr lang="en-US" dirty="0"/>
              <a:t>Connect Item: 334180 </a:t>
            </a:r>
          </a:p>
        </p:txBody>
      </p:sp>
    </p:spTree>
    <p:extLst>
      <p:ext uri="{BB962C8B-B14F-4D97-AF65-F5344CB8AC3E}">
        <p14:creationId xmlns:p14="http://schemas.microsoft.com/office/powerpoint/2010/main" val="141561130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Centralized Administration</a:t>
            </a:r>
            <a:endParaRPr lang="en-US" dirty="0"/>
          </a:p>
        </p:txBody>
      </p:sp>
      <p:sp>
        <p:nvSpPr>
          <p:cNvPr id="3" name="Text Placeholder 2"/>
          <p:cNvSpPr>
            <a:spLocks noGrp="1"/>
          </p:cNvSpPr>
          <p:nvPr>
            <p:ph idx="1"/>
          </p:nvPr>
        </p:nvSpPr>
        <p:spPr/>
        <p:txBody>
          <a:bodyPr/>
          <a:lstStyle/>
          <a:p>
            <a:r>
              <a:rPr lang="en-US" sz="2400" dirty="0" smtClean="0"/>
              <a:t>Configure a robust, centralized server as:</a:t>
            </a:r>
          </a:p>
          <a:p>
            <a:pPr lvl="1"/>
            <a:r>
              <a:rPr lang="en-US" sz="2000" dirty="0" smtClean="0"/>
              <a:t>Central Management Server</a:t>
            </a:r>
          </a:p>
          <a:p>
            <a:pPr lvl="1"/>
            <a:r>
              <a:rPr lang="en-US" sz="2000" dirty="0" smtClean="0"/>
              <a:t>Centralized Master Server – setting all of the servers of a Central Management Server as targets</a:t>
            </a:r>
          </a:p>
          <a:p>
            <a:pPr lvl="1"/>
            <a:r>
              <a:rPr lang="en-US" sz="2000" dirty="0" smtClean="0"/>
              <a:t>Centralized Performance Data Collection (MDW)</a:t>
            </a:r>
          </a:p>
          <a:p>
            <a:pPr lvl="1"/>
            <a:r>
              <a:rPr lang="en-US" sz="2000" dirty="0" smtClean="0"/>
              <a:t>Centralized Policy Store</a:t>
            </a:r>
          </a:p>
          <a:p>
            <a:r>
              <a:rPr lang="en-US" sz="2400" dirty="0" smtClean="0"/>
              <a:t>Always use a Management Data Warehouse that’s centrally located (so that you don’t get caught in collecting performance metrics on collection itself)</a:t>
            </a:r>
          </a:p>
          <a:p>
            <a:r>
              <a:rPr lang="en-US" sz="2400" dirty="0" smtClean="0"/>
              <a:t>Downside to this is that reports are accessed locally despite the central MDW – consider creating custom reports at the MDW to correlate the relationship between servers</a:t>
            </a:r>
            <a:endParaRPr lang="en-US" sz="2400" dirty="0"/>
          </a:p>
        </p:txBody>
      </p:sp>
    </p:spTree>
    <p:extLst>
      <p:ext uri="{BB962C8B-B14F-4D97-AF65-F5344CB8AC3E}">
        <p14:creationId xmlns:p14="http://schemas.microsoft.com/office/powerpoint/2010/main" val="3102681797"/>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sz="3600" dirty="0" smtClean="0"/>
              <a:t>Centralized Administration</a:t>
            </a:r>
            <a:br>
              <a:rPr lang="en-US" sz="3600" dirty="0" smtClean="0"/>
            </a:br>
            <a:r>
              <a:rPr lang="en-US" sz="3600" dirty="0" smtClean="0"/>
              <a:t>Performance Data Collection and Reporting</a:t>
            </a:r>
            <a:endParaRPr lang="en-US" sz="3600" dirty="0"/>
          </a:p>
        </p:txBody>
      </p:sp>
      <p:sp>
        <p:nvSpPr>
          <p:cNvPr id="105" name="TextBox 104"/>
          <p:cNvSpPr txBox="1"/>
          <p:nvPr/>
        </p:nvSpPr>
        <p:spPr>
          <a:xfrm>
            <a:off x="6069330" y="1246166"/>
            <a:ext cx="2583180" cy="1464231"/>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600" dirty="0" smtClean="0">
                <a:solidFill>
                  <a:srgbClr val="FFFFFF"/>
                </a:solidFill>
                <a:latin typeface="Arial Narrow" pitchFamily="34" charset="0"/>
              </a:rPr>
              <a:t>“Standard” Performance Data Collection Reports </a:t>
            </a:r>
            <a:br>
              <a:rPr lang="en-US" sz="1600" dirty="0" smtClean="0">
                <a:solidFill>
                  <a:srgbClr val="FFFFFF"/>
                </a:solidFill>
                <a:latin typeface="Arial Narrow" pitchFamily="34" charset="0"/>
              </a:rPr>
            </a:br>
            <a:r>
              <a:rPr lang="en-US" sz="1600" dirty="0" smtClean="0">
                <a:solidFill>
                  <a:srgbClr val="FFFFFF"/>
                </a:solidFill>
                <a:latin typeface="Arial Narrow" pitchFamily="34" charset="0"/>
              </a:rPr>
              <a:t>Generated these locally – at the server where collection is defined</a:t>
            </a:r>
          </a:p>
        </p:txBody>
      </p:sp>
      <p:sp>
        <p:nvSpPr>
          <p:cNvPr id="106" name="TextBox 105"/>
          <p:cNvSpPr txBox="1"/>
          <p:nvPr/>
        </p:nvSpPr>
        <p:spPr>
          <a:xfrm>
            <a:off x="5988552" y="3443645"/>
            <a:ext cx="2526798" cy="2281476"/>
          </a:xfrm>
          <a:prstGeom prst="roundRect">
            <a:avLst/>
          </a:prstGeom>
          <a:gradFill>
            <a:gsLst>
              <a:gs pos="0">
                <a:srgbClr val="000066"/>
              </a:gs>
              <a:gs pos="100000">
                <a:srgbClr val="000099"/>
              </a:gs>
            </a:gsLst>
            <a:lin ang="5400000" scaled="0"/>
          </a:gradFill>
          <a:ln/>
        </p:spPr>
        <p:style>
          <a:lnRef idx="0">
            <a:schemeClr val="accent3"/>
          </a:lnRef>
          <a:fillRef idx="3">
            <a:schemeClr val="accent3"/>
          </a:fillRef>
          <a:effectRef idx="3">
            <a:schemeClr val="accent3"/>
          </a:effectRef>
          <a:fontRef idx="minor">
            <a:schemeClr val="lt1"/>
          </a:fontRef>
        </p:style>
        <p:txBody>
          <a:bodyPr>
            <a:spAutoFit/>
          </a:bodyPr>
          <a:lstStyle/>
          <a:p>
            <a:pPr algn="ctr" defTabSz="914363" fontAlgn="auto">
              <a:lnSpc>
                <a:spcPct val="100000"/>
              </a:lnSpc>
              <a:spcBef>
                <a:spcPts val="0"/>
              </a:spcBef>
              <a:spcAft>
                <a:spcPts val="0"/>
              </a:spcAft>
              <a:defRPr/>
            </a:pPr>
            <a:r>
              <a:rPr lang="en-US" sz="1600" dirty="0" smtClean="0">
                <a:solidFill>
                  <a:srgbClr val="FFFFFF"/>
                </a:solidFill>
                <a:latin typeface="Arial Narrow" pitchFamily="34" charset="0"/>
              </a:rPr>
              <a:t>Centralized Reporting</a:t>
            </a:r>
            <a:br>
              <a:rPr lang="en-US" sz="1600" dirty="0" smtClean="0">
                <a:solidFill>
                  <a:srgbClr val="FFFFFF"/>
                </a:solidFill>
                <a:latin typeface="Arial Narrow" pitchFamily="34" charset="0"/>
              </a:rPr>
            </a:br>
            <a:r>
              <a:rPr lang="en-US" sz="1600" dirty="0" smtClean="0">
                <a:solidFill>
                  <a:srgbClr val="FFFFFF"/>
                </a:solidFill>
                <a:latin typeface="Arial Narrow" pitchFamily="34" charset="0"/>
              </a:rPr>
              <a:t>“Custom” Performance Data Collection reports can be written on a centralized management data warehouse for better server-to-server correlation</a:t>
            </a:r>
          </a:p>
        </p:txBody>
      </p:sp>
      <p:cxnSp>
        <p:nvCxnSpPr>
          <p:cNvPr id="44" name="Straight Arrow Connector 43"/>
          <p:cNvCxnSpPr>
            <a:stCxn id="47" idx="0"/>
          </p:cNvCxnSpPr>
          <p:nvPr/>
        </p:nvCxnSpPr>
        <p:spPr bwMode="auto">
          <a:xfrm flipH="1" flipV="1">
            <a:off x="1161911" y="2493195"/>
            <a:ext cx="3587438" cy="1424016"/>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45" name="Straight Arrow Connector 44"/>
          <p:cNvCxnSpPr>
            <a:stCxn id="47" idx="0"/>
          </p:cNvCxnSpPr>
          <p:nvPr/>
        </p:nvCxnSpPr>
        <p:spPr bwMode="auto">
          <a:xfrm flipH="1" flipV="1">
            <a:off x="1973447" y="2493201"/>
            <a:ext cx="2775902" cy="1424010"/>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46" name="Straight Arrow Connector 45"/>
          <p:cNvCxnSpPr/>
          <p:nvPr/>
        </p:nvCxnSpPr>
        <p:spPr bwMode="auto">
          <a:xfrm flipV="1">
            <a:off x="1531365" y="2493192"/>
            <a:ext cx="356354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sp>
        <p:nvSpPr>
          <p:cNvPr id="47" name="File"/>
          <p:cNvSpPr>
            <a:spLocks noEditPoints="1" noChangeArrowheads="1"/>
          </p:cNvSpPr>
          <p:nvPr/>
        </p:nvSpPr>
        <p:spPr bwMode="auto">
          <a:xfrm>
            <a:off x="3836669" y="3748904"/>
            <a:ext cx="1795272" cy="1122045"/>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vert="horz" wrap="square" lIns="91440" tIns="45720" rIns="91440" bIns="45720" numCol="1" anchor="t" anchorCtr="0" compatLnSpc="1">
            <a:prstTxWarp prst="textNoShape">
              <a:avLst/>
            </a:prstTxWarp>
          </a:bodyPr>
          <a:lstStyle/>
          <a:p>
            <a:endParaRPr lang="en-US">
              <a:latin typeface="Calibri" pitchFamily="34" charset="0"/>
            </a:endParaRPr>
          </a:p>
        </p:txBody>
      </p:sp>
      <p:sp>
        <p:nvSpPr>
          <p:cNvPr id="48" name="File"/>
          <p:cNvSpPr>
            <a:spLocks noEditPoints="1" noChangeArrowheads="1"/>
          </p:cNvSpPr>
          <p:nvPr/>
        </p:nvSpPr>
        <p:spPr bwMode="auto">
          <a:xfrm>
            <a:off x="712469" y="3753505"/>
            <a:ext cx="1795272" cy="1199494"/>
          </a:xfrm>
          <a:custGeom>
            <a:avLst/>
            <a:gdLst>
              <a:gd name="T0" fmla="*/ 10981 w 21600"/>
              <a:gd name="T1" fmla="*/ 3240 h 21600"/>
              <a:gd name="T2" fmla="*/ 0 w 21600"/>
              <a:gd name="T3" fmla="*/ 10800 h 21600"/>
              <a:gd name="T4" fmla="*/ 10800 w 21600"/>
              <a:gd name="T5" fmla="*/ 21600 h 21600"/>
              <a:gd name="T6" fmla="*/ 21600 w 21600"/>
              <a:gd name="T7" fmla="*/ 10800 h 21600"/>
              <a:gd name="T8" fmla="*/ 0 w 21600"/>
              <a:gd name="T9" fmla="*/ 21600 h 21600"/>
              <a:gd name="T10" fmla="*/ 21600 w 21600"/>
              <a:gd name="T11" fmla="*/ 21600 h 21600"/>
              <a:gd name="T12" fmla="*/ 1086 w 21600"/>
              <a:gd name="T13" fmla="*/ 4628 h 21600"/>
              <a:gd name="T14" fmla="*/ 20635 w 21600"/>
              <a:gd name="T15" fmla="*/ 20289 h 21600"/>
            </a:gdLst>
            <a:ahLst/>
            <a:cxnLst>
              <a:cxn ang="0">
                <a:pos x="T0" y="T1"/>
              </a:cxn>
              <a:cxn ang="0">
                <a:pos x="T2" y="T3"/>
              </a:cxn>
              <a:cxn ang="0">
                <a:pos x="T4" y="T5"/>
              </a:cxn>
              <a:cxn ang="0">
                <a:pos x="T6" y="T7"/>
              </a:cxn>
              <a:cxn ang="0">
                <a:pos x="T8" y="T9"/>
              </a:cxn>
              <a:cxn ang="0">
                <a:pos x="T10" y="T11"/>
              </a:cxn>
            </a:cxnLst>
            <a:rect l="T12" t="T13" r="T14" b="T15"/>
            <a:pathLst>
              <a:path w="21600" h="21600">
                <a:moveTo>
                  <a:pt x="19790" y="3240"/>
                </a:moveTo>
                <a:cubicBezTo>
                  <a:pt x="10981" y="3240"/>
                  <a:pt x="9171" y="3240"/>
                  <a:pt x="9050" y="3086"/>
                </a:cubicBezTo>
                <a:cubicBezTo>
                  <a:pt x="9050" y="2931"/>
                  <a:pt x="8930" y="2777"/>
                  <a:pt x="8930" y="2469"/>
                </a:cubicBezTo>
                <a:cubicBezTo>
                  <a:pt x="8930" y="2160"/>
                  <a:pt x="8809" y="1851"/>
                  <a:pt x="8688" y="1389"/>
                </a:cubicBezTo>
                <a:cubicBezTo>
                  <a:pt x="8568" y="1080"/>
                  <a:pt x="8326" y="771"/>
                  <a:pt x="8085" y="463"/>
                </a:cubicBezTo>
                <a:cubicBezTo>
                  <a:pt x="7723" y="154"/>
                  <a:pt x="7361" y="0"/>
                  <a:pt x="7361" y="0"/>
                </a:cubicBezTo>
                <a:cubicBezTo>
                  <a:pt x="7361" y="0"/>
                  <a:pt x="2293" y="0"/>
                  <a:pt x="2051" y="154"/>
                </a:cubicBezTo>
                <a:cubicBezTo>
                  <a:pt x="1689" y="309"/>
                  <a:pt x="1448" y="463"/>
                  <a:pt x="1327" y="771"/>
                </a:cubicBezTo>
                <a:cubicBezTo>
                  <a:pt x="1207" y="1080"/>
                  <a:pt x="1086" y="1389"/>
                  <a:pt x="965" y="1697"/>
                </a:cubicBezTo>
                <a:cubicBezTo>
                  <a:pt x="845" y="2160"/>
                  <a:pt x="724" y="2314"/>
                  <a:pt x="724" y="2469"/>
                </a:cubicBezTo>
                <a:cubicBezTo>
                  <a:pt x="603" y="2623"/>
                  <a:pt x="603" y="2777"/>
                  <a:pt x="483" y="2931"/>
                </a:cubicBezTo>
                <a:cubicBezTo>
                  <a:pt x="483" y="3086"/>
                  <a:pt x="362" y="3240"/>
                  <a:pt x="241" y="3240"/>
                </a:cubicBezTo>
                <a:lnTo>
                  <a:pt x="0" y="3394"/>
                </a:lnTo>
                <a:lnTo>
                  <a:pt x="0" y="3703"/>
                </a:lnTo>
                <a:lnTo>
                  <a:pt x="0" y="10800"/>
                </a:lnTo>
                <a:lnTo>
                  <a:pt x="0" y="21600"/>
                </a:lnTo>
                <a:lnTo>
                  <a:pt x="10981" y="21600"/>
                </a:lnTo>
                <a:lnTo>
                  <a:pt x="21600" y="21600"/>
                </a:lnTo>
                <a:lnTo>
                  <a:pt x="21600" y="10800"/>
                </a:lnTo>
                <a:lnTo>
                  <a:pt x="21600" y="5246"/>
                </a:lnTo>
                <a:lnTo>
                  <a:pt x="21600" y="4783"/>
                </a:lnTo>
                <a:cubicBezTo>
                  <a:pt x="21479" y="4320"/>
                  <a:pt x="21359" y="4011"/>
                  <a:pt x="21117" y="3703"/>
                </a:cubicBezTo>
                <a:cubicBezTo>
                  <a:pt x="20876" y="3549"/>
                  <a:pt x="20514" y="3394"/>
                  <a:pt x="20152" y="3240"/>
                </a:cubicBezTo>
                <a:close/>
              </a:path>
            </a:pathLst>
          </a:custGeom>
          <a:solidFill>
            <a:srgbClr val="777777"/>
          </a:solidFill>
          <a:ln w="9525">
            <a:solidFill>
              <a:srgbClr val="000000"/>
            </a:solidFill>
            <a:miter lim="800000"/>
            <a:headEnd/>
            <a:tailEnd/>
          </a:ln>
          <a:effectLst>
            <a:innerShdw blurRad="63500" dist="50800" dir="2700000">
              <a:schemeClr val="tx1">
                <a:lumMod val="95000"/>
                <a:lumOff val="5000"/>
                <a:alpha val="50000"/>
              </a:schemeClr>
            </a:innerShdw>
          </a:effectLst>
        </p:spPr>
        <p:txBody>
          <a:bodyPr vert="horz" wrap="square" lIns="91440" tIns="45720" rIns="91440" bIns="45720" numCol="1" anchor="t" anchorCtr="0" compatLnSpc="1">
            <a:prstTxWarp prst="textNoShape">
              <a:avLst/>
            </a:prstTxWarp>
          </a:bodyPr>
          <a:lstStyle/>
          <a:p>
            <a:endParaRPr lang="en-US">
              <a:latin typeface="Calibri" pitchFamily="34" charset="0"/>
            </a:endParaRPr>
          </a:p>
        </p:txBody>
      </p:sp>
      <p:sp>
        <p:nvSpPr>
          <p:cNvPr id="49" name="TextBox 48"/>
          <p:cNvSpPr txBox="1"/>
          <p:nvPr/>
        </p:nvSpPr>
        <p:spPr>
          <a:xfrm>
            <a:off x="731519" y="3682228"/>
            <a:ext cx="777240" cy="338554"/>
          </a:xfrm>
          <a:prstGeom prst="rect">
            <a:avLst/>
          </a:prstGeom>
          <a:noFill/>
        </p:spPr>
        <p:txBody>
          <a:bodyPr wrap="square" rtlCol="0">
            <a:spAutoFit/>
          </a:bodyPr>
          <a:lstStyle/>
          <a:p>
            <a:pPr algn="ctr"/>
            <a:r>
              <a:rPr lang="en-US" sz="1600" dirty="0" err="1" smtClean="0">
                <a:solidFill>
                  <a:schemeClr val="bg1"/>
                </a:solidFill>
                <a:latin typeface="Calibri" pitchFamily="34" charset="0"/>
              </a:rPr>
              <a:t>msdb</a:t>
            </a:r>
            <a:endParaRPr lang="en-US" sz="1600" dirty="0">
              <a:solidFill>
                <a:schemeClr val="bg1"/>
              </a:solidFill>
              <a:latin typeface="Calibri" pitchFamily="34" charset="0"/>
            </a:endParaRPr>
          </a:p>
        </p:txBody>
      </p:sp>
      <p:sp>
        <p:nvSpPr>
          <p:cNvPr id="50" name="TextBox 49"/>
          <p:cNvSpPr txBox="1"/>
          <p:nvPr/>
        </p:nvSpPr>
        <p:spPr>
          <a:xfrm>
            <a:off x="1599674" y="4917233"/>
            <a:ext cx="3082293" cy="1757077"/>
          </a:xfrm>
          <a:prstGeom prst="roundRect">
            <a:avLst/>
          </a:prstGeom>
          <a:gradFill>
            <a:gsLst>
              <a:gs pos="0">
                <a:schemeClr val="tx2">
                  <a:lumMod val="20000"/>
                  <a:lumOff val="80000"/>
                </a:schemeClr>
              </a:gs>
              <a:gs pos="80000">
                <a:schemeClr val="tx2">
                  <a:lumMod val="50000"/>
                </a:schemeClr>
              </a:gs>
            </a:gsLst>
            <a:lin ang="16200000" scaled="0"/>
          </a:gradFill>
          <a:ln/>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n-US" sz="2400" b="1" dirty="0" smtClean="0">
                <a:solidFill>
                  <a:schemeClr val="bg2">
                    <a:lumMod val="75000"/>
                    <a:lumOff val="25000"/>
                  </a:schemeClr>
                </a:solidFill>
                <a:latin typeface="Calibri" pitchFamily="34" charset="0"/>
              </a:rPr>
              <a:t>Centralized Server</a:t>
            </a:r>
            <a:r>
              <a:rPr lang="en-US" sz="1000" dirty="0" smtClean="0">
                <a:solidFill>
                  <a:schemeClr val="bg2">
                    <a:lumMod val="75000"/>
                    <a:lumOff val="25000"/>
                  </a:schemeClr>
                </a:solidFill>
                <a:latin typeface="Calibri" pitchFamily="34" charset="0"/>
              </a:rPr>
              <a:t/>
            </a:r>
            <a:br>
              <a:rPr lang="en-US" sz="1000" dirty="0" smtClean="0">
                <a:solidFill>
                  <a:schemeClr val="bg2">
                    <a:lumMod val="75000"/>
                    <a:lumOff val="25000"/>
                  </a:schemeClr>
                </a:solidFill>
                <a:latin typeface="Calibri" pitchFamily="34" charset="0"/>
              </a:rPr>
            </a:br>
            <a:r>
              <a:rPr lang="en-US" sz="1400" dirty="0" smtClean="0">
                <a:solidFill>
                  <a:schemeClr val="bg2">
                    <a:lumMod val="75000"/>
                    <a:lumOff val="25000"/>
                  </a:schemeClr>
                </a:solidFill>
                <a:latin typeface="Calibri" pitchFamily="34" charset="0"/>
              </a:rPr>
              <a:t>Master Server (MSX)</a:t>
            </a:r>
          </a:p>
          <a:p>
            <a:pPr algn="ctr"/>
            <a:r>
              <a:rPr lang="en-US" sz="1400" dirty="0" smtClean="0">
                <a:solidFill>
                  <a:schemeClr val="bg2">
                    <a:lumMod val="75000"/>
                    <a:lumOff val="25000"/>
                  </a:schemeClr>
                </a:solidFill>
                <a:latin typeface="Calibri" pitchFamily="34" charset="0"/>
              </a:rPr>
              <a:t>Centralized Management Server</a:t>
            </a:r>
          </a:p>
          <a:p>
            <a:pPr algn="ctr"/>
            <a:r>
              <a:rPr lang="en-US" sz="1400" dirty="0" smtClean="0">
                <a:solidFill>
                  <a:schemeClr val="bg2">
                    <a:lumMod val="75000"/>
                    <a:lumOff val="25000"/>
                  </a:schemeClr>
                </a:solidFill>
                <a:latin typeface="Calibri" pitchFamily="34" charset="0"/>
              </a:rPr>
              <a:t>Policy Store for centralization</a:t>
            </a:r>
          </a:p>
          <a:p>
            <a:pPr algn="ctr"/>
            <a:r>
              <a:rPr lang="en-US" sz="1400" dirty="0" smtClean="0">
                <a:solidFill>
                  <a:schemeClr val="bg2">
                    <a:lumMod val="75000"/>
                    <a:lumOff val="25000"/>
                  </a:schemeClr>
                </a:solidFill>
                <a:latin typeface="Calibri" pitchFamily="34" charset="0"/>
              </a:rPr>
              <a:t>Management Data Warehouse</a:t>
            </a:r>
          </a:p>
          <a:p>
            <a:pPr algn="ctr"/>
            <a:r>
              <a:rPr lang="en-US" sz="1400" dirty="0" smtClean="0">
                <a:solidFill>
                  <a:schemeClr val="bg2">
                    <a:lumMod val="75000"/>
                    <a:lumOff val="25000"/>
                  </a:schemeClr>
                </a:solidFill>
                <a:latin typeface="Calibri" pitchFamily="34" charset="0"/>
              </a:rPr>
              <a:t>Database Mirroring Witness</a:t>
            </a:r>
          </a:p>
          <a:p>
            <a:pPr algn="ctr"/>
            <a:r>
              <a:rPr lang="en-US" sz="1400" dirty="0" smtClean="0">
                <a:solidFill>
                  <a:schemeClr val="bg2">
                    <a:lumMod val="75000"/>
                    <a:lumOff val="25000"/>
                  </a:schemeClr>
                </a:solidFill>
                <a:latin typeface="Calibri" pitchFamily="34" charset="0"/>
              </a:rPr>
              <a:t>Reporting Server</a:t>
            </a:r>
            <a:endParaRPr lang="en-US" sz="1400" dirty="0">
              <a:solidFill>
                <a:schemeClr val="bg2">
                  <a:lumMod val="75000"/>
                  <a:lumOff val="25000"/>
                </a:schemeClr>
              </a:solidFill>
              <a:latin typeface="Calibri" pitchFamily="34" charset="0"/>
            </a:endParaRPr>
          </a:p>
        </p:txBody>
      </p:sp>
      <p:grpSp>
        <p:nvGrpSpPr>
          <p:cNvPr id="51" name="Group 66"/>
          <p:cNvGrpSpPr/>
          <p:nvPr/>
        </p:nvGrpSpPr>
        <p:grpSpPr>
          <a:xfrm>
            <a:off x="819101" y="1377179"/>
            <a:ext cx="4643438" cy="1116013"/>
            <a:chOff x="2282666" y="1318260"/>
            <a:chExt cx="4643438" cy="1116013"/>
          </a:xfrm>
        </p:grpSpPr>
        <p:sp>
          <p:nvSpPr>
            <p:cNvPr id="52" name="tower"/>
            <p:cNvSpPr>
              <a:spLocks noEditPoints="1" noChangeArrowheads="1"/>
            </p:cNvSpPr>
            <p:nvPr/>
          </p:nvSpPr>
          <p:spPr bwMode="auto">
            <a:xfrm>
              <a:off x="228266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3" name="tower"/>
            <p:cNvSpPr>
              <a:spLocks noEditPoints="1" noChangeArrowheads="1"/>
            </p:cNvSpPr>
            <p:nvPr/>
          </p:nvSpPr>
          <p:spPr bwMode="auto">
            <a:xfrm>
              <a:off x="309419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4" name="tower"/>
            <p:cNvSpPr>
              <a:spLocks noEditPoints="1" noChangeArrowheads="1"/>
            </p:cNvSpPr>
            <p:nvPr/>
          </p:nvSpPr>
          <p:spPr bwMode="auto">
            <a:xfrm>
              <a:off x="390572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5" name="tower"/>
            <p:cNvSpPr>
              <a:spLocks noEditPoints="1" noChangeArrowheads="1"/>
            </p:cNvSpPr>
            <p:nvPr/>
          </p:nvSpPr>
          <p:spPr bwMode="auto">
            <a:xfrm>
              <a:off x="471725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6" name="tower"/>
            <p:cNvSpPr>
              <a:spLocks noEditPoints="1" noChangeArrowheads="1"/>
            </p:cNvSpPr>
            <p:nvPr/>
          </p:nvSpPr>
          <p:spPr bwMode="auto">
            <a:xfrm>
              <a:off x="552878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57" name="tower"/>
            <p:cNvSpPr>
              <a:spLocks noEditPoints="1" noChangeArrowheads="1"/>
            </p:cNvSpPr>
            <p:nvPr/>
          </p:nvSpPr>
          <p:spPr bwMode="auto">
            <a:xfrm>
              <a:off x="6340316" y="1318260"/>
              <a:ext cx="585788" cy="1116013"/>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grpSp>
      <p:cxnSp>
        <p:nvCxnSpPr>
          <p:cNvPr id="58" name="Straight Arrow Connector 57"/>
          <p:cNvCxnSpPr/>
          <p:nvPr/>
        </p:nvCxnSpPr>
        <p:spPr bwMode="auto">
          <a:xfrm flipH="1" flipV="1">
            <a:off x="1037262" y="2493192"/>
            <a:ext cx="494103"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59" name="Straight Arrow Connector 58"/>
          <p:cNvCxnSpPr/>
          <p:nvPr/>
        </p:nvCxnSpPr>
        <p:spPr bwMode="auto">
          <a:xfrm flipV="1">
            <a:off x="1531365" y="2493192"/>
            <a:ext cx="31742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60" name="Straight Arrow Connector 59"/>
          <p:cNvCxnSpPr/>
          <p:nvPr/>
        </p:nvCxnSpPr>
        <p:spPr bwMode="auto">
          <a:xfrm flipV="1">
            <a:off x="1531365" y="2493192"/>
            <a:ext cx="112895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67" name="Straight Arrow Connector 66"/>
          <p:cNvCxnSpPr/>
          <p:nvPr/>
        </p:nvCxnSpPr>
        <p:spPr bwMode="auto">
          <a:xfrm flipV="1">
            <a:off x="1531365" y="2493192"/>
            <a:ext cx="194048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68" name="Straight Arrow Connector 67"/>
          <p:cNvCxnSpPr/>
          <p:nvPr/>
        </p:nvCxnSpPr>
        <p:spPr bwMode="auto">
          <a:xfrm flipV="1">
            <a:off x="1531365" y="2493192"/>
            <a:ext cx="2752017" cy="1424019"/>
          </a:xfrm>
          <a:prstGeom prst="straightConnector1">
            <a:avLst/>
          </a:prstGeom>
          <a:solidFill>
            <a:schemeClr val="bg1"/>
          </a:solidFill>
          <a:ln w="22225" cap="rnd" cmpd="sng" algn="ctr">
            <a:solidFill>
              <a:schemeClr val="accent1"/>
            </a:solidFill>
            <a:prstDash val="solid"/>
            <a:round/>
            <a:headEnd type="oval" w="med" len="med"/>
            <a:tailEnd type="triangle" w="lg" len="med"/>
          </a:ln>
          <a:effectLst/>
        </p:spPr>
      </p:cxnSp>
      <p:cxnSp>
        <p:nvCxnSpPr>
          <p:cNvPr id="69" name="Straight Arrow Connector 68"/>
          <p:cNvCxnSpPr>
            <a:stCxn id="47" idx="0"/>
          </p:cNvCxnSpPr>
          <p:nvPr/>
        </p:nvCxnSpPr>
        <p:spPr bwMode="auto">
          <a:xfrm flipH="1" flipV="1">
            <a:off x="2784966" y="2493192"/>
            <a:ext cx="1964383" cy="1424019"/>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70" name="Straight Arrow Connector 69"/>
          <p:cNvCxnSpPr>
            <a:stCxn id="47" idx="0"/>
          </p:cNvCxnSpPr>
          <p:nvPr/>
        </p:nvCxnSpPr>
        <p:spPr bwMode="auto">
          <a:xfrm flipH="1" flipV="1">
            <a:off x="3596499" y="2493196"/>
            <a:ext cx="1152850" cy="1424015"/>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72" name="Straight Arrow Connector 71"/>
          <p:cNvCxnSpPr>
            <a:stCxn id="47" idx="0"/>
          </p:cNvCxnSpPr>
          <p:nvPr/>
        </p:nvCxnSpPr>
        <p:spPr bwMode="auto">
          <a:xfrm flipH="1" flipV="1">
            <a:off x="4408026" y="2493192"/>
            <a:ext cx="341323" cy="1424019"/>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cxnSp>
        <p:nvCxnSpPr>
          <p:cNvPr id="74" name="Straight Arrow Connector 73"/>
          <p:cNvCxnSpPr>
            <a:stCxn id="47" idx="0"/>
          </p:cNvCxnSpPr>
          <p:nvPr/>
        </p:nvCxnSpPr>
        <p:spPr bwMode="auto">
          <a:xfrm flipV="1">
            <a:off x="4749349" y="2493196"/>
            <a:ext cx="470207" cy="1424015"/>
          </a:xfrm>
          <a:prstGeom prst="straightConnector1">
            <a:avLst/>
          </a:prstGeom>
          <a:solidFill>
            <a:schemeClr val="bg1"/>
          </a:solidFill>
          <a:ln w="22225" cap="rnd" cmpd="dbl" algn="ctr">
            <a:solidFill>
              <a:schemeClr val="accent1"/>
            </a:solidFill>
            <a:prstDash val="solid"/>
            <a:round/>
            <a:headEnd type="triangle" w="lg" len="med"/>
            <a:tailEnd type="triangle" w="lg" len="med"/>
          </a:ln>
          <a:effectLst/>
        </p:spPr>
      </p:cxnSp>
      <p:sp>
        <p:nvSpPr>
          <p:cNvPr id="76" name="TextBox 75"/>
          <p:cNvSpPr txBox="1"/>
          <p:nvPr/>
        </p:nvSpPr>
        <p:spPr>
          <a:xfrm>
            <a:off x="3855719" y="3692769"/>
            <a:ext cx="777240" cy="338554"/>
          </a:xfrm>
          <a:prstGeom prst="rect">
            <a:avLst/>
          </a:prstGeom>
          <a:noFill/>
        </p:spPr>
        <p:txBody>
          <a:bodyPr wrap="square" rtlCol="0">
            <a:spAutoFit/>
          </a:bodyPr>
          <a:lstStyle/>
          <a:p>
            <a:pPr algn="ctr"/>
            <a:r>
              <a:rPr lang="en-US" sz="1600" dirty="0" err="1" smtClean="0">
                <a:solidFill>
                  <a:schemeClr val="bg1"/>
                </a:solidFill>
                <a:latin typeface="Calibri" pitchFamily="34" charset="0"/>
              </a:rPr>
              <a:t>mdw</a:t>
            </a:r>
            <a:endParaRPr lang="en-US" sz="1600" dirty="0">
              <a:solidFill>
                <a:schemeClr val="bg1"/>
              </a:solidFill>
              <a:latin typeface="Calibri" pitchFamily="34" charset="0"/>
            </a:endParaRPr>
          </a:p>
        </p:txBody>
      </p:sp>
      <p:sp>
        <p:nvSpPr>
          <p:cNvPr id="78" name="tower"/>
          <p:cNvSpPr>
            <a:spLocks noEditPoints="1" noChangeArrowheads="1"/>
          </p:cNvSpPr>
          <p:nvPr/>
        </p:nvSpPr>
        <p:spPr bwMode="auto">
          <a:xfrm>
            <a:off x="2569320" y="3086980"/>
            <a:ext cx="1143000" cy="1900344"/>
          </a:xfrm>
          <a:custGeom>
            <a:avLst/>
            <a:gdLst>
              <a:gd name="T0" fmla="*/ 0 w 21600"/>
              <a:gd name="T1" fmla="*/ 2184 h 21600"/>
              <a:gd name="T2" fmla="*/ 6664 w 21600"/>
              <a:gd name="T3" fmla="*/ 0 h 21600"/>
              <a:gd name="T4" fmla="*/ 10800 w 21600"/>
              <a:gd name="T5" fmla="*/ 0 h 21600"/>
              <a:gd name="T6" fmla="*/ 21600 w 21600"/>
              <a:gd name="T7" fmla="*/ 0 h 21600"/>
              <a:gd name="T8" fmla="*/ 21600 w 21600"/>
              <a:gd name="T9" fmla="*/ 11649 h 21600"/>
              <a:gd name="T10" fmla="*/ 21600 w 21600"/>
              <a:gd name="T11" fmla="*/ 19416 h 21600"/>
              <a:gd name="T12" fmla="*/ 15166 w 21600"/>
              <a:gd name="T13" fmla="*/ 21600 h 21600"/>
              <a:gd name="T14" fmla="*/ 10570 w 21600"/>
              <a:gd name="T15" fmla="*/ 21600 h 21600"/>
              <a:gd name="T16" fmla="*/ 0 w 21600"/>
              <a:gd name="T17" fmla="*/ 21600 h 21600"/>
              <a:gd name="T18" fmla="*/ 0 w 21600"/>
              <a:gd name="T19" fmla="*/ 11528 h 21600"/>
              <a:gd name="T20" fmla="*/ 459 w 21600"/>
              <a:gd name="T21" fmla="*/ 22540 h 21600"/>
              <a:gd name="T22" fmla="*/ 21485 w 21600"/>
              <a:gd name="T23" fmla="*/ 270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T20" t="T21" r="T22" b="T23"/>
            <a:pathLst>
              <a:path w="21600" h="21600" extrusionOk="0">
                <a:moveTo>
                  <a:pt x="0" y="2184"/>
                </a:moveTo>
                <a:lnTo>
                  <a:pt x="6664" y="0"/>
                </a:lnTo>
                <a:lnTo>
                  <a:pt x="10800" y="0"/>
                </a:lnTo>
                <a:lnTo>
                  <a:pt x="21600" y="0"/>
                </a:lnTo>
                <a:lnTo>
                  <a:pt x="21600" y="11649"/>
                </a:lnTo>
                <a:lnTo>
                  <a:pt x="21600" y="19416"/>
                </a:lnTo>
                <a:lnTo>
                  <a:pt x="15166" y="21600"/>
                </a:lnTo>
                <a:lnTo>
                  <a:pt x="10570" y="21600"/>
                </a:lnTo>
                <a:lnTo>
                  <a:pt x="0" y="21600"/>
                </a:lnTo>
                <a:lnTo>
                  <a:pt x="0" y="11528"/>
                </a:lnTo>
                <a:lnTo>
                  <a:pt x="0" y="2184"/>
                </a:lnTo>
                <a:close/>
              </a:path>
              <a:path w="21600" h="21600" extrusionOk="0">
                <a:moveTo>
                  <a:pt x="0" y="2184"/>
                </a:moveTo>
                <a:lnTo>
                  <a:pt x="0" y="2184"/>
                </a:lnTo>
                <a:lnTo>
                  <a:pt x="14706" y="2184"/>
                </a:lnTo>
                <a:lnTo>
                  <a:pt x="21600" y="0"/>
                </a:lnTo>
                <a:moveTo>
                  <a:pt x="0" y="2184"/>
                </a:moveTo>
                <a:lnTo>
                  <a:pt x="14706" y="2184"/>
                </a:lnTo>
                <a:lnTo>
                  <a:pt x="14706" y="5339"/>
                </a:lnTo>
                <a:lnTo>
                  <a:pt x="14706" y="17474"/>
                </a:lnTo>
                <a:lnTo>
                  <a:pt x="14706" y="21600"/>
                </a:lnTo>
                <a:moveTo>
                  <a:pt x="1149" y="3034"/>
                </a:moveTo>
                <a:lnTo>
                  <a:pt x="13328" y="3034"/>
                </a:lnTo>
                <a:lnTo>
                  <a:pt x="13328" y="3519"/>
                </a:lnTo>
                <a:lnTo>
                  <a:pt x="1149" y="3519"/>
                </a:lnTo>
                <a:lnTo>
                  <a:pt x="1149" y="3034"/>
                </a:lnTo>
                <a:moveTo>
                  <a:pt x="1149" y="4490"/>
                </a:moveTo>
                <a:lnTo>
                  <a:pt x="13328" y="4490"/>
                </a:lnTo>
                <a:lnTo>
                  <a:pt x="13328" y="4854"/>
                </a:lnTo>
                <a:lnTo>
                  <a:pt x="1149" y="4854"/>
                </a:lnTo>
                <a:lnTo>
                  <a:pt x="1149" y="4490"/>
                </a:lnTo>
                <a:moveTo>
                  <a:pt x="1149" y="5946"/>
                </a:moveTo>
                <a:lnTo>
                  <a:pt x="13328" y="5946"/>
                </a:lnTo>
                <a:lnTo>
                  <a:pt x="13328" y="6310"/>
                </a:lnTo>
                <a:lnTo>
                  <a:pt x="1149" y="6310"/>
                </a:lnTo>
                <a:lnTo>
                  <a:pt x="1149" y="5946"/>
                </a:lnTo>
              </a:path>
            </a:pathLst>
          </a:custGeom>
          <a:gradFill rotWithShape="1">
            <a:gsLst>
              <a:gs pos="0">
                <a:schemeClr val="accent1">
                  <a:gamma/>
                  <a:shade val="46275"/>
                  <a:invGamma/>
                </a:schemeClr>
              </a:gs>
              <a:gs pos="100000">
                <a:schemeClr val="accent1"/>
              </a:gs>
            </a:gsLst>
            <a:lin ang="0" scaled="1"/>
          </a:gradFill>
          <a:ln w="9525">
            <a:solidFill>
              <a:srgbClr val="000000"/>
            </a:solidFill>
            <a:miter lim="800000"/>
            <a:headEnd/>
            <a:tailEnd/>
          </a:ln>
        </p:spPr>
        <p:txBody>
          <a:bodyPr/>
          <a:lstStyle/>
          <a:p>
            <a:endParaRPr lang="en-US">
              <a:latin typeface="Calibri" pitchFamily="34" charset="0"/>
            </a:endParaRPr>
          </a:p>
        </p:txBody>
      </p:sp>
      <p:sp>
        <p:nvSpPr>
          <p:cNvPr id="80" name="TextBox 79"/>
          <p:cNvSpPr txBox="1"/>
          <p:nvPr/>
        </p:nvSpPr>
        <p:spPr>
          <a:xfrm>
            <a:off x="815548" y="4072890"/>
            <a:ext cx="777240" cy="215444"/>
          </a:xfrm>
          <a:prstGeom prst="rect">
            <a:avLst/>
          </a:prstGeom>
          <a:noFill/>
          <a:ln>
            <a:solidFill>
              <a:schemeClr val="accent6">
                <a:lumMod val="50000"/>
              </a:schemeClr>
            </a:solidFill>
            <a:prstDash val="sysDash"/>
          </a:ln>
        </p:spPr>
        <p:txBody>
          <a:bodyPr wrap="square" lIns="0" tIns="0" rIns="0" bIns="0" rtlCol="0">
            <a:spAutoFit/>
          </a:bodyPr>
          <a:lstStyle/>
          <a:p>
            <a:pPr algn="ctr"/>
            <a:r>
              <a:rPr lang="en-US" sz="1400" b="0" dirty="0" smtClean="0">
                <a:solidFill>
                  <a:schemeClr val="bg1"/>
                </a:solidFill>
                <a:effectLst>
                  <a:outerShdw blurRad="38100" dist="38100" dir="2700000" algn="tl">
                    <a:srgbClr val="000000">
                      <a:alpha val="43137"/>
                    </a:srgbClr>
                  </a:outerShdw>
                </a:effectLst>
                <a:latin typeface="Calibri" pitchFamily="34" charset="0"/>
              </a:rPr>
              <a:t>Policies</a:t>
            </a:r>
            <a:endParaRPr lang="en-US" sz="1400" b="0" dirty="0">
              <a:solidFill>
                <a:schemeClr val="bg1"/>
              </a:solidFill>
              <a:effectLst>
                <a:outerShdw blurRad="38100" dist="38100" dir="2700000" algn="tl">
                  <a:srgbClr val="000000">
                    <a:alpha val="43137"/>
                  </a:srgbClr>
                </a:outerShdw>
              </a:effectLst>
              <a:latin typeface="Calibri" pitchFamily="34" charset="0"/>
            </a:endParaRPr>
          </a:p>
        </p:txBody>
      </p:sp>
      <p:pic>
        <p:nvPicPr>
          <p:cNvPr id="83" name="Picture 2" descr="C:\Documents and Settings\v-ktripp\Local Settings\Temporary Internet Files\Content.IE5\BK7D02EJ\MCj03230910000[1].wmf"/>
          <p:cNvPicPr>
            <a:picLocks noChangeAspect="1" noChangeArrowheads="1"/>
          </p:cNvPicPr>
          <p:nvPr/>
        </p:nvPicPr>
        <p:blipFill>
          <a:blip r:embed="rId3" cstate="print"/>
          <a:srcRect/>
          <a:stretch>
            <a:fillRect/>
          </a:stretch>
        </p:blipFill>
        <p:spPr bwMode="auto">
          <a:xfrm>
            <a:off x="712453" y="4015447"/>
            <a:ext cx="275356" cy="281940"/>
          </a:xfrm>
          <a:prstGeom prst="rect">
            <a:avLst/>
          </a:prstGeom>
          <a:noFill/>
        </p:spPr>
      </p:pic>
      <p:sp>
        <p:nvSpPr>
          <p:cNvPr id="84" name="TextBox 83"/>
          <p:cNvSpPr txBox="1"/>
          <p:nvPr/>
        </p:nvSpPr>
        <p:spPr>
          <a:xfrm>
            <a:off x="778620" y="4443046"/>
            <a:ext cx="1657055" cy="430887"/>
          </a:xfrm>
          <a:prstGeom prst="rect">
            <a:avLst/>
          </a:prstGeom>
          <a:noFill/>
          <a:ln>
            <a:solidFill>
              <a:schemeClr val="accent6">
                <a:lumMod val="50000"/>
              </a:schemeClr>
            </a:solidFill>
            <a:prstDash val="sysDash"/>
          </a:ln>
        </p:spPr>
        <p:txBody>
          <a:bodyPr wrap="square" lIns="0" tIns="0" rIns="0" bIns="0" rtlCol="0">
            <a:spAutoFit/>
          </a:bodyPr>
          <a:lstStyle/>
          <a:p>
            <a:pPr algn="ctr"/>
            <a:r>
              <a:rPr lang="en-US" sz="1400" b="0" dirty="0" smtClean="0">
                <a:solidFill>
                  <a:schemeClr val="bg1"/>
                </a:solidFill>
                <a:effectLst>
                  <a:outerShdw blurRad="38100" dist="38100" dir="2700000" algn="tl">
                    <a:srgbClr val="000000">
                      <a:alpha val="43137"/>
                    </a:srgbClr>
                  </a:outerShdw>
                </a:effectLst>
                <a:latin typeface="Calibri" pitchFamily="34" charset="0"/>
              </a:rPr>
              <a:t>Centralized Management Server</a:t>
            </a:r>
            <a:endParaRPr lang="en-US" sz="1400" b="0" dirty="0">
              <a:solidFill>
                <a:schemeClr val="bg1"/>
              </a:solidFill>
              <a:effectLst>
                <a:outerShdw blurRad="38100" dist="38100" dir="2700000" algn="tl">
                  <a:srgbClr val="000000">
                    <a:alpha val="43137"/>
                  </a:srgbClr>
                </a:outerShdw>
              </a:effectLst>
              <a:latin typeface="Calibri" pitchFamily="34" charset="0"/>
            </a:endParaRPr>
          </a:p>
        </p:txBody>
      </p:sp>
      <p:sp>
        <p:nvSpPr>
          <p:cNvPr id="86" name="TextBox 85"/>
          <p:cNvSpPr txBox="1"/>
          <p:nvPr/>
        </p:nvSpPr>
        <p:spPr>
          <a:xfrm>
            <a:off x="1647886" y="4072890"/>
            <a:ext cx="777240" cy="215444"/>
          </a:xfrm>
          <a:prstGeom prst="rect">
            <a:avLst/>
          </a:prstGeom>
          <a:noFill/>
          <a:ln>
            <a:solidFill>
              <a:schemeClr val="accent6">
                <a:lumMod val="50000"/>
              </a:schemeClr>
            </a:solidFill>
            <a:prstDash val="sysDash"/>
          </a:ln>
        </p:spPr>
        <p:txBody>
          <a:bodyPr wrap="square" lIns="0" tIns="0" rIns="0" bIns="0" rtlCol="0">
            <a:spAutoFit/>
          </a:bodyPr>
          <a:lstStyle/>
          <a:p>
            <a:pPr algn="ctr"/>
            <a:r>
              <a:rPr lang="en-US" sz="1400" b="0" dirty="0" smtClean="0">
                <a:solidFill>
                  <a:schemeClr val="bg1"/>
                </a:solidFill>
                <a:effectLst>
                  <a:outerShdw blurRad="38100" dist="38100" dir="2700000" algn="tl">
                    <a:srgbClr val="000000">
                      <a:alpha val="43137"/>
                    </a:srgbClr>
                  </a:outerShdw>
                </a:effectLst>
                <a:latin typeface="Calibri" pitchFamily="34" charset="0"/>
              </a:rPr>
              <a:t>MSX</a:t>
            </a:r>
            <a:endParaRPr lang="en-US" sz="1400" b="0" dirty="0">
              <a:solidFill>
                <a:schemeClr val="bg1"/>
              </a:solidFill>
              <a:effectLst>
                <a:outerShdw blurRad="38100" dist="38100" dir="2700000" algn="tl">
                  <a:srgbClr val="000000">
                    <a:alpha val="43137"/>
                  </a:srgbClr>
                </a:outerShdw>
              </a:effectLst>
              <a:latin typeface="Calibri" pitchFamily="34" charset="0"/>
            </a:endParaRPr>
          </a:p>
        </p:txBody>
      </p:sp>
      <p:sp>
        <p:nvSpPr>
          <p:cNvPr id="87" name="Isosceles Triangle 86"/>
          <p:cNvSpPr/>
          <p:nvPr/>
        </p:nvSpPr>
        <p:spPr bwMode="auto">
          <a:xfrm rot="9851663">
            <a:off x="4526780" y="3842857"/>
            <a:ext cx="400050" cy="178712"/>
          </a:xfrm>
          <a:prstGeom prst="triangle">
            <a:avLst>
              <a:gd name="adj" fmla="val 52857"/>
            </a:avLst>
          </a:prstGeom>
          <a:solidFill>
            <a:schemeClr val="accent1"/>
          </a:solidFill>
          <a:ln w="9525" cap="flat" cmpd="sng" algn="ctr">
            <a:solidFill>
              <a:schemeClr val="accent6">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tx1"/>
              </a:solidFill>
              <a:effectLst/>
              <a:latin typeface="Calibri" pitchFamily="34" charset="0"/>
            </a:endParaRPr>
          </a:p>
        </p:txBody>
      </p:sp>
      <p:graphicFrame>
        <p:nvGraphicFramePr>
          <p:cNvPr id="89" name="Table 88"/>
          <p:cNvGraphicFramePr>
            <a:graphicFrameLocks noGrp="1"/>
          </p:cNvGraphicFramePr>
          <p:nvPr>
            <p:extLst>
              <p:ext uri="{D42A27DB-BD31-4B8C-83A1-F6EECF244321}">
                <p14:modId xmlns:p14="http://schemas.microsoft.com/office/powerpoint/2010/main" val="3749188171"/>
              </p:ext>
            </p:extLst>
          </p:nvPr>
        </p:nvGraphicFramePr>
        <p:xfrm>
          <a:off x="4360020" y="4160520"/>
          <a:ext cx="833120" cy="411480"/>
        </p:xfrm>
        <a:graphic>
          <a:graphicData uri="http://schemas.openxmlformats.org/drawingml/2006/table">
            <a:tbl>
              <a:tblPr firstRow="1" bandRow="1">
                <a:tableStyleId>{D7AC3CCA-C797-4891-BE02-D94E43425B78}</a:tableStyleId>
              </a:tblPr>
              <a:tblGrid>
                <a:gridCol w="208280"/>
                <a:gridCol w="208280"/>
                <a:gridCol w="208280"/>
                <a:gridCol w="208280"/>
              </a:tblGrid>
              <a:tr h="0">
                <a:tc>
                  <a:txBody>
                    <a:bodyPr/>
                    <a:lstStyle/>
                    <a:p>
                      <a:endParaRPr lang="en-US" sz="300" dirty="0"/>
                    </a:p>
                  </a:txBody>
                  <a:tcPr/>
                </a:tc>
                <a:tc>
                  <a:txBody>
                    <a:bodyPr/>
                    <a:lstStyle/>
                    <a:p>
                      <a:endParaRPr lang="en-US" sz="300"/>
                    </a:p>
                  </a:txBody>
                  <a:tcPr/>
                </a:tc>
                <a:tc>
                  <a:txBody>
                    <a:bodyPr/>
                    <a:lstStyle/>
                    <a:p>
                      <a:endParaRPr lang="en-US" sz="300"/>
                    </a:p>
                  </a:txBody>
                  <a:tcPr/>
                </a:tc>
                <a:tc>
                  <a:txBody>
                    <a:bodyPr/>
                    <a:lstStyle/>
                    <a:p>
                      <a:endParaRPr lang="en-US" sz="300" dirty="0"/>
                    </a:p>
                  </a:txBody>
                  <a:tcPr/>
                </a:tc>
              </a:tr>
              <a:tr h="0">
                <a:tc>
                  <a:txBody>
                    <a:bodyPr/>
                    <a:lstStyle/>
                    <a:p>
                      <a:endParaRPr lang="en-US" sz="300"/>
                    </a:p>
                  </a:txBody>
                  <a:tcPr/>
                </a:tc>
                <a:tc>
                  <a:txBody>
                    <a:bodyPr/>
                    <a:lstStyle/>
                    <a:p>
                      <a:endParaRPr lang="en-US" sz="300" dirty="0"/>
                    </a:p>
                  </a:txBody>
                  <a:tcPr/>
                </a:tc>
                <a:tc>
                  <a:txBody>
                    <a:bodyPr/>
                    <a:lstStyle/>
                    <a:p>
                      <a:endParaRPr lang="en-US" sz="300" dirty="0"/>
                    </a:p>
                  </a:txBody>
                  <a:tcPr/>
                </a:tc>
                <a:tc>
                  <a:txBody>
                    <a:bodyPr/>
                    <a:lstStyle/>
                    <a:p>
                      <a:endParaRPr lang="en-US" sz="300" dirty="0"/>
                    </a:p>
                  </a:txBody>
                  <a:tcPr/>
                </a:tc>
              </a:tr>
              <a:tr h="0">
                <a:tc>
                  <a:txBody>
                    <a:bodyPr/>
                    <a:lstStyle/>
                    <a:p>
                      <a:endParaRPr lang="en-US" sz="300"/>
                    </a:p>
                  </a:txBody>
                  <a:tcPr/>
                </a:tc>
                <a:tc>
                  <a:txBody>
                    <a:bodyPr/>
                    <a:lstStyle/>
                    <a:p>
                      <a:endParaRPr lang="en-US" sz="300"/>
                    </a:p>
                  </a:txBody>
                  <a:tcPr/>
                </a:tc>
                <a:tc>
                  <a:txBody>
                    <a:bodyPr/>
                    <a:lstStyle/>
                    <a:p>
                      <a:endParaRPr lang="en-US" sz="300" dirty="0"/>
                    </a:p>
                  </a:txBody>
                  <a:tcPr/>
                </a:tc>
                <a:tc>
                  <a:txBody>
                    <a:bodyPr/>
                    <a:lstStyle/>
                    <a:p>
                      <a:endParaRPr lang="en-US" sz="300" dirty="0"/>
                    </a:p>
                  </a:txBody>
                  <a:tcPr/>
                </a:tc>
              </a:tr>
            </a:tbl>
          </a:graphicData>
        </a:graphic>
      </p:graphicFrame>
    </p:spTree>
    <p:extLst>
      <p:ext uri="{BB962C8B-B14F-4D97-AF65-F5344CB8AC3E}">
        <p14:creationId xmlns:p14="http://schemas.microsoft.com/office/powerpoint/2010/main" val="2367705057"/>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ChangeArrowheads="1"/>
          </p:cNvSpPr>
          <p:nvPr>
            <p:ph type="title"/>
          </p:nvPr>
        </p:nvSpPr>
        <p:spPr/>
        <p:txBody>
          <a:bodyPr/>
          <a:lstStyle/>
          <a:p>
            <a:r>
              <a:rPr lang="en-US" dirty="0" smtClean="0"/>
              <a:t>Module Overview</a:t>
            </a:r>
            <a:endParaRPr lang="en-US" dirty="0"/>
          </a:p>
        </p:txBody>
      </p:sp>
      <p:sp>
        <p:nvSpPr>
          <p:cNvPr id="623619" name="Rectangle 3"/>
          <p:cNvSpPr>
            <a:spLocks noGrp="1" noChangeArrowheads="1"/>
          </p:cNvSpPr>
          <p:nvPr>
            <p:ph idx="1"/>
          </p:nvPr>
        </p:nvSpPr>
        <p:spPr/>
        <p:txBody>
          <a:bodyPr>
            <a:normAutofit/>
          </a:bodyPr>
          <a:lstStyle/>
          <a:p>
            <a:r>
              <a:rPr lang="en-US" dirty="0" smtClean="0"/>
              <a:t>Performance Dashboard Reports</a:t>
            </a:r>
          </a:p>
          <a:p>
            <a:r>
              <a:rPr lang="en-US" dirty="0" smtClean="0"/>
              <a:t>Utility Control Point (2008 R2)</a:t>
            </a:r>
          </a:p>
          <a:p>
            <a:r>
              <a:rPr lang="en-US" dirty="0" smtClean="0"/>
              <a:t>Management data warehouse (2008+)</a:t>
            </a:r>
          </a:p>
          <a:p>
            <a:r>
              <a:rPr lang="en-US" dirty="0" smtClean="0"/>
              <a:t>Performance data collection</a:t>
            </a:r>
          </a:p>
          <a:p>
            <a:pPr lvl="1"/>
            <a:r>
              <a:rPr lang="en-US" dirty="0" smtClean="0"/>
              <a:t>Performance data collection components</a:t>
            </a:r>
          </a:p>
          <a:p>
            <a:pPr lvl="1"/>
            <a:r>
              <a:rPr lang="en-US" dirty="0" smtClean="0"/>
              <a:t>System collection sets</a:t>
            </a:r>
          </a:p>
          <a:p>
            <a:pPr lvl="1"/>
            <a:r>
              <a:rPr lang="en-US" dirty="0" smtClean="0"/>
              <a:t>User-defined collection sets</a:t>
            </a:r>
          </a:p>
          <a:p>
            <a:pPr lvl="1"/>
            <a:r>
              <a:rPr lang="en-US" dirty="0" smtClean="0"/>
              <a:t>Reporting</a:t>
            </a:r>
          </a:p>
          <a:p>
            <a:r>
              <a:rPr lang="en-US" dirty="0" smtClean="0"/>
              <a:t>Centralized administration: bringing it all together</a:t>
            </a:r>
          </a:p>
        </p:txBody>
      </p:sp>
    </p:spTree>
    <p:extLst>
      <p:ext uri="{BB962C8B-B14F-4D97-AF65-F5344CB8AC3E}">
        <p14:creationId xmlns:p14="http://schemas.microsoft.com/office/powerpoint/2010/main" val="1493773548"/>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Dashboard Reports</a:t>
            </a:r>
            <a:endParaRPr lang="en-US" dirty="0"/>
          </a:p>
        </p:txBody>
      </p:sp>
      <p:sp>
        <p:nvSpPr>
          <p:cNvPr id="3" name="Content Placeholder 2"/>
          <p:cNvSpPr>
            <a:spLocks noGrp="1"/>
          </p:cNvSpPr>
          <p:nvPr>
            <p:ph idx="1"/>
          </p:nvPr>
        </p:nvSpPr>
        <p:spPr/>
        <p:txBody>
          <a:bodyPr>
            <a:normAutofit/>
          </a:bodyPr>
          <a:lstStyle/>
          <a:p>
            <a:r>
              <a:rPr lang="en-US" sz="2800" dirty="0" smtClean="0"/>
              <a:t>SQL Server 2005 Performance Dashboard Reports (download from Microsoft Download Center)</a:t>
            </a:r>
          </a:p>
          <a:p>
            <a:r>
              <a:rPr lang="en-US" sz="2800" dirty="0" smtClean="0"/>
              <a:t>Install for 2005, copy the </a:t>
            </a:r>
            <a:r>
              <a:rPr lang="en-US" sz="2800" dirty="0" err="1" smtClean="0"/>
              <a:t>PerformanceDashboard</a:t>
            </a:r>
            <a:r>
              <a:rPr lang="en-US" sz="2800" dirty="0" smtClean="0"/>
              <a:t> directory to 100\Tools</a:t>
            </a:r>
          </a:p>
          <a:p>
            <a:pPr lvl="1"/>
            <a:r>
              <a:rPr lang="en-US" sz="2400" dirty="0" smtClean="0"/>
              <a:t>2005 path: C</a:t>
            </a:r>
            <a:r>
              <a:rPr lang="en-US" sz="2400" dirty="0"/>
              <a:t>:\Program Files (x86)\Microsoft SQL </a:t>
            </a:r>
            <a:r>
              <a:rPr lang="en-US" sz="2400" dirty="0" smtClean="0"/>
              <a:t>Server</a:t>
            </a:r>
            <a:br>
              <a:rPr lang="en-US" sz="2400" dirty="0" smtClean="0"/>
            </a:br>
            <a:r>
              <a:rPr lang="en-US" sz="2400" dirty="0" smtClean="0"/>
              <a:t>\90\Tools\</a:t>
            </a:r>
            <a:r>
              <a:rPr lang="en-US" sz="2400" dirty="0" err="1" smtClean="0"/>
              <a:t>PerformanceDashboard</a:t>
            </a:r>
            <a:endParaRPr lang="en-US" sz="2400" dirty="0" smtClean="0"/>
          </a:p>
          <a:p>
            <a:r>
              <a:rPr lang="en-US" sz="2800" dirty="0" smtClean="0"/>
              <a:t>Change the </a:t>
            </a:r>
            <a:r>
              <a:rPr lang="en-US" sz="2800" dirty="0" err="1" smtClean="0"/>
              <a:t>setup.sql</a:t>
            </a:r>
            <a:endParaRPr lang="en-US" sz="2800" dirty="0" smtClean="0"/>
          </a:p>
          <a:p>
            <a:pPr lvl="1"/>
            <a:r>
              <a:rPr lang="en-US" sz="2400" dirty="0" err="1" smtClean="0"/>
              <a:t>cpu_ticks_in_ms</a:t>
            </a:r>
            <a:r>
              <a:rPr lang="en-US" sz="2400" dirty="0" smtClean="0"/>
              <a:t> -&gt; </a:t>
            </a:r>
            <a:r>
              <a:rPr lang="en-US" sz="2400" dirty="0" err="1" smtClean="0"/>
              <a:t>ms_ticks</a:t>
            </a:r>
            <a:endParaRPr lang="en-US" sz="2400" dirty="0" smtClean="0"/>
          </a:p>
          <a:p>
            <a:pPr lvl="1"/>
            <a:r>
              <a:rPr lang="en-US" sz="2400" dirty="0" smtClean="0"/>
              <a:t>64bit </a:t>
            </a:r>
            <a:r>
              <a:rPr lang="en-US" sz="2400" dirty="0" err="1" smtClean="0"/>
              <a:t>datediff</a:t>
            </a:r>
            <a:r>
              <a:rPr lang="en-US" sz="2400" dirty="0"/>
              <a:t> problem: </a:t>
            </a:r>
            <a:r>
              <a:rPr lang="en-US" sz="2400" dirty="0">
                <a:hlinkClick r:id="rId2"/>
              </a:rPr>
              <a:t>http://</a:t>
            </a:r>
            <a:r>
              <a:rPr lang="en-US" sz="2400" dirty="0" smtClean="0">
                <a:hlinkClick r:id="rId2"/>
              </a:rPr>
              <a:t>theskythelimit.blogspot.com/2008/03/fix-difference-of-two-datetime-columns.html</a:t>
            </a:r>
            <a:r>
              <a:rPr lang="en-US" sz="2400" dirty="0" smtClean="0"/>
              <a:t> </a:t>
            </a:r>
          </a:p>
          <a:p>
            <a:r>
              <a:rPr lang="en-US" sz="2800" dirty="0" smtClean="0"/>
              <a:t>Use the modified script in your script </a:t>
            </a:r>
            <a:r>
              <a:rPr lang="en-US" sz="2800" dirty="0" err="1" smtClean="0"/>
              <a:t>dirs</a:t>
            </a:r>
            <a:endParaRPr lang="en-US" sz="2800" dirty="0"/>
          </a:p>
        </p:txBody>
      </p:sp>
    </p:spTree>
    <p:extLst>
      <p:ext uri="{BB962C8B-B14F-4D97-AF65-F5344CB8AC3E}">
        <p14:creationId xmlns:p14="http://schemas.microsoft.com/office/powerpoint/2010/main" val="592953763"/>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Dashboard Reports</a:t>
            </a:r>
            <a:endParaRPr lang="en-US" dirty="0"/>
          </a:p>
        </p:txBody>
      </p:sp>
      <p:sp>
        <p:nvSpPr>
          <p:cNvPr id="3" name="Content Placeholder 2"/>
          <p:cNvSpPr>
            <a:spLocks noGrp="1"/>
          </p:cNvSpPr>
          <p:nvPr>
            <p:ph idx="1"/>
          </p:nvPr>
        </p:nvSpPr>
        <p:spPr/>
        <p:txBody>
          <a:bodyPr/>
          <a:lstStyle/>
          <a:p>
            <a:r>
              <a:rPr lang="en-US" sz="2800" dirty="0" smtClean="0"/>
              <a:t>The Good</a:t>
            </a:r>
          </a:p>
          <a:p>
            <a:pPr lvl="1"/>
            <a:r>
              <a:rPr lang="en-US" sz="2400" dirty="0" smtClean="0"/>
              <a:t>Looks at current, in-memory state</a:t>
            </a:r>
          </a:p>
          <a:p>
            <a:pPr lvl="1"/>
            <a:r>
              <a:rPr lang="en-US" sz="2400" dirty="0" smtClean="0"/>
              <a:t>Good for overall server, generally bad queries, digging in and seeing some info but a lot of good info is hard to get</a:t>
            </a:r>
          </a:p>
          <a:p>
            <a:pPr lvl="1"/>
            <a:r>
              <a:rPr lang="en-US" sz="2400" dirty="0" smtClean="0"/>
              <a:t>Easy to get at and easy to use if you want to get some insight into what’s happening at a particular moment</a:t>
            </a:r>
          </a:p>
          <a:p>
            <a:r>
              <a:rPr lang="en-US" sz="2800" dirty="0" smtClean="0"/>
              <a:t>The Bad</a:t>
            </a:r>
          </a:p>
          <a:p>
            <a:pPr lvl="1"/>
            <a:r>
              <a:rPr lang="en-US" sz="2400" dirty="0" smtClean="0"/>
              <a:t>No historical information</a:t>
            </a:r>
          </a:p>
          <a:p>
            <a:pPr lvl="1"/>
            <a:r>
              <a:rPr lang="en-US" sz="2400" dirty="0" smtClean="0"/>
              <a:t>Only good for “right now”</a:t>
            </a:r>
          </a:p>
          <a:p>
            <a:pPr lvl="1"/>
            <a:r>
              <a:rPr lang="en-US" sz="2400" dirty="0" smtClean="0"/>
              <a:t>Doesn’t give you access to the graphical plan directly – must export (Excel or </a:t>
            </a:r>
            <a:r>
              <a:rPr lang="en-US" sz="2400" dirty="0" err="1" smtClean="0"/>
              <a:t>pdf</a:t>
            </a:r>
            <a:r>
              <a:rPr lang="en-US" sz="2400" dirty="0" smtClean="0"/>
              <a:t> – </a:t>
            </a:r>
            <a:r>
              <a:rPr lang="en-US" sz="2400" i="1" dirty="0" smtClean="0"/>
              <a:t>are you kidding??</a:t>
            </a:r>
            <a:r>
              <a:rPr lang="en-US" sz="2400" dirty="0" smtClean="0"/>
              <a:t>) OR manually type in the </a:t>
            </a:r>
            <a:r>
              <a:rPr lang="en-US" sz="2400" dirty="0" err="1" smtClean="0"/>
              <a:t>sql</a:t>
            </a:r>
            <a:r>
              <a:rPr lang="en-US" sz="2400" dirty="0" smtClean="0"/>
              <a:t>/</a:t>
            </a:r>
            <a:r>
              <a:rPr lang="en-US" sz="2400" dirty="0" err="1" smtClean="0"/>
              <a:t>plan_handle</a:t>
            </a:r>
            <a:r>
              <a:rPr lang="en-US" sz="2400" dirty="0" smtClean="0"/>
              <a:t> and that’s if it’s still in cache</a:t>
            </a:r>
            <a:endParaRPr lang="en-US" sz="2400" dirty="0"/>
          </a:p>
        </p:txBody>
      </p:sp>
    </p:spTree>
    <p:extLst>
      <p:ext uri="{BB962C8B-B14F-4D97-AF65-F5344CB8AC3E}">
        <p14:creationId xmlns:p14="http://schemas.microsoft.com/office/powerpoint/2010/main" val="427584329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SQL Server Utility Explorer</a:t>
            </a:r>
            <a:endParaRPr lang="en-AU" dirty="0"/>
          </a:p>
        </p:txBody>
      </p:sp>
      <p:sp>
        <p:nvSpPr>
          <p:cNvPr id="3" name="Text Placeholder 2"/>
          <p:cNvSpPr>
            <a:spLocks noGrp="1"/>
          </p:cNvSpPr>
          <p:nvPr>
            <p:ph idx="1"/>
          </p:nvPr>
        </p:nvSpPr>
        <p:spPr/>
        <p:txBody>
          <a:bodyPr>
            <a:normAutofit fontScale="92500" lnSpcReduction="10000"/>
          </a:bodyPr>
          <a:lstStyle/>
          <a:p>
            <a:r>
              <a:rPr lang="en-AU" sz="2800" dirty="0" smtClean="0">
                <a:solidFill>
                  <a:schemeClr val="tx1"/>
                </a:solidFill>
              </a:rPr>
              <a:t>Uses KPIs to show general SQL Server health/usage</a:t>
            </a:r>
          </a:p>
          <a:p>
            <a:pPr lvl="1"/>
            <a:r>
              <a:rPr lang="en-AU" sz="2400" dirty="0" smtClean="0"/>
              <a:t>PRO: they’re thinking about </a:t>
            </a:r>
            <a:r>
              <a:rPr lang="en-AU" sz="2400" dirty="0" err="1" smtClean="0"/>
              <a:t>multiserver</a:t>
            </a:r>
            <a:r>
              <a:rPr lang="en-AU" sz="2400" dirty="0" smtClean="0"/>
              <a:t> management</a:t>
            </a:r>
          </a:p>
          <a:p>
            <a:pPr lvl="1"/>
            <a:r>
              <a:rPr lang="en-AU" sz="2400" dirty="0" smtClean="0">
                <a:solidFill>
                  <a:schemeClr val="tx1"/>
                </a:solidFill>
              </a:rPr>
              <a:t>CON: not very much info…not real time – general trending</a:t>
            </a:r>
          </a:p>
          <a:p>
            <a:r>
              <a:rPr lang="en-AU" sz="2800" dirty="0" smtClean="0">
                <a:solidFill>
                  <a:schemeClr val="tx1"/>
                </a:solidFill>
              </a:rPr>
              <a:t>Shows </a:t>
            </a:r>
            <a:r>
              <a:rPr lang="en-AU" sz="2800" i="1" dirty="0" smtClean="0">
                <a:solidFill>
                  <a:schemeClr val="tx1"/>
                </a:solidFill>
              </a:rPr>
              <a:t>general </a:t>
            </a:r>
            <a:r>
              <a:rPr lang="en-AU" sz="2800" dirty="0" smtClean="0">
                <a:solidFill>
                  <a:schemeClr val="tx1"/>
                </a:solidFill>
              </a:rPr>
              <a:t>health of</a:t>
            </a:r>
          </a:p>
          <a:p>
            <a:pPr lvl="1"/>
            <a:r>
              <a:rPr lang="en-AU" sz="2400" dirty="0" smtClean="0">
                <a:solidFill>
                  <a:schemeClr val="tx1"/>
                </a:solidFill>
              </a:rPr>
              <a:t>SQL Server instances (CPU)</a:t>
            </a:r>
          </a:p>
          <a:p>
            <a:pPr lvl="1"/>
            <a:r>
              <a:rPr lang="en-AU" sz="2400" dirty="0" smtClean="0">
                <a:solidFill>
                  <a:schemeClr val="tx1"/>
                </a:solidFill>
              </a:rPr>
              <a:t>Data-tier applications</a:t>
            </a:r>
          </a:p>
          <a:p>
            <a:pPr lvl="1"/>
            <a:r>
              <a:rPr lang="en-AU" sz="2400" dirty="0" smtClean="0">
                <a:solidFill>
                  <a:schemeClr val="tx1"/>
                </a:solidFill>
              </a:rPr>
              <a:t>Database files, </a:t>
            </a:r>
            <a:r>
              <a:rPr lang="en-AU" sz="2400" dirty="0" err="1" smtClean="0">
                <a:solidFill>
                  <a:schemeClr val="tx1"/>
                </a:solidFill>
              </a:rPr>
              <a:t>filegroups</a:t>
            </a:r>
            <a:r>
              <a:rPr lang="en-AU" sz="2400" dirty="0" smtClean="0">
                <a:solidFill>
                  <a:schemeClr val="tx1"/>
                </a:solidFill>
              </a:rPr>
              <a:t> </a:t>
            </a:r>
            <a:br>
              <a:rPr lang="en-AU" sz="2400" dirty="0" smtClean="0">
                <a:solidFill>
                  <a:schemeClr val="tx1"/>
                </a:solidFill>
              </a:rPr>
            </a:br>
            <a:r>
              <a:rPr lang="en-AU" sz="2400" dirty="0" smtClean="0">
                <a:solidFill>
                  <a:schemeClr val="tx1"/>
                </a:solidFill>
              </a:rPr>
              <a:t>and volumes (Storage)</a:t>
            </a:r>
          </a:p>
          <a:p>
            <a:r>
              <a:rPr lang="en-AU" sz="2800" dirty="0" smtClean="0">
                <a:solidFill>
                  <a:schemeClr val="tx1"/>
                </a:solidFill>
              </a:rPr>
              <a:t>Provides </a:t>
            </a:r>
            <a:r>
              <a:rPr lang="en-AU" sz="2800" dirty="0" smtClean="0"/>
              <a:t>[latent] </a:t>
            </a:r>
            <a:r>
              <a:rPr lang="en-AU" sz="2800" dirty="0" smtClean="0">
                <a:solidFill>
                  <a:schemeClr val="tx1"/>
                </a:solidFill>
              </a:rPr>
              <a:t>resource </a:t>
            </a:r>
            <a:br>
              <a:rPr lang="en-AU" sz="2800" dirty="0" smtClean="0">
                <a:solidFill>
                  <a:schemeClr val="tx1"/>
                </a:solidFill>
              </a:rPr>
            </a:br>
            <a:r>
              <a:rPr lang="en-AU" sz="2800" dirty="0" smtClean="0">
                <a:solidFill>
                  <a:schemeClr val="tx1"/>
                </a:solidFill>
              </a:rPr>
              <a:t>monitoring</a:t>
            </a:r>
          </a:p>
          <a:p>
            <a:pPr lvl="1"/>
            <a:r>
              <a:rPr lang="en-AU" sz="2400" dirty="0" smtClean="0">
                <a:solidFill>
                  <a:schemeClr val="tx1"/>
                </a:solidFill>
              </a:rPr>
              <a:t>CPU utilization</a:t>
            </a:r>
          </a:p>
          <a:p>
            <a:pPr lvl="1"/>
            <a:r>
              <a:rPr lang="en-AU" sz="2400" dirty="0" smtClean="0">
                <a:solidFill>
                  <a:schemeClr val="tx1"/>
                </a:solidFill>
              </a:rPr>
              <a:t>Storage space</a:t>
            </a:r>
          </a:p>
          <a:p>
            <a:r>
              <a:rPr lang="en-AU" sz="2800" dirty="0" smtClean="0">
                <a:solidFill>
                  <a:schemeClr val="tx1"/>
                </a:solidFill>
              </a:rPr>
              <a:t>Not meant for current </a:t>
            </a:r>
            <a:br>
              <a:rPr lang="en-AU" sz="2800" dirty="0" smtClean="0">
                <a:solidFill>
                  <a:schemeClr val="tx1"/>
                </a:solidFill>
              </a:rPr>
            </a:br>
            <a:r>
              <a:rPr lang="en-AU" sz="2800" dirty="0" smtClean="0">
                <a:solidFill>
                  <a:schemeClr val="tx1"/>
                </a:solidFill>
              </a:rPr>
              <a:t>problems analysis</a:t>
            </a:r>
            <a:endParaRPr lang="en-AU" sz="2800" dirty="0">
              <a:solidFill>
                <a:schemeClr val="tx1"/>
              </a:solidFill>
            </a:endParaRPr>
          </a:p>
        </p:txBody>
      </p:sp>
      <p:cxnSp>
        <p:nvCxnSpPr>
          <p:cNvPr id="4" name="Straight Arrow Connector 3"/>
          <p:cNvCxnSpPr/>
          <p:nvPr/>
        </p:nvCxnSpPr>
        <p:spPr>
          <a:xfrm rot="5400000" flipH="1" flipV="1">
            <a:off x="5605758" y="4423034"/>
            <a:ext cx="1053571" cy="363819"/>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5" name="Straight Arrow Connector 4"/>
          <p:cNvCxnSpPr/>
          <p:nvPr/>
        </p:nvCxnSpPr>
        <p:spPr>
          <a:xfrm rot="5400000" flipH="1" flipV="1">
            <a:off x="6064933" y="4026829"/>
            <a:ext cx="1143002" cy="1066800"/>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6179234" y="5436530"/>
            <a:ext cx="1524000" cy="304798"/>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7" name="Group 113"/>
          <p:cNvGrpSpPr/>
          <p:nvPr/>
        </p:nvGrpSpPr>
        <p:grpSpPr>
          <a:xfrm>
            <a:off x="4191000" y="5252476"/>
            <a:ext cx="1271502" cy="1115408"/>
            <a:chOff x="2300438" y="4241884"/>
            <a:chExt cx="1825533" cy="1601422"/>
          </a:xfrm>
        </p:grpSpPr>
        <p:pic>
          <p:nvPicPr>
            <p:cNvPr id="8" name="Picture 3" descr="E:\DVD27\Artwork_Imagery\HARDWARE_IMAGERY\Illustration - Misc Hardware\XML Icons\User yellow.png"/>
            <p:cNvPicPr>
              <a:picLocks noChangeAspect="1" noChangeArrowheads="1"/>
            </p:cNvPicPr>
            <p:nvPr/>
          </p:nvPicPr>
          <p:blipFill>
            <a:blip r:embed="rId3" cstate="print"/>
            <a:srcRect/>
            <a:stretch>
              <a:fillRect/>
            </a:stretch>
          </p:blipFill>
          <p:spPr bwMode="auto">
            <a:xfrm>
              <a:off x="2819405" y="4580268"/>
              <a:ext cx="479211" cy="649423"/>
            </a:xfrm>
            <a:prstGeom prst="rect">
              <a:avLst/>
            </a:prstGeom>
            <a:noFill/>
          </p:spPr>
        </p:pic>
        <p:grpSp>
          <p:nvGrpSpPr>
            <p:cNvPr id="9" name="Group 30"/>
            <p:cNvGrpSpPr/>
            <p:nvPr/>
          </p:nvGrpSpPr>
          <p:grpSpPr>
            <a:xfrm>
              <a:off x="2300438" y="5255567"/>
              <a:ext cx="1825533" cy="587739"/>
              <a:chOff x="5717449" y="5038068"/>
              <a:chExt cx="3184444" cy="1101295"/>
            </a:xfrm>
          </p:grpSpPr>
          <p:pic>
            <p:nvPicPr>
              <p:cNvPr id="12" name="Picture 3" descr="E:\DVD27\BoxShots_Logos\SQL Server - (generic)\sql server generic logo bl.png"/>
              <p:cNvPicPr>
                <a:picLocks noChangeAspect="1" noChangeArrowheads="1"/>
              </p:cNvPicPr>
              <p:nvPr/>
            </p:nvPicPr>
            <p:blipFill>
              <a:blip r:embed="rId4" cstate="print"/>
              <a:srcRect/>
              <a:stretch>
                <a:fillRect/>
              </a:stretch>
            </p:blipFill>
            <p:spPr bwMode="auto">
              <a:xfrm>
                <a:off x="5945935" y="5038068"/>
                <a:ext cx="1789447" cy="500156"/>
              </a:xfrm>
              <a:prstGeom prst="rect">
                <a:avLst/>
              </a:prstGeom>
              <a:noFill/>
            </p:spPr>
          </p:pic>
          <p:sp>
            <p:nvSpPr>
              <p:cNvPr id="13" name="TextBox 12"/>
              <p:cNvSpPr txBox="1"/>
              <p:nvPr/>
            </p:nvSpPr>
            <p:spPr>
              <a:xfrm>
                <a:off x="5717449" y="5518370"/>
                <a:ext cx="3184444" cy="620993"/>
              </a:xfrm>
              <a:prstGeom prst="rect">
                <a:avLst/>
              </a:prstGeom>
              <a:noFill/>
            </p:spPr>
            <p:txBody>
              <a:bodyPr wrap="none" rtlCol="0">
                <a:spAutoFit/>
              </a:bodyPr>
              <a:lstStyle/>
              <a:p>
                <a:r>
                  <a:rPr lang="en-US" sz="1000" dirty="0" smtClean="0">
                    <a:latin typeface="Calibri" pitchFamily="34" charset="0"/>
                    <a:cs typeface="Calibri" pitchFamily="34" charset="0"/>
                  </a:rPr>
                  <a:t>Management Studio</a:t>
                </a:r>
                <a:endParaRPr lang="en-US" sz="1000" dirty="0">
                  <a:latin typeface="Calibri" pitchFamily="34" charset="0"/>
                  <a:cs typeface="Calibri" pitchFamily="34" charset="0"/>
                </a:endParaRPr>
              </a:p>
            </p:txBody>
          </p:sp>
        </p:grpSp>
        <p:sp>
          <p:nvSpPr>
            <p:cNvPr id="10" name="TextBox 9"/>
            <p:cNvSpPr txBox="1"/>
            <p:nvPr/>
          </p:nvSpPr>
          <p:spPr>
            <a:xfrm>
              <a:off x="2744064" y="4241884"/>
              <a:ext cx="612655" cy="341354"/>
            </a:xfrm>
            <a:prstGeom prst="rect">
              <a:avLst/>
            </a:prstGeom>
            <a:noFill/>
          </p:spPr>
          <p:txBody>
            <a:bodyPr wrap="none" rtlCol="0">
              <a:spAutoFit/>
            </a:bodyPr>
            <a:lstStyle/>
            <a:p>
              <a:pPr algn="ctr"/>
              <a:r>
                <a:rPr lang="en-US" sz="1050" dirty="0" smtClean="0">
                  <a:latin typeface="Calibri" pitchFamily="34" charset="0"/>
                  <a:cs typeface="Calibri" pitchFamily="34" charset="0"/>
                </a:rPr>
                <a:t>DBA</a:t>
              </a:r>
              <a:endParaRPr lang="en-US" sz="1050" dirty="0">
                <a:latin typeface="Calibri" pitchFamily="34" charset="0"/>
                <a:cs typeface="Calibri" pitchFamily="34" charset="0"/>
              </a:endParaRPr>
            </a:p>
          </p:txBody>
        </p:sp>
        <p:pic>
          <p:nvPicPr>
            <p:cNvPr id="11" name="Picture 3" descr="E:\DVD27\Artwork_Imagery\HARDWARE_IMAGERY\Illustration - Misc Hardware\XML Icons\LCD flat panel and keyboard.png"/>
            <p:cNvPicPr>
              <a:picLocks noChangeAspect="1" noChangeArrowheads="1"/>
            </p:cNvPicPr>
            <p:nvPr/>
          </p:nvPicPr>
          <p:blipFill>
            <a:blip r:embed="rId5" cstate="print"/>
            <a:srcRect/>
            <a:stretch>
              <a:fillRect/>
            </a:stretch>
          </p:blipFill>
          <p:spPr bwMode="auto">
            <a:xfrm>
              <a:off x="3352800" y="4343400"/>
              <a:ext cx="609600" cy="803787"/>
            </a:xfrm>
            <a:prstGeom prst="rect">
              <a:avLst/>
            </a:prstGeom>
            <a:noFill/>
          </p:spPr>
        </p:pic>
      </p:grpSp>
      <p:cxnSp>
        <p:nvCxnSpPr>
          <p:cNvPr id="14" name="Straight Arrow Connector 13"/>
          <p:cNvCxnSpPr/>
          <p:nvPr/>
        </p:nvCxnSpPr>
        <p:spPr>
          <a:xfrm flipV="1">
            <a:off x="6179234" y="4826928"/>
            <a:ext cx="990600" cy="381000"/>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rot="16200000">
            <a:off x="6748175" y="3454797"/>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SQL02</a:t>
            </a:r>
            <a:endParaRPr lang="en-US" sz="800" dirty="0">
              <a:solidFill>
                <a:schemeClr val="accent4">
                  <a:lumMod val="60000"/>
                  <a:lumOff val="40000"/>
                </a:schemeClr>
              </a:solidFill>
              <a:latin typeface="Calibri" pitchFamily="34" charset="0"/>
              <a:cs typeface="Calibri" pitchFamily="34" charset="0"/>
            </a:endParaRPr>
          </a:p>
        </p:txBody>
      </p:sp>
      <p:sp>
        <p:nvSpPr>
          <p:cNvPr id="16" name="TextBox 15"/>
          <p:cNvSpPr txBox="1"/>
          <p:nvPr/>
        </p:nvSpPr>
        <p:spPr>
          <a:xfrm rot="16200000">
            <a:off x="6900575" y="4445397"/>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SQL03</a:t>
            </a:r>
            <a:endParaRPr lang="en-US" sz="800" dirty="0">
              <a:solidFill>
                <a:schemeClr val="accent4">
                  <a:lumMod val="60000"/>
                  <a:lumOff val="40000"/>
                </a:schemeClr>
              </a:solidFill>
              <a:latin typeface="Calibri" pitchFamily="34" charset="0"/>
              <a:cs typeface="Calibri" pitchFamily="34" charset="0"/>
            </a:endParaRPr>
          </a:p>
        </p:txBody>
      </p:sp>
      <p:sp>
        <p:nvSpPr>
          <p:cNvPr id="17" name="TextBox 16"/>
          <p:cNvSpPr txBox="1"/>
          <p:nvPr/>
        </p:nvSpPr>
        <p:spPr>
          <a:xfrm rot="16200000">
            <a:off x="7510175" y="5435997"/>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SQL04</a:t>
            </a:r>
            <a:endParaRPr lang="en-US" sz="800" dirty="0">
              <a:solidFill>
                <a:schemeClr val="accent4">
                  <a:lumMod val="60000"/>
                  <a:lumOff val="40000"/>
                </a:schemeClr>
              </a:solidFill>
              <a:latin typeface="Calibri" pitchFamily="34" charset="0"/>
              <a:cs typeface="Calibri" pitchFamily="34" charset="0"/>
            </a:endParaRPr>
          </a:p>
        </p:txBody>
      </p:sp>
      <p:sp>
        <p:nvSpPr>
          <p:cNvPr id="18" name="TextBox 17"/>
          <p:cNvSpPr txBox="1"/>
          <p:nvPr/>
        </p:nvSpPr>
        <p:spPr>
          <a:xfrm rot="16200000">
            <a:off x="5757575" y="3530996"/>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SQL01</a:t>
            </a:r>
            <a:endParaRPr lang="en-US" sz="800" dirty="0">
              <a:solidFill>
                <a:schemeClr val="accent4">
                  <a:lumMod val="60000"/>
                  <a:lumOff val="40000"/>
                </a:schemeClr>
              </a:solidFill>
              <a:latin typeface="Calibri" pitchFamily="34" charset="0"/>
              <a:cs typeface="Calibri" pitchFamily="34" charset="0"/>
            </a:endParaRPr>
          </a:p>
        </p:txBody>
      </p:sp>
      <p:sp>
        <p:nvSpPr>
          <p:cNvPr id="19" name="TextBox 18"/>
          <p:cNvSpPr txBox="1"/>
          <p:nvPr/>
        </p:nvSpPr>
        <p:spPr>
          <a:xfrm>
            <a:off x="7627034" y="3550250"/>
            <a:ext cx="1502228" cy="258532"/>
          </a:xfrm>
          <a:prstGeom prst="rect">
            <a:avLst/>
          </a:prstGeom>
          <a:noFill/>
        </p:spPr>
        <p:txBody>
          <a:bodyPr wrap="square" rtlCol="0">
            <a:spAutoFit/>
          </a:bodyPr>
          <a:lstStyle/>
          <a:p>
            <a:r>
              <a:rPr lang="en-US" sz="1200" b="1" dirty="0" smtClean="0">
                <a:latin typeface="Calibri" pitchFamily="34" charset="0"/>
                <a:cs typeface="Calibri" pitchFamily="34" charset="0"/>
              </a:rPr>
              <a:t>Managed Instances</a:t>
            </a:r>
            <a:endParaRPr lang="en-US" sz="1200" b="1" dirty="0">
              <a:latin typeface="Calibri" pitchFamily="34" charset="0"/>
              <a:cs typeface="Calibri" pitchFamily="34" charset="0"/>
            </a:endParaRPr>
          </a:p>
        </p:txBody>
      </p:sp>
      <p:cxnSp>
        <p:nvCxnSpPr>
          <p:cNvPr id="20" name="Straight Connector 19"/>
          <p:cNvCxnSpPr/>
          <p:nvPr/>
        </p:nvCxnSpPr>
        <p:spPr>
          <a:xfrm>
            <a:off x="5241878" y="5578598"/>
            <a:ext cx="327756" cy="1191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pic>
        <p:nvPicPr>
          <p:cNvPr id="21"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6026834" y="3226728"/>
            <a:ext cx="575238" cy="851428"/>
          </a:xfrm>
          <a:prstGeom prst="rect">
            <a:avLst/>
          </a:prstGeom>
          <a:noFill/>
        </p:spPr>
      </p:pic>
      <p:pic>
        <p:nvPicPr>
          <p:cNvPr id="22"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7017434" y="3150528"/>
            <a:ext cx="575238" cy="851428"/>
          </a:xfrm>
          <a:prstGeom prst="rect">
            <a:avLst/>
          </a:prstGeom>
          <a:noFill/>
        </p:spPr>
      </p:pic>
      <p:pic>
        <p:nvPicPr>
          <p:cNvPr id="23"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7169834" y="4141128"/>
            <a:ext cx="575238" cy="851428"/>
          </a:xfrm>
          <a:prstGeom prst="rect">
            <a:avLst/>
          </a:prstGeom>
          <a:noFill/>
        </p:spPr>
      </p:pic>
      <p:pic>
        <p:nvPicPr>
          <p:cNvPr id="24"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7779434" y="5131728"/>
            <a:ext cx="575238" cy="851428"/>
          </a:xfrm>
          <a:prstGeom prst="rect">
            <a:avLst/>
          </a:prstGeom>
          <a:noFill/>
        </p:spPr>
      </p:pic>
      <p:sp>
        <p:nvSpPr>
          <p:cNvPr id="25" name="TextBox 24"/>
          <p:cNvSpPr txBox="1"/>
          <p:nvPr/>
        </p:nvSpPr>
        <p:spPr>
          <a:xfrm rot="16200000">
            <a:off x="7925537" y="4508368"/>
            <a:ext cx="449162" cy="203133"/>
          </a:xfrm>
          <a:prstGeom prst="rect">
            <a:avLst/>
          </a:prstGeom>
          <a:noFill/>
        </p:spPr>
        <p:txBody>
          <a:bodyPr wrap="none" rtlCol="0">
            <a:spAutoFit/>
          </a:bodyPr>
          <a:lstStyle/>
          <a:p>
            <a:r>
              <a:rPr lang="en-US" sz="800" dirty="0" smtClean="0">
                <a:solidFill>
                  <a:schemeClr val="accent4">
                    <a:lumMod val="60000"/>
                    <a:lumOff val="40000"/>
                  </a:schemeClr>
                </a:solidFill>
                <a:latin typeface="Calibri" pitchFamily="34" charset="0"/>
                <a:cs typeface="Calibri" pitchFamily="34" charset="0"/>
              </a:rPr>
              <a:t>SQL05</a:t>
            </a:r>
            <a:endParaRPr lang="en-US" sz="800" dirty="0">
              <a:solidFill>
                <a:schemeClr val="accent4">
                  <a:lumMod val="60000"/>
                  <a:lumOff val="40000"/>
                </a:schemeClr>
              </a:solidFill>
              <a:latin typeface="Calibri" pitchFamily="34" charset="0"/>
              <a:cs typeface="Calibri" pitchFamily="34" charset="0"/>
            </a:endParaRPr>
          </a:p>
        </p:txBody>
      </p:sp>
      <p:pic>
        <p:nvPicPr>
          <p:cNvPr id="26" name="Picture 2" descr="\\eventsql\dvd\Online_ART\DVD_ART35\Artwork_Imagery\Icons - Illustrations\_XML ICONS\Servers SQL database computer.png"/>
          <p:cNvPicPr>
            <a:picLocks noChangeAspect="1" noChangeArrowheads="1"/>
          </p:cNvPicPr>
          <p:nvPr/>
        </p:nvPicPr>
        <p:blipFill>
          <a:blip r:embed="rId6" cstate="print"/>
          <a:stretch>
            <a:fillRect/>
          </a:stretch>
        </p:blipFill>
        <p:spPr bwMode="auto">
          <a:xfrm>
            <a:off x="8194796" y="4204099"/>
            <a:ext cx="575238" cy="851428"/>
          </a:xfrm>
          <a:prstGeom prst="rect">
            <a:avLst/>
          </a:prstGeom>
          <a:noFill/>
        </p:spPr>
      </p:pic>
      <p:cxnSp>
        <p:nvCxnSpPr>
          <p:cNvPr id="27" name="Straight Arrow Connector 26"/>
          <p:cNvCxnSpPr/>
          <p:nvPr/>
        </p:nvCxnSpPr>
        <p:spPr>
          <a:xfrm flipV="1">
            <a:off x="6179234" y="4979328"/>
            <a:ext cx="2057400" cy="381000"/>
          </a:xfrm>
          <a:prstGeom prst="straightConnector1">
            <a:avLst/>
          </a:prstGeom>
          <a:ln w="12700">
            <a:solidFill>
              <a:srgbClr val="FFFF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569634" y="5969928"/>
            <a:ext cx="1287449" cy="258532"/>
          </a:xfrm>
          <a:prstGeom prst="rect">
            <a:avLst/>
          </a:prstGeom>
          <a:noFill/>
        </p:spPr>
        <p:txBody>
          <a:bodyPr wrap="square" rtlCol="0">
            <a:spAutoFit/>
          </a:bodyPr>
          <a:lstStyle/>
          <a:p>
            <a:pPr algn="ctr"/>
            <a:r>
              <a:rPr lang="en-US" sz="1200" b="1" dirty="0" err="1" smtClean="0">
                <a:latin typeface="Calibri" pitchFamily="34" charset="0"/>
                <a:cs typeface="Calibri" pitchFamily="34" charset="0"/>
              </a:rPr>
              <a:t>sysutility_mdw</a:t>
            </a:r>
            <a:endParaRPr lang="en-US" sz="1200" b="1" dirty="0">
              <a:latin typeface="Calibri" pitchFamily="34" charset="0"/>
              <a:cs typeface="Calibri" pitchFamily="34" charset="0"/>
            </a:endParaRPr>
          </a:p>
        </p:txBody>
      </p:sp>
      <p:pic>
        <p:nvPicPr>
          <p:cNvPr id="29" name="Picture 2" descr="\\eventsql\dvd\Online_ART\DVD_ART35\Artwork_Imagery\Icons - Illustrations\_XML ICONS\Servers computer.png"/>
          <p:cNvPicPr>
            <a:picLocks noChangeAspect="1" noChangeArrowheads="1"/>
          </p:cNvPicPr>
          <p:nvPr/>
        </p:nvPicPr>
        <p:blipFill>
          <a:blip r:embed="rId7" cstate="print"/>
          <a:stretch>
            <a:fillRect/>
          </a:stretch>
        </p:blipFill>
        <p:spPr bwMode="auto">
          <a:xfrm>
            <a:off x="5569634" y="5131728"/>
            <a:ext cx="576503" cy="850391"/>
          </a:xfrm>
          <a:prstGeom prst="rect">
            <a:avLst/>
          </a:prstGeom>
          <a:noFill/>
        </p:spPr>
      </p:pic>
    </p:spTree>
    <p:extLst>
      <p:ext uri="{BB962C8B-B14F-4D97-AF65-F5344CB8AC3E}">
        <p14:creationId xmlns:p14="http://schemas.microsoft.com/office/powerpoint/2010/main" val="248184544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819400" y="-15901"/>
            <a:ext cx="6324600" cy="6858000"/>
          </a:xfrm>
          <a:prstGeom prst="rect">
            <a:avLst/>
          </a:prstGeom>
          <a:noFill/>
          <a:ln w="9525">
            <a:noFill/>
            <a:miter lim="800000"/>
            <a:headEnd/>
            <a:tailEnd/>
          </a:ln>
        </p:spPr>
      </p:pic>
      <p:sp>
        <p:nvSpPr>
          <p:cNvPr id="5" name="Title 4"/>
          <p:cNvSpPr>
            <a:spLocks noGrp="1"/>
          </p:cNvSpPr>
          <p:nvPr>
            <p:ph type="title"/>
          </p:nvPr>
        </p:nvSpPr>
        <p:spPr>
          <a:xfrm>
            <a:off x="227013" y="228600"/>
            <a:ext cx="2592387" cy="1083365"/>
          </a:xfrm>
        </p:spPr>
        <p:txBody>
          <a:bodyPr/>
          <a:lstStyle/>
          <a:p>
            <a:r>
              <a:rPr lang="en-US" sz="2800" dirty="0"/>
              <a:t>Overview of SQL Server Utility</a:t>
            </a:r>
            <a:br>
              <a:rPr lang="en-US" sz="2800" dirty="0"/>
            </a:br>
            <a:r>
              <a:rPr lang="en-US" sz="2800" dirty="0"/>
              <a:t/>
            </a:r>
            <a:br>
              <a:rPr lang="en-US" sz="2800" dirty="0"/>
            </a:br>
            <a:endParaRPr lang="en-US" sz="2800" dirty="0"/>
          </a:p>
        </p:txBody>
      </p:sp>
      <p:sp>
        <p:nvSpPr>
          <p:cNvPr id="6" name="Content Placeholder 5"/>
          <p:cNvSpPr>
            <a:spLocks noGrp="1"/>
          </p:cNvSpPr>
          <p:nvPr>
            <p:ph idx="1"/>
          </p:nvPr>
        </p:nvSpPr>
        <p:spPr/>
        <p:txBody>
          <a:bodyPr/>
          <a:lstStyle/>
          <a:p>
            <a:pPr marL="228600" indent="-228600"/>
            <a:r>
              <a:rPr lang="en-US" sz="1800" dirty="0" err="1" smtClean="0"/>
              <a:t>sysutility_mdw</a:t>
            </a:r>
            <a:r>
              <a:rPr lang="en-US" sz="1800" dirty="0" smtClean="0"/>
              <a:t> </a:t>
            </a:r>
            <a:br>
              <a:rPr lang="en-US" sz="1800" dirty="0" smtClean="0"/>
            </a:br>
            <a:r>
              <a:rPr lang="en-US" sz="1800" dirty="0" smtClean="0"/>
              <a:t>version 10.5 (or higher)</a:t>
            </a:r>
          </a:p>
          <a:p>
            <a:pPr marL="228600" indent="-228600"/>
            <a:r>
              <a:rPr lang="en-US" sz="1800" dirty="0" smtClean="0"/>
              <a:t>Editions: </a:t>
            </a:r>
          </a:p>
          <a:p>
            <a:pPr marL="457200" lvl="1" indent="-228600"/>
            <a:r>
              <a:rPr lang="en-US" sz="1400" dirty="0" smtClean="0"/>
              <a:t>Datacenter</a:t>
            </a:r>
          </a:p>
          <a:p>
            <a:pPr marL="457200" lvl="1" indent="-228600"/>
            <a:r>
              <a:rPr lang="en-US" sz="1400" dirty="0" smtClean="0"/>
              <a:t>Enterprise/</a:t>
            </a:r>
            <a:r>
              <a:rPr lang="en-US" sz="1400" dirty="0" err="1" smtClean="0"/>
              <a:t>Eval</a:t>
            </a:r>
            <a:endParaRPr lang="en-US" sz="1400" dirty="0" smtClean="0"/>
          </a:p>
          <a:p>
            <a:pPr marL="457200" lvl="1" indent="-228600"/>
            <a:r>
              <a:rPr lang="en-US" sz="1400" dirty="0" smtClean="0"/>
              <a:t>Developer</a:t>
            </a:r>
          </a:p>
          <a:p>
            <a:pPr marL="228600" indent="-228600"/>
            <a:r>
              <a:rPr lang="en-US" sz="1800" dirty="0" smtClean="0"/>
              <a:t>Single domain or </a:t>
            </a:r>
            <a:br>
              <a:rPr lang="en-US" sz="1800" dirty="0" smtClean="0"/>
            </a:br>
            <a:r>
              <a:rPr lang="en-US" sz="1800" dirty="0" smtClean="0"/>
              <a:t>two-way trust</a:t>
            </a:r>
          </a:p>
          <a:p>
            <a:pPr marL="228600" indent="-228600"/>
            <a:r>
              <a:rPr lang="en-US" sz="1800" dirty="0" smtClean="0"/>
              <a:t>Case-sensitive </a:t>
            </a:r>
            <a:br>
              <a:rPr lang="en-US" sz="1800" dirty="0" smtClean="0"/>
            </a:br>
            <a:r>
              <a:rPr lang="en-US" sz="1800" dirty="0" smtClean="0"/>
              <a:t>installation </a:t>
            </a:r>
            <a:br>
              <a:rPr lang="en-US" sz="1800" dirty="0" smtClean="0"/>
            </a:br>
            <a:r>
              <a:rPr lang="en-US" sz="1800" dirty="0" smtClean="0"/>
              <a:t>recommended</a:t>
            </a:r>
          </a:p>
          <a:p>
            <a:pPr marL="228600" indent="-228600"/>
            <a:r>
              <a:rPr lang="en-AU" sz="1800" dirty="0" smtClean="0"/>
              <a:t>Service </a:t>
            </a:r>
            <a:r>
              <a:rPr lang="en-AU" sz="1800" dirty="0"/>
              <a:t>accounts </a:t>
            </a:r>
            <a:r>
              <a:rPr lang="en-AU" sz="1800" dirty="0" smtClean="0"/>
              <a:t>require </a:t>
            </a:r>
            <a:br>
              <a:rPr lang="en-AU" sz="1800" dirty="0" smtClean="0"/>
            </a:br>
            <a:r>
              <a:rPr lang="en-AU" sz="1800" dirty="0" smtClean="0"/>
              <a:t>read </a:t>
            </a:r>
            <a:r>
              <a:rPr lang="en-AU" sz="1800" dirty="0"/>
              <a:t>permission </a:t>
            </a:r>
            <a:r>
              <a:rPr lang="en-AU" sz="1800" dirty="0" smtClean="0"/>
              <a:t>on AD</a:t>
            </a:r>
          </a:p>
          <a:p>
            <a:pPr marL="457200" lvl="1" indent="-228600"/>
            <a:r>
              <a:rPr lang="en-AU" sz="1400" dirty="0" smtClean="0"/>
              <a:t>On Win2K3: </a:t>
            </a:r>
            <a:r>
              <a:rPr lang="en-AU" sz="1400" dirty="0"/>
              <a:t>SQL Agent in </a:t>
            </a:r>
            <a:br>
              <a:rPr lang="en-AU" sz="1400" dirty="0"/>
            </a:br>
            <a:r>
              <a:rPr lang="en-AU" sz="1400" dirty="0"/>
              <a:t>Performance Monitor Users</a:t>
            </a:r>
            <a:endParaRPr lang="en-US" sz="1400" dirty="0"/>
          </a:p>
          <a:p>
            <a:pPr marL="228600" indent="-228600"/>
            <a:r>
              <a:rPr lang="en-AU" sz="1800" dirty="0"/>
              <a:t>At least 2GB per </a:t>
            </a:r>
            <a:r>
              <a:rPr lang="en-AU" sz="1800" dirty="0" smtClean="0"/>
              <a:t/>
            </a:r>
            <a:br>
              <a:rPr lang="en-AU" sz="1800" dirty="0" smtClean="0"/>
            </a:br>
            <a:r>
              <a:rPr lang="en-AU" sz="1800" dirty="0" smtClean="0"/>
              <a:t>instance per year</a:t>
            </a:r>
          </a:p>
          <a:p>
            <a:pPr marL="457200" lvl="1" indent="-228600"/>
            <a:r>
              <a:rPr lang="en-AU" sz="1400" dirty="0" smtClean="0"/>
              <a:t>Optimize </a:t>
            </a:r>
            <a:r>
              <a:rPr lang="en-AU" sz="1400" dirty="0"/>
              <a:t>the </a:t>
            </a:r>
            <a:r>
              <a:rPr lang="en-AU" sz="1400" dirty="0" err="1" smtClean="0"/>
              <a:t>mdw</a:t>
            </a:r>
            <a:endParaRPr lang="en-AU" sz="1400" dirty="0" smtClean="0"/>
          </a:p>
          <a:p>
            <a:pPr marL="457200" lvl="1" indent="-228600"/>
            <a:r>
              <a:rPr lang="en-AU" sz="1400" dirty="0" smtClean="0"/>
              <a:t>Consider changing recovery </a:t>
            </a:r>
            <a:br>
              <a:rPr lang="en-AU" sz="1400" dirty="0" smtClean="0"/>
            </a:br>
            <a:r>
              <a:rPr lang="en-AU" sz="1400" dirty="0" smtClean="0"/>
              <a:t>model and strategy</a:t>
            </a:r>
            <a:endParaRPr lang="en-US" sz="1400" dirty="0"/>
          </a:p>
          <a:p>
            <a:pPr marL="228600" indent="-228600"/>
            <a:endParaRPr lang="en-US" sz="1800" dirty="0"/>
          </a:p>
          <a:p>
            <a:pPr marL="228600" indent="-228600"/>
            <a:endParaRPr lang="en-US" sz="1800" dirty="0"/>
          </a:p>
          <a:p>
            <a:pPr marL="228600" indent="-228600"/>
            <a:endParaRPr lang="en-US" sz="1800" dirty="0" smtClean="0"/>
          </a:p>
          <a:p>
            <a:pPr marL="228600" indent="-228600"/>
            <a:endParaRPr lang="en-US" sz="1800" dirty="0"/>
          </a:p>
        </p:txBody>
      </p:sp>
    </p:spTree>
    <p:extLst>
      <p:ext uri="{BB962C8B-B14F-4D97-AF65-F5344CB8AC3E}">
        <p14:creationId xmlns:p14="http://schemas.microsoft.com/office/powerpoint/2010/main" val="2777182662"/>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Utility Control Point &amp; MDW</a:t>
            </a:r>
            <a:endParaRPr lang="en-US" dirty="0"/>
          </a:p>
        </p:txBody>
      </p:sp>
      <p:sp>
        <p:nvSpPr>
          <p:cNvPr id="3" name="Content Placeholder 2"/>
          <p:cNvSpPr>
            <a:spLocks noGrp="1"/>
          </p:cNvSpPr>
          <p:nvPr>
            <p:ph idx="1"/>
          </p:nvPr>
        </p:nvSpPr>
        <p:spPr/>
        <p:txBody>
          <a:bodyPr>
            <a:normAutofit lnSpcReduction="10000"/>
          </a:bodyPr>
          <a:lstStyle/>
          <a:p>
            <a:r>
              <a:rPr lang="en-US" dirty="0" smtClean="0"/>
              <a:t>Utility Control Point = </a:t>
            </a:r>
            <a:r>
              <a:rPr lang="en-US" dirty="0" err="1" smtClean="0"/>
              <a:t>sysutility_mdw</a:t>
            </a:r>
            <a:endParaRPr lang="en-US" dirty="0" smtClean="0"/>
          </a:p>
          <a:p>
            <a:pPr lvl="1"/>
            <a:r>
              <a:rPr lang="en-US" dirty="0" smtClean="0"/>
              <a:t>New in SQL Server 2008 R2</a:t>
            </a:r>
          </a:p>
          <a:p>
            <a:pPr lvl="1"/>
            <a:r>
              <a:rPr lang="en-US" dirty="0" smtClean="0"/>
              <a:t>Don’t really have much control of DB until after create</a:t>
            </a:r>
          </a:p>
          <a:p>
            <a:r>
              <a:rPr lang="en-US" dirty="0" smtClean="0"/>
              <a:t>Management Data Warehouse = </a:t>
            </a:r>
            <a:r>
              <a:rPr lang="en-US" dirty="0" err="1" smtClean="0"/>
              <a:t>mdw</a:t>
            </a:r>
            <a:endParaRPr lang="en-US" dirty="0" smtClean="0"/>
          </a:p>
          <a:p>
            <a:pPr lvl="1"/>
            <a:r>
              <a:rPr lang="en-US" dirty="0" smtClean="0"/>
              <a:t>Was new in SQL Server 2008</a:t>
            </a:r>
          </a:p>
          <a:p>
            <a:pPr lvl="1"/>
            <a:r>
              <a:rPr lang="en-US" dirty="0" smtClean="0"/>
              <a:t>Database creation wizard launched (could modify)</a:t>
            </a:r>
          </a:p>
          <a:p>
            <a:pPr lvl="1"/>
            <a:r>
              <a:rPr lang="en-US" dirty="0" smtClean="0"/>
              <a:t>If you’re using and want </a:t>
            </a:r>
            <a:r>
              <a:rPr lang="en-US" dirty="0"/>
              <a:t>to enlist in UCP </a:t>
            </a:r>
            <a:r>
              <a:rPr lang="en-US" dirty="0" smtClean="0"/>
              <a:t>you </a:t>
            </a:r>
            <a:r>
              <a:rPr lang="en-US" dirty="0"/>
              <a:t>must disable existing data collectors while enrolling instances into the SQL Server </a:t>
            </a:r>
            <a:r>
              <a:rPr lang="en-US" dirty="0" smtClean="0"/>
              <a:t>Utility (can restart after enrolling)</a:t>
            </a:r>
            <a:endParaRPr lang="en-US" dirty="0"/>
          </a:p>
          <a:p>
            <a:pPr lvl="1"/>
            <a:endParaRPr lang="en-US" dirty="0"/>
          </a:p>
        </p:txBody>
      </p:sp>
    </p:spTree>
    <p:extLst>
      <p:ext uri="{BB962C8B-B14F-4D97-AF65-F5344CB8AC3E}">
        <p14:creationId xmlns:p14="http://schemas.microsoft.com/office/powerpoint/2010/main" val="4083631784"/>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 Data Warehouse</a:t>
            </a:r>
            <a:endParaRPr lang="en-US" dirty="0"/>
          </a:p>
        </p:txBody>
      </p:sp>
      <p:sp>
        <p:nvSpPr>
          <p:cNvPr id="3" name="Content Placeholder 2"/>
          <p:cNvSpPr>
            <a:spLocks noGrp="1"/>
          </p:cNvSpPr>
          <p:nvPr>
            <p:ph idx="1"/>
          </p:nvPr>
        </p:nvSpPr>
        <p:spPr/>
        <p:txBody>
          <a:bodyPr/>
          <a:lstStyle/>
          <a:p>
            <a:r>
              <a:rPr lang="en-US" sz="2400" dirty="0" smtClean="0"/>
              <a:t>Centralized database for data collection – can support collection from multiple servers</a:t>
            </a:r>
          </a:p>
          <a:p>
            <a:pPr lvl="1"/>
            <a:r>
              <a:rPr lang="en-US" sz="2000" dirty="0" smtClean="0"/>
              <a:t>MDW should be on separate server so you don’t end up collecting data on the data collector itself</a:t>
            </a:r>
          </a:p>
          <a:p>
            <a:r>
              <a:rPr lang="en-US" sz="2400" dirty="0" smtClean="0"/>
              <a:t>Database maintenance/management should be as it is with other databases</a:t>
            </a:r>
          </a:p>
          <a:p>
            <a:pPr lvl="1"/>
            <a:r>
              <a:rPr lang="en-US" sz="2000" dirty="0" smtClean="0"/>
              <a:t>Data/Log sizes should be pre-allocated to minimize auto-growth; data estimates are 250-350MB per day/per instance with defaults</a:t>
            </a:r>
            <a:endParaRPr lang="en-US" sz="2000" dirty="0"/>
          </a:p>
          <a:p>
            <a:pPr lvl="2"/>
            <a:r>
              <a:rPr lang="en-US" sz="1600" dirty="0" smtClean="0"/>
              <a:t>2008 MDW Wizard: Data 100MB/50MB &amp; log 10MB/10MB</a:t>
            </a:r>
          </a:p>
          <a:p>
            <a:pPr lvl="2"/>
            <a:r>
              <a:rPr lang="en-US" sz="1600" dirty="0" smtClean="0"/>
              <a:t>2088 R2 </a:t>
            </a:r>
            <a:r>
              <a:rPr lang="en-US" sz="1600" dirty="0" err="1" smtClean="0"/>
              <a:t>sysutility_mdw</a:t>
            </a:r>
            <a:r>
              <a:rPr lang="en-US" sz="1600" dirty="0" smtClean="0"/>
              <a:t>: Data 300MB/50MB &amp; log 20MG/10MB</a:t>
            </a:r>
          </a:p>
          <a:p>
            <a:pPr lvl="1"/>
            <a:r>
              <a:rPr lang="en-US" sz="2000" dirty="0" smtClean="0"/>
              <a:t>Data/Log on separate drives (default data drive through wizard)</a:t>
            </a:r>
          </a:p>
          <a:p>
            <a:pPr lvl="1"/>
            <a:r>
              <a:rPr lang="en-US" sz="2000" dirty="0" smtClean="0"/>
              <a:t>Recovery model should reflect backup/restore strategy (SIMPLE through wizard) </a:t>
            </a:r>
          </a:p>
          <a:p>
            <a:pPr lvl="1"/>
            <a:r>
              <a:rPr lang="en-US" sz="2000" dirty="0" smtClean="0"/>
              <a:t>*WILL* want to pre-create a more custom/optimized database and select this database rather than create it as part of the MDW wizard</a:t>
            </a:r>
            <a:endParaRPr lang="en-US" sz="2000" dirty="0"/>
          </a:p>
        </p:txBody>
      </p:sp>
    </p:spTree>
    <p:extLst>
      <p:ext uri="{BB962C8B-B14F-4D97-AF65-F5344CB8AC3E}">
        <p14:creationId xmlns:p14="http://schemas.microsoft.com/office/powerpoint/2010/main" val="1112067075"/>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Management Data Warehouse Wizard</a:t>
            </a:r>
            <a:endParaRPr lang="en-US" sz="4400" dirty="0"/>
          </a:p>
        </p:txBody>
      </p:sp>
      <p:sp>
        <p:nvSpPr>
          <p:cNvPr id="3" name="Content Placeholder 2"/>
          <p:cNvSpPr>
            <a:spLocks noGrp="1"/>
          </p:cNvSpPr>
          <p:nvPr>
            <p:ph idx="1"/>
          </p:nvPr>
        </p:nvSpPr>
        <p:spPr/>
        <p:txBody>
          <a:bodyPr/>
          <a:lstStyle/>
          <a:p>
            <a:r>
              <a:rPr lang="en-US" sz="2400" dirty="0" smtClean="0"/>
              <a:t>Before running the wizard:</a:t>
            </a:r>
          </a:p>
          <a:p>
            <a:pPr lvl="1"/>
            <a:r>
              <a:rPr lang="en-US" sz="2000" dirty="0" smtClean="0"/>
              <a:t>Determine centralized server/database for data collection</a:t>
            </a:r>
          </a:p>
          <a:p>
            <a:pPr lvl="1"/>
            <a:r>
              <a:rPr lang="en-US" sz="2000" dirty="0" smtClean="0"/>
              <a:t>Start the SQL Server Agent on the server where data collection is being defined</a:t>
            </a:r>
          </a:p>
          <a:p>
            <a:pPr lvl="1"/>
            <a:r>
              <a:rPr lang="en-US" sz="2000" dirty="0" smtClean="0"/>
              <a:t>Determine the roles of your team members in performance data management</a:t>
            </a:r>
          </a:p>
          <a:p>
            <a:r>
              <a:rPr lang="en-US" sz="2400" dirty="0" smtClean="0"/>
              <a:t>Execute the wizard to: </a:t>
            </a:r>
          </a:p>
          <a:p>
            <a:pPr lvl="1"/>
            <a:r>
              <a:rPr lang="en-US" sz="2000" dirty="0" smtClean="0"/>
              <a:t>Setup Management Data Warehouse database</a:t>
            </a:r>
          </a:p>
          <a:p>
            <a:pPr lvl="1"/>
            <a:r>
              <a:rPr lang="en-US" sz="2000" dirty="0" smtClean="0"/>
              <a:t>Setup local cache directory for cached data collection</a:t>
            </a:r>
          </a:p>
          <a:p>
            <a:pPr lvl="1"/>
            <a:r>
              <a:rPr lang="en-US" sz="2000" dirty="0" smtClean="0"/>
              <a:t>Map Logins and Users and define roles</a:t>
            </a:r>
          </a:p>
          <a:p>
            <a:pPr lvl="2"/>
            <a:r>
              <a:rPr lang="en-US" sz="1800" dirty="0" err="1" smtClean="0"/>
              <a:t>mdw_admin</a:t>
            </a:r>
            <a:endParaRPr lang="en-US" sz="1800" dirty="0" smtClean="0"/>
          </a:p>
          <a:p>
            <a:pPr lvl="2"/>
            <a:r>
              <a:rPr lang="en-US" sz="1800" dirty="0" err="1" smtClean="0"/>
              <a:t>mdw_reader</a:t>
            </a:r>
            <a:endParaRPr lang="en-US" sz="1800" dirty="0" smtClean="0"/>
          </a:p>
          <a:p>
            <a:pPr lvl="2"/>
            <a:r>
              <a:rPr lang="en-US" sz="1800" dirty="0" err="1" smtClean="0"/>
              <a:t>mdw_writer</a:t>
            </a:r>
            <a:endParaRPr lang="en-US" sz="1800" dirty="0" smtClean="0"/>
          </a:p>
          <a:p>
            <a:pPr lvl="1"/>
            <a:r>
              <a:rPr lang="en-US" sz="2200" dirty="0" smtClean="0"/>
              <a:t>It must be run on the instance storing the MDW, and on the instance where collection will be performed</a:t>
            </a:r>
          </a:p>
          <a:p>
            <a:endParaRPr lang="en-US" sz="2400" dirty="0" smtClean="0"/>
          </a:p>
          <a:p>
            <a:endParaRPr lang="en-US" sz="2400" dirty="0"/>
          </a:p>
        </p:txBody>
      </p:sp>
    </p:spTree>
    <p:extLst>
      <p:ext uri="{BB962C8B-B14F-4D97-AF65-F5344CB8AC3E}">
        <p14:creationId xmlns:p14="http://schemas.microsoft.com/office/powerpoint/2010/main" val="1083485709"/>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WMTOOLS" val="&lt;WMTools ver=&quot;1.0&quot;&gt;&lt;Timings time=&quot;6/30/2008 1:33:07 PM&quot;&gt;&lt;Slide id=&quot;390&quot; dur=&quot;6.375&quot; bld=&quot;INVLD|0|3.2|1.2|1.4&quot;/&gt;&lt;/Timings&gt;&lt;Timings time=&quot;6/25/2008 12:12:37 PM&quot;&gt;&lt;Slide id=&quot;324&quot; dur=&quot;7.4375&quot; bld=&quot;INVLD&quot;/&gt;&lt;Slide id=&quot;347&quot; dur=&quot;8.90625&quot;/&gt;&lt;Slide id=&quot;348&quot; dur=&quot;18.3125&quot;/&gt;&lt;Slide id=&quot;349&quot; dur=&quot;4.15625&quot;/&gt;&lt;Slide id=&quot;298&quot; dur=&quot;2.34375&quot;/&gt;&lt;Slide id=&quot;345&quot; dur=&quot;1.609375&quot;/&gt;&lt;Slide id=&quot;346&quot; dur=&quot;.5625&quot;/&gt;&lt;Slide id=&quot;309&quot; dur=&quot;1.15625&quot;/&gt;&lt;Slide id=&quot;346&quot; dur=&quot;25.57813&quot;/&gt;&lt;Slide id=&quot;309&quot; dur=&quot;1.234375&quot;/&gt;&lt;/Timings&gt;&lt;/WMTools&gt;"/>
</p:tagLst>
</file>

<file path=ppt/theme/theme1.xml><?xml version="1.0" encoding="utf-8"?>
<a:theme xmlns:a="http://schemas.openxmlformats.org/drawingml/2006/main" name="1_Custom Design">
  <a:themeElements>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fontScheme name="1_Custom Design">
      <a:majorFont>
        <a:latin typeface="Eurostile"/>
        <a:ea typeface=""/>
        <a:cs typeface=""/>
      </a:majorFont>
      <a:minorFont>
        <a:latin typeface="Eurostil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90000"/>
          </a:lnSpc>
          <a:spcBef>
            <a:spcPct val="0"/>
          </a:spcBef>
          <a:spcAft>
            <a:spcPct val="0"/>
          </a:spcAft>
          <a:buClrTx/>
          <a:buSzTx/>
          <a:buFontTx/>
          <a:buNone/>
          <a:tabLst/>
          <a:defRPr kumimoji="0" lang="en-US" sz="4000" b="1" i="0" u="none" strike="noStrike" cap="none" normalizeH="0" baseline="0" smtClean="0">
            <a:ln>
              <a:noFill/>
            </a:ln>
            <a:solidFill>
              <a:srgbClr val="FFCC00"/>
            </a:solidFill>
            <a:effectLst/>
            <a:latin typeface="Eurostile" pitchFamily="34" charset="0"/>
          </a:defRPr>
        </a:defPPr>
      </a:lstStyle>
    </a:lnDef>
  </a:objectDefaults>
  <a:extraClrSchemeLst>
    <a:extraClrScheme>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Custom Design 1">
    <a:dk1>
      <a:srgbClr val="000000"/>
    </a:dk1>
    <a:lt1>
      <a:srgbClr val="FFFFFF"/>
    </a:lt1>
    <a:dk2>
      <a:srgbClr val="00478E"/>
    </a:dk2>
    <a:lt2>
      <a:srgbClr val="FFCC29"/>
    </a:lt2>
    <a:accent1>
      <a:srgbClr val="FCEB98"/>
    </a:accent1>
    <a:accent2>
      <a:srgbClr val="EC773C"/>
    </a:accent2>
    <a:accent3>
      <a:srgbClr val="AAB1C6"/>
    </a:accent3>
    <a:accent4>
      <a:srgbClr val="DADADA"/>
    </a:accent4>
    <a:accent5>
      <a:srgbClr val="FDF3CA"/>
    </a:accent5>
    <a:accent6>
      <a:srgbClr val="D66B35"/>
    </a:accent6>
    <a:hlink>
      <a:srgbClr val="FFFFCC"/>
    </a:hlink>
    <a:folHlink>
      <a:srgbClr val="FFCC99"/>
    </a:folHlink>
  </a:clrScheme>
</a:themeOverride>
</file>

<file path=docProps/app.xml><?xml version="1.0" encoding="utf-8"?>
<Properties xmlns="http://schemas.openxmlformats.org/officeDocument/2006/extended-properties" xmlns:vt="http://schemas.openxmlformats.org/officeDocument/2006/docPropsVTypes">
  <Template/>
  <TotalTime>11991</TotalTime>
  <Words>2300</Words>
  <Application>Microsoft Office PowerPoint</Application>
  <PresentationFormat>On-screen Show (4:3)</PresentationFormat>
  <Paragraphs>299</Paragraphs>
  <Slides>27</Slides>
  <Notes>14</Notes>
  <HiddenSlides>1</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1_Custom Design</vt:lpstr>
      <vt:lpstr>Module 7 Performance Data Collection </vt:lpstr>
      <vt:lpstr>Module Overview</vt:lpstr>
      <vt:lpstr>Performance Dashboard Reports</vt:lpstr>
      <vt:lpstr>Performance Dashboard Reports</vt:lpstr>
      <vt:lpstr>SQL Server Utility Explorer</vt:lpstr>
      <vt:lpstr>Overview of SQL Server Utility  </vt:lpstr>
      <vt:lpstr>Utility Control Point &amp; MDW</vt:lpstr>
      <vt:lpstr>Management Data Warehouse</vt:lpstr>
      <vt:lpstr>Management Data Warehouse Wizard</vt:lpstr>
      <vt:lpstr>Map Logins and Users</vt:lpstr>
      <vt:lpstr>Cache Directory</vt:lpstr>
      <vt:lpstr>Log File Viewer – Data Collection Status</vt:lpstr>
      <vt:lpstr>Module Overview</vt:lpstr>
      <vt:lpstr>What Runs Where?</vt:lpstr>
      <vt:lpstr>Performance Data Collection Components</vt:lpstr>
      <vt:lpstr>System Data Collection</vt:lpstr>
      <vt:lpstr>T-SQL Custom Data Collection</vt:lpstr>
      <vt:lpstr>Profiler Custom Collection Set</vt:lpstr>
      <vt:lpstr>Disk Usage Collection Set – Standard Report</vt:lpstr>
      <vt:lpstr>Disk Usage Collection Set – Database: [name]</vt:lpstr>
      <vt:lpstr>Query  Statistics</vt:lpstr>
      <vt:lpstr>Server Activity  History</vt:lpstr>
      <vt:lpstr>Reporting</vt:lpstr>
      <vt:lpstr>A Word of Caution…</vt:lpstr>
      <vt:lpstr>Centralized Administration</vt:lpstr>
      <vt:lpstr>Centralized Administration Performance Data Collection and Reporting</vt:lpstr>
      <vt:lpstr>Module Overview</vt:lpstr>
    </vt:vector>
  </TitlesOfParts>
  <Company>SYSolutions,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Database Maintenance</dc:title>
  <dc:subject>Data File Maintenance</dc:subject>
  <dc:creator>Kimberly L. Tripp &amp; Paul S. Randal</dc:creator>
  <dc:description>Courses written by and instructed by authorized SQLskills trainers 
http://www.SQLskills.com
Template design: SQLskills.com</dc:description>
  <cp:lastModifiedBy>Kimberly</cp:lastModifiedBy>
  <cp:revision>1522</cp:revision>
  <cp:lastPrinted>2010-12-04T21:06:37Z</cp:lastPrinted>
  <dcterms:created xsi:type="dcterms:W3CDTF">2004-05-26T19:38:49Z</dcterms:created>
  <dcterms:modified xsi:type="dcterms:W3CDTF">2011-08-29T14:24:34Z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urse_Name">
    <vt:lpwstr>Indexes from Every Angle</vt:lpwstr>
  </property>
</Properties>
</file>