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 id="2147483724" r:id="rId3"/>
    <p:sldMasterId id="2147483773" r:id="rId4"/>
  </p:sldMasterIdLst>
  <p:notesMasterIdLst>
    <p:notesMasterId r:id="rId27"/>
  </p:notesMasterIdLst>
  <p:handoutMasterIdLst>
    <p:handoutMasterId r:id="rId28"/>
  </p:handoutMasterIdLst>
  <p:sldIdLst>
    <p:sldId id="319" r:id="rId5"/>
    <p:sldId id="435" r:id="rId6"/>
    <p:sldId id="436" r:id="rId7"/>
    <p:sldId id="437" r:id="rId8"/>
    <p:sldId id="473" r:id="rId9"/>
    <p:sldId id="442" r:id="rId10"/>
    <p:sldId id="440" r:id="rId11"/>
    <p:sldId id="441" r:id="rId12"/>
    <p:sldId id="443" r:id="rId13"/>
    <p:sldId id="444" r:id="rId14"/>
    <p:sldId id="445" r:id="rId15"/>
    <p:sldId id="446" r:id="rId16"/>
    <p:sldId id="474" r:id="rId17"/>
    <p:sldId id="439" r:id="rId18"/>
    <p:sldId id="447" r:id="rId19"/>
    <p:sldId id="448" r:id="rId20"/>
    <p:sldId id="475" r:id="rId21"/>
    <p:sldId id="476" r:id="rId22"/>
    <p:sldId id="449" r:id="rId23"/>
    <p:sldId id="450" r:id="rId24"/>
    <p:sldId id="468" r:id="rId25"/>
    <p:sldId id="472" r:id="rId26"/>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0023"/>
    <a:srgbClr val="FF4B4B"/>
    <a:srgbClr val="777777"/>
    <a:srgbClr val="161D32"/>
    <a:srgbClr val="000000"/>
    <a:srgbClr val="FFFFFF"/>
    <a:srgbClr val="2E59B0"/>
    <a:srgbClr val="0066FF"/>
    <a:srgbClr val="2B395F"/>
    <a:srgbClr val="FFFF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82" autoAdjust="0"/>
    <p:restoredTop sz="89727" autoAdjust="0"/>
  </p:normalViewPr>
  <p:slideViewPr>
    <p:cSldViewPr>
      <p:cViewPr varScale="1">
        <p:scale>
          <a:sx n="121" d="100"/>
          <a:sy n="121" d="100"/>
        </p:scale>
        <p:origin x="-1464" y="-96"/>
      </p:cViewPr>
      <p:guideLst>
        <p:guide orient="horz" pos="144"/>
        <p:guide orient="horz" pos="895"/>
        <p:guide orient="horz" pos="1484"/>
        <p:guide orient="horz" pos="1200"/>
        <p:guide orient="horz" pos="2736"/>
        <p:guide orient="horz" pos="4176"/>
        <p:guide pos="2880"/>
        <p:guide pos="240"/>
        <p:guide pos="460"/>
        <p:guide pos="5520"/>
        <p:guide pos="863"/>
        <p:guide pos="5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97" d="100"/>
          <a:sy n="97" d="100"/>
        </p:scale>
        <p:origin x="-3666" y="-9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24"/>
          <p:cNvSpPr>
            <a:spLocks noGrp="1" noChangeArrowheads="1"/>
          </p:cNvSpPr>
          <p:nvPr>
            <p:ph type="sldNum" sz="quarter" idx="3"/>
          </p:nvPr>
        </p:nvSpPr>
        <p:spPr bwMode="auto">
          <a:xfrm>
            <a:off x="1" y="8675216"/>
            <a:ext cx="6858000"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smtClean="0">
                <a:latin typeface="+mj-lt"/>
              </a:rPr>
              <a:t>SQLskills Immersion Event</a:t>
            </a:r>
            <a:r>
              <a:rPr lang="en-US" b="0" dirty="0">
                <a:latin typeface="+mj-lt"/>
              </a:rPr>
              <a:t/>
            </a:r>
            <a:br>
              <a:rPr lang="en-US" b="0" dirty="0">
                <a:latin typeface="+mj-lt"/>
              </a:rPr>
            </a:br>
            <a:r>
              <a:rPr lang="en-US" b="0" dirty="0">
                <a:latin typeface="+mj-lt"/>
              </a:rPr>
              <a:t>Page </a:t>
            </a:r>
            <a:fld id="{726231B1-EC7A-4FC1-96E9-E3A5007216C4}" type="slidenum">
              <a:rPr lang="en-US" b="0">
                <a:latin typeface="+mj-lt"/>
              </a:rPr>
              <a:pPr>
                <a:defRPr/>
              </a:pPr>
              <a:t>‹#›</a:t>
            </a:fld>
            <a:endParaRPr lang="en-US" b="0" dirty="0">
              <a:latin typeface="+mj-lt"/>
            </a:endParaRPr>
          </a:p>
        </p:txBody>
      </p:sp>
      <p:pic>
        <p:nvPicPr>
          <p:cNvPr id="7" name="Picture 25" descr="SQLskills wide Logo2"/>
          <p:cNvPicPr>
            <a:picLocks noChangeAspect="1" noChangeArrowheads="1"/>
          </p:cNvPicPr>
          <p:nvPr/>
        </p:nvPicPr>
        <p:blipFill>
          <a:blip r:embed="rId2"/>
          <a:srcRect l="6503" t="22223" r="4047" b="33333"/>
          <a:stretch>
            <a:fillRect/>
          </a:stretch>
        </p:blipFill>
        <p:spPr bwMode="auto">
          <a:xfrm>
            <a:off x="2188369" y="88900"/>
            <a:ext cx="2481263" cy="596900"/>
          </a:xfrm>
          <a:prstGeom prst="rect">
            <a:avLst/>
          </a:prstGeom>
          <a:noFill/>
          <a:ln w="9525">
            <a:noFill/>
            <a:miter lim="800000"/>
            <a:headEnd/>
            <a:tailEnd/>
          </a:ln>
        </p:spPr>
      </p:pic>
    </p:spTree>
    <p:extLst>
      <p:ext uri="{BB962C8B-B14F-4D97-AF65-F5344CB8AC3E}">
        <p14:creationId xmlns:p14="http://schemas.microsoft.com/office/powerpoint/2010/main" val="39278366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8/29/2011</a:t>
            </a:fld>
            <a:endParaRPr lang="en-US">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a:latin typeface="Segoe" pitchFamily="34" charset="0"/>
            </a:endParaRPr>
          </a:p>
        </p:txBody>
      </p:sp>
    </p:spTree>
    <p:extLst>
      <p:ext uri="{BB962C8B-B14F-4D97-AF65-F5344CB8AC3E}">
        <p14:creationId xmlns:p14="http://schemas.microsoft.com/office/powerpoint/2010/main" val="40154790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100" b="1" dirty="0">
                <a:solidFill>
                  <a:srgbClr val="FFCC00"/>
                </a:solidFill>
                <a:latin typeface="Eurostile" pitchFamily="34" charset="0"/>
              </a:rPr>
              <a:t>© Kimberly L. Tripp</a:t>
            </a:r>
            <a:br>
              <a:rPr lang="en-US" sz="1100" b="1" dirty="0">
                <a:solidFill>
                  <a:srgbClr val="FFCC00"/>
                </a:solidFill>
                <a:latin typeface="Eurostile" pitchFamily="34" charset="0"/>
              </a:rPr>
            </a:br>
            <a:r>
              <a:rPr lang="en-US" sz="1100" b="1" dirty="0">
                <a:solidFill>
                  <a:srgbClr val="FFCC00"/>
                </a:solidFill>
                <a:latin typeface="Eurostile" pitchFamily="34" charset="0"/>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100" b="1">
                <a:solidFill>
                  <a:srgbClr val="FFCC00"/>
                </a:solidFill>
                <a:latin typeface="Eurostile" pitchFamily="34" charset="0"/>
              </a:rPr>
              <a:pPr algn="r" rtl="0" fontAlgn="base">
                <a:lnSpc>
                  <a:spcPct val="90000"/>
                </a:lnSpc>
                <a:spcBef>
                  <a:spcPct val="0"/>
                </a:spcBef>
                <a:spcAft>
                  <a:spcPct val="0"/>
                </a:spcAft>
              </a:pPr>
              <a:t>1</a:t>
            </a:fld>
            <a:endParaRPr lang="en-US" sz="1100" b="1" dirty="0">
              <a:solidFill>
                <a:srgbClr val="FFCC00"/>
              </a:solidFill>
              <a:latin typeface="Eurostile" pitchFamily="34" charset="0"/>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xfrm>
            <a:off x="686098" y="4343704"/>
            <a:ext cx="5485805" cy="4113892"/>
          </a:xfrm>
          <a:prstGeom prst="rect">
            <a:avLst/>
          </a:prstGeom>
          <a:solidFill>
            <a:srgbClr val="FFFFFF"/>
          </a:solidFill>
          <a:ln>
            <a:solidFill>
              <a:srgbClr val="000000"/>
            </a:solidFill>
          </a:ln>
        </p:spPr>
        <p:txBody>
          <a:bodyPr lIns="86493" tIns="43247" rIns="86493" bIns="43247"/>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Books Online for Resource Governor</a:t>
            </a:r>
            <a:r>
              <a:rPr lang="en-US" baseline="0" dirty="0" smtClean="0"/>
              <a:t> explains all of this. Basically you can’t exceed 100% with the totals for all the MIN_CPUs.</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Walk through a connection coming into the server, being classified</a:t>
            </a:r>
            <a:r>
              <a:rPr lang="en-US" baseline="0" dirty="0" smtClean="0"/>
              <a:t> and put into a group associated with a pool</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13</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13158" y="4344025"/>
            <a:ext cx="5031684" cy="4112927"/>
          </a:xfrm>
          <a:prstGeom prst="rect">
            <a:avLst/>
          </a:prstGeom>
          <a:noFill/>
          <a:ln/>
        </p:spPr>
        <p:txBody>
          <a:bodyPr lIns="86493" tIns="43247" rIns="86493" bIns="43247"/>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All</a:t>
            </a:r>
            <a:r>
              <a:rPr lang="en-US" baseline="0" dirty="0" smtClean="0"/>
              <a:t> of these a big limitations – in my opinion the biggest is that there’s no IO resource governing. You might also mention that if you already have a runaway query, enabling resource governor only effects NEW connections to the server.</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Self-explanatory. As the demo showed.</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Self-explanatory. See Books Online for</a:t>
            </a:r>
            <a:r>
              <a:rPr lang="en-US" baseline="0" dirty="0" smtClean="0"/>
              <a:t> details on each of these.</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Self-explanatory.</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Self-explanatory. You can setup and run resource governor purely from SSMS instead of T-SQL.</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20</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22</a:t>
            </a:fld>
            <a:endParaRPr lang="en-US">
              <a:latin typeface="Segoe"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Self-explanatory. Basically, SQL Server</a:t>
            </a:r>
            <a:r>
              <a:rPr lang="en-US" baseline="0" dirty="0" smtClean="0"/>
              <a:t> needs a resource quota mgmt system</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Self-explanatory.</a:t>
            </a:r>
            <a:r>
              <a:rPr lang="en-US" baseline="0" dirty="0" smtClean="0"/>
              <a:t> See Books Online on Resource Governor for detailed explanation.</a:t>
            </a:r>
            <a:endParaRPr lang="en-US" dirty="0" smtClean="0"/>
          </a:p>
        </p:txBody>
      </p:sp>
      <p:sp>
        <p:nvSpPr>
          <p:cNvPr id="4" name="Slide Number Placeholder 3"/>
          <p:cNvSpPr>
            <a:spLocks noGrp="1"/>
          </p:cNvSpPr>
          <p:nvPr>
            <p:ph type="sldNum" sz="quarter" idx="10"/>
          </p:nvPr>
        </p:nvSpPr>
        <p:spPr/>
        <p:txBody>
          <a:bodyPr/>
          <a:lstStyle/>
          <a:p>
            <a:fld id="{F6DBDB4D-69A4-4917-A30B-B1318B72CF21}"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13158" y="4344025"/>
            <a:ext cx="5031684" cy="4112927"/>
          </a:xfrm>
          <a:prstGeom prst="rect">
            <a:avLst/>
          </a:prstGeom>
          <a:noFill/>
          <a:ln/>
        </p:spPr>
        <p:txBody>
          <a:bodyPr lIns="86493" tIns="43247" rIns="86493" bIns="43247"/>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The classifier function is a T-SQL function that determines which</a:t>
            </a:r>
            <a:r>
              <a:rPr lang="en-US" baseline="0" dirty="0" smtClean="0"/>
              <a:t> group a connection is put into. It can be very simple or very complex. An example I like to use is that between 9am and 5pm, resource governor classifies connections by user/role name and outside business hours, priority is given to maintenance tasks.</a:t>
            </a:r>
          </a:p>
          <a:p>
            <a:r>
              <a:rPr lang="en-US" baseline="0" dirty="0" smtClean="0"/>
              <a:t>Stress again that you can’t throttle an already active query. If it’s already being governed by Resource Governor, you can’t make changes to the group/resource pool its part of. Groups/pools can only be altered if there are no connections using them.</a:t>
            </a:r>
          </a:p>
          <a:p>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Self-explanatory.</a:t>
            </a:r>
          </a:p>
          <a:p>
            <a:endParaRPr lang="en-US" dirty="0" smtClean="0"/>
          </a:p>
          <a:p>
            <a:r>
              <a:rPr lang="en-US" dirty="0" smtClean="0"/>
              <a:t>Explain</a:t>
            </a:r>
            <a:r>
              <a:rPr lang="en-US" baseline="0" dirty="0" smtClean="0"/>
              <a:t> how system tasks use a pre-defined ‘internal’ group that CANNOT be altered in any way, has no limits, and is setup so that system tasks ALWAYS get the resources they need, and will pressure other connections if needed.</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Self-explanatory.</a:t>
            </a:r>
            <a:r>
              <a:rPr lang="en-US" baseline="0" dirty="0" smtClean="0"/>
              <a:t> Books Online for CREATE WORKLOAD GROUP has the details. You may want to un-hide this slide depending on audience.</a:t>
            </a:r>
            <a:endParaRPr lang="en-US" dirty="0" smtClean="0"/>
          </a:p>
        </p:txBody>
      </p:sp>
      <p:sp>
        <p:nvSpPr>
          <p:cNvPr id="4" name="Slide Number Placeholder 3"/>
          <p:cNvSpPr>
            <a:spLocks noGrp="1"/>
          </p:cNvSpPr>
          <p:nvPr>
            <p:ph type="sldNum" sz="quarter" idx="10"/>
          </p:nvPr>
        </p:nvSpPr>
        <p:spPr/>
        <p:txBody>
          <a:bodyPr/>
          <a:lstStyle/>
          <a:p>
            <a:fld id="{F6DBDB4D-69A4-4917-A30B-B1318B72CF21}"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Self-explanatory.</a:t>
            </a:r>
          </a:p>
          <a:p>
            <a:r>
              <a:rPr lang="en-US" dirty="0" smtClean="0"/>
              <a:t>Again, stress the ‘internal’ pool and group used by system tasks</a:t>
            </a:r>
            <a:r>
              <a:rPr lang="en-US" baseline="0" dirty="0" smtClean="0"/>
              <a:t> – has no limits.</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Scenario</a:t>
            </a:r>
            <a:r>
              <a:rPr lang="en-US" baseline="0" dirty="0" smtClean="0"/>
              <a:t> that the demo uses. Also see http://blogs.msdn.com/psssql/archive/2008/01/10/sql-server-2008-resource-governor-questions.aspx</a:t>
            </a:r>
          </a:p>
          <a:p>
            <a:r>
              <a:rPr lang="en-US" baseline="0" dirty="0" smtClean="0"/>
              <a:t>Stress that governing is only enforced when it HAS to be – no need to limit CPU from a pool if nothing is applying any pressure.</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baseline="0">
                <a:ln w="3175">
                  <a:noFill/>
                </a:ln>
                <a:solidFill>
                  <a:srgbClr val="D70023"/>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RED_3.png"/>
          <p:cNvPicPr>
            <a:picLocks noChangeAspect="1"/>
          </p:cNvPicPr>
          <p:nvPr userDrawn="1"/>
        </p:nvPicPr>
        <p:blipFill>
          <a:blip r:embed="rId3"/>
          <a:stretch>
            <a:fillRect/>
          </a:stretch>
        </p:blipFill>
        <p:spPr>
          <a:xfrm>
            <a:off x="730250" y="4117087"/>
            <a:ext cx="8439150" cy="123825"/>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ALKIN 2 - Prints in GRAYSCALE">
    <p:spTree>
      <p:nvGrpSpPr>
        <p:cNvPr id="1" name=""/>
        <p:cNvGrpSpPr/>
        <p:nvPr/>
      </p:nvGrpSpPr>
      <p:grpSpPr>
        <a:xfrm>
          <a:off x="0" y="0"/>
          <a:ext cx="0" cy="0"/>
          <a:chOff x="0" y="0"/>
          <a:chExt cx="0" cy="0"/>
        </a:xfrm>
      </p:grpSpPr>
      <p:pic>
        <p:nvPicPr>
          <p:cNvPr id="6"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rgbClr val="D70023"/>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49" y="3272135"/>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cxnSp>
        <p:nvCxnSpPr>
          <p:cNvPr id="7" name="Straight Connector 6"/>
          <p:cNvCxnSpPr/>
          <p:nvPr userDrawn="1"/>
        </p:nvCxnSpPr>
        <p:spPr>
          <a:xfrm>
            <a:off x="0" y="3124200"/>
            <a:ext cx="457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2"/>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730514" y="649805"/>
            <a:ext cx="7043208" cy="1523494"/>
          </a:xfrm>
        </p:spPr>
        <p:txBody>
          <a:bodyPr anchor="ctr" anchorCtr="0">
            <a:noAutofit/>
          </a:bodyPr>
          <a:lstStyle>
            <a:lvl1pPr>
              <a:lnSpc>
                <a:spcPct val="90000"/>
              </a:lnSpc>
              <a:defRPr sz="5400">
                <a:solidFill>
                  <a:srgbClr val="D70023"/>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344988"/>
            <a:ext cx="7043208"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solidFill>
                  <a:srgbClr val="D70023"/>
                </a:soli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pic>
        <p:nvPicPr>
          <p:cNvPr id="15" name="Picture 14" descr="Title_bar_dark_RED_3.png"/>
          <p:cNvPicPr>
            <a:picLocks noChangeAspect="1"/>
          </p:cNvPicPr>
          <p:nvPr userDrawn="1"/>
        </p:nvPicPr>
        <p:blipFill>
          <a:blip r:embed="rId2"/>
          <a:stretch>
            <a:fillRect/>
          </a:stretch>
        </p:blipFill>
        <p:spPr>
          <a:xfrm>
            <a:off x="730250" y="4117087"/>
            <a:ext cx="8439150" cy="12382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03680"/>
          </a:xfrm>
        </p:spPr>
        <p:txBody>
          <a:bodyPr/>
          <a:lstStyle>
            <a:lvl1pPr>
              <a:lnSpc>
                <a:spcPct val="90000"/>
              </a:lnSpc>
              <a:buSzPct val="130000"/>
              <a:buFont typeface="Arial" pitchFamily="34" charset="0"/>
              <a:buChar char="•"/>
              <a:defRPr>
                <a:solidFill>
                  <a:schemeClr val="bg1">
                    <a:lumMod val="75000"/>
                  </a:schemeClr>
                </a:solidFill>
              </a:defRPr>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bg1">
                    <a:lumMod val="75000"/>
                  </a:schemeClr>
                </a:soli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bg1">
                    <a:lumMod val="75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ALKIN - Prints in GRAYSCALE">
    <p:spTree>
      <p:nvGrpSpPr>
        <p:cNvPr id="1" name=""/>
        <p:cNvGrpSpPr/>
        <p:nvPr/>
      </p:nvGrpSpPr>
      <p:grpSpPr>
        <a:xfrm>
          <a:off x="0" y="0"/>
          <a:ext cx="0" cy="0"/>
          <a:chOff x="0" y="0"/>
          <a:chExt cx="0" cy="0"/>
        </a:xfrm>
      </p:grpSpPr>
      <p:pic>
        <p:nvPicPr>
          <p:cNvPr id="8"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rgbClr val="D70023"/>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49" y="5638800"/>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pic>
        <p:nvPicPr>
          <p:cNvPr id="6" name="Picture 2" descr="\\cmcreate\Brandteam\EPRO\WIP-Nate\Server_Brand\Templates\Powerpoint\working photo\photo_RED_Delores.jpg"/>
          <p:cNvPicPr>
            <a:picLocks noChangeAspect="1" noChangeArrowheads="1"/>
          </p:cNvPicPr>
          <p:nvPr userDrawn="1"/>
        </p:nvPicPr>
        <p:blipFill>
          <a:blip r:embed="rId3"/>
          <a:srcRect/>
          <a:stretch>
            <a:fillRect/>
          </a:stretch>
        </p:blipFill>
        <p:spPr bwMode="auto">
          <a:xfrm>
            <a:off x="0" y="3197034"/>
            <a:ext cx="3352800" cy="2302065"/>
          </a:xfrm>
          <a:prstGeom prst="rect">
            <a:avLst/>
          </a:prstGeom>
          <a:noFill/>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8.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8.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22" r:id="rId10"/>
    <p:sldLayoutId id="2147483703" r:id="rId11"/>
    <p:sldLayoutId id="2147483704" r:id="rId12"/>
    <p:sldLayoutId id="2147483723" r:id="rId13"/>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bg1"/>
          </a:solidFill>
          <a:effectLst/>
          <a:latin typeface="Segoe" pitchFamily="34" charset="0"/>
          <a:ea typeface="+mn-ea"/>
          <a:cs typeface="Arial"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bg1">
              <a:lumMod val="75000"/>
            </a:schemeClr>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bg1">
              <a:lumMod val="75000"/>
            </a:schemeClr>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descr="dpe-logo.png"/>
          <p:cNvPicPr>
            <a:picLocks noChangeAspect="1"/>
          </p:cNvPicPr>
          <p:nvPr/>
        </p:nvPicPr>
        <p:blipFill>
          <a:blip r:embed="rId5"/>
          <a:stretch>
            <a:fillRect/>
          </a:stretch>
        </p:blipFill>
        <p:spPr>
          <a:xfrm>
            <a:off x="27708" y="6435644"/>
            <a:ext cx="1600200" cy="403884"/>
          </a:xfrm>
          <a:prstGeom prst="rect">
            <a:avLst/>
          </a:prstGeom>
        </p:spPr>
      </p:pic>
    </p:spTree>
  </p:cSld>
  <p:clrMap bg1="lt1" tx1="dk1" bg2="lt2" tx2="dk2" accent1="accent1" accent2="accent2" accent3="accent3" accent4="accent4" accent5="accent5" accent6="accent6" hlink="hlink" folHlink="folHlink"/>
  <p:sldLayoutIdLst>
    <p:sldLayoutId id="2147483721" r:id="rId1"/>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a:ln w="3175">
            <a:noFill/>
          </a:ln>
          <a:solidFill>
            <a:schemeClr val="bg1"/>
          </a:solidFill>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914580" cy="400110"/>
          </a:xfrm>
          <a:prstGeom prst="rect">
            <a:avLst/>
          </a:prstGeom>
          <a:noFill/>
          <a:ln w="12700">
            <a:noFill/>
            <a:miter lim="800000"/>
            <a:headEnd/>
            <a:tailEnd/>
          </a:ln>
          <a:effectLst/>
        </p:spPr>
        <p:txBody>
          <a:bodyPr wrap="none">
            <a:spAutoFit/>
          </a:bodyPr>
          <a:lstStyle/>
          <a:p>
            <a:pPr algn="l" rtl="0" fontAlgn="base">
              <a:spcBef>
                <a:spcPct val="0"/>
              </a:spcBef>
              <a:spcAft>
                <a:spcPct val="0"/>
              </a:spcAft>
              <a:defRPr/>
            </a:pPr>
            <a:r>
              <a:rPr lang="en-US" sz="1000" kern="1200" dirty="0" smtClean="0">
                <a:solidFill>
                  <a:srgbClr val="969696"/>
                </a:solidFill>
                <a:latin typeface="Calibri" pitchFamily="34" charset="0"/>
                <a:ea typeface="+mn-ea"/>
                <a:cs typeface="+mn-cs"/>
                <a:sym typeface="Symbol" pitchFamily="18" charset="2"/>
              </a:rPr>
              <a:t></a:t>
            </a:r>
            <a:r>
              <a:rPr lang="en-US" sz="1000" kern="1200" dirty="0" smtClean="0">
                <a:solidFill>
                  <a:srgbClr val="969696"/>
                </a:solidFill>
                <a:latin typeface="Calibri" pitchFamily="34" charset="0"/>
                <a:ea typeface="+mn-ea"/>
                <a:cs typeface="+mn-cs"/>
              </a:rPr>
              <a:t>SQLskills.com</a:t>
            </a:r>
            <a:br>
              <a:rPr lang="en-US" sz="1000" kern="1200" dirty="0" smtClean="0">
                <a:solidFill>
                  <a:srgbClr val="969696"/>
                </a:solidFill>
                <a:latin typeface="Calibri" pitchFamily="34" charset="0"/>
                <a:ea typeface="+mn-ea"/>
                <a:cs typeface="+mn-cs"/>
              </a:rPr>
            </a:br>
            <a:r>
              <a:rPr lang="en-US" sz="1000" kern="1200" dirty="0" smtClean="0">
                <a:solidFill>
                  <a:srgbClr val="969696"/>
                </a:solidFill>
                <a:latin typeface="Calibri" pitchFamily="34" charset="0"/>
                <a:ea typeface="+mn-ea"/>
                <a:cs typeface="+mn-cs"/>
              </a:rPr>
              <a:t> Troubleshooting and Maintaining High</a:t>
            </a:r>
            <a:r>
              <a:rPr lang="en-US" sz="1000" kern="1200" baseline="0" dirty="0" smtClean="0">
                <a:solidFill>
                  <a:srgbClr val="969696"/>
                </a:solidFill>
                <a:latin typeface="Calibri" pitchFamily="34" charset="0"/>
                <a:ea typeface="+mn-ea"/>
                <a:cs typeface="+mn-cs"/>
              </a:rPr>
              <a:t> Performance</a:t>
            </a:r>
          </a:p>
        </p:txBody>
      </p:sp>
    </p:spTree>
  </p:cSld>
  <p:clrMap bg1="dk2" tx1="lt1" bg2="dk1"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28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4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18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18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393604" cy="400110"/>
          </a:xfrm>
          <a:prstGeom prst="rect">
            <a:avLst/>
          </a:prstGeom>
          <a:noFill/>
          <a:ln w="12700">
            <a:noFill/>
            <a:miter lim="800000"/>
            <a:headEnd/>
            <a:tailEnd/>
          </a:ln>
          <a:effectLst/>
        </p:spPr>
        <p:txBody>
          <a:bodyPr wrap="none">
            <a:spAutoFit/>
          </a:bodyPr>
          <a:lstStyle/>
          <a:p>
            <a:pPr algn="l" rtl="0" fontAlgn="base">
              <a:spcBef>
                <a:spcPct val="0"/>
              </a:spcBef>
              <a:spcAft>
                <a:spcPct val="0"/>
              </a:spcAft>
              <a:defRPr/>
            </a:pPr>
            <a:r>
              <a:rPr lang="en-US" sz="1000" kern="1200" dirty="0">
                <a:solidFill>
                  <a:srgbClr val="969696"/>
                </a:solidFill>
                <a:latin typeface="Calibri" pitchFamily="34" charset="0"/>
                <a:ea typeface="+mn-ea"/>
                <a:cs typeface="+mn-cs"/>
                <a:sym typeface="Symbol" pitchFamily="18" charset="2"/>
              </a:rPr>
              <a:t></a:t>
            </a:r>
            <a:r>
              <a:rPr lang="en-US" sz="1000" kern="1200" dirty="0">
                <a:solidFill>
                  <a:srgbClr val="969696"/>
                </a:solidFill>
                <a:latin typeface="Calibri" pitchFamily="34" charset="0"/>
                <a:ea typeface="+mn-ea"/>
                <a:cs typeface="+mn-cs"/>
              </a:rPr>
              <a:t>SQLskills.com</a:t>
            </a:r>
            <a:br>
              <a:rPr lang="en-US" sz="1000" kern="1200" dirty="0">
                <a:solidFill>
                  <a:srgbClr val="969696"/>
                </a:solidFill>
                <a:latin typeface="Calibri" pitchFamily="34" charset="0"/>
                <a:ea typeface="+mn-ea"/>
                <a:cs typeface="+mn-cs"/>
              </a:rPr>
            </a:br>
            <a:r>
              <a:rPr lang="en-US" sz="1000" kern="1200" dirty="0">
                <a:solidFill>
                  <a:srgbClr val="969696"/>
                </a:solidFill>
                <a:latin typeface="Calibri" pitchFamily="34" charset="0"/>
                <a:ea typeface="+mn-ea"/>
                <a:cs typeface="+mn-cs"/>
              </a:rPr>
              <a:t>Designing for Performance and Availability</a:t>
            </a:r>
          </a:p>
        </p:txBody>
      </p:sp>
    </p:spTree>
  </p:cSld>
  <p:clrMap bg1="dk2" tx1="lt1" bg2="dk1" tx2="lt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6.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hyperlink" Target="http://msevents.microsoft.com/CUI/EventDetail.aspx?EventID=1032404633&amp;culture=en-US" TargetMode="External"/><Relationship Id="rId2" Type="http://schemas.openxmlformats.org/officeDocument/2006/relationships/notesSlide" Target="../notesSlides/notesSlide18.xml"/><Relationship Id="rId1" Type="http://schemas.openxmlformats.org/officeDocument/2006/relationships/slideLayout" Target="../slideLayouts/slideLayout16.xml"/><Relationship Id="rId5" Type="http://schemas.openxmlformats.org/officeDocument/2006/relationships/hyperlink" Target="http://blogs.msdn.com/b/psssql/archive/2008/01/10/sql-server-2008-resource-governor-questions.aspx" TargetMode="External"/><Relationship Id="rId4" Type="http://schemas.openxmlformats.org/officeDocument/2006/relationships/hyperlink" Target="http://msdn.microsoft.com/en-us/library/ee151608.aspx"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77328"/>
          </a:xfrm>
        </p:spPr>
        <p:txBody>
          <a:bodyPr anchor="t"/>
          <a:lstStyle/>
          <a:p>
            <a:pPr eaLnBrk="1" hangingPunct="1">
              <a:defRPr/>
            </a:pPr>
            <a:r>
              <a:rPr lang="en-US" sz="4000" dirty="0" smtClean="0">
                <a:solidFill>
                  <a:schemeClr val="accent1"/>
                </a:solidFill>
              </a:rPr>
              <a:t>Module 3</a:t>
            </a:r>
            <a:r>
              <a:rPr lang="en-US" dirty="0" smtClean="0"/>
              <a:t/>
            </a:r>
            <a:br>
              <a:rPr lang="en-US" dirty="0" smtClean="0"/>
            </a:br>
            <a:r>
              <a:rPr lang="en-US" sz="6000" dirty="0" smtClean="0"/>
              <a:t> Resource Governor</a:t>
            </a:r>
            <a:endParaRPr lang="en-US" sz="3200" dirty="0" smtClean="0">
              <a:solidFill>
                <a:srgbClr val="FCEB98"/>
              </a:solidFill>
            </a:endParaRPr>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Resource Pools </a:t>
            </a:r>
            <a:r>
              <a:rPr lang="en-US" sz="2800" dirty="0" smtClean="0"/>
              <a:t>(2)</a:t>
            </a:r>
            <a:endParaRPr lang="en-US" dirty="0"/>
          </a:p>
        </p:txBody>
      </p:sp>
      <p:sp>
        <p:nvSpPr>
          <p:cNvPr id="3" name="Content Placeholder 2"/>
          <p:cNvSpPr>
            <a:spLocks noGrp="1"/>
          </p:cNvSpPr>
          <p:nvPr>
            <p:ph idx="1"/>
          </p:nvPr>
        </p:nvSpPr>
        <p:spPr>
          <a:xfrm>
            <a:off x="381000" y="1412875"/>
            <a:ext cx="8382000" cy="4001095"/>
          </a:xfrm>
        </p:spPr>
        <p:txBody>
          <a:bodyPr/>
          <a:lstStyle/>
          <a:p>
            <a:r>
              <a:rPr lang="en-US" sz="2400" dirty="0" smtClean="0"/>
              <a:t>MAX settings are only enforced when contention occurs</a:t>
            </a:r>
          </a:p>
          <a:p>
            <a:pPr lvl="1"/>
            <a:r>
              <a:rPr lang="en-US" sz="2000" dirty="0" smtClean="0"/>
              <a:t>E.g. If pool1 has a max CPU of 10% and pool2 has a max of 90%, why can a query from pool1 exceed 10% CPU?</a:t>
            </a:r>
          </a:p>
          <a:p>
            <a:pPr lvl="1"/>
            <a:endParaRPr lang="en-US" sz="2000" dirty="0" smtClean="0"/>
          </a:p>
          <a:p>
            <a:pPr lvl="1"/>
            <a:endParaRPr lang="en-US" sz="2000" dirty="0" smtClean="0"/>
          </a:p>
          <a:p>
            <a:pPr lvl="1"/>
            <a:endParaRPr lang="en-US" sz="2000" dirty="0" smtClean="0"/>
          </a:p>
          <a:p>
            <a:pPr lvl="1"/>
            <a:endParaRPr lang="en-US" sz="2000" dirty="0" smtClean="0"/>
          </a:p>
          <a:p>
            <a:pPr lvl="1"/>
            <a:endParaRPr lang="en-US" sz="2000" dirty="0" smtClean="0"/>
          </a:p>
          <a:p>
            <a:pPr lvl="1"/>
            <a:endParaRPr lang="en-US" sz="2000" dirty="0" smtClean="0"/>
          </a:p>
          <a:p>
            <a:pPr lvl="1"/>
            <a:endParaRPr lang="en-US" sz="2000" dirty="0" smtClean="0"/>
          </a:p>
          <a:p>
            <a:pPr lvl="1"/>
            <a:r>
              <a:rPr lang="en-US" sz="2000" dirty="0" smtClean="0"/>
              <a:t>Two possibilities: multiple CPUs or the pool2 is not using its max CPU</a:t>
            </a:r>
          </a:p>
          <a:p>
            <a:r>
              <a:rPr lang="en-US" sz="2400" dirty="0" smtClean="0"/>
              <a:t>Governing is only applied when necessary</a:t>
            </a:r>
          </a:p>
        </p:txBody>
      </p:sp>
      <p:pic>
        <p:nvPicPr>
          <p:cNvPr id="5122" name="Picture 2"/>
          <p:cNvPicPr>
            <a:picLocks noChangeAspect="1" noChangeArrowheads="1"/>
          </p:cNvPicPr>
          <p:nvPr/>
        </p:nvPicPr>
        <p:blipFill>
          <a:blip r:embed="rId3"/>
          <a:srcRect/>
          <a:stretch>
            <a:fillRect/>
          </a:stretch>
        </p:blipFill>
        <p:spPr bwMode="auto">
          <a:xfrm>
            <a:off x="1692453" y="2531524"/>
            <a:ext cx="5676900" cy="192405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Resource Pools </a:t>
            </a:r>
            <a:r>
              <a:rPr lang="en-US" sz="2800" dirty="0" smtClean="0"/>
              <a:t>(3)</a:t>
            </a:r>
            <a:endParaRPr lang="en-US" dirty="0"/>
          </a:p>
        </p:txBody>
      </p:sp>
      <p:sp>
        <p:nvSpPr>
          <p:cNvPr id="3" name="Content Placeholder 2"/>
          <p:cNvSpPr>
            <a:spLocks noGrp="1"/>
          </p:cNvSpPr>
          <p:nvPr>
            <p:ph idx="1"/>
          </p:nvPr>
        </p:nvSpPr>
        <p:spPr>
          <a:xfrm>
            <a:off x="381000" y="1412875"/>
            <a:ext cx="8382000" cy="3705630"/>
          </a:xfrm>
        </p:spPr>
        <p:txBody>
          <a:bodyPr/>
          <a:lstStyle/>
          <a:p>
            <a:r>
              <a:rPr lang="en-US" sz="2400" dirty="0" smtClean="0"/>
              <a:t>Resource pool settings can be complex…</a:t>
            </a:r>
          </a:p>
          <a:p>
            <a:r>
              <a:rPr lang="en-US" sz="2400" dirty="0" smtClean="0"/>
              <a:t>Sum of all MINs cannot exceed 100%</a:t>
            </a:r>
          </a:p>
          <a:p>
            <a:r>
              <a:rPr lang="en-US" sz="2400" dirty="0" smtClean="0"/>
              <a:t>All resource pools are guaranteed their MIN setting</a:t>
            </a:r>
          </a:p>
          <a:p>
            <a:pPr lvl="1"/>
            <a:r>
              <a:rPr lang="en-US" sz="2000" dirty="0" smtClean="0"/>
              <a:t>Except when pressurized by the internal pool</a:t>
            </a:r>
          </a:p>
          <a:p>
            <a:r>
              <a:rPr lang="en-US" sz="2400" dirty="0" smtClean="0"/>
              <a:t>Any resources left over are shared</a:t>
            </a:r>
          </a:p>
          <a:p>
            <a:pPr lvl="1"/>
            <a:r>
              <a:rPr lang="en-US" sz="2000" dirty="0" smtClean="0"/>
              <a:t>E.g. Two pools with MIN of 40% each leaves 20% to share</a:t>
            </a:r>
          </a:p>
          <a:p>
            <a:pPr lvl="1"/>
            <a:r>
              <a:rPr lang="en-US" sz="2000" dirty="0" smtClean="0"/>
              <a:t>E.g. Two pools with 50% each leaves nothing to share</a:t>
            </a:r>
          </a:p>
          <a:p>
            <a:r>
              <a:rPr lang="en-US" sz="2400" dirty="0" smtClean="0"/>
              <a:t>If the total of all pool MINs are 100%, then each pool’s MIN is also it’s MAX, regardless of the MAX setting</a:t>
            </a:r>
          </a:p>
          <a:p>
            <a:r>
              <a:rPr lang="en-US" sz="2400" dirty="0" smtClean="0"/>
              <a:t>The internal pool does not count in these calculations and can pressure other pools!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Putting Concepts Together</a:t>
            </a:r>
            <a:endParaRPr lang="en-US" dirty="0"/>
          </a:p>
        </p:txBody>
      </p:sp>
      <p:sp>
        <p:nvSpPr>
          <p:cNvPr id="3" name="Content Placeholder 2"/>
          <p:cNvSpPr>
            <a:spLocks noGrp="1"/>
          </p:cNvSpPr>
          <p:nvPr>
            <p:ph idx="1"/>
          </p:nvPr>
        </p:nvSpPr>
        <p:spPr>
          <a:xfrm>
            <a:off x="381000" y="1412875"/>
            <a:ext cx="4114800" cy="3170099"/>
          </a:xfrm>
        </p:spPr>
        <p:txBody>
          <a:bodyPr/>
          <a:lstStyle/>
          <a:p>
            <a:r>
              <a:rPr lang="en-US" sz="2400" dirty="0" smtClean="0"/>
              <a:t>User connects</a:t>
            </a:r>
          </a:p>
          <a:p>
            <a:r>
              <a:rPr lang="en-US" sz="2400" dirty="0" smtClean="0"/>
              <a:t>Connection is:</a:t>
            </a:r>
          </a:p>
          <a:p>
            <a:pPr lvl="1"/>
            <a:r>
              <a:rPr lang="en-US" sz="2000" dirty="0" smtClean="0"/>
              <a:t>Classified</a:t>
            </a:r>
          </a:p>
          <a:p>
            <a:pPr lvl="1"/>
            <a:r>
              <a:rPr lang="en-US" sz="2000" dirty="0" smtClean="0"/>
              <a:t>Assigned to a workload group</a:t>
            </a:r>
          </a:p>
          <a:p>
            <a:r>
              <a:rPr lang="en-US" sz="2400" dirty="0" smtClean="0"/>
              <a:t>Workload group is already bound to a pool with limits</a:t>
            </a:r>
          </a:p>
          <a:p>
            <a:r>
              <a:rPr lang="en-US" sz="2400" dirty="0" smtClean="0"/>
              <a:t>Queries execute within the limits of the pool</a:t>
            </a:r>
          </a:p>
        </p:txBody>
      </p:sp>
      <p:pic>
        <p:nvPicPr>
          <p:cNvPr id="2050" name="Picture 2"/>
          <p:cNvPicPr>
            <a:picLocks noChangeAspect="1" noChangeArrowheads="1"/>
          </p:cNvPicPr>
          <p:nvPr/>
        </p:nvPicPr>
        <p:blipFill>
          <a:blip r:embed="rId3"/>
          <a:srcRect/>
          <a:stretch>
            <a:fillRect/>
          </a:stretch>
        </p:blipFill>
        <p:spPr bwMode="auto">
          <a:xfrm>
            <a:off x="4610100" y="1240925"/>
            <a:ext cx="4305300" cy="497205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
        <p:nvSpPr>
          <p:cNvPr id="5" name="Rectangle 3"/>
          <p:cNvSpPr txBox="1">
            <a:spLocks noChangeArrowheads="1"/>
          </p:cNvSpPr>
          <p:nvPr/>
        </p:nvSpPr>
        <p:spPr bwMode="auto">
          <a:xfrm>
            <a:off x="1193800" y="3344863"/>
            <a:ext cx="7634288" cy="701731"/>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en-GB" sz="4400" b="1" i="0" u="none" strike="noStrike" kern="0" cap="none" spc="0" normalizeH="0" baseline="0" noProof="0" dirty="0" smtClean="0">
                <a:ln>
                  <a:noFill/>
                </a:ln>
                <a:solidFill>
                  <a:srgbClr val="FFCC00"/>
                </a:solidFill>
                <a:effectLst/>
                <a:uLnTx/>
                <a:uFillTx/>
                <a:latin typeface="Calibri" pitchFamily="34" charset="0"/>
                <a:ea typeface="+mj-ea"/>
                <a:cs typeface="+mj-cs"/>
              </a:rPr>
              <a:t>More advanced scenarios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Limitations</a:t>
            </a:r>
            <a:endParaRPr lang="en-US" dirty="0"/>
          </a:p>
        </p:txBody>
      </p:sp>
      <p:sp>
        <p:nvSpPr>
          <p:cNvPr id="3" name="Content Placeholder 2"/>
          <p:cNvSpPr>
            <a:spLocks noGrp="1"/>
          </p:cNvSpPr>
          <p:nvPr>
            <p:ph idx="1"/>
          </p:nvPr>
        </p:nvSpPr>
        <p:spPr>
          <a:xfrm>
            <a:off x="381000" y="1412875"/>
            <a:ext cx="8382000" cy="5343001"/>
          </a:xfrm>
        </p:spPr>
        <p:txBody>
          <a:bodyPr/>
          <a:lstStyle/>
          <a:p>
            <a:r>
              <a:rPr lang="en-US" sz="2400" dirty="0" smtClean="0"/>
              <a:t>Works with the Database Engine only</a:t>
            </a:r>
          </a:p>
          <a:p>
            <a:r>
              <a:rPr lang="en-US" sz="2400" dirty="0" smtClean="0"/>
              <a:t>Single instance only</a:t>
            </a:r>
          </a:p>
          <a:p>
            <a:pPr lvl="1"/>
            <a:r>
              <a:rPr lang="en-US" sz="2000" dirty="0" smtClean="0"/>
              <a:t>Each instance controlled individually</a:t>
            </a:r>
          </a:p>
          <a:p>
            <a:pPr lvl="1"/>
            <a:r>
              <a:rPr lang="en-US" sz="2000" dirty="0" smtClean="0"/>
              <a:t>Can be combined with Windows System Resource Manager (WSRM) on Windows Server 2003+ for CPU/memory control of &gt; 1 instance</a:t>
            </a:r>
          </a:p>
          <a:p>
            <a:r>
              <a:rPr lang="en-US" sz="2400" dirty="0" smtClean="0"/>
              <a:t>Controls for CPU usage and memory allocation ONLY</a:t>
            </a:r>
          </a:p>
          <a:p>
            <a:pPr lvl="1"/>
            <a:r>
              <a:rPr lang="en-US" sz="2000" dirty="0" smtClean="0"/>
              <a:t>CPU usage includes CLR, but not pre-emptive operations</a:t>
            </a:r>
          </a:p>
          <a:p>
            <a:pPr lvl="1"/>
            <a:r>
              <a:rPr lang="en-US" sz="2000" dirty="0" smtClean="0"/>
              <a:t>CPU governing occurs </a:t>
            </a:r>
            <a:r>
              <a:rPr lang="en-US" sz="2000" i="1" dirty="0" smtClean="0"/>
              <a:t>per scheduler</a:t>
            </a:r>
            <a:endParaRPr lang="en-US" sz="2000" dirty="0" smtClean="0"/>
          </a:p>
          <a:p>
            <a:pPr lvl="1"/>
            <a:r>
              <a:rPr lang="en-US" sz="2000" dirty="0" smtClean="0"/>
              <a:t>Memory governing is only for query execution memory grant, not the buffer pool</a:t>
            </a:r>
          </a:p>
          <a:p>
            <a:pPr lvl="1"/>
            <a:r>
              <a:rPr lang="en-US" sz="2000" dirty="0" smtClean="0"/>
              <a:t>Certain workloads may not be entirely suited – e.g. short-lived OLTP queries</a:t>
            </a:r>
          </a:p>
          <a:p>
            <a:r>
              <a:rPr lang="en-US" sz="2400" dirty="0" smtClean="0"/>
              <a:t>No way to tell whether a particular query was throttled in any way</a:t>
            </a:r>
          </a:p>
          <a:p>
            <a:pPr lvl="1"/>
            <a:endParaRPr lang="en-US" sz="20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Dynamic Control</a:t>
            </a:r>
            <a:endParaRPr lang="en-US" dirty="0"/>
          </a:p>
        </p:txBody>
      </p:sp>
      <p:sp>
        <p:nvSpPr>
          <p:cNvPr id="3" name="Content Placeholder 2"/>
          <p:cNvSpPr>
            <a:spLocks noGrp="1"/>
          </p:cNvSpPr>
          <p:nvPr>
            <p:ph idx="1"/>
          </p:nvPr>
        </p:nvSpPr>
        <p:spPr>
          <a:xfrm>
            <a:off x="381000" y="1412875"/>
            <a:ext cx="8382000" cy="3530197"/>
          </a:xfrm>
        </p:spPr>
        <p:txBody>
          <a:bodyPr/>
          <a:lstStyle/>
          <a:p>
            <a:r>
              <a:rPr lang="en-US" sz="2400" dirty="0" smtClean="0"/>
              <a:t>Simple syntax to start, stop, and make changes</a:t>
            </a:r>
          </a:p>
          <a:p>
            <a:pPr lvl="1"/>
            <a:r>
              <a:rPr lang="en-US" sz="2000" dirty="0" smtClean="0">
                <a:latin typeface="Courier New" pitchFamily="49" charset="0"/>
                <a:cs typeface="Courier New" pitchFamily="49" charset="0"/>
              </a:rPr>
              <a:t>ALTER RESOURCE GOVERNOR {DISABLE | RECONFIGURE}</a:t>
            </a:r>
          </a:p>
          <a:p>
            <a:pPr lvl="1"/>
            <a:r>
              <a:rPr lang="en-US" sz="2000" dirty="0" smtClean="0">
                <a:latin typeface="Courier New" pitchFamily="49" charset="0"/>
                <a:cs typeface="Courier New" pitchFamily="49" charset="0"/>
              </a:rPr>
              <a:t>RECONFIGURE</a:t>
            </a:r>
            <a:r>
              <a:rPr lang="en-US" sz="2000" dirty="0" smtClean="0"/>
              <a:t> starts the governor if it’s currently disabled</a:t>
            </a:r>
          </a:p>
          <a:p>
            <a:r>
              <a:rPr lang="en-US" sz="2400" dirty="0" smtClean="0"/>
              <a:t>After a pool/group is created or altered, the changes can be immediately applied to the resource governor by issuing a </a:t>
            </a:r>
            <a:r>
              <a:rPr lang="en-US" sz="2400" dirty="0" smtClean="0">
                <a:latin typeface="Courier New" pitchFamily="49" charset="0"/>
                <a:cs typeface="Courier New" pitchFamily="49" charset="0"/>
              </a:rPr>
              <a:t>RECONFIGURE</a:t>
            </a:r>
            <a:r>
              <a:rPr lang="en-US" sz="2400" dirty="0" smtClean="0"/>
              <a:t> statement</a:t>
            </a:r>
          </a:p>
          <a:p>
            <a:pPr lvl="1"/>
            <a:r>
              <a:rPr lang="en-US" sz="2000" dirty="0" smtClean="0"/>
              <a:t>But they may take some time to come into effect</a:t>
            </a:r>
          </a:p>
          <a:p>
            <a:r>
              <a:rPr lang="en-US" sz="2400" dirty="0" smtClean="0"/>
              <a:t>Pools and groups cannot be dropped if they are in use</a:t>
            </a:r>
          </a:p>
          <a:p>
            <a:r>
              <a:rPr lang="en-US" sz="2400" dirty="0" smtClean="0"/>
              <a:t>There may be a transition period if you lower available memory or CPU for a pool</a:t>
            </a:r>
          </a:p>
          <a:p>
            <a:endParaRPr lang="en-US" sz="2400" dirty="0" smtClean="0"/>
          </a:p>
          <a:p>
            <a:r>
              <a:rPr lang="en-US" sz="2400" dirty="0" smtClean="0"/>
              <a:t>Disabling the resource governor resets the default pool and group but other groups/pools continue until their connections end</a:t>
            </a:r>
          </a:p>
          <a:p>
            <a:pPr lvl="2"/>
            <a:endParaRPr lang="en-US" sz="1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a:t>
            </a:r>
            <a:endParaRPr lang="en-US" dirty="0"/>
          </a:p>
        </p:txBody>
      </p:sp>
      <p:sp>
        <p:nvSpPr>
          <p:cNvPr id="3" name="Content Placeholder 2"/>
          <p:cNvSpPr>
            <a:spLocks noGrp="1"/>
          </p:cNvSpPr>
          <p:nvPr>
            <p:ph idx="1"/>
          </p:nvPr>
        </p:nvSpPr>
        <p:spPr>
          <a:xfrm>
            <a:off x="381000" y="1412875"/>
            <a:ext cx="8382000" cy="4604337"/>
          </a:xfrm>
        </p:spPr>
        <p:txBody>
          <a:bodyPr/>
          <a:lstStyle/>
          <a:p>
            <a:r>
              <a:rPr lang="en-US" sz="2400" dirty="0" smtClean="0"/>
              <a:t>Run-time DMVs</a:t>
            </a:r>
          </a:p>
          <a:p>
            <a:pPr lvl="1"/>
            <a:r>
              <a:rPr lang="en-US" sz="2000" dirty="0" err="1" smtClean="0">
                <a:latin typeface="Courier New" pitchFamily="49" charset="0"/>
                <a:cs typeface="Courier New" pitchFamily="49" charset="0"/>
              </a:rPr>
              <a:t>sys.dm_resource_governor_configuration</a:t>
            </a:r>
            <a:endParaRPr lang="en-US" sz="2000" dirty="0" smtClean="0">
              <a:latin typeface="Courier New" pitchFamily="49" charset="0"/>
              <a:cs typeface="Courier New" pitchFamily="49" charset="0"/>
            </a:endParaRPr>
          </a:p>
          <a:p>
            <a:pPr lvl="1"/>
            <a:r>
              <a:rPr lang="en-US" sz="2000" dirty="0" err="1" smtClean="0">
                <a:latin typeface="Courier New" pitchFamily="49" charset="0"/>
                <a:cs typeface="Courier New" pitchFamily="49" charset="0"/>
              </a:rPr>
              <a:t>sys.dm_resource_governor_resource_pools</a:t>
            </a:r>
            <a:endParaRPr lang="en-US" sz="2000" dirty="0" smtClean="0">
              <a:latin typeface="Courier New" pitchFamily="49" charset="0"/>
              <a:cs typeface="Courier New" pitchFamily="49" charset="0"/>
            </a:endParaRPr>
          </a:p>
          <a:p>
            <a:pPr lvl="1"/>
            <a:r>
              <a:rPr lang="en-US" sz="2000" dirty="0" err="1" smtClean="0">
                <a:latin typeface="Courier New" pitchFamily="49" charset="0"/>
                <a:cs typeface="Courier New" pitchFamily="49" charset="0"/>
              </a:rPr>
              <a:t>sys.dm_resource_governor_workload_groups</a:t>
            </a:r>
            <a:endParaRPr lang="en-US" sz="2000" dirty="0" smtClean="0">
              <a:latin typeface="Courier New" pitchFamily="49" charset="0"/>
              <a:cs typeface="Courier New" pitchFamily="49" charset="0"/>
            </a:endParaRPr>
          </a:p>
          <a:p>
            <a:r>
              <a:rPr lang="en-US" sz="2400" dirty="0" smtClean="0">
                <a:cs typeface="Calibri" pitchFamily="34" charset="0"/>
              </a:rPr>
              <a:t>Configuration DMVs</a:t>
            </a:r>
          </a:p>
          <a:p>
            <a:pPr lvl="1"/>
            <a:r>
              <a:rPr lang="en-US" sz="2000" dirty="0" err="1" smtClean="0">
                <a:latin typeface="Courier New" pitchFamily="49" charset="0"/>
                <a:cs typeface="Courier New" pitchFamily="49" charset="0"/>
              </a:rPr>
              <a:t>sys.resource_governor_configuration</a:t>
            </a:r>
            <a:endParaRPr lang="en-US" sz="2000" dirty="0" smtClean="0">
              <a:latin typeface="Courier New" pitchFamily="49" charset="0"/>
              <a:cs typeface="Courier New" pitchFamily="49" charset="0"/>
            </a:endParaRPr>
          </a:p>
          <a:p>
            <a:pPr lvl="1"/>
            <a:r>
              <a:rPr lang="en-US" sz="2000" dirty="0" err="1" smtClean="0">
                <a:latin typeface="Courier New" pitchFamily="49" charset="0"/>
                <a:cs typeface="Courier New" pitchFamily="49" charset="0"/>
              </a:rPr>
              <a:t>sys.resource_governor_resource_pools</a:t>
            </a:r>
            <a:endParaRPr lang="en-US" sz="2000" dirty="0" smtClean="0">
              <a:latin typeface="Courier New" pitchFamily="49" charset="0"/>
              <a:cs typeface="Courier New" pitchFamily="49" charset="0"/>
            </a:endParaRPr>
          </a:p>
          <a:p>
            <a:pPr lvl="1"/>
            <a:r>
              <a:rPr lang="en-US" sz="2000" dirty="0" err="1" smtClean="0">
                <a:latin typeface="Courier New" pitchFamily="49" charset="0"/>
                <a:cs typeface="Courier New" pitchFamily="49" charset="0"/>
              </a:rPr>
              <a:t>sys.resource_governor_workload_groups</a:t>
            </a:r>
            <a:endParaRPr lang="en-US" sz="2400" dirty="0" smtClean="0"/>
          </a:p>
          <a:p>
            <a:r>
              <a:rPr lang="en-US" sz="2400" dirty="0" smtClean="0"/>
              <a:t>Several DMVs updated to include resource governor info</a:t>
            </a:r>
          </a:p>
          <a:p>
            <a:pPr lvl="1"/>
            <a:r>
              <a:rPr lang="en-US" sz="2000" dirty="0" smtClean="0"/>
              <a:t>E.g. </a:t>
            </a:r>
            <a:r>
              <a:rPr lang="en-US" sz="2000" dirty="0" err="1" smtClean="0">
                <a:latin typeface="Courier New" pitchFamily="49" charset="0"/>
                <a:cs typeface="Courier New" pitchFamily="49" charset="0"/>
              </a:rPr>
              <a:t>sys.dm_exec_requests</a:t>
            </a:r>
            <a:endParaRPr lang="en-US" sz="2000" dirty="0" smtClean="0">
              <a:latin typeface="Courier New" pitchFamily="49" charset="0"/>
              <a:cs typeface="Courier New" pitchFamily="49" charset="0"/>
            </a:endParaRPr>
          </a:p>
          <a:p>
            <a:r>
              <a:rPr lang="en-US" sz="2400" dirty="0" smtClean="0"/>
              <a:t>Comprehensive troubleshooting section in Books Online</a:t>
            </a:r>
          </a:p>
          <a:p>
            <a:pPr lvl="1"/>
            <a:r>
              <a:rPr lang="en-US" sz="2000" i="1" dirty="0" smtClean="0"/>
              <a:t>“Troubleshooting Resource Governor”</a:t>
            </a:r>
            <a:endParaRPr lang="en-US" sz="2000" i="1"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SQL Trace Events</a:t>
            </a:r>
            <a:endParaRPr lang="en-US" dirty="0"/>
          </a:p>
        </p:txBody>
      </p:sp>
      <p:sp>
        <p:nvSpPr>
          <p:cNvPr id="3" name="Content Placeholder 2"/>
          <p:cNvSpPr>
            <a:spLocks noGrp="1"/>
          </p:cNvSpPr>
          <p:nvPr>
            <p:ph idx="1"/>
          </p:nvPr>
        </p:nvSpPr>
        <p:spPr/>
        <p:txBody>
          <a:bodyPr/>
          <a:lstStyle/>
          <a:p>
            <a:r>
              <a:rPr lang="en-US" sz="2800" dirty="0" smtClean="0"/>
              <a:t>CPU Threshold Exceeded</a:t>
            </a:r>
          </a:p>
          <a:p>
            <a:pPr lvl="1"/>
            <a:r>
              <a:rPr lang="en-US" sz="2400" dirty="0" smtClean="0"/>
              <a:t>Fired within 5 seconds of a query exceeding the REQUEST_MAX_CPU_TIME_SEC setting</a:t>
            </a:r>
          </a:p>
          <a:p>
            <a:pPr lvl="1"/>
            <a:r>
              <a:rPr lang="en-US" sz="2400" dirty="0" smtClean="0"/>
              <a:t>NOTE: SPID is system reporter, NOT violator; look</a:t>
            </a:r>
            <a:br>
              <a:rPr lang="en-US" sz="2400" dirty="0" smtClean="0"/>
            </a:br>
            <a:r>
              <a:rPr lang="en-US" sz="2400" dirty="0" smtClean="0"/>
              <a:t>at </a:t>
            </a:r>
            <a:r>
              <a:rPr lang="en-US" sz="2400" dirty="0" err="1" smtClean="0"/>
              <a:t>OwnerID</a:t>
            </a:r>
            <a:r>
              <a:rPr lang="en-US" sz="2400" dirty="0" smtClean="0"/>
              <a:t> column to correlate actual query</a:t>
            </a:r>
          </a:p>
          <a:p>
            <a:r>
              <a:rPr lang="en-US" sz="2800" dirty="0" err="1" smtClean="0"/>
              <a:t>PreConnect:Starting</a:t>
            </a:r>
            <a:r>
              <a:rPr lang="en-US" sz="2800" dirty="0" smtClean="0"/>
              <a:t> and </a:t>
            </a:r>
            <a:r>
              <a:rPr lang="en-US" sz="2800" dirty="0" err="1" smtClean="0"/>
              <a:t>PreConnect:Completed</a:t>
            </a:r>
            <a:endParaRPr lang="en-US" sz="2800" dirty="0" smtClean="0"/>
          </a:p>
          <a:p>
            <a:pPr lvl="1"/>
            <a:r>
              <a:rPr lang="en-US" sz="2400" dirty="0" smtClean="0"/>
              <a:t>Fired when classifier function is invoked and finished</a:t>
            </a:r>
          </a:p>
          <a:p>
            <a:pPr lvl="1"/>
            <a:r>
              <a:rPr lang="en-US" sz="2400" dirty="0" smtClean="0"/>
              <a:t>Allows you to easily benchmark your classifier function</a:t>
            </a:r>
          </a:p>
          <a:p>
            <a:endParaRPr lang="en-US" dirty="0" smtClean="0"/>
          </a:p>
          <a:p>
            <a:endParaRPr lang="en-US" dirty="0" smtClean="0"/>
          </a:p>
          <a:p>
            <a:endParaRPr lang="en-US" dirty="0" smtClean="0"/>
          </a:p>
          <a:p>
            <a:r>
              <a:rPr lang="en-US" sz="1800" dirty="0" smtClean="0"/>
              <a:t>(From Aaron Bertrand of SQL Sentry, with permission)</a:t>
            </a:r>
          </a:p>
          <a:p>
            <a:pPr>
              <a:buNone/>
            </a:pPr>
            <a:endParaRPr 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Performance Monitor Counters</a:t>
            </a:r>
            <a:endParaRPr lang="en-US" dirty="0"/>
          </a:p>
        </p:txBody>
      </p:sp>
      <p:sp>
        <p:nvSpPr>
          <p:cNvPr id="3" name="Content Placeholder 2"/>
          <p:cNvSpPr>
            <a:spLocks noGrp="1"/>
          </p:cNvSpPr>
          <p:nvPr>
            <p:ph idx="1"/>
          </p:nvPr>
        </p:nvSpPr>
        <p:spPr/>
        <p:txBody>
          <a:bodyPr/>
          <a:lstStyle/>
          <a:p>
            <a:r>
              <a:rPr lang="en-US" sz="2800" dirty="0" smtClean="0"/>
              <a:t>Resource Pool Stats – most interesting counters:</a:t>
            </a:r>
          </a:p>
          <a:p>
            <a:pPr lvl="1"/>
            <a:r>
              <a:rPr lang="en-US" sz="2400" dirty="0" smtClean="0"/>
              <a:t>CPU control effect %</a:t>
            </a:r>
          </a:p>
          <a:p>
            <a:pPr lvl="1"/>
            <a:r>
              <a:rPr lang="en-US" sz="2400" dirty="0" smtClean="0"/>
              <a:t>Memory grant timeouts / sec</a:t>
            </a:r>
          </a:p>
          <a:p>
            <a:pPr lvl="1"/>
            <a:r>
              <a:rPr lang="en-US" sz="2400" dirty="0" smtClean="0"/>
              <a:t>Pending memory grants count</a:t>
            </a:r>
          </a:p>
          <a:p>
            <a:r>
              <a:rPr lang="en-US" sz="2800" dirty="0" smtClean="0"/>
              <a:t>Workload Group Stats – most interesting counters:</a:t>
            </a:r>
          </a:p>
          <a:p>
            <a:pPr lvl="1"/>
            <a:r>
              <a:rPr lang="en-US" sz="2400" dirty="0" smtClean="0"/>
              <a:t>Queued requests</a:t>
            </a:r>
          </a:p>
          <a:p>
            <a:pPr lvl="1"/>
            <a:r>
              <a:rPr lang="en-US" sz="2400" dirty="0" smtClean="0"/>
              <a:t>Query optimizations / sec</a:t>
            </a:r>
          </a:p>
          <a:p>
            <a:pPr lvl="1"/>
            <a:r>
              <a:rPr lang="en-US" sz="2400" dirty="0" smtClean="0"/>
              <a:t>Suboptimal plans / sec</a:t>
            </a:r>
          </a:p>
          <a:p>
            <a:pPr lvl="1"/>
            <a:r>
              <a:rPr lang="en-US" sz="2400" dirty="0" smtClean="0"/>
              <a:t>Max request CPU time (ms</a:t>
            </a:r>
            <a:r>
              <a:rPr lang="en-US" dirty="0" smtClean="0"/>
              <a:t>)</a:t>
            </a:r>
          </a:p>
          <a:p>
            <a:endParaRPr lang="en-US" sz="1800" dirty="0" smtClean="0"/>
          </a:p>
          <a:p>
            <a:endParaRPr lang="en-US" sz="1800" dirty="0" smtClean="0"/>
          </a:p>
          <a:p>
            <a:endParaRPr lang="en-US" sz="1800" dirty="0" smtClean="0"/>
          </a:p>
          <a:p>
            <a:endParaRPr lang="en-US" sz="1800" dirty="0" smtClean="0"/>
          </a:p>
          <a:p>
            <a:r>
              <a:rPr lang="en-US" sz="1800" dirty="0" smtClean="0"/>
              <a:t>(From </a:t>
            </a:r>
            <a:r>
              <a:rPr lang="en-US" sz="1800" smtClean="0"/>
              <a:t>Aaron Bertrand of SQL Sentry, </a:t>
            </a:r>
            <a:r>
              <a:rPr lang="en-US" sz="1800" dirty="0" smtClean="0"/>
              <a:t>with permission)</a:t>
            </a:r>
          </a:p>
          <a:p>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Support</a:t>
            </a:r>
            <a:endParaRPr lang="en-US" dirty="0"/>
          </a:p>
        </p:txBody>
      </p:sp>
      <p:sp>
        <p:nvSpPr>
          <p:cNvPr id="3" name="Content Placeholder 2"/>
          <p:cNvSpPr>
            <a:spLocks noGrp="1"/>
          </p:cNvSpPr>
          <p:nvPr>
            <p:ph idx="1"/>
          </p:nvPr>
        </p:nvSpPr>
        <p:spPr/>
        <p:txBody>
          <a:bodyPr/>
          <a:lstStyle/>
          <a:p>
            <a:r>
              <a:rPr lang="en-US" dirty="0" smtClean="0"/>
              <a:t>Fully integrated into SSMS under Management</a:t>
            </a:r>
            <a:endParaRPr lang="en-US" dirty="0"/>
          </a:p>
        </p:txBody>
      </p:sp>
      <p:pic>
        <p:nvPicPr>
          <p:cNvPr id="4098" name="Picture 2"/>
          <p:cNvPicPr>
            <a:picLocks noChangeAspect="1" noChangeArrowheads="1"/>
          </p:cNvPicPr>
          <p:nvPr/>
        </p:nvPicPr>
        <p:blipFill>
          <a:blip r:embed="rId3"/>
          <a:srcRect/>
          <a:stretch>
            <a:fillRect/>
          </a:stretch>
        </p:blipFill>
        <p:spPr bwMode="auto">
          <a:xfrm>
            <a:off x="2327617" y="3305328"/>
            <a:ext cx="2495550" cy="2733675"/>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a:srcRect/>
          <a:stretch>
            <a:fillRect/>
          </a:stretch>
        </p:blipFill>
        <p:spPr bwMode="auto">
          <a:xfrm>
            <a:off x="4106827" y="1874285"/>
            <a:ext cx="2409825" cy="2266950"/>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Overview</a:t>
            </a:r>
            <a:endParaRPr lang="en-US" dirty="0"/>
          </a:p>
        </p:txBody>
      </p:sp>
      <p:sp>
        <p:nvSpPr>
          <p:cNvPr id="623619" name="Rectangle 3"/>
          <p:cNvSpPr>
            <a:spLocks noGrp="1" noChangeArrowheads="1"/>
          </p:cNvSpPr>
          <p:nvPr>
            <p:ph type="body" idx="1"/>
          </p:nvPr>
        </p:nvSpPr>
        <p:spPr>
          <a:xfrm>
            <a:off x="381000" y="1412875"/>
            <a:ext cx="8382000" cy="1526572"/>
          </a:xfrm>
        </p:spPr>
        <p:txBody>
          <a:bodyPr/>
          <a:lstStyle/>
          <a:p>
            <a:r>
              <a:rPr lang="en-US" dirty="0" smtClean="0"/>
              <a:t>Introduction</a:t>
            </a:r>
          </a:p>
          <a:p>
            <a:r>
              <a:rPr lang="en-US" dirty="0" smtClean="0"/>
              <a:t>Concepts</a:t>
            </a:r>
          </a:p>
          <a:p>
            <a:r>
              <a:rPr lang="en-US" dirty="0" smtClean="0"/>
              <a:t>Limitations</a:t>
            </a:r>
          </a:p>
          <a:p>
            <a:r>
              <a:rPr lang="en-US" dirty="0" smtClean="0"/>
              <a:t>Monitoring</a:t>
            </a:r>
          </a:p>
          <a:p>
            <a:endParaRPr lang="en-US"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 Governor Wizard</a:t>
            </a:r>
            <a:endParaRPr lang="en-US" dirty="0"/>
          </a:p>
        </p:txBody>
      </p:sp>
      <p:pic>
        <p:nvPicPr>
          <p:cNvPr id="3074" name="Picture 2"/>
          <p:cNvPicPr>
            <a:picLocks noChangeAspect="1" noChangeArrowheads="1"/>
          </p:cNvPicPr>
          <p:nvPr/>
        </p:nvPicPr>
        <p:blipFill>
          <a:blip r:embed="rId3"/>
          <a:srcRect/>
          <a:stretch>
            <a:fillRect/>
          </a:stretch>
        </p:blipFill>
        <p:spPr bwMode="auto">
          <a:xfrm>
            <a:off x="1428750" y="1285286"/>
            <a:ext cx="6286500" cy="4924425"/>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a:t>
            </a:r>
            <a:endParaRPr lang="en-US" dirty="0"/>
          </a:p>
        </p:txBody>
      </p:sp>
      <p:sp>
        <p:nvSpPr>
          <p:cNvPr id="3" name="Content Placeholder 2"/>
          <p:cNvSpPr>
            <a:spLocks noGrp="1"/>
          </p:cNvSpPr>
          <p:nvPr>
            <p:ph idx="1"/>
          </p:nvPr>
        </p:nvSpPr>
        <p:spPr>
          <a:xfrm>
            <a:off x="381000" y="1412875"/>
            <a:ext cx="8382000" cy="984885"/>
          </a:xfrm>
        </p:spPr>
        <p:txBody>
          <a:bodyPr/>
          <a:lstStyle/>
          <a:p>
            <a:r>
              <a:rPr lang="en-US" dirty="0" smtClean="0"/>
              <a:t>Introduction</a:t>
            </a:r>
          </a:p>
          <a:p>
            <a:r>
              <a:rPr lang="en-US" dirty="0" smtClean="0"/>
              <a:t>Concepts</a:t>
            </a:r>
          </a:p>
          <a:p>
            <a:r>
              <a:rPr lang="en-US" dirty="0" smtClean="0"/>
              <a:t>Limitations</a:t>
            </a:r>
          </a:p>
          <a:p>
            <a:r>
              <a:rPr lang="en-US" dirty="0" smtClean="0"/>
              <a:t>Monitoring</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3" name="Content Placeholder 2"/>
          <p:cNvSpPr>
            <a:spLocks noGrp="1"/>
          </p:cNvSpPr>
          <p:nvPr>
            <p:ph idx="1"/>
          </p:nvPr>
        </p:nvSpPr>
        <p:spPr>
          <a:xfrm>
            <a:off x="381000" y="1412875"/>
            <a:ext cx="8382000" cy="3231654"/>
          </a:xfrm>
        </p:spPr>
        <p:txBody>
          <a:bodyPr/>
          <a:lstStyle/>
          <a:p>
            <a:r>
              <a:rPr lang="en-US" sz="2400" dirty="0" smtClean="0"/>
              <a:t>Books Online is very good – search for “Resource Governor”</a:t>
            </a:r>
          </a:p>
          <a:p>
            <a:r>
              <a:rPr lang="en-US" sz="2400" dirty="0" smtClean="0"/>
              <a:t>Technical Webcast</a:t>
            </a:r>
          </a:p>
          <a:p>
            <a:pPr lvl="1"/>
            <a:r>
              <a:rPr lang="en-US" sz="2000" dirty="0" smtClean="0">
                <a:hlinkClick r:id="rId3"/>
              </a:rPr>
              <a:t>http://msevents.microsoft.com/CUI/EventDetail.aspx?EventID=1032404633&amp;culture=en-US</a:t>
            </a:r>
            <a:endParaRPr lang="en-US" sz="2000" dirty="0" smtClean="0"/>
          </a:p>
          <a:p>
            <a:r>
              <a:rPr lang="en-US" sz="2400" dirty="0" smtClean="0"/>
              <a:t>Whitepaper: Using the Resource Governor</a:t>
            </a:r>
          </a:p>
          <a:p>
            <a:pPr lvl="1"/>
            <a:r>
              <a:rPr lang="en-US" sz="2000" dirty="0" smtClean="0">
                <a:hlinkClick r:id="rId4"/>
              </a:rPr>
              <a:t>http://msdn.microsoft.com/en-us/library/ee151608.aspx</a:t>
            </a:r>
            <a:endParaRPr lang="en-US" sz="2000" dirty="0" smtClean="0"/>
          </a:p>
          <a:p>
            <a:r>
              <a:rPr lang="en-US" sz="2400" dirty="0" smtClean="0"/>
              <a:t>Blogs:</a:t>
            </a:r>
          </a:p>
          <a:p>
            <a:pPr lvl="1"/>
            <a:r>
              <a:rPr lang="en-US" sz="2000" dirty="0" smtClean="0">
                <a:hlinkClick r:id="rId5"/>
              </a:rPr>
              <a:t>http://blogs.msdn.com/b/psssql/archive/2008/01/10/sql-server-2008-resource-governor-questions.aspx</a:t>
            </a:r>
            <a:endParaRPr lang="en-US" sz="2000" dirty="0" smtClean="0"/>
          </a:p>
          <a:p>
            <a:pPr lvl="2"/>
            <a:endParaRPr lang="en-US" sz="2000"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 Governor</a:t>
            </a:r>
            <a:endParaRPr lang="en-US" dirty="0"/>
          </a:p>
        </p:txBody>
      </p:sp>
      <p:sp>
        <p:nvSpPr>
          <p:cNvPr id="3" name="Content Placeholder 2"/>
          <p:cNvSpPr>
            <a:spLocks noGrp="1"/>
          </p:cNvSpPr>
          <p:nvPr>
            <p:ph idx="1"/>
          </p:nvPr>
        </p:nvSpPr>
        <p:spPr>
          <a:xfrm>
            <a:off x="381000" y="1412875"/>
            <a:ext cx="8382000" cy="4690515"/>
          </a:xfrm>
        </p:spPr>
        <p:txBody>
          <a:bodyPr/>
          <a:lstStyle/>
          <a:p>
            <a:r>
              <a:rPr lang="en-US" sz="2400" dirty="0" smtClean="0"/>
              <a:t>There has long been a need for “quotas” on SQL Server</a:t>
            </a:r>
          </a:p>
          <a:p>
            <a:r>
              <a:rPr lang="en-US" sz="2400" dirty="0" smtClean="0"/>
              <a:t>Run-away queries</a:t>
            </a:r>
          </a:p>
          <a:p>
            <a:pPr lvl="1"/>
            <a:r>
              <a:rPr lang="en-US" sz="2000" dirty="0" smtClean="0"/>
              <a:t>Prior to SQL Server 2008, DBAs could control access to tables and indexes but NOT to system resource usage (i.e. “sand-boxing”)</a:t>
            </a:r>
          </a:p>
          <a:p>
            <a:r>
              <a:rPr lang="en-US" sz="2400" dirty="0" smtClean="0"/>
              <a:t>Unpredictable workload execution</a:t>
            </a:r>
          </a:p>
          <a:p>
            <a:pPr lvl="1"/>
            <a:r>
              <a:rPr lang="en-US" sz="2000" dirty="0" smtClean="0"/>
              <a:t>Prior to SQL Server 2008, no way to guarantee performance service-level agreements for co-hosted workloads</a:t>
            </a:r>
          </a:p>
          <a:p>
            <a:pPr lvl="1"/>
            <a:r>
              <a:rPr lang="en-US" sz="2000" dirty="0" smtClean="0"/>
              <a:t>Provide mission critical workloads resources they need while also preventing workloads from abusing resources</a:t>
            </a:r>
          </a:p>
          <a:p>
            <a:pPr lvl="2"/>
            <a:r>
              <a:rPr lang="en-US" sz="1600" dirty="0" smtClean="0"/>
              <a:t>E.g. limiting the CPU usage by backup jobs using backup compression</a:t>
            </a:r>
          </a:p>
          <a:p>
            <a:r>
              <a:rPr lang="en-US" sz="2400" dirty="0" smtClean="0"/>
              <a:t>How to limit MAXDOP without doing it for the whole server?</a:t>
            </a:r>
          </a:p>
          <a:p>
            <a:endParaRPr lang="en-US" sz="2400"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 Governor</a:t>
            </a:r>
            <a:endParaRPr lang="en-US" dirty="0"/>
          </a:p>
        </p:txBody>
      </p:sp>
      <p:sp>
        <p:nvSpPr>
          <p:cNvPr id="3" name="Content Placeholder 2"/>
          <p:cNvSpPr>
            <a:spLocks noGrp="1"/>
          </p:cNvSpPr>
          <p:nvPr>
            <p:ph idx="1"/>
          </p:nvPr>
        </p:nvSpPr>
        <p:spPr>
          <a:xfrm>
            <a:off x="381000" y="1412875"/>
            <a:ext cx="8382000" cy="4099584"/>
          </a:xfrm>
        </p:spPr>
        <p:txBody>
          <a:bodyPr/>
          <a:lstStyle/>
          <a:p>
            <a:r>
              <a:rPr lang="en-US" sz="2800" dirty="0" smtClean="0"/>
              <a:t>Resource governor provides the ability to:</a:t>
            </a:r>
          </a:p>
          <a:p>
            <a:pPr lvl="1"/>
            <a:r>
              <a:rPr lang="en-US" sz="2400" dirty="0" smtClean="0"/>
              <a:t>Classify incoming connections and assign them to a pre-defined ‘bucket’</a:t>
            </a:r>
          </a:p>
          <a:p>
            <a:pPr lvl="1"/>
            <a:r>
              <a:rPr lang="en-US" sz="2400" dirty="0" smtClean="0"/>
              <a:t>Define resource limits for each ‘bucket’ that are applied when resource contention occurs</a:t>
            </a:r>
          </a:p>
          <a:p>
            <a:pPr lvl="1"/>
            <a:r>
              <a:rPr lang="en-US" sz="2400" dirty="0" smtClean="0"/>
              <a:t>Monitor resource usage by ‘bucket’</a:t>
            </a:r>
          </a:p>
          <a:p>
            <a:pPr lvl="1"/>
            <a:r>
              <a:rPr lang="en-US" sz="2400" dirty="0" smtClean="0"/>
              <a:t>Dynamically alter any of the above</a:t>
            </a:r>
          </a:p>
          <a:p>
            <a:r>
              <a:rPr lang="en-US" sz="2800" dirty="0" smtClean="0"/>
              <a:t>You can use it to:</a:t>
            </a:r>
          </a:p>
          <a:p>
            <a:pPr lvl="1"/>
            <a:r>
              <a:rPr lang="en-US" sz="2400" dirty="0" smtClean="0"/>
              <a:t>Implement quotas, with a chargeback system</a:t>
            </a:r>
          </a:p>
          <a:p>
            <a:pPr lvl="1"/>
            <a:r>
              <a:rPr lang="en-US" sz="2400" dirty="0" smtClean="0"/>
              <a:t>Learn about aggregated resource usage on a system</a:t>
            </a:r>
          </a:p>
          <a:p>
            <a:pPr lvl="1"/>
            <a:r>
              <a:rPr lang="en-US" sz="2400" dirty="0" smtClean="0"/>
              <a:t>Limit concurrent users</a:t>
            </a:r>
          </a:p>
          <a:p>
            <a:pPr lvl="1"/>
            <a:r>
              <a:rPr lang="en-US" sz="2400" dirty="0" smtClean="0"/>
              <a:t>Avoid runaway queries</a:t>
            </a:r>
          </a:p>
          <a:p>
            <a:pPr lvl="1"/>
            <a:endParaRPr lang="en-US" sz="2400" dirty="0" smtClean="0"/>
          </a:p>
          <a:p>
            <a:endParaRPr 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
        <p:nvSpPr>
          <p:cNvPr id="5" name="Rectangle 3"/>
          <p:cNvSpPr txBox="1">
            <a:spLocks noChangeArrowheads="1"/>
          </p:cNvSpPr>
          <p:nvPr/>
        </p:nvSpPr>
        <p:spPr bwMode="auto">
          <a:xfrm>
            <a:off x="1193800" y="3344863"/>
            <a:ext cx="7634288" cy="701731"/>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en-GB" sz="4400" b="1" i="0" u="none" strike="noStrike" kern="0" cap="none" spc="0" normalizeH="0" baseline="0" noProof="0" dirty="0" smtClean="0">
                <a:ln>
                  <a:noFill/>
                </a:ln>
                <a:solidFill>
                  <a:srgbClr val="FFCC00"/>
                </a:solidFill>
                <a:effectLst/>
                <a:uLnTx/>
                <a:uFillTx/>
                <a:latin typeface="Calibri" pitchFamily="34" charset="0"/>
                <a:ea typeface="+mj-ea"/>
                <a:cs typeface="+mj-cs"/>
              </a:rPr>
              <a:t>Simple configuration</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Classification</a:t>
            </a:r>
            <a:endParaRPr lang="en-US" dirty="0"/>
          </a:p>
        </p:txBody>
      </p:sp>
      <p:sp>
        <p:nvSpPr>
          <p:cNvPr id="3" name="Content Placeholder 2"/>
          <p:cNvSpPr>
            <a:spLocks noGrp="1"/>
          </p:cNvSpPr>
          <p:nvPr>
            <p:ph idx="1"/>
          </p:nvPr>
        </p:nvSpPr>
        <p:spPr>
          <a:xfrm>
            <a:off x="381000" y="1412875"/>
            <a:ext cx="8382000" cy="4850559"/>
          </a:xfrm>
        </p:spPr>
        <p:txBody>
          <a:bodyPr/>
          <a:lstStyle/>
          <a:p>
            <a:r>
              <a:rPr lang="en-US" sz="2000" dirty="0" smtClean="0"/>
              <a:t>Incoming connections are classified into ‘buckets’ called </a:t>
            </a:r>
            <a:r>
              <a:rPr lang="en-US" sz="2000" i="1" dirty="0" smtClean="0"/>
              <a:t>workload groups</a:t>
            </a:r>
            <a:r>
              <a:rPr lang="en-US" sz="2000" dirty="0" smtClean="0"/>
              <a:t> </a:t>
            </a:r>
          </a:p>
          <a:p>
            <a:r>
              <a:rPr lang="en-US" sz="2000" dirty="0" smtClean="0"/>
              <a:t>Classification function is a T-SQL user-defined function</a:t>
            </a:r>
          </a:p>
          <a:p>
            <a:pPr lvl="1"/>
            <a:r>
              <a:rPr lang="en-US" sz="1800" dirty="0" smtClean="0"/>
              <a:t>Takes no parameters and returns group name as a </a:t>
            </a:r>
            <a:r>
              <a:rPr lang="en-US" sz="1800" dirty="0" err="1" smtClean="0">
                <a:latin typeface="Courier New" pitchFamily="49" charset="0"/>
                <a:cs typeface="Courier New" pitchFamily="49" charset="0"/>
              </a:rPr>
              <a:t>sysname</a:t>
            </a:r>
            <a:r>
              <a:rPr lang="en-US" sz="1800" dirty="0" smtClean="0"/>
              <a:t> type</a:t>
            </a:r>
          </a:p>
          <a:p>
            <a:r>
              <a:rPr lang="en-US" sz="2000" dirty="0" smtClean="0"/>
              <a:t>Plenty of functions to use:</a:t>
            </a:r>
          </a:p>
          <a:p>
            <a:pPr lvl="1"/>
            <a:r>
              <a:rPr lang="en-US" sz="1800" dirty="0" smtClean="0">
                <a:latin typeface="Courier New" pitchFamily="49" charset="0"/>
                <a:cs typeface="Courier New" pitchFamily="49" charset="0"/>
              </a:rPr>
              <a:t>HOST_NAME</a:t>
            </a:r>
            <a:r>
              <a:rPr lang="en-US" sz="1800" dirty="0" smtClean="0"/>
              <a:t>, </a:t>
            </a:r>
            <a:r>
              <a:rPr lang="en-US" sz="1800" dirty="0" smtClean="0">
                <a:latin typeface="Courier New" pitchFamily="49" charset="0"/>
                <a:cs typeface="Courier New" pitchFamily="49" charset="0"/>
              </a:rPr>
              <a:t>APP_NAME</a:t>
            </a:r>
            <a:r>
              <a:rPr lang="en-US" sz="1800" dirty="0" smtClean="0"/>
              <a:t>, </a:t>
            </a:r>
            <a:r>
              <a:rPr lang="en-US" sz="1800" dirty="0" smtClean="0">
                <a:latin typeface="Courier New" pitchFamily="49" charset="0"/>
                <a:cs typeface="Courier New" pitchFamily="49" charset="0"/>
              </a:rPr>
              <a:t>SUSER_NAME</a:t>
            </a:r>
            <a:r>
              <a:rPr lang="en-US" sz="1800" dirty="0" smtClean="0"/>
              <a:t>, </a:t>
            </a:r>
            <a:r>
              <a:rPr lang="en-US" sz="1800" dirty="0" smtClean="0">
                <a:latin typeface="Courier New" pitchFamily="49" charset="0"/>
                <a:cs typeface="Courier New" pitchFamily="49" charset="0"/>
              </a:rPr>
              <a:t>IS_MEMBER</a:t>
            </a:r>
            <a:r>
              <a:rPr lang="en-US" sz="1800" dirty="0" smtClean="0"/>
              <a:t>, new </a:t>
            </a:r>
            <a:r>
              <a:rPr lang="en-US" sz="1800" dirty="0" smtClean="0">
                <a:latin typeface="Courier New" pitchFamily="49" charset="0"/>
                <a:cs typeface="Courier New" pitchFamily="49" charset="0"/>
              </a:rPr>
              <a:t>CONNECTIONPROPERTY</a:t>
            </a:r>
          </a:p>
          <a:p>
            <a:r>
              <a:rPr lang="en-US" sz="2000" dirty="0" smtClean="0"/>
              <a:t>Easy to think of scenarios where connections classified by time of day too</a:t>
            </a:r>
          </a:p>
          <a:p>
            <a:pPr lvl="1"/>
            <a:r>
              <a:rPr lang="en-US" sz="1800" dirty="0" smtClean="0"/>
              <a:t>e.g. batch processing or maintenance</a:t>
            </a:r>
          </a:p>
          <a:p>
            <a:r>
              <a:rPr lang="en-US" sz="2000" dirty="0" smtClean="0"/>
              <a:t>Registered with the resource governor using:</a:t>
            </a:r>
          </a:p>
          <a:p>
            <a:pPr lvl="2">
              <a:buNone/>
            </a:pPr>
            <a:r>
              <a:rPr lang="en-US" sz="1800" dirty="0" smtClean="0">
                <a:latin typeface="Courier New" pitchFamily="49" charset="0"/>
                <a:cs typeface="Courier New" pitchFamily="49" charset="0"/>
              </a:rPr>
              <a:t>ALTER RESOURCE GOVERNOR WITH (</a:t>
            </a:r>
          </a:p>
          <a:p>
            <a:pPr lvl="2">
              <a:buNone/>
            </a:pPr>
            <a:r>
              <a:rPr lang="en-US" sz="1800" dirty="0" smtClean="0">
                <a:latin typeface="Courier New" pitchFamily="49" charset="0"/>
                <a:cs typeface="Courier New" pitchFamily="49" charset="0"/>
              </a:rPr>
              <a:t>	CLASSIFIER_FUNCTION = &lt;name&gt;)</a:t>
            </a:r>
          </a:p>
          <a:p>
            <a:r>
              <a:rPr lang="en-US" sz="2000" dirty="0" smtClean="0"/>
              <a:t>NOTE: Once a connection is assigned to a group it cannot be changed (i.e. you can’t further throttle an active query)</a:t>
            </a:r>
          </a:p>
          <a:p>
            <a:r>
              <a:rPr lang="en-US" sz="2000" dirty="0" smtClean="0"/>
              <a:t>NOTE: Dedicated Admin Connection bypasses all of this</a:t>
            </a:r>
          </a:p>
          <a:p>
            <a:r>
              <a:rPr lang="en-US" sz="2000" dirty="0" smtClean="0"/>
              <a:t>Beware of classifier functions (or logon triggers) that take so long to execute that the query timeout limit is reached</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Workload Groups</a:t>
            </a:r>
            <a:endParaRPr lang="en-US" dirty="0"/>
          </a:p>
        </p:txBody>
      </p:sp>
      <p:sp>
        <p:nvSpPr>
          <p:cNvPr id="3" name="Content Placeholder 2"/>
          <p:cNvSpPr>
            <a:spLocks noGrp="1"/>
          </p:cNvSpPr>
          <p:nvPr>
            <p:ph idx="1"/>
          </p:nvPr>
        </p:nvSpPr>
        <p:spPr>
          <a:xfrm>
            <a:off x="381000" y="1412875"/>
            <a:ext cx="8382000" cy="4647426"/>
          </a:xfrm>
        </p:spPr>
        <p:txBody>
          <a:bodyPr/>
          <a:lstStyle/>
          <a:p>
            <a:r>
              <a:rPr lang="en-US" sz="2400" dirty="0" smtClean="0"/>
              <a:t>A </a:t>
            </a:r>
            <a:r>
              <a:rPr lang="en-US" sz="2400" i="1" dirty="0" smtClean="0"/>
              <a:t>workload group</a:t>
            </a:r>
            <a:r>
              <a:rPr lang="en-US" sz="2400" dirty="0" smtClean="0"/>
              <a:t> allows grouping connections into a ‘bucket’</a:t>
            </a:r>
          </a:p>
          <a:p>
            <a:pPr lvl="1"/>
            <a:r>
              <a:rPr lang="en-US" sz="2000" dirty="0" smtClean="0"/>
              <a:t>E.g. batch processes, reports, executives, helpdesk, maintenance</a:t>
            </a:r>
          </a:p>
          <a:p>
            <a:r>
              <a:rPr lang="en-US" sz="2400" dirty="0" smtClean="0"/>
              <a:t>Syntax: </a:t>
            </a:r>
            <a:r>
              <a:rPr lang="en-US" sz="2400" dirty="0" smtClean="0">
                <a:latin typeface="Courier New" pitchFamily="49" charset="0"/>
                <a:cs typeface="Courier New" pitchFamily="49" charset="0"/>
              </a:rPr>
              <a:t>CREATE / ALTER / DROP  WORKLOAD GROUP</a:t>
            </a:r>
          </a:p>
          <a:p>
            <a:r>
              <a:rPr lang="en-US" sz="2400" dirty="0" smtClean="0"/>
              <a:t>Assigned set of resource limits by mapping to a </a:t>
            </a:r>
            <a:r>
              <a:rPr lang="en-US" sz="2400" i="1" dirty="0" smtClean="0"/>
              <a:t>resource pool</a:t>
            </a:r>
            <a:endParaRPr lang="en-US" sz="2400" dirty="0" smtClean="0"/>
          </a:p>
          <a:p>
            <a:r>
              <a:rPr lang="en-US" sz="2400" dirty="0" smtClean="0"/>
              <a:t>Internal tasks (e.g. checkpoint, ghost cleanup) always are part of the </a:t>
            </a:r>
            <a:r>
              <a:rPr lang="en-US" sz="2400" i="1" dirty="0" smtClean="0"/>
              <a:t>internal group</a:t>
            </a:r>
            <a:endParaRPr lang="en-US" sz="2400" dirty="0" smtClean="0"/>
          </a:p>
          <a:p>
            <a:pPr lvl="1"/>
            <a:r>
              <a:rPr lang="en-US" sz="2000" dirty="0" smtClean="0"/>
              <a:t>No limits on CPU or memory and will pressurize all other groups, regardless of their limits</a:t>
            </a:r>
          </a:p>
          <a:p>
            <a:pPr lvl="1"/>
            <a:r>
              <a:rPr lang="en-US" sz="2000" dirty="0" smtClean="0"/>
              <a:t>Cannot be changed</a:t>
            </a:r>
          </a:p>
          <a:p>
            <a:pPr lvl="1"/>
            <a:r>
              <a:rPr lang="en-US" sz="2000" dirty="0" smtClean="0"/>
              <a:t>Login processing and trace event generation are done in the internal group temporarily</a:t>
            </a:r>
          </a:p>
          <a:p>
            <a:r>
              <a:rPr lang="en-US" sz="2400" dirty="0" smtClean="0"/>
              <a:t>Unassigned connections go into the </a:t>
            </a:r>
            <a:r>
              <a:rPr lang="en-US" sz="2400" i="1" dirty="0" smtClean="0"/>
              <a:t>default group</a:t>
            </a:r>
            <a:endParaRPr lang="en-US" sz="2400" dirty="0" smtClean="0"/>
          </a:p>
          <a:p>
            <a:pPr lvl="1"/>
            <a:r>
              <a:rPr lang="en-US" sz="2000" dirty="0" smtClean="0"/>
              <a:t>No limits on CPU or memory but will be pressurized by all other groups</a:t>
            </a:r>
          </a:p>
          <a:p>
            <a:pPr lvl="1"/>
            <a:r>
              <a:rPr lang="en-US" sz="2000" dirty="0" smtClean="0"/>
              <a:t>Can be changed</a:t>
            </a:r>
            <a:endParaRPr lang="en-US" sz="20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Workload Groups </a:t>
            </a:r>
            <a:r>
              <a:rPr lang="en-US" sz="2800" dirty="0" smtClean="0"/>
              <a:t>(2)</a:t>
            </a:r>
            <a:endParaRPr lang="en-US" sz="2800" dirty="0"/>
          </a:p>
        </p:txBody>
      </p:sp>
      <p:sp>
        <p:nvSpPr>
          <p:cNvPr id="3" name="Content Placeholder 2"/>
          <p:cNvSpPr>
            <a:spLocks noGrp="1"/>
          </p:cNvSpPr>
          <p:nvPr>
            <p:ph idx="1"/>
          </p:nvPr>
        </p:nvSpPr>
        <p:spPr>
          <a:xfrm>
            <a:off x="381000" y="1412875"/>
            <a:ext cx="8382000" cy="5346079"/>
          </a:xfrm>
        </p:spPr>
        <p:txBody>
          <a:bodyPr/>
          <a:lstStyle/>
          <a:p>
            <a:r>
              <a:rPr lang="en-US" sz="2400" dirty="0" smtClean="0"/>
              <a:t>Options (defaults in </a:t>
            </a:r>
            <a:r>
              <a:rPr lang="en-US" sz="2400" b="1" u="sng" dirty="0" smtClean="0"/>
              <a:t>bold</a:t>
            </a:r>
            <a:r>
              <a:rPr lang="en-US" sz="2400" dirty="0" smtClean="0"/>
              <a:t>):</a:t>
            </a:r>
          </a:p>
          <a:p>
            <a:pPr lvl="1"/>
            <a:r>
              <a:rPr lang="en-US" sz="2000" dirty="0" smtClean="0"/>
              <a:t>IMPORTANCE = {LOW | </a:t>
            </a:r>
            <a:r>
              <a:rPr lang="en-US" sz="2000" b="1" u="sng" dirty="0" smtClean="0"/>
              <a:t>MEDIUM</a:t>
            </a:r>
            <a:r>
              <a:rPr lang="en-US" sz="2000" dirty="0" smtClean="0"/>
              <a:t> | HIGH}</a:t>
            </a:r>
          </a:p>
          <a:p>
            <a:pPr lvl="2"/>
            <a:r>
              <a:rPr lang="en-US" sz="1800" dirty="0" smtClean="0"/>
              <a:t>Not the same as thread priority, for instance</a:t>
            </a:r>
          </a:p>
          <a:p>
            <a:pPr lvl="2"/>
            <a:r>
              <a:rPr lang="en-US" sz="1800" dirty="0" smtClean="0"/>
              <a:t>Applies to position in RUNNABLE queue on a single scheduler for workers from groups using the same pool</a:t>
            </a:r>
          </a:p>
          <a:p>
            <a:pPr lvl="2"/>
            <a:r>
              <a:rPr lang="en-US" sz="1800" dirty="0" smtClean="0"/>
              <a:t>LOW:MEDIUM:HIGH = 1:3:9 ratio</a:t>
            </a:r>
          </a:p>
          <a:p>
            <a:pPr lvl="1"/>
            <a:r>
              <a:rPr lang="en-US" sz="2000" dirty="0" smtClean="0"/>
              <a:t>REQUEST_MAX_MEMORY_GRANT_PERCENT = value (</a:t>
            </a:r>
            <a:r>
              <a:rPr lang="en-US" sz="2000" b="1" u="sng" dirty="0" smtClean="0"/>
              <a:t>25%</a:t>
            </a:r>
            <a:r>
              <a:rPr lang="en-US" sz="2000" dirty="0" smtClean="0"/>
              <a:t>)</a:t>
            </a:r>
          </a:p>
          <a:p>
            <a:pPr lvl="2"/>
            <a:r>
              <a:rPr lang="en-US" sz="1800" dirty="0" smtClean="0"/>
              <a:t>Max memory grant from the resource pool for query execution</a:t>
            </a:r>
          </a:p>
          <a:p>
            <a:pPr lvl="1"/>
            <a:r>
              <a:rPr lang="en-US" sz="2000" dirty="0" smtClean="0"/>
              <a:t>REQUEST_MEMORY_GRANT_TIMEOUT_SEC = value (</a:t>
            </a:r>
            <a:r>
              <a:rPr lang="en-US" sz="2000" b="1" u="sng" dirty="0" smtClean="0"/>
              <a:t>0</a:t>
            </a:r>
            <a:r>
              <a:rPr lang="en-US" sz="2000" dirty="0" smtClean="0"/>
              <a:t>)</a:t>
            </a:r>
          </a:p>
          <a:p>
            <a:pPr lvl="2"/>
            <a:r>
              <a:rPr lang="en-US" sz="1800" dirty="0" smtClean="0"/>
              <a:t>How long to wait for a query execution memory grant</a:t>
            </a:r>
          </a:p>
          <a:p>
            <a:pPr lvl="2"/>
            <a:r>
              <a:rPr lang="en-US" sz="1800" dirty="0" smtClean="0"/>
              <a:t>A timeout doesn’t mean the query will fail – it may get the minimum grant and execute at reduced performance</a:t>
            </a:r>
          </a:p>
          <a:p>
            <a:pPr lvl="1"/>
            <a:r>
              <a:rPr lang="en-US" sz="2000" dirty="0" smtClean="0"/>
              <a:t>REQUEST_MAX_CPU_TIME_SEC = value (</a:t>
            </a:r>
            <a:r>
              <a:rPr lang="en-US" sz="2000" b="1" u="sng" dirty="0" smtClean="0"/>
              <a:t>0</a:t>
            </a:r>
            <a:r>
              <a:rPr lang="en-US" sz="2000" dirty="0" smtClean="0"/>
              <a:t>)</a:t>
            </a:r>
          </a:p>
          <a:p>
            <a:pPr lvl="2"/>
            <a:r>
              <a:rPr lang="en-US" sz="1800" dirty="0" smtClean="0"/>
              <a:t>Max amount of CPU time a request can use before event is fired</a:t>
            </a:r>
          </a:p>
          <a:p>
            <a:pPr lvl="1"/>
            <a:r>
              <a:rPr lang="en-US" sz="2000" dirty="0" smtClean="0"/>
              <a:t>MAX_DOP = value (</a:t>
            </a:r>
            <a:r>
              <a:rPr lang="en-US" sz="2000" b="1" u="sng" dirty="0" smtClean="0"/>
              <a:t>0</a:t>
            </a:r>
            <a:r>
              <a:rPr lang="en-US" sz="2000" dirty="0" smtClean="0"/>
              <a:t>)</a:t>
            </a:r>
          </a:p>
          <a:p>
            <a:pPr lvl="2"/>
            <a:r>
              <a:rPr lang="en-US" sz="1800" dirty="0" smtClean="0"/>
              <a:t>Max degree of parallelism. Overrides the </a:t>
            </a:r>
            <a:r>
              <a:rPr lang="en-US" sz="1800" dirty="0" err="1" smtClean="0">
                <a:latin typeface="Courier New" pitchFamily="49" charset="0"/>
                <a:cs typeface="Courier New" pitchFamily="49" charset="0"/>
              </a:rPr>
              <a:t>sp_configure</a:t>
            </a:r>
            <a:r>
              <a:rPr lang="en-US" sz="1800" dirty="0" smtClean="0"/>
              <a:t> option</a:t>
            </a:r>
          </a:p>
          <a:p>
            <a:pPr lvl="1"/>
            <a:r>
              <a:rPr lang="en-US" sz="2000" dirty="0" smtClean="0"/>
              <a:t>GROUP_MAX_REQUESTS = value (</a:t>
            </a:r>
            <a:r>
              <a:rPr lang="en-US" sz="2000" b="1" u="sng" dirty="0" smtClean="0"/>
              <a:t>0</a:t>
            </a:r>
            <a:r>
              <a:rPr lang="en-US" sz="2000" dirty="0" smtClean="0"/>
              <a:t>)</a:t>
            </a:r>
          </a:p>
          <a:p>
            <a:pPr lvl="2"/>
            <a:r>
              <a:rPr lang="en-US" sz="1800" dirty="0" smtClean="0"/>
              <a:t>Maximum concurrent requests per group</a:t>
            </a:r>
          </a:p>
          <a:p>
            <a:endParaRPr 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Concepts: Resource Pools</a:t>
            </a:r>
            <a:endParaRPr lang="en-US" dirty="0"/>
          </a:p>
        </p:txBody>
      </p:sp>
      <p:sp>
        <p:nvSpPr>
          <p:cNvPr id="3" name="Content Placeholder 2"/>
          <p:cNvSpPr>
            <a:spLocks noGrp="1"/>
          </p:cNvSpPr>
          <p:nvPr>
            <p:ph idx="1"/>
          </p:nvPr>
        </p:nvSpPr>
        <p:spPr>
          <a:xfrm>
            <a:off x="381000" y="1412875"/>
            <a:ext cx="8382000" cy="4382738"/>
          </a:xfrm>
        </p:spPr>
        <p:txBody>
          <a:bodyPr/>
          <a:lstStyle/>
          <a:p>
            <a:r>
              <a:rPr lang="en-US" sz="2400" dirty="0" smtClean="0"/>
              <a:t>A </a:t>
            </a:r>
            <a:r>
              <a:rPr lang="en-US" sz="2400" i="1" dirty="0" smtClean="0"/>
              <a:t>resource pool</a:t>
            </a:r>
            <a:r>
              <a:rPr lang="en-US" sz="2400" dirty="0" smtClean="0"/>
              <a:t> is a way to limit resource consumption for one of more workload groups</a:t>
            </a:r>
          </a:p>
          <a:p>
            <a:r>
              <a:rPr lang="en-US" sz="2400" dirty="0" smtClean="0"/>
              <a:t>Syntax: </a:t>
            </a:r>
            <a:r>
              <a:rPr lang="en-US" sz="2400" dirty="0" smtClean="0">
                <a:latin typeface="Courier New" pitchFamily="49" charset="0"/>
                <a:cs typeface="Courier New" pitchFamily="49" charset="0"/>
              </a:rPr>
              <a:t>ALTER / CREATE / DROP RESOURCE POOL</a:t>
            </a:r>
          </a:p>
          <a:p>
            <a:r>
              <a:rPr lang="en-US" sz="2400" dirty="0" smtClean="0"/>
              <a:t>Options (with defaults in bold):</a:t>
            </a:r>
          </a:p>
          <a:p>
            <a:pPr lvl="1"/>
            <a:r>
              <a:rPr lang="en-US" sz="2000" dirty="0" smtClean="0"/>
              <a:t>MIN_CPU_PERCENT = value (</a:t>
            </a:r>
            <a:r>
              <a:rPr lang="en-US" sz="2000" b="1" dirty="0" smtClean="0"/>
              <a:t>0</a:t>
            </a:r>
            <a:r>
              <a:rPr lang="en-US" sz="2000" dirty="0" smtClean="0"/>
              <a:t>)</a:t>
            </a:r>
          </a:p>
          <a:p>
            <a:pPr lvl="1"/>
            <a:r>
              <a:rPr lang="en-US" sz="2000" dirty="0" smtClean="0"/>
              <a:t>MAX_CPU_PERCENT = value (</a:t>
            </a:r>
            <a:r>
              <a:rPr lang="en-US" sz="2000" b="1" dirty="0" smtClean="0"/>
              <a:t>100</a:t>
            </a:r>
            <a:r>
              <a:rPr lang="en-US" sz="2000" dirty="0" smtClean="0"/>
              <a:t>)</a:t>
            </a:r>
          </a:p>
          <a:p>
            <a:pPr lvl="2"/>
            <a:r>
              <a:rPr lang="en-US" sz="1800" dirty="0" smtClean="0"/>
              <a:t>Only enforced when multiple workers use a single scheduler</a:t>
            </a:r>
          </a:p>
          <a:p>
            <a:pPr lvl="1"/>
            <a:r>
              <a:rPr lang="en-US" sz="2000" dirty="0" smtClean="0"/>
              <a:t>MIN_MEMORY_PERCENT = value (</a:t>
            </a:r>
            <a:r>
              <a:rPr lang="en-US" sz="2000" b="1" dirty="0" smtClean="0"/>
              <a:t>0</a:t>
            </a:r>
            <a:r>
              <a:rPr lang="en-US" sz="2000" dirty="0" smtClean="0"/>
              <a:t>)</a:t>
            </a:r>
          </a:p>
          <a:p>
            <a:pPr lvl="1"/>
            <a:r>
              <a:rPr lang="en-US" sz="2000" dirty="0" smtClean="0"/>
              <a:t>MAX_MEMORY_PERCENT = value (</a:t>
            </a:r>
            <a:r>
              <a:rPr lang="en-US" sz="2000" b="1" dirty="0" smtClean="0"/>
              <a:t>100</a:t>
            </a:r>
            <a:r>
              <a:rPr lang="en-US" sz="2000" dirty="0" smtClean="0"/>
              <a:t>)</a:t>
            </a:r>
          </a:p>
          <a:p>
            <a:r>
              <a:rPr lang="en-US" sz="2400" dirty="0" smtClean="0"/>
              <a:t>The default and internal pools have the defaults above</a:t>
            </a:r>
          </a:p>
          <a:p>
            <a:pPr lvl="1"/>
            <a:r>
              <a:rPr lang="en-US" sz="2000" dirty="0" smtClean="0"/>
              <a:t>These are used by the default and internal workload groups</a:t>
            </a:r>
          </a:p>
          <a:p>
            <a:pPr lvl="1"/>
            <a:r>
              <a:rPr lang="en-US" sz="2000" dirty="0" smtClean="0"/>
              <a:t>The default pool can be altered</a:t>
            </a:r>
          </a:p>
          <a:p>
            <a:r>
              <a:rPr lang="en-US" sz="2400" dirty="0" smtClean="0"/>
              <a:t>#pools &lt;= #groups AND #pools &lt;= 20 (18 user defined)</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heme/theme1.xml><?xml version="1.0" encoding="utf-8"?>
<a:theme xmlns:a="http://schemas.openxmlformats.org/drawingml/2006/main" name="SqlDpeDarkRed">
  <a:themeElements>
    <a:clrScheme name="7-00270 Server ID 2">
      <a:dk1>
        <a:srgbClr val="000000"/>
      </a:dk1>
      <a:lt1>
        <a:srgbClr val="FFFFFF"/>
      </a:lt1>
      <a:dk2>
        <a:srgbClr val="050595"/>
      </a:dk2>
      <a:lt2>
        <a:srgbClr val="FFFF99"/>
      </a:lt2>
      <a:accent1>
        <a:srgbClr val="FFA514"/>
      </a:accent1>
      <a:accent2>
        <a:srgbClr val="5082B9"/>
      </a:accent2>
      <a:accent3>
        <a:srgbClr val="64BE46"/>
      </a:accent3>
      <a:accent4>
        <a:srgbClr val="D70023"/>
      </a:accent4>
      <a:accent5>
        <a:srgbClr val="F3E207"/>
      </a:accent5>
      <a:accent6>
        <a:srgbClr val="691987"/>
      </a:accent6>
      <a:hlink>
        <a:srgbClr val="D70023"/>
      </a:hlink>
      <a:folHlink>
        <a:srgbClr val="7DDDFF"/>
      </a:folHlink>
    </a:clrScheme>
    <a:fontScheme name="Blue-Purple TT">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6">
                <a:lumMod val="75000"/>
              </a:schemeClr>
            </a:gs>
            <a:gs pos="80000">
              <a:schemeClr val="accent6">
                <a:lumMod val="60000"/>
                <a:lumOff val="40000"/>
              </a:schemeClr>
            </a:gs>
            <a:gs pos="100000">
              <a:schemeClr val="accent6">
                <a:lumMod val="60000"/>
                <a:lumOff val="40000"/>
              </a:schemeClr>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indent="-396875">
          <a:lnSpc>
            <a:spcPct val="90000"/>
          </a:lnSpc>
          <a:spcBef>
            <a:spcPct val="20000"/>
          </a:spcBef>
          <a:buClr>
            <a:srgbClr val="777777"/>
          </a:buClr>
          <a:defRPr sz="2400" dirty="0" err="1" smtClean="0">
            <a:solidFill>
              <a:schemeClr val="bg1">
                <a:lumMod val="75000"/>
              </a:schemeClr>
            </a:solidFill>
          </a:defRPr>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Custom Design">
  <a:themeElements>
    <a:clrScheme name="Custom 8">
      <a:dk1>
        <a:srgbClr val="000000"/>
      </a:dk1>
      <a:lt1>
        <a:srgbClr val="FFFFFF"/>
      </a:lt1>
      <a:dk2>
        <a:srgbClr val="FFFFFF"/>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ustom Design">
  <a:themeElements>
    <a:clrScheme name="Custom 9">
      <a:dk1>
        <a:srgbClr val="000000"/>
      </a:dk1>
      <a:lt1>
        <a:srgbClr val="FFFFFF"/>
      </a:lt1>
      <a:dk2>
        <a:srgbClr val="FFFFFF"/>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SqlDpeDarkRed</Template>
  <TotalTime>437</TotalTime>
  <Words>1643</Words>
  <Application>Microsoft Office PowerPoint</Application>
  <PresentationFormat>On-screen Show (4:3)</PresentationFormat>
  <Paragraphs>231</Paragraphs>
  <Slides>22</Slides>
  <Notes>18</Notes>
  <HiddenSlides>0</HiddenSlides>
  <MMClips>0</MMClips>
  <ScaleCrop>false</ScaleCrop>
  <HeadingPairs>
    <vt:vector size="4" baseType="variant">
      <vt:variant>
        <vt:lpstr>Theme</vt:lpstr>
      </vt:variant>
      <vt:variant>
        <vt:i4>4</vt:i4>
      </vt:variant>
      <vt:variant>
        <vt:lpstr>Slide Titles</vt:lpstr>
      </vt:variant>
      <vt:variant>
        <vt:i4>22</vt:i4>
      </vt:variant>
    </vt:vector>
  </HeadingPairs>
  <TitlesOfParts>
    <vt:vector size="26" baseType="lpstr">
      <vt:lpstr>SqlDpeDarkRed</vt:lpstr>
      <vt:lpstr>White with Courier font for code slides</vt:lpstr>
      <vt:lpstr>1_Custom Design</vt:lpstr>
      <vt:lpstr>3_Custom Design</vt:lpstr>
      <vt:lpstr>Module 3  Resource Governor</vt:lpstr>
      <vt:lpstr>Overview</vt:lpstr>
      <vt:lpstr>Resource Governor</vt:lpstr>
      <vt:lpstr>Resource Governor</vt:lpstr>
      <vt:lpstr>PowerPoint Presentation</vt:lpstr>
      <vt:lpstr>Concepts: Classification</vt:lpstr>
      <vt:lpstr>Concepts: Workload Groups</vt:lpstr>
      <vt:lpstr>Concepts: Workload Groups (2)</vt:lpstr>
      <vt:lpstr>Concepts: Resource Pools</vt:lpstr>
      <vt:lpstr>Concepts: Resource Pools (2)</vt:lpstr>
      <vt:lpstr>Concepts: Resource Pools (3)</vt:lpstr>
      <vt:lpstr>Putting Concepts Together</vt:lpstr>
      <vt:lpstr>PowerPoint Presentation</vt:lpstr>
      <vt:lpstr>Limitations</vt:lpstr>
      <vt:lpstr>Dynamic Control</vt:lpstr>
      <vt:lpstr>Monitoring</vt:lpstr>
      <vt:lpstr>SQL Trace Events</vt:lpstr>
      <vt:lpstr>Performance Monitor Counters</vt:lpstr>
      <vt:lpstr>Tools Support</vt:lpstr>
      <vt:lpstr>Resource Governor Wizard</vt:lpstr>
      <vt:lpstr>Review</vt:lpstr>
      <vt:lpstr>Resources</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 SQL Server 2008 Database Infrastructure and Scalability</dc:title>
  <dc:subject>Module 0: Overview</dc:subject>
  <dc:creator>Paul S Randal &amp; Kimberly L Tripp</dc:creator>
  <cp:lastModifiedBy>Kimberly</cp:lastModifiedBy>
  <cp:revision>83</cp:revision>
  <dcterms:created xsi:type="dcterms:W3CDTF">2008-08-20T20:16:36Z</dcterms:created>
  <dcterms:modified xsi:type="dcterms:W3CDTF">2011-08-29T14:31:37Z</dcterms:modified>
</cp:coreProperties>
</file>