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4"/>
  </p:notesMasterIdLst>
  <p:handoutMasterIdLst>
    <p:handoutMasterId r:id="rId25"/>
  </p:handout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9144000" cy="6858000" type="screen4x3"/>
  <p:notesSz cx="7315200" cy="9601200"/>
  <p:custDataLst>
    <p:tags r:id="rId27"/>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misner"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86047" autoAdjust="0"/>
  </p:normalViewPr>
  <p:slideViewPr>
    <p:cSldViewPr snapToGrid="0">
      <p:cViewPr>
        <p:scale>
          <a:sx n="116" d="100"/>
          <a:sy n="116" d="100"/>
        </p:scale>
        <p:origin x="-2192" y="-368"/>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1" d="100"/>
        <a:sy n="141" d="100"/>
      </p:scale>
      <p:origin x="0" y="0"/>
    </p:cViewPr>
  </p:sorterViewPr>
  <p:notesViewPr>
    <p:cSldViewPr snapToGrid="0">
      <p:cViewPr>
        <p:scale>
          <a:sx n="75" d="100"/>
          <a:sy n="75" d="100"/>
        </p:scale>
        <p:origin x="-2322" y="63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handoutMaster" Target="handoutMasters/handoutMaster1.xml"/><Relationship Id="rId26" Type="http://schemas.openxmlformats.org/officeDocument/2006/relationships/printerSettings" Target="printerSettings/printerSettings1.bin"/><Relationship Id="rId27" Type="http://schemas.openxmlformats.org/officeDocument/2006/relationships/tags" Target="tags/tag1.xml"/><Relationship Id="rId28" Type="http://schemas.openxmlformats.org/officeDocument/2006/relationships/commentAuthors" Target="commentAuthors.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6.jpe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6"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a:latin typeface="+mj-lt"/>
              </a:rPr>
              <a:t>SQL Server </a:t>
            </a:r>
            <a:r>
              <a:rPr lang="en-US" dirty="0" smtClean="0">
                <a:latin typeface="+mj-lt"/>
              </a:rPr>
              <a:t>2008 R2: Business Intelligence Foundations</a:t>
            </a:r>
          </a:p>
          <a:p>
            <a:pPr>
              <a:defRPr/>
            </a:pPr>
            <a:r>
              <a:rPr lang="en-US" b="0" dirty="0" smtClean="0">
                <a:latin typeface="+mj-lt"/>
              </a:rPr>
              <a:t>Page </a:t>
            </a:r>
            <a:fld id="{726231B1-EC7A-4FC1-96E9-E3A5007216C4}" type="slidenum">
              <a:rPr lang="en-US" b="0">
                <a:latin typeface="+mj-lt"/>
              </a:rPr>
              <a:pPr>
                <a:defRPr/>
              </a:pPr>
              <a:t>‹#›</a:t>
            </a:fld>
            <a:endParaRPr lang="en-US" b="0" dirty="0">
              <a:latin typeface="+mj-lt"/>
            </a:endParaRPr>
          </a:p>
        </p:txBody>
      </p:sp>
    </p:spTree>
    <p:extLst>
      <p:ext uri="{BB962C8B-B14F-4D97-AF65-F5344CB8AC3E}">
        <p14:creationId xmlns:p14="http://schemas.microsoft.com/office/powerpoint/2010/main" val="4264133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a:t>© Kimberly L. Tripp</a:t>
            </a:r>
            <a:br>
              <a:rPr lang="en-US"/>
            </a:br>
            <a:r>
              <a:rPr lang="en-US"/>
              <a:t>SYSolutions, Inc. All rights reserved.</a:t>
            </a:r>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1538594966"/>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200" b="1" kern="1200">
                <a:solidFill>
                  <a:srgbClr val="FFCC00"/>
                </a:solidFill>
                <a:latin typeface="Eurostile" pitchFamily="34" charset="0"/>
                <a:ea typeface="+mn-ea"/>
                <a:cs typeface="+mn-cs"/>
              </a:rPr>
              <a:t>© Kimberly L. Tripp</a:t>
            </a:r>
            <a:br>
              <a:rPr lang="en-US" sz="1200" b="1" kern="1200">
                <a:solidFill>
                  <a:srgbClr val="FFCC00"/>
                </a:solidFill>
                <a:latin typeface="Eurostile" pitchFamily="34" charset="0"/>
                <a:ea typeface="+mn-ea"/>
                <a:cs typeface="+mn-cs"/>
              </a:rPr>
            </a:br>
            <a:r>
              <a:rPr lang="en-US" sz="1200" b="1" kern="1200">
                <a:solidFill>
                  <a:srgbClr val="FFCC00"/>
                </a:solidFill>
                <a:latin typeface="Eurostile" pitchFamily="34" charset="0"/>
                <a:ea typeface="+mn-ea"/>
                <a:cs typeface="+mn-cs"/>
              </a:rPr>
              <a:t>SYSolutions, Inc. All rights reserved.</a:t>
            </a:r>
          </a:p>
        </p:txBody>
      </p:sp>
      <p:sp>
        <p:nvSpPr>
          <p:cNvPr id="21507"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8CAA9B48-0A40-4E5A-B8B2-4B643D97A46C}" type="slidenum">
              <a:rPr lang="en-US" sz="1200" b="1" kern="1200">
                <a:solidFill>
                  <a:srgbClr val="FFCC00"/>
                </a:solidFill>
                <a:latin typeface="Eurostile" pitchFamily="34" charset="0"/>
                <a:ea typeface="+mn-ea"/>
                <a:cs typeface="+mn-cs"/>
              </a:rPr>
              <a:pPr algn="r" rtl="0" fontAlgn="base">
                <a:lnSpc>
                  <a:spcPct val="90000"/>
                </a:lnSpc>
                <a:spcBef>
                  <a:spcPct val="0"/>
                </a:spcBef>
                <a:spcAft>
                  <a:spcPct val="0"/>
                </a:spcAft>
              </a:pPr>
              <a:t>1</a:t>
            </a:fld>
            <a:endParaRPr lang="en-US" sz="1200" b="1" kern="1200">
              <a:solidFill>
                <a:srgbClr val="FFCC00"/>
              </a:solidFill>
              <a:latin typeface="Eurostile" pitchFamily="34" charset="0"/>
              <a:ea typeface="+mn-ea"/>
              <a:cs typeface="+mn-cs"/>
            </a:endParaRPr>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Times New Roman" pitchFamily="18" charset="0"/>
              </a:rPr>
              <a:t>A hierarchy is useful for analyzing data at different levels of detail using logical relationships that allow a user to navigate from one level to the next . In Diagram View, right-click on the column you want to set as the parent level and select Create Hierarchy, or click the Create Hierarchy button that appears when you hover the cursor over the column header . Type a name for the hierarchy, and drag columns to the new hierarchy, as shown in Figure 9-9 . You can add only columns from the same table to the hierarchy . If necessary, create a calculated column that uses the RELATED() function in a DAX formula to reference a column from a related table in the hierarchy . </a:t>
            </a:r>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13</a:t>
            </a:fld>
            <a:endParaRPr lang="en-US"/>
          </a:p>
        </p:txBody>
      </p:sp>
    </p:spTree>
    <p:extLst>
      <p:ext uri="{BB962C8B-B14F-4D97-AF65-F5344CB8AC3E}">
        <p14:creationId xmlns:p14="http://schemas.microsoft.com/office/powerpoint/2010/main" val="423369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14</a:t>
            </a:fld>
            <a:endParaRPr lang="en-US"/>
          </a:p>
        </p:txBody>
      </p:sp>
    </p:spTree>
    <p:extLst>
      <p:ext uri="{BB962C8B-B14F-4D97-AF65-F5344CB8AC3E}">
        <p14:creationId xmlns:p14="http://schemas.microsoft.com/office/powerpoint/2010/main" val="42336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At a minimum, each table in a tabular model has one partition, but you can divide a table into multiple partitions when you want to manage the reprocessing of each partition separately . For example, you might want to reprocess a partition containing current data frequently but have no need to reprocess a partition containing historical data . To open the Partition Manager, which you use to create and configure partitions, open the Table menu and select Partitions. Click the Query Editor button to view the SQL statement and append a WHERE clause, as shown in Figure 9-11 . </a:t>
            </a:r>
            <a:endParaRPr lang="en-US" dirty="0" smtClean="0"/>
          </a:p>
          <a:p>
            <a:endParaRPr lang="en-US" dirty="0" smtClean="0"/>
          </a:p>
          <a:p>
            <a:r>
              <a:rPr lang="en-US" sz="1300" dirty="0">
                <a:latin typeface="Times New Roman" pitchFamily="18" charset="0"/>
              </a:rPr>
              <a:t>For example, if you want to create a partition for a month and year, such as March 2004, the </a:t>
            </a:r>
            <a:endParaRPr lang="en-US" dirty="0" smtClean="0"/>
          </a:p>
          <a:p>
            <a:r>
              <a:rPr lang="en-US" sz="1300" dirty="0">
                <a:latin typeface="Times New Roman" pitchFamily="18" charset="0"/>
              </a:rPr>
              <a:t>WHERE clause looks like this: </a:t>
            </a:r>
            <a:endParaRPr lang="en-US" dirty="0" smtClean="0"/>
          </a:p>
          <a:p>
            <a:r>
              <a:rPr lang="en-US" sz="1300" dirty="0">
                <a:latin typeface="Times New Roman" pitchFamily="18" charset="0"/>
              </a:rPr>
              <a:t>WHERE (([</a:t>
            </a:r>
            <a:r>
              <a:rPr lang="en-US" sz="1300" dirty="0" err="1">
                <a:latin typeface="Times New Roman" pitchFamily="18" charset="0"/>
              </a:rPr>
              <a:t>OrderDate</a:t>
            </a:r>
            <a:r>
              <a:rPr lang="en-US" sz="1300" dirty="0">
                <a:latin typeface="Times New Roman" pitchFamily="18" charset="0"/>
              </a:rPr>
              <a:t>] &gt;= N’2004-03-01 00:00:00’) AND ([</a:t>
            </a:r>
            <a:r>
              <a:rPr lang="en-US" sz="1300" dirty="0" err="1">
                <a:latin typeface="Times New Roman" pitchFamily="18" charset="0"/>
              </a:rPr>
              <a:t>OrderDate</a:t>
            </a:r>
            <a:r>
              <a:rPr lang="en-US" sz="1300" dirty="0">
                <a:latin typeface="Times New Roman" pitchFamily="18" charset="0"/>
              </a:rPr>
              <a:t>] &lt; N’2004-04-01 00:00:00’)) After you create all the partitions, you open the table in Data View, open the Model menu, and point to Process . You then have the option to select Process Partitions to refresh the data in each partition selectively or select Process Table to refresh the data in all partitions . After you deploy the model to Analysis Services, you can use scripts to manage the processing of individual partitions .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15</a:t>
            </a:fld>
            <a:endParaRPr lang="en-US"/>
          </a:p>
        </p:txBody>
      </p:sp>
    </p:spTree>
    <p:extLst>
      <p:ext uri="{BB962C8B-B14F-4D97-AF65-F5344CB8AC3E}">
        <p14:creationId xmlns:p14="http://schemas.microsoft.com/office/powerpoint/2010/main" val="42336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Times New Roman" pitchFamily="18" charset="0"/>
              </a:rPr>
              <a:t>The tabular model is secure by default . You must create Analysis Services database roles and assign Windows users or groups to a role to grant users access to the model . In addition, you add one of the following permissions to the role to authorize the actions that the role members can perform: </a:t>
            </a:r>
            <a:endParaRPr lang="en-US" dirty="0" smtClean="0"/>
          </a:p>
          <a:p>
            <a:r>
              <a:rPr lang="en-US" sz="1300" dirty="0">
                <a:latin typeface="Times New Roman" pitchFamily="18" charset="0"/>
              </a:rPr>
              <a:t>■ </a:t>
            </a:r>
            <a:r>
              <a:rPr lang="en-US" sz="1300" b="1" dirty="0">
                <a:latin typeface="Times New Roman" pitchFamily="18" charset="0"/>
              </a:rPr>
              <a:t>None </a:t>
            </a:r>
            <a:r>
              <a:rPr lang="en-US" sz="1300" dirty="0">
                <a:latin typeface="Times New Roman" pitchFamily="18" charset="0"/>
              </a:rPr>
              <a:t>A member cannot use the model in any way . </a:t>
            </a:r>
          </a:p>
          <a:p>
            <a:r>
              <a:rPr lang="en-US" sz="1300" dirty="0">
                <a:latin typeface="Times New Roman" pitchFamily="18" charset="0"/>
              </a:rPr>
              <a:t>■ </a:t>
            </a:r>
            <a:r>
              <a:rPr lang="en-US" sz="1300" b="1" dirty="0">
                <a:latin typeface="Times New Roman" pitchFamily="18" charset="0"/>
              </a:rPr>
              <a:t>Read </a:t>
            </a:r>
            <a:r>
              <a:rPr lang="en-US" sz="1300" dirty="0">
                <a:latin typeface="Times New Roman" pitchFamily="18" charset="0"/>
              </a:rPr>
              <a:t>A member can query the data only . </a:t>
            </a:r>
          </a:p>
          <a:p>
            <a:r>
              <a:rPr lang="en-US" sz="1300" b="1" dirty="0">
                <a:latin typeface="Times New Roman" pitchFamily="18" charset="0"/>
              </a:rPr>
              <a:t>Read And Process </a:t>
            </a:r>
            <a:r>
              <a:rPr lang="en-US" sz="1300" dirty="0">
                <a:latin typeface="Times New Roman" pitchFamily="18" charset="0"/>
              </a:rPr>
              <a:t>A member can query the data and execute process operations . However, the member can neither view the model database in SQL Server Management Studio (SSMS) nor make changes to the database . </a:t>
            </a:r>
          </a:p>
          <a:p>
            <a:r>
              <a:rPr lang="en-US" sz="1300" b="1" dirty="0">
                <a:latin typeface="Times New Roman" pitchFamily="18" charset="0"/>
              </a:rPr>
              <a:t>Process </a:t>
            </a:r>
            <a:r>
              <a:rPr lang="en-US" sz="1300" dirty="0">
                <a:latin typeface="Times New Roman" pitchFamily="18" charset="0"/>
              </a:rPr>
              <a:t>A member can process the data only, but has no permissions to query the data or view the model database in SSMS . </a:t>
            </a:r>
          </a:p>
          <a:p>
            <a:r>
              <a:rPr lang="en-US" sz="1300" b="1" dirty="0">
                <a:latin typeface="Times New Roman" pitchFamily="18" charset="0"/>
              </a:rPr>
              <a:t>Administrator </a:t>
            </a:r>
            <a:r>
              <a:rPr lang="en-US" sz="1300" dirty="0">
                <a:latin typeface="Times New Roman" pitchFamily="18" charset="0"/>
              </a:rPr>
              <a:t>A member has full permissions to query the data, execute process operations, view the model database in SSMS, and make changes to the model . </a:t>
            </a:r>
          </a:p>
          <a:p>
            <a:r>
              <a:rPr lang="en-US" sz="1300" dirty="0">
                <a:latin typeface="Times New Roman" pitchFamily="18" charset="0"/>
              </a:rPr>
              <a:t>To create a new role, click Roles on the Model menu to open the Role Manager dialog box . Type a name for the role, select the applicable permissions, and add members to the role . If a user belongs to roles having different permissions, Analysis Services combines the permissions and uses the least restrictive permissions wherever it finds a conflict. For example, if one role has None set as the permission and another role has Read permissions, members of the role will have Read permissions . </a:t>
            </a:r>
          </a:p>
          <a:p>
            <a:r>
              <a:rPr lang="en-US" sz="1300" b="1" dirty="0">
                <a:latin typeface="Times New Roman" pitchFamily="18" charset="0"/>
              </a:rPr>
              <a:t>Note </a:t>
            </a:r>
            <a:r>
              <a:rPr lang="en-US" sz="1300" dirty="0">
                <a:latin typeface="Times New Roman" pitchFamily="18" charset="0"/>
              </a:rPr>
              <a:t>As an alternative, you can add roles in SSMS after deploying the model to Analysis Services . </a:t>
            </a:r>
          </a:p>
          <a:p>
            <a:endParaRPr lang="en-US" sz="1300" dirty="0">
              <a:latin typeface="Times New Roman" pitchFamily="18" charset="0"/>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16</a:t>
            </a:fld>
            <a:endParaRPr lang="en-US"/>
          </a:p>
        </p:txBody>
      </p:sp>
    </p:spTree>
    <p:extLst>
      <p:ext uri="{BB962C8B-B14F-4D97-AF65-F5344CB8AC3E}">
        <p14:creationId xmlns:p14="http://schemas.microsoft.com/office/powerpoint/2010/main" val="42336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Times New Roman" pitchFamily="18" charset="0"/>
              </a:rPr>
              <a:t>To further refine security for members of roles with Read or Read And Process permissions, you can create row-level filters. Each row filter is a DAX expression that evaluates as TRUE or FALSE and defines the rows in a table that a user can see. For example, you can create a filter using the </a:t>
            </a:r>
            <a:r>
              <a:rPr lang="en-US" sz="1300" dirty="0" err="1">
                <a:latin typeface="Times New Roman" pitchFamily="18" charset="0"/>
              </a:rPr>
              <a:t>expres</a:t>
            </a:r>
            <a:r>
              <a:rPr lang="en-US" sz="1300" dirty="0">
                <a:latin typeface="Times New Roman" pitchFamily="18" charset="0"/>
              </a:rPr>
              <a:t>- </a:t>
            </a:r>
            <a:r>
              <a:rPr lang="en-US" sz="1300" dirty="0" err="1">
                <a:latin typeface="Times New Roman" pitchFamily="18" charset="0"/>
              </a:rPr>
              <a:t>sion</a:t>
            </a:r>
            <a:r>
              <a:rPr lang="en-US" sz="1300" dirty="0">
                <a:latin typeface="Times New Roman" pitchFamily="18" charset="0"/>
              </a:rPr>
              <a:t> </a:t>
            </a:r>
            <a:r>
              <a:rPr lang="en-US" sz="1300" i="1" dirty="0">
                <a:latin typeface="Times New Roman" pitchFamily="18" charset="0"/>
              </a:rPr>
              <a:t>=Category[</a:t>
            </a:r>
            <a:r>
              <a:rPr lang="en-US" sz="1300" i="1" dirty="0" err="1">
                <a:latin typeface="Times New Roman" pitchFamily="18" charset="0"/>
              </a:rPr>
              <a:t>EnglishProductCategoryName</a:t>
            </a:r>
            <a:r>
              <a:rPr lang="en-US" sz="1300" i="1" dirty="0">
                <a:latin typeface="Times New Roman" pitchFamily="18" charset="0"/>
              </a:rPr>
              <a:t>]=”Bikes” </a:t>
            </a:r>
            <a:r>
              <a:rPr lang="en-US" sz="1300" dirty="0">
                <a:latin typeface="Times New Roman" pitchFamily="18" charset="0"/>
              </a:rPr>
              <a:t>to allow a role to view data related to Bikes only . If you want to prevent a role from accessing any rows in a table, use the expression </a:t>
            </a:r>
            <a:r>
              <a:rPr lang="en-US" sz="1300" i="1" dirty="0">
                <a:latin typeface="Times New Roman" pitchFamily="18" charset="0"/>
              </a:rPr>
              <a:t>=FALSE() . </a:t>
            </a:r>
            <a:endParaRPr lang="en-US" sz="1300" dirty="0">
              <a:latin typeface="Times New Roman" pitchFamily="18" charset="0"/>
            </a:endParaRPr>
          </a:p>
          <a:p>
            <a:r>
              <a:rPr lang="en-US" sz="1300" b="1" dirty="0">
                <a:latin typeface="Times New Roman" pitchFamily="18" charset="0"/>
              </a:rPr>
              <a:t>Note </a:t>
            </a:r>
            <a:r>
              <a:rPr lang="en-US" sz="1300" dirty="0">
                <a:latin typeface="Times New Roman" pitchFamily="18" charset="0"/>
              </a:rPr>
              <a:t>Row filters do not work when you deploy a tabular model in </a:t>
            </a:r>
            <a:r>
              <a:rPr lang="en-US" sz="1300" dirty="0" err="1">
                <a:latin typeface="Times New Roman" pitchFamily="18" charset="0"/>
              </a:rPr>
              <a:t>DirectQuery</a:t>
            </a:r>
            <a:r>
              <a:rPr lang="en-US" sz="1300" dirty="0">
                <a:latin typeface="Times New Roman" pitchFamily="18" charset="0"/>
              </a:rPr>
              <a:t> mode. We explain </a:t>
            </a:r>
            <a:r>
              <a:rPr lang="en-US" sz="1300" dirty="0" err="1">
                <a:latin typeface="Times New Roman" pitchFamily="18" charset="0"/>
              </a:rPr>
              <a:t>DirectQuery</a:t>
            </a:r>
            <a:r>
              <a:rPr lang="en-US" sz="1300" dirty="0">
                <a:latin typeface="Times New Roman" pitchFamily="18" charset="0"/>
              </a:rPr>
              <a:t> mode later in this chapter . </a:t>
            </a:r>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17</a:t>
            </a:fld>
            <a:endParaRPr lang="en-US"/>
          </a:p>
        </p:txBody>
      </p:sp>
    </p:spTree>
    <p:extLst>
      <p:ext uri="{BB962C8B-B14F-4D97-AF65-F5344CB8AC3E}">
        <p14:creationId xmlns:p14="http://schemas.microsoft.com/office/powerpoint/2010/main" val="423369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Before you deploy the tabular model, you can test the user experience by using the Analyze In Excel feature . When you use the Analyze In Excel feature, SSDT opens Excel (which must be installed on the same computer), creates a data-source connection to the model workspace, and adds a pivot table to the worksheet . When you open this item on the Model menu, the Analyze In Excel dialog box displays and prompts you to select a user or role to provide the security context for the data-source </a:t>
            </a:r>
            <a:r>
              <a:rPr lang="en-US" sz="1300" dirty="0" err="1">
                <a:latin typeface="Times New Roman" pitchFamily="18" charset="0"/>
              </a:rPr>
              <a:t>connec</a:t>
            </a:r>
            <a:r>
              <a:rPr lang="en-US" sz="1300" dirty="0">
                <a:latin typeface="Times New Roman" pitchFamily="18" charset="0"/>
              </a:rPr>
              <a:t>- </a:t>
            </a:r>
            <a:r>
              <a:rPr lang="en-US" sz="1300" dirty="0" err="1">
                <a:latin typeface="Times New Roman" pitchFamily="18" charset="0"/>
              </a:rPr>
              <a:t>tion</a:t>
            </a:r>
            <a:r>
              <a:rPr lang="en-US" sz="1300" dirty="0">
                <a:latin typeface="Times New Roman" pitchFamily="18" charset="0"/>
              </a:rPr>
              <a:t> . You must also choose a perspective, either the default perspective (which includes all model objects) or a custom perspective, as shown in Figure 9-12 .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18</a:t>
            </a:fld>
            <a:endParaRPr lang="en-US"/>
          </a:p>
        </p:txBody>
      </p:sp>
    </p:spTree>
    <p:extLst>
      <p:ext uri="{BB962C8B-B14F-4D97-AF65-F5344CB8AC3E}">
        <p14:creationId xmlns:p14="http://schemas.microsoft.com/office/powerpoint/2010/main" val="42336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Times New Roman" pitchFamily="18" charset="0"/>
              </a:rPr>
              <a:t>If you plan to implement Power View (which we explain in Chapter 10, “Reporting Services”), you</a:t>
            </a:r>
            <a:br>
              <a:rPr lang="en-US" sz="1300" dirty="0">
                <a:latin typeface="Times New Roman" pitchFamily="18" charset="0"/>
              </a:rPr>
            </a:br>
            <a:r>
              <a:rPr lang="en-US" sz="1300" dirty="0">
                <a:latin typeface="Times New Roman" pitchFamily="18" charset="0"/>
              </a:rPr>
              <a:t>can access a set of reporting properties in the Properties window for each table and column . At a minimum, you can change the Hidden property for the currently selected table or column to control whether the user sees the object in the report field list. In addition, you can change reporting proper- ties for a selected table or column to enhance the user experience during the development of Power View reports . </a:t>
            </a:r>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19</a:t>
            </a:fld>
            <a:endParaRPr lang="en-US"/>
          </a:p>
        </p:txBody>
      </p:sp>
    </p:spTree>
    <p:extLst>
      <p:ext uri="{BB962C8B-B14F-4D97-AF65-F5344CB8AC3E}">
        <p14:creationId xmlns:p14="http://schemas.microsoft.com/office/powerpoint/2010/main" val="423369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Times New Roman" pitchFamily="18" charset="0"/>
              </a:rPr>
              <a:t>If you plan to implement Power View (which we explain in Chapter 10, “Reporting Services”), you</a:t>
            </a:r>
            <a:br>
              <a:rPr lang="en-US" sz="1300" dirty="0">
                <a:latin typeface="Times New Roman" pitchFamily="18" charset="0"/>
              </a:rPr>
            </a:br>
            <a:r>
              <a:rPr lang="en-US" sz="1300" dirty="0">
                <a:latin typeface="Times New Roman" pitchFamily="18" charset="0"/>
              </a:rPr>
              <a:t>can access a set of reporting properties in the Properties window for each table and column . At a minimum, you can change the Hidden property for the currently selected table or column to control whether the user sees the object in the report field list. In addition, you can change reporting proper- ties for a selected table or column to enhance the user experience during the development of Power View reports . </a:t>
            </a:r>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20</a:t>
            </a:fld>
            <a:endParaRPr lang="en-US"/>
          </a:p>
        </p:txBody>
      </p:sp>
    </p:spTree>
    <p:extLst>
      <p:ext uri="{BB962C8B-B14F-4D97-AF65-F5344CB8AC3E}">
        <p14:creationId xmlns:p14="http://schemas.microsoft.com/office/powerpoint/2010/main" val="423369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Times New Roman" pitchFamily="18" charset="0"/>
              </a:rPr>
              <a:t>When the volume of data for your model is too large to fit into memory or when you want queries</a:t>
            </a:r>
            <a:br>
              <a:rPr lang="en-US" sz="1300" dirty="0">
                <a:latin typeface="Times New Roman" pitchFamily="18" charset="0"/>
              </a:rPr>
            </a:br>
            <a:r>
              <a:rPr lang="en-US" sz="1300" dirty="0">
                <a:latin typeface="Times New Roman" pitchFamily="18" charset="0"/>
              </a:rPr>
              <a:t>to return the most current data, you can enable </a:t>
            </a:r>
            <a:r>
              <a:rPr lang="en-US" sz="1300" dirty="0" err="1">
                <a:latin typeface="Times New Roman" pitchFamily="18" charset="0"/>
              </a:rPr>
              <a:t>DirectQuery</a:t>
            </a:r>
            <a:r>
              <a:rPr lang="en-US" sz="1300" dirty="0">
                <a:latin typeface="Times New Roman" pitchFamily="18" charset="0"/>
              </a:rPr>
              <a:t> mode for your tabular model . In </a:t>
            </a:r>
            <a:r>
              <a:rPr lang="en-US" sz="1300" dirty="0" err="1">
                <a:latin typeface="Times New Roman" pitchFamily="18" charset="0"/>
              </a:rPr>
              <a:t>DirectQuery</a:t>
            </a:r>
            <a:r>
              <a:rPr lang="en-US" sz="1300" dirty="0">
                <a:latin typeface="Times New Roman" pitchFamily="18" charset="0"/>
              </a:rPr>
              <a:t> mode, Analysis Services responds to client tool queries by retrieving data and aggregates directly from the source database rather than using data stored in the in-memory cache . Although using cache provides faster response times, the time required to refresh the cache continually with current data might be prohibitive when you have a large volume of data . To enable </a:t>
            </a:r>
            <a:r>
              <a:rPr lang="en-US" sz="1300" dirty="0" err="1">
                <a:latin typeface="Times New Roman" pitchFamily="18" charset="0"/>
              </a:rPr>
              <a:t>DirectQuery</a:t>
            </a:r>
            <a:r>
              <a:rPr lang="en-US" sz="1300" dirty="0">
                <a:latin typeface="Times New Roman" pitchFamily="18" charset="0"/>
              </a:rPr>
              <a:t> mode, select the </a:t>
            </a:r>
            <a:r>
              <a:rPr lang="en-US" sz="1300" dirty="0" err="1">
                <a:latin typeface="Times New Roman" pitchFamily="18" charset="0"/>
              </a:rPr>
              <a:t>Model.bim</a:t>
            </a:r>
            <a:r>
              <a:rPr lang="en-US" sz="1300" dirty="0">
                <a:latin typeface="Times New Roman" pitchFamily="18" charset="0"/>
              </a:rPr>
              <a:t> file in Solution Explorer and then open the Properties window to change the </a:t>
            </a:r>
            <a:r>
              <a:rPr lang="en-US" sz="1300" dirty="0" err="1">
                <a:latin typeface="Times New Roman" pitchFamily="18" charset="0"/>
              </a:rPr>
              <a:t>DirectQueryMode</a:t>
            </a:r>
            <a:r>
              <a:rPr lang="en-US" sz="1300" dirty="0">
                <a:latin typeface="Times New Roman" pitchFamily="18" charset="0"/>
              </a:rPr>
              <a:t> property from Off (the default) to On . </a:t>
            </a:r>
            <a:endParaRPr lang="en-US" dirty="0" smtClean="0">
              <a:effectLst/>
            </a:endParaRPr>
          </a:p>
          <a:p>
            <a:r>
              <a:rPr lang="en-US" sz="1300" dirty="0">
                <a:latin typeface="Times New Roman" pitchFamily="18" charset="0"/>
              </a:rPr>
              <a:t>After you enable </a:t>
            </a:r>
            <a:r>
              <a:rPr lang="en-US" sz="1300" dirty="0" err="1">
                <a:latin typeface="Times New Roman" pitchFamily="18" charset="0"/>
              </a:rPr>
              <a:t>DirectQuery</a:t>
            </a:r>
            <a:r>
              <a:rPr lang="en-US" sz="1300" dirty="0">
                <a:latin typeface="Times New Roman" pitchFamily="18" charset="0"/>
              </a:rPr>
              <a:t> mode for your model, some design features are no longer available . Table 9-3 compares the availability of features in in-memory mode and </a:t>
            </a:r>
            <a:r>
              <a:rPr lang="en-US" sz="1300" dirty="0" err="1">
                <a:latin typeface="Times New Roman" pitchFamily="18" charset="0"/>
              </a:rPr>
              <a:t>DirectQuery</a:t>
            </a:r>
            <a:r>
              <a:rPr lang="en-US" sz="1300" dirty="0">
                <a:latin typeface="Times New Roman" pitchFamily="18" charset="0"/>
              </a:rPr>
              <a:t> mode . </a:t>
            </a:r>
            <a:endParaRPr lang="en-US" dirty="0" smtClean="0">
              <a:effectLst/>
            </a:endParaRPr>
          </a:p>
          <a:p>
            <a:endParaRPr lang="en-US" dirty="0" smtClean="0"/>
          </a:p>
          <a:p>
            <a:r>
              <a:rPr lang="en-US" sz="1300" b="1" dirty="0">
                <a:latin typeface="Times New Roman" pitchFamily="18" charset="0"/>
              </a:rPr>
              <a:t>Note </a:t>
            </a:r>
            <a:r>
              <a:rPr lang="en-US" sz="1300" dirty="0">
                <a:latin typeface="Times New Roman" pitchFamily="18" charset="0"/>
              </a:rPr>
              <a:t>For a more in-depth explanation of the impact of switching the tabular model to </a:t>
            </a:r>
            <a:r>
              <a:rPr lang="en-US" sz="1300" dirty="0" err="1">
                <a:latin typeface="Times New Roman" pitchFamily="18" charset="0"/>
              </a:rPr>
              <a:t>DirectQuery</a:t>
            </a:r>
            <a:r>
              <a:rPr lang="en-US" sz="1300" dirty="0">
                <a:latin typeface="Times New Roman" pitchFamily="18" charset="0"/>
              </a:rPr>
              <a:t> mode, refer to </a:t>
            </a:r>
            <a:r>
              <a:rPr lang="en-US" sz="1300" i="1" dirty="0">
                <a:latin typeface="Times New Roman" pitchFamily="18" charset="0"/>
              </a:rPr>
              <a:t>http://</a:t>
            </a:r>
            <a:r>
              <a:rPr lang="en-US" sz="1300" i="1" dirty="0" err="1">
                <a:latin typeface="Times New Roman" pitchFamily="18" charset="0"/>
              </a:rPr>
              <a:t>msdn.microsoft.com</a:t>
            </a:r>
            <a:r>
              <a:rPr lang="en-US" sz="1300" i="1" dirty="0">
                <a:latin typeface="Times New Roman" pitchFamily="18" charset="0"/>
              </a:rPr>
              <a:t>/en-us/library /hh230898(SQL.110).</a:t>
            </a:r>
            <a:r>
              <a:rPr lang="en-US" sz="1300" i="1" dirty="0" err="1">
                <a:latin typeface="Times New Roman" pitchFamily="18" charset="0"/>
              </a:rPr>
              <a:t>aspx</a:t>
            </a:r>
            <a:r>
              <a:rPr lang="en-US" sz="1300" i="1" dirty="0">
                <a:latin typeface="Times New Roman" pitchFamily="18" charset="0"/>
              </a:rPr>
              <a:t> .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21</a:t>
            </a:fld>
            <a:endParaRPr lang="en-US"/>
          </a:p>
        </p:txBody>
      </p:sp>
    </p:spTree>
    <p:extLst>
      <p:ext uri="{BB962C8B-B14F-4D97-AF65-F5344CB8AC3E}">
        <p14:creationId xmlns:p14="http://schemas.microsoft.com/office/powerpoint/2010/main" val="423369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Times New Roman" pitchFamily="18" charset="0"/>
              </a:rPr>
              <a:t>Before you deploy a tabular model, you configure the target Analysis Services instance, running in tabular mode and provide a name for the model in the project properties, as shown in Figure 9-13 . You must also select one of the following query modes, which you can change later in SSMS if necessary: </a:t>
            </a:r>
            <a:endParaRPr lang="en-US" dirty="0" smtClean="0"/>
          </a:p>
          <a:p>
            <a:pPr fontAlgn="auto"/>
            <a:r>
              <a:rPr lang="en-US" sz="1300" b="1" dirty="0" err="1">
                <a:latin typeface="Times New Roman" pitchFamily="18" charset="0"/>
              </a:rPr>
              <a:t>DirectQuery</a:t>
            </a:r>
            <a:r>
              <a:rPr lang="en-US" sz="1300" b="1" dirty="0">
                <a:latin typeface="Times New Roman" pitchFamily="18" charset="0"/>
              </a:rPr>
              <a:t> </a:t>
            </a:r>
            <a:r>
              <a:rPr lang="en-US" sz="1300" dirty="0">
                <a:latin typeface="Times New Roman" pitchFamily="18" charset="0"/>
              </a:rPr>
              <a:t>Queries will use the relational data source only . </a:t>
            </a:r>
          </a:p>
          <a:p>
            <a:r>
              <a:rPr lang="en-US" sz="1300" b="1" dirty="0" err="1">
                <a:latin typeface="Times New Roman" pitchFamily="18" charset="0"/>
              </a:rPr>
              <a:t>DirectQuery</a:t>
            </a:r>
            <a:r>
              <a:rPr lang="en-US" sz="1300" b="1" dirty="0">
                <a:latin typeface="Times New Roman" pitchFamily="18" charset="0"/>
              </a:rPr>
              <a:t> With In-Memory </a:t>
            </a:r>
            <a:r>
              <a:rPr lang="en-US" sz="1300" dirty="0">
                <a:latin typeface="Times New Roman" pitchFamily="18" charset="0"/>
              </a:rPr>
              <a:t>Queries will use the relational data source unless the client </a:t>
            </a:r>
          </a:p>
          <a:p>
            <a:r>
              <a:rPr lang="en-US" sz="1300" dirty="0">
                <a:latin typeface="Times New Roman" pitchFamily="18" charset="0"/>
              </a:rPr>
              <a:t>uses a connection string that specifies otherwise. </a:t>
            </a:r>
          </a:p>
          <a:p>
            <a:r>
              <a:rPr lang="en-US" sz="1300" b="1" dirty="0">
                <a:latin typeface="Times New Roman" pitchFamily="18" charset="0"/>
              </a:rPr>
              <a:t>In-Memory </a:t>
            </a:r>
            <a:r>
              <a:rPr lang="en-US" sz="1300" dirty="0">
                <a:latin typeface="Times New Roman" pitchFamily="18" charset="0"/>
              </a:rPr>
              <a:t>Queries will use the in-memory cache only . </a:t>
            </a:r>
          </a:p>
          <a:p>
            <a:r>
              <a:rPr lang="en-US" sz="1300" b="1" dirty="0">
                <a:latin typeface="Times New Roman" pitchFamily="18" charset="0"/>
              </a:rPr>
              <a:t>In-Memory With </a:t>
            </a:r>
            <a:r>
              <a:rPr lang="en-US" sz="1300" b="1" dirty="0" err="1">
                <a:latin typeface="Times New Roman" pitchFamily="18" charset="0"/>
              </a:rPr>
              <a:t>DirectQuery</a:t>
            </a:r>
            <a:r>
              <a:rPr lang="en-US" sz="1300" b="1" dirty="0">
                <a:latin typeface="Times New Roman" pitchFamily="18" charset="0"/>
              </a:rPr>
              <a:t> </a:t>
            </a:r>
            <a:r>
              <a:rPr lang="en-US" sz="1300" dirty="0">
                <a:latin typeface="Times New Roman" pitchFamily="18" charset="0"/>
              </a:rPr>
              <a:t>Queries will use the cache unless the client uses a connection string that specifies otherwise. </a:t>
            </a:r>
          </a:p>
          <a:p>
            <a:r>
              <a:rPr lang="en-US" sz="1300" b="1" dirty="0">
                <a:latin typeface="Times New Roman" pitchFamily="18" charset="0"/>
              </a:rPr>
              <a:t>Note </a:t>
            </a:r>
            <a:r>
              <a:rPr lang="en-US" sz="1300" dirty="0">
                <a:latin typeface="Times New Roman" pitchFamily="18" charset="0"/>
              </a:rPr>
              <a:t>During development of a model in </a:t>
            </a:r>
            <a:r>
              <a:rPr lang="en-US" sz="1300" dirty="0" err="1">
                <a:latin typeface="Times New Roman" pitchFamily="18" charset="0"/>
              </a:rPr>
              <a:t>DirectQuery</a:t>
            </a:r>
            <a:r>
              <a:rPr lang="en-US" sz="1300" dirty="0">
                <a:latin typeface="Times New Roman" pitchFamily="18" charset="0"/>
              </a:rPr>
              <a:t> mode, you import a small amount of data to use as a sample . The workspace database runs in a hybrid mode that caches data during development . However, when you deploy the model, Analysis Services uses the Query Mode value you specify in the deployment properties . </a:t>
            </a:r>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22</a:t>
            </a:fld>
            <a:endParaRPr lang="en-US"/>
          </a:p>
        </p:txBody>
      </p:sp>
    </p:spTree>
    <p:extLst>
      <p:ext uri="{BB962C8B-B14F-4D97-AF65-F5344CB8AC3E}">
        <p14:creationId xmlns:p14="http://schemas.microsoft.com/office/powerpoint/2010/main" val="42336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45AFFBA3-7DE1-42BE-830B-3FC346C998D3}" type="slidenum">
              <a:rPr lang="en-US" smtClean="0"/>
              <a:pPr/>
              <a:t>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3</a:t>
            </a:fld>
            <a:endParaRPr lang="en-US"/>
          </a:p>
        </p:txBody>
      </p:sp>
    </p:spTree>
    <p:extLst>
      <p:ext uri="{BB962C8B-B14F-4D97-AF65-F5344CB8AC3E}">
        <p14:creationId xmlns:p14="http://schemas.microsoft.com/office/powerpoint/2010/main" val="28534053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Times New Roman" pitchFamily="18" charset="0"/>
              </a:rPr>
              <a:t>As you work with a tabular model project in SSDT, a corresponding workspace database resides in memory . This workspace database stores the data you add to the project using the Table Import Wizard . Whenever you view data in the diagram view or the data view of the model designer, SSDT retrieves the data from the workspace database . </a:t>
            </a:r>
            <a:endParaRPr lang="en-US" dirty="0" smtClean="0"/>
          </a:p>
          <a:p>
            <a:r>
              <a:rPr lang="en-US" sz="1300" dirty="0">
                <a:latin typeface="Times New Roman" pitchFamily="18" charset="0"/>
              </a:rPr>
              <a:t>When you select the </a:t>
            </a:r>
            <a:r>
              <a:rPr lang="en-US" sz="1300" dirty="0" err="1">
                <a:latin typeface="Times New Roman" pitchFamily="18" charset="0"/>
              </a:rPr>
              <a:t>Model.bim</a:t>
            </a:r>
            <a:r>
              <a:rPr lang="en-US" sz="1300" dirty="0">
                <a:latin typeface="Times New Roman" pitchFamily="18" charset="0"/>
              </a:rPr>
              <a:t> file in Solution Explorer, you can use the Properties window to access the following workspace database properties: </a:t>
            </a:r>
            <a:endParaRPr lang="en-US" dirty="0" smtClean="0"/>
          </a:p>
          <a:p>
            <a:pPr fontAlgn="auto"/>
            <a:r>
              <a:rPr lang="en-US" sz="1300" b="1" dirty="0">
                <a:latin typeface="Times New Roman" pitchFamily="18" charset="0"/>
              </a:rPr>
              <a:t>Data Backup </a:t>
            </a:r>
            <a:r>
              <a:rPr lang="en-US" sz="1300" dirty="0">
                <a:latin typeface="Times New Roman" pitchFamily="18" charset="0"/>
              </a:rPr>
              <a:t>The default setting is Do Not Backup To Disk . You can change this to Backup To Disk to create a backup of the workspace database as an ABF file each time you save the </a:t>
            </a:r>
            <a:r>
              <a:rPr lang="en-US" sz="1300" dirty="0" err="1">
                <a:latin typeface="Times New Roman" pitchFamily="18" charset="0"/>
              </a:rPr>
              <a:t>Model.bim</a:t>
            </a:r>
            <a:r>
              <a:rPr lang="en-US" sz="1300" dirty="0">
                <a:latin typeface="Times New Roman" pitchFamily="18" charset="0"/>
              </a:rPr>
              <a:t> file. However, you cannot use the Backup To Disk option if you are using a remote Analysis Services instance to host the workspace database . </a:t>
            </a:r>
          </a:p>
          <a:p>
            <a:pPr fontAlgn="auto"/>
            <a:r>
              <a:rPr lang="en-US" sz="1300" b="1" dirty="0">
                <a:latin typeface="Times New Roman" pitchFamily="18" charset="0"/>
              </a:rPr>
              <a:t>Workspace Database </a:t>
            </a:r>
            <a:r>
              <a:rPr lang="en-US" sz="1300" dirty="0">
                <a:latin typeface="Times New Roman" pitchFamily="18" charset="0"/>
              </a:rPr>
              <a:t>This property displays the name that Analysis Services assigns to the workspace database . You cannot change this value . </a:t>
            </a:r>
          </a:p>
          <a:p>
            <a:r>
              <a:rPr lang="en-US" sz="1300" b="1" dirty="0">
                <a:latin typeface="Times New Roman" pitchFamily="18" charset="0"/>
              </a:rPr>
              <a:t>Workspace Retention </a:t>
            </a:r>
            <a:r>
              <a:rPr lang="en-US" sz="1300" dirty="0">
                <a:latin typeface="Times New Roman" pitchFamily="18" charset="0"/>
              </a:rPr>
              <a:t>Analysis Services uses this value to determine whether to keep</a:t>
            </a:r>
            <a:br>
              <a:rPr lang="en-US" sz="1300" dirty="0">
                <a:latin typeface="Times New Roman" pitchFamily="18" charset="0"/>
              </a:rPr>
            </a:br>
            <a:r>
              <a:rPr lang="en-US" sz="1300" dirty="0">
                <a:latin typeface="Times New Roman" pitchFamily="18" charset="0"/>
              </a:rPr>
              <a:t>the workspace database in memory when you close the project in SSDT . The default option, Unload From Memory, keeps the database on disk, but removes it from memory . For faster loading when you next open the project, you can choose the Keep In Memory option . The third option, Delete Workspace, deletes the workspace database from both memory and disk, which takes the longest time to reload because Analysis Services requires additional time to import data into the new workspace database . You can change the default for this setting if you open the Tools menu, select Options, and open the Data Modeling page in the Analysis Server settings . </a:t>
            </a:r>
          </a:p>
          <a:p>
            <a:r>
              <a:rPr lang="en-US" sz="1300" b="1" dirty="0">
                <a:latin typeface="Times New Roman" pitchFamily="18" charset="0"/>
              </a:rPr>
              <a:t>Workspace Server </a:t>
            </a:r>
            <a:r>
              <a:rPr lang="en-US" sz="1300" dirty="0">
                <a:latin typeface="Times New Roman" pitchFamily="18" charset="0"/>
              </a:rPr>
              <a:t>This property specifies the server you use to host the workspace database . For best performance, you should use a local instance of Analysis Services . </a:t>
            </a:r>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6</a:t>
            </a:fld>
            <a:endParaRPr lang="en-US"/>
          </a:p>
        </p:txBody>
      </p:sp>
    </p:spTree>
    <p:extLst>
      <p:ext uri="{BB962C8B-B14F-4D97-AF65-F5344CB8AC3E}">
        <p14:creationId xmlns:p14="http://schemas.microsoft.com/office/powerpoint/2010/main" val="2166484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Query performance is optimal with the fewes</a:t>
            </a:r>
            <a:r>
              <a:rPr lang="en-US" baseline="0" dirty="0" smtClean="0"/>
              <a:t>t rows possible</a:t>
            </a:r>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7</a:t>
            </a:fld>
            <a:endParaRPr lang="en-US"/>
          </a:p>
        </p:txBody>
      </p:sp>
    </p:spTree>
    <p:extLst>
      <p:ext uri="{BB962C8B-B14F-4D97-AF65-F5344CB8AC3E}">
        <p14:creationId xmlns:p14="http://schemas.microsoft.com/office/powerpoint/2010/main" val="47901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After you import data into the model, the model designer displays the data in the workspace as shown in Figure 9-3 . If you decide that you need to rename columns, you can double-click on the column name and type a new name . For example, you might add a space between words to make the column name more user friendly. When you finish typing, press Enter to save the change. </a:t>
            </a:r>
          </a:p>
          <a:p>
            <a:pPr defTabSz="957468">
              <a:defRPr/>
            </a:pPr>
            <a:endParaRPr lang="en-US" sz="1300" dirty="0">
              <a:latin typeface="Times New Roman" pitchFamily="18" charset="0"/>
            </a:endParaRPr>
          </a:p>
          <a:p>
            <a:pPr defTabSz="957468">
              <a:defRPr/>
            </a:pPr>
            <a:r>
              <a:rPr lang="en-US" sz="1300" dirty="0">
                <a:latin typeface="Times New Roman" pitchFamily="18" charset="0"/>
              </a:rPr>
              <a:t>When you import data from a relational data source, the import process detects the existing relationships and adds them to the model . To view the relationships, switch to Diagram View (shown in Figure 9-4), either by clicking the Diagram button in the bottom right corner of the workspace or by opening the Model menu, pointing to Model View, and selecting Diagram View . When you point to a line connecting two tables, the model designer highlights the related columns in each table . </a:t>
            </a:r>
            <a:endParaRPr lang="en-US" dirty="0" smtClean="0"/>
          </a:p>
          <a:p>
            <a:pPr defTabSz="957468">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8</a:t>
            </a:fld>
            <a:endParaRPr lang="en-US"/>
          </a:p>
        </p:txBody>
      </p:sp>
    </p:spTree>
    <p:extLst>
      <p:ext uri="{BB962C8B-B14F-4D97-AF65-F5344CB8AC3E}">
        <p14:creationId xmlns:p14="http://schemas.microsoft.com/office/powerpoint/2010/main" val="3350182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You can add new relationships by clicking a column in one table and dragging the cursor to the corresponding column in a second table . Because the model design automatically detects the primary table and the related lookup table, you do not need to select the tables in a specific order. If you prefer, you can open the Table menu and click Manage Relationships to view all relationships in one dialog box, as shown in Figure 9-5 . You can use this dialog box to add a new relationship or to edit or delete an existing relationship . </a:t>
            </a:r>
          </a:p>
          <a:p>
            <a:pPr defTabSz="957468">
              <a:defRPr/>
            </a:pPr>
            <a:endParaRPr lang="en-US" sz="1300" dirty="0">
              <a:latin typeface="Times New Roman" pitchFamily="18" charset="0"/>
            </a:endParaRPr>
          </a:p>
          <a:p>
            <a:r>
              <a:rPr lang="en-US" sz="1300" b="1" dirty="0">
                <a:latin typeface="Times New Roman" pitchFamily="18" charset="0"/>
              </a:rPr>
              <a:t>Note </a:t>
            </a:r>
            <a:r>
              <a:rPr lang="en-US" sz="1300" dirty="0">
                <a:latin typeface="Times New Roman" pitchFamily="18" charset="0"/>
              </a:rPr>
              <a:t>You can create only one-to-one or one-to-many relationships . </a:t>
            </a:r>
            <a:endParaRPr lang="en-US" dirty="0" smtClean="0"/>
          </a:p>
          <a:p>
            <a:r>
              <a:rPr lang="en-US" sz="1300" dirty="0">
                <a:latin typeface="Times New Roman" pitchFamily="18" charset="0"/>
              </a:rPr>
              <a:t>You can also create multiple relationships between two tables, but only one relationship at a time is active . Calculations use the active relationship by default, unless you override this behavior by using the USERELATIONSHIP() function as we explain in the “DAX” section later in this chapter . </a:t>
            </a:r>
            <a:endParaRPr lang="en-US" dirty="0" smtClean="0"/>
          </a:p>
          <a:p>
            <a:pPr defTabSz="957468">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9</a:t>
            </a:fld>
            <a:endParaRPr lang="en-US"/>
          </a:p>
        </p:txBody>
      </p:sp>
    </p:spTree>
    <p:extLst>
      <p:ext uri="{BB962C8B-B14F-4D97-AF65-F5344CB8AC3E}">
        <p14:creationId xmlns:p14="http://schemas.microsoft.com/office/powerpoint/2010/main" val="3751841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Times New Roman" pitchFamily="18" charset="0"/>
              </a:rPr>
              <a:t>Whereas the tabular model evaluates a calculated column at the row level and stores the result in</a:t>
            </a:r>
            <a:br>
              <a:rPr lang="en-US" sz="1300" dirty="0">
                <a:latin typeface="Times New Roman" pitchFamily="18" charset="0"/>
              </a:rPr>
            </a:br>
            <a:r>
              <a:rPr lang="en-US" sz="1300" dirty="0">
                <a:latin typeface="Times New Roman" pitchFamily="18" charset="0"/>
              </a:rPr>
              <a:t>the tabular model, it evaluates a measure as an aggregate value within the context of rows, columns, filters, and slicers for a pivot table. To add a new measure, click any cell in the calculation area, which then displays as a grid below the table data . Then type a DAX formula in the formula bar, and press Enter to add a new measure, as shown in Figure 9-7 . You can override the default measure name, such as Measure1, by replacing the name with a new value in the formula bar . </a:t>
            </a:r>
          </a:p>
          <a:p>
            <a:endParaRPr lang="en-US" sz="1300" dirty="0">
              <a:latin typeface="Times New Roman" pitchFamily="18" charset="0"/>
            </a:endParaRPr>
          </a:p>
          <a:p>
            <a:pPr defTabSz="957468">
              <a:defRPr/>
            </a:pPr>
            <a:r>
              <a:rPr lang="en-US" sz="1300" dirty="0">
                <a:latin typeface="Times New Roman" pitchFamily="18" charset="0"/>
              </a:rPr>
              <a:t>To create a measure that aggregates only row values, you click the column header and then click the AutoSum button in the toolbar . For example, if you select Count for the </a:t>
            </a:r>
            <a:r>
              <a:rPr lang="en-US" sz="1300" dirty="0" err="1">
                <a:latin typeface="Times New Roman" pitchFamily="18" charset="0"/>
              </a:rPr>
              <a:t>ProductKey</a:t>
            </a:r>
            <a:r>
              <a:rPr lang="en-US" sz="1300" dirty="0">
                <a:latin typeface="Times New Roman" pitchFamily="18" charset="0"/>
              </a:rPr>
              <a:t> column, the measure grid displays the new measure with the following formula:</a:t>
            </a:r>
            <a:br>
              <a:rPr lang="en-US" sz="1300" dirty="0">
                <a:latin typeface="Times New Roman" pitchFamily="18" charset="0"/>
              </a:rPr>
            </a:br>
            <a:r>
              <a:rPr lang="en-US" sz="1300" dirty="0">
                <a:latin typeface="Times New Roman" pitchFamily="18" charset="0"/>
              </a:rPr>
              <a:t>Count of </a:t>
            </a:r>
            <a:r>
              <a:rPr lang="en-US" sz="1300" dirty="0" err="1">
                <a:latin typeface="Times New Roman" pitchFamily="18" charset="0"/>
              </a:rPr>
              <a:t>ProductKey</a:t>
            </a:r>
            <a:r>
              <a:rPr lang="en-US" sz="1300" dirty="0">
                <a:latin typeface="Times New Roman" pitchFamily="18" charset="0"/>
              </a:rPr>
              <a:t>:=COUNTA([</a:t>
            </a:r>
            <a:r>
              <a:rPr lang="en-US" sz="1300" dirty="0" err="1">
                <a:latin typeface="Times New Roman" pitchFamily="18" charset="0"/>
              </a:rPr>
              <a:t>ProductKey</a:t>
            </a:r>
            <a:r>
              <a:rPr lang="en-US" sz="1300" dirty="0">
                <a:latin typeface="Times New Roman" pitchFamily="18" charset="0"/>
              </a:rPr>
              <a:t>]) .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11</a:t>
            </a:fld>
            <a:endParaRPr lang="en-US"/>
          </a:p>
        </p:txBody>
      </p:sp>
    </p:spTree>
    <p:extLst>
      <p:ext uri="{BB962C8B-B14F-4D97-AF65-F5344CB8AC3E}">
        <p14:creationId xmlns:p14="http://schemas.microsoft.com/office/powerpoint/2010/main" val="42336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Key performance indicators (KPIs) are a special type of measure you can use to measure progress toward a goal . You start by creating a base measure in the calculation area of a table . Then you right- click the measure and select Create KPI to open the Key Performance Indicator (KPI) dialog box as shown in Figure 9-8. Next you define the measure or absolute value that represents the target value or goal of the KPI . The status thresholds are the boundaries for each level of progress toward the goal, and you can adjust them as needed . Analysis Services compares the base measure to the thresholds to determine which icon to use when displaying the KPI status .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12</a:t>
            </a:fld>
            <a:endParaRPr lang="en-US"/>
          </a:p>
        </p:txBody>
      </p:sp>
    </p:spTree>
    <p:extLst>
      <p:ext uri="{BB962C8B-B14F-4D97-AF65-F5344CB8AC3E}">
        <p14:creationId xmlns:p14="http://schemas.microsoft.com/office/powerpoint/2010/main" val="42336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r>
              <a:rPr lang="en-US" dirty="0" smtClean="0"/>
              <a:t>Mar-2008</a:t>
            </a: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r>
              <a:rPr lang="en-US" smtClean="0"/>
              <a:t>Microsoft Developer &amp; Platform Evangelism</a:t>
            </a:r>
            <a:endParaRPr lang="en-US"/>
          </a:p>
        </p:txBody>
      </p:sp>
    </p:spTree>
    <p:extLst>
      <p:ext uri="{BB962C8B-B14F-4D97-AF65-F5344CB8AC3E}">
        <p14:creationId xmlns:p14="http://schemas.microsoft.com/office/powerpoint/2010/main" val="2002862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5"/>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040330"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SQL Server 2008 R2: BI Foundations</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6"/>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6"/>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6"/>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6"/>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6"/>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1" Type="http://schemas.openxmlformats.org/officeDocument/2006/relationships/image" Target="../media/image15.png"/><Relationship Id="rId12"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wmf"/><Relationship Id="rId6" Type="http://schemas.openxmlformats.org/officeDocument/2006/relationships/image" Target="../media/image10.wmf"/><Relationship Id="rId7" Type="http://schemas.openxmlformats.org/officeDocument/2006/relationships/image" Target="../media/image11.png"/><Relationship Id="rId8" Type="http://schemas.openxmlformats.org/officeDocument/2006/relationships/image" Target="../media/image12.png"/><Relationship Id="rId9" Type="http://schemas.openxmlformats.org/officeDocument/2006/relationships/image" Target="../media/image13.png"/><Relationship Id="rId10"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 Id="rId3"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2.png"/><Relationship Id="rId5" Type="http://schemas.openxmlformats.org/officeDocument/2006/relationships/image" Target="../media/image20.png"/><Relationship Id="rId6"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322413"/>
          </a:xfrm>
        </p:spPr>
        <p:txBody>
          <a:bodyPr anchor="t"/>
          <a:lstStyle/>
          <a:p>
            <a:pPr eaLnBrk="1" hangingPunct="1">
              <a:defRPr/>
            </a:pPr>
            <a:r>
              <a:rPr lang="en-US" sz="4000" dirty="0" smtClean="0">
                <a:solidFill>
                  <a:schemeClr val="accent1"/>
                </a:solidFill>
              </a:rPr>
              <a:t>Module </a:t>
            </a:r>
            <a:r>
              <a:rPr lang="en-US" sz="4000" dirty="0" smtClean="0">
                <a:solidFill>
                  <a:schemeClr val="accent1"/>
                </a:solidFill>
              </a:rPr>
              <a:t>6</a:t>
            </a:r>
            <a:r>
              <a:rPr lang="en-US" dirty="0" smtClean="0"/>
              <a:t/>
            </a:r>
            <a:br>
              <a:rPr lang="en-US" dirty="0" smtClean="0"/>
            </a:br>
            <a:r>
              <a:rPr lang="en-US" dirty="0" smtClean="0"/>
              <a:t>Tabular Models</a:t>
            </a:r>
            <a:endParaRPr lang="en-US" sz="3200" dirty="0" smtClean="0">
              <a:solidFill>
                <a:srgbClr val="FCEB98"/>
              </a:solidFill>
            </a:endParaRPr>
          </a:p>
        </p:txBody>
      </p:sp>
    </p:spTree>
    <p:extLst>
      <p:ext uri="{BB962C8B-B14F-4D97-AF65-F5344CB8AC3E}">
        <p14:creationId xmlns:p14="http://schemas.microsoft.com/office/powerpoint/2010/main" val="2828958992"/>
      </p:ext>
    </p:extLst>
  </p:cSld>
  <p:clrMapOvr>
    <a:masterClrMapping/>
  </p:clrMapOvr>
  <p:transition xmlns:p14="http://schemas.microsoft.com/office/powerpoint/2010/main" advTm="2343"/>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Calculated Columns</a:t>
            </a:r>
            <a:endParaRPr lang="en-US" dirty="0"/>
          </a:p>
        </p:txBody>
      </p:sp>
      <p:sp>
        <p:nvSpPr>
          <p:cNvPr id="3" name="Content Placeholder 2"/>
          <p:cNvSpPr>
            <a:spLocks noGrp="1"/>
          </p:cNvSpPr>
          <p:nvPr>
            <p:ph idx="1"/>
          </p:nvPr>
        </p:nvSpPr>
        <p:spPr/>
        <p:txBody>
          <a:bodyPr/>
          <a:lstStyle/>
          <a:p>
            <a:r>
              <a:rPr lang="en-US" dirty="0" smtClean="0"/>
              <a:t>DAX formula expression</a:t>
            </a:r>
          </a:p>
          <a:p>
            <a:r>
              <a:rPr lang="en-US" dirty="0" smtClean="0"/>
              <a:t>Evaluation at row level </a:t>
            </a:r>
          </a:p>
          <a:p>
            <a:r>
              <a:rPr lang="en-US" dirty="0" smtClean="0"/>
              <a:t>Storage in tabular model</a:t>
            </a:r>
            <a:endParaRPr lang="en-US" dirty="0"/>
          </a:p>
        </p:txBody>
      </p:sp>
      <p:pic>
        <p:nvPicPr>
          <p:cNvPr id="5" name="Picture 4" descr="F09XX06.bmp"/>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3581400"/>
            <a:ext cx="8574259" cy="1752600"/>
          </a:xfrm>
          <a:prstGeom prst="rect">
            <a:avLst/>
          </a:prstGeom>
        </p:spPr>
      </p:pic>
    </p:spTree>
    <p:extLst>
      <p:ext uri="{BB962C8B-B14F-4D97-AF65-F5344CB8AC3E}">
        <p14:creationId xmlns:p14="http://schemas.microsoft.com/office/powerpoint/2010/main" val="6972831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Measures</a:t>
            </a:r>
            <a:endParaRPr lang="en-US" dirty="0"/>
          </a:p>
        </p:txBody>
      </p:sp>
      <p:sp>
        <p:nvSpPr>
          <p:cNvPr id="3" name="Content Placeholder 2"/>
          <p:cNvSpPr>
            <a:spLocks noGrp="1"/>
          </p:cNvSpPr>
          <p:nvPr>
            <p:ph idx="1"/>
          </p:nvPr>
        </p:nvSpPr>
        <p:spPr>
          <a:xfrm>
            <a:off x="457200" y="1524000"/>
            <a:ext cx="3352800" cy="4648200"/>
          </a:xfrm>
        </p:spPr>
        <p:txBody>
          <a:bodyPr/>
          <a:lstStyle/>
          <a:p>
            <a:r>
              <a:rPr lang="en-US" dirty="0" smtClean="0"/>
              <a:t>DAX formula expression</a:t>
            </a:r>
          </a:p>
          <a:p>
            <a:r>
              <a:rPr lang="en-US" dirty="0" smtClean="0"/>
              <a:t>Evaluation as aggregate value</a:t>
            </a:r>
          </a:p>
          <a:p>
            <a:r>
              <a:rPr lang="en-US" dirty="0" smtClean="0"/>
              <a:t>Context: rows, columns, filters, slicers</a:t>
            </a:r>
            <a:endParaRPr lang="en-US" dirty="0"/>
          </a:p>
        </p:txBody>
      </p:sp>
      <p:pic>
        <p:nvPicPr>
          <p:cNvPr id="6" name="Picture 5"/>
          <p:cNvPicPr>
            <a:picLocks noChangeAspect="1"/>
          </p:cNvPicPr>
          <p:nvPr/>
        </p:nvPicPr>
        <p:blipFill>
          <a:blip r:embed="rId3"/>
          <a:stretch>
            <a:fillRect/>
          </a:stretch>
        </p:blipFill>
        <p:spPr>
          <a:xfrm>
            <a:off x="3815851" y="1447801"/>
            <a:ext cx="5191646" cy="4639684"/>
          </a:xfrm>
          <a:prstGeom prst="rect">
            <a:avLst/>
          </a:prstGeom>
        </p:spPr>
      </p:pic>
    </p:spTree>
    <p:extLst>
      <p:ext uri="{BB962C8B-B14F-4D97-AF65-F5344CB8AC3E}">
        <p14:creationId xmlns:p14="http://schemas.microsoft.com/office/powerpoint/2010/main" val="33924801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Performance Indicators</a:t>
            </a:r>
            <a:endParaRPr lang="en-US" dirty="0"/>
          </a:p>
        </p:txBody>
      </p:sp>
      <p:sp>
        <p:nvSpPr>
          <p:cNvPr id="3" name="Content Placeholder 2"/>
          <p:cNvSpPr>
            <a:spLocks noGrp="1"/>
          </p:cNvSpPr>
          <p:nvPr>
            <p:ph idx="1"/>
          </p:nvPr>
        </p:nvSpPr>
        <p:spPr>
          <a:xfrm>
            <a:off x="5334000" y="1524000"/>
            <a:ext cx="3352800" cy="4648200"/>
          </a:xfrm>
        </p:spPr>
        <p:txBody>
          <a:bodyPr/>
          <a:lstStyle/>
          <a:p>
            <a:r>
              <a:rPr lang="en-US" sz="2400" dirty="0" smtClean="0"/>
              <a:t>Measure progress towards goal</a:t>
            </a:r>
          </a:p>
          <a:p>
            <a:r>
              <a:rPr lang="en-US" sz="2400" dirty="0" smtClean="0"/>
              <a:t>Use base measure in calculation</a:t>
            </a:r>
          </a:p>
          <a:p>
            <a:r>
              <a:rPr lang="en-US" sz="2400" dirty="0" smtClean="0"/>
              <a:t>Define measure or absolute value for target</a:t>
            </a:r>
          </a:p>
          <a:p>
            <a:r>
              <a:rPr lang="en-US" sz="2400" dirty="0" smtClean="0"/>
              <a:t>Adjust boundaries for status thresholds</a:t>
            </a:r>
            <a:endParaRPr lang="en-US" sz="2400" dirty="0"/>
          </a:p>
        </p:txBody>
      </p:sp>
      <p:pic>
        <p:nvPicPr>
          <p:cNvPr id="5" name="Picture 4" descr="F09XX08.bm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524000"/>
            <a:ext cx="4718864" cy="3822700"/>
          </a:xfrm>
          <a:prstGeom prst="rect">
            <a:avLst/>
          </a:prstGeom>
        </p:spPr>
      </p:pic>
    </p:spTree>
    <p:extLst>
      <p:ext uri="{BB962C8B-B14F-4D97-AF65-F5344CB8AC3E}">
        <p14:creationId xmlns:p14="http://schemas.microsoft.com/office/powerpoint/2010/main" val="24006794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Hierarchies</a:t>
            </a:r>
            <a:endParaRPr lang="en-US" dirty="0"/>
          </a:p>
        </p:txBody>
      </p:sp>
      <p:sp>
        <p:nvSpPr>
          <p:cNvPr id="3" name="Content Placeholder 2"/>
          <p:cNvSpPr>
            <a:spLocks noGrp="1"/>
          </p:cNvSpPr>
          <p:nvPr>
            <p:ph idx="1"/>
          </p:nvPr>
        </p:nvSpPr>
        <p:spPr/>
        <p:txBody>
          <a:bodyPr/>
          <a:lstStyle/>
          <a:p>
            <a:r>
              <a:rPr lang="en-US" dirty="0" smtClean="0"/>
              <a:t>Supports analysis of data at varying summary levels</a:t>
            </a:r>
          </a:p>
          <a:p>
            <a:r>
              <a:rPr lang="en-US" dirty="0" smtClean="0"/>
              <a:t>Uses only columns from a single table</a:t>
            </a:r>
            <a:endParaRPr lang="en-US" dirty="0"/>
          </a:p>
        </p:txBody>
      </p:sp>
      <p:pic>
        <p:nvPicPr>
          <p:cNvPr id="5" name="Picture 4" descr="F09XX08a.bm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800" y="3276600"/>
            <a:ext cx="3048000" cy="2787805"/>
          </a:xfrm>
          <a:prstGeom prst="rect">
            <a:avLst/>
          </a:prstGeom>
        </p:spPr>
      </p:pic>
      <p:sp>
        <p:nvSpPr>
          <p:cNvPr id="6" name="Rounded Rectangle 5"/>
          <p:cNvSpPr/>
          <p:nvPr/>
        </p:nvSpPr>
        <p:spPr bwMode="auto">
          <a:xfrm>
            <a:off x="6346062" y="4115758"/>
            <a:ext cx="2514600" cy="762000"/>
          </a:xfrm>
          <a:prstGeom prst="roundRect">
            <a:avLst/>
          </a:prstGeom>
          <a:ln>
            <a:headEnd type="none" w="med" len="med"/>
            <a:tailEnd type="none" w="med" len="med"/>
          </a:ln>
          <a:effectLst>
            <a:outerShdw blurRad="50800" dist="38100" dir="10800000" algn="r" rotWithShape="0">
              <a:prstClr val="black">
                <a:alpha val="40000"/>
              </a:prstClr>
            </a:out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lgn="ctr"/>
            <a:r>
              <a:rPr lang="en-US" sz="1400" dirty="0" smtClean="0">
                <a:solidFill>
                  <a:srgbClr val="000000"/>
                </a:solidFill>
                <a:latin typeface="Arial" charset="0"/>
              </a:rPr>
              <a:t>Use Related() to include columns from multiple tables</a:t>
            </a:r>
          </a:p>
        </p:txBody>
      </p:sp>
    </p:spTree>
    <p:extLst>
      <p:ext uri="{BB962C8B-B14F-4D97-AF65-F5344CB8AC3E}">
        <p14:creationId xmlns:p14="http://schemas.microsoft.com/office/powerpoint/2010/main" val="16320658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Perspectives</a:t>
            </a:r>
            <a:endParaRPr lang="en-US" dirty="0"/>
          </a:p>
        </p:txBody>
      </p:sp>
      <p:sp>
        <p:nvSpPr>
          <p:cNvPr id="3" name="Content Placeholder 2"/>
          <p:cNvSpPr>
            <a:spLocks noGrp="1"/>
          </p:cNvSpPr>
          <p:nvPr>
            <p:ph idx="1"/>
          </p:nvPr>
        </p:nvSpPr>
        <p:spPr/>
        <p:txBody>
          <a:bodyPr/>
          <a:lstStyle/>
          <a:p>
            <a:r>
              <a:rPr lang="en-US" dirty="0" smtClean="0"/>
              <a:t>Displays subset of objects in model</a:t>
            </a:r>
          </a:p>
          <a:p>
            <a:r>
              <a:rPr lang="en-US" dirty="0" smtClean="0"/>
              <a:t>Simplifies view for users</a:t>
            </a:r>
            <a:endParaRPr lang="en-US" dirty="0"/>
          </a:p>
        </p:txBody>
      </p:sp>
      <p:pic>
        <p:nvPicPr>
          <p:cNvPr id="5" name="Picture 4" descr="F09XX10.bm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667000"/>
            <a:ext cx="4572000" cy="3592286"/>
          </a:xfrm>
          <a:prstGeom prst="rect">
            <a:avLst/>
          </a:prstGeom>
        </p:spPr>
      </p:pic>
      <p:sp>
        <p:nvSpPr>
          <p:cNvPr id="6" name="Rounded Rectangle 5"/>
          <p:cNvSpPr/>
          <p:nvPr/>
        </p:nvSpPr>
        <p:spPr bwMode="auto">
          <a:xfrm>
            <a:off x="6019800" y="3581400"/>
            <a:ext cx="1752600" cy="1600200"/>
          </a:xfrm>
          <a:prstGeom prst="roundRect">
            <a:avLst/>
          </a:prstGeom>
          <a:ln>
            <a:headEnd type="none" w="med" len="med"/>
            <a:tailEnd type="none" w="med" len="med"/>
          </a:ln>
          <a:effectLst>
            <a:outerShdw blurRad="50800" dist="38100" dir="10800000" algn="r" rotWithShape="0">
              <a:prstClr val="black">
                <a:alpha val="40000"/>
              </a:prstClr>
            </a:out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r>
              <a:rPr lang="en-US" sz="1400" dirty="0" smtClean="0">
                <a:solidFill>
                  <a:srgbClr val="000000"/>
                </a:solidFill>
                <a:latin typeface="Arial" charset="0"/>
              </a:rPr>
              <a:t>Includes:</a:t>
            </a:r>
          </a:p>
          <a:p>
            <a:pPr marL="285750" indent="-285750">
              <a:buFont typeface="Arial"/>
              <a:buChar char="•"/>
            </a:pPr>
            <a:r>
              <a:rPr lang="en-US" sz="1400" dirty="0" smtClean="0">
                <a:solidFill>
                  <a:srgbClr val="000000"/>
                </a:solidFill>
                <a:latin typeface="Arial" charset="0"/>
              </a:rPr>
              <a:t>Tables</a:t>
            </a:r>
          </a:p>
          <a:p>
            <a:pPr marL="285750" indent="-285750">
              <a:buFont typeface="Arial"/>
              <a:buChar char="•"/>
            </a:pPr>
            <a:r>
              <a:rPr lang="en-US" sz="1400" dirty="0" smtClean="0">
                <a:solidFill>
                  <a:srgbClr val="000000"/>
                </a:solidFill>
                <a:latin typeface="Arial" charset="0"/>
              </a:rPr>
              <a:t>Columns</a:t>
            </a:r>
          </a:p>
          <a:p>
            <a:pPr marL="285750" indent="-285750">
              <a:buFont typeface="Arial"/>
              <a:buChar char="•"/>
            </a:pPr>
            <a:r>
              <a:rPr lang="en-US" sz="1400" dirty="0" smtClean="0">
                <a:solidFill>
                  <a:srgbClr val="000000"/>
                </a:solidFill>
                <a:latin typeface="Arial" charset="0"/>
              </a:rPr>
              <a:t>Measures</a:t>
            </a:r>
          </a:p>
          <a:p>
            <a:pPr marL="285750" indent="-285750">
              <a:buFont typeface="Arial"/>
              <a:buChar char="•"/>
            </a:pPr>
            <a:r>
              <a:rPr lang="en-US" sz="1400" dirty="0" smtClean="0">
                <a:solidFill>
                  <a:srgbClr val="000000"/>
                </a:solidFill>
                <a:latin typeface="Arial" charset="0"/>
              </a:rPr>
              <a:t>KPIs</a:t>
            </a:r>
          </a:p>
          <a:p>
            <a:pPr marL="285750" indent="-285750">
              <a:buFont typeface="Arial"/>
              <a:buChar char="•"/>
            </a:pPr>
            <a:r>
              <a:rPr lang="en-US" sz="1400" dirty="0" smtClean="0">
                <a:solidFill>
                  <a:srgbClr val="000000"/>
                </a:solidFill>
                <a:latin typeface="Arial" charset="0"/>
              </a:rPr>
              <a:t>Hierarchies</a:t>
            </a:r>
          </a:p>
        </p:txBody>
      </p:sp>
    </p:spTree>
    <p:extLst>
      <p:ext uri="{BB962C8B-B14F-4D97-AF65-F5344CB8AC3E}">
        <p14:creationId xmlns:p14="http://schemas.microsoft.com/office/powerpoint/2010/main" val="13206412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Partitions</a:t>
            </a:r>
            <a:endParaRPr lang="en-US" dirty="0"/>
          </a:p>
        </p:txBody>
      </p:sp>
      <p:sp>
        <p:nvSpPr>
          <p:cNvPr id="3" name="Content Placeholder 2"/>
          <p:cNvSpPr>
            <a:spLocks noGrp="1"/>
          </p:cNvSpPr>
          <p:nvPr>
            <p:ph idx="1"/>
          </p:nvPr>
        </p:nvSpPr>
        <p:spPr/>
        <p:txBody>
          <a:bodyPr/>
          <a:lstStyle/>
          <a:p>
            <a:r>
              <a:rPr lang="en-US" dirty="0" smtClean="0"/>
              <a:t>Each tabular model includes one partition by default</a:t>
            </a:r>
          </a:p>
          <a:p>
            <a:r>
              <a:rPr lang="en-US" dirty="0" smtClean="0"/>
              <a:t>Divide into multiple partitions for separate processing</a:t>
            </a:r>
            <a:endParaRPr lang="en-US" dirty="0"/>
          </a:p>
        </p:txBody>
      </p:sp>
      <p:pic>
        <p:nvPicPr>
          <p:cNvPr id="5" name="Picture 4" descr="F09XX11.bm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2815" y="2999946"/>
            <a:ext cx="4253331" cy="3663181"/>
          </a:xfrm>
          <a:prstGeom prst="rect">
            <a:avLst/>
          </a:prstGeom>
        </p:spPr>
      </p:pic>
      <p:sp>
        <p:nvSpPr>
          <p:cNvPr id="6" name="Text Placeholder 4"/>
          <p:cNvSpPr txBox="1">
            <a:spLocks/>
          </p:cNvSpPr>
          <p:nvPr/>
        </p:nvSpPr>
        <p:spPr>
          <a:xfrm>
            <a:off x="652957" y="3716313"/>
            <a:ext cx="3429000" cy="2819400"/>
          </a:xfrm>
          <a:prstGeom prst="rect">
            <a:avLst/>
          </a:prstGeom>
        </p:spPr>
        <p:txBody>
          <a:bodyPr/>
          <a:lstStyle>
            <a:lvl1pPr marL="342900" indent="-342900" algn="l" rtl="0" eaLnBrk="0" fontAlgn="base" hangingPunct="0">
              <a:spcBef>
                <a:spcPct val="20000"/>
              </a:spcBef>
              <a:spcAft>
                <a:spcPct val="0"/>
              </a:spcAft>
              <a:buClr>
                <a:schemeClr val="bg2"/>
              </a:buClr>
              <a:buSzPct val="75000"/>
              <a:buChar char="•"/>
              <a:defRPr sz="26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Char char="o"/>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65000"/>
              <a:buChar char="•"/>
              <a:defRPr sz="22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Char char="o"/>
              <a:defRPr sz="2000">
                <a:solidFill>
                  <a:schemeClr val="tx1"/>
                </a:solidFill>
                <a:latin typeface="+mn-lt"/>
              </a:defRPr>
            </a:lvl4pPr>
            <a:lvl5pPr marL="2057400" indent="-228600" algn="l" rtl="0" eaLnBrk="0" fontAlgn="base" hangingPunct="0">
              <a:spcBef>
                <a:spcPct val="20000"/>
              </a:spcBef>
              <a:spcAft>
                <a:spcPct val="0"/>
              </a:spcAft>
              <a:buClr>
                <a:schemeClr val="bg2"/>
              </a:buClr>
              <a:buChar char="•"/>
              <a:defRPr sz="2000">
                <a:solidFill>
                  <a:schemeClr val="tx1"/>
                </a:solidFill>
                <a:latin typeface="+mn-lt"/>
              </a:defRPr>
            </a:lvl5pPr>
            <a:lvl6pPr marL="2514600" indent="-228600" algn="l" rtl="0" fontAlgn="base">
              <a:spcBef>
                <a:spcPct val="20000"/>
              </a:spcBef>
              <a:spcAft>
                <a:spcPct val="0"/>
              </a:spcAft>
              <a:buClr>
                <a:schemeClr val="bg2"/>
              </a:buClr>
              <a:buChar char="•"/>
              <a:defRPr>
                <a:solidFill>
                  <a:schemeClr val="tx1"/>
                </a:solidFill>
                <a:latin typeface="+mn-lt"/>
              </a:defRPr>
            </a:lvl6pPr>
            <a:lvl7pPr marL="2971800" indent="-228600" algn="l" rtl="0" fontAlgn="base">
              <a:spcBef>
                <a:spcPct val="20000"/>
              </a:spcBef>
              <a:spcAft>
                <a:spcPct val="0"/>
              </a:spcAft>
              <a:buClr>
                <a:schemeClr val="bg2"/>
              </a:buClr>
              <a:buChar char="•"/>
              <a:defRPr>
                <a:solidFill>
                  <a:schemeClr val="tx1"/>
                </a:solidFill>
                <a:latin typeface="+mn-lt"/>
              </a:defRPr>
            </a:lvl7pPr>
            <a:lvl8pPr marL="3429000" indent="-228600" algn="l" rtl="0" fontAlgn="base">
              <a:spcBef>
                <a:spcPct val="20000"/>
              </a:spcBef>
              <a:spcAft>
                <a:spcPct val="0"/>
              </a:spcAft>
              <a:buClr>
                <a:schemeClr val="bg2"/>
              </a:buClr>
              <a:buChar char="•"/>
              <a:defRPr>
                <a:solidFill>
                  <a:schemeClr val="tx1"/>
                </a:solidFill>
                <a:latin typeface="+mn-lt"/>
              </a:defRPr>
            </a:lvl8pPr>
            <a:lvl9pPr marL="3886200" indent="-228600" algn="l" rtl="0" fontAlgn="base">
              <a:spcBef>
                <a:spcPct val="20000"/>
              </a:spcBef>
              <a:spcAft>
                <a:spcPct val="0"/>
              </a:spcAft>
              <a:buClr>
                <a:schemeClr val="bg2"/>
              </a:buClr>
              <a:buChar char="•"/>
              <a:defRPr>
                <a:solidFill>
                  <a:schemeClr val="tx1"/>
                </a:solidFill>
                <a:latin typeface="+mn-lt"/>
              </a:defRPr>
            </a:lvl9pPr>
          </a:lstStyle>
          <a:p>
            <a:pPr marL="0" indent="0">
              <a:buNone/>
            </a:pPr>
            <a:r>
              <a:rPr lang="fr-FR" sz="1800" dirty="0">
                <a:latin typeface="Consolas"/>
                <a:cs typeface="Consolas"/>
              </a:rPr>
              <a:t>WHERE </a:t>
            </a:r>
            <a:endParaRPr lang="fr-FR" sz="1800" dirty="0" smtClean="0">
              <a:latin typeface="Consolas"/>
              <a:cs typeface="Consolas"/>
            </a:endParaRPr>
          </a:p>
          <a:p>
            <a:pPr marL="0" indent="0">
              <a:buNone/>
            </a:pPr>
            <a:r>
              <a:rPr lang="fr-FR" sz="1800" dirty="0" smtClean="0">
                <a:latin typeface="Consolas"/>
                <a:cs typeface="Consolas"/>
              </a:rPr>
              <a:t>(</a:t>
            </a:r>
            <a:r>
              <a:rPr lang="fr-FR" sz="1800" dirty="0">
                <a:latin typeface="Consolas"/>
                <a:cs typeface="Consolas"/>
              </a:rPr>
              <a:t>([</a:t>
            </a:r>
            <a:r>
              <a:rPr lang="fr-FR" sz="1800" dirty="0" err="1">
                <a:latin typeface="Consolas"/>
                <a:cs typeface="Consolas"/>
              </a:rPr>
              <a:t>OrderDate</a:t>
            </a:r>
            <a:r>
              <a:rPr lang="fr-FR" sz="1800" dirty="0">
                <a:latin typeface="Consolas"/>
                <a:cs typeface="Consolas"/>
              </a:rPr>
              <a:t>] &gt;= N’2004-03-01 00:00:00’) AND </a:t>
            </a:r>
            <a:endParaRPr lang="fr-FR" sz="1800" dirty="0" smtClean="0">
              <a:latin typeface="Consolas"/>
              <a:cs typeface="Consolas"/>
            </a:endParaRPr>
          </a:p>
          <a:p>
            <a:pPr marL="0" indent="0">
              <a:buNone/>
            </a:pPr>
            <a:r>
              <a:rPr lang="fr-FR" sz="1800" dirty="0" smtClean="0">
                <a:latin typeface="Consolas"/>
                <a:cs typeface="Consolas"/>
              </a:rPr>
              <a:t>(</a:t>
            </a:r>
            <a:r>
              <a:rPr lang="fr-FR" sz="1800" dirty="0">
                <a:latin typeface="Consolas"/>
                <a:cs typeface="Consolas"/>
              </a:rPr>
              <a:t>[</a:t>
            </a:r>
            <a:r>
              <a:rPr lang="fr-FR" sz="1800" dirty="0" err="1">
                <a:latin typeface="Consolas"/>
                <a:cs typeface="Consolas"/>
              </a:rPr>
              <a:t>OrderDate</a:t>
            </a:r>
            <a:r>
              <a:rPr lang="fr-FR" sz="1800" dirty="0">
                <a:latin typeface="Consolas"/>
                <a:cs typeface="Consolas"/>
              </a:rPr>
              <a:t>] &lt; N’2004-04-01 00:00:00’)) </a:t>
            </a:r>
            <a:endParaRPr lang="en-US" sz="1800" dirty="0">
              <a:latin typeface="Consolas"/>
              <a:cs typeface="Consolas"/>
            </a:endParaRPr>
          </a:p>
        </p:txBody>
      </p:sp>
    </p:spTree>
    <p:extLst>
      <p:ext uri="{BB962C8B-B14F-4D97-AF65-F5344CB8AC3E}">
        <p14:creationId xmlns:p14="http://schemas.microsoft.com/office/powerpoint/2010/main" val="26242101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799835556"/>
              </p:ext>
            </p:extLst>
          </p:nvPr>
        </p:nvGraphicFramePr>
        <p:xfrm>
          <a:off x="381000" y="1524000"/>
          <a:ext cx="8390342" cy="2763520"/>
        </p:xfrm>
        <a:graphic>
          <a:graphicData uri="http://schemas.openxmlformats.org/drawingml/2006/table">
            <a:tbl>
              <a:tblPr firstRow="1" bandRow="1">
                <a:tableStyleId>{5C22544A-7EE6-4342-B048-85BDC9FD1C3A}</a:tableStyleId>
              </a:tblPr>
              <a:tblGrid>
                <a:gridCol w="1905000"/>
                <a:gridCol w="6485342"/>
              </a:tblGrid>
              <a:tr h="370840">
                <a:tc>
                  <a:txBody>
                    <a:bodyPr/>
                    <a:lstStyle/>
                    <a:p>
                      <a:r>
                        <a:rPr lang="en-US" dirty="0" smtClean="0">
                          <a:solidFill>
                            <a:srgbClr val="000000"/>
                          </a:solidFill>
                        </a:rPr>
                        <a:t>Use this role</a:t>
                      </a:r>
                      <a:endParaRPr lang="en-US" dirty="0">
                        <a:solidFill>
                          <a:srgbClr val="000000"/>
                        </a:solidFill>
                      </a:endParaRPr>
                    </a:p>
                  </a:txBody>
                  <a:tcPr/>
                </a:tc>
                <a:tc>
                  <a:txBody>
                    <a:bodyPr/>
                    <a:lstStyle/>
                    <a:p>
                      <a:r>
                        <a:rPr lang="en-US" dirty="0" smtClean="0">
                          <a:solidFill>
                            <a:srgbClr val="000000"/>
                          </a:solidFill>
                        </a:rPr>
                        <a:t>To do this</a:t>
                      </a:r>
                      <a:endParaRPr lang="en-US" dirty="0">
                        <a:solidFill>
                          <a:srgbClr val="000000"/>
                        </a:solidFill>
                      </a:endParaRPr>
                    </a:p>
                  </a:txBody>
                  <a:tcPr/>
                </a:tc>
              </a:tr>
              <a:tr h="370840">
                <a:tc>
                  <a:txBody>
                    <a:bodyPr/>
                    <a:lstStyle/>
                    <a:p>
                      <a:r>
                        <a:rPr lang="en-US" dirty="0" smtClean="0"/>
                        <a:t>None</a:t>
                      </a:r>
                      <a:endParaRPr lang="en-US" dirty="0"/>
                    </a:p>
                  </a:txBody>
                  <a:tcPr/>
                </a:tc>
                <a:tc>
                  <a:txBody>
                    <a:bodyPr/>
                    <a:lstStyle/>
                    <a:p>
                      <a:r>
                        <a:rPr lang="en-US" sz="1800" kern="1200" dirty="0" smtClean="0">
                          <a:solidFill>
                            <a:schemeClr val="dk1"/>
                          </a:solidFill>
                          <a:effectLst/>
                          <a:latin typeface="+mn-lt"/>
                          <a:ea typeface="+mn-ea"/>
                          <a:cs typeface="+mn-cs"/>
                        </a:rPr>
                        <a:t>Prevent access to model</a:t>
                      </a:r>
                      <a:endParaRPr lang="en-US" dirty="0"/>
                    </a:p>
                  </a:txBody>
                  <a:tcPr/>
                </a:tc>
              </a:tr>
              <a:tr h="370840">
                <a:tc>
                  <a:txBody>
                    <a:bodyPr/>
                    <a:lstStyle/>
                    <a:p>
                      <a:r>
                        <a:rPr lang="en-US" dirty="0" smtClean="0"/>
                        <a:t>Read</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Allow query only</a:t>
                      </a:r>
                      <a:endParaRPr lang="en-US" dirty="0" smtClean="0"/>
                    </a:p>
                  </a:txBody>
                  <a:tcPr/>
                </a:tc>
              </a:tr>
              <a:tr h="370840">
                <a:tc>
                  <a:txBody>
                    <a:bodyPr/>
                    <a:lstStyle/>
                    <a:p>
                      <a:r>
                        <a:rPr lang="en-US" dirty="0" smtClean="0"/>
                        <a:t>Read and Process</a:t>
                      </a:r>
                      <a:endParaRPr lang="en-US" dirty="0"/>
                    </a:p>
                  </a:txBody>
                  <a:tcPr/>
                </a:tc>
                <a:tc>
                  <a:txBody>
                    <a:bodyPr/>
                    <a:lstStyle/>
                    <a:p>
                      <a:r>
                        <a:rPr lang="en-US" dirty="0" smtClean="0"/>
                        <a:t>Allow query and process data</a:t>
                      </a:r>
                      <a:r>
                        <a:rPr lang="en-US" baseline="0" dirty="0" smtClean="0"/>
                        <a:t> operations</a:t>
                      </a:r>
                    </a:p>
                    <a:p>
                      <a:r>
                        <a:rPr lang="en-US" baseline="0" dirty="0" smtClean="0"/>
                        <a:t>Prevent model viewing in SSMS and database changes</a:t>
                      </a:r>
                      <a:endParaRPr lang="en-US" dirty="0"/>
                    </a:p>
                  </a:txBody>
                  <a:tcPr/>
                </a:tc>
              </a:tr>
              <a:tr h="370840">
                <a:tc>
                  <a:txBody>
                    <a:bodyPr/>
                    <a:lstStyle/>
                    <a:p>
                      <a:r>
                        <a:rPr lang="en-US" dirty="0" smtClean="0"/>
                        <a:t>Process</a:t>
                      </a:r>
                      <a:endParaRPr lang="en-US" dirty="0"/>
                    </a:p>
                  </a:txBody>
                  <a:tcPr/>
                </a:tc>
                <a:tc>
                  <a:txBody>
                    <a:bodyPr/>
                    <a:lstStyle/>
                    <a:p>
                      <a:r>
                        <a:rPr lang="en-US" dirty="0" smtClean="0"/>
                        <a:t>Allow process</a:t>
                      </a:r>
                      <a:r>
                        <a:rPr lang="en-US" baseline="0" dirty="0" smtClean="0"/>
                        <a:t> data only</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Prevent querying, model viewing in SSMS and database changes</a:t>
                      </a:r>
                      <a:endParaRPr lang="en-US" dirty="0" smtClean="0"/>
                    </a:p>
                  </a:txBody>
                  <a:tcPr/>
                </a:tc>
              </a:tr>
              <a:tr h="370840">
                <a:tc>
                  <a:txBody>
                    <a:bodyPr/>
                    <a:lstStyle/>
                    <a:p>
                      <a:r>
                        <a:rPr lang="en-US" dirty="0" smtClean="0"/>
                        <a:t>Administrator</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Allow all operations</a:t>
                      </a:r>
                    </a:p>
                  </a:txBody>
                  <a:tcPr/>
                </a:tc>
              </a:tr>
            </a:tbl>
          </a:graphicData>
        </a:graphic>
      </p:graphicFrame>
    </p:spTree>
    <p:extLst>
      <p:ext uri="{BB962C8B-B14F-4D97-AF65-F5344CB8AC3E}">
        <p14:creationId xmlns:p14="http://schemas.microsoft.com/office/powerpoint/2010/main" val="21806832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Row-Level Filters</a:t>
            </a:r>
            <a:endParaRPr lang="en-US" dirty="0"/>
          </a:p>
        </p:txBody>
      </p:sp>
      <p:sp>
        <p:nvSpPr>
          <p:cNvPr id="3" name="Content Placeholder 2"/>
          <p:cNvSpPr>
            <a:spLocks noGrp="1"/>
          </p:cNvSpPr>
          <p:nvPr>
            <p:ph idx="1"/>
          </p:nvPr>
        </p:nvSpPr>
        <p:spPr/>
        <p:txBody>
          <a:bodyPr/>
          <a:lstStyle/>
          <a:p>
            <a:r>
              <a:rPr lang="en-US" dirty="0" smtClean="0"/>
              <a:t>Apply row-level security using DAX expressions</a:t>
            </a:r>
          </a:p>
          <a:p>
            <a:r>
              <a:rPr lang="en-US" dirty="0" smtClean="0"/>
              <a:t>Define rows that uses can see </a:t>
            </a:r>
            <a:endParaRPr lang="en-US" dirty="0"/>
          </a:p>
        </p:txBody>
      </p:sp>
      <p:sp>
        <p:nvSpPr>
          <p:cNvPr id="6" name="Text Placeholder 4"/>
          <p:cNvSpPr txBox="1">
            <a:spLocks/>
          </p:cNvSpPr>
          <p:nvPr/>
        </p:nvSpPr>
        <p:spPr>
          <a:xfrm>
            <a:off x="685800" y="2971800"/>
            <a:ext cx="7467600" cy="2819400"/>
          </a:xfrm>
          <a:prstGeom prst="rect">
            <a:avLst/>
          </a:prstGeom>
        </p:spPr>
        <p:txBody>
          <a:bodyPr/>
          <a:lstStyle>
            <a:lvl1pPr marL="342900" indent="-342900" algn="l" rtl="0" eaLnBrk="0" fontAlgn="base" hangingPunct="0">
              <a:spcBef>
                <a:spcPct val="20000"/>
              </a:spcBef>
              <a:spcAft>
                <a:spcPct val="0"/>
              </a:spcAft>
              <a:buClr>
                <a:schemeClr val="bg2"/>
              </a:buClr>
              <a:buSzPct val="75000"/>
              <a:buChar char="•"/>
              <a:defRPr sz="26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Char char="o"/>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65000"/>
              <a:buChar char="•"/>
              <a:defRPr sz="22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Char char="o"/>
              <a:defRPr sz="2000">
                <a:solidFill>
                  <a:schemeClr val="tx1"/>
                </a:solidFill>
                <a:latin typeface="+mn-lt"/>
              </a:defRPr>
            </a:lvl4pPr>
            <a:lvl5pPr marL="2057400" indent="-228600" algn="l" rtl="0" eaLnBrk="0" fontAlgn="base" hangingPunct="0">
              <a:spcBef>
                <a:spcPct val="20000"/>
              </a:spcBef>
              <a:spcAft>
                <a:spcPct val="0"/>
              </a:spcAft>
              <a:buClr>
                <a:schemeClr val="bg2"/>
              </a:buClr>
              <a:buChar char="•"/>
              <a:defRPr sz="2000">
                <a:solidFill>
                  <a:schemeClr val="tx1"/>
                </a:solidFill>
                <a:latin typeface="+mn-lt"/>
              </a:defRPr>
            </a:lvl5pPr>
            <a:lvl6pPr marL="2514600" indent="-228600" algn="l" rtl="0" fontAlgn="base">
              <a:spcBef>
                <a:spcPct val="20000"/>
              </a:spcBef>
              <a:spcAft>
                <a:spcPct val="0"/>
              </a:spcAft>
              <a:buClr>
                <a:schemeClr val="bg2"/>
              </a:buClr>
              <a:buChar char="•"/>
              <a:defRPr>
                <a:solidFill>
                  <a:schemeClr val="tx1"/>
                </a:solidFill>
                <a:latin typeface="+mn-lt"/>
              </a:defRPr>
            </a:lvl6pPr>
            <a:lvl7pPr marL="2971800" indent="-228600" algn="l" rtl="0" fontAlgn="base">
              <a:spcBef>
                <a:spcPct val="20000"/>
              </a:spcBef>
              <a:spcAft>
                <a:spcPct val="0"/>
              </a:spcAft>
              <a:buClr>
                <a:schemeClr val="bg2"/>
              </a:buClr>
              <a:buChar char="•"/>
              <a:defRPr>
                <a:solidFill>
                  <a:schemeClr val="tx1"/>
                </a:solidFill>
                <a:latin typeface="+mn-lt"/>
              </a:defRPr>
            </a:lvl7pPr>
            <a:lvl8pPr marL="3429000" indent="-228600" algn="l" rtl="0" fontAlgn="base">
              <a:spcBef>
                <a:spcPct val="20000"/>
              </a:spcBef>
              <a:spcAft>
                <a:spcPct val="0"/>
              </a:spcAft>
              <a:buClr>
                <a:schemeClr val="bg2"/>
              </a:buClr>
              <a:buChar char="•"/>
              <a:defRPr>
                <a:solidFill>
                  <a:schemeClr val="tx1"/>
                </a:solidFill>
                <a:latin typeface="+mn-lt"/>
              </a:defRPr>
            </a:lvl8pPr>
            <a:lvl9pPr marL="3886200" indent="-228600" algn="l" rtl="0" fontAlgn="base">
              <a:spcBef>
                <a:spcPct val="20000"/>
              </a:spcBef>
              <a:spcAft>
                <a:spcPct val="0"/>
              </a:spcAft>
              <a:buClr>
                <a:schemeClr val="bg2"/>
              </a:buClr>
              <a:buChar char="•"/>
              <a:defRPr>
                <a:solidFill>
                  <a:schemeClr val="tx1"/>
                </a:solidFill>
                <a:latin typeface="+mn-lt"/>
              </a:defRPr>
            </a:lvl9pPr>
          </a:lstStyle>
          <a:p>
            <a:pPr marL="0" indent="0" algn="ctr">
              <a:buNone/>
            </a:pPr>
            <a:r>
              <a:rPr lang="en-US" sz="1800" dirty="0" smtClean="0">
                <a:latin typeface="Consolas"/>
                <a:cs typeface="Consolas"/>
              </a:rPr>
              <a:t>=</a:t>
            </a:r>
            <a:r>
              <a:rPr lang="en-US" sz="1800" dirty="0">
                <a:latin typeface="Consolas"/>
                <a:cs typeface="Consolas"/>
              </a:rPr>
              <a:t>Category[</a:t>
            </a:r>
            <a:r>
              <a:rPr lang="en-US" sz="1800" dirty="0" err="1">
                <a:latin typeface="Consolas"/>
                <a:cs typeface="Consolas"/>
              </a:rPr>
              <a:t>EnglishProductCategoryName</a:t>
            </a:r>
            <a:r>
              <a:rPr lang="en-US" sz="1800" dirty="0">
                <a:latin typeface="Consolas"/>
                <a:cs typeface="Consolas"/>
              </a:rPr>
              <a:t>]</a:t>
            </a:r>
            <a:r>
              <a:rPr lang="en-US" sz="1800" dirty="0" smtClean="0">
                <a:latin typeface="Consolas"/>
                <a:cs typeface="Consolas"/>
              </a:rPr>
              <a:t>=“Bikes</a:t>
            </a:r>
            <a:r>
              <a:rPr lang="en-US" sz="1800" dirty="0">
                <a:latin typeface="Consolas"/>
                <a:cs typeface="Consolas"/>
              </a:rPr>
              <a:t>” </a:t>
            </a:r>
          </a:p>
        </p:txBody>
      </p:sp>
      <p:sp>
        <p:nvSpPr>
          <p:cNvPr id="7" name="Rounded Rectangle 6"/>
          <p:cNvSpPr/>
          <p:nvPr/>
        </p:nvSpPr>
        <p:spPr bwMode="auto">
          <a:xfrm>
            <a:off x="2057400" y="4724400"/>
            <a:ext cx="4876800" cy="838200"/>
          </a:xfrm>
          <a:prstGeom prst="roundRect">
            <a:avLst/>
          </a:prstGeom>
          <a:ln>
            <a:headEnd type="none" w="med" len="med"/>
            <a:tailEnd type="none" w="med" len="med"/>
          </a:ln>
          <a:effectLst>
            <a:outerShdw blurRad="50800" dist="38100" dir="10800000" algn="r" rotWithShape="0">
              <a:prstClr val="black">
                <a:alpha val="40000"/>
              </a:prstClr>
            </a:out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lgn="ctr"/>
            <a:r>
              <a:rPr lang="en-US" sz="1400" dirty="0" smtClean="0">
                <a:solidFill>
                  <a:srgbClr val="000000"/>
                </a:solidFill>
                <a:latin typeface="Arial" charset="0"/>
              </a:rPr>
              <a:t>Use </a:t>
            </a:r>
            <a:r>
              <a:rPr lang="en-US" sz="1400" dirty="0" smtClean="0">
                <a:solidFill>
                  <a:srgbClr val="000000"/>
                </a:solidFill>
                <a:latin typeface="Consolas"/>
                <a:cs typeface="Consolas"/>
              </a:rPr>
              <a:t>=FALSE() </a:t>
            </a:r>
            <a:r>
              <a:rPr lang="en-US" sz="1400" dirty="0" smtClean="0">
                <a:solidFill>
                  <a:srgbClr val="000000"/>
                </a:solidFill>
                <a:latin typeface="Arial" charset="0"/>
              </a:rPr>
              <a:t>to prevent access to all rows in table</a:t>
            </a:r>
          </a:p>
        </p:txBody>
      </p:sp>
    </p:spTree>
    <p:extLst>
      <p:ext uri="{BB962C8B-B14F-4D97-AF65-F5344CB8AC3E}">
        <p14:creationId xmlns:p14="http://schemas.microsoft.com/office/powerpoint/2010/main" val="39549545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Analyze in Excel</a:t>
            </a:r>
            <a:endParaRPr lang="en-US" dirty="0"/>
          </a:p>
        </p:txBody>
      </p:sp>
      <p:sp>
        <p:nvSpPr>
          <p:cNvPr id="3" name="Content Placeholder 2"/>
          <p:cNvSpPr>
            <a:spLocks noGrp="1"/>
          </p:cNvSpPr>
          <p:nvPr>
            <p:ph idx="1"/>
          </p:nvPr>
        </p:nvSpPr>
        <p:spPr/>
        <p:txBody>
          <a:bodyPr/>
          <a:lstStyle/>
          <a:p>
            <a:r>
              <a:rPr lang="en-US" dirty="0" smtClean="0"/>
              <a:t>Requires Excel on local computer</a:t>
            </a:r>
          </a:p>
          <a:p>
            <a:r>
              <a:rPr lang="en-US" dirty="0" smtClean="0"/>
              <a:t>Creates data source connection to model workspace</a:t>
            </a:r>
          </a:p>
          <a:p>
            <a:r>
              <a:rPr lang="en-US" dirty="0" smtClean="0"/>
              <a:t>Adds pivot table to worksheet</a:t>
            </a:r>
            <a:endParaRPr lang="en-US" dirty="0"/>
          </a:p>
        </p:txBody>
      </p:sp>
      <p:pic>
        <p:nvPicPr>
          <p:cNvPr id="5" name="Picture 4" descr="F09XX12.bm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0" y="3496466"/>
            <a:ext cx="4095750" cy="3190875"/>
          </a:xfrm>
          <a:prstGeom prst="rect">
            <a:avLst/>
          </a:prstGeom>
        </p:spPr>
      </p:pic>
      <p:sp>
        <p:nvSpPr>
          <p:cNvPr id="6" name="TextBox 5"/>
          <p:cNvSpPr txBox="1"/>
          <p:nvPr/>
        </p:nvSpPr>
        <p:spPr>
          <a:xfrm>
            <a:off x="304800" y="4725846"/>
            <a:ext cx="1752600" cy="307777"/>
          </a:xfrm>
          <a:prstGeom prst="rect">
            <a:avLst/>
          </a:prstGeom>
          <a:noFill/>
        </p:spPr>
        <p:txBody>
          <a:bodyPr wrap="square" rtlCol="0">
            <a:spAutoFit/>
          </a:bodyPr>
          <a:lstStyle/>
          <a:p>
            <a:pPr algn="ctr"/>
            <a:r>
              <a:rPr lang="en-US" sz="1400" b="1" dirty="0" smtClean="0">
                <a:solidFill>
                  <a:srgbClr val="FF0000"/>
                </a:solidFill>
              </a:rPr>
              <a:t>Security context</a:t>
            </a:r>
          </a:p>
        </p:txBody>
      </p:sp>
      <p:cxnSp>
        <p:nvCxnSpPr>
          <p:cNvPr id="7" name="Straight Arrow Connector 6"/>
          <p:cNvCxnSpPr/>
          <p:nvPr/>
        </p:nvCxnSpPr>
        <p:spPr bwMode="auto">
          <a:xfrm>
            <a:off x="1981200" y="4868066"/>
            <a:ext cx="457200" cy="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8" name="TextBox 7"/>
          <p:cNvSpPr txBox="1"/>
          <p:nvPr/>
        </p:nvSpPr>
        <p:spPr>
          <a:xfrm>
            <a:off x="7162800" y="5728154"/>
            <a:ext cx="3200400" cy="307777"/>
          </a:xfrm>
          <a:prstGeom prst="rect">
            <a:avLst/>
          </a:prstGeom>
          <a:noFill/>
        </p:spPr>
        <p:txBody>
          <a:bodyPr wrap="square" rtlCol="0">
            <a:spAutoFit/>
          </a:bodyPr>
          <a:lstStyle/>
          <a:p>
            <a:r>
              <a:rPr lang="en-US" sz="1400" b="1" dirty="0" smtClean="0">
                <a:solidFill>
                  <a:srgbClr val="FF0000"/>
                </a:solidFill>
              </a:rPr>
              <a:t>Perspective</a:t>
            </a:r>
          </a:p>
        </p:txBody>
      </p:sp>
      <p:cxnSp>
        <p:nvCxnSpPr>
          <p:cNvPr id="9" name="Straight Arrow Connector 8"/>
          <p:cNvCxnSpPr/>
          <p:nvPr/>
        </p:nvCxnSpPr>
        <p:spPr bwMode="auto">
          <a:xfrm flipH="1">
            <a:off x="6629400" y="5871991"/>
            <a:ext cx="533400" cy="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8636540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Reporting Properties—Table</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418537221"/>
              </p:ext>
            </p:extLst>
          </p:nvPr>
        </p:nvGraphicFramePr>
        <p:xfrm>
          <a:off x="381000" y="1752600"/>
          <a:ext cx="8390342" cy="2494280"/>
        </p:xfrm>
        <a:graphic>
          <a:graphicData uri="http://schemas.openxmlformats.org/drawingml/2006/table">
            <a:tbl>
              <a:tblPr firstRow="1" bandRow="1">
                <a:tableStyleId>{5C22544A-7EE6-4342-B048-85BDC9FD1C3A}</a:tableStyleId>
              </a:tblPr>
              <a:tblGrid>
                <a:gridCol w="1905000"/>
                <a:gridCol w="6485342"/>
              </a:tblGrid>
              <a:tr h="370840">
                <a:tc>
                  <a:txBody>
                    <a:bodyPr/>
                    <a:lstStyle/>
                    <a:p>
                      <a:r>
                        <a:rPr lang="en-US" dirty="0" smtClean="0">
                          <a:solidFill>
                            <a:srgbClr val="000000"/>
                          </a:solidFill>
                        </a:rPr>
                        <a:t>Use this property</a:t>
                      </a:r>
                      <a:endParaRPr lang="en-US" dirty="0">
                        <a:solidFill>
                          <a:srgbClr val="000000"/>
                        </a:solidFill>
                      </a:endParaRPr>
                    </a:p>
                  </a:txBody>
                  <a:tcPr/>
                </a:tc>
                <a:tc>
                  <a:txBody>
                    <a:bodyPr/>
                    <a:lstStyle/>
                    <a:p>
                      <a:r>
                        <a:rPr lang="en-US" dirty="0" smtClean="0">
                          <a:solidFill>
                            <a:srgbClr val="000000"/>
                          </a:solidFill>
                        </a:rPr>
                        <a:t>To do this</a:t>
                      </a:r>
                      <a:endParaRPr lang="en-US" dirty="0">
                        <a:solidFill>
                          <a:srgbClr val="000000"/>
                        </a:solidFill>
                      </a:endParaRPr>
                    </a:p>
                  </a:txBody>
                  <a:tcPr/>
                </a:tc>
              </a:tr>
              <a:tr h="370840">
                <a:tc>
                  <a:txBody>
                    <a:bodyPr/>
                    <a:lstStyle/>
                    <a:p>
                      <a:r>
                        <a:rPr lang="en-US" dirty="0" smtClean="0"/>
                        <a:t>Default Field Set</a:t>
                      </a:r>
                      <a:endParaRPr lang="en-US" dirty="0"/>
                    </a:p>
                  </a:txBody>
                  <a:tcPr/>
                </a:tc>
                <a:tc>
                  <a:txBody>
                    <a:bodyPr/>
                    <a:lstStyle/>
                    <a:p>
                      <a:r>
                        <a:rPr lang="en-US" sz="1800" kern="1200" dirty="0" smtClean="0">
                          <a:solidFill>
                            <a:schemeClr val="dk1"/>
                          </a:solidFill>
                          <a:effectLst/>
                          <a:latin typeface="+mn-lt"/>
                          <a:ea typeface="+mn-ea"/>
                          <a:cs typeface="+mn-cs"/>
                        </a:rPr>
                        <a:t>List of columns and measures to add to report on table selection</a:t>
                      </a:r>
                      <a:endParaRPr lang="en-US" dirty="0"/>
                    </a:p>
                  </a:txBody>
                  <a:tcPr/>
                </a:tc>
              </a:tr>
              <a:tr h="370840">
                <a:tc>
                  <a:txBody>
                    <a:bodyPr/>
                    <a:lstStyle/>
                    <a:p>
                      <a:r>
                        <a:rPr lang="en-US" dirty="0" smtClean="0"/>
                        <a:t>Default Image</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Column</a:t>
                      </a:r>
                      <a:r>
                        <a:rPr lang="en-US" sz="1800" kern="1200" baseline="0" dirty="0" smtClean="0">
                          <a:solidFill>
                            <a:schemeClr val="dk1"/>
                          </a:solidFill>
                          <a:effectLst/>
                          <a:latin typeface="+mn-lt"/>
                          <a:ea typeface="+mn-ea"/>
                          <a:cs typeface="+mn-cs"/>
                        </a:rPr>
                        <a:t> containing images for each row</a:t>
                      </a:r>
                      <a:endParaRPr lang="en-US" dirty="0" smtClean="0"/>
                    </a:p>
                  </a:txBody>
                  <a:tcPr/>
                </a:tc>
              </a:tr>
              <a:tr h="370840">
                <a:tc>
                  <a:txBody>
                    <a:bodyPr/>
                    <a:lstStyle/>
                    <a:p>
                      <a:r>
                        <a:rPr lang="en-US" dirty="0" smtClean="0"/>
                        <a:t>Default Label</a:t>
                      </a:r>
                      <a:endParaRPr lang="en-US" dirty="0"/>
                    </a:p>
                  </a:txBody>
                  <a:tcPr/>
                </a:tc>
                <a:tc>
                  <a:txBody>
                    <a:bodyPr/>
                    <a:lstStyle/>
                    <a:p>
                      <a:r>
                        <a:rPr lang="en-US" dirty="0" smtClean="0"/>
                        <a:t>Column containing display name for each row</a:t>
                      </a:r>
                      <a:endParaRPr lang="en-US" dirty="0"/>
                    </a:p>
                  </a:txBody>
                  <a:tcPr/>
                </a:tc>
              </a:tr>
              <a:tr h="370840">
                <a:tc>
                  <a:txBody>
                    <a:bodyPr/>
                    <a:lstStyle/>
                    <a:p>
                      <a:r>
                        <a:rPr lang="en-US" dirty="0" smtClean="0"/>
                        <a:t>Keep Unique</a:t>
                      </a:r>
                      <a:r>
                        <a:rPr lang="en-US" baseline="0" dirty="0" smtClean="0"/>
                        <a:t> Rows</a:t>
                      </a:r>
                      <a:endParaRPr lang="en-US" dirty="0"/>
                    </a:p>
                  </a:txBody>
                  <a:tcPr/>
                </a:tc>
                <a:tc>
                  <a:txBody>
                    <a:bodyPr/>
                    <a:lstStyle/>
                    <a:p>
                      <a:r>
                        <a:rPr lang="en-US" dirty="0" smtClean="0"/>
                        <a:t>Specify whether duplicate values are unique values</a:t>
                      </a:r>
                      <a:r>
                        <a:rPr lang="en-US" baseline="0" dirty="0" smtClean="0"/>
                        <a:t> or single value</a:t>
                      </a:r>
                      <a:endParaRPr lang="en-US" dirty="0" smtClean="0"/>
                    </a:p>
                  </a:txBody>
                  <a:tcPr/>
                </a:tc>
              </a:tr>
              <a:tr h="370840">
                <a:tc>
                  <a:txBody>
                    <a:bodyPr/>
                    <a:lstStyle/>
                    <a:p>
                      <a:r>
                        <a:rPr lang="en-US" dirty="0" smtClean="0"/>
                        <a:t>Row Identifier</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Identify</a:t>
                      </a:r>
                      <a:r>
                        <a:rPr lang="en-US" baseline="0" dirty="0" smtClean="0"/>
                        <a:t> column containing distinct value per row (primary key)</a:t>
                      </a:r>
                      <a:endParaRPr lang="en-US" dirty="0" smtClean="0"/>
                    </a:p>
                  </a:txBody>
                  <a:tcPr/>
                </a:tc>
              </a:tr>
            </a:tbl>
          </a:graphicData>
        </a:graphic>
      </p:graphicFrame>
    </p:spTree>
    <p:extLst>
      <p:ext uri="{BB962C8B-B14F-4D97-AF65-F5344CB8AC3E}">
        <p14:creationId xmlns:p14="http://schemas.microsoft.com/office/powerpoint/2010/main" val="206680247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smtClean="0"/>
              <a:t>Module Overview</a:t>
            </a:r>
          </a:p>
        </p:txBody>
      </p:sp>
      <p:sp>
        <p:nvSpPr>
          <p:cNvPr id="7171" name="Rectangle 3"/>
          <p:cNvSpPr>
            <a:spLocks noGrp="1" noChangeArrowheads="1"/>
          </p:cNvSpPr>
          <p:nvPr>
            <p:ph type="body" idx="1"/>
          </p:nvPr>
        </p:nvSpPr>
        <p:spPr>
          <a:noFill/>
        </p:spPr>
        <p:txBody>
          <a:bodyPr/>
          <a:lstStyle/>
          <a:p>
            <a:pPr>
              <a:buFont typeface="Arial"/>
              <a:buChar char="•"/>
            </a:pPr>
            <a:r>
              <a:rPr lang="en-US" dirty="0"/>
              <a:t>Server Modes</a:t>
            </a:r>
          </a:p>
          <a:p>
            <a:pPr>
              <a:buFont typeface="Arial"/>
              <a:buChar char="•"/>
            </a:pPr>
            <a:r>
              <a:rPr lang="en-US" dirty="0"/>
              <a:t>Tabular Modeling</a:t>
            </a:r>
          </a:p>
          <a:p>
            <a:pPr>
              <a:buFont typeface="Arial"/>
              <a:buChar char="•"/>
            </a:pPr>
            <a:r>
              <a:rPr lang="en-US" smtClean="0"/>
              <a:t>Administration</a:t>
            </a:r>
            <a:endParaRPr lang="en-US" dirty="0"/>
          </a:p>
        </p:txBody>
      </p:sp>
    </p:spTree>
    <p:extLst>
      <p:ext uri="{BB962C8B-B14F-4D97-AF65-F5344CB8AC3E}">
        <p14:creationId xmlns:p14="http://schemas.microsoft.com/office/powerpoint/2010/main" val="2912094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Reporting Properties—Column</a:t>
            </a:r>
            <a:endParaRPr lang="en-US" dirty="0"/>
          </a:p>
        </p:txBody>
      </p:sp>
      <p:graphicFrame>
        <p:nvGraphicFramePr>
          <p:cNvPr id="7" name="Content Placeholder 4"/>
          <p:cNvGraphicFramePr>
            <a:graphicFrameLocks/>
          </p:cNvGraphicFramePr>
          <p:nvPr>
            <p:extLst>
              <p:ext uri="{D42A27DB-BD31-4B8C-83A1-F6EECF244321}">
                <p14:modId xmlns:p14="http://schemas.microsoft.com/office/powerpoint/2010/main" val="3545662489"/>
              </p:ext>
            </p:extLst>
          </p:nvPr>
        </p:nvGraphicFramePr>
        <p:xfrm>
          <a:off x="384048" y="1752600"/>
          <a:ext cx="8390342" cy="2123440"/>
        </p:xfrm>
        <a:graphic>
          <a:graphicData uri="http://schemas.openxmlformats.org/drawingml/2006/table">
            <a:tbl>
              <a:tblPr firstRow="1" bandRow="1">
                <a:tableStyleId>{5C22544A-7EE6-4342-B048-85BDC9FD1C3A}</a:tableStyleId>
              </a:tblPr>
              <a:tblGrid>
                <a:gridCol w="1905000"/>
                <a:gridCol w="6485342"/>
              </a:tblGrid>
              <a:tr h="370840">
                <a:tc>
                  <a:txBody>
                    <a:bodyPr/>
                    <a:lstStyle/>
                    <a:p>
                      <a:r>
                        <a:rPr lang="en-US" dirty="0" smtClean="0">
                          <a:solidFill>
                            <a:srgbClr val="000000"/>
                          </a:solidFill>
                        </a:rPr>
                        <a:t>Use this property</a:t>
                      </a:r>
                      <a:endParaRPr lang="en-US" dirty="0">
                        <a:solidFill>
                          <a:srgbClr val="000000"/>
                        </a:solidFill>
                      </a:endParaRPr>
                    </a:p>
                  </a:txBody>
                  <a:tcPr/>
                </a:tc>
                <a:tc>
                  <a:txBody>
                    <a:bodyPr/>
                    <a:lstStyle/>
                    <a:p>
                      <a:r>
                        <a:rPr lang="en-US" dirty="0" smtClean="0">
                          <a:solidFill>
                            <a:srgbClr val="000000"/>
                          </a:solidFill>
                        </a:rPr>
                        <a:t>To do this</a:t>
                      </a:r>
                      <a:endParaRPr lang="en-US" dirty="0">
                        <a:solidFill>
                          <a:srgbClr val="000000"/>
                        </a:solidFill>
                      </a:endParaRPr>
                    </a:p>
                  </a:txBody>
                  <a:tcPr/>
                </a:tc>
              </a:tr>
              <a:tr h="370840">
                <a:tc>
                  <a:txBody>
                    <a:bodyPr/>
                    <a:lstStyle/>
                    <a:p>
                      <a:r>
                        <a:rPr lang="en-US" dirty="0" smtClean="0"/>
                        <a:t>Default Label</a:t>
                      </a:r>
                      <a:endParaRPr lang="en-US" dirty="0"/>
                    </a:p>
                  </a:txBody>
                  <a:tcPr/>
                </a:tc>
                <a:tc>
                  <a:txBody>
                    <a:bodyPr/>
                    <a:lstStyle/>
                    <a:p>
                      <a:r>
                        <a:rPr lang="en-US" sz="1800" kern="1200" dirty="0" smtClean="0">
                          <a:solidFill>
                            <a:schemeClr val="dk1"/>
                          </a:solidFill>
                          <a:effectLst/>
                          <a:latin typeface="+mn-lt"/>
                          <a:ea typeface="+mn-ea"/>
                          <a:cs typeface="+mn-cs"/>
                        </a:rPr>
                        <a:t>Specify</a:t>
                      </a:r>
                      <a:r>
                        <a:rPr lang="en-US" sz="1800" kern="1200" baseline="0" dirty="0" smtClean="0">
                          <a:solidFill>
                            <a:schemeClr val="dk1"/>
                          </a:solidFill>
                          <a:effectLst/>
                          <a:latin typeface="+mn-lt"/>
                          <a:ea typeface="+mn-ea"/>
                          <a:cs typeface="+mn-cs"/>
                        </a:rPr>
                        <a:t> whether column contains display name (one per table)</a:t>
                      </a:r>
                      <a:endParaRPr lang="en-US" dirty="0"/>
                    </a:p>
                  </a:txBody>
                  <a:tcPr/>
                </a:tc>
              </a:tr>
              <a:tr h="370840">
                <a:tc>
                  <a:txBody>
                    <a:bodyPr/>
                    <a:lstStyle/>
                    <a:p>
                      <a:r>
                        <a:rPr lang="en-US" dirty="0" smtClean="0"/>
                        <a:t>Image URL</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Specify</a:t>
                      </a:r>
                      <a:r>
                        <a:rPr lang="en-US" sz="1800" kern="1200" baseline="0" dirty="0" smtClean="0">
                          <a:solidFill>
                            <a:schemeClr val="dk1"/>
                          </a:solidFill>
                          <a:effectLst/>
                          <a:latin typeface="+mn-lt"/>
                          <a:ea typeface="+mn-ea"/>
                          <a:cs typeface="+mn-cs"/>
                        </a:rPr>
                        <a:t> whether URL is image to retrieve or string </a:t>
                      </a:r>
                      <a:endParaRPr lang="en-US" dirty="0" smtClean="0"/>
                    </a:p>
                  </a:txBody>
                  <a:tcPr/>
                </a:tc>
              </a:tr>
              <a:tr h="370840">
                <a:tc>
                  <a:txBody>
                    <a:bodyPr/>
                    <a:lstStyle/>
                    <a:p>
                      <a:r>
                        <a:rPr lang="en-US" dirty="0" smtClean="0"/>
                        <a:t>Row</a:t>
                      </a:r>
                      <a:r>
                        <a:rPr lang="en-US" baseline="0" dirty="0" smtClean="0"/>
                        <a:t> Identifier</a:t>
                      </a:r>
                      <a:endParaRPr lang="en-US" dirty="0"/>
                    </a:p>
                  </a:txBody>
                  <a:tcPr/>
                </a:tc>
                <a:tc>
                  <a:txBody>
                    <a:bodyPr/>
                    <a:lstStyle/>
                    <a:p>
                      <a:r>
                        <a:rPr lang="en-US" dirty="0" smtClean="0"/>
                        <a:t>Specify whether column identifiers are</a:t>
                      </a:r>
                      <a:r>
                        <a:rPr lang="en-US" baseline="0" dirty="0" smtClean="0"/>
                        <a:t> unique (one per table)</a:t>
                      </a:r>
                      <a:endParaRPr lang="en-US" dirty="0"/>
                    </a:p>
                  </a:txBody>
                  <a:tcPr/>
                </a:tc>
              </a:tr>
              <a:tr h="370840">
                <a:tc>
                  <a:txBody>
                    <a:bodyPr/>
                    <a:lstStyle/>
                    <a:p>
                      <a:r>
                        <a:rPr lang="en-US" dirty="0" smtClean="0"/>
                        <a:t>Table</a:t>
                      </a:r>
                      <a:r>
                        <a:rPr lang="en-US" baseline="0" dirty="0" smtClean="0"/>
                        <a:t> Detail Position</a:t>
                      </a:r>
                      <a:endParaRPr lang="en-US" dirty="0"/>
                    </a:p>
                  </a:txBody>
                  <a:tcPr/>
                </a:tc>
                <a:tc>
                  <a:txBody>
                    <a:bodyPr/>
                    <a:lstStyle/>
                    <a:p>
                      <a:r>
                        <a:rPr lang="en-US" dirty="0" smtClean="0"/>
                        <a:t>Set sequence</a:t>
                      </a:r>
                      <a:r>
                        <a:rPr lang="en-US" baseline="0" dirty="0" smtClean="0"/>
                        <a:t> order of column relative to other Default Field Set columns</a:t>
                      </a:r>
                      <a:endParaRPr lang="en-US" dirty="0" smtClean="0"/>
                    </a:p>
                  </a:txBody>
                  <a:tcPr/>
                </a:tc>
              </a:tr>
            </a:tbl>
          </a:graphicData>
        </a:graphic>
      </p:graphicFrame>
    </p:spTree>
    <p:extLst>
      <p:ext uri="{BB962C8B-B14F-4D97-AF65-F5344CB8AC3E}">
        <p14:creationId xmlns:p14="http://schemas.microsoft.com/office/powerpoint/2010/main" val="419691163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534400" cy="533400"/>
          </a:xfrm>
        </p:spPr>
        <p:txBody>
          <a:bodyPr/>
          <a:lstStyle/>
          <a:p>
            <a:r>
              <a:rPr lang="en-US" dirty="0" smtClean="0"/>
              <a:t>In-Memory Mode versus Direct Query Mode</a:t>
            </a:r>
            <a:endParaRPr lang="en-US" dirty="0"/>
          </a:p>
        </p:txBody>
      </p:sp>
      <p:pic>
        <p:nvPicPr>
          <p:cNvPr id="5" name="Picture 4"/>
          <p:cNvPicPr>
            <a:picLocks noChangeAspect="1"/>
          </p:cNvPicPr>
          <p:nvPr/>
        </p:nvPicPr>
        <p:blipFill>
          <a:blip r:embed="rId3"/>
          <a:stretch>
            <a:fillRect/>
          </a:stretch>
        </p:blipFill>
        <p:spPr>
          <a:xfrm>
            <a:off x="457200" y="1371600"/>
            <a:ext cx="8095488" cy="4876800"/>
          </a:xfrm>
          <a:prstGeom prst="rect">
            <a:avLst/>
          </a:prstGeom>
        </p:spPr>
      </p:pic>
    </p:spTree>
    <p:extLst>
      <p:ext uri="{BB962C8B-B14F-4D97-AF65-F5344CB8AC3E}">
        <p14:creationId xmlns:p14="http://schemas.microsoft.com/office/powerpoint/2010/main" val="224749002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Modes</a:t>
            </a:r>
            <a:endParaRPr lang="en-US" dirty="0"/>
          </a:p>
        </p:txBody>
      </p:sp>
      <p:graphicFrame>
        <p:nvGraphicFramePr>
          <p:cNvPr id="7" name="Content Placeholder 4"/>
          <p:cNvGraphicFramePr>
            <a:graphicFrameLocks/>
          </p:cNvGraphicFramePr>
          <p:nvPr>
            <p:extLst>
              <p:ext uri="{D42A27DB-BD31-4B8C-83A1-F6EECF244321}">
                <p14:modId xmlns:p14="http://schemas.microsoft.com/office/powerpoint/2010/main" val="869153451"/>
              </p:ext>
            </p:extLst>
          </p:nvPr>
        </p:nvGraphicFramePr>
        <p:xfrm>
          <a:off x="384048" y="1752600"/>
          <a:ext cx="8399053" cy="2661920"/>
        </p:xfrm>
        <a:graphic>
          <a:graphicData uri="http://schemas.openxmlformats.org/drawingml/2006/table">
            <a:tbl>
              <a:tblPr firstRow="1" bandRow="1">
                <a:tableStyleId>{5C22544A-7EE6-4342-B048-85BDC9FD1C3A}</a:tableStyleId>
              </a:tblPr>
              <a:tblGrid>
                <a:gridCol w="2139263"/>
                <a:gridCol w="6259790"/>
              </a:tblGrid>
              <a:tr h="370840">
                <a:tc>
                  <a:txBody>
                    <a:bodyPr/>
                    <a:lstStyle/>
                    <a:p>
                      <a:r>
                        <a:rPr lang="en-US" dirty="0" smtClean="0">
                          <a:solidFill>
                            <a:srgbClr val="000000"/>
                          </a:solidFill>
                        </a:rPr>
                        <a:t>Use this query mode</a:t>
                      </a:r>
                      <a:endParaRPr lang="en-US" dirty="0">
                        <a:solidFill>
                          <a:srgbClr val="000000"/>
                        </a:solidFill>
                      </a:endParaRPr>
                    </a:p>
                  </a:txBody>
                  <a:tcPr/>
                </a:tc>
                <a:tc>
                  <a:txBody>
                    <a:bodyPr/>
                    <a:lstStyle/>
                    <a:p>
                      <a:r>
                        <a:rPr lang="en-US" dirty="0" smtClean="0">
                          <a:solidFill>
                            <a:srgbClr val="000000"/>
                          </a:solidFill>
                        </a:rPr>
                        <a:t>To do this</a:t>
                      </a:r>
                      <a:endParaRPr lang="en-US" dirty="0">
                        <a:solidFill>
                          <a:srgbClr val="000000"/>
                        </a:solidFill>
                      </a:endParaRPr>
                    </a:p>
                  </a:txBody>
                  <a:tcPr/>
                </a:tc>
              </a:tr>
              <a:tr h="370840">
                <a:tc>
                  <a:txBody>
                    <a:bodyPr/>
                    <a:lstStyle/>
                    <a:p>
                      <a:r>
                        <a:rPr lang="en-US" dirty="0" err="1" smtClean="0"/>
                        <a:t>DirectQuery</a:t>
                      </a:r>
                      <a:endParaRPr lang="en-US" dirty="0"/>
                    </a:p>
                  </a:txBody>
                  <a:tcPr/>
                </a:tc>
                <a:tc>
                  <a:txBody>
                    <a:bodyPr/>
                    <a:lstStyle/>
                    <a:p>
                      <a:r>
                        <a:rPr lang="en-US" sz="1800" kern="1200" dirty="0" smtClean="0">
                          <a:solidFill>
                            <a:schemeClr val="dk1"/>
                          </a:solidFill>
                          <a:effectLst/>
                          <a:latin typeface="+mn-lt"/>
                          <a:ea typeface="+mn-ea"/>
                          <a:cs typeface="+mn-cs"/>
                        </a:rPr>
                        <a:t>Use relational source only</a:t>
                      </a:r>
                      <a:endParaRPr lang="en-US" dirty="0"/>
                    </a:p>
                  </a:txBody>
                  <a:tcPr/>
                </a:tc>
              </a:tr>
              <a:tr h="370840">
                <a:tc>
                  <a:txBody>
                    <a:bodyPr/>
                    <a:lstStyle/>
                    <a:p>
                      <a:r>
                        <a:rPr lang="en-US" dirty="0" err="1" smtClean="0"/>
                        <a:t>DirectQuery</a:t>
                      </a:r>
                      <a:r>
                        <a:rPr lang="en-US" dirty="0" smtClean="0"/>
                        <a:t> with</a:t>
                      </a:r>
                      <a:r>
                        <a:rPr lang="en-US" baseline="0" dirty="0" smtClean="0"/>
                        <a:t> </a:t>
                      </a:r>
                      <a:br>
                        <a:rPr lang="en-US" baseline="0" dirty="0" smtClean="0"/>
                      </a:br>
                      <a:r>
                        <a:rPr lang="en-US" baseline="0" dirty="0" smtClean="0"/>
                        <a:t>In-Memory</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Use relational</a:t>
                      </a:r>
                      <a:r>
                        <a:rPr lang="en-US" sz="1800" kern="1200" baseline="0" dirty="0" smtClean="0">
                          <a:solidFill>
                            <a:schemeClr val="dk1"/>
                          </a:solidFill>
                          <a:effectLst/>
                          <a:latin typeface="+mn-lt"/>
                          <a:ea typeface="+mn-ea"/>
                          <a:cs typeface="+mn-cs"/>
                        </a:rPr>
                        <a:t> source unless client connection string specifies otherwise</a:t>
                      </a:r>
                      <a:endParaRPr lang="en-US" dirty="0" smtClean="0"/>
                    </a:p>
                  </a:txBody>
                  <a:tcPr/>
                </a:tc>
              </a:tr>
              <a:tr h="370840">
                <a:tc>
                  <a:txBody>
                    <a:bodyPr/>
                    <a:lstStyle/>
                    <a:p>
                      <a:r>
                        <a:rPr lang="en-US" dirty="0" smtClean="0"/>
                        <a:t>In-Memory</a:t>
                      </a:r>
                      <a:endParaRPr lang="en-US" dirty="0"/>
                    </a:p>
                  </a:txBody>
                  <a:tcPr/>
                </a:tc>
                <a:tc>
                  <a:txBody>
                    <a:bodyPr/>
                    <a:lstStyle/>
                    <a:p>
                      <a:r>
                        <a:rPr lang="en-US" dirty="0" smtClean="0"/>
                        <a:t>Use in-memory cache only</a:t>
                      </a:r>
                      <a:endParaRPr lang="en-US" dirty="0"/>
                    </a:p>
                  </a:txBody>
                  <a:tcPr/>
                </a:tc>
              </a:tr>
              <a:tr h="370840">
                <a:tc>
                  <a:txBody>
                    <a:bodyPr/>
                    <a:lstStyle/>
                    <a:p>
                      <a:r>
                        <a:rPr lang="en-US" dirty="0" smtClean="0"/>
                        <a:t>In-Memory</a:t>
                      </a:r>
                      <a:r>
                        <a:rPr lang="en-US" baseline="0" dirty="0" smtClean="0"/>
                        <a:t> with </a:t>
                      </a:r>
                      <a:r>
                        <a:rPr lang="en-US" baseline="0" dirty="0" err="1" smtClean="0"/>
                        <a:t>DirectQuery</a:t>
                      </a:r>
                      <a:endParaRPr lang="en-US" dirty="0"/>
                    </a:p>
                  </a:txBody>
                  <a:tcPr/>
                </a:tc>
                <a:tc>
                  <a:txBody>
                    <a:bodyPr/>
                    <a:lstStyle/>
                    <a:p>
                      <a:r>
                        <a:rPr lang="en-US" dirty="0" smtClean="0"/>
                        <a:t>Use cache unless client connection string</a:t>
                      </a:r>
                      <a:r>
                        <a:rPr lang="en-US" baseline="0" dirty="0" smtClean="0"/>
                        <a:t> specifies otherwise</a:t>
                      </a:r>
                      <a:endParaRPr lang="en-US" dirty="0" smtClean="0"/>
                    </a:p>
                  </a:txBody>
                  <a:tcPr/>
                </a:tc>
              </a:tr>
            </a:tbl>
          </a:graphicData>
        </a:graphic>
      </p:graphicFrame>
    </p:spTree>
    <p:extLst>
      <p:ext uri="{BB962C8B-B14F-4D97-AF65-F5344CB8AC3E}">
        <p14:creationId xmlns:p14="http://schemas.microsoft.com/office/powerpoint/2010/main" val="226338467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a:off x="76636" y="1105820"/>
            <a:ext cx="8946943" cy="5102100"/>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4000" b="1" i="0" u="none" strike="noStrike" cap="none" normalizeH="0" baseline="0" smtClean="0">
              <a:ln>
                <a:noFill/>
              </a:ln>
              <a:solidFill>
                <a:srgbClr val="FFCC00"/>
              </a:solidFill>
              <a:effectLst/>
              <a:latin typeface="Eurostile" pitchFamily="34" charset="0"/>
            </a:endParaRPr>
          </a:p>
        </p:txBody>
      </p:sp>
      <p:pic>
        <p:nvPicPr>
          <p:cNvPr id="41" name="Picture 40"/>
          <p:cNvPicPr>
            <a:picLocks noChangeAspect="1"/>
          </p:cNvPicPr>
          <p:nvPr/>
        </p:nvPicPr>
        <p:blipFill>
          <a:blip r:embed="rId3"/>
          <a:stretch>
            <a:fillRect/>
          </a:stretch>
        </p:blipFill>
        <p:spPr>
          <a:xfrm>
            <a:off x="6532257" y="3048000"/>
            <a:ext cx="2286000" cy="2286000"/>
          </a:xfrm>
          <a:prstGeom prst="rect">
            <a:avLst/>
          </a:prstGeom>
        </p:spPr>
      </p:pic>
      <p:pic>
        <p:nvPicPr>
          <p:cNvPr id="21" name="Picture 74" descr="Internet01"/>
          <p:cNvPicPr>
            <a:picLocks noChangeAspect="1" noChangeArrowheads="1"/>
          </p:cNvPicPr>
          <p:nvPr/>
        </p:nvPicPr>
        <p:blipFill>
          <a:blip r:embed="rId4"/>
          <a:srcRect/>
          <a:stretch>
            <a:fillRect/>
          </a:stretch>
        </p:blipFill>
        <p:spPr bwMode="auto">
          <a:xfrm>
            <a:off x="4787908" y="1447800"/>
            <a:ext cx="1034068" cy="9906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Server Modes</a:t>
            </a:r>
            <a:endParaRPr lang="en-US" dirty="0"/>
          </a:p>
        </p:txBody>
      </p:sp>
      <p:pic>
        <p:nvPicPr>
          <p:cNvPr id="5" name="Picture 4"/>
          <p:cNvPicPr>
            <a:picLocks noChangeAspect="1"/>
          </p:cNvPicPr>
          <p:nvPr/>
        </p:nvPicPr>
        <p:blipFill>
          <a:blip r:embed="rId3"/>
          <a:stretch>
            <a:fillRect/>
          </a:stretch>
        </p:blipFill>
        <p:spPr>
          <a:xfrm>
            <a:off x="215908" y="3048000"/>
            <a:ext cx="2286000" cy="2286000"/>
          </a:xfrm>
          <a:prstGeom prst="rect">
            <a:avLst/>
          </a:prstGeom>
        </p:spPr>
      </p:pic>
      <p:sp>
        <p:nvSpPr>
          <p:cNvPr id="9" name="TextBox 8"/>
          <p:cNvSpPr txBox="1"/>
          <p:nvPr/>
        </p:nvSpPr>
        <p:spPr>
          <a:xfrm>
            <a:off x="228600" y="5410200"/>
            <a:ext cx="2590800" cy="651460"/>
          </a:xfrm>
          <a:prstGeom prst="rect">
            <a:avLst/>
          </a:prstGeom>
          <a:noFill/>
        </p:spPr>
        <p:txBody>
          <a:bodyPr wrap="square" rtlCol="0">
            <a:spAutoFit/>
          </a:bodyPr>
          <a:lstStyle/>
          <a:p>
            <a:pPr algn="ctr"/>
            <a:r>
              <a:rPr lang="en-US" sz="2000" b="1" dirty="0" smtClean="0">
                <a:solidFill>
                  <a:srgbClr val="000000"/>
                </a:solidFill>
              </a:rPr>
              <a:t>Multidimensional &amp;</a:t>
            </a:r>
          </a:p>
          <a:p>
            <a:pPr algn="ctr"/>
            <a:r>
              <a:rPr lang="en-US" sz="2000" b="1" dirty="0" smtClean="0">
                <a:solidFill>
                  <a:srgbClr val="000000"/>
                </a:solidFill>
              </a:rPr>
              <a:t>Data Mining Mode </a:t>
            </a:r>
            <a:endParaRPr lang="en-US" sz="2000" b="1" dirty="0">
              <a:solidFill>
                <a:srgbClr val="000000"/>
              </a:solidFill>
            </a:endParaRPr>
          </a:p>
        </p:txBody>
      </p:sp>
      <p:pic>
        <p:nvPicPr>
          <p:cNvPr id="15" name="Picture 14"/>
          <p:cNvPicPr>
            <a:picLocks noChangeAspect="1"/>
          </p:cNvPicPr>
          <p:nvPr/>
        </p:nvPicPr>
        <p:blipFill>
          <a:blip r:embed="rId3"/>
          <a:stretch>
            <a:fillRect/>
          </a:stretch>
        </p:blipFill>
        <p:spPr>
          <a:xfrm>
            <a:off x="3565875" y="3048000"/>
            <a:ext cx="2286000" cy="2286000"/>
          </a:xfrm>
          <a:prstGeom prst="rect">
            <a:avLst/>
          </a:prstGeom>
        </p:spPr>
      </p:pic>
      <p:sp>
        <p:nvSpPr>
          <p:cNvPr id="19" name="TextBox 18"/>
          <p:cNvSpPr txBox="1"/>
          <p:nvPr/>
        </p:nvSpPr>
        <p:spPr>
          <a:xfrm>
            <a:off x="3111508" y="5421868"/>
            <a:ext cx="2590800" cy="374461"/>
          </a:xfrm>
          <a:prstGeom prst="rect">
            <a:avLst/>
          </a:prstGeom>
          <a:noFill/>
        </p:spPr>
        <p:txBody>
          <a:bodyPr wrap="square" rtlCol="0">
            <a:spAutoFit/>
          </a:bodyPr>
          <a:lstStyle/>
          <a:p>
            <a:pPr algn="ctr"/>
            <a:r>
              <a:rPr lang="en-US" sz="2000" b="1" dirty="0" smtClean="0">
                <a:solidFill>
                  <a:srgbClr val="000000"/>
                </a:solidFill>
              </a:rPr>
              <a:t>Tabular Mode</a:t>
            </a:r>
            <a:endParaRPr lang="en-US" sz="2000" b="1" dirty="0">
              <a:solidFill>
                <a:srgbClr val="000000"/>
              </a:solidFill>
            </a:endParaRPr>
          </a:p>
        </p:txBody>
      </p:sp>
      <p:pic>
        <p:nvPicPr>
          <p:cNvPr id="29" name="Picture 6" descr="relational_db"/>
          <p:cNvPicPr>
            <a:picLocks noChangeAspect="1" noChangeArrowheads="1"/>
          </p:cNvPicPr>
          <p:nvPr/>
        </p:nvPicPr>
        <p:blipFill>
          <a:blip r:embed="rId5" cstate="print"/>
          <a:srcRect/>
          <a:stretch>
            <a:fillRect/>
          </a:stretch>
        </p:blipFill>
        <p:spPr bwMode="auto">
          <a:xfrm>
            <a:off x="977908" y="1447801"/>
            <a:ext cx="818148" cy="914400"/>
          </a:xfrm>
          <a:prstGeom prst="rect">
            <a:avLst/>
          </a:prstGeom>
          <a:noFill/>
          <a:ln w="9525">
            <a:noFill/>
            <a:miter lim="800000"/>
            <a:headEnd/>
            <a:tailEnd/>
          </a:ln>
        </p:spPr>
      </p:pic>
      <p:sp>
        <p:nvSpPr>
          <p:cNvPr id="30" name="TextBox 29"/>
          <p:cNvSpPr txBox="1"/>
          <p:nvPr/>
        </p:nvSpPr>
        <p:spPr>
          <a:xfrm>
            <a:off x="2578108" y="2590800"/>
            <a:ext cx="4267200" cy="374461"/>
          </a:xfrm>
          <a:prstGeom prst="rect">
            <a:avLst/>
          </a:prstGeom>
          <a:noFill/>
        </p:spPr>
        <p:txBody>
          <a:bodyPr wrap="square" rtlCol="0">
            <a:spAutoFit/>
          </a:bodyPr>
          <a:lstStyle/>
          <a:p>
            <a:pPr algn="ctr"/>
            <a:r>
              <a:rPr lang="en-US" sz="2000" b="1" dirty="0" smtClean="0">
                <a:solidFill>
                  <a:srgbClr val="000000"/>
                </a:solidFill>
              </a:rPr>
              <a:t>Source</a:t>
            </a:r>
            <a:r>
              <a:rPr lang="en-US" sz="2000" b="1" dirty="0">
                <a:solidFill>
                  <a:srgbClr val="000000"/>
                </a:solidFill>
              </a:rPr>
              <a:t> </a:t>
            </a:r>
            <a:r>
              <a:rPr lang="en-US" sz="2000" b="1" dirty="0" smtClean="0">
                <a:solidFill>
                  <a:srgbClr val="000000"/>
                </a:solidFill>
              </a:rPr>
              <a:t>Systems</a:t>
            </a:r>
            <a:endParaRPr lang="en-US" sz="2000" b="1" dirty="0">
              <a:solidFill>
                <a:srgbClr val="000000"/>
              </a:solidFill>
            </a:endParaRPr>
          </a:p>
        </p:txBody>
      </p:sp>
      <p:pic>
        <p:nvPicPr>
          <p:cNvPr id="34" name="Picture 19" descr="multi_db_2"/>
          <p:cNvPicPr>
            <a:picLocks noChangeAspect="1" noChangeArrowheads="1"/>
          </p:cNvPicPr>
          <p:nvPr/>
        </p:nvPicPr>
        <p:blipFill>
          <a:blip r:embed="rId6" cstate="print"/>
          <a:srcRect/>
          <a:stretch>
            <a:fillRect/>
          </a:stretch>
        </p:blipFill>
        <p:spPr bwMode="auto">
          <a:xfrm>
            <a:off x="1587508" y="3645932"/>
            <a:ext cx="981332" cy="1235751"/>
          </a:xfrm>
          <a:prstGeom prst="rect">
            <a:avLst/>
          </a:prstGeom>
          <a:noFill/>
          <a:ln w="9525">
            <a:noFill/>
            <a:miter lim="800000"/>
            <a:headEnd/>
            <a:tailEnd/>
          </a:ln>
        </p:spPr>
      </p:pic>
      <p:pic>
        <p:nvPicPr>
          <p:cNvPr id="36" name="Picture 35"/>
          <p:cNvPicPr>
            <a:picLocks noChangeAspect="1"/>
          </p:cNvPicPr>
          <p:nvPr/>
        </p:nvPicPr>
        <p:blipFill>
          <a:blip r:embed="rId7"/>
          <a:stretch>
            <a:fillRect/>
          </a:stretch>
        </p:blipFill>
        <p:spPr>
          <a:xfrm>
            <a:off x="1816108" y="4560332"/>
            <a:ext cx="533400" cy="533400"/>
          </a:xfrm>
          <a:prstGeom prst="rect">
            <a:avLst/>
          </a:prstGeom>
        </p:spPr>
      </p:pic>
      <p:pic>
        <p:nvPicPr>
          <p:cNvPr id="37" name="Picture 4" descr="spreadsheet.png"/>
          <p:cNvPicPr>
            <a:picLocks noChangeAspect="1"/>
          </p:cNvPicPr>
          <p:nvPr/>
        </p:nvPicPr>
        <p:blipFill>
          <a:blip r:embed="rId8" cstate="print"/>
          <a:srcRect/>
          <a:stretch>
            <a:fillRect/>
          </a:stretch>
        </p:blipFill>
        <p:spPr bwMode="auto">
          <a:xfrm>
            <a:off x="4861275" y="4038600"/>
            <a:ext cx="868432" cy="734877"/>
          </a:xfrm>
          <a:prstGeom prst="rect">
            <a:avLst/>
          </a:prstGeom>
          <a:noFill/>
          <a:ln w="9525">
            <a:noFill/>
            <a:miter lim="800000"/>
            <a:headEnd/>
            <a:tailEnd/>
          </a:ln>
        </p:spPr>
      </p:pic>
      <p:pic>
        <p:nvPicPr>
          <p:cNvPr id="38" name="Picture 37"/>
          <p:cNvPicPr>
            <a:picLocks noChangeAspect="1"/>
          </p:cNvPicPr>
          <p:nvPr/>
        </p:nvPicPr>
        <p:blipFill>
          <a:blip r:embed="rId9"/>
          <a:stretch>
            <a:fillRect/>
          </a:stretch>
        </p:blipFill>
        <p:spPr>
          <a:xfrm>
            <a:off x="7912108" y="3657600"/>
            <a:ext cx="787400" cy="868855"/>
          </a:xfrm>
          <a:prstGeom prst="rect">
            <a:avLst/>
          </a:prstGeom>
        </p:spPr>
      </p:pic>
      <p:pic>
        <p:nvPicPr>
          <p:cNvPr id="39" name="Picture 38"/>
          <p:cNvPicPr>
            <a:picLocks noChangeAspect="1"/>
          </p:cNvPicPr>
          <p:nvPr/>
        </p:nvPicPr>
        <p:blipFill>
          <a:blip r:embed="rId10"/>
          <a:stretch>
            <a:fillRect/>
          </a:stretch>
        </p:blipFill>
        <p:spPr>
          <a:xfrm rot="548362">
            <a:off x="3243045" y="1503137"/>
            <a:ext cx="757307" cy="757307"/>
          </a:xfrm>
          <a:prstGeom prst="rect">
            <a:avLst/>
          </a:prstGeom>
        </p:spPr>
      </p:pic>
      <p:pic>
        <p:nvPicPr>
          <p:cNvPr id="40" name="Picture 2" descr="C:\Users\smisner.DATAINSPIRATION.000\AppData\Local\Microsoft\Windows\Temporary Internet Files\Content.IE5\MPEX2IEF\MCBS00877A0000[1].gif"/>
          <p:cNvPicPr>
            <a:picLocks noChangeAspect="1" noChangeArrowheads="1"/>
          </p:cNvPicPr>
          <p:nvPr/>
        </p:nvPicPr>
        <p:blipFill>
          <a:blip r:embed="rId11" cstate="print"/>
          <a:srcRect/>
          <a:stretch>
            <a:fillRect/>
          </a:stretch>
        </p:blipFill>
        <p:spPr bwMode="auto">
          <a:xfrm>
            <a:off x="6692908" y="1524000"/>
            <a:ext cx="609600" cy="684213"/>
          </a:xfrm>
          <a:prstGeom prst="rect">
            <a:avLst/>
          </a:prstGeom>
          <a:noFill/>
          <a:ln w="9525">
            <a:noFill/>
            <a:miter lim="800000"/>
            <a:headEnd/>
            <a:tailEnd/>
          </a:ln>
        </p:spPr>
      </p:pic>
      <p:sp>
        <p:nvSpPr>
          <p:cNvPr id="42" name="TextBox 41"/>
          <p:cNvSpPr txBox="1"/>
          <p:nvPr/>
        </p:nvSpPr>
        <p:spPr>
          <a:xfrm>
            <a:off x="6055994" y="5421868"/>
            <a:ext cx="2590800" cy="651460"/>
          </a:xfrm>
          <a:prstGeom prst="rect">
            <a:avLst/>
          </a:prstGeom>
          <a:noFill/>
        </p:spPr>
        <p:txBody>
          <a:bodyPr wrap="square" rtlCol="0">
            <a:spAutoFit/>
          </a:bodyPr>
          <a:lstStyle/>
          <a:p>
            <a:pPr algn="ctr"/>
            <a:r>
              <a:rPr lang="en-US" sz="2000" b="1" dirty="0" err="1" smtClean="0">
                <a:solidFill>
                  <a:srgbClr val="000000"/>
                </a:solidFill>
              </a:rPr>
              <a:t>PowerPivot</a:t>
            </a:r>
            <a:r>
              <a:rPr lang="en-US" sz="2000" b="1" dirty="0" smtClean="0">
                <a:solidFill>
                  <a:srgbClr val="000000"/>
                </a:solidFill>
              </a:rPr>
              <a:t> for SharePoint Mode</a:t>
            </a:r>
            <a:endParaRPr lang="en-US" sz="2000" b="1" dirty="0">
              <a:solidFill>
                <a:srgbClr val="000000"/>
              </a:solidFill>
            </a:endParaRPr>
          </a:p>
        </p:txBody>
      </p:sp>
      <p:pic>
        <p:nvPicPr>
          <p:cNvPr id="43" name="Picture 7" descr="C:\Users\smisner\AppData\Local\Temp\SNAGHTML11485d7.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94662" y="4343400"/>
            <a:ext cx="1004525" cy="1004529"/>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p:cNvSpPr/>
          <p:nvPr/>
        </p:nvSpPr>
        <p:spPr bwMode="auto">
          <a:xfrm>
            <a:off x="295586" y="1335743"/>
            <a:ext cx="5068748" cy="5134946"/>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4000" b="1" i="0" u="none" strike="noStrike" cap="none" normalizeH="0" baseline="0" smtClean="0">
              <a:ln>
                <a:noFill/>
              </a:ln>
              <a:solidFill>
                <a:srgbClr val="FFCC00"/>
              </a:solidFill>
              <a:effectLst/>
              <a:latin typeface="Eurostile" pitchFamily="34" charset="0"/>
            </a:endParaRPr>
          </a:p>
        </p:txBody>
      </p:sp>
      <p:sp>
        <p:nvSpPr>
          <p:cNvPr id="8" name="Rounded Rectangle 7"/>
          <p:cNvSpPr/>
          <p:nvPr/>
        </p:nvSpPr>
        <p:spPr bwMode="auto">
          <a:xfrm>
            <a:off x="7882287" y="394154"/>
            <a:ext cx="1138552" cy="886845"/>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4000" b="1" i="0" u="none" strike="noStrike" cap="none" normalizeH="0" baseline="0" smtClean="0">
              <a:ln>
                <a:noFill/>
              </a:ln>
              <a:solidFill>
                <a:srgbClr val="FFCC00"/>
              </a:solidFill>
              <a:effectLst/>
              <a:latin typeface="Eurostile" pitchFamily="34" charset="0"/>
            </a:endParaRPr>
          </a:p>
        </p:txBody>
      </p:sp>
      <p:sp>
        <p:nvSpPr>
          <p:cNvPr id="10" name="Rounded Rectangle 9"/>
          <p:cNvSpPr/>
          <p:nvPr/>
        </p:nvSpPr>
        <p:spPr bwMode="auto">
          <a:xfrm>
            <a:off x="7247325" y="569333"/>
            <a:ext cx="810124" cy="821154"/>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4000" b="1" i="0" u="none" strike="noStrike" cap="none" normalizeH="0" baseline="0" smtClean="0">
              <a:ln>
                <a:noFill/>
              </a:ln>
              <a:solidFill>
                <a:srgbClr val="FFCC00"/>
              </a:solidFill>
              <a:effectLst/>
              <a:latin typeface="Eurostile" pitchFamily="34" charset="0"/>
            </a:endParaRPr>
          </a:p>
        </p:txBody>
      </p:sp>
    </p:spTree>
    <p:extLst>
      <p:ext uri="{BB962C8B-B14F-4D97-AF65-F5344CB8AC3E}">
        <p14:creationId xmlns:p14="http://schemas.microsoft.com/office/powerpoint/2010/main" val="20275542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par>
                                <p:cTn id="14" presetID="10" presetClass="entr" presetSubtype="0"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par>
                          <p:cTn id="44" fill="hold">
                            <p:stCondLst>
                              <p:cond delay="1500"/>
                            </p:stCondLst>
                            <p:childTnLst>
                              <p:par>
                                <p:cTn id="45" presetID="10" presetClass="entr" presetSubtype="0"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30" grpId="0"/>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04800" y="707292"/>
            <a:ext cx="8472577" cy="5757008"/>
          </a:xfrm>
          <a:prstGeom prst="rect">
            <a:avLst/>
          </a:prstGeom>
        </p:spPr>
      </p:pic>
    </p:spTree>
    <p:extLst>
      <p:ext uri="{BB962C8B-B14F-4D97-AF65-F5344CB8AC3E}">
        <p14:creationId xmlns:p14="http://schemas.microsoft.com/office/powerpoint/2010/main" val="256580958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41450" y="579380"/>
            <a:ext cx="5721350" cy="2655570"/>
          </a:xfrm>
          <a:prstGeom prst="rect">
            <a:avLst/>
          </a:prstGeom>
        </p:spPr>
      </p:pic>
      <p:pic>
        <p:nvPicPr>
          <p:cNvPr id="5" name="Picture 4"/>
          <p:cNvPicPr>
            <a:picLocks noChangeAspect="1"/>
          </p:cNvPicPr>
          <p:nvPr/>
        </p:nvPicPr>
        <p:blipFill>
          <a:blip r:embed="rId3"/>
          <a:stretch>
            <a:fillRect/>
          </a:stretch>
        </p:blipFill>
        <p:spPr>
          <a:xfrm>
            <a:off x="1416304" y="3132455"/>
            <a:ext cx="5721350" cy="3573145"/>
          </a:xfrm>
          <a:prstGeom prst="rect">
            <a:avLst/>
          </a:prstGeom>
        </p:spPr>
      </p:pic>
    </p:spTree>
    <p:extLst>
      <p:ext uri="{BB962C8B-B14F-4D97-AF65-F5344CB8AC3E}">
        <p14:creationId xmlns:p14="http://schemas.microsoft.com/office/powerpoint/2010/main" val="143431762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Workspace Database</a:t>
            </a:r>
            <a:endParaRPr lang="en-US" dirty="0"/>
          </a:p>
        </p:txBody>
      </p:sp>
      <p:sp>
        <p:nvSpPr>
          <p:cNvPr id="3" name="Content Placeholder 2"/>
          <p:cNvSpPr>
            <a:spLocks noGrp="1"/>
          </p:cNvSpPr>
          <p:nvPr>
            <p:ph idx="1"/>
          </p:nvPr>
        </p:nvSpPr>
        <p:spPr>
          <a:xfrm>
            <a:off x="457200" y="1524000"/>
            <a:ext cx="5943600" cy="4648200"/>
          </a:xfrm>
        </p:spPr>
        <p:txBody>
          <a:bodyPr/>
          <a:lstStyle/>
          <a:p>
            <a:r>
              <a:rPr lang="en-US" dirty="0" smtClean="0"/>
              <a:t>Table Import Wizard data into memory</a:t>
            </a:r>
          </a:p>
          <a:p>
            <a:r>
              <a:rPr lang="en-US" dirty="0" smtClean="0"/>
              <a:t>Diagram view and data view retrieves data from memory</a:t>
            </a:r>
          </a:p>
          <a:p>
            <a:endParaRPr lang="en-US" dirty="0" smtClean="0"/>
          </a:p>
        </p:txBody>
      </p:sp>
      <p:pic>
        <p:nvPicPr>
          <p:cNvPr id="5" name="Picture 4"/>
          <p:cNvPicPr>
            <a:picLocks noChangeAspect="1"/>
          </p:cNvPicPr>
          <p:nvPr/>
        </p:nvPicPr>
        <p:blipFill>
          <a:blip r:embed="rId3"/>
          <a:stretch>
            <a:fillRect/>
          </a:stretch>
        </p:blipFill>
        <p:spPr>
          <a:xfrm>
            <a:off x="6553200" y="3962400"/>
            <a:ext cx="2286000" cy="2286000"/>
          </a:xfrm>
          <a:prstGeom prst="rect">
            <a:avLst/>
          </a:prstGeom>
        </p:spPr>
      </p:pic>
      <p:pic>
        <p:nvPicPr>
          <p:cNvPr id="6" name="Picture 4" descr="spreadsheet.png"/>
          <p:cNvPicPr>
            <a:picLocks noChangeAspect="1"/>
          </p:cNvPicPr>
          <p:nvPr/>
        </p:nvPicPr>
        <p:blipFill>
          <a:blip r:embed="rId4" cstate="print"/>
          <a:srcRect/>
          <a:stretch>
            <a:fillRect/>
          </a:stretch>
        </p:blipFill>
        <p:spPr bwMode="auto">
          <a:xfrm>
            <a:off x="7772400" y="4648200"/>
            <a:ext cx="868432" cy="734877"/>
          </a:xfrm>
          <a:prstGeom prst="rect">
            <a:avLst/>
          </a:prstGeom>
          <a:noFill/>
          <a:ln w="9525">
            <a:noFill/>
            <a:miter lim="800000"/>
            <a:headEnd/>
            <a:tailEnd/>
          </a:ln>
        </p:spPr>
      </p:pic>
      <p:grpSp>
        <p:nvGrpSpPr>
          <p:cNvPr id="15" name="Group 14"/>
          <p:cNvGrpSpPr/>
          <p:nvPr/>
        </p:nvGrpSpPr>
        <p:grpSpPr>
          <a:xfrm>
            <a:off x="6477000" y="1066800"/>
            <a:ext cx="2286000" cy="1789331"/>
            <a:chOff x="5715000" y="4724400"/>
            <a:chExt cx="2286000" cy="1789331"/>
          </a:xfrm>
        </p:grpSpPr>
        <p:grpSp>
          <p:nvGrpSpPr>
            <p:cNvPr id="9" name="Group 8"/>
            <p:cNvGrpSpPr/>
            <p:nvPr/>
          </p:nvGrpSpPr>
          <p:grpSpPr>
            <a:xfrm>
              <a:off x="5715000" y="4724400"/>
              <a:ext cx="2286000" cy="1789331"/>
              <a:chOff x="6248400" y="1143000"/>
              <a:chExt cx="2286000" cy="1789331"/>
            </a:xfrm>
          </p:grpSpPr>
          <p:sp>
            <p:nvSpPr>
              <p:cNvPr id="10" name="TextBox 9"/>
              <p:cNvSpPr txBox="1"/>
              <p:nvPr/>
            </p:nvSpPr>
            <p:spPr>
              <a:xfrm>
                <a:off x="6248400" y="2286000"/>
                <a:ext cx="2286000" cy="646331"/>
              </a:xfrm>
              <a:prstGeom prst="rect">
                <a:avLst/>
              </a:prstGeom>
              <a:noFill/>
            </p:spPr>
            <p:txBody>
              <a:bodyPr wrap="square" rtlCol="0">
                <a:spAutoFit/>
              </a:bodyPr>
              <a:lstStyle/>
              <a:p>
                <a:pPr algn="ctr"/>
                <a:r>
                  <a:rPr lang="en-US" sz="2000" b="1" dirty="0" smtClean="0"/>
                  <a:t>SQL Server</a:t>
                </a:r>
                <a:br>
                  <a:rPr lang="en-US" sz="2000" b="1" dirty="0" smtClean="0"/>
                </a:br>
                <a:r>
                  <a:rPr lang="en-US" sz="2000" b="1" dirty="0" smtClean="0"/>
                  <a:t>Data Tools</a:t>
                </a:r>
                <a:endParaRPr lang="en-US" sz="2000" b="1" dirty="0"/>
              </a:p>
            </p:txBody>
          </p:sp>
          <p:pic>
            <p:nvPicPr>
              <p:cNvPr id="12" name="Picture 5" descr="C:\Users\smisner\AppData\Local\Microsoft\Windows\Temporary Internet Files\Content.IE5\CRC514N9\MC900431566[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1230" y="1143000"/>
                <a:ext cx="1017090" cy="1028700"/>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Picture 13"/>
            <p:cNvPicPr>
              <a:picLocks noChangeAspect="1"/>
            </p:cNvPicPr>
            <p:nvPr/>
          </p:nvPicPr>
          <p:blipFill>
            <a:blip r:embed="rId6"/>
            <a:stretch>
              <a:fillRect/>
            </a:stretch>
          </p:blipFill>
          <p:spPr>
            <a:xfrm rot="465144">
              <a:off x="6556723" y="4947569"/>
              <a:ext cx="465887" cy="258826"/>
            </a:xfrm>
            <a:prstGeom prst="rect">
              <a:avLst/>
            </a:prstGeom>
          </p:spPr>
        </p:pic>
      </p:grpSp>
      <p:sp>
        <p:nvSpPr>
          <p:cNvPr id="16" name="TextBox 15"/>
          <p:cNvSpPr txBox="1"/>
          <p:nvPr/>
        </p:nvSpPr>
        <p:spPr>
          <a:xfrm>
            <a:off x="6629400" y="6096000"/>
            <a:ext cx="2286000" cy="374461"/>
          </a:xfrm>
          <a:prstGeom prst="rect">
            <a:avLst/>
          </a:prstGeom>
          <a:noFill/>
        </p:spPr>
        <p:txBody>
          <a:bodyPr wrap="square" rtlCol="0">
            <a:spAutoFit/>
          </a:bodyPr>
          <a:lstStyle/>
          <a:p>
            <a:pPr algn="ctr"/>
            <a:r>
              <a:rPr lang="en-US" sz="2000" b="1" dirty="0" smtClean="0"/>
              <a:t>Tabular Server</a:t>
            </a:r>
            <a:endParaRPr lang="en-US" sz="2000" b="1" dirty="0"/>
          </a:p>
        </p:txBody>
      </p:sp>
      <p:sp>
        <p:nvSpPr>
          <p:cNvPr id="17" name="Striped Right Arrow 16"/>
          <p:cNvSpPr/>
          <p:nvPr/>
        </p:nvSpPr>
        <p:spPr bwMode="auto">
          <a:xfrm rot="5400000">
            <a:off x="7010400" y="3124200"/>
            <a:ext cx="914400" cy="609600"/>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8" name="Striped Right Arrow 17"/>
          <p:cNvSpPr/>
          <p:nvPr/>
        </p:nvSpPr>
        <p:spPr bwMode="auto">
          <a:xfrm rot="16200000">
            <a:off x="7543800" y="3124200"/>
            <a:ext cx="914400" cy="609600"/>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9" name="TextBox 18"/>
          <p:cNvSpPr txBox="1"/>
          <p:nvPr/>
        </p:nvSpPr>
        <p:spPr>
          <a:xfrm>
            <a:off x="6172200" y="6553200"/>
            <a:ext cx="2819400" cy="307777"/>
          </a:xfrm>
          <a:prstGeom prst="rect">
            <a:avLst/>
          </a:prstGeom>
          <a:noFill/>
        </p:spPr>
        <p:txBody>
          <a:bodyPr wrap="square" rtlCol="0">
            <a:spAutoFit/>
          </a:bodyPr>
          <a:lstStyle/>
          <a:p>
            <a:pPr algn="ctr"/>
            <a:r>
              <a:rPr lang="en-US" sz="1400" b="1" dirty="0" smtClean="0">
                <a:solidFill>
                  <a:srgbClr val="FF0000"/>
                </a:solidFill>
              </a:rPr>
              <a:t>Must be instance administrator</a:t>
            </a:r>
          </a:p>
        </p:txBody>
      </p:sp>
      <p:graphicFrame>
        <p:nvGraphicFramePr>
          <p:cNvPr id="20" name="Content Placeholder 4"/>
          <p:cNvGraphicFramePr>
            <a:graphicFrameLocks/>
          </p:cNvGraphicFramePr>
          <p:nvPr>
            <p:extLst>
              <p:ext uri="{D42A27DB-BD31-4B8C-83A1-F6EECF244321}">
                <p14:modId xmlns:p14="http://schemas.microsoft.com/office/powerpoint/2010/main" val="3805796291"/>
              </p:ext>
            </p:extLst>
          </p:nvPr>
        </p:nvGraphicFramePr>
        <p:xfrm>
          <a:off x="457200" y="3124200"/>
          <a:ext cx="5867400" cy="3210560"/>
        </p:xfrm>
        <a:graphic>
          <a:graphicData uri="http://schemas.openxmlformats.org/drawingml/2006/table">
            <a:tbl>
              <a:tblPr firstRow="1" bandRow="1">
                <a:tableStyleId>{5C22544A-7EE6-4342-B048-85BDC9FD1C3A}</a:tableStyleId>
              </a:tblPr>
              <a:tblGrid>
                <a:gridCol w="2023241"/>
                <a:gridCol w="3844159"/>
              </a:tblGrid>
              <a:tr h="370840">
                <a:tc>
                  <a:txBody>
                    <a:bodyPr/>
                    <a:lstStyle/>
                    <a:p>
                      <a:r>
                        <a:rPr lang="en-US" dirty="0" smtClean="0">
                          <a:solidFill>
                            <a:schemeClr val="bg2"/>
                          </a:solidFill>
                        </a:rPr>
                        <a:t>This</a:t>
                      </a:r>
                      <a:r>
                        <a:rPr lang="en-US" baseline="0" dirty="0" smtClean="0">
                          <a:solidFill>
                            <a:schemeClr val="bg2"/>
                          </a:solidFill>
                        </a:rPr>
                        <a:t> property</a:t>
                      </a:r>
                      <a:endParaRPr lang="en-US" dirty="0">
                        <a:solidFill>
                          <a:schemeClr val="bg2"/>
                        </a:solidFill>
                      </a:endParaRPr>
                    </a:p>
                  </a:txBody>
                  <a:tcPr/>
                </a:tc>
                <a:tc>
                  <a:txBody>
                    <a:bodyPr/>
                    <a:lstStyle/>
                    <a:p>
                      <a:r>
                        <a:rPr lang="en-US" dirty="0" smtClean="0">
                          <a:solidFill>
                            <a:schemeClr val="bg2"/>
                          </a:solidFill>
                        </a:rPr>
                        <a:t>Does this</a:t>
                      </a:r>
                      <a:endParaRPr lang="en-US" dirty="0">
                        <a:solidFill>
                          <a:schemeClr val="bg2"/>
                        </a:solidFill>
                      </a:endParaRPr>
                    </a:p>
                  </a:txBody>
                  <a:tcPr/>
                </a:tc>
              </a:tr>
              <a:tr h="370840">
                <a:tc>
                  <a:txBody>
                    <a:bodyPr/>
                    <a:lstStyle/>
                    <a:p>
                      <a:r>
                        <a:rPr lang="en-US" dirty="0" smtClean="0"/>
                        <a:t>Data Backup</a:t>
                      </a:r>
                      <a:endParaRPr lang="en-US" dirty="0"/>
                    </a:p>
                  </a:txBody>
                  <a:tcPr/>
                </a:tc>
                <a:tc>
                  <a:txBody>
                    <a:bodyPr/>
                    <a:lstStyle/>
                    <a:p>
                      <a:r>
                        <a:rPr lang="en-US" sz="1800" kern="1200" dirty="0" smtClean="0">
                          <a:solidFill>
                            <a:schemeClr val="dk1"/>
                          </a:solidFill>
                          <a:effectLst/>
                          <a:latin typeface="+mn-lt"/>
                          <a:ea typeface="+mn-ea"/>
                          <a:cs typeface="+mn-cs"/>
                        </a:rPr>
                        <a:t>Backup To Disk saves ABF if</a:t>
                      </a:r>
                      <a:r>
                        <a:rPr lang="en-US" sz="1800" kern="1200" baseline="0" dirty="0" smtClean="0">
                          <a:solidFill>
                            <a:schemeClr val="dk1"/>
                          </a:solidFill>
                          <a:effectLst/>
                          <a:latin typeface="+mn-lt"/>
                          <a:ea typeface="+mn-ea"/>
                          <a:cs typeface="+mn-cs"/>
                        </a:rPr>
                        <a:t> workspace on local server</a:t>
                      </a:r>
                      <a:endParaRPr lang="en-US" dirty="0"/>
                    </a:p>
                  </a:txBody>
                  <a:tcPr/>
                </a:tc>
              </a:tr>
              <a:tr h="370840">
                <a:tc>
                  <a:txBody>
                    <a:bodyPr/>
                    <a:lstStyle/>
                    <a:p>
                      <a:r>
                        <a:rPr lang="en-US" dirty="0" smtClean="0"/>
                        <a:t>Workspace</a:t>
                      </a:r>
                      <a:r>
                        <a:rPr lang="en-US" baseline="0" dirty="0" smtClean="0"/>
                        <a:t> Database</a:t>
                      </a:r>
                      <a:endParaRPr lang="en-US" dirty="0"/>
                    </a:p>
                  </a:txBody>
                  <a:tcPr/>
                </a:tc>
                <a:tc>
                  <a:txBody>
                    <a:bodyPr/>
                    <a:lstStyle/>
                    <a:p>
                      <a:r>
                        <a:rPr lang="en-US" dirty="0" smtClean="0"/>
                        <a:t>Displays assigned name (read only)</a:t>
                      </a:r>
                      <a:endParaRPr lang="en-US" dirty="0"/>
                    </a:p>
                  </a:txBody>
                  <a:tcPr/>
                </a:tc>
              </a:tr>
              <a:tr h="370840">
                <a:tc>
                  <a:txBody>
                    <a:bodyPr/>
                    <a:lstStyle/>
                    <a:p>
                      <a:r>
                        <a:rPr lang="en-US" dirty="0" smtClean="0"/>
                        <a:t>Workspace</a:t>
                      </a:r>
                      <a:r>
                        <a:rPr lang="en-US" baseline="0" dirty="0" smtClean="0"/>
                        <a:t> Retention</a:t>
                      </a:r>
                      <a:endParaRPr lang="en-US" dirty="0"/>
                    </a:p>
                  </a:txBody>
                  <a:tcPr/>
                </a:tc>
                <a:tc>
                  <a:txBody>
                    <a:bodyPr/>
                    <a:lstStyle/>
                    <a:p>
                      <a:r>
                        <a:rPr lang="en-US" dirty="0" smtClean="0"/>
                        <a:t>Unload From</a:t>
                      </a:r>
                      <a:r>
                        <a:rPr lang="en-US" baseline="0" dirty="0" smtClean="0"/>
                        <a:t> Memory – keeps on disk</a:t>
                      </a:r>
                    </a:p>
                    <a:p>
                      <a:r>
                        <a:rPr lang="en-US" baseline="0" dirty="0" smtClean="0"/>
                        <a:t>Keep In Memory – loads faster</a:t>
                      </a:r>
                    </a:p>
                    <a:p>
                      <a:r>
                        <a:rPr lang="en-US" baseline="0" dirty="0" smtClean="0"/>
                        <a:t>Delete Workspace  - deletes from memory and disk</a:t>
                      </a:r>
                      <a:endParaRPr lang="en-US" dirty="0"/>
                    </a:p>
                  </a:txBody>
                  <a:tcPr/>
                </a:tc>
              </a:tr>
              <a:tr h="370840">
                <a:tc>
                  <a:txBody>
                    <a:bodyPr/>
                    <a:lstStyle/>
                    <a:p>
                      <a:r>
                        <a:rPr lang="en-US" dirty="0" smtClean="0"/>
                        <a:t>Workspace</a:t>
                      </a:r>
                      <a:r>
                        <a:rPr lang="en-US" baseline="0" dirty="0" smtClean="0"/>
                        <a:t> Server</a:t>
                      </a:r>
                      <a:endParaRPr lang="en-US" dirty="0"/>
                    </a:p>
                  </a:txBody>
                  <a:tcPr/>
                </a:tc>
                <a:tc>
                  <a:txBody>
                    <a:bodyPr/>
                    <a:lstStyle/>
                    <a:p>
                      <a:r>
                        <a:rPr lang="en-US" dirty="0" smtClean="0"/>
                        <a:t>Identifies host server</a:t>
                      </a:r>
                      <a:endParaRPr lang="en-US" dirty="0"/>
                    </a:p>
                  </a:txBody>
                  <a:tcPr/>
                </a:tc>
              </a:tr>
            </a:tbl>
          </a:graphicData>
        </a:graphic>
      </p:graphicFrame>
    </p:spTree>
    <p:extLst>
      <p:ext uri="{BB962C8B-B14F-4D97-AF65-F5344CB8AC3E}">
        <p14:creationId xmlns:p14="http://schemas.microsoft.com/office/powerpoint/2010/main" val="36833097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500"/>
                                        <p:tgtEl>
                                          <p:spTgt spid="3">
                                            <p:txEl>
                                              <p:pRg st="0" end="0"/>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17"/>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Effect transition="in" filter="fade">
                                      <p:cBhvr>
                                        <p:cTn id="33" dur="500"/>
                                        <p:tgtEl>
                                          <p:spTgt spid="3">
                                            <p:txEl>
                                              <p:pRg st="1" end="1"/>
                                            </p:tx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Import Wizard</a:t>
            </a:r>
            <a:endParaRPr lang="en-US" dirty="0"/>
          </a:p>
        </p:txBody>
      </p:sp>
      <p:sp>
        <p:nvSpPr>
          <p:cNvPr id="3" name="Content Placeholder 2"/>
          <p:cNvSpPr>
            <a:spLocks noGrp="1"/>
          </p:cNvSpPr>
          <p:nvPr>
            <p:ph idx="1"/>
          </p:nvPr>
        </p:nvSpPr>
        <p:spPr/>
        <p:txBody>
          <a:bodyPr/>
          <a:lstStyle/>
          <a:p>
            <a:r>
              <a:rPr lang="en-US" dirty="0" smtClean="0"/>
              <a:t>Connection and impersonation information</a:t>
            </a:r>
          </a:p>
          <a:p>
            <a:r>
              <a:rPr lang="en-US" dirty="0" smtClean="0"/>
              <a:t>Data retrieval details</a:t>
            </a:r>
          </a:p>
          <a:p>
            <a:pPr lvl="1"/>
            <a:r>
              <a:rPr lang="en-US" dirty="0" smtClean="0"/>
              <a:t>Columns or fields to include</a:t>
            </a:r>
          </a:p>
          <a:p>
            <a:pPr lvl="1"/>
            <a:r>
              <a:rPr lang="en-US" dirty="0" smtClean="0"/>
              <a:t>Filters to apply</a:t>
            </a:r>
            <a:endParaRPr lang="en-US" dirty="0"/>
          </a:p>
        </p:txBody>
      </p:sp>
      <p:pic>
        <p:nvPicPr>
          <p:cNvPr id="5" name="Picture 4" descr="F09XX02.bm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3429000"/>
            <a:ext cx="2456597" cy="2743200"/>
          </a:xfrm>
          <a:prstGeom prst="rect">
            <a:avLst/>
          </a:prstGeom>
        </p:spPr>
      </p:pic>
      <p:sp>
        <p:nvSpPr>
          <p:cNvPr id="6" name="TextBox 5"/>
          <p:cNvSpPr txBox="1"/>
          <p:nvPr/>
        </p:nvSpPr>
        <p:spPr>
          <a:xfrm>
            <a:off x="4495800" y="4813175"/>
            <a:ext cx="3200400" cy="307777"/>
          </a:xfrm>
          <a:prstGeom prst="rect">
            <a:avLst/>
          </a:prstGeom>
          <a:noFill/>
        </p:spPr>
        <p:txBody>
          <a:bodyPr wrap="square" rtlCol="0">
            <a:spAutoFit/>
          </a:bodyPr>
          <a:lstStyle/>
          <a:p>
            <a:r>
              <a:rPr lang="en-US" sz="1400" b="1" dirty="0" smtClean="0">
                <a:solidFill>
                  <a:srgbClr val="FF0000"/>
                </a:solidFill>
              </a:rPr>
              <a:t>Specific values</a:t>
            </a:r>
          </a:p>
        </p:txBody>
      </p:sp>
      <p:cxnSp>
        <p:nvCxnSpPr>
          <p:cNvPr id="7" name="Straight Arrow Connector 6"/>
          <p:cNvCxnSpPr/>
          <p:nvPr/>
        </p:nvCxnSpPr>
        <p:spPr bwMode="auto">
          <a:xfrm flipH="1">
            <a:off x="3962400" y="4978900"/>
            <a:ext cx="533400" cy="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8" name="TextBox 7"/>
          <p:cNvSpPr txBox="1"/>
          <p:nvPr/>
        </p:nvSpPr>
        <p:spPr>
          <a:xfrm>
            <a:off x="4495800" y="4264223"/>
            <a:ext cx="4343400" cy="307777"/>
          </a:xfrm>
          <a:prstGeom prst="rect">
            <a:avLst/>
          </a:prstGeom>
          <a:noFill/>
        </p:spPr>
        <p:txBody>
          <a:bodyPr wrap="square" rtlCol="0">
            <a:spAutoFit/>
          </a:bodyPr>
          <a:lstStyle/>
          <a:p>
            <a:r>
              <a:rPr lang="en-US" sz="1400" b="1" dirty="0" smtClean="0">
                <a:solidFill>
                  <a:srgbClr val="FF0000"/>
                </a:solidFill>
              </a:rPr>
              <a:t>Conditional values (contains, greater than, etc.)</a:t>
            </a:r>
          </a:p>
        </p:txBody>
      </p:sp>
      <p:cxnSp>
        <p:nvCxnSpPr>
          <p:cNvPr id="9" name="Straight Arrow Connector 8"/>
          <p:cNvCxnSpPr/>
          <p:nvPr/>
        </p:nvCxnSpPr>
        <p:spPr bwMode="auto">
          <a:xfrm flipH="1">
            <a:off x="3962400" y="4429948"/>
            <a:ext cx="533400" cy="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10" name="Rounded Rectangle 9"/>
          <p:cNvSpPr/>
          <p:nvPr/>
        </p:nvSpPr>
        <p:spPr bwMode="auto">
          <a:xfrm>
            <a:off x="4419600" y="5486400"/>
            <a:ext cx="4495800" cy="685800"/>
          </a:xfrm>
          <a:prstGeom prst="roundRect">
            <a:avLst/>
          </a:prstGeom>
          <a:ln>
            <a:headEnd type="none" w="med" len="med"/>
            <a:tailEnd type="none" w="med" len="med"/>
          </a:ln>
          <a:effectLst>
            <a:outerShdw blurRad="50800" dist="38100" dir="10800000" algn="r" rotWithShape="0">
              <a:prstClr val="black">
                <a:alpha val="40000"/>
              </a:prstClr>
            </a:out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a:r>
              <a:rPr lang="en-US" sz="1400" dirty="0" smtClean="0">
                <a:solidFill>
                  <a:srgbClr val="000000"/>
                </a:solidFill>
                <a:latin typeface="Arial" charset="0"/>
              </a:rPr>
              <a:t>No limit on rows to import</a:t>
            </a:r>
          </a:p>
          <a:p>
            <a:pPr algn="ctr"/>
            <a:r>
              <a:rPr lang="en-US" sz="1400" dirty="0" smtClean="0">
                <a:solidFill>
                  <a:srgbClr val="000000"/>
                </a:solidFill>
                <a:latin typeface="Arial" charset="0"/>
              </a:rPr>
              <a:t>No more than 2 billion distinct values per column</a:t>
            </a:r>
          </a:p>
          <a:p>
            <a:pPr algn="ctr"/>
            <a:endParaRPr lang="en-US" sz="1400" dirty="0" smtClean="0">
              <a:solidFill>
                <a:srgbClr val="000000"/>
              </a:solidFill>
              <a:latin typeface="Arial" charset="0"/>
            </a:endParaRPr>
          </a:p>
        </p:txBody>
      </p:sp>
    </p:spTree>
    <p:extLst>
      <p:ext uri="{BB962C8B-B14F-4D97-AF65-F5344CB8AC3E}">
        <p14:creationId xmlns:p14="http://schemas.microsoft.com/office/powerpoint/2010/main" val="11962767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10" presetClass="entr" presetSubtype="0"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Tabular Model Designer</a:t>
            </a:r>
            <a:endParaRPr lang="en-US" dirty="0"/>
          </a:p>
        </p:txBody>
      </p:sp>
      <p:pic>
        <p:nvPicPr>
          <p:cNvPr id="5" name="Picture 4" descr="F09XX03.bm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524001"/>
            <a:ext cx="3749185" cy="3200399"/>
          </a:xfrm>
          <a:prstGeom prst="rect">
            <a:avLst/>
          </a:prstGeom>
        </p:spPr>
      </p:pic>
      <p:pic>
        <p:nvPicPr>
          <p:cNvPr id="6" name="Picture 5" descr="F09XX04.bmp"/>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8600" y="3352800"/>
            <a:ext cx="4951984" cy="2691296"/>
          </a:xfrm>
          <a:prstGeom prst="rect">
            <a:avLst/>
          </a:prstGeom>
        </p:spPr>
      </p:pic>
      <p:sp>
        <p:nvSpPr>
          <p:cNvPr id="7" name="TextBox 6"/>
          <p:cNvSpPr txBox="1"/>
          <p:nvPr/>
        </p:nvSpPr>
        <p:spPr>
          <a:xfrm>
            <a:off x="533400" y="4876800"/>
            <a:ext cx="2286000" cy="374461"/>
          </a:xfrm>
          <a:prstGeom prst="rect">
            <a:avLst/>
          </a:prstGeom>
          <a:noFill/>
        </p:spPr>
        <p:txBody>
          <a:bodyPr wrap="square" rtlCol="0">
            <a:spAutoFit/>
          </a:bodyPr>
          <a:lstStyle/>
          <a:p>
            <a:r>
              <a:rPr lang="en-US" sz="2000" b="1" dirty="0" smtClean="0"/>
              <a:t>Data View</a:t>
            </a:r>
            <a:endParaRPr lang="en-US" sz="2000" b="1" dirty="0"/>
          </a:p>
        </p:txBody>
      </p:sp>
      <p:sp>
        <p:nvSpPr>
          <p:cNvPr id="8" name="TextBox 7"/>
          <p:cNvSpPr txBox="1"/>
          <p:nvPr/>
        </p:nvSpPr>
        <p:spPr>
          <a:xfrm>
            <a:off x="6629400" y="6096000"/>
            <a:ext cx="2286000" cy="374461"/>
          </a:xfrm>
          <a:prstGeom prst="rect">
            <a:avLst/>
          </a:prstGeom>
          <a:noFill/>
        </p:spPr>
        <p:txBody>
          <a:bodyPr wrap="square" rtlCol="0">
            <a:spAutoFit/>
          </a:bodyPr>
          <a:lstStyle/>
          <a:p>
            <a:pPr algn="r"/>
            <a:r>
              <a:rPr lang="en-US" sz="2000" b="1" dirty="0" smtClean="0"/>
              <a:t>Diagram View</a:t>
            </a:r>
            <a:endParaRPr lang="en-US" sz="2000" b="1" dirty="0"/>
          </a:p>
        </p:txBody>
      </p:sp>
    </p:spTree>
    <p:extLst>
      <p:ext uri="{BB962C8B-B14F-4D97-AF65-F5344CB8AC3E}">
        <p14:creationId xmlns:p14="http://schemas.microsoft.com/office/powerpoint/2010/main" val="17534542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Relationships</a:t>
            </a:r>
            <a:endParaRPr lang="en-US" dirty="0"/>
          </a:p>
        </p:txBody>
      </p:sp>
      <p:sp>
        <p:nvSpPr>
          <p:cNvPr id="3" name="Content Placeholder 2"/>
          <p:cNvSpPr>
            <a:spLocks noGrp="1"/>
          </p:cNvSpPr>
          <p:nvPr>
            <p:ph idx="1"/>
          </p:nvPr>
        </p:nvSpPr>
        <p:spPr/>
        <p:txBody>
          <a:bodyPr/>
          <a:lstStyle/>
          <a:p>
            <a:r>
              <a:rPr lang="en-US" dirty="0" smtClean="0"/>
              <a:t>Drag column in one table to related column in second table</a:t>
            </a:r>
            <a:r>
              <a:rPr lang="en-US" dirty="0"/>
              <a:t> </a:t>
            </a:r>
            <a:r>
              <a:rPr lang="en-US" dirty="0" smtClean="0"/>
              <a:t>in Diagram View</a:t>
            </a:r>
          </a:p>
          <a:p>
            <a:r>
              <a:rPr lang="en-US" dirty="0" smtClean="0"/>
              <a:t>Use Manage Relationships dialog</a:t>
            </a:r>
          </a:p>
        </p:txBody>
      </p:sp>
      <p:pic>
        <p:nvPicPr>
          <p:cNvPr id="5" name="Picture 4" descr="F09XX05.bm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3048000"/>
            <a:ext cx="4795921" cy="3124200"/>
          </a:xfrm>
          <a:prstGeom prst="rect">
            <a:avLst/>
          </a:prstGeom>
        </p:spPr>
      </p:pic>
      <p:sp>
        <p:nvSpPr>
          <p:cNvPr id="6" name="Rounded Rectangle 5"/>
          <p:cNvSpPr/>
          <p:nvPr/>
        </p:nvSpPr>
        <p:spPr bwMode="auto">
          <a:xfrm>
            <a:off x="5715000" y="5562600"/>
            <a:ext cx="2514600" cy="762000"/>
          </a:xfrm>
          <a:prstGeom prst="roundRect">
            <a:avLst/>
          </a:prstGeom>
          <a:ln>
            <a:headEnd type="none" w="med" len="med"/>
            <a:tailEnd type="none" w="med" len="med"/>
          </a:ln>
          <a:effectLst>
            <a:outerShdw blurRad="50800" dist="38100" dir="10800000" algn="r" rotWithShape="0">
              <a:prstClr val="black">
                <a:alpha val="40000"/>
              </a:prstClr>
            </a:out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lgn="ctr"/>
            <a:r>
              <a:rPr lang="en-US" sz="1400" dirty="0" smtClean="0">
                <a:solidFill>
                  <a:srgbClr val="000000"/>
                </a:solidFill>
                <a:latin typeface="Arial" charset="0"/>
              </a:rPr>
              <a:t>No many-to-many support</a:t>
            </a:r>
          </a:p>
        </p:txBody>
      </p:sp>
    </p:spTree>
    <p:extLst>
      <p:ext uri="{BB962C8B-B14F-4D97-AF65-F5344CB8AC3E}">
        <p14:creationId xmlns:p14="http://schemas.microsoft.com/office/powerpoint/2010/main" val="29481148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4281</TotalTime>
  <Words>2547</Words>
  <Application>Microsoft Macintosh PowerPoint</Application>
  <PresentationFormat>On-screen Show (4:3)</PresentationFormat>
  <Paragraphs>209</Paragraphs>
  <Slides>22</Slides>
  <Notes>19</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1_Custom Design</vt:lpstr>
      <vt:lpstr>Module 6 Tabular Models</vt:lpstr>
      <vt:lpstr>Module Overview</vt:lpstr>
      <vt:lpstr>Server Modes</vt:lpstr>
      <vt:lpstr>PowerPoint Presentation</vt:lpstr>
      <vt:lpstr>PowerPoint Presentation</vt:lpstr>
      <vt:lpstr>Workspace Database</vt:lpstr>
      <vt:lpstr>Table Import Wizard</vt:lpstr>
      <vt:lpstr>Tabular Model Designer</vt:lpstr>
      <vt:lpstr>Relationships</vt:lpstr>
      <vt:lpstr>Calculated Columns</vt:lpstr>
      <vt:lpstr>Measures</vt:lpstr>
      <vt:lpstr>Key Performance Indicators</vt:lpstr>
      <vt:lpstr>Hierarchies</vt:lpstr>
      <vt:lpstr>Perspectives</vt:lpstr>
      <vt:lpstr>Partitions</vt:lpstr>
      <vt:lpstr>Roles</vt:lpstr>
      <vt:lpstr>Row-Level Filters</vt:lpstr>
      <vt:lpstr>Analyze in Excel</vt:lpstr>
      <vt:lpstr>Reporting Properties—Table</vt:lpstr>
      <vt:lpstr>Reporting Properties—Column</vt:lpstr>
      <vt:lpstr>In-Memory Mode versus Direct Query Mode</vt:lpstr>
      <vt:lpstr>Query Modes</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Reporting and Analytics: SSRS</dc:title>
  <dc:subject>SQL Server 2005 &amp; 2008</dc:subject>
  <dc:creator>stacia@sqlskills.com</dc:creator>
  <dc:description>Courses written by and instructed by authorized SQLskills trainers 
http://www.SQLskills.com
Template design: SQLskills.com</dc:description>
  <cp:lastModifiedBy>Stacia Misner</cp:lastModifiedBy>
  <cp:revision>197</cp:revision>
  <dcterms:created xsi:type="dcterms:W3CDTF">2004-05-26T19:38:49Z</dcterms:created>
  <dcterms:modified xsi:type="dcterms:W3CDTF">2012-08-22T07:22:35Z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