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7"/>
  </p:notesMasterIdLst>
  <p:handoutMasterIdLst>
    <p:handoutMasterId r:id="rId28"/>
  </p:handoutMasterIdLst>
  <p:sldIdLst>
    <p:sldId id="256" r:id="rId2"/>
    <p:sldId id="258" r:id="rId3"/>
    <p:sldId id="259" r:id="rId4"/>
    <p:sldId id="282" r:id="rId5"/>
    <p:sldId id="260" r:id="rId6"/>
    <p:sldId id="261" r:id="rId7"/>
    <p:sldId id="262" r:id="rId8"/>
    <p:sldId id="263" r:id="rId9"/>
    <p:sldId id="264" r:id="rId10"/>
    <p:sldId id="283" r:id="rId11"/>
    <p:sldId id="265" r:id="rId12"/>
    <p:sldId id="266" r:id="rId13"/>
    <p:sldId id="267" r:id="rId14"/>
    <p:sldId id="268" r:id="rId15"/>
    <p:sldId id="284" r:id="rId16"/>
    <p:sldId id="269" r:id="rId17"/>
    <p:sldId id="270" r:id="rId18"/>
    <p:sldId id="271" r:id="rId19"/>
    <p:sldId id="272" r:id="rId20"/>
    <p:sldId id="273" r:id="rId21"/>
    <p:sldId id="274" r:id="rId22"/>
    <p:sldId id="275" r:id="rId23"/>
    <p:sldId id="276" r:id="rId24"/>
    <p:sldId id="277" r:id="rId25"/>
    <p:sldId id="281" r:id="rId26"/>
  </p:sldIdLst>
  <p:sldSz cx="9144000" cy="6858000" type="screen4x3"/>
  <p:notesSz cx="7315200" cy="9601200"/>
  <p:custDataLst>
    <p:tags r:id="rId30"/>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86047" autoAdjust="0"/>
  </p:normalViewPr>
  <p:slideViewPr>
    <p:cSldViewPr snapToGrid="0">
      <p:cViewPr>
        <p:scale>
          <a:sx n="85" d="100"/>
          <a:sy n="85" d="100"/>
        </p:scale>
        <p:origin x="-2944" y="-736"/>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2322" y="63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tags" Target="tags/tag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2E46D3-F183-46B6-8114-DC0BF8D6928D}" type="doc">
      <dgm:prSet loTypeId="urn:microsoft.com/office/officeart/2005/8/layout/orgChart1" loCatId="hierarchy" qsTypeId="urn:microsoft.com/office/officeart/2005/8/quickstyle/simple1" qsCatId="simple" csTypeId="urn:microsoft.com/office/officeart/2005/8/colors/accent1_2" csCatId="accent1"/>
      <dgm:spPr/>
    </dgm:pt>
    <dgm:pt modelId="{FD8BA490-8C65-4408-BABA-7B5ECE8673AB}">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Brian</a:t>
          </a:r>
        </a:p>
      </dgm:t>
    </dgm:pt>
    <dgm:pt modelId="{2F604C43-414C-43A4-A9DB-5B10018033B2}" type="parTrans" cxnId="{972C9EC7-A408-418E-95A7-C66F332282C8}">
      <dgm:prSet/>
      <dgm:spPr/>
      <dgm:t>
        <a:bodyPr/>
        <a:lstStyle/>
        <a:p>
          <a:endParaRPr lang="en-US">
            <a:solidFill>
              <a:schemeClr val="bg1"/>
            </a:solidFill>
          </a:endParaRPr>
        </a:p>
      </dgm:t>
    </dgm:pt>
    <dgm:pt modelId="{AC9A7A37-9697-4A8B-BF15-0B14BA3D519D}" type="sibTrans" cxnId="{972C9EC7-A408-418E-95A7-C66F332282C8}">
      <dgm:prSet/>
      <dgm:spPr/>
      <dgm:t>
        <a:bodyPr/>
        <a:lstStyle/>
        <a:p>
          <a:endParaRPr lang="en-US">
            <a:solidFill>
              <a:schemeClr val="bg1"/>
            </a:solidFill>
          </a:endParaRPr>
        </a:p>
      </dgm:t>
    </dgm:pt>
    <dgm:pt modelId="{88C48522-2F4E-485A-8A1B-BCB853272B6F}">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Amy</a:t>
          </a:r>
        </a:p>
      </dgm:t>
    </dgm:pt>
    <dgm:pt modelId="{701BCC1E-7D76-4A93-8ED4-9B1CD82753CE}" type="parTrans" cxnId="{861F2994-9A96-458E-AAF6-DBADD5251560}">
      <dgm:prSet/>
      <dgm:spPr/>
      <dgm:t>
        <a:bodyPr/>
        <a:lstStyle/>
        <a:p>
          <a:endParaRPr lang="en-US">
            <a:solidFill>
              <a:schemeClr val="bg1"/>
            </a:solidFill>
          </a:endParaRPr>
        </a:p>
      </dgm:t>
    </dgm:pt>
    <dgm:pt modelId="{E2E5D04A-B6E1-4437-A258-0C7A89E87DB3}" type="sibTrans" cxnId="{861F2994-9A96-458E-AAF6-DBADD5251560}">
      <dgm:prSet/>
      <dgm:spPr/>
      <dgm:t>
        <a:bodyPr/>
        <a:lstStyle/>
        <a:p>
          <a:endParaRPr lang="en-US">
            <a:solidFill>
              <a:schemeClr val="bg1"/>
            </a:solidFill>
          </a:endParaRPr>
        </a:p>
      </dgm:t>
    </dgm:pt>
    <dgm:pt modelId="{33D62FED-88BD-4BA4-8364-190A37D17677}">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Stacia</a:t>
          </a:r>
        </a:p>
      </dgm:t>
    </dgm:pt>
    <dgm:pt modelId="{48CBC806-367E-4895-809C-60BFBD3A5B74}" type="parTrans" cxnId="{204159EB-31D3-4835-A9DA-9C542B6BAB7F}">
      <dgm:prSet/>
      <dgm:spPr/>
      <dgm:t>
        <a:bodyPr/>
        <a:lstStyle/>
        <a:p>
          <a:endParaRPr lang="en-US">
            <a:solidFill>
              <a:schemeClr val="bg1"/>
            </a:solidFill>
          </a:endParaRPr>
        </a:p>
      </dgm:t>
    </dgm:pt>
    <dgm:pt modelId="{5194F68D-34A8-4B4C-9530-F4E96BED7DC5}" type="sibTrans" cxnId="{204159EB-31D3-4835-A9DA-9C542B6BAB7F}">
      <dgm:prSet/>
      <dgm:spPr/>
      <dgm:t>
        <a:bodyPr/>
        <a:lstStyle/>
        <a:p>
          <a:endParaRPr lang="en-US">
            <a:solidFill>
              <a:schemeClr val="bg1"/>
            </a:solidFill>
          </a:endParaRPr>
        </a:p>
      </dgm:t>
    </dgm:pt>
    <dgm:pt modelId="{73A7B645-8C0C-4BB7-A13F-F89731B6EC8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Stephen</a:t>
          </a:r>
        </a:p>
      </dgm:t>
    </dgm:pt>
    <dgm:pt modelId="{A988403B-281F-458E-8373-B70783A73384}" type="parTrans" cxnId="{D8A182E2-E3B5-463E-871C-159AF4CF3A13}">
      <dgm:prSet/>
      <dgm:spPr/>
      <dgm:t>
        <a:bodyPr/>
        <a:lstStyle/>
        <a:p>
          <a:endParaRPr lang="en-US">
            <a:solidFill>
              <a:schemeClr val="bg1"/>
            </a:solidFill>
          </a:endParaRPr>
        </a:p>
      </dgm:t>
    </dgm:pt>
    <dgm:pt modelId="{62130EB0-B6EF-4B3C-BB07-A215F750DE80}" type="sibTrans" cxnId="{D8A182E2-E3B5-463E-871C-159AF4CF3A13}">
      <dgm:prSet/>
      <dgm:spPr/>
      <dgm:t>
        <a:bodyPr/>
        <a:lstStyle/>
        <a:p>
          <a:endParaRPr lang="en-US">
            <a:solidFill>
              <a:schemeClr val="bg1"/>
            </a:solidFill>
          </a:endParaRPr>
        </a:p>
      </dgm:t>
    </dgm:pt>
    <dgm:pt modelId="{67539DB5-8AD5-4AE9-92C7-331E8DEC28C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bg1"/>
              </a:solidFill>
              <a:effectLst/>
              <a:cs typeface="Arial" charset="0"/>
            </a:rPr>
            <a:t>Shu</a:t>
          </a:r>
          <a:endParaRPr kumimoji="0" lang="en-US" b="1" i="0" u="none" strike="noStrike" cap="none" normalizeH="0" baseline="0" dirty="0" smtClean="0">
            <a:ln>
              <a:noFill/>
            </a:ln>
            <a:solidFill>
              <a:schemeClr val="bg1"/>
            </a:solidFill>
            <a:effectLst/>
            <a:cs typeface="Arial" charset="0"/>
          </a:endParaRPr>
        </a:p>
      </dgm:t>
    </dgm:pt>
    <dgm:pt modelId="{BBD108FB-122A-491D-8F9D-D020AC4E68B1}" type="parTrans" cxnId="{8D8C0BE6-6D94-4146-8395-57F71B79EDF3}">
      <dgm:prSet/>
      <dgm:spPr/>
      <dgm:t>
        <a:bodyPr/>
        <a:lstStyle/>
        <a:p>
          <a:endParaRPr lang="en-US">
            <a:solidFill>
              <a:schemeClr val="bg1"/>
            </a:solidFill>
          </a:endParaRPr>
        </a:p>
      </dgm:t>
    </dgm:pt>
    <dgm:pt modelId="{23B00940-A7A7-42C4-A95A-71456077EF1C}" type="sibTrans" cxnId="{8D8C0BE6-6D94-4146-8395-57F71B79EDF3}">
      <dgm:prSet/>
      <dgm:spPr/>
      <dgm:t>
        <a:bodyPr/>
        <a:lstStyle/>
        <a:p>
          <a:endParaRPr lang="en-US">
            <a:solidFill>
              <a:schemeClr val="bg1"/>
            </a:solidFill>
          </a:endParaRPr>
        </a:p>
      </dgm:t>
    </dgm:pt>
    <dgm:pt modelId="{EEA11EB3-CA44-49F9-BFAE-AA7B57EACB8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Michael</a:t>
          </a:r>
        </a:p>
      </dgm:t>
    </dgm:pt>
    <dgm:pt modelId="{3406FF35-EF40-4444-9E25-D8388200F73E}" type="parTrans" cxnId="{16815753-F3F3-4091-806D-7F9BDA0560F6}">
      <dgm:prSet/>
      <dgm:spPr/>
      <dgm:t>
        <a:bodyPr/>
        <a:lstStyle/>
        <a:p>
          <a:endParaRPr lang="en-US">
            <a:solidFill>
              <a:schemeClr val="bg1"/>
            </a:solidFill>
          </a:endParaRPr>
        </a:p>
      </dgm:t>
    </dgm:pt>
    <dgm:pt modelId="{853D5BD7-9A30-4505-83C9-F54E9563E48B}" type="sibTrans" cxnId="{16815753-F3F3-4091-806D-7F9BDA0560F6}">
      <dgm:prSet/>
      <dgm:spPr/>
      <dgm:t>
        <a:bodyPr/>
        <a:lstStyle/>
        <a:p>
          <a:endParaRPr lang="en-US">
            <a:solidFill>
              <a:schemeClr val="bg1"/>
            </a:solidFill>
          </a:endParaRPr>
        </a:p>
      </dgm:t>
    </dgm:pt>
    <dgm:pt modelId="{DF1E4CE7-3D10-45E0-92D5-CC83171CB0D5}">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Peter</a:t>
          </a:r>
        </a:p>
      </dgm:t>
    </dgm:pt>
    <dgm:pt modelId="{F9B6ED1F-5A1F-4E18-9707-C2E0E5443421}" type="parTrans" cxnId="{E8D3E21C-956D-43CF-B26B-E84305AE080A}">
      <dgm:prSet/>
      <dgm:spPr/>
      <dgm:t>
        <a:bodyPr/>
        <a:lstStyle/>
        <a:p>
          <a:endParaRPr lang="en-US">
            <a:solidFill>
              <a:schemeClr val="bg1"/>
            </a:solidFill>
          </a:endParaRPr>
        </a:p>
      </dgm:t>
    </dgm:pt>
    <dgm:pt modelId="{AE93FAF0-9C6A-49B1-91CA-1CB0D42457D3}" type="sibTrans" cxnId="{E8D3E21C-956D-43CF-B26B-E84305AE080A}">
      <dgm:prSet/>
      <dgm:spPr/>
      <dgm:t>
        <a:bodyPr/>
        <a:lstStyle/>
        <a:p>
          <a:endParaRPr lang="en-US">
            <a:solidFill>
              <a:schemeClr val="bg1"/>
            </a:solidFill>
          </a:endParaRPr>
        </a:p>
      </dgm:t>
    </dgm:pt>
    <dgm:pt modelId="{D247F6B9-01AF-4EF8-B7A4-EEFC440492B0}">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José</a:t>
          </a:r>
        </a:p>
      </dgm:t>
    </dgm:pt>
    <dgm:pt modelId="{A0FFB801-C994-4B27-BDD1-7CD5878EEAB4}" type="parTrans" cxnId="{536DB6CB-0D7B-4A6F-98BF-54BA36A4A29F}">
      <dgm:prSet/>
      <dgm:spPr/>
      <dgm:t>
        <a:bodyPr/>
        <a:lstStyle/>
        <a:p>
          <a:endParaRPr lang="en-US">
            <a:solidFill>
              <a:schemeClr val="bg1"/>
            </a:solidFill>
          </a:endParaRPr>
        </a:p>
      </dgm:t>
    </dgm:pt>
    <dgm:pt modelId="{BE5CFEEB-1E38-4687-88C0-7B85B25914C5}" type="sibTrans" cxnId="{536DB6CB-0D7B-4A6F-98BF-54BA36A4A29F}">
      <dgm:prSet/>
      <dgm:spPr/>
      <dgm:t>
        <a:bodyPr/>
        <a:lstStyle/>
        <a:p>
          <a:endParaRPr lang="en-US">
            <a:solidFill>
              <a:schemeClr val="bg1"/>
            </a:solidFill>
          </a:endParaRPr>
        </a:p>
      </dgm:t>
    </dgm:pt>
    <dgm:pt modelId="{D2B826F8-A6BB-4DE1-9BC1-3C419847AB0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bg1"/>
              </a:solidFill>
              <a:effectLst/>
              <a:cs typeface="Arial" charset="0"/>
            </a:rPr>
            <a:t>Syed</a:t>
          </a:r>
          <a:endParaRPr kumimoji="0" lang="en-US" b="1" i="0" u="none" strike="noStrike" cap="none" normalizeH="0" baseline="0" dirty="0" smtClean="0">
            <a:ln>
              <a:noFill/>
            </a:ln>
            <a:solidFill>
              <a:schemeClr val="bg1"/>
            </a:solidFill>
            <a:effectLst/>
            <a:cs typeface="Arial" charset="0"/>
          </a:endParaRPr>
        </a:p>
      </dgm:t>
    </dgm:pt>
    <dgm:pt modelId="{FE2F9815-E89D-4909-8EBA-52647476A18F}" type="parTrans" cxnId="{BE545F5C-A6EC-4517-94D1-4EEAC9B2534D}">
      <dgm:prSet/>
      <dgm:spPr/>
      <dgm:t>
        <a:bodyPr/>
        <a:lstStyle/>
        <a:p>
          <a:endParaRPr lang="en-US">
            <a:solidFill>
              <a:schemeClr val="bg1"/>
            </a:solidFill>
          </a:endParaRPr>
        </a:p>
      </dgm:t>
    </dgm:pt>
    <dgm:pt modelId="{960A6894-3261-4C83-B389-D8E54E26B646}" type="sibTrans" cxnId="{BE545F5C-A6EC-4517-94D1-4EEAC9B2534D}">
      <dgm:prSet/>
      <dgm:spPr/>
      <dgm:t>
        <a:bodyPr/>
        <a:lstStyle/>
        <a:p>
          <a:endParaRPr lang="en-US">
            <a:solidFill>
              <a:schemeClr val="bg1"/>
            </a:solidFill>
          </a:endParaRPr>
        </a:p>
      </dgm:t>
    </dgm:pt>
    <dgm:pt modelId="{88CC017D-DEBB-47A5-82AC-9F30CD0DB148}" type="pres">
      <dgm:prSet presAssocID="{532E46D3-F183-46B6-8114-DC0BF8D6928D}" presName="hierChild1" presStyleCnt="0">
        <dgm:presLayoutVars>
          <dgm:orgChart val="1"/>
          <dgm:chPref val="1"/>
          <dgm:dir/>
          <dgm:animOne val="branch"/>
          <dgm:animLvl val="lvl"/>
          <dgm:resizeHandles/>
        </dgm:presLayoutVars>
      </dgm:prSet>
      <dgm:spPr/>
    </dgm:pt>
    <dgm:pt modelId="{EE63BA7B-6800-481C-8051-D327E09BF1D2}" type="pres">
      <dgm:prSet presAssocID="{FD8BA490-8C65-4408-BABA-7B5ECE8673AB}" presName="hierRoot1" presStyleCnt="0">
        <dgm:presLayoutVars>
          <dgm:hierBranch/>
        </dgm:presLayoutVars>
      </dgm:prSet>
      <dgm:spPr/>
    </dgm:pt>
    <dgm:pt modelId="{8392D6EC-1078-4150-985E-5ABFE0FDBB5F}" type="pres">
      <dgm:prSet presAssocID="{FD8BA490-8C65-4408-BABA-7B5ECE8673AB}" presName="rootComposite1" presStyleCnt="0"/>
      <dgm:spPr/>
    </dgm:pt>
    <dgm:pt modelId="{F7171B56-BF8C-4B74-83B5-17276007AB71}" type="pres">
      <dgm:prSet presAssocID="{FD8BA490-8C65-4408-BABA-7B5ECE8673AB}" presName="rootText1" presStyleLbl="node0" presStyleIdx="0" presStyleCnt="1">
        <dgm:presLayoutVars>
          <dgm:chPref val="3"/>
        </dgm:presLayoutVars>
      </dgm:prSet>
      <dgm:spPr/>
      <dgm:t>
        <a:bodyPr/>
        <a:lstStyle/>
        <a:p>
          <a:endParaRPr lang="en-US"/>
        </a:p>
      </dgm:t>
    </dgm:pt>
    <dgm:pt modelId="{AB90DE3A-0DBC-4D5A-968E-237311DDA9B3}" type="pres">
      <dgm:prSet presAssocID="{FD8BA490-8C65-4408-BABA-7B5ECE8673AB}" presName="rootConnector1" presStyleLbl="node1" presStyleIdx="0" presStyleCnt="0"/>
      <dgm:spPr/>
      <dgm:t>
        <a:bodyPr/>
        <a:lstStyle/>
        <a:p>
          <a:endParaRPr lang="en-US"/>
        </a:p>
      </dgm:t>
    </dgm:pt>
    <dgm:pt modelId="{E269D749-B423-4EE8-BCDD-722DF6DEB4B1}" type="pres">
      <dgm:prSet presAssocID="{FD8BA490-8C65-4408-BABA-7B5ECE8673AB}" presName="hierChild2" presStyleCnt="0"/>
      <dgm:spPr/>
    </dgm:pt>
    <dgm:pt modelId="{138C1132-F027-4910-83A3-F19B4E0F731F}" type="pres">
      <dgm:prSet presAssocID="{701BCC1E-7D76-4A93-8ED4-9B1CD82753CE}" presName="Name35" presStyleLbl="parChTrans1D2" presStyleIdx="0" presStyleCnt="3"/>
      <dgm:spPr/>
      <dgm:t>
        <a:bodyPr/>
        <a:lstStyle/>
        <a:p>
          <a:endParaRPr lang="en-US"/>
        </a:p>
      </dgm:t>
    </dgm:pt>
    <dgm:pt modelId="{68B4E35F-5139-4758-8378-09E986D4BB56}" type="pres">
      <dgm:prSet presAssocID="{88C48522-2F4E-485A-8A1B-BCB853272B6F}" presName="hierRoot2" presStyleCnt="0">
        <dgm:presLayoutVars>
          <dgm:hierBranch/>
        </dgm:presLayoutVars>
      </dgm:prSet>
      <dgm:spPr/>
    </dgm:pt>
    <dgm:pt modelId="{E41D4EFD-4563-4ED6-AA4E-8ECDCE961D28}" type="pres">
      <dgm:prSet presAssocID="{88C48522-2F4E-485A-8A1B-BCB853272B6F}" presName="rootComposite" presStyleCnt="0"/>
      <dgm:spPr/>
    </dgm:pt>
    <dgm:pt modelId="{2B87D68A-ACB9-4DA2-B104-075919CD7956}" type="pres">
      <dgm:prSet presAssocID="{88C48522-2F4E-485A-8A1B-BCB853272B6F}" presName="rootText" presStyleLbl="node2" presStyleIdx="0" presStyleCnt="3">
        <dgm:presLayoutVars>
          <dgm:chPref val="3"/>
        </dgm:presLayoutVars>
      </dgm:prSet>
      <dgm:spPr/>
      <dgm:t>
        <a:bodyPr/>
        <a:lstStyle/>
        <a:p>
          <a:endParaRPr lang="en-US"/>
        </a:p>
      </dgm:t>
    </dgm:pt>
    <dgm:pt modelId="{B8D91BC9-9E78-4851-9F14-1D7201A76F34}" type="pres">
      <dgm:prSet presAssocID="{88C48522-2F4E-485A-8A1B-BCB853272B6F}" presName="rootConnector" presStyleLbl="node2" presStyleIdx="0" presStyleCnt="3"/>
      <dgm:spPr/>
      <dgm:t>
        <a:bodyPr/>
        <a:lstStyle/>
        <a:p>
          <a:endParaRPr lang="en-US"/>
        </a:p>
      </dgm:t>
    </dgm:pt>
    <dgm:pt modelId="{B5BFDDE2-C72F-439B-AD91-8EA60AF2EE8A}" type="pres">
      <dgm:prSet presAssocID="{88C48522-2F4E-485A-8A1B-BCB853272B6F}" presName="hierChild4" presStyleCnt="0"/>
      <dgm:spPr/>
    </dgm:pt>
    <dgm:pt modelId="{C5333721-E788-4071-A744-F477DFE99F50}" type="pres">
      <dgm:prSet presAssocID="{48CBC806-367E-4895-809C-60BFBD3A5B74}" presName="Name35" presStyleLbl="parChTrans1D3" presStyleIdx="0" presStyleCnt="4"/>
      <dgm:spPr/>
      <dgm:t>
        <a:bodyPr/>
        <a:lstStyle/>
        <a:p>
          <a:endParaRPr lang="en-US"/>
        </a:p>
      </dgm:t>
    </dgm:pt>
    <dgm:pt modelId="{27E4D0A4-C67B-4A79-A08A-FC5873C4E980}" type="pres">
      <dgm:prSet presAssocID="{33D62FED-88BD-4BA4-8364-190A37D17677}" presName="hierRoot2" presStyleCnt="0">
        <dgm:presLayoutVars>
          <dgm:hierBranch/>
        </dgm:presLayoutVars>
      </dgm:prSet>
      <dgm:spPr/>
    </dgm:pt>
    <dgm:pt modelId="{8EB80C30-7E8E-4240-B3BA-51954C784EF3}" type="pres">
      <dgm:prSet presAssocID="{33D62FED-88BD-4BA4-8364-190A37D17677}" presName="rootComposite" presStyleCnt="0"/>
      <dgm:spPr/>
    </dgm:pt>
    <dgm:pt modelId="{CA5B1A76-717C-478B-AD13-A0B51C5E8CE5}" type="pres">
      <dgm:prSet presAssocID="{33D62FED-88BD-4BA4-8364-190A37D17677}" presName="rootText" presStyleLbl="node3" presStyleIdx="0" presStyleCnt="4">
        <dgm:presLayoutVars>
          <dgm:chPref val="3"/>
        </dgm:presLayoutVars>
      </dgm:prSet>
      <dgm:spPr/>
      <dgm:t>
        <a:bodyPr/>
        <a:lstStyle/>
        <a:p>
          <a:endParaRPr lang="en-US"/>
        </a:p>
      </dgm:t>
    </dgm:pt>
    <dgm:pt modelId="{4BC6D14D-F38E-4104-A946-CA2A2503F7EE}" type="pres">
      <dgm:prSet presAssocID="{33D62FED-88BD-4BA4-8364-190A37D17677}" presName="rootConnector" presStyleLbl="node3" presStyleIdx="0" presStyleCnt="4"/>
      <dgm:spPr/>
      <dgm:t>
        <a:bodyPr/>
        <a:lstStyle/>
        <a:p>
          <a:endParaRPr lang="en-US"/>
        </a:p>
      </dgm:t>
    </dgm:pt>
    <dgm:pt modelId="{CD5C0C95-047D-4220-A319-75DB8C9C2B17}" type="pres">
      <dgm:prSet presAssocID="{33D62FED-88BD-4BA4-8364-190A37D17677}" presName="hierChild4" presStyleCnt="0"/>
      <dgm:spPr/>
    </dgm:pt>
    <dgm:pt modelId="{855D4420-EDE2-48DF-AD15-7E65A4B00653}" type="pres">
      <dgm:prSet presAssocID="{33D62FED-88BD-4BA4-8364-190A37D17677}" presName="hierChild5" presStyleCnt="0"/>
      <dgm:spPr/>
    </dgm:pt>
    <dgm:pt modelId="{E9D8691B-6919-4436-B8B8-F7A5DAE84464}" type="pres">
      <dgm:prSet presAssocID="{88C48522-2F4E-485A-8A1B-BCB853272B6F}" presName="hierChild5" presStyleCnt="0"/>
      <dgm:spPr/>
    </dgm:pt>
    <dgm:pt modelId="{9B5D9E5C-C4C8-42C1-871A-6140D3AF2C86}" type="pres">
      <dgm:prSet presAssocID="{A988403B-281F-458E-8373-B70783A73384}" presName="Name35" presStyleLbl="parChTrans1D2" presStyleIdx="1" presStyleCnt="3"/>
      <dgm:spPr/>
      <dgm:t>
        <a:bodyPr/>
        <a:lstStyle/>
        <a:p>
          <a:endParaRPr lang="en-US"/>
        </a:p>
      </dgm:t>
    </dgm:pt>
    <dgm:pt modelId="{B72BC32E-9980-48C8-89C9-90465BE7CB15}" type="pres">
      <dgm:prSet presAssocID="{73A7B645-8C0C-4BB7-A13F-F89731B6EC83}" presName="hierRoot2" presStyleCnt="0">
        <dgm:presLayoutVars>
          <dgm:hierBranch/>
        </dgm:presLayoutVars>
      </dgm:prSet>
      <dgm:spPr/>
    </dgm:pt>
    <dgm:pt modelId="{B5FF069B-65A1-44DA-B78E-363794BC09EA}" type="pres">
      <dgm:prSet presAssocID="{73A7B645-8C0C-4BB7-A13F-F89731B6EC83}" presName="rootComposite" presStyleCnt="0"/>
      <dgm:spPr/>
    </dgm:pt>
    <dgm:pt modelId="{C1033ECD-D2A4-4A38-A77E-4E67A84D95D4}" type="pres">
      <dgm:prSet presAssocID="{73A7B645-8C0C-4BB7-A13F-F89731B6EC83}" presName="rootText" presStyleLbl="node2" presStyleIdx="1" presStyleCnt="3">
        <dgm:presLayoutVars>
          <dgm:chPref val="3"/>
        </dgm:presLayoutVars>
      </dgm:prSet>
      <dgm:spPr/>
      <dgm:t>
        <a:bodyPr/>
        <a:lstStyle/>
        <a:p>
          <a:endParaRPr lang="en-US"/>
        </a:p>
      </dgm:t>
    </dgm:pt>
    <dgm:pt modelId="{F3C4336E-CD68-429D-A839-5521B4854492}" type="pres">
      <dgm:prSet presAssocID="{73A7B645-8C0C-4BB7-A13F-F89731B6EC83}" presName="rootConnector" presStyleLbl="node2" presStyleIdx="1" presStyleCnt="3"/>
      <dgm:spPr/>
      <dgm:t>
        <a:bodyPr/>
        <a:lstStyle/>
        <a:p>
          <a:endParaRPr lang="en-US"/>
        </a:p>
      </dgm:t>
    </dgm:pt>
    <dgm:pt modelId="{3D034E1D-A359-4D29-879C-40835AC342D5}" type="pres">
      <dgm:prSet presAssocID="{73A7B645-8C0C-4BB7-A13F-F89731B6EC83}" presName="hierChild4" presStyleCnt="0"/>
      <dgm:spPr/>
    </dgm:pt>
    <dgm:pt modelId="{43AD778E-3C6D-4E69-8C6A-D20DF27F8C80}" type="pres">
      <dgm:prSet presAssocID="{BBD108FB-122A-491D-8F9D-D020AC4E68B1}" presName="Name35" presStyleLbl="parChTrans1D3" presStyleIdx="1" presStyleCnt="4"/>
      <dgm:spPr/>
      <dgm:t>
        <a:bodyPr/>
        <a:lstStyle/>
        <a:p>
          <a:endParaRPr lang="en-US"/>
        </a:p>
      </dgm:t>
    </dgm:pt>
    <dgm:pt modelId="{2FAACA39-4DC7-4958-8875-35D39850C268}" type="pres">
      <dgm:prSet presAssocID="{67539DB5-8AD5-4AE9-92C7-331E8DEC28C3}" presName="hierRoot2" presStyleCnt="0">
        <dgm:presLayoutVars>
          <dgm:hierBranch val="r"/>
        </dgm:presLayoutVars>
      </dgm:prSet>
      <dgm:spPr/>
    </dgm:pt>
    <dgm:pt modelId="{61981544-510E-4921-8B73-9296A3AC4227}" type="pres">
      <dgm:prSet presAssocID="{67539DB5-8AD5-4AE9-92C7-331E8DEC28C3}" presName="rootComposite" presStyleCnt="0"/>
      <dgm:spPr/>
    </dgm:pt>
    <dgm:pt modelId="{D114E3D6-8C53-4BE0-871A-578D3DCD6880}" type="pres">
      <dgm:prSet presAssocID="{67539DB5-8AD5-4AE9-92C7-331E8DEC28C3}" presName="rootText" presStyleLbl="node3" presStyleIdx="1" presStyleCnt="4">
        <dgm:presLayoutVars>
          <dgm:chPref val="3"/>
        </dgm:presLayoutVars>
      </dgm:prSet>
      <dgm:spPr/>
      <dgm:t>
        <a:bodyPr/>
        <a:lstStyle/>
        <a:p>
          <a:endParaRPr lang="en-US"/>
        </a:p>
      </dgm:t>
    </dgm:pt>
    <dgm:pt modelId="{865DC44F-D1E4-4962-8E81-6EC06F1481DB}" type="pres">
      <dgm:prSet presAssocID="{67539DB5-8AD5-4AE9-92C7-331E8DEC28C3}" presName="rootConnector" presStyleLbl="node3" presStyleIdx="1" presStyleCnt="4"/>
      <dgm:spPr/>
      <dgm:t>
        <a:bodyPr/>
        <a:lstStyle/>
        <a:p>
          <a:endParaRPr lang="en-US"/>
        </a:p>
      </dgm:t>
    </dgm:pt>
    <dgm:pt modelId="{F27ADA0F-72DF-4D83-873E-B607387EF4A6}" type="pres">
      <dgm:prSet presAssocID="{67539DB5-8AD5-4AE9-92C7-331E8DEC28C3}" presName="hierChild4" presStyleCnt="0"/>
      <dgm:spPr/>
    </dgm:pt>
    <dgm:pt modelId="{815ED37E-E481-4D65-A6D5-97E2F324476D}" type="pres">
      <dgm:prSet presAssocID="{67539DB5-8AD5-4AE9-92C7-331E8DEC28C3}" presName="hierChild5" presStyleCnt="0"/>
      <dgm:spPr/>
    </dgm:pt>
    <dgm:pt modelId="{916EA157-DCCA-4E5D-A525-D03B0B7F0F0B}" type="pres">
      <dgm:prSet presAssocID="{3406FF35-EF40-4444-9E25-D8388200F73E}" presName="Name35" presStyleLbl="parChTrans1D3" presStyleIdx="2" presStyleCnt="4"/>
      <dgm:spPr/>
      <dgm:t>
        <a:bodyPr/>
        <a:lstStyle/>
        <a:p>
          <a:endParaRPr lang="en-US"/>
        </a:p>
      </dgm:t>
    </dgm:pt>
    <dgm:pt modelId="{BA9B92E3-493A-4AA3-8C7B-BFDDC1044AF3}" type="pres">
      <dgm:prSet presAssocID="{EEA11EB3-CA44-49F9-BFAE-AA7B57EACB86}" presName="hierRoot2" presStyleCnt="0">
        <dgm:presLayoutVars>
          <dgm:hierBranch/>
        </dgm:presLayoutVars>
      </dgm:prSet>
      <dgm:spPr/>
    </dgm:pt>
    <dgm:pt modelId="{CACD7E12-9E10-420C-830C-19E94D491C4E}" type="pres">
      <dgm:prSet presAssocID="{EEA11EB3-CA44-49F9-BFAE-AA7B57EACB86}" presName="rootComposite" presStyleCnt="0"/>
      <dgm:spPr/>
    </dgm:pt>
    <dgm:pt modelId="{20118824-A021-4276-841B-09989B4D3513}" type="pres">
      <dgm:prSet presAssocID="{EEA11EB3-CA44-49F9-BFAE-AA7B57EACB86}" presName="rootText" presStyleLbl="node3" presStyleIdx="2" presStyleCnt="4">
        <dgm:presLayoutVars>
          <dgm:chPref val="3"/>
        </dgm:presLayoutVars>
      </dgm:prSet>
      <dgm:spPr/>
      <dgm:t>
        <a:bodyPr/>
        <a:lstStyle/>
        <a:p>
          <a:endParaRPr lang="en-US"/>
        </a:p>
      </dgm:t>
    </dgm:pt>
    <dgm:pt modelId="{0C4531C6-4E9A-497D-BAAC-0DF76CF8EC59}" type="pres">
      <dgm:prSet presAssocID="{EEA11EB3-CA44-49F9-BFAE-AA7B57EACB86}" presName="rootConnector" presStyleLbl="node3" presStyleIdx="2" presStyleCnt="4"/>
      <dgm:spPr/>
      <dgm:t>
        <a:bodyPr/>
        <a:lstStyle/>
        <a:p>
          <a:endParaRPr lang="en-US"/>
        </a:p>
      </dgm:t>
    </dgm:pt>
    <dgm:pt modelId="{DEE2C2C3-41E8-4892-8EBA-E355E0E4C96D}" type="pres">
      <dgm:prSet presAssocID="{EEA11EB3-CA44-49F9-BFAE-AA7B57EACB86}" presName="hierChild4" presStyleCnt="0"/>
      <dgm:spPr/>
    </dgm:pt>
    <dgm:pt modelId="{8E7130FA-1E2E-4CE0-A5F1-E8AC66021672}" type="pres">
      <dgm:prSet presAssocID="{F9B6ED1F-5A1F-4E18-9707-C2E0E5443421}" presName="Name35" presStyleLbl="parChTrans1D4" presStyleIdx="0" presStyleCnt="1"/>
      <dgm:spPr/>
      <dgm:t>
        <a:bodyPr/>
        <a:lstStyle/>
        <a:p>
          <a:endParaRPr lang="en-US"/>
        </a:p>
      </dgm:t>
    </dgm:pt>
    <dgm:pt modelId="{AEA504D2-EF12-4856-BF1A-6DA91C05D1EE}" type="pres">
      <dgm:prSet presAssocID="{DF1E4CE7-3D10-45E0-92D5-CC83171CB0D5}" presName="hierRoot2" presStyleCnt="0">
        <dgm:presLayoutVars>
          <dgm:hierBranch val="r"/>
        </dgm:presLayoutVars>
      </dgm:prSet>
      <dgm:spPr/>
    </dgm:pt>
    <dgm:pt modelId="{F626CD04-C9F2-4D9F-A5EA-B11CDC506E9B}" type="pres">
      <dgm:prSet presAssocID="{DF1E4CE7-3D10-45E0-92D5-CC83171CB0D5}" presName="rootComposite" presStyleCnt="0"/>
      <dgm:spPr/>
    </dgm:pt>
    <dgm:pt modelId="{C67C17DC-1A66-46D2-985A-C1AE9EBDE711}" type="pres">
      <dgm:prSet presAssocID="{DF1E4CE7-3D10-45E0-92D5-CC83171CB0D5}" presName="rootText" presStyleLbl="node4" presStyleIdx="0" presStyleCnt="1">
        <dgm:presLayoutVars>
          <dgm:chPref val="3"/>
        </dgm:presLayoutVars>
      </dgm:prSet>
      <dgm:spPr/>
      <dgm:t>
        <a:bodyPr/>
        <a:lstStyle/>
        <a:p>
          <a:endParaRPr lang="en-US"/>
        </a:p>
      </dgm:t>
    </dgm:pt>
    <dgm:pt modelId="{7EFAEF42-1264-4D62-A3D8-4DF9358295A3}" type="pres">
      <dgm:prSet presAssocID="{DF1E4CE7-3D10-45E0-92D5-CC83171CB0D5}" presName="rootConnector" presStyleLbl="node4" presStyleIdx="0" presStyleCnt="1"/>
      <dgm:spPr/>
      <dgm:t>
        <a:bodyPr/>
        <a:lstStyle/>
        <a:p>
          <a:endParaRPr lang="en-US"/>
        </a:p>
      </dgm:t>
    </dgm:pt>
    <dgm:pt modelId="{7ABFB685-0817-404F-813C-BA45C88B9499}" type="pres">
      <dgm:prSet presAssocID="{DF1E4CE7-3D10-45E0-92D5-CC83171CB0D5}" presName="hierChild4" presStyleCnt="0"/>
      <dgm:spPr/>
    </dgm:pt>
    <dgm:pt modelId="{DC69825C-1FBC-49B8-9042-CF34051B45C2}" type="pres">
      <dgm:prSet presAssocID="{DF1E4CE7-3D10-45E0-92D5-CC83171CB0D5}" presName="hierChild5" presStyleCnt="0"/>
      <dgm:spPr/>
    </dgm:pt>
    <dgm:pt modelId="{A40EE6DE-BA47-43E8-89DE-02208062A21F}" type="pres">
      <dgm:prSet presAssocID="{EEA11EB3-CA44-49F9-BFAE-AA7B57EACB86}" presName="hierChild5" presStyleCnt="0"/>
      <dgm:spPr/>
    </dgm:pt>
    <dgm:pt modelId="{492259A0-8C93-4F8C-8F00-9BD0F9A60884}" type="pres">
      <dgm:prSet presAssocID="{A0FFB801-C994-4B27-BDD1-7CD5878EEAB4}" presName="Name35" presStyleLbl="parChTrans1D3" presStyleIdx="3" presStyleCnt="4"/>
      <dgm:spPr/>
      <dgm:t>
        <a:bodyPr/>
        <a:lstStyle/>
        <a:p>
          <a:endParaRPr lang="en-US"/>
        </a:p>
      </dgm:t>
    </dgm:pt>
    <dgm:pt modelId="{E2DF8F21-B75E-4BBE-8448-01E8886AFD30}" type="pres">
      <dgm:prSet presAssocID="{D247F6B9-01AF-4EF8-B7A4-EEFC440492B0}" presName="hierRoot2" presStyleCnt="0">
        <dgm:presLayoutVars>
          <dgm:hierBranch val="r"/>
        </dgm:presLayoutVars>
      </dgm:prSet>
      <dgm:spPr/>
    </dgm:pt>
    <dgm:pt modelId="{A4EB54F5-D1A9-467C-9D28-AA60D0812AC1}" type="pres">
      <dgm:prSet presAssocID="{D247F6B9-01AF-4EF8-B7A4-EEFC440492B0}" presName="rootComposite" presStyleCnt="0"/>
      <dgm:spPr/>
    </dgm:pt>
    <dgm:pt modelId="{ED66CDB7-6DA0-4461-AD03-4D0BD00D1162}" type="pres">
      <dgm:prSet presAssocID="{D247F6B9-01AF-4EF8-B7A4-EEFC440492B0}" presName="rootText" presStyleLbl="node3" presStyleIdx="3" presStyleCnt="4">
        <dgm:presLayoutVars>
          <dgm:chPref val="3"/>
        </dgm:presLayoutVars>
      </dgm:prSet>
      <dgm:spPr/>
      <dgm:t>
        <a:bodyPr/>
        <a:lstStyle/>
        <a:p>
          <a:endParaRPr lang="en-US"/>
        </a:p>
      </dgm:t>
    </dgm:pt>
    <dgm:pt modelId="{7DE92CB3-7361-4473-B38D-FB7DF7A73FFB}" type="pres">
      <dgm:prSet presAssocID="{D247F6B9-01AF-4EF8-B7A4-EEFC440492B0}" presName="rootConnector" presStyleLbl="node3" presStyleIdx="3" presStyleCnt="4"/>
      <dgm:spPr/>
      <dgm:t>
        <a:bodyPr/>
        <a:lstStyle/>
        <a:p>
          <a:endParaRPr lang="en-US"/>
        </a:p>
      </dgm:t>
    </dgm:pt>
    <dgm:pt modelId="{8BE36942-605C-40D1-B0CA-488D585B88C0}" type="pres">
      <dgm:prSet presAssocID="{D247F6B9-01AF-4EF8-B7A4-EEFC440492B0}" presName="hierChild4" presStyleCnt="0"/>
      <dgm:spPr/>
    </dgm:pt>
    <dgm:pt modelId="{714B153C-1A35-4FA2-BCB5-413DA295FA29}" type="pres">
      <dgm:prSet presAssocID="{D247F6B9-01AF-4EF8-B7A4-EEFC440492B0}" presName="hierChild5" presStyleCnt="0"/>
      <dgm:spPr/>
    </dgm:pt>
    <dgm:pt modelId="{BA5FBCA0-5005-42CD-B480-0CFA63B1ECEC}" type="pres">
      <dgm:prSet presAssocID="{73A7B645-8C0C-4BB7-A13F-F89731B6EC83}" presName="hierChild5" presStyleCnt="0"/>
      <dgm:spPr/>
    </dgm:pt>
    <dgm:pt modelId="{F2CE99DB-E5B2-4FB3-8646-61E0FDA0FAC3}" type="pres">
      <dgm:prSet presAssocID="{FE2F9815-E89D-4909-8EBA-52647476A18F}" presName="Name35" presStyleLbl="parChTrans1D2" presStyleIdx="2" presStyleCnt="3"/>
      <dgm:spPr/>
      <dgm:t>
        <a:bodyPr/>
        <a:lstStyle/>
        <a:p>
          <a:endParaRPr lang="en-US"/>
        </a:p>
      </dgm:t>
    </dgm:pt>
    <dgm:pt modelId="{B8A20B9F-C455-4A35-8090-DD2E9F08CE13}" type="pres">
      <dgm:prSet presAssocID="{D2B826F8-A6BB-4DE1-9BC1-3C419847AB0E}" presName="hierRoot2" presStyleCnt="0">
        <dgm:presLayoutVars>
          <dgm:hierBranch/>
        </dgm:presLayoutVars>
      </dgm:prSet>
      <dgm:spPr/>
    </dgm:pt>
    <dgm:pt modelId="{DF2A57A4-D08E-4C94-9B01-71DC1F0DCBE2}" type="pres">
      <dgm:prSet presAssocID="{D2B826F8-A6BB-4DE1-9BC1-3C419847AB0E}" presName="rootComposite" presStyleCnt="0"/>
      <dgm:spPr/>
    </dgm:pt>
    <dgm:pt modelId="{E64FF719-FA6D-435E-8A1C-60BBAFD800B5}" type="pres">
      <dgm:prSet presAssocID="{D2B826F8-A6BB-4DE1-9BC1-3C419847AB0E}" presName="rootText" presStyleLbl="node2" presStyleIdx="2" presStyleCnt="3">
        <dgm:presLayoutVars>
          <dgm:chPref val="3"/>
        </dgm:presLayoutVars>
      </dgm:prSet>
      <dgm:spPr/>
      <dgm:t>
        <a:bodyPr/>
        <a:lstStyle/>
        <a:p>
          <a:endParaRPr lang="en-US"/>
        </a:p>
      </dgm:t>
    </dgm:pt>
    <dgm:pt modelId="{02F61DB1-9AA3-43CF-BE21-3D271A2EBF3D}" type="pres">
      <dgm:prSet presAssocID="{D2B826F8-A6BB-4DE1-9BC1-3C419847AB0E}" presName="rootConnector" presStyleLbl="node2" presStyleIdx="2" presStyleCnt="3"/>
      <dgm:spPr/>
      <dgm:t>
        <a:bodyPr/>
        <a:lstStyle/>
        <a:p>
          <a:endParaRPr lang="en-US"/>
        </a:p>
      </dgm:t>
    </dgm:pt>
    <dgm:pt modelId="{6EB9E94E-DD87-468D-ABF7-773C456CA637}" type="pres">
      <dgm:prSet presAssocID="{D2B826F8-A6BB-4DE1-9BC1-3C419847AB0E}" presName="hierChild4" presStyleCnt="0"/>
      <dgm:spPr/>
    </dgm:pt>
    <dgm:pt modelId="{FECE7C5C-F957-415D-8BE5-9899BB80F386}" type="pres">
      <dgm:prSet presAssocID="{D2B826F8-A6BB-4DE1-9BC1-3C419847AB0E}" presName="hierChild5" presStyleCnt="0"/>
      <dgm:spPr/>
    </dgm:pt>
    <dgm:pt modelId="{77464D34-9E22-4BA8-87F1-7D9A58180630}" type="pres">
      <dgm:prSet presAssocID="{FD8BA490-8C65-4408-BABA-7B5ECE8673AB}" presName="hierChild3" presStyleCnt="0"/>
      <dgm:spPr/>
    </dgm:pt>
  </dgm:ptLst>
  <dgm:cxnLst>
    <dgm:cxn modelId="{53761D7F-8976-46A0-8B6B-02159369D26A}" type="presOf" srcId="{EEA11EB3-CA44-49F9-BFAE-AA7B57EACB86}" destId="{0C4531C6-4E9A-497D-BAAC-0DF76CF8EC59}" srcOrd="1" destOrd="0" presId="urn:microsoft.com/office/officeart/2005/8/layout/orgChart1"/>
    <dgm:cxn modelId="{BE545F5C-A6EC-4517-94D1-4EEAC9B2534D}" srcId="{FD8BA490-8C65-4408-BABA-7B5ECE8673AB}" destId="{D2B826F8-A6BB-4DE1-9BC1-3C419847AB0E}" srcOrd="2" destOrd="0" parTransId="{FE2F9815-E89D-4909-8EBA-52647476A18F}" sibTransId="{960A6894-3261-4C83-B389-D8E54E26B646}"/>
    <dgm:cxn modelId="{A9990FF0-4E9D-44F6-9F5B-AFF4CCC41212}" type="presOf" srcId="{A0FFB801-C994-4B27-BDD1-7CD5878EEAB4}" destId="{492259A0-8C93-4F8C-8F00-9BD0F9A60884}" srcOrd="0" destOrd="0" presId="urn:microsoft.com/office/officeart/2005/8/layout/orgChart1"/>
    <dgm:cxn modelId="{8D8C0BE6-6D94-4146-8395-57F71B79EDF3}" srcId="{73A7B645-8C0C-4BB7-A13F-F89731B6EC83}" destId="{67539DB5-8AD5-4AE9-92C7-331E8DEC28C3}" srcOrd="0" destOrd="0" parTransId="{BBD108FB-122A-491D-8F9D-D020AC4E68B1}" sibTransId="{23B00940-A7A7-42C4-A95A-71456077EF1C}"/>
    <dgm:cxn modelId="{885118BA-41A7-4C52-9D84-5AFD366B2C75}" type="presOf" srcId="{DF1E4CE7-3D10-45E0-92D5-CC83171CB0D5}" destId="{C67C17DC-1A66-46D2-985A-C1AE9EBDE711}" srcOrd="0" destOrd="0" presId="urn:microsoft.com/office/officeart/2005/8/layout/orgChart1"/>
    <dgm:cxn modelId="{16521BFE-7813-478A-90D8-4E3CE17E0763}" type="presOf" srcId="{67539DB5-8AD5-4AE9-92C7-331E8DEC28C3}" destId="{865DC44F-D1E4-4962-8E81-6EC06F1481DB}" srcOrd="1" destOrd="0" presId="urn:microsoft.com/office/officeart/2005/8/layout/orgChart1"/>
    <dgm:cxn modelId="{BAA5BEB4-9A95-4ADC-93FE-53B6555AD64F}" type="presOf" srcId="{33D62FED-88BD-4BA4-8364-190A37D17677}" destId="{4BC6D14D-F38E-4104-A946-CA2A2503F7EE}" srcOrd="1" destOrd="0" presId="urn:microsoft.com/office/officeart/2005/8/layout/orgChart1"/>
    <dgm:cxn modelId="{02A3D89D-44C8-4D4B-A57D-113CEC29F6F4}" type="presOf" srcId="{48CBC806-367E-4895-809C-60BFBD3A5B74}" destId="{C5333721-E788-4071-A744-F477DFE99F50}" srcOrd="0" destOrd="0" presId="urn:microsoft.com/office/officeart/2005/8/layout/orgChart1"/>
    <dgm:cxn modelId="{CD106E3C-1510-4383-996D-9588EBE999B7}" type="presOf" srcId="{D247F6B9-01AF-4EF8-B7A4-EEFC440492B0}" destId="{7DE92CB3-7361-4473-B38D-FB7DF7A73FFB}" srcOrd="1" destOrd="0" presId="urn:microsoft.com/office/officeart/2005/8/layout/orgChart1"/>
    <dgm:cxn modelId="{DC81B1DD-16F8-4015-8339-BDB02873DEE8}" type="presOf" srcId="{73A7B645-8C0C-4BB7-A13F-F89731B6EC83}" destId="{C1033ECD-D2A4-4A38-A77E-4E67A84D95D4}" srcOrd="0" destOrd="0" presId="urn:microsoft.com/office/officeart/2005/8/layout/orgChart1"/>
    <dgm:cxn modelId="{1032FCA2-3D7A-4E4F-B8F1-EAD9A42B1F75}" type="presOf" srcId="{FD8BA490-8C65-4408-BABA-7B5ECE8673AB}" destId="{F7171B56-BF8C-4B74-83B5-17276007AB71}" srcOrd="0" destOrd="0" presId="urn:microsoft.com/office/officeart/2005/8/layout/orgChart1"/>
    <dgm:cxn modelId="{5F5F0F40-0FC9-4000-B040-60566A36D169}" type="presOf" srcId="{3406FF35-EF40-4444-9E25-D8388200F73E}" destId="{916EA157-DCCA-4E5D-A525-D03B0B7F0F0B}" srcOrd="0" destOrd="0" presId="urn:microsoft.com/office/officeart/2005/8/layout/orgChart1"/>
    <dgm:cxn modelId="{861F2994-9A96-458E-AAF6-DBADD5251560}" srcId="{FD8BA490-8C65-4408-BABA-7B5ECE8673AB}" destId="{88C48522-2F4E-485A-8A1B-BCB853272B6F}" srcOrd="0" destOrd="0" parTransId="{701BCC1E-7D76-4A93-8ED4-9B1CD82753CE}" sibTransId="{E2E5D04A-B6E1-4437-A258-0C7A89E87DB3}"/>
    <dgm:cxn modelId="{6DCAE60A-8811-4ACA-94B3-BC4D2796CC0E}" type="presOf" srcId="{532E46D3-F183-46B6-8114-DC0BF8D6928D}" destId="{88CC017D-DEBB-47A5-82AC-9F30CD0DB148}" srcOrd="0" destOrd="0" presId="urn:microsoft.com/office/officeart/2005/8/layout/orgChart1"/>
    <dgm:cxn modelId="{510F4385-E27A-43DE-89DB-21AFB3DCA179}" type="presOf" srcId="{D2B826F8-A6BB-4DE1-9BC1-3C419847AB0E}" destId="{E64FF719-FA6D-435E-8A1C-60BBAFD800B5}" srcOrd="0" destOrd="0" presId="urn:microsoft.com/office/officeart/2005/8/layout/orgChart1"/>
    <dgm:cxn modelId="{E4C4A03D-4C3F-4A12-BCE3-5E835445CF4E}" type="presOf" srcId="{FD8BA490-8C65-4408-BABA-7B5ECE8673AB}" destId="{AB90DE3A-0DBC-4D5A-968E-237311DDA9B3}" srcOrd="1" destOrd="0" presId="urn:microsoft.com/office/officeart/2005/8/layout/orgChart1"/>
    <dgm:cxn modelId="{16815753-F3F3-4091-806D-7F9BDA0560F6}" srcId="{73A7B645-8C0C-4BB7-A13F-F89731B6EC83}" destId="{EEA11EB3-CA44-49F9-BFAE-AA7B57EACB86}" srcOrd="1" destOrd="0" parTransId="{3406FF35-EF40-4444-9E25-D8388200F73E}" sibTransId="{853D5BD7-9A30-4505-83C9-F54E9563E48B}"/>
    <dgm:cxn modelId="{A9EB8733-54FC-4D83-9D4A-C720B129E2CC}" type="presOf" srcId="{D247F6B9-01AF-4EF8-B7A4-EEFC440492B0}" destId="{ED66CDB7-6DA0-4461-AD03-4D0BD00D1162}" srcOrd="0" destOrd="0" presId="urn:microsoft.com/office/officeart/2005/8/layout/orgChart1"/>
    <dgm:cxn modelId="{07209267-BF6B-44A5-8F6B-ADC5B31D1414}" type="presOf" srcId="{DF1E4CE7-3D10-45E0-92D5-CC83171CB0D5}" destId="{7EFAEF42-1264-4D62-A3D8-4DF9358295A3}" srcOrd="1" destOrd="0" presId="urn:microsoft.com/office/officeart/2005/8/layout/orgChart1"/>
    <dgm:cxn modelId="{24455494-D436-477D-8DDA-EBA762F8D8EC}" type="presOf" srcId="{33D62FED-88BD-4BA4-8364-190A37D17677}" destId="{CA5B1A76-717C-478B-AD13-A0B51C5E8CE5}" srcOrd="0" destOrd="0" presId="urn:microsoft.com/office/officeart/2005/8/layout/orgChart1"/>
    <dgm:cxn modelId="{D8A182E2-E3B5-463E-871C-159AF4CF3A13}" srcId="{FD8BA490-8C65-4408-BABA-7B5ECE8673AB}" destId="{73A7B645-8C0C-4BB7-A13F-F89731B6EC83}" srcOrd="1" destOrd="0" parTransId="{A988403B-281F-458E-8373-B70783A73384}" sibTransId="{62130EB0-B6EF-4B3C-BB07-A215F750DE80}"/>
    <dgm:cxn modelId="{EF0B599C-07FC-4C73-ABF5-684D116024DF}" type="presOf" srcId="{67539DB5-8AD5-4AE9-92C7-331E8DEC28C3}" destId="{D114E3D6-8C53-4BE0-871A-578D3DCD6880}" srcOrd="0" destOrd="0" presId="urn:microsoft.com/office/officeart/2005/8/layout/orgChart1"/>
    <dgm:cxn modelId="{05321102-4196-4073-A382-04B5F50D8AE6}" type="presOf" srcId="{F9B6ED1F-5A1F-4E18-9707-C2E0E5443421}" destId="{8E7130FA-1E2E-4CE0-A5F1-E8AC66021672}" srcOrd="0" destOrd="0" presId="urn:microsoft.com/office/officeart/2005/8/layout/orgChart1"/>
    <dgm:cxn modelId="{6758C18F-A799-4F47-BBB6-59B3ED140194}" type="presOf" srcId="{73A7B645-8C0C-4BB7-A13F-F89731B6EC83}" destId="{F3C4336E-CD68-429D-A839-5521B4854492}" srcOrd="1" destOrd="0" presId="urn:microsoft.com/office/officeart/2005/8/layout/orgChart1"/>
    <dgm:cxn modelId="{76ACB8C1-0863-4620-884C-8B63F5C9346B}" type="presOf" srcId="{701BCC1E-7D76-4A93-8ED4-9B1CD82753CE}" destId="{138C1132-F027-4910-83A3-F19B4E0F731F}" srcOrd="0" destOrd="0" presId="urn:microsoft.com/office/officeart/2005/8/layout/orgChart1"/>
    <dgm:cxn modelId="{598CD583-C05F-45B0-892B-EC068A60B435}" type="presOf" srcId="{88C48522-2F4E-485A-8A1B-BCB853272B6F}" destId="{2B87D68A-ACB9-4DA2-B104-075919CD7956}" srcOrd="0" destOrd="0" presId="urn:microsoft.com/office/officeart/2005/8/layout/orgChart1"/>
    <dgm:cxn modelId="{29264CCC-F471-4E5E-83E4-F3427218FE33}" type="presOf" srcId="{EEA11EB3-CA44-49F9-BFAE-AA7B57EACB86}" destId="{20118824-A021-4276-841B-09989B4D3513}" srcOrd="0" destOrd="0" presId="urn:microsoft.com/office/officeart/2005/8/layout/orgChart1"/>
    <dgm:cxn modelId="{972C9EC7-A408-418E-95A7-C66F332282C8}" srcId="{532E46D3-F183-46B6-8114-DC0BF8D6928D}" destId="{FD8BA490-8C65-4408-BABA-7B5ECE8673AB}" srcOrd="0" destOrd="0" parTransId="{2F604C43-414C-43A4-A9DB-5B10018033B2}" sibTransId="{AC9A7A37-9697-4A8B-BF15-0B14BA3D519D}"/>
    <dgm:cxn modelId="{536DB6CB-0D7B-4A6F-98BF-54BA36A4A29F}" srcId="{73A7B645-8C0C-4BB7-A13F-F89731B6EC83}" destId="{D247F6B9-01AF-4EF8-B7A4-EEFC440492B0}" srcOrd="2" destOrd="0" parTransId="{A0FFB801-C994-4B27-BDD1-7CD5878EEAB4}" sibTransId="{BE5CFEEB-1E38-4687-88C0-7B85B25914C5}"/>
    <dgm:cxn modelId="{E8D3E21C-956D-43CF-B26B-E84305AE080A}" srcId="{EEA11EB3-CA44-49F9-BFAE-AA7B57EACB86}" destId="{DF1E4CE7-3D10-45E0-92D5-CC83171CB0D5}" srcOrd="0" destOrd="0" parTransId="{F9B6ED1F-5A1F-4E18-9707-C2E0E5443421}" sibTransId="{AE93FAF0-9C6A-49B1-91CA-1CB0D42457D3}"/>
    <dgm:cxn modelId="{204159EB-31D3-4835-A9DA-9C542B6BAB7F}" srcId="{88C48522-2F4E-485A-8A1B-BCB853272B6F}" destId="{33D62FED-88BD-4BA4-8364-190A37D17677}" srcOrd="0" destOrd="0" parTransId="{48CBC806-367E-4895-809C-60BFBD3A5B74}" sibTransId="{5194F68D-34A8-4B4C-9530-F4E96BED7DC5}"/>
    <dgm:cxn modelId="{FBDEA348-8713-472E-A435-08F01EA7C998}" type="presOf" srcId="{FE2F9815-E89D-4909-8EBA-52647476A18F}" destId="{F2CE99DB-E5B2-4FB3-8646-61E0FDA0FAC3}" srcOrd="0" destOrd="0" presId="urn:microsoft.com/office/officeart/2005/8/layout/orgChart1"/>
    <dgm:cxn modelId="{35D24247-2E95-4CFE-A92D-277A6077B0D2}" type="presOf" srcId="{A988403B-281F-458E-8373-B70783A73384}" destId="{9B5D9E5C-C4C8-42C1-871A-6140D3AF2C86}" srcOrd="0" destOrd="0" presId="urn:microsoft.com/office/officeart/2005/8/layout/orgChart1"/>
    <dgm:cxn modelId="{FD21CF62-8F1E-4B6A-AA50-B926A64B22D5}" type="presOf" srcId="{D2B826F8-A6BB-4DE1-9BC1-3C419847AB0E}" destId="{02F61DB1-9AA3-43CF-BE21-3D271A2EBF3D}" srcOrd="1" destOrd="0" presId="urn:microsoft.com/office/officeart/2005/8/layout/orgChart1"/>
    <dgm:cxn modelId="{CD29926F-29D9-4AE9-B192-B9D58FDFE26E}" type="presOf" srcId="{88C48522-2F4E-485A-8A1B-BCB853272B6F}" destId="{B8D91BC9-9E78-4851-9F14-1D7201A76F34}" srcOrd="1" destOrd="0" presId="urn:microsoft.com/office/officeart/2005/8/layout/orgChart1"/>
    <dgm:cxn modelId="{F79D7048-F577-4189-96D8-7C1A096B9CD0}" type="presOf" srcId="{BBD108FB-122A-491D-8F9D-D020AC4E68B1}" destId="{43AD778E-3C6D-4E69-8C6A-D20DF27F8C80}" srcOrd="0" destOrd="0" presId="urn:microsoft.com/office/officeart/2005/8/layout/orgChart1"/>
    <dgm:cxn modelId="{5E08EF48-CA24-436A-9CD1-1C790464F73C}" type="presParOf" srcId="{88CC017D-DEBB-47A5-82AC-9F30CD0DB148}" destId="{EE63BA7B-6800-481C-8051-D327E09BF1D2}" srcOrd="0" destOrd="0" presId="urn:microsoft.com/office/officeart/2005/8/layout/orgChart1"/>
    <dgm:cxn modelId="{A819EF28-E406-4867-B287-6055BD8BF7B6}" type="presParOf" srcId="{EE63BA7B-6800-481C-8051-D327E09BF1D2}" destId="{8392D6EC-1078-4150-985E-5ABFE0FDBB5F}" srcOrd="0" destOrd="0" presId="urn:microsoft.com/office/officeart/2005/8/layout/orgChart1"/>
    <dgm:cxn modelId="{C86F9018-AA3C-4255-A3EF-49C273F3DDD4}" type="presParOf" srcId="{8392D6EC-1078-4150-985E-5ABFE0FDBB5F}" destId="{F7171B56-BF8C-4B74-83B5-17276007AB71}" srcOrd="0" destOrd="0" presId="urn:microsoft.com/office/officeart/2005/8/layout/orgChart1"/>
    <dgm:cxn modelId="{30F9C0B0-304C-4BBF-B134-9199667DE537}" type="presParOf" srcId="{8392D6EC-1078-4150-985E-5ABFE0FDBB5F}" destId="{AB90DE3A-0DBC-4D5A-968E-237311DDA9B3}" srcOrd="1" destOrd="0" presId="urn:microsoft.com/office/officeart/2005/8/layout/orgChart1"/>
    <dgm:cxn modelId="{CFBE0F65-9D70-49A9-A60C-A13F1B7DFF7D}" type="presParOf" srcId="{EE63BA7B-6800-481C-8051-D327E09BF1D2}" destId="{E269D749-B423-4EE8-BCDD-722DF6DEB4B1}" srcOrd="1" destOrd="0" presId="urn:microsoft.com/office/officeart/2005/8/layout/orgChart1"/>
    <dgm:cxn modelId="{4FB14B44-5F8A-40A3-883D-F0830F3A56C2}" type="presParOf" srcId="{E269D749-B423-4EE8-BCDD-722DF6DEB4B1}" destId="{138C1132-F027-4910-83A3-F19B4E0F731F}" srcOrd="0" destOrd="0" presId="urn:microsoft.com/office/officeart/2005/8/layout/orgChart1"/>
    <dgm:cxn modelId="{D075F58E-571B-499F-870F-FC942594BE3D}" type="presParOf" srcId="{E269D749-B423-4EE8-BCDD-722DF6DEB4B1}" destId="{68B4E35F-5139-4758-8378-09E986D4BB56}" srcOrd="1" destOrd="0" presId="urn:microsoft.com/office/officeart/2005/8/layout/orgChart1"/>
    <dgm:cxn modelId="{384FA18F-1910-4811-9078-50101978F520}" type="presParOf" srcId="{68B4E35F-5139-4758-8378-09E986D4BB56}" destId="{E41D4EFD-4563-4ED6-AA4E-8ECDCE961D28}" srcOrd="0" destOrd="0" presId="urn:microsoft.com/office/officeart/2005/8/layout/orgChart1"/>
    <dgm:cxn modelId="{B708866D-DDDE-44DD-889C-F0919FC7E9DB}" type="presParOf" srcId="{E41D4EFD-4563-4ED6-AA4E-8ECDCE961D28}" destId="{2B87D68A-ACB9-4DA2-B104-075919CD7956}" srcOrd="0" destOrd="0" presId="urn:microsoft.com/office/officeart/2005/8/layout/orgChart1"/>
    <dgm:cxn modelId="{9003BAD1-EB51-4A88-9C22-8FF50BAE28FC}" type="presParOf" srcId="{E41D4EFD-4563-4ED6-AA4E-8ECDCE961D28}" destId="{B8D91BC9-9E78-4851-9F14-1D7201A76F34}" srcOrd="1" destOrd="0" presId="urn:microsoft.com/office/officeart/2005/8/layout/orgChart1"/>
    <dgm:cxn modelId="{075D4BAF-C1FB-4537-87A9-191B678D56BC}" type="presParOf" srcId="{68B4E35F-5139-4758-8378-09E986D4BB56}" destId="{B5BFDDE2-C72F-439B-AD91-8EA60AF2EE8A}" srcOrd="1" destOrd="0" presId="urn:microsoft.com/office/officeart/2005/8/layout/orgChart1"/>
    <dgm:cxn modelId="{A995FAC5-513A-4A13-B6D1-2A985267F1C7}" type="presParOf" srcId="{B5BFDDE2-C72F-439B-AD91-8EA60AF2EE8A}" destId="{C5333721-E788-4071-A744-F477DFE99F50}" srcOrd="0" destOrd="0" presId="urn:microsoft.com/office/officeart/2005/8/layout/orgChart1"/>
    <dgm:cxn modelId="{AF254F68-E4ED-4C38-BB5A-71F1B4326C0D}" type="presParOf" srcId="{B5BFDDE2-C72F-439B-AD91-8EA60AF2EE8A}" destId="{27E4D0A4-C67B-4A79-A08A-FC5873C4E980}" srcOrd="1" destOrd="0" presId="urn:microsoft.com/office/officeart/2005/8/layout/orgChart1"/>
    <dgm:cxn modelId="{B3300E1C-3644-40A6-BD29-2CD45E310979}" type="presParOf" srcId="{27E4D0A4-C67B-4A79-A08A-FC5873C4E980}" destId="{8EB80C30-7E8E-4240-B3BA-51954C784EF3}" srcOrd="0" destOrd="0" presId="urn:microsoft.com/office/officeart/2005/8/layout/orgChart1"/>
    <dgm:cxn modelId="{52339F21-4266-4030-A6BF-16DAB8EA5ABF}" type="presParOf" srcId="{8EB80C30-7E8E-4240-B3BA-51954C784EF3}" destId="{CA5B1A76-717C-478B-AD13-A0B51C5E8CE5}" srcOrd="0" destOrd="0" presId="urn:microsoft.com/office/officeart/2005/8/layout/orgChart1"/>
    <dgm:cxn modelId="{513BC287-D7AF-4CEA-ABA1-C3E6C0E0FB38}" type="presParOf" srcId="{8EB80C30-7E8E-4240-B3BA-51954C784EF3}" destId="{4BC6D14D-F38E-4104-A946-CA2A2503F7EE}" srcOrd="1" destOrd="0" presId="urn:microsoft.com/office/officeart/2005/8/layout/orgChart1"/>
    <dgm:cxn modelId="{D5A0FAFB-18C5-48BB-868A-49F56DE28A54}" type="presParOf" srcId="{27E4D0A4-C67B-4A79-A08A-FC5873C4E980}" destId="{CD5C0C95-047D-4220-A319-75DB8C9C2B17}" srcOrd="1" destOrd="0" presId="urn:microsoft.com/office/officeart/2005/8/layout/orgChart1"/>
    <dgm:cxn modelId="{E29EC8CE-74B3-4BFF-ABCE-30826B0CD2A6}" type="presParOf" srcId="{27E4D0A4-C67B-4A79-A08A-FC5873C4E980}" destId="{855D4420-EDE2-48DF-AD15-7E65A4B00653}" srcOrd="2" destOrd="0" presId="urn:microsoft.com/office/officeart/2005/8/layout/orgChart1"/>
    <dgm:cxn modelId="{EDC98AC8-3556-4B92-BED4-35D4166849B8}" type="presParOf" srcId="{68B4E35F-5139-4758-8378-09E986D4BB56}" destId="{E9D8691B-6919-4436-B8B8-F7A5DAE84464}" srcOrd="2" destOrd="0" presId="urn:microsoft.com/office/officeart/2005/8/layout/orgChart1"/>
    <dgm:cxn modelId="{07353E85-2E8F-4DBD-8408-1C4D19A153F2}" type="presParOf" srcId="{E269D749-B423-4EE8-BCDD-722DF6DEB4B1}" destId="{9B5D9E5C-C4C8-42C1-871A-6140D3AF2C86}" srcOrd="2" destOrd="0" presId="urn:microsoft.com/office/officeart/2005/8/layout/orgChart1"/>
    <dgm:cxn modelId="{715C897A-AF1D-4E5F-B4BB-7180A21D8D4C}" type="presParOf" srcId="{E269D749-B423-4EE8-BCDD-722DF6DEB4B1}" destId="{B72BC32E-9980-48C8-89C9-90465BE7CB15}" srcOrd="3" destOrd="0" presId="urn:microsoft.com/office/officeart/2005/8/layout/orgChart1"/>
    <dgm:cxn modelId="{9EB38E62-7813-4B19-9A0B-ED2AD6FB2CD3}" type="presParOf" srcId="{B72BC32E-9980-48C8-89C9-90465BE7CB15}" destId="{B5FF069B-65A1-44DA-B78E-363794BC09EA}" srcOrd="0" destOrd="0" presId="urn:microsoft.com/office/officeart/2005/8/layout/orgChart1"/>
    <dgm:cxn modelId="{017FBEFC-15B6-4BE2-B234-E1175FA2A705}" type="presParOf" srcId="{B5FF069B-65A1-44DA-B78E-363794BC09EA}" destId="{C1033ECD-D2A4-4A38-A77E-4E67A84D95D4}" srcOrd="0" destOrd="0" presId="urn:microsoft.com/office/officeart/2005/8/layout/orgChart1"/>
    <dgm:cxn modelId="{CA7D0CB1-D754-4E3F-BF6E-F9600565755F}" type="presParOf" srcId="{B5FF069B-65A1-44DA-B78E-363794BC09EA}" destId="{F3C4336E-CD68-429D-A839-5521B4854492}" srcOrd="1" destOrd="0" presId="urn:microsoft.com/office/officeart/2005/8/layout/orgChart1"/>
    <dgm:cxn modelId="{B3A149EA-92A3-4B52-8A41-BAAEB73BFF91}" type="presParOf" srcId="{B72BC32E-9980-48C8-89C9-90465BE7CB15}" destId="{3D034E1D-A359-4D29-879C-40835AC342D5}" srcOrd="1" destOrd="0" presId="urn:microsoft.com/office/officeart/2005/8/layout/orgChart1"/>
    <dgm:cxn modelId="{7F75B008-CBA7-4553-ADC9-4EF3912B2D4E}" type="presParOf" srcId="{3D034E1D-A359-4D29-879C-40835AC342D5}" destId="{43AD778E-3C6D-4E69-8C6A-D20DF27F8C80}" srcOrd="0" destOrd="0" presId="urn:microsoft.com/office/officeart/2005/8/layout/orgChart1"/>
    <dgm:cxn modelId="{43D5A0CF-AAC3-42C4-9882-CE6357C98BDA}" type="presParOf" srcId="{3D034E1D-A359-4D29-879C-40835AC342D5}" destId="{2FAACA39-4DC7-4958-8875-35D39850C268}" srcOrd="1" destOrd="0" presId="urn:microsoft.com/office/officeart/2005/8/layout/orgChart1"/>
    <dgm:cxn modelId="{9238C6B5-3848-4150-84EE-B10F6861F484}" type="presParOf" srcId="{2FAACA39-4DC7-4958-8875-35D39850C268}" destId="{61981544-510E-4921-8B73-9296A3AC4227}" srcOrd="0" destOrd="0" presId="urn:microsoft.com/office/officeart/2005/8/layout/orgChart1"/>
    <dgm:cxn modelId="{B97483A1-7FC4-4692-AE28-59805D4BCC96}" type="presParOf" srcId="{61981544-510E-4921-8B73-9296A3AC4227}" destId="{D114E3D6-8C53-4BE0-871A-578D3DCD6880}" srcOrd="0" destOrd="0" presId="urn:microsoft.com/office/officeart/2005/8/layout/orgChart1"/>
    <dgm:cxn modelId="{F39D2FA1-BBD0-44D9-8FEE-E47CCE1906E8}" type="presParOf" srcId="{61981544-510E-4921-8B73-9296A3AC4227}" destId="{865DC44F-D1E4-4962-8E81-6EC06F1481DB}" srcOrd="1" destOrd="0" presId="urn:microsoft.com/office/officeart/2005/8/layout/orgChart1"/>
    <dgm:cxn modelId="{05D22702-3227-48DD-9E67-B6649CD5946A}" type="presParOf" srcId="{2FAACA39-4DC7-4958-8875-35D39850C268}" destId="{F27ADA0F-72DF-4D83-873E-B607387EF4A6}" srcOrd="1" destOrd="0" presId="urn:microsoft.com/office/officeart/2005/8/layout/orgChart1"/>
    <dgm:cxn modelId="{787AE76D-6140-4D4E-8116-1E8C60F31110}" type="presParOf" srcId="{2FAACA39-4DC7-4958-8875-35D39850C268}" destId="{815ED37E-E481-4D65-A6D5-97E2F324476D}" srcOrd="2" destOrd="0" presId="urn:microsoft.com/office/officeart/2005/8/layout/orgChart1"/>
    <dgm:cxn modelId="{956D441B-29F1-4D5D-BD5A-EB8FACBBA615}" type="presParOf" srcId="{3D034E1D-A359-4D29-879C-40835AC342D5}" destId="{916EA157-DCCA-4E5D-A525-D03B0B7F0F0B}" srcOrd="2" destOrd="0" presId="urn:microsoft.com/office/officeart/2005/8/layout/orgChart1"/>
    <dgm:cxn modelId="{5A16122D-D71C-4805-9990-0C02C13BB24A}" type="presParOf" srcId="{3D034E1D-A359-4D29-879C-40835AC342D5}" destId="{BA9B92E3-493A-4AA3-8C7B-BFDDC1044AF3}" srcOrd="3" destOrd="0" presId="urn:microsoft.com/office/officeart/2005/8/layout/orgChart1"/>
    <dgm:cxn modelId="{77797E66-AAFF-4995-94D5-546483C86901}" type="presParOf" srcId="{BA9B92E3-493A-4AA3-8C7B-BFDDC1044AF3}" destId="{CACD7E12-9E10-420C-830C-19E94D491C4E}" srcOrd="0" destOrd="0" presId="urn:microsoft.com/office/officeart/2005/8/layout/orgChart1"/>
    <dgm:cxn modelId="{E12411BC-B823-481C-9AF0-E9F83DA7A68D}" type="presParOf" srcId="{CACD7E12-9E10-420C-830C-19E94D491C4E}" destId="{20118824-A021-4276-841B-09989B4D3513}" srcOrd="0" destOrd="0" presId="urn:microsoft.com/office/officeart/2005/8/layout/orgChart1"/>
    <dgm:cxn modelId="{3132ADA6-91F5-4898-AA6B-B81D982505CA}" type="presParOf" srcId="{CACD7E12-9E10-420C-830C-19E94D491C4E}" destId="{0C4531C6-4E9A-497D-BAAC-0DF76CF8EC59}" srcOrd="1" destOrd="0" presId="urn:microsoft.com/office/officeart/2005/8/layout/orgChart1"/>
    <dgm:cxn modelId="{99C4CCF4-18B8-4ECC-A657-BE3582EB730A}" type="presParOf" srcId="{BA9B92E3-493A-4AA3-8C7B-BFDDC1044AF3}" destId="{DEE2C2C3-41E8-4892-8EBA-E355E0E4C96D}" srcOrd="1" destOrd="0" presId="urn:microsoft.com/office/officeart/2005/8/layout/orgChart1"/>
    <dgm:cxn modelId="{15C7C8AF-FC2B-4A93-832D-FA90BC72BC51}" type="presParOf" srcId="{DEE2C2C3-41E8-4892-8EBA-E355E0E4C96D}" destId="{8E7130FA-1E2E-4CE0-A5F1-E8AC66021672}" srcOrd="0" destOrd="0" presId="urn:microsoft.com/office/officeart/2005/8/layout/orgChart1"/>
    <dgm:cxn modelId="{0D8E5A51-E33E-4C16-9B2B-2A985CB1EDB6}" type="presParOf" srcId="{DEE2C2C3-41E8-4892-8EBA-E355E0E4C96D}" destId="{AEA504D2-EF12-4856-BF1A-6DA91C05D1EE}" srcOrd="1" destOrd="0" presId="urn:microsoft.com/office/officeart/2005/8/layout/orgChart1"/>
    <dgm:cxn modelId="{55740376-0052-4547-B4EF-9462FB92E627}" type="presParOf" srcId="{AEA504D2-EF12-4856-BF1A-6DA91C05D1EE}" destId="{F626CD04-C9F2-4D9F-A5EA-B11CDC506E9B}" srcOrd="0" destOrd="0" presId="urn:microsoft.com/office/officeart/2005/8/layout/orgChart1"/>
    <dgm:cxn modelId="{93555977-E59A-4B17-9574-631F98A5FEF2}" type="presParOf" srcId="{F626CD04-C9F2-4D9F-A5EA-B11CDC506E9B}" destId="{C67C17DC-1A66-46D2-985A-C1AE9EBDE711}" srcOrd="0" destOrd="0" presId="urn:microsoft.com/office/officeart/2005/8/layout/orgChart1"/>
    <dgm:cxn modelId="{80D985CB-08A6-42DD-ACCB-E682FB96FCEE}" type="presParOf" srcId="{F626CD04-C9F2-4D9F-A5EA-B11CDC506E9B}" destId="{7EFAEF42-1264-4D62-A3D8-4DF9358295A3}" srcOrd="1" destOrd="0" presId="urn:microsoft.com/office/officeart/2005/8/layout/orgChart1"/>
    <dgm:cxn modelId="{0606FDA9-046A-4F8E-BE9C-A05C5902667A}" type="presParOf" srcId="{AEA504D2-EF12-4856-BF1A-6DA91C05D1EE}" destId="{7ABFB685-0817-404F-813C-BA45C88B9499}" srcOrd="1" destOrd="0" presId="urn:microsoft.com/office/officeart/2005/8/layout/orgChart1"/>
    <dgm:cxn modelId="{8E58C7EF-FA63-4A9F-9E24-441B6122E4E4}" type="presParOf" srcId="{AEA504D2-EF12-4856-BF1A-6DA91C05D1EE}" destId="{DC69825C-1FBC-49B8-9042-CF34051B45C2}" srcOrd="2" destOrd="0" presId="urn:microsoft.com/office/officeart/2005/8/layout/orgChart1"/>
    <dgm:cxn modelId="{793EDB57-6FE7-4151-AF82-CCF066A3F9EF}" type="presParOf" srcId="{BA9B92E3-493A-4AA3-8C7B-BFDDC1044AF3}" destId="{A40EE6DE-BA47-43E8-89DE-02208062A21F}" srcOrd="2" destOrd="0" presId="urn:microsoft.com/office/officeart/2005/8/layout/orgChart1"/>
    <dgm:cxn modelId="{07B72DB8-6A0F-43BB-A0EA-B1350DEC2318}" type="presParOf" srcId="{3D034E1D-A359-4D29-879C-40835AC342D5}" destId="{492259A0-8C93-4F8C-8F00-9BD0F9A60884}" srcOrd="4" destOrd="0" presId="urn:microsoft.com/office/officeart/2005/8/layout/orgChart1"/>
    <dgm:cxn modelId="{D8B9BD2A-CD4A-4C18-BE7A-4D51F7A8511E}" type="presParOf" srcId="{3D034E1D-A359-4D29-879C-40835AC342D5}" destId="{E2DF8F21-B75E-4BBE-8448-01E8886AFD30}" srcOrd="5" destOrd="0" presId="urn:microsoft.com/office/officeart/2005/8/layout/orgChart1"/>
    <dgm:cxn modelId="{A84DAEB2-AA12-45C8-8A6D-25F428781164}" type="presParOf" srcId="{E2DF8F21-B75E-4BBE-8448-01E8886AFD30}" destId="{A4EB54F5-D1A9-467C-9D28-AA60D0812AC1}" srcOrd="0" destOrd="0" presId="urn:microsoft.com/office/officeart/2005/8/layout/orgChart1"/>
    <dgm:cxn modelId="{35E269DF-88F3-4847-A803-9B62CB1A30C2}" type="presParOf" srcId="{A4EB54F5-D1A9-467C-9D28-AA60D0812AC1}" destId="{ED66CDB7-6DA0-4461-AD03-4D0BD00D1162}" srcOrd="0" destOrd="0" presId="urn:microsoft.com/office/officeart/2005/8/layout/orgChart1"/>
    <dgm:cxn modelId="{F8B74ED9-E86F-4D93-AD76-B090CB1753D4}" type="presParOf" srcId="{A4EB54F5-D1A9-467C-9D28-AA60D0812AC1}" destId="{7DE92CB3-7361-4473-B38D-FB7DF7A73FFB}" srcOrd="1" destOrd="0" presId="urn:microsoft.com/office/officeart/2005/8/layout/orgChart1"/>
    <dgm:cxn modelId="{5C4CB6A0-F032-4DFD-861F-AF8297CD3155}" type="presParOf" srcId="{E2DF8F21-B75E-4BBE-8448-01E8886AFD30}" destId="{8BE36942-605C-40D1-B0CA-488D585B88C0}" srcOrd="1" destOrd="0" presId="urn:microsoft.com/office/officeart/2005/8/layout/orgChart1"/>
    <dgm:cxn modelId="{F89C124B-57FD-405D-A20F-D9790BB8E1A2}" type="presParOf" srcId="{E2DF8F21-B75E-4BBE-8448-01E8886AFD30}" destId="{714B153C-1A35-4FA2-BCB5-413DA295FA29}" srcOrd="2" destOrd="0" presId="urn:microsoft.com/office/officeart/2005/8/layout/orgChart1"/>
    <dgm:cxn modelId="{DC7F5F05-F64D-4505-8BCC-888C6AC60D59}" type="presParOf" srcId="{B72BC32E-9980-48C8-89C9-90465BE7CB15}" destId="{BA5FBCA0-5005-42CD-B480-0CFA63B1ECEC}" srcOrd="2" destOrd="0" presId="urn:microsoft.com/office/officeart/2005/8/layout/orgChart1"/>
    <dgm:cxn modelId="{49781F62-DF2E-4960-AE89-19B822542170}" type="presParOf" srcId="{E269D749-B423-4EE8-BCDD-722DF6DEB4B1}" destId="{F2CE99DB-E5B2-4FB3-8646-61E0FDA0FAC3}" srcOrd="4" destOrd="0" presId="urn:microsoft.com/office/officeart/2005/8/layout/orgChart1"/>
    <dgm:cxn modelId="{6D012EA3-68F8-4688-BE71-0A38E22D805A}" type="presParOf" srcId="{E269D749-B423-4EE8-BCDD-722DF6DEB4B1}" destId="{B8A20B9F-C455-4A35-8090-DD2E9F08CE13}" srcOrd="5" destOrd="0" presId="urn:microsoft.com/office/officeart/2005/8/layout/orgChart1"/>
    <dgm:cxn modelId="{009C8A3C-CF81-4B52-9E72-37C55487C939}" type="presParOf" srcId="{B8A20B9F-C455-4A35-8090-DD2E9F08CE13}" destId="{DF2A57A4-D08E-4C94-9B01-71DC1F0DCBE2}" srcOrd="0" destOrd="0" presId="urn:microsoft.com/office/officeart/2005/8/layout/orgChart1"/>
    <dgm:cxn modelId="{4B4E4C68-9D6F-4F1F-8F0B-CD2A2AAF77E0}" type="presParOf" srcId="{DF2A57A4-D08E-4C94-9B01-71DC1F0DCBE2}" destId="{E64FF719-FA6D-435E-8A1C-60BBAFD800B5}" srcOrd="0" destOrd="0" presId="urn:microsoft.com/office/officeart/2005/8/layout/orgChart1"/>
    <dgm:cxn modelId="{DDD1A424-6674-49B7-AF08-A6D6746E5740}" type="presParOf" srcId="{DF2A57A4-D08E-4C94-9B01-71DC1F0DCBE2}" destId="{02F61DB1-9AA3-43CF-BE21-3D271A2EBF3D}" srcOrd="1" destOrd="0" presId="urn:microsoft.com/office/officeart/2005/8/layout/orgChart1"/>
    <dgm:cxn modelId="{9BCC4CAD-EC51-43E1-B712-EDC0CF0324E6}" type="presParOf" srcId="{B8A20B9F-C455-4A35-8090-DD2E9F08CE13}" destId="{6EB9E94E-DD87-468D-ABF7-773C456CA637}" srcOrd="1" destOrd="0" presId="urn:microsoft.com/office/officeart/2005/8/layout/orgChart1"/>
    <dgm:cxn modelId="{F03EEE88-2892-40FE-BDA1-FC813CF47233}" type="presParOf" srcId="{B8A20B9F-C455-4A35-8090-DD2E9F08CE13}" destId="{FECE7C5C-F957-415D-8BE5-9899BB80F386}" srcOrd="2" destOrd="0" presId="urn:microsoft.com/office/officeart/2005/8/layout/orgChart1"/>
    <dgm:cxn modelId="{09DBD046-B40F-4E1F-B73B-93695DB6C952}" type="presParOf" srcId="{EE63BA7B-6800-481C-8051-D327E09BF1D2}" destId="{77464D34-9E22-4BA8-87F1-7D9A58180630}"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CE99DB-E5B2-4FB3-8646-61E0FDA0FAC3}">
      <dsp:nvSpPr>
        <dsp:cNvPr id="0" name=""/>
        <dsp:cNvSpPr/>
      </dsp:nvSpPr>
      <dsp:spPr>
        <a:xfrm>
          <a:off x="1981200" y="1246336"/>
          <a:ext cx="1551688" cy="179534"/>
        </a:xfrm>
        <a:custGeom>
          <a:avLst/>
          <a:gdLst/>
          <a:ahLst/>
          <a:cxnLst/>
          <a:rect l="0" t="0" r="0" b="0"/>
          <a:pathLst>
            <a:path>
              <a:moveTo>
                <a:pt x="0" y="0"/>
              </a:moveTo>
              <a:lnTo>
                <a:pt x="0" y="89767"/>
              </a:lnTo>
              <a:lnTo>
                <a:pt x="1551688" y="89767"/>
              </a:lnTo>
              <a:lnTo>
                <a:pt x="1551688" y="1795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2259A0-8C93-4F8C-8F00-9BD0F9A60884}">
      <dsp:nvSpPr>
        <dsp:cNvPr id="0" name=""/>
        <dsp:cNvSpPr/>
      </dsp:nvSpPr>
      <dsp:spPr>
        <a:xfrm>
          <a:off x="2498429" y="1853332"/>
          <a:ext cx="1034458" cy="179534"/>
        </a:xfrm>
        <a:custGeom>
          <a:avLst/>
          <a:gdLst/>
          <a:ahLst/>
          <a:cxnLst/>
          <a:rect l="0" t="0" r="0" b="0"/>
          <a:pathLst>
            <a:path>
              <a:moveTo>
                <a:pt x="0" y="0"/>
              </a:moveTo>
              <a:lnTo>
                <a:pt x="0" y="89767"/>
              </a:lnTo>
              <a:lnTo>
                <a:pt x="1034458" y="89767"/>
              </a:lnTo>
              <a:lnTo>
                <a:pt x="1034458" y="1795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7130FA-1E2E-4CE0-A5F1-E8AC66021672}">
      <dsp:nvSpPr>
        <dsp:cNvPr id="0" name=""/>
        <dsp:cNvSpPr/>
      </dsp:nvSpPr>
      <dsp:spPr>
        <a:xfrm>
          <a:off x="2452709" y="2460329"/>
          <a:ext cx="91440" cy="179534"/>
        </a:xfrm>
        <a:custGeom>
          <a:avLst/>
          <a:gdLst/>
          <a:ahLst/>
          <a:cxnLst/>
          <a:rect l="0" t="0" r="0" b="0"/>
          <a:pathLst>
            <a:path>
              <a:moveTo>
                <a:pt x="45720" y="0"/>
              </a:moveTo>
              <a:lnTo>
                <a:pt x="45720" y="1795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6EA157-DCCA-4E5D-A525-D03B0B7F0F0B}">
      <dsp:nvSpPr>
        <dsp:cNvPr id="0" name=""/>
        <dsp:cNvSpPr/>
      </dsp:nvSpPr>
      <dsp:spPr>
        <a:xfrm>
          <a:off x="2452709" y="1853332"/>
          <a:ext cx="91440" cy="179534"/>
        </a:xfrm>
        <a:custGeom>
          <a:avLst/>
          <a:gdLst/>
          <a:ahLst/>
          <a:cxnLst/>
          <a:rect l="0" t="0" r="0" b="0"/>
          <a:pathLst>
            <a:path>
              <a:moveTo>
                <a:pt x="45720" y="0"/>
              </a:moveTo>
              <a:lnTo>
                <a:pt x="45720" y="1795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AD778E-3C6D-4E69-8C6A-D20DF27F8C80}">
      <dsp:nvSpPr>
        <dsp:cNvPr id="0" name=""/>
        <dsp:cNvSpPr/>
      </dsp:nvSpPr>
      <dsp:spPr>
        <a:xfrm>
          <a:off x="1463970" y="1853332"/>
          <a:ext cx="1034458" cy="179534"/>
        </a:xfrm>
        <a:custGeom>
          <a:avLst/>
          <a:gdLst/>
          <a:ahLst/>
          <a:cxnLst/>
          <a:rect l="0" t="0" r="0" b="0"/>
          <a:pathLst>
            <a:path>
              <a:moveTo>
                <a:pt x="1034458" y="0"/>
              </a:moveTo>
              <a:lnTo>
                <a:pt x="1034458" y="89767"/>
              </a:lnTo>
              <a:lnTo>
                <a:pt x="0" y="89767"/>
              </a:lnTo>
              <a:lnTo>
                <a:pt x="0" y="1795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5D9E5C-C4C8-42C1-871A-6140D3AF2C86}">
      <dsp:nvSpPr>
        <dsp:cNvPr id="0" name=""/>
        <dsp:cNvSpPr/>
      </dsp:nvSpPr>
      <dsp:spPr>
        <a:xfrm>
          <a:off x="1981200" y="1246336"/>
          <a:ext cx="517229" cy="179534"/>
        </a:xfrm>
        <a:custGeom>
          <a:avLst/>
          <a:gdLst/>
          <a:ahLst/>
          <a:cxnLst/>
          <a:rect l="0" t="0" r="0" b="0"/>
          <a:pathLst>
            <a:path>
              <a:moveTo>
                <a:pt x="0" y="0"/>
              </a:moveTo>
              <a:lnTo>
                <a:pt x="0" y="89767"/>
              </a:lnTo>
              <a:lnTo>
                <a:pt x="517229" y="89767"/>
              </a:lnTo>
              <a:lnTo>
                <a:pt x="517229" y="1795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333721-E788-4071-A744-F477DFE99F50}">
      <dsp:nvSpPr>
        <dsp:cNvPr id="0" name=""/>
        <dsp:cNvSpPr/>
      </dsp:nvSpPr>
      <dsp:spPr>
        <a:xfrm>
          <a:off x="383791" y="1853332"/>
          <a:ext cx="91440" cy="179534"/>
        </a:xfrm>
        <a:custGeom>
          <a:avLst/>
          <a:gdLst/>
          <a:ahLst/>
          <a:cxnLst/>
          <a:rect l="0" t="0" r="0" b="0"/>
          <a:pathLst>
            <a:path>
              <a:moveTo>
                <a:pt x="45720" y="0"/>
              </a:moveTo>
              <a:lnTo>
                <a:pt x="45720" y="1795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8C1132-F027-4910-83A3-F19B4E0F731F}">
      <dsp:nvSpPr>
        <dsp:cNvPr id="0" name=""/>
        <dsp:cNvSpPr/>
      </dsp:nvSpPr>
      <dsp:spPr>
        <a:xfrm>
          <a:off x="429511" y="1246336"/>
          <a:ext cx="1551688" cy="179534"/>
        </a:xfrm>
        <a:custGeom>
          <a:avLst/>
          <a:gdLst/>
          <a:ahLst/>
          <a:cxnLst/>
          <a:rect l="0" t="0" r="0" b="0"/>
          <a:pathLst>
            <a:path>
              <a:moveTo>
                <a:pt x="1551688" y="0"/>
              </a:moveTo>
              <a:lnTo>
                <a:pt x="1551688" y="89767"/>
              </a:lnTo>
              <a:lnTo>
                <a:pt x="0" y="89767"/>
              </a:lnTo>
              <a:lnTo>
                <a:pt x="0" y="1795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7171B56-BF8C-4B74-83B5-17276007AB71}">
      <dsp:nvSpPr>
        <dsp:cNvPr id="0" name=""/>
        <dsp:cNvSpPr/>
      </dsp:nvSpPr>
      <dsp:spPr>
        <a:xfrm>
          <a:off x="1553737" y="818874"/>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Brian</a:t>
          </a:r>
        </a:p>
      </dsp:txBody>
      <dsp:txXfrm>
        <a:off x="1553737" y="818874"/>
        <a:ext cx="854924" cy="427462"/>
      </dsp:txXfrm>
    </dsp:sp>
    <dsp:sp modelId="{2B87D68A-ACB9-4DA2-B104-075919CD7956}">
      <dsp:nvSpPr>
        <dsp:cNvPr id="0" name=""/>
        <dsp:cNvSpPr/>
      </dsp:nvSpPr>
      <dsp:spPr>
        <a:xfrm>
          <a:off x="2049" y="1425870"/>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Amy</a:t>
          </a:r>
        </a:p>
      </dsp:txBody>
      <dsp:txXfrm>
        <a:off x="2049" y="1425870"/>
        <a:ext cx="854924" cy="427462"/>
      </dsp:txXfrm>
    </dsp:sp>
    <dsp:sp modelId="{CA5B1A76-717C-478B-AD13-A0B51C5E8CE5}">
      <dsp:nvSpPr>
        <dsp:cNvPr id="0" name=""/>
        <dsp:cNvSpPr/>
      </dsp:nvSpPr>
      <dsp:spPr>
        <a:xfrm>
          <a:off x="2049" y="2032867"/>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Stacia</a:t>
          </a:r>
        </a:p>
      </dsp:txBody>
      <dsp:txXfrm>
        <a:off x="2049" y="2032867"/>
        <a:ext cx="854924" cy="427462"/>
      </dsp:txXfrm>
    </dsp:sp>
    <dsp:sp modelId="{C1033ECD-D2A4-4A38-A77E-4E67A84D95D4}">
      <dsp:nvSpPr>
        <dsp:cNvPr id="0" name=""/>
        <dsp:cNvSpPr/>
      </dsp:nvSpPr>
      <dsp:spPr>
        <a:xfrm>
          <a:off x="2070967" y="1425870"/>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Stephen</a:t>
          </a:r>
        </a:p>
      </dsp:txBody>
      <dsp:txXfrm>
        <a:off x="2070967" y="1425870"/>
        <a:ext cx="854924" cy="427462"/>
      </dsp:txXfrm>
    </dsp:sp>
    <dsp:sp modelId="{D114E3D6-8C53-4BE0-871A-578D3DCD6880}">
      <dsp:nvSpPr>
        <dsp:cNvPr id="0" name=""/>
        <dsp:cNvSpPr/>
      </dsp:nvSpPr>
      <dsp:spPr>
        <a:xfrm>
          <a:off x="1036508" y="2032867"/>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err="1" smtClean="0">
              <a:ln>
                <a:noFill/>
              </a:ln>
              <a:solidFill>
                <a:schemeClr val="bg1"/>
              </a:solidFill>
              <a:effectLst/>
              <a:cs typeface="Arial" charset="0"/>
            </a:rPr>
            <a:t>Shu</a:t>
          </a:r>
          <a:endParaRPr kumimoji="0" lang="en-US" sz="1800" b="1" i="0" u="none" strike="noStrike" kern="1200" cap="none" normalizeH="0" baseline="0" dirty="0" smtClean="0">
            <a:ln>
              <a:noFill/>
            </a:ln>
            <a:solidFill>
              <a:schemeClr val="bg1"/>
            </a:solidFill>
            <a:effectLst/>
            <a:cs typeface="Arial" charset="0"/>
          </a:endParaRPr>
        </a:p>
      </dsp:txBody>
      <dsp:txXfrm>
        <a:off x="1036508" y="2032867"/>
        <a:ext cx="854924" cy="427462"/>
      </dsp:txXfrm>
    </dsp:sp>
    <dsp:sp modelId="{20118824-A021-4276-841B-09989B4D3513}">
      <dsp:nvSpPr>
        <dsp:cNvPr id="0" name=""/>
        <dsp:cNvSpPr/>
      </dsp:nvSpPr>
      <dsp:spPr>
        <a:xfrm>
          <a:off x="2070967" y="2032867"/>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Michael</a:t>
          </a:r>
        </a:p>
      </dsp:txBody>
      <dsp:txXfrm>
        <a:off x="2070967" y="2032867"/>
        <a:ext cx="854924" cy="427462"/>
      </dsp:txXfrm>
    </dsp:sp>
    <dsp:sp modelId="{C67C17DC-1A66-46D2-985A-C1AE9EBDE711}">
      <dsp:nvSpPr>
        <dsp:cNvPr id="0" name=""/>
        <dsp:cNvSpPr/>
      </dsp:nvSpPr>
      <dsp:spPr>
        <a:xfrm>
          <a:off x="2070967" y="2639863"/>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Peter</a:t>
          </a:r>
        </a:p>
      </dsp:txBody>
      <dsp:txXfrm>
        <a:off x="2070967" y="2639863"/>
        <a:ext cx="854924" cy="427462"/>
      </dsp:txXfrm>
    </dsp:sp>
    <dsp:sp modelId="{ED66CDB7-6DA0-4461-AD03-4D0BD00D1162}">
      <dsp:nvSpPr>
        <dsp:cNvPr id="0" name=""/>
        <dsp:cNvSpPr/>
      </dsp:nvSpPr>
      <dsp:spPr>
        <a:xfrm>
          <a:off x="3105425" y="2032867"/>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José</a:t>
          </a:r>
        </a:p>
      </dsp:txBody>
      <dsp:txXfrm>
        <a:off x="3105425" y="2032867"/>
        <a:ext cx="854924" cy="427462"/>
      </dsp:txXfrm>
    </dsp:sp>
    <dsp:sp modelId="{E64FF719-FA6D-435E-8A1C-60BBAFD800B5}">
      <dsp:nvSpPr>
        <dsp:cNvPr id="0" name=""/>
        <dsp:cNvSpPr/>
      </dsp:nvSpPr>
      <dsp:spPr>
        <a:xfrm>
          <a:off x="3105425" y="1425870"/>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err="1" smtClean="0">
              <a:ln>
                <a:noFill/>
              </a:ln>
              <a:solidFill>
                <a:schemeClr val="bg1"/>
              </a:solidFill>
              <a:effectLst/>
              <a:cs typeface="Arial" charset="0"/>
            </a:rPr>
            <a:t>Syed</a:t>
          </a:r>
          <a:endParaRPr kumimoji="0" lang="en-US" sz="1800" b="1" i="0" u="none" strike="noStrike" kern="1200" cap="none" normalizeH="0" baseline="0" dirty="0" smtClean="0">
            <a:ln>
              <a:noFill/>
            </a:ln>
            <a:solidFill>
              <a:schemeClr val="bg1"/>
            </a:solidFill>
            <a:effectLst/>
            <a:cs typeface="Arial" charset="0"/>
          </a:endParaRPr>
        </a:p>
      </dsp:txBody>
      <dsp:txXfrm>
        <a:off x="3105425" y="1425870"/>
        <a:ext cx="854924" cy="42746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jpe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a:latin typeface="+mj-lt"/>
              </a:rPr>
              <a:t>SQL Server </a:t>
            </a:r>
            <a:r>
              <a:rPr lang="en-US" dirty="0" smtClean="0">
                <a:latin typeface="+mj-lt"/>
              </a:rPr>
              <a:t>2008 R2: Business Intelligence Foundations</a:t>
            </a:r>
          </a:p>
          <a:p>
            <a:pPr>
              <a:defRPr/>
            </a:pPr>
            <a:r>
              <a:rPr lang="en-US" b="0" dirty="0" smtClean="0">
                <a:latin typeface="+mj-lt"/>
              </a:rPr>
              <a:t>Page </a:t>
            </a:r>
            <a:fld id="{726231B1-EC7A-4FC1-96E9-E3A5007216C4}" type="slidenum">
              <a:rPr lang="en-US" b="0">
                <a:latin typeface="+mj-lt"/>
              </a:rPr>
              <a:pPr>
                <a:defRPr/>
              </a:pPr>
              <a:t>‹#›</a:t>
            </a:fld>
            <a:endParaRPr lang="en-US" b="0" dirty="0">
              <a:latin typeface="+mj-lt"/>
            </a:endParaRPr>
          </a:p>
        </p:txBody>
      </p:sp>
    </p:spTree>
    <p:extLst>
      <p:ext uri="{BB962C8B-B14F-4D97-AF65-F5344CB8AC3E}">
        <p14:creationId xmlns:p14="http://schemas.microsoft.com/office/powerpoint/2010/main" val="4264133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a:t>© Kimberly L. Tripp</a:t>
            </a:r>
            <a:br>
              <a:rPr lang="en-US"/>
            </a:br>
            <a:r>
              <a:rPr lang="en-US"/>
              <a:t>SYSolutions, Inc. All rights reserved.</a:t>
            </a:r>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153859496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200" b="1" kern="1200">
                <a:solidFill>
                  <a:srgbClr val="FFCC00"/>
                </a:solidFill>
                <a:latin typeface="Eurostile" pitchFamily="34" charset="0"/>
                <a:ea typeface="+mn-ea"/>
                <a:cs typeface="+mn-cs"/>
              </a:rPr>
              <a:t>© Kimberly L. Tripp</a:t>
            </a:r>
            <a:br>
              <a:rPr lang="en-US" sz="1200" b="1" kern="1200">
                <a:solidFill>
                  <a:srgbClr val="FFCC00"/>
                </a:solidFill>
                <a:latin typeface="Eurostile" pitchFamily="34" charset="0"/>
                <a:ea typeface="+mn-ea"/>
                <a:cs typeface="+mn-cs"/>
              </a:rPr>
            </a:br>
            <a:r>
              <a:rPr lang="en-US" sz="1200" b="1" kern="1200">
                <a:solidFill>
                  <a:srgbClr val="FFCC00"/>
                </a:solidFill>
                <a:latin typeface="Eurostile" pitchFamily="34" charset="0"/>
                <a:ea typeface="+mn-ea"/>
                <a:cs typeface="+mn-cs"/>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200" b="1" kern="1200">
                <a:solidFill>
                  <a:srgbClr val="FFCC00"/>
                </a:solidFill>
                <a:latin typeface="Eurostile" pitchFamily="34" charset="0"/>
                <a:ea typeface="+mn-ea"/>
                <a:cs typeface="+mn-cs"/>
              </a:rPr>
              <a:pPr algn="r" rtl="0" fontAlgn="base">
                <a:lnSpc>
                  <a:spcPct val="90000"/>
                </a:lnSpc>
                <a:spcBef>
                  <a:spcPct val="0"/>
                </a:spcBef>
                <a:spcAft>
                  <a:spcPct val="0"/>
                </a:spcAft>
              </a:pPr>
              <a:t>1</a:t>
            </a:fld>
            <a:endParaRPr lang="en-US" sz="1200" b="1" kern="1200">
              <a:solidFill>
                <a:srgbClr val="FFCC00"/>
              </a:solidFill>
              <a:latin typeface="Eurostile" pitchFamily="34" charset="0"/>
              <a:ea typeface="+mn-ea"/>
              <a:cs typeface="+mn-cs"/>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64F67C8C-CA67-443A-BA2A-D9C32E6A6328}" type="slidenum">
              <a:rPr lang="en-US" smtClean="0"/>
              <a:pPr/>
              <a:t>12</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Primary keys are defined to uniquely identify each dimension table record and are used to relate to the fact tables.</a:t>
            </a:r>
          </a:p>
          <a:p>
            <a:pPr eaLnBrk="1" hangingPunct="1"/>
            <a:endParaRPr lang="en-US" dirty="0" smtClean="0"/>
          </a:p>
          <a:p>
            <a:pPr eaLnBrk="1" hangingPunct="1"/>
            <a:r>
              <a:rPr lang="en-US" dirty="0" smtClean="0"/>
              <a:t>Two choices exist for the primary key: the primary key of the source system, called the </a:t>
            </a:r>
            <a:r>
              <a:rPr lang="en-US" i="1" dirty="0" smtClean="0"/>
              <a:t>business key</a:t>
            </a:r>
            <a:r>
              <a:rPr lang="en-US" dirty="0" smtClean="0"/>
              <a:t> (or </a:t>
            </a:r>
            <a:r>
              <a:rPr lang="en-US" i="1" dirty="0" smtClean="0"/>
              <a:t>Alternate Key</a:t>
            </a:r>
            <a:r>
              <a:rPr lang="en-US" dirty="0" smtClean="0"/>
              <a:t> in the </a:t>
            </a:r>
            <a:r>
              <a:rPr lang="en-US" dirty="0" err="1" smtClean="0"/>
              <a:t>AdventureWorksDW</a:t>
            </a:r>
            <a:r>
              <a:rPr lang="en-US" dirty="0" smtClean="0"/>
              <a:t> database), or a new key generated by the data warehouse, known as a </a:t>
            </a:r>
            <a:r>
              <a:rPr lang="en-US" i="1" dirty="0" smtClean="0"/>
              <a:t>surrogate key</a:t>
            </a:r>
            <a:r>
              <a:rPr lang="en-US" dirty="0" smtClean="0"/>
              <a:t>.</a:t>
            </a:r>
          </a:p>
          <a:p>
            <a:pPr eaLnBrk="1" hangingPunct="1"/>
            <a:endParaRPr lang="en-US" dirty="0" smtClean="0"/>
          </a:p>
          <a:p>
            <a:pPr eaLnBrk="1" hangingPunct="1"/>
            <a:r>
              <a:rPr lang="en-US" dirty="0" smtClean="0"/>
              <a:t>Using a surrogate key is considered best practice because it can overcome duplicate key issues when combining multiple sources. Also, a single surrogate key can efficiently consolidate multi-value or wide business keys. More important, if there is a need to track dimension history, the business key cannot be used because duplicate “versions” of the dimension members will exist. Reserve discussion on this until the next section.</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25090D95-2EF8-4FA5-9B3C-56816A902793}" type="slidenum">
              <a:rPr lang="en-US" smtClean="0"/>
              <a:pPr/>
              <a:t>13</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endParaRPr lang="en-US"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579F1D5F-5113-49AF-981B-3E5D23AF7DA6}" type="slidenum">
              <a:rPr lang="en-US" smtClean="0"/>
              <a:pPr/>
              <a:t>14</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Fact tables are the “verbs” of the schema. They describe business processes, and each record in the table is a measurement. Note that fact tables are generally narrow in number of columns but very large in volume of records.</a:t>
            </a:r>
          </a:p>
          <a:p>
            <a:pPr eaLnBrk="1" hangingPunct="1"/>
            <a:endParaRPr lang="en-US" dirty="0" smtClean="0"/>
          </a:p>
          <a:p>
            <a:pPr eaLnBrk="1" hangingPunct="1"/>
            <a:r>
              <a:rPr lang="en-US" dirty="0" smtClean="0"/>
              <a:t>The principal types of columns in a fact table are the dimension keys and measures. The dimension keys are the primary keys (surrogate keys) defined on the dimension tables. The measures are usually numeric columns that can be aggregated and that store values of interest, such as </a:t>
            </a:r>
            <a:r>
              <a:rPr lang="en-US" dirty="0" err="1" smtClean="0"/>
              <a:t>OrderQuantity</a:t>
            </a:r>
            <a:r>
              <a:rPr lang="en-US" dirty="0" smtClean="0"/>
              <a:t>, </a:t>
            </a:r>
            <a:r>
              <a:rPr lang="en-US" dirty="0" err="1" smtClean="0"/>
              <a:t>TotalProductCost</a:t>
            </a:r>
            <a:r>
              <a:rPr lang="en-US" dirty="0" smtClean="0"/>
              <a:t>, and </a:t>
            </a:r>
            <a:r>
              <a:rPr lang="en-US" dirty="0" err="1" smtClean="0"/>
              <a:t>SalesAmount</a:t>
            </a:r>
            <a:r>
              <a:rPr lang="en-US" dirty="0" smtClean="0"/>
              <a:t>.</a:t>
            </a:r>
          </a:p>
          <a:p>
            <a:pPr eaLnBrk="1" hangingPunct="1"/>
            <a:endParaRPr lang="en-US" dirty="0" smtClean="0"/>
          </a:p>
          <a:p>
            <a:pPr eaLnBrk="1" hangingPunct="1"/>
            <a:r>
              <a:rPr lang="en-US" dirty="0" smtClean="0"/>
              <a:t>The level of detail contained in the fact table is called the grain.</a:t>
            </a:r>
          </a:p>
          <a:p>
            <a:pPr eaLnBrk="1" hangingPunct="1"/>
            <a:endParaRPr lang="en-US" dirty="0" smtClean="0"/>
          </a:p>
          <a:p>
            <a:pPr eaLnBrk="1" hangingPunct="1"/>
            <a:r>
              <a:rPr lang="en-US" dirty="0" smtClean="0"/>
              <a:t>A primary key can be defined on the table, but it is optional. A primary key has the benefit of an index for retrieval, but at the expense of slower load times.</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8E462F-1A81-4169-9BB2-DAD111F40AB7}" type="slidenum">
              <a:rPr lang="en-US" smtClean="0"/>
              <a:t>15</a:t>
            </a:fld>
            <a:endParaRPr lang="en-US"/>
          </a:p>
        </p:txBody>
      </p:sp>
    </p:spTree>
    <p:extLst>
      <p:ext uri="{BB962C8B-B14F-4D97-AF65-F5344CB8AC3E}">
        <p14:creationId xmlns:p14="http://schemas.microsoft.com/office/powerpoint/2010/main" val="755228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60D529A5-F6DA-4767-9E77-CC737E84B711}" type="slidenum">
              <a:rPr lang="en-US" smtClean="0"/>
              <a:pPr/>
              <a:t>16</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mtClean="0"/>
              <a:t>Use these two examples to discuss the dimensionality, measures, and grain. Note that these tables will be populated and analyzed in the upcoming lab exercises.</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4C715640-829B-4B06-BF3B-074B4D159974}" type="slidenum">
              <a:rPr lang="en-US" smtClean="0"/>
              <a:pPr/>
              <a:t>17</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This slide bridges the discussion of dimension and fact tables. Use the diagram to emphasize that the fact tables define foreign key relationships to the dimension tables.</a:t>
            </a:r>
          </a:p>
          <a:p>
            <a:pPr eaLnBrk="1" hangingPunct="1"/>
            <a:endParaRPr lang="en-US" dirty="0" smtClean="0"/>
          </a:p>
          <a:p>
            <a:pPr eaLnBrk="1" hangingPunct="1"/>
            <a:r>
              <a:rPr lang="en-US" dirty="0" smtClean="0"/>
              <a:t>Discuss the primary keys defined on the fact table. Let students know that a primary key on a fact table is optional. A surrogate key on a fact table usually serves no purpose, so it is not commonly defined.</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5D9A721-4FBF-471E-92D3-129F1F37C34E}" type="slidenum">
              <a:rPr lang="en-US" smtClean="0"/>
              <a:pPr/>
              <a:t>18</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mtClean="0"/>
              <a:t>In this section of the module, we introduce three additional design concepts: considerations for the date dimension, parent-child hierarchies, and slowly changing dimensions.</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95479921-C685-4C82-BDCA-3AC27F009857}" type="slidenum">
              <a:rPr lang="en-US" smtClean="0"/>
              <a:pPr/>
              <a:t>19</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The date dimension is a fundamental dimension and, as such, is the most common dimension found in a star schema. It is called a </a:t>
            </a:r>
            <a:r>
              <a:rPr lang="en-US" i="1" dirty="0" smtClean="0"/>
              <a:t>conformed dimension</a:t>
            </a:r>
            <a:r>
              <a:rPr lang="en-US" dirty="0" smtClean="0"/>
              <a:t>, which means that it has exactly the same meaning and content when being referred to from different fact tables. This allows all facts to be analyzed across time consistently.</a:t>
            </a:r>
          </a:p>
          <a:p>
            <a:pPr eaLnBrk="1" hangingPunct="1"/>
            <a:endParaRPr lang="en-US" dirty="0" smtClean="0"/>
          </a:p>
          <a:p>
            <a:pPr eaLnBrk="1" hangingPunct="1"/>
            <a:r>
              <a:rPr lang="en-US" dirty="0" smtClean="0"/>
              <a:t>Mention that basing time analysis on the these attributes is more efficient because it does not need to use the DATEPART function to aggregate measures at different time levels. And it is more flexible in that it allows the management of non-time attributes like Public Holiday and Weekend (which may be localized), and non-standard time periods that may cater for irregular accounting periods. It contains all attributes (columns) that are required to define time for the organization, and these attributes typically support hierarchies to allow navigation of calendar, fiscal, and/or manufacturing time periods.</a:t>
            </a:r>
          </a:p>
          <a:p>
            <a:pPr eaLnBrk="1" hangingPunct="1"/>
            <a:r>
              <a:rPr lang="en-US" dirty="0" smtClean="0"/>
              <a:t>The date dimension is commonly designed as a single dimension table.</a:t>
            </a:r>
          </a:p>
          <a:p>
            <a:pPr eaLnBrk="1" hangingPunct="1"/>
            <a:endParaRPr lang="en-US" dirty="0" smtClean="0"/>
          </a:p>
          <a:p>
            <a:pPr eaLnBrk="1" hangingPunct="1"/>
            <a:r>
              <a:rPr lang="en-US" dirty="0" smtClean="0"/>
              <a:t>Some dimensional models calls it a </a:t>
            </a:r>
            <a:r>
              <a:rPr lang="en-US" i="1" dirty="0" smtClean="0"/>
              <a:t>time dimension</a:t>
            </a:r>
            <a:r>
              <a:rPr lang="en-US" dirty="0" smtClean="0"/>
              <a:t> (</a:t>
            </a:r>
            <a:r>
              <a:rPr lang="en-US" dirty="0" err="1" smtClean="0"/>
              <a:t>DimTime</a:t>
            </a:r>
            <a:r>
              <a:rPr lang="en-US" dirty="0" smtClean="0"/>
              <a:t>). This is a misnomer because it include records in a day grain, but many databases use this name convention anyway.</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8D7D212E-7F19-420A-9F74-31D82FB35C18}" type="slidenum">
              <a:rPr lang="en-US" smtClean="0"/>
              <a:pPr/>
              <a:t>20</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mtClean="0"/>
              <a:t>As introduced in the previous section, parent-child hierarchies are defined by self-referencing relationships on a dimension table. Refer to common examples, and then lead the discussion based on the illustrations on the next slide.</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6BE5B769-3DC2-4EA7-968B-F7DCB26500DC}" type="slidenum">
              <a:rPr lang="en-US" smtClean="0"/>
              <a:pPr/>
              <a:t>21</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Let students absorb the data and relate it to the diagram. The important points to convey about these hierarchies are:</a:t>
            </a:r>
          </a:p>
          <a:p>
            <a:pPr eaLnBrk="1" hangingPunct="1">
              <a:buFontTx/>
              <a:buChar char="•"/>
            </a:pPr>
            <a:r>
              <a:rPr lang="en-US" dirty="0" smtClean="0"/>
              <a:t>They are built from a recursive structure (by virtue of a parent key).</a:t>
            </a:r>
          </a:p>
          <a:p>
            <a:pPr eaLnBrk="1" hangingPunct="1">
              <a:buFontTx/>
              <a:buChar char="•"/>
            </a:pPr>
            <a:r>
              <a:rPr lang="en-US" dirty="0" smtClean="0"/>
              <a:t>The number of levels is determined by the data, not the structure of the dimension table(s).</a:t>
            </a:r>
          </a:p>
          <a:p>
            <a:pPr eaLnBrk="1" hangingPunct="1">
              <a:buFontTx/>
              <a:buChar char="•"/>
            </a:pPr>
            <a:r>
              <a:rPr lang="en-US" dirty="0" smtClean="0"/>
              <a:t>They produce an unbalanced hierarchy.</a:t>
            </a:r>
          </a:p>
          <a:p>
            <a:pPr eaLnBrk="1" hangingPunct="1">
              <a:buFontTx/>
              <a:buChar char="•"/>
            </a:pPr>
            <a:r>
              <a:rPr lang="en-US" dirty="0" smtClean="0"/>
              <a:t>They have branches with inconsistent depths.</a:t>
            </a:r>
          </a:p>
          <a:p>
            <a:pPr eaLnBrk="1" hangingPunct="1">
              <a:buFontTx/>
              <a:buChar char="•"/>
            </a:pPr>
            <a:r>
              <a:rPr lang="en-US" dirty="0" smtClean="0"/>
              <a:t>Facts can be associated with any member in the hierarchy (unlike standard hierarchies, which associate facts at the leaf level).</a:t>
            </a:r>
          </a:p>
          <a:p>
            <a:pPr eaLnBrk="1" hangingPunct="1">
              <a:buFontTx/>
              <a:buChar char="•"/>
            </a:pPr>
            <a:endParaRPr lang="en-US" dirty="0" smtClean="0"/>
          </a:p>
          <a:p>
            <a:pPr eaLnBrk="1" hangingPunct="1">
              <a:buFontTx/>
              <a:buNone/>
            </a:pPr>
            <a:r>
              <a:rPr lang="en-US" dirty="0" smtClean="0"/>
              <a:t>Using a parent-child</a:t>
            </a:r>
            <a:r>
              <a:rPr lang="en-US" baseline="0" dirty="0" smtClean="0"/>
              <a:t> hierarchy provides flexibility but can cause adverse performance when used in an Analysis Services cube.</a:t>
            </a:r>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5AFFBA3-7DE1-42BE-830B-3FC346C998D3}" type="slidenum">
              <a:rPr lang="en-US" smtClean="0"/>
              <a:pPr/>
              <a:t>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866F897A-5BBB-4639-9107-75403CF17732}" type="slidenum">
              <a:rPr lang="en-US" smtClean="0"/>
              <a:pPr/>
              <a:t>22</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z="1100" dirty="0" smtClean="0"/>
              <a:t>Data warehouses are commonly based on star schemas. Refer back to the example of the sales representative Jenny Jones.</a:t>
            </a:r>
          </a:p>
          <a:p>
            <a:pPr eaLnBrk="1" hangingPunct="1"/>
            <a:endParaRPr lang="en-US" sz="1100" dirty="0" smtClean="0"/>
          </a:p>
          <a:p>
            <a:pPr eaLnBrk="1" hangingPunct="1"/>
            <a:r>
              <a:rPr lang="en-US" sz="1100" dirty="0" smtClean="0"/>
              <a:t>What if she were to marry and change her last name? Do we simply update her name in the database and have historical sales report against the new name? Maybe.</a:t>
            </a:r>
          </a:p>
          <a:p>
            <a:pPr eaLnBrk="1" hangingPunct="1"/>
            <a:endParaRPr lang="en-US" sz="1100" dirty="0" smtClean="0"/>
          </a:p>
          <a:p>
            <a:pPr eaLnBrk="1" hangingPunct="1"/>
            <a:r>
              <a:rPr lang="en-US" sz="1100" dirty="0" smtClean="0"/>
              <a:t>What if Jenny were to relocate to a different sales region? Do we simply update her sales territory assignment and have historical sales report up through the new sales region? Definitely not!</a:t>
            </a:r>
          </a:p>
          <a:p>
            <a:pPr eaLnBrk="1" hangingPunct="1"/>
            <a:endParaRPr lang="en-US" sz="1100" dirty="0" smtClean="0"/>
          </a:p>
          <a:p>
            <a:pPr eaLnBrk="1" hangingPunct="1"/>
            <a:r>
              <a:rPr lang="en-US" sz="1100" dirty="0" smtClean="0"/>
              <a:t>Source system business entities change over time, and the dimensional modeler needs to manage these changes appropriately. The concept of slowly changing dimensions was introduced by Ralph Kimball (considered by many to be the godfather of data warehouse design). </a:t>
            </a:r>
          </a:p>
          <a:p>
            <a:pPr eaLnBrk="1" hangingPunct="1"/>
            <a:endParaRPr lang="en-US" sz="1100" dirty="0" smtClean="0"/>
          </a:p>
          <a:p>
            <a:pPr eaLnBrk="1" hangingPunct="1"/>
            <a:r>
              <a:rPr lang="en-US" sz="1100" dirty="0" smtClean="0"/>
              <a:t>Three principal types of history tracking can be employed (although Type 3 is rarely implemented). The following slides provide a detailed discussion of each type.</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0341B246-273E-46E3-AEFE-2167CE881E1C}" type="slidenum">
              <a:rPr lang="en-US" smtClean="0"/>
              <a:pPr/>
              <a:t>23</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Slowly changing dimension Type 1 restates history. An in-place change records that the member has always been that way. Note that no surrogate keys are required to manage this type (but are still recommended for other reasons discussed earlier).</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0341B246-273E-46E3-AEFE-2167CE881E1C}" type="slidenum">
              <a:rPr lang="en-US" smtClean="0"/>
              <a:pPr/>
              <a:t>24</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Slowly changing dimension Type 2 tracks history with versioning. It is more complex to manage but provides accurate historical reporting.</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E636D935-CB98-4AA3-B304-875DEEED9340}" type="slidenum">
              <a:rPr lang="en-US" smtClean="0"/>
              <a:pPr/>
              <a:t>25</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mtClean="0"/>
              <a:t>Any publication authored by Ralph Kimball is considered quality data warehousing content. Microsoft has in part based its technologies on his methodologies.</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12A806C0-F935-469D-A048-C0A0AB2C8907}" type="slidenum">
              <a:rPr lang="en-US" smtClean="0"/>
              <a:pPr/>
              <a:t>3</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In this section of the module, we provide an introduction to the star schema and describe dimension and fact tables.</a:t>
            </a:r>
          </a:p>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4BA913DE-3E3B-4131-A745-F71C8DE5B435}" type="slidenum">
              <a:rPr lang="en-US" smtClean="0"/>
              <a:pPr/>
              <a:t>5</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The dimensional model is called a star schema because (with some imagination) it looks like a star. The terms </a:t>
            </a:r>
            <a:r>
              <a:rPr lang="en-US" i="1" dirty="0" smtClean="0"/>
              <a:t>dimensional model</a:t>
            </a:r>
            <a:r>
              <a:rPr lang="en-US" dirty="0" smtClean="0"/>
              <a:t> and </a:t>
            </a:r>
            <a:r>
              <a:rPr lang="en-US" i="1" dirty="0" smtClean="0"/>
              <a:t>star schema</a:t>
            </a:r>
            <a:r>
              <a:rPr lang="en-US" dirty="0" smtClean="0"/>
              <a:t> can be used interchangeably.</a:t>
            </a:r>
          </a:p>
          <a:p>
            <a:pPr eaLnBrk="1" hangingPunct="1"/>
            <a:endParaRPr lang="en-US" dirty="0" smtClean="0"/>
          </a:p>
          <a:p>
            <a:pPr eaLnBrk="1" hangingPunct="1"/>
            <a:r>
              <a:rPr lang="en-US" dirty="0" smtClean="0"/>
              <a:t>This slide effectively illustrates how the model looks like a star. Emphasize that the star schema is a relational database schema organized around a central table known as a fact table. The points on the star are the dimension tables. Briefly provide examples of both types of tables and point out the dimension keys and measures in the fact table. But reserve a more complete discussion of them for the following slides.</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6AED7B11-8440-450C-BF20-FB14271824D2}" type="slidenum">
              <a:rPr lang="en-US" smtClean="0"/>
              <a:pPr/>
              <a:t>6</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Contrast the simplicity in design of the star schema to the design of an OLTP database. An optimization to support efficient data entry into a relational database is called </a:t>
            </a:r>
            <a:r>
              <a:rPr lang="en-US" i="1" dirty="0" smtClean="0"/>
              <a:t>normalization</a:t>
            </a:r>
            <a:r>
              <a:rPr lang="en-US" dirty="0" smtClean="0"/>
              <a:t>. To reduce redundancy, normalized databases consist of many tables joined together. From an end-user perspective, these databases contain schemas that are challenging to understand. When presented with a star schema, non-IT professionals can usually intuitively decipher the data that has been modeled: The star schema has fewer tables, and the data is grouped into tables that make sense to users. Note that the star schema can contain exactly the same data contained in a normalized schema.</a:t>
            </a:r>
          </a:p>
          <a:p>
            <a:pPr eaLnBrk="1" hangingPunct="1"/>
            <a:endParaRPr lang="en-US" dirty="0" smtClean="0"/>
          </a:p>
          <a:p>
            <a:pPr eaLnBrk="1" hangingPunct="1"/>
            <a:r>
              <a:rPr lang="en-US" dirty="0" smtClean="0"/>
              <a:t>Star schemas deliver high-performance queries because of their </a:t>
            </a:r>
            <a:r>
              <a:rPr lang="en-US" dirty="0" err="1" smtClean="0"/>
              <a:t>denormalization</a:t>
            </a:r>
            <a:r>
              <a:rPr lang="en-US" dirty="0" smtClean="0"/>
              <a:t>. </a:t>
            </a:r>
            <a:r>
              <a:rPr lang="en-US" dirty="0" err="1" smtClean="0"/>
              <a:t>Denormalization</a:t>
            </a:r>
            <a:r>
              <a:rPr lang="en-US" dirty="0" smtClean="0"/>
              <a:t> requires fewer joins, which results in better query performance.</a:t>
            </a:r>
          </a:p>
          <a:p>
            <a:pPr eaLnBrk="1" hangingPunct="1"/>
            <a:endParaRPr lang="en-US" dirty="0" smtClean="0"/>
          </a:p>
          <a:p>
            <a:pPr eaLnBrk="1" hangingPunct="1"/>
            <a:r>
              <a:rPr lang="en-US" dirty="0" smtClean="0"/>
              <a:t>Star schema design is considered a mature modeling technique that has been tried and tested and is, by design, resilient to change as the requirements of the data warehouse evolve.</a:t>
            </a:r>
          </a:p>
          <a:p>
            <a:pPr eaLnBrk="1" hangingPunct="1"/>
            <a:endParaRPr lang="en-US" dirty="0" smtClean="0"/>
          </a:p>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C89E710E-4AC3-4EF8-808D-87DCF8428EC5}" type="slidenum">
              <a:rPr lang="en-US" smtClean="0"/>
              <a:pPr/>
              <a:t>7</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mtClean="0"/>
              <a:t>This slide gives an overview of the dimension-table topics we cover in this section of the module.</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E31D22C7-5767-4F76-B9CF-85B8BDE5BBEC}" type="slidenum">
              <a:rPr lang="en-US" smtClean="0"/>
              <a:pPr/>
              <a:t>8</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Dimension tables are the “nouns” of the schema. They describe business entities such as time, product, and employee. During the requirements-gathering stage, dimensions (or levels within dimensions) are usually identified by the “by” word—for example, “I need to know sales by month, by product category, by sales region, by customer, ….”</a:t>
            </a:r>
          </a:p>
          <a:p>
            <a:pPr eaLnBrk="1" hangingPunct="1"/>
            <a:endParaRPr lang="en-US" dirty="0" smtClean="0"/>
          </a:p>
          <a:p>
            <a:pPr eaLnBrk="1" hangingPunct="1"/>
            <a:r>
              <a:rPr lang="en-US" dirty="0" smtClean="0"/>
              <a:t>The tables include columns (called </a:t>
            </a:r>
            <a:r>
              <a:rPr lang="en-US" i="1" dirty="0" smtClean="0"/>
              <a:t>attributes</a:t>
            </a:r>
            <a:r>
              <a:rPr lang="en-US" dirty="0" smtClean="0"/>
              <a:t>) that describe the entities in detail. For example, the </a:t>
            </a:r>
            <a:r>
              <a:rPr lang="en-US" dirty="0" err="1" smtClean="0"/>
              <a:t>DimProduct</a:t>
            </a:r>
            <a:r>
              <a:rPr lang="en-US" dirty="0" smtClean="0"/>
              <a:t> dimension table contains columns for Product Name, Product Category, Color, Style, and so on.</a:t>
            </a:r>
          </a:p>
          <a:p>
            <a:pPr eaLnBrk="1" hangingPunct="1"/>
            <a:endParaRPr lang="en-US" dirty="0" smtClean="0"/>
          </a:p>
          <a:p>
            <a:pPr eaLnBrk="1" hangingPunct="1"/>
            <a:r>
              <a:rPr lang="en-US" dirty="0" smtClean="0"/>
              <a:t>The tables often contain columns that allow hierarchical analysis. Point out the </a:t>
            </a:r>
            <a:r>
              <a:rPr lang="en-US" dirty="0" err="1" smtClean="0"/>
              <a:t>CalendarYear</a:t>
            </a:r>
            <a:r>
              <a:rPr lang="en-US" dirty="0" smtClean="0"/>
              <a:t>, </a:t>
            </a:r>
            <a:r>
              <a:rPr lang="en-US" dirty="0" err="1" smtClean="0"/>
              <a:t>CalendarQuarter</a:t>
            </a:r>
            <a:r>
              <a:rPr lang="en-US" dirty="0" smtClean="0"/>
              <a:t>, and </a:t>
            </a:r>
            <a:r>
              <a:rPr lang="en-US" dirty="0" err="1" smtClean="0"/>
              <a:t>EnglishMonthName</a:t>
            </a:r>
            <a:r>
              <a:rPr lang="en-US" dirty="0" smtClean="0"/>
              <a:t> columns in the </a:t>
            </a:r>
            <a:r>
              <a:rPr lang="en-US" dirty="0" err="1" smtClean="0"/>
              <a:t>DimTime</a:t>
            </a:r>
            <a:r>
              <a:rPr lang="en-US" dirty="0" smtClean="0"/>
              <a:t> table. There are meaningful one-to-many relationships between the values in these columns.</a:t>
            </a:r>
          </a:p>
          <a:p>
            <a:pPr eaLnBrk="1" hangingPunct="1"/>
            <a:endParaRPr lang="en-US" dirty="0" smtClean="0"/>
          </a:p>
          <a:p>
            <a:pPr defTabSz="966612" eaLnBrk="1" hangingPunct="1">
              <a:defRPr/>
            </a:pPr>
            <a:r>
              <a:rPr lang="en-US" dirty="0" smtClean="0"/>
              <a:t>Be</a:t>
            </a:r>
            <a:r>
              <a:rPr lang="en-US" baseline="0" dirty="0" smtClean="0"/>
              <a:t> prepared to compare/contrast these </a:t>
            </a:r>
            <a:r>
              <a:rPr lang="en-US" baseline="0" dirty="0" err="1" smtClean="0"/>
              <a:t>denormalized</a:t>
            </a:r>
            <a:r>
              <a:rPr lang="en-US" baseline="0" dirty="0" smtClean="0"/>
              <a:t> star schemas with the snowflake schema in next slide.</a:t>
            </a:r>
            <a:endParaRPr lang="en-US" dirty="0" smtClean="0"/>
          </a:p>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E97674D1-4D2F-4440-A945-08233573FB76}" type="slidenum">
              <a:rPr lang="en-US" smtClean="0"/>
              <a:pPr/>
              <a:t>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Use this slide to illustrate the point made in the next slide: A common use for snowflake dimension tables is to establish separate levels of a hierarchy within a dimension.</a:t>
            </a:r>
          </a:p>
          <a:p>
            <a:pPr eaLnBrk="1" hangingPunct="1"/>
            <a:endParaRPr lang="en-US" dirty="0" smtClean="0"/>
          </a:p>
          <a:p>
            <a:pPr eaLnBrk="1" hangingPunct="1"/>
            <a:r>
              <a:rPr lang="en-US" dirty="0" smtClean="0"/>
              <a:t>An advantage of separate tables for the dimension is the ability to associate a dimension with fact tables that have different granularity. For example, a sales fact table typically includes product-level data, while a budget or forecast fact table might include only category-level data. </a:t>
            </a:r>
          </a:p>
          <a:p>
            <a:pPr eaLnBrk="1" hangingPunct="1"/>
            <a:endParaRPr lang="en-US" dirty="0" smtClean="0"/>
          </a:p>
          <a:p>
            <a:pPr eaLnBrk="1" hangingPunct="1"/>
            <a:r>
              <a:rPr lang="en-US" dirty="0" smtClean="0"/>
              <a:t>Another reason to use snowflake dimension tables is to simplify the maintenance of tables that are loaded from different sources. For example, product-detail information might come from an inventory system but categories might come from a planning system used by the sales department. You can simplify the ETL process by maintaining separate dimension tables.</a:t>
            </a:r>
          </a:p>
          <a:p>
            <a:pPr eaLnBrk="1" hangingPunct="1"/>
            <a:endParaRPr lang="en-US" dirty="0" smtClean="0"/>
          </a:p>
          <a:p>
            <a:pPr eaLnBrk="1" hangingPunct="1"/>
            <a:r>
              <a:rPr lang="en-US" dirty="0" smtClean="0"/>
              <a:t>When snowflake dimension tables are used in an Analysis Services database, the performance penalty of reintroducing normalization into the data model is eliminated. If reporting will be</a:t>
            </a:r>
            <a:r>
              <a:rPr lang="en-US" baseline="0" dirty="0" smtClean="0"/>
              <a:t> done entirely using the relational  model, then query performance against a snowflake dimension could be adversely impacted.</a:t>
            </a:r>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57E4B193-1AA8-4943-9953-D15556EEE1C3}" type="slidenum">
              <a:rPr lang="en-US" smtClean="0"/>
              <a:pPr/>
              <a:t>11</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Hierarchies permit the analysis of data at different levels of summarization and provide what are called drill down and drill up paths.</a:t>
            </a:r>
          </a:p>
          <a:p>
            <a:pPr eaLnBrk="1" hangingPunct="1"/>
            <a:endParaRPr lang="en-US" dirty="0" smtClean="0"/>
          </a:p>
          <a:p>
            <a:pPr eaLnBrk="1" hangingPunct="1"/>
            <a:r>
              <a:rPr lang="en-US" dirty="0" smtClean="0"/>
              <a:t>Hierarchies can be implemented by:</a:t>
            </a:r>
          </a:p>
          <a:p>
            <a:pPr eaLnBrk="1" hangingPunct="1">
              <a:buFontTx/>
              <a:buChar char="•"/>
            </a:pPr>
            <a:r>
              <a:rPr lang="en-US" dirty="0" err="1" smtClean="0"/>
              <a:t>Denormalized</a:t>
            </a:r>
            <a:r>
              <a:rPr lang="en-US" dirty="0" smtClean="0"/>
              <a:t> table design, whereby all the columns are included in a single dimension table. The </a:t>
            </a:r>
            <a:r>
              <a:rPr lang="en-US" dirty="0" err="1" smtClean="0"/>
              <a:t>DimTime</a:t>
            </a:r>
            <a:r>
              <a:rPr lang="en-US" dirty="0" smtClean="0"/>
              <a:t> table from the previous slide is an example of a star schema dimension.</a:t>
            </a:r>
          </a:p>
          <a:p>
            <a:pPr eaLnBrk="1" hangingPunct="1">
              <a:buFontTx/>
              <a:buChar char="•"/>
            </a:pPr>
            <a:r>
              <a:rPr lang="en-US" dirty="0" smtClean="0"/>
              <a:t>Normalized table design, whereby the dimension is normalized. This dimension is called a snowflake dimension because the tables extend out from the star.</a:t>
            </a:r>
          </a:p>
          <a:p>
            <a:pPr eaLnBrk="1" hangingPunct="1">
              <a:buFontTx/>
              <a:buChar char="•"/>
            </a:pPr>
            <a:r>
              <a:rPr lang="en-US" dirty="0" smtClean="0"/>
              <a:t>Self-referencing tables present parent-child hierarchies. Briefly mention this because it will be covered in more detail later in the module. At this stage, contrast parent-child hierarchies with standard hierarchies by pointing out that standard hierarchies are built from columns in the dimension table and, therefore, have a fixed numbers of levels. The number of levels in a parent-child hierarchy is determined by the data in the table, and not the table itself.</a:t>
            </a:r>
          </a:p>
          <a:p>
            <a:pPr eaLnBrk="1" hangingPunct="1">
              <a:buFontTx/>
              <a:buChar char="•"/>
            </a:pPr>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r>
              <a:rPr lang="en-US" dirty="0" smtClean="0"/>
              <a:t>Mar-2008</a:t>
            </a: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r>
              <a:rPr lang="en-US" smtClean="0"/>
              <a:t>Microsoft Developer &amp; Platform Evangelism</a:t>
            </a:r>
            <a:endParaRPr lang="en-US"/>
          </a:p>
        </p:txBody>
      </p:sp>
    </p:spTree>
    <p:extLst>
      <p:ext uri="{BB962C8B-B14F-4D97-AF65-F5344CB8AC3E}">
        <p14:creationId xmlns:p14="http://schemas.microsoft.com/office/powerpoint/2010/main" val="2002862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able Placeholder 2"/>
          <p:cNvSpPr>
            <a:spLocks noGrp="1"/>
          </p:cNvSpPr>
          <p:nvPr>
            <p:ph type="tbl" idx="1"/>
          </p:nvPr>
        </p:nvSpPr>
        <p:spPr/>
        <p:txBody>
          <a:bodyPr/>
          <a:lstStyle/>
          <a:p>
            <a:pPr lvl="0"/>
            <a:endParaRPr lang="en-US" noProof="0" smtClean="0"/>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Slide Number Placeholder 4"/>
          <p:cNvSpPr>
            <a:spLocks noGrp="1"/>
          </p:cNvSpPr>
          <p:nvPr>
            <p:ph type="sldNum" sz="quarter" idx="11"/>
          </p:nvPr>
        </p:nvSpPr>
        <p:spPr>
          <a:xfrm>
            <a:off x="6553200" y="6356350"/>
            <a:ext cx="2133600" cy="365125"/>
          </a:xfrm>
          <a:prstGeom prst="rect">
            <a:avLst/>
          </a:prstGeom>
        </p:spPr>
        <p:txBody>
          <a:bodyPr/>
          <a:lstStyle/>
          <a:p>
            <a:fld id="{70D97F5A-8254-4FF7-BF3A-F66E603E9F0C}" type="slidenum">
              <a:rPr lang="en-US" smtClean="0"/>
              <a:pPr/>
              <a:t>‹#›</a:t>
            </a:fld>
            <a:endParaRPr lang="en-US"/>
          </a:p>
        </p:txBody>
      </p:sp>
    </p:spTree>
    <p:extLst>
      <p:ext uri="{BB962C8B-B14F-4D97-AF65-F5344CB8AC3E}">
        <p14:creationId xmlns:p14="http://schemas.microsoft.com/office/powerpoint/2010/main" val="30205773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martArt Placeholder 2"/>
          <p:cNvSpPr>
            <a:spLocks noGrp="1"/>
          </p:cNvSpPr>
          <p:nvPr>
            <p:ph type="dgm" idx="1"/>
          </p:nvPr>
        </p:nvSpPr>
        <p:spPr/>
        <p:txBody>
          <a:bodyPr/>
          <a:lstStyle/>
          <a:p>
            <a:pPr lvl="0"/>
            <a:endParaRPr lang="en-US" noProof="0" smtClean="0"/>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Slide Number Placeholder 4"/>
          <p:cNvSpPr>
            <a:spLocks noGrp="1"/>
          </p:cNvSpPr>
          <p:nvPr>
            <p:ph type="sldNum" sz="quarter" idx="11"/>
          </p:nvPr>
        </p:nvSpPr>
        <p:spPr>
          <a:xfrm>
            <a:off x="6553200" y="6356350"/>
            <a:ext cx="2133600" cy="365125"/>
          </a:xfrm>
          <a:prstGeom prst="rect">
            <a:avLst/>
          </a:prstGeom>
        </p:spPr>
        <p:txBody>
          <a:bodyPr/>
          <a:lstStyle/>
          <a:p>
            <a:fld id="{70D97F5A-8254-4FF7-BF3A-F66E603E9F0C}" type="slidenum">
              <a:rPr lang="en-US" smtClean="0"/>
              <a:pPr/>
              <a:t>‹#›</a:t>
            </a:fld>
            <a:endParaRPr lang="en-US"/>
          </a:p>
        </p:txBody>
      </p:sp>
    </p:spTree>
    <p:extLst>
      <p:ext uri="{BB962C8B-B14F-4D97-AF65-F5344CB8AC3E}">
        <p14:creationId xmlns:p14="http://schemas.microsoft.com/office/powerpoint/2010/main" val="301651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7" Type="http://schemas.openxmlformats.org/officeDocument/2006/relationships/image" Target="../media/image2.png"/><Relationship Id="rId18"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7"/>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006015" cy="400110"/>
          </a:xfrm>
          <a:prstGeom prst="rect">
            <a:avLst/>
          </a:prstGeom>
          <a:noFill/>
          <a:ln w="12700">
            <a:noFill/>
            <a:miter lim="800000"/>
            <a:headEnd/>
            <a:tailEnd/>
          </a:ln>
          <a:effectLst/>
        </p:spPr>
        <p:txBody>
          <a:bodyPr wrap="none">
            <a:spAutoFit/>
          </a:bodyPr>
          <a:lstStyle/>
          <a:p>
            <a:pPr>
              <a:lnSpc>
                <a:spcPct val="100000"/>
              </a:lnSpc>
              <a:defRPr/>
            </a:pPr>
            <a:r>
              <a:rPr lang="en-US" sz="1000" b="0" dirty="0" smtClean="0">
                <a:solidFill>
                  <a:srgbClr val="969696"/>
                </a:solidFill>
                <a:latin typeface="Calibri" pitchFamily="34" charset="0"/>
                <a:sym typeface="Symbol" pitchFamily="18" charset="2"/>
              </a:rPr>
              <a:t></a:t>
            </a:r>
            <a:r>
              <a:rPr lang="en-US" sz="1000" b="0" dirty="0" err="1" smtClean="0">
                <a:solidFill>
                  <a:srgbClr val="969696"/>
                </a:solidFill>
                <a:latin typeface="Calibri" pitchFamily="34" charset="0"/>
              </a:rPr>
              <a:t>SQLskills.com</a:t>
            </a:r>
            <a:r>
              <a:rPr lang="en-US" sz="1000" b="0" dirty="0" smtClean="0">
                <a:solidFill>
                  <a:srgbClr val="969696"/>
                </a:solidFill>
                <a:latin typeface="Calibri" pitchFamily="34" charset="0"/>
              </a:rPr>
              <a:t/>
            </a:r>
            <a:br>
              <a:rPr lang="en-US" sz="1000" b="0" dirty="0" smtClean="0">
                <a:solidFill>
                  <a:srgbClr val="969696"/>
                </a:solidFill>
                <a:latin typeface="Calibri" pitchFamily="34" charset="0"/>
              </a:rPr>
            </a:br>
            <a:r>
              <a:rPr lang="en-US" sz="1000" b="0" dirty="0" smtClean="0">
                <a:solidFill>
                  <a:srgbClr val="969696"/>
                </a:solidFill>
                <a:latin typeface="Calibri" pitchFamily="34" charset="0"/>
              </a:rPr>
              <a:t>SQL Server 2008 R2 BI Foundations</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 id="2147483700" r:id="rId13"/>
    <p:sldLayoutId id="2147483701" r:id="rId14"/>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8"/>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8"/>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8"/>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8"/>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8"/>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2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22.png"/><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5" Type="http://schemas.openxmlformats.org/officeDocument/2006/relationships/image" Target="../media/image28.jpe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255728"/>
          </a:xfrm>
        </p:spPr>
        <p:txBody>
          <a:bodyPr anchor="t"/>
          <a:lstStyle/>
          <a:p>
            <a:pPr eaLnBrk="1" hangingPunct="1">
              <a:defRPr/>
            </a:pPr>
            <a:r>
              <a:rPr lang="en-US" sz="4000" dirty="0" smtClean="0">
                <a:solidFill>
                  <a:schemeClr val="accent1"/>
                </a:solidFill>
              </a:rPr>
              <a:t>Module 1</a:t>
            </a:r>
            <a:r>
              <a:rPr lang="en-US" dirty="0" smtClean="0"/>
              <a:t/>
            </a:r>
            <a:br>
              <a:rPr lang="en-US" dirty="0" smtClean="0"/>
            </a:br>
            <a:r>
              <a:rPr lang="en-US" smtClean="0"/>
              <a:t>Dimensional Modeling</a:t>
            </a:r>
            <a:endParaRPr lang="en-US" sz="3200" dirty="0" smtClean="0">
              <a:solidFill>
                <a:srgbClr val="FCEB98"/>
              </a:solidFill>
            </a:endParaRPr>
          </a:p>
        </p:txBody>
      </p:sp>
    </p:spTree>
    <p:extLst>
      <p:ext uri="{BB962C8B-B14F-4D97-AF65-F5344CB8AC3E}">
        <p14:creationId xmlns:p14="http://schemas.microsoft.com/office/powerpoint/2010/main" val="2828958992"/>
      </p:ext>
    </p:extLst>
  </p:cSld>
  <p:clrMapOvr>
    <a:masterClrMapping/>
  </p:clrMapOvr>
  <p:transition xmlns:p14="http://schemas.microsoft.com/office/powerpoint/2010/main" advTm="2343"/>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Discovering Dimensions</a:t>
            </a:r>
            <a:endParaRPr lang="en-US" dirty="0"/>
          </a:p>
        </p:txBody>
      </p:sp>
      <p:sp>
        <p:nvSpPr>
          <p:cNvPr id="3" name="Content Placeholder 2"/>
          <p:cNvSpPr>
            <a:spLocks noGrp="1"/>
          </p:cNvSpPr>
          <p:nvPr>
            <p:ph type="body" idx="1"/>
          </p:nvPr>
        </p:nvSpPr>
        <p:spPr/>
        <p:txBody>
          <a:bodyPr>
            <a:normAutofit lnSpcReduction="10000"/>
          </a:bodyPr>
          <a:lstStyle/>
          <a:p>
            <a:r>
              <a:rPr lang="en-US" dirty="0"/>
              <a:t>Summarized data for specified period of time</a:t>
            </a:r>
          </a:p>
          <a:p>
            <a:pPr lvl="1"/>
            <a:r>
              <a:rPr lang="en-US" dirty="0"/>
              <a:t>What were total sales for last 3 years?</a:t>
            </a:r>
          </a:p>
          <a:p>
            <a:pPr lvl="1"/>
            <a:r>
              <a:rPr lang="en-US" dirty="0"/>
              <a:t>What was profit margin last year?</a:t>
            </a:r>
          </a:p>
          <a:p>
            <a:pPr lvl="1"/>
            <a:r>
              <a:rPr lang="en-US" dirty="0"/>
              <a:t>How many items were sold this month?</a:t>
            </a:r>
          </a:p>
          <a:p>
            <a:r>
              <a:rPr lang="en-US" dirty="0"/>
              <a:t>Comparative data for multiple categories or time periods</a:t>
            </a:r>
          </a:p>
          <a:p>
            <a:pPr lvl="1"/>
            <a:r>
              <a:rPr lang="en-US" dirty="0"/>
              <a:t>Did sales increase this year as compared to last year?</a:t>
            </a:r>
          </a:p>
          <a:p>
            <a:pPr lvl="1"/>
            <a:r>
              <a:rPr lang="en-US" dirty="0"/>
              <a:t>What was profit margin by product category last year?</a:t>
            </a:r>
          </a:p>
          <a:p>
            <a:pPr lvl="1"/>
            <a:r>
              <a:rPr lang="en-US" dirty="0"/>
              <a:t>Is the average sale by territory increasing or decreasing?</a:t>
            </a:r>
          </a:p>
        </p:txBody>
      </p:sp>
    </p:spTree>
    <p:extLst>
      <p:ext uri="{BB962C8B-B14F-4D97-AF65-F5344CB8AC3E}">
        <p14:creationId xmlns:p14="http://schemas.microsoft.com/office/powerpoint/2010/main" val="296288587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t>Defining Hierarchies</a:t>
            </a:r>
          </a:p>
        </p:txBody>
      </p:sp>
      <p:sp>
        <p:nvSpPr>
          <p:cNvPr id="13315" name="Rectangle 3"/>
          <p:cNvSpPr>
            <a:spLocks noGrp="1" noChangeArrowheads="1"/>
          </p:cNvSpPr>
          <p:nvPr>
            <p:ph type="body" idx="1"/>
          </p:nvPr>
        </p:nvSpPr>
        <p:spPr>
          <a:noFill/>
        </p:spPr>
        <p:txBody>
          <a:bodyPr/>
          <a:lstStyle/>
          <a:p>
            <a:pPr eaLnBrk="1" hangingPunct="1"/>
            <a:r>
              <a:rPr lang="en-AU" sz="2400" dirty="0" smtClean="0"/>
              <a:t>Benefits</a:t>
            </a:r>
          </a:p>
          <a:p>
            <a:pPr lvl="1" eaLnBrk="1" hangingPunct="1"/>
            <a:r>
              <a:rPr lang="en-AU" sz="2400" dirty="0" smtClean="0"/>
              <a:t>View of data at different levels of summarization</a:t>
            </a:r>
          </a:p>
          <a:p>
            <a:pPr lvl="1" eaLnBrk="1" hangingPunct="1"/>
            <a:r>
              <a:rPr lang="en-AU" sz="2400" dirty="0" smtClean="0"/>
              <a:t>Path to drill down or drill up</a:t>
            </a:r>
          </a:p>
          <a:p>
            <a:pPr eaLnBrk="1" hangingPunct="1"/>
            <a:r>
              <a:rPr lang="en-AU" sz="2400" dirty="0" smtClean="0"/>
              <a:t>Implementation</a:t>
            </a:r>
          </a:p>
          <a:p>
            <a:pPr lvl="1" eaLnBrk="1" hangingPunct="1"/>
            <a:r>
              <a:rPr lang="en-AU" sz="2400" dirty="0" err="1" smtClean="0"/>
              <a:t>Denormalized</a:t>
            </a:r>
            <a:r>
              <a:rPr lang="en-AU" sz="2400" dirty="0" smtClean="0"/>
              <a:t> star</a:t>
            </a:r>
            <a:br>
              <a:rPr lang="en-AU" sz="2400" dirty="0" smtClean="0"/>
            </a:br>
            <a:r>
              <a:rPr lang="en-AU" sz="2400" dirty="0" smtClean="0"/>
              <a:t>schema dimension</a:t>
            </a:r>
          </a:p>
          <a:p>
            <a:pPr lvl="1" eaLnBrk="1" hangingPunct="1"/>
            <a:r>
              <a:rPr lang="en-AU" sz="2400" dirty="0" smtClean="0"/>
              <a:t>Normalized snowflake</a:t>
            </a:r>
            <a:br>
              <a:rPr lang="en-AU" sz="2400" dirty="0" smtClean="0"/>
            </a:br>
            <a:r>
              <a:rPr lang="en-AU" sz="2400" dirty="0" smtClean="0"/>
              <a:t>dimension</a:t>
            </a:r>
          </a:p>
          <a:p>
            <a:pPr lvl="1" eaLnBrk="1" hangingPunct="1"/>
            <a:r>
              <a:rPr lang="en-AU" sz="2400" dirty="0" smtClean="0"/>
              <a:t>Self-referencing </a:t>
            </a:r>
            <a:br>
              <a:rPr lang="en-AU" sz="2400" dirty="0" smtClean="0"/>
            </a:br>
            <a:r>
              <a:rPr lang="en-AU" sz="2400" dirty="0" smtClean="0"/>
              <a:t>relationship</a:t>
            </a:r>
            <a:endParaRPr lang="en-US" sz="2400" dirty="0" smtClean="0"/>
          </a:p>
          <a:p>
            <a:pPr eaLnBrk="1" hangingPunct="1"/>
            <a:endParaRPr lang="en-US" dirty="0" smtClean="0"/>
          </a:p>
        </p:txBody>
      </p:sp>
      <p:grpSp>
        <p:nvGrpSpPr>
          <p:cNvPr id="2" name="Group 4"/>
          <p:cNvGrpSpPr>
            <a:grpSpLocks/>
          </p:cNvGrpSpPr>
          <p:nvPr/>
        </p:nvGrpSpPr>
        <p:grpSpPr bwMode="auto">
          <a:xfrm>
            <a:off x="4343400" y="2743200"/>
            <a:ext cx="4438650" cy="2171700"/>
            <a:chOff x="2789" y="2659"/>
            <a:chExt cx="2796" cy="1368"/>
          </a:xfrm>
        </p:grpSpPr>
        <p:pic>
          <p:nvPicPr>
            <p:cNvPr id="13320" name="Picture 5" descr="DrillDownTime"/>
            <p:cNvPicPr>
              <a:picLocks noChangeAspect="1" noChangeArrowheads="1"/>
            </p:cNvPicPr>
            <p:nvPr/>
          </p:nvPicPr>
          <p:blipFill>
            <a:blip r:embed="rId3"/>
            <a:srcRect/>
            <a:stretch>
              <a:fillRect/>
            </a:stretch>
          </p:blipFill>
          <p:spPr bwMode="auto">
            <a:xfrm>
              <a:off x="2789" y="2659"/>
              <a:ext cx="2796" cy="1368"/>
            </a:xfrm>
            <a:prstGeom prst="rect">
              <a:avLst/>
            </a:prstGeom>
            <a:noFill/>
            <a:ln w="9525">
              <a:noFill/>
              <a:miter lim="800000"/>
              <a:headEnd/>
              <a:tailEnd/>
            </a:ln>
          </p:spPr>
        </p:pic>
        <p:sp>
          <p:nvSpPr>
            <p:cNvPr id="13321" name="Line 6"/>
            <p:cNvSpPr>
              <a:spLocks noChangeShapeType="1"/>
            </p:cNvSpPr>
            <p:nvPr/>
          </p:nvSpPr>
          <p:spPr bwMode="auto">
            <a:xfrm>
              <a:off x="2943" y="3123"/>
              <a:ext cx="1588" cy="272"/>
            </a:xfrm>
            <a:prstGeom prst="line">
              <a:avLst/>
            </a:prstGeom>
            <a:noFill/>
            <a:ln w="25400">
              <a:solidFill>
                <a:srgbClr val="FF0000"/>
              </a:solidFill>
              <a:round/>
              <a:headEnd/>
              <a:tailEnd type="triangle" w="med" len="med"/>
            </a:ln>
          </p:spPr>
          <p:txBody>
            <a:bodyPr/>
            <a:lstStyle/>
            <a:p>
              <a:endParaRPr lang="en-US"/>
            </a:p>
          </p:txBody>
        </p:sp>
      </p:grpSp>
      <p:sp>
        <p:nvSpPr>
          <p:cNvPr id="9" name="Rounded Rectangle 8"/>
          <p:cNvSpPr/>
          <p:nvPr/>
        </p:nvSpPr>
        <p:spPr bwMode="auto">
          <a:xfrm>
            <a:off x="4343400" y="5410200"/>
            <a:ext cx="3276600" cy="609600"/>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400" dirty="0" smtClean="0">
                <a:solidFill>
                  <a:schemeClr val="bg1"/>
                </a:solidFill>
              </a:rPr>
              <a:t>Parent-child hierarchies </a:t>
            </a:r>
            <a:br>
              <a:rPr lang="en-US" sz="1400" dirty="0" smtClean="0">
                <a:solidFill>
                  <a:schemeClr val="bg1"/>
                </a:solidFill>
              </a:rPr>
            </a:br>
            <a:r>
              <a:rPr lang="en-US" sz="1400" dirty="0" smtClean="0">
                <a:solidFill>
                  <a:schemeClr val="bg1"/>
                </a:solidFill>
              </a:rPr>
              <a:t>will be covered later in this module</a:t>
            </a:r>
            <a:endParaRPr lang="en-US" sz="1400" dirty="0">
              <a:solidFill>
                <a:schemeClr val="bg1"/>
              </a:solidFill>
            </a:endParaRPr>
          </a:p>
        </p:txBody>
      </p:sp>
    </p:spTree>
    <p:extLst>
      <p:ext uri="{BB962C8B-B14F-4D97-AF65-F5344CB8AC3E}">
        <p14:creationId xmlns:p14="http://schemas.microsoft.com/office/powerpoint/2010/main" val="285008461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Defining Primary Keys in Dimensions</a:t>
            </a:r>
          </a:p>
        </p:txBody>
      </p:sp>
      <p:sp>
        <p:nvSpPr>
          <p:cNvPr id="15363" name="Rectangle 3"/>
          <p:cNvSpPr>
            <a:spLocks noGrp="1" noChangeArrowheads="1"/>
          </p:cNvSpPr>
          <p:nvPr>
            <p:ph type="body" idx="1"/>
          </p:nvPr>
        </p:nvSpPr>
        <p:spPr>
          <a:noFill/>
        </p:spPr>
        <p:txBody>
          <a:bodyPr/>
          <a:lstStyle/>
          <a:p>
            <a:pPr eaLnBrk="1" hangingPunct="1"/>
            <a:r>
              <a:rPr lang="en-AU" dirty="0" smtClean="0"/>
              <a:t>Primary key purpose</a:t>
            </a:r>
          </a:p>
          <a:p>
            <a:pPr lvl="1" eaLnBrk="1" hangingPunct="1"/>
            <a:r>
              <a:rPr lang="en-AU" sz="2400" dirty="0" smtClean="0"/>
              <a:t>Identifies uniqueness</a:t>
            </a:r>
          </a:p>
          <a:p>
            <a:pPr lvl="1" eaLnBrk="1" hangingPunct="1"/>
            <a:r>
              <a:rPr lang="en-AU" sz="2400" dirty="0" smtClean="0"/>
              <a:t>Relates to foreign keys in a fact                    table</a:t>
            </a:r>
          </a:p>
          <a:p>
            <a:pPr eaLnBrk="1" hangingPunct="1"/>
            <a:r>
              <a:rPr lang="en-AU" dirty="0" smtClean="0"/>
              <a:t>Two candidates</a:t>
            </a:r>
          </a:p>
          <a:p>
            <a:pPr lvl="1" eaLnBrk="1" hangingPunct="1"/>
            <a:r>
              <a:rPr lang="en-AU" dirty="0" smtClean="0"/>
              <a:t>Business key </a:t>
            </a:r>
          </a:p>
          <a:p>
            <a:pPr lvl="2" eaLnBrk="1" hangingPunct="1"/>
            <a:r>
              <a:rPr lang="en-AU" dirty="0" smtClean="0"/>
              <a:t>Represents source primary key</a:t>
            </a:r>
          </a:p>
          <a:p>
            <a:pPr lvl="1" eaLnBrk="1" hangingPunct="1"/>
            <a:r>
              <a:rPr lang="en-AU" dirty="0" smtClean="0"/>
              <a:t>Surrogate key</a:t>
            </a:r>
          </a:p>
          <a:p>
            <a:pPr lvl="2" eaLnBrk="1" hangingPunct="1"/>
            <a:r>
              <a:rPr lang="en-AU" dirty="0" smtClean="0"/>
              <a:t>Consolidates multiple data sources</a:t>
            </a:r>
          </a:p>
          <a:p>
            <a:pPr lvl="2" eaLnBrk="1" hangingPunct="1"/>
            <a:r>
              <a:rPr lang="en-AU" dirty="0" smtClean="0"/>
              <a:t>Consolidates multi-value business keys</a:t>
            </a:r>
          </a:p>
          <a:p>
            <a:pPr lvl="2" eaLnBrk="1" hangingPunct="1"/>
            <a:r>
              <a:rPr lang="en-AU" dirty="0" smtClean="0"/>
              <a:t>Allows tracking of dimension history</a:t>
            </a:r>
          </a:p>
          <a:p>
            <a:pPr lvl="2" eaLnBrk="1" hangingPunct="1"/>
            <a:r>
              <a:rPr lang="en-AU" dirty="0" smtClean="0"/>
              <a:t>Limits fact table width for optimization</a:t>
            </a:r>
            <a:endParaRPr lang="en-US" dirty="0" smtClean="0"/>
          </a:p>
        </p:txBody>
      </p:sp>
      <p:pic>
        <p:nvPicPr>
          <p:cNvPr id="15364" name="Picture 4" descr="DimProductPKHighlighted"/>
          <p:cNvPicPr>
            <a:picLocks noChangeAspect="1" noChangeArrowheads="1"/>
          </p:cNvPicPr>
          <p:nvPr/>
        </p:nvPicPr>
        <p:blipFill>
          <a:blip r:embed="rId3"/>
          <a:srcRect/>
          <a:stretch>
            <a:fillRect/>
          </a:stretch>
        </p:blipFill>
        <p:spPr bwMode="auto">
          <a:xfrm>
            <a:off x="6400800" y="1447800"/>
            <a:ext cx="1866900" cy="2543175"/>
          </a:xfrm>
          <a:prstGeom prst="rect">
            <a:avLst/>
          </a:prstGeom>
          <a:noFill/>
          <a:ln w="9525">
            <a:noFill/>
            <a:miter lim="800000"/>
            <a:headEnd/>
            <a:tailEnd/>
          </a:ln>
        </p:spPr>
      </p:pic>
      <p:sp>
        <p:nvSpPr>
          <p:cNvPr id="7" name="Rounded Rectangle 6"/>
          <p:cNvSpPr/>
          <p:nvPr/>
        </p:nvSpPr>
        <p:spPr bwMode="auto">
          <a:xfrm>
            <a:off x="6400800" y="4191000"/>
            <a:ext cx="2438400" cy="609600"/>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400" dirty="0" smtClean="0">
                <a:solidFill>
                  <a:schemeClr val="bg1"/>
                </a:solidFill>
              </a:rPr>
              <a:t>Using a surrogate key </a:t>
            </a:r>
            <a:br>
              <a:rPr lang="en-US" sz="1400" dirty="0" smtClean="0">
                <a:solidFill>
                  <a:schemeClr val="bg1"/>
                </a:solidFill>
              </a:rPr>
            </a:br>
            <a:r>
              <a:rPr lang="en-US" sz="1400" dirty="0" smtClean="0">
                <a:solidFill>
                  <a:schemeClr val="bg1"/>
                </a:solidFill>
              </a:rPr>
              <a:t>is considered best practice</a:t>
            </a:r>
            <a:endParaRPr lang="en-US" sz="1400" dirty="0">
              <a:solidFill>
                <a:schemeClr val="bg1"/>
              </a:solidFill>
            </a:endParaRPr>
          </a:p>
        </p:txBody>
      </p:sp>
    </p:spTree>
    <p:extLst>
      <p:ext uri="{BB962C8B-B14F-4D97-AF65-F5344CB8AC3E}">
        <p14:creationId xmlns:p14="http://schemas.microsoft.com/office/powerpoint/2010/main" val="384279803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Describing Fact Tables</a:t>
            </a:r>
          </a:p>
        </p:txBody>
      </p:sp>
      <p:sp>
        <p:nvSpPr>
          <p:cNvPr id="16387" name="Rectangle 3"/>
          <p:cNvSpPr>
            <a:spLocks noGrp="1" noChangeArrowheads="1"/>
          </p:cNvSpPr>
          <p:nvPr>
            <p:ph type="body" idx="1"/>
          </p:nvPr>
        </p:nvSpPr>
        <p:spPr/>
        <p:txBody>
          <a:bodyPr/>
          <a:lstStyle/>
          <a:p>
            <a:pPr eaLnBrk="1" hangingPunct="1"/>
            <a:r>
              <a:rPr lang="en-US" dirty="0" smtClean="0"/>
              <a:t>Reviewing Fact Table Fundamentals</a:t>
            </a:r>
          </a:p>
          <a:p>
            <a:pPr eaLnBrk="1" hangingPunct="1"/>
            <a:r>
              <a:rPr lang="en-US" dirty="0" smtClean="0"/>
              <a:t>Exploring Fact Table Examples</a:t>
            </a:r>
          </a:p>
          <a:p>
            <a:pPr eaLnBrk="1" hangingPunct="1"/>
            <a:r>
              <a:rPr lang="en-US" dirty="0" smtClean="0"/>
              <a:t>Defining Foreign Keys in Fact Tables</a:t>
            </a:r>
          </a:p>
          <a:p>
            <a:pPr eaLnBrk="1" hangingPunct="1"/>
            <a:endParaRPr lang="en-US" dirty="0" smtClean="0"/>
          </a:p>
        </p:txBody>
      </p:sp>
    </p:spTree>
    <p:extLst>
      <p:ext uri="{BB962C8B-B14F-4D97-AF65-F5344CB8AC3E}">
        <p14:creationId xmlns:p14="http://schemas.microsoft.com/office/powerpoint/2010/main" val="310774757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Reviewing Fact Table Fundamentals</a:t>
            </a:r>
          </a:p>
        </p:txBody>
      </p:sp>
      <p:sp>
        <p:nvSpPr>
          <p:cNvPr id="2" name="Text Placeholder 1"/>
          <p:cNvSpPr>
            <a:spLocks noGrp="1"/>
          </p:cNvSpPr>
          <p:nvPr>
            <p:ph type="body" idx="1"/>
          </p:nvPr>
        </p:nvSpPr>
        <p:spPr/>
        <p:txBody>
          <a:bodyPr/>
          <a:lstStyle/>
          <a:p>
            <a:r>
              <a:rPr lang="en-US" dirty="0"/>
              <a:t>“Verbs” of the model</a:t>
            </a:r>
          </a:p>
          <a:p>
            <a:r>
              <a:rPr lang="en-US" dirty="0"/>
              <a:t>Measurement of business </a:t>
            </a:r>
            <a:br>
              <a:rPr lang="en-US" dirty="0"/>
            </a:br>
            <a:r>
              <a:rPr lang="en-US" dirty="0"/>
              <a:t>processes</a:t>
            </a:r>
          </a:p>
          <a:p>
            <a:r>
              <a:rPr lang="en-US" dirty="0"/>
              <a:t>High volume of records</a:t>
            </a:r>
          </a:p>
          <a:p>
            <a:r>
              <a:rPr lang="en-US" dirty="0"/>
              <a:t>Two column types</a:t>
            </a:r>
          </a:p>
          <a:p>
            <a:pPr lvl="1"/>
            <a:r>
              <a:rPr lang="en-US" dirty="0"/>
              <a:t>Dimension keys</a:t>
            </a:r>
          </a:p>
          <a:p>
            <a:pPr lvl="1"/>
            <a:r>
              <a:rPr lang="en-US" dirty="0"/>
              <a:t>Measures</a:t>
            </a:r>
          </a:p>
          <a:p>
            <a:r>
              <a:rPr lang="en-US" dirty="0"/>
              <a:t>Consistent grain</a:t>
            </a:r>
          </a:p>
          <a:p>
            <a:endParaRPr lang="en-US" dirty="0"/>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1257300"/>
            <a:ext cx="1729280" cy="4606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226430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Discovering Facts</a:t>
            </a:r>
            <a:endParaRPr lang="en-US" sz="3200" dirty="0"/>
          </a:p>
        </p:txBody>
      </p:sp>
      <p:sp>
        <p:nvSpPr>
          <p:cNvPr id="3" name="Content Placeholder 2"/>
          <p:cNvSpPr>
            <a:spLocks noGrp="1"/>
          </p:cNvSpPr>
          <p:nvPr>
            <p:ph type="body" idx="1"/>
          </p:nvPr>
        </p:nvSpPr>
        <p:spPr/>
        <p:txBody>
          <a:bodyPr>
            <a:noAutofit/>
          </a:bodyPr>
          <a:lstStyle/>
          <a:p>
            <a:r>
              <a:rPr lang="en-US" sz="2400" dirty="0" smtClean="0"/>
              <a:t>Summarized data for specified period of time</a:t>
            </a:r>
          </a:p>
          <a:p>
            <a:pPr lvl="1"/>
            <a:r>
              <a:rPr lang="en-US" sz="2000" dirty="0" smtClean="0"/>
              <a:t>What were total sales for last 3 years?</a:t>
            </a:r>
          </a:p>
          <a:p>
            <a:pPr lvl="1"/>
            <a:r>
              <a:rPr lang="en-US" sz="2000" dirty="0" smtClean="0"/>
              <a:t>What was profit margin last year?</a:t>
            </a:r>
          </a:p>
          <a:p>
            <a:pPr lvl="1"/>
            <a:r>
              <a:rPr lang="en-US" sz="2000" dirty="0" smtClean="0"/>
              <a:t>How many items were sold this month?</a:t>
            </a:r>
          </a:p>
          <a:p>
            <a:r>
              <a:rPr lang="en-US" sz="2400" dirty="0" smtClean="0"/>
              <a:t>Comparative data for multiple categories or time periods</a:t>
            </a:r>
          </a:p>
          <a:p>
            <a:pPr lvl="1"/>
            <a:r>
              <a:rPr lang="en-US" sz="2000" dirty="0" smtClean="0"/>
              <a:t>Did sales increase this year as compared to last year?</a:t>
            </a:r>
          </a:p>
          <a:p>
            <a:pPr lvl="1"/>
            <a:r>
              <a:rPr lang="en-US" sz="2000" dirty="0" smtClean="0"/>
              <a:t>What was profit margin by product category last year?</a:t>
            </a:r>
          </a:p>
          <a:p>
            <a:pPr lvl="1"/>
            <a:r>
              <a:rPr lang="en-US" sz="2000" dirty="0" smtClean="0"/>
              <a:t>Is the average sale by territory increasing or decreasing?</a:t>
            </a:r>
          </a:p>
        </p:txBody>
      </p:sp>
      <p:pic>
        <p:nvPicPr>
          <p:cNvPr id="6146" name="Picture 2" descr="C:\Users\smisner\AppData\Local\Temp\SNAGHTML4cd579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5327920"/>
            <a:ext cx="8077200" cy="1263378"/>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smisner\AppData\Local\Temp\SNAGHTML4da4f6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688" y="4413856"/>
            <a:ext cx="6303032" cy="850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1477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FactResellerSales.jpg"/>
          <p:cNvPicPr>
            <a:picLocks noChangeAspect="1"/>
          </p:cNvPicPr>
          <p:nvPr/>
        </p:nvPicPr>
        <p:blipFill>
          <a:blip r:embed="rId3"/>
          <a:stretch>
            <a:fillRect/>
          </a:stretch>
        </p:blipFill>
        <p:spPr>
          <a:xfrm>
            <a:off x="1676400" y="1295400"/>
            <a:ext cx="1581150" cy="2628900"/>
          </a:xfrm>
          <a:prstGeom prst="rect">
            <a:avLst/>
          </a:prstGeom>
        </p:spPr>
      </p:pic>
      <p:sp>
        <p:nvSpPr>
          <p:cNvPr id="18434" name="Rectangle 2"/>
          <p:cNvSpPr>
            <a:spLocks noGrp="1" noChangeArrowheads="1"/>
          </p:cNvSpPr>
          <p:nvPr>
            <p:ph type="title"/>
          </p:nvPr>
        </p:nvSpPr>
        <p:spPr/>
        <p:txBody>
          <a:bodyPr/>
          <a:lstStyle/>
          <a:p>
            <a:pPr eaLnBrk="1" hangingPunct="1"/>
            <a:r>
              <a:rPr lang="en-US" smtClean="0"/>
              <a:t>Exploring Fact Table Examples</a:t>
            </a:r>
          </a:p>
        </p:txBody>
      </p:sp>
      <p:sp>
        <p:nvSpPr>
          <p:cNvPr id="10" name="Rounded Rectangle 9"/>
          <p:cNvSpPr/>
          <p:nvPr/>
        </p:nvSpPr>
        <p:spPr bwMode="auto">
          <a:xfrm>
            <a:off x="990601" y="5715001"/>
            <a:ext cx="2057400" cy="457200"/>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Segoe" pitchFamily="34" charset="0"/>
              </a:rPr>
              <a:t>Day Grain</a:t>
            </a:r>
          </a:p>
        </p:txBody>
      </p:sp>
      <p:sp>
        <p:nvSpPr>
          <p:cNvPr id="11" name="Rounded Rectangle 10"/>
          <p:cNvSpPr/>
          <p:nvPr/>
        </p:nvSpPr>
        <p:spPr bwMode="auto">
          <a:xfrm>
            <a:off x="6096000" y="4953000"/>
            <a:ext cx="2057400" cy="457200"/>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800" dirty="0" smtClean="0">
                <a:solidFill>
                  <a:srgbClr val="FFFFFF"/>
                </a:solidFill>
                <a:effectLst>
                  <a:outerShdw blurRad="38100" dist="38100" dir="2700000" algn="tl">
                    <a:srgbClr val="000000">
                      <a:alpha val="43137"/>
                    </a:srgbClr>
                  </a:outerShdw>
                </a:effectLst>
                <a:latin typeface="Segoe" pitchFamily="34" charset="0"/>
              </a:rPr>
              <a:t>Quarter Grain</a:t>
            </a:r>
          </a:p>
        </p:txBody>
      </p:sp>
      <p:sp>
        <p:nvSpPr>
          <p:cNvPr id="155672" name="AutoShape 24"/>
          <p:cNvSpPr>
            <a:spLocks noChangeArrowheads="1"/>
          </p:cNvSpPr>
          <p:nvPr/>
        </p:nvSpPr>
        <p:spPr bwMode="auto">
          <a:xfrm rot="10800000">
            <a:off x="1004582" y="3862388"/>
            <a:ext cx="2057400" cy="1776412"/>
          </a:xfrm>
          <a:prstGeom prst="wedgeRectCallout">
            <a:avLst>
              <a:gd name="adj1" fmla="val -38027"/>
              <a:gd name="adj2" fmla="val 86232"/>
            </a:avLst>
          </a:prstGeom>
          <a:solidFill>
            <a:srgbClr val="FFC000">
              <a:alpha val="50000"/>
            </a:srgbClr>
          </a:solidFill>
          <a:ln w="9525">
            <a:solidFill>
              <a:schemeClr val="bg1"/>
            </a:solidFill>
            <a:miter lim="800000"/>
            <a:headEnd/>
            <a:tailEnd type="none" w="lg" len="lg"/>
          </a:ln>
          <a:effectLst/>
        </p:spPr>
        <p:txBody>
          <a:bodyPr rot="10800000" anchor="ctr"/>
          <a:lstStyle/>
          <a:p>
            <a:pPr algn="l">
              <a:spcBef>
                <a:spcPct val="50000"/>
              </a:spcBef>
              <a:defRPr/>
            </a:pPr>
            <a:r>
              <a:rPr lang="en-AU" sz="1400" dirty="0">
                <a:solidFill>
                  <a:schemeClr val="tx1"/>
                </a:solidFill>
                <a:latin typeface="+mn-lt"/>
              </a:rPr>
              <a:t>Reseller sales data by:</a:t>
            </a:r>
          </a:p>
          <a:p>
            <a:pPr algn="l">
              <a:spcBef>
                <a:spcPct val="20000"/>
              </a:spcBef>
              <a:buFontTx/>
              <a:buChar char="•"/>
              <a:defRPr/>
            </a:pPr>
            <a:r>
              <a:rPr lang="en-AU" sz="1400" dirty="0">
                <a:solidFill>
                  <a:schemeClr val="tx1"/>
                </a:solidFill>
                <a:latin typeface="+mn-lt"/>
              </a:rPr>
              <a:t>Product</a:t>
            </a:r>
          </a:p>
          <a:p>
            <a:pPr algn="l">
              <a:spcBef>
                <a:spcPct val="20000"/>
              </a:spcBef>
              <a:buFontTx/>
              <a:buChar char="•"/>
              <a:defRPr/>
            </a:pPr>
            <a:r>
              <a:rPr lang="en-AU" sz="1400" dirty="0">
                <a:solidFill>
                  <a:schemeClr val="tx1"/>
                </a:solidFill>
                <a:latin typeface="+mn-lt"/>
              </a:rPr>
              <a:t>Order Date</a:t>
            </a:r>
          </a:p>
          <a:p>
            <a:pPr algn="l">
              <a:spcBef>
                <a:spcPct val="20000"/>
              </a:spcBef>
              <a:buFontTx/>
              <a:buChar char="•"/>
              <a:defRPr/>
            </a:pPr>
            <a:r>
              <a:rPr lang="en-AU" sz="1400" dirty="0">
                <a:solidFill>
                  <a:schemeClr val="tx1"/>
                </a:solidFill>
                <a:latin typeface="+mn-lt"/>
              </a:rPr>
              <a:t>Reseller</a:t>
            </a:r>
          </a:p>
          <a:p>
            <a:pPr algn="l">
              <a:spcBef>
                <a:spcPct val="20000"/>
              </a:spcBef>
              <a:buFontTx/>
              <a:buChar char="•"/>
              <a:defRPr/>
            </a:pPr>
            <a:r>
              <a:rPr lang="en-AU" sz="1400" dirty="0">
                <a:solidFill>
                  <a:schemeClr val="tx1"/>
                </a:solidFill>
                <a:latin typeface="+mn-lt"/>
              </a:rPr>
              <a:t>Employee</a:t>
            </a:r>
          </a:p>
          <a:p>
            <a:pPr algn="l">
              <a:spcBef>
                <a:spcPct val="20000"/>
              </a:spcBef>
              <a:buFontTx/>
              <a:buChar char="•"/>
              <a:defRPr/>
            </a:pPr>
            <a:r>
              <a:rPr lang="en-AU" sz="1400" dirty="0">
                <a:solidFill>
                  <a:schemeClr val="tx1"/>
                </a:solidFill>
                <a:latin typeface="+mn-lt"/>
              </a:rPr>
              <a:t>Sales Territory</a:t>
            </a:r>
            <a:endParaRPr lang="en-US" sz="1400" dirty="0">
              <a:solidFill>
                <a:schemeClr val="tx1"/>
              </a:solidFill>
              <a:latin typeface="+mn-lt"/>
            </a:endParaRPr>
          </a:p>
        </p:txBody>
      </p:sp>
      <p:pic>
        <p:nvPicPr>
          <p:cNvPr id="13" name="Picture 12" descr="FactSalesQuota.jpg"/>
          <p:cNvPicPr>
            <a:picLocks noChangeAspect="1"/>
          </p:cNvPicPr>
          <p:nvPr/>
        </p:nvPicPr>
        <p:blipFill>
          <a:blip r:embed="rId4"/>
          <a:stretch>
            <a:fillRect/>
          </a:stretch>
        </p:blipFill>
        <p:spPr>
          <a:xfrm>
            <a:off x="4876800" y="1524000"/>
            <a:ext cx="1857375" cy="1428750"/>
          </a:xfrm>
          <a:prstGeom prst="rect">
            <a:avLst/>
          </a:prstGeom>
        </p:spPr>
      </p:pic>
      <p:sp>
        <p:nvSpPr>
          <p:cNvPr id="155673" name="AutoShape 25"/>
          <p:cNvSpPr>
            <a:spLocks noChangeArrowheads="1"/>
          </p:cNvSpPr>
          <p:nvPr/>
        </p:nvSpPr>
        <p:spPr bwMode="auto">
          <a:xfrm rot="10800000">
            <a:off x="6096000" y="3938588"/>
            <a:ext cx="2057400" cy="914400"/>
          </a:xfrm>
          <a:prstGeom prst="wedgeRectCallout">
            <a:avLst>
              <a:gd name="adj1" fmla="val 71296"/>
              <a:gd name="adj2" fmla="val 167708"/>
            </a:avLst>
          </a:prstGeom>
          <a:solidFill>
            <a:srgbClr val="FFC000">
              <a:alpha val="50000"/>
            </a:srgbClr>
          </a:solidFill>
          <a:ln w="9525">
            <a:solidFill>
              <a:schemeClr val="bg1"/>
            </a:solidFill>
            <a:miter lim="800000"/>
            <a:headEnd/>
            <a:tailEnd type="none" w="lg" len="lg"/>
          </a:ln>
          <a:effectLst/>
        </p:spPr>
        <p:txBody>
          <a:bodyPr rot="10800000" anchor="ctr"/>
          <a:lstStyle/>
          <a:p>
            <a:pPr algn="l">
              <a:spcBef>
                <a:spcPct val="50000"/>
              </a:spcBef>
              <a:defRPr/>
            </a:pPr>
            <a:r>
              <a:rPr lang="en-AU" sz="1400" dirty="0">
                <a:solidFill>
                  <a:schemeClr val="tx1"/>
                </a:solidFill>
                <a:latin typeface="+mn-lt"/>
              </a:rPr>
              <a:t>Sales quota data by:</a:t>
            </a:r>
          </a:p>
          <a:p>
            <a:pPr algn="l">
              <a:spcBef>
                <a:spcPct val="20000"/>
              </a:spcBef>
              <a:buFontTx/>
              <a:buChar char="•"/>
              <a:defRPr/>
            </a:pPr>
            <a:r>
              <a:rPr lang="en-AU" sz="1400" dirty="0">
                <a:solidFill>
                  <a:schemeClr val="tx1"/>
                </a:solidFill>
                <a:latin typeface="+mn-lt"/>
              </a:rPr>
              <a:t>Employee</a:t>
            </a:r>
          </a:p>
          <a:p>
            <a:pPr algn="l">
              <a:spcBef>
                <a:spcPct val="20000"/>
              </a:spcBef>
              <a:buFontTx/>
              <a:buChar char="•"/>
              <a:defRPr/>
            </a:pPr>
            <a:r>
              <a:rPr lang="en-AU" sz="1400" dirty="0">
                <a:solidFill>
                  <a:schemeClr val="tx1"/>
                </a:solidFill>
                <a:latin typeface="+mn-lt"/>
              </a:rPr>
              <a:t>Time</a:t>
            </a:r>
            <a:endParaRPr lang="en-US" sz="1400" dirty="0">
              <a:solidFill>
                <a:schemeClr val="tx1"/>
              </a:solidFill>
              <a:latin typeface="+mn-lt"/>
            </a:endParaRPr>
          </a:p>
        </p:txBody>
      </p:sp>
    </p:spTree>
    <p:extLst>
      <p:ext uri="{BB962C8B-B14F-4D97-AF65-F5344CB8AC3E}">
        <p14:creationId xmlns:p14="http://schemas.microsoft.com/office/powerpoint/2010/main" val="369092904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pPr eaLnBrk="1" hangingPunct="1"/>
            <a:r>
              <a:rPr lang="en-US" smtClean="0"/>
              <a:t>Defining Foreign Keys in Fact Tables</a:t>
            </a:r>
          </a:p>
        </p:txBody>
      </p:sp>
      <p:sp>
        <p:nvSpPr>
          <p:cNvPr id="19459" name="Rectangle 4"/>
          <p:cNvSpPr>
            <a:spLocks noGrp="1" noChangeArrowheads="1"/>
          </p:cNvSpPr>
          <p:nvPr>
            <p:ph type="body" idx="1"/>
          </p:nvPr>
        </p:nvSpPr>
        <p:spPr>
          <a:noFill/>
        </p:spPr>
        <p:txBody>
          <a:bodyPr/>
          <a:lstStyle/>
          <a:p>
            <a:pPr eaLnBrk="1" hangingPunct="1"/>
            <a:r>
              <a:rPr lang="en-AU" sz="2400" dirty="0" smtClean="0"/>
              <a:t>Enforce referential integrity between the dimension and fact tables</a:t>
            </a:r>
          </a:p>
          <a:p>
            <a:pPr eaLnBrk="1" hangingPunct="1"/>
            <a:r>
              <a:rPr lang="en-AU" sz="2400" dirty="0" smtClean="0"/>
              <a:t>May be disabled (or omitted) to optimize load performance</a:t>
            </a:r>
            <a:endParaRPr lang="en-US" sz="2400" dirty="0" smtClean="0"/>
          </a:p>
        </p:txBody>
      </p:sp>
      <p:pic>
        <p:nvPicPr>
          <p:cNvPr id="7" name="Picture 6" descr="StarSchema.jpg"/>
          <p:cNvPicPr>
            <a:picLocks noChangeAspect="1"/>
          </p:cNvPicPr>
          <p:nvPr/>
        </p:nvPicPr>
        <p:blipFill>
          <a:blip r:embed="rId3"/>
          <a:stretch>
            <a:fillRect/>
          </a:stretch>
        </p:blipFill>
        <p:spPr>
          <a:xfrm>
            <a:off x="1943100" y="2489200"/>
            <a:ext cx="4918087" cy="4038600"/>
          </a:xfrm>
          <a:prstGeom prst="rect">
            <a:avLst/>
          </a:prstGeom>
        </p:spPr>
      </p:pic>
    </p:spTree>
    <p:extLst>
      <p:ext uri="{BB962C8B-B14F-4D97-AF65-F5344CB8AC3E}">
        <p14:creationId xmlns:p14="http://schemas.microsoft.com/office/powerpoint/2010/main" val="189048690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z="4000" dirty="0" smtClean="0"/>
              <a:t>Introducing Additional Design Concepts</a:t>
            </a:r>
          </a:p>
        </p:txBody>
      </p:sp>
      <p:sp>
        <p:nvSpPr>
          <p:cNvPr id="20483" name="Rectangle 3"/>
          <p:cNvSpPr>
            <a:spLocks noGrp="1" noChangeArrowheads="1"/>
          </p:cNvSpPr>
          <p:nvPr>
            <p:ph type="body" idx="1"/>
          </p:nvPr>
        </p:nvSpPr>
        <p:spPr/>
        <p:txBody>
          <a:bodyPr/>
          <a:lstStyle/>
          <a:p>
            <a:pPr eaLnBrk="1" hangingPunct="1"/>
            <a:r>
              <a:rPr lang="en-US" dirty="0" smtClean="0"/>
              <a:t>Date Dimension Table</a:t>
            </a:r>
          </a:p>
          <a:p>
            <a:pPr eaLnBrk="1" hangingPunct="1"/>
            <a:r>
              <a:rPr lang="en-US" dirty="0" smtClean="0"/>
              <a:t>Parent-Child Hierarchy</a:t>
            </a:r>
          </a:p>
          <a:p>
            <a:pPr eaLnBrk="1" hangingPunct="1"/>
            <a:r>
              <a:rPr lang="en-US" dirty="0" smtClean="0"/>
              <a:t>Slowly Changing Dimensions</a:t>
            </a:r>
          </a:p>
        </p:txBody>
      </p:sp>
    </p:spTree>
    <p:extLst>
      <p:ext uri="{BB962C8B-B14F-4D97-AF65-F5344CB8AC3E}">
        <p14:creationId xmlns:p14="http://schemas.microsoft.com/office/powerpoint/2010/main" val="172716752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Date Dimension Table</a:t>
            </a:r>
          </a:p>
        </p:txBody>
      </p:sp>
      <p:sp>
        <p:nvSpPr>
          <p:cNvPr id="21507" name="Rectangle 3"/>
          <p:cNvSpPr>
            <a:spLocks noGrp="1" noChangeArrowheads="1"/>
          </p:cNvSpPr>
          <p:nvPr>
            <p:ph type="body" idx="1"/>
          </p:nvPr>
        </p:nvSpPr>
        <p:spPr>
          <a:noFill/>
        </p:spPr>
        <p:txBody>
          <a:bodyPr/>
          <a:lstStyle/>
          <a:p>
            <a:pPr eaLnBrk="1" hangingPunct="1"/>
            <a:r>
              <a:rPr lang="en-US" sz="2200" dirty="0" smtClean="0"/>
              <a:t>Most common dimension used in analysis (aka  Time dimension)</a:t>
            </a:r>
          </a:p>
          <a:p>
            <a:pPr eaLnBrk="1" hangingPunct="1"/>
            <a:r>
              <a:rPr lang="en-US" sz="2200" dirty="0" smtClean="0"/>
              <a:t>Conformed for consistent use across fact tables</a:t>
            </a:r>
          </a:p>
          <a:p>
            <a:pPr eaLnBrk="1" hangingPunct="1"/>
            <a:r>
              <a:rPr lang="en-US" sz="2200" dirty="0" smtClean="0"/>
              <a:t>More efficient and flexible analysis than a date value in the fact table</a:t>
            </a:r>
          </a:p>
          <a:p>
            <a:pPr eaLnBrk="1" hangingPunct="1"/>
            <a:r>
              <a:rPr lang="en-US" sz="2200" dirty="0" smtClean="0"/>
              <a:t>Useful common attributes – Year, Quarter, Month, Day</a:t>
            </a:r>
          </a:p>
          <a:p>
            <a:pPr lvl="1" eaLnBrk="1" hangingPunct="1"/>
            <a:r>
              <a:rPr lang="en-US" sz="2200" dirty="0" smtClean="0"/>
              <a:t>Time series analysis support</a:t>
            </a:r>
          </a:p>
          <a:p>
            <a:pPr lvl="1" eaLnBrk="1" hangingPunct="1"/>
            <a:r>
              <a:rPr lang="en-US" sz="2200" dirty="0" smtClean="0"/>
              <a:t>Navigation and summarization enabled with hierarchies, such as calendar or fiscal</a:t>
            </a:r>
          </a:p>
          <a:p>
            <a:pPr eaLnBrk="1" hangingPunct="1"/>
            <a:r>
              <a:rPr lang="en-US" sz="2200" dirty="0" smtClean="0"/>
              <a:t>Single table design (typically not snowflake design)</a:t>
            </a:r>
          </a:p>
        </p:txBody>
      </p:sp>
      <p:sp>
        <p:nvSpPr>
          <p:cNvPr id="6" name="Rounded Rectangle 5"/>
          <p:cNvSpPr/>
          <p:nvPr/>
        </p:nvSpPr>
        <p:spPr bwMode="auto">
          <a:xfrm>
            <a:off x="1498600" y="5219700"/>
            <a:ext cx="5943600" cy="882953"/>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600" dirty="0" smtClean="0">
                <a:solidFill>
                  <a:schemeClr val="bg1"/>
                </a:solidFill>
              </a:rPr>
              <a:t>Tip: Format the key of the dimension </a:t>
            </a:r>
            <a:br>
              <a:rPr lang="en-US" sz="1600" dirty="0" smtClean="0">
                <a:solidFill>
                  <a:schemeClr val="bg1"/>
                </a:solidFill>
              </a:rPr>
            </a:br>
            <a:r>
              <a:rPr lang="en-US" sz="1600" dirty="0" smtClean="0">
                <a:solidFill>
                  <a:schemeClr val="bg1"/>
                </a:solidFill>
              </a:rPr>
              <a:t>as </a:t>
            </a:r>
            <a:r>
              <a:rPr lang="en-US" sz="1600" dirty="0" err="1" smtClean="0">
                <a:solidFill>
                  <a:schemeClr val="bg1"/>
                </a:solidFill>
              </a:rPr>
              <a:t>yyyymmdd</a:t>
            </a:r>
            <a:r>
              <a:rPr lang="en-US" sz="1600" dirty="0" smtClean="0">
                <a:solidFill>
                  <a:schemeClr val="bg1"/>
                </a:solidFill>
              </a:rPr>
              <a:t> (e.g. 20060925) to make it readily understandable</a:t>
            </a:r>
            <a:endParaRPr lang="en-US" sz="1600" dirty="0">
              <a:solidFill>
                <a:schemeClr val="bg1"/>
              </a:solidFill>
            </a:endParaRPr>
          </a:p>
        </p:txBody>
      </p:sp>
    </p:spTree>
    <p:extLst>
      <p:ext uri="{BB962C8B-B14F-4D97-AF65-F5344CB8AC3E}">
        <p14:creationId xmlns:p14="http://schemas.microsoft.com/office/powerpoint/2010/main" val="315546658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smtClean="0"/>
              <a:t>Module Overview</a:t>
            </a:r>
          </a:p>
        </p:txBody>
      </p:sp>
      <p:sp>
        <p:nvSpPr>
          <p:cNvPr id="7171" name="Rectangle 3"/>
          <p:cNvSpPr>
            <a:spLocks noGrp="1" noChangeArrowheads="1"/>
          </p:cNvSpPr>
          <p:nvPr>
            <p:ph type="body" idx="1"/>
          </p:nvPr>
        </p:nvSpPr>
        <p:spPr>
          <a:noFill/>
        </p:spPr>
        <p:txBody>
          <a:bodyPr/>
          <a:lstStyle/>
          <a:p>
            <a:pPr eaLnBrk="1" hangingPunct="1"/>
            <a:r>
              <a:rPr lang="en-US" dirty="0" smtClean="0"/>
              <a:t>Designing the Dimensional Model</a:t>
            </a:r>
          </a:p>
          <a:p>
            <a:pPr eaLnBrk="1" hangingPunct="1"/>
            <a:r>
              <a:rPr lang="en-US" dirty="0" smtClean="0"/>
              <a:t>Introducing Additional Design Concepts</a:t>
            </a:r>
          </a:p>
        </p:txBody>
      </p:sp>
    </p:spTree>
    <p:extLst>
      <p:ext uri="{BB962C8B-B14F-4D97-AF65-F5344CB8AC3E}">
        <p14:creationId xmlns:p14="http://schemas.microsoft.com/office/powerpoint/2010/main" val="2912094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Parent-Child Hierarchy</a:t>
            </a:r>
          </a:p>
        </p:txBody>
      </p:sp>
      <p:sp>
        <p:nvSpPr>
          <p:cNvPr id="22531" name="Rectangle 3"/>
          <p:cNvSpPr>
            <a:spLocks noGrp="1" noChangeArrowheads="1"/>
          </p:cNvSpPr>
          <p:nvPr>
            <p:ph type="body" idx="1"/>
          </p:nvPr>
        </p:nvSpPr>
        <p:spPr>
          <a:noFill/>
        </p:spPr>
        <p:txBody>
          <a:bodyPr/>
          <a:lstStyle/>
          <a:p>
            <a:pPr eaLnBrk="1" hangingPunct="1"/>
            <a:r>
              <a:rPr lang="en-US" dirty="0" smtClean="0"/>
              <a:t>A dimension that contains a parent attribute</a:t>
            </a:r>
          </a:p>
          <a:p>
            <a:pPr eaLnBrk="1" hangingPunct="1"/>
            <a:r>
              <a:rPr lang="en-US" dirty="0" smtClean="0"/>
              <a:t>A parent attribute describes a self-referencing relationship, or a self-join, within a dimension table</a:t>
            </a:r>
          </a:p>
          <a:p>
            <a:pPr eaLnBrk="1" hangingPunct="1"/>
            <a:r>
              <a:rPr lang="en-US" dirty="0" smtClean="0"/>
              <a:t>Common examples</a:t>
            </a:r>
          </a:p>
          <a:p>
            <a:pPr lvl="1" eaLnBrk="1" hangingPunct="1"/>
            <a:r>
              <a:rPr lang="en-US" dirty="0" smtClean="0"/>
              <a:t>Organizational charts</a:t>
            </a:r>
          </a:p>
          <a:p>
            <a:pPr lvl="1" eaLnBrk="1" hangingPunct="1"/>
            <a:r>
              <a:rPr lang="en-US" dirty="0" smtClean="0"/>
              <a:t>General Ledger structures</a:t>
            </a:r>
          </a:p>
          <a:p>
            <a:pPr lvl="1" eaLnBrk="1" hangingPunct="1"/>
            <a:r>
              <a:rPr lang="en-US" dirty="0" smtClean="0"/>
              <a:t>Bill of Materials</a:t>
            </a:r>
          </a:p>
        </p:txBody>
      </p:sp>
    </p:spTree>
    <p:extLst>
      <p:ext uri="{BB962C8B-B14F-4D97-AF65-F5344CB8AC3E}">
        <p14:creationId xmlns:p14="http://schemas.microsoft.com/office/powerpoint/2010/main" val="302836292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5" name="Rectangle 2"/>
          <p:cNvSpPr>
            <a:spLocks noGrp="1" noChangeArrowheads="1"/>
          </p:cNvSpPr>
          <p:nvPr>
            <p:ph type="title"/>
          </p:nvPr>
        </p:nvSpPr>
        <p:spPr/>
        <p:txBody>
          <a:bodyPr/>
          <a:lstStyle/>
          <a:p>
            <a:pPr eaLnBrk="1" hangingPunct="1"/>
            <a:r>
              <a:rPr lang="en-US" smtClean="0"/>
              <a:t>Parent-Child Hierarchy Example</a:t>
            </a:r>
          </a:p>
        </p:txBody>
      </p:sp>
      <p:graphicFrame>
        <p:nvGraphicFramePr>
          <p:cNvPr id="6" name="Diagram 5"/>
          <p:cNvGraphicFramePr/>
          <p:nvPr/>
        </p:nvGraphicFramePr>
        <p:xfrm>
          <a:off x="4876800" y="1600200"/>
          <a:ext cx="39624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46" name="Picture 29" descr="ParentChildTable"/>
          <p:cNvPicPr>
            <a:picLocks noChangeAspect="1" noChangeArrowheads="1"/>
          </p:cNvPicPr>
          <p:nvPr/>
        </p:nvPicPr>
        <p:blipFill>
          <a:blip r:embed="rId8"/>
          <a:srcRect/>
          <a:stretch>
            <a:fillRect/>
          </a:stretch>
        </p:blipFill>
        <p:spPr bwMode="auto">
          <a:xfrm>
            <a:off x="544513" y="2230438"/>
            <a:ext cx="3951287" cy="2417762"/>
          </a:xfrm>
          <a:prstGeom prst="rect">
            <a:avLst/>
          </a:prstGeom>
          <a:noFill/>
          <a:ln w="9525">
            <a:noFill/>
            <a:miter lim="800000"/>
            <a:headEnd/>
            <a:tailEnd/>
          </a:ln>
        </p:spPr>
      </p:pic>
    </p:spTree>
    <p:extLst>
      <p:ext uri="{BB962C8B-B14F-4D97-AF65-F5344CB8AC3E}">
        <p14:creationId xmlns:p14="http://schemas.microsoft.com/office/powerpoint/2010/main" val="342366922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dirty="0" smtClean="0"/>
              <a:t>Slowly Changing Dimensions</a:t>
            </a:r>
          </a:p>
        </p:txBody>
      </p:sp>
      <p:sp>
        <p:nvSpPr>
          <p:cNvPr id="23555" name="Rectangle 3"/>
          <p:cNvSpPr>
            <a:spLocks noGrp="1" noChangeArrowheads="1"/>
          </p:cNvSpPr>
          <p:nvPr>
            <p:ph type="body" idx="1"/>
          </p:nvPr>
        </p:nvSpPr>
        <p:spPr>
          <a:noFill/>
        </p:spPr>
        <p:txBody>
          <a:bodyPr>
            <a:normAutofit/>
          </a:bodyPr>
          <a:lstStyle/>
          <a:p>
            <a:pPr eaLnBrk="1" hangingPunct="1"/>
            <a:r>
              <a:rPr lang="en-AU" sz="2800" dirty="0" smtClean="0"/>
              <a:t>Support primary role of data warehouse to describe the past accurately</a:t>
            </a:r>
          </a:p>
          <a:p>
            <a:pPr eaLnBrk="1" hangingPunct="1"/>
            <a:r>
              <a:rPr lang="en-AU" sz="2800" dirty="0" smtClean="0"/>
              <a:t>Maintain historical context as new or changed data is loaded into dimension tables</a:t>
            </a:r>
          </a:p>
          <a:p>
            <a:pPr eaLnBrk="1" hangingPunct="1"/>
            <a:r>
              <a:rPr lang="en-AU" sz="2800" dirty="0" smtClean="0"/>
              <a:t>Implement changes by Slowly Changing Dimension (SCD) type</a:t>
            </a:r>
          </a:p>
          <a:p>
            <a:pPr lvl="1" eaLnBrk="1" hangingPunct="1"/>
            <a:r>
              <a:rPr lang="en-AU" sz="2400" dirty="0" smtClean="0"/>
              <a:t>Type 1: Overwrite the existing dimension record</a:t>
            </a:r>
          </a:p>
          <a:p>
            <a:pPr lvl="1" eaLnBrk="1" hangingPunct="1"/>
            <a:r>
              <a:rPr lang="en-AU" sz="2400" dirty="0" smtClean="0"/>
              <a:t>Type 2: Insert a new ‘versioned’ dimension record</a:t>
            </a:r>
          </a:p>
          <a:p>
            <a:pPr lvl="1" eaLnBrk="1" hangingPunct="1"/>
            <a:r>
              <a:rPr lang="en-AU" sz="2400" dirty="0" smtClean="0"/>
              <a:t>Type 3: Track limited history with attributes</a:t>
            </a:r>
            <a:endParaRPr lang="en-US" sz="2400" dirty="0" smtClean="0"/>
          </a:p>
        </p:txBody>
      </p:sp>
      <p:sp>
        <p:nvSpPr>
          <p:cNvPr id="6" name="Rounded Rectangle 5"/>
          <p:cNvSpPr/>
          <p:nvPr/>
        </p:nvSpPr>
        <p:spPr bwMode="auto">
          <a:xfrm>
            <a:off x="2032000" y="5854700"/>
            <a:ext cx="4876800" cy="762000"/>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600" dirty="0" smtClean="0">
                <a:solidFill>
                  <a:schemeClr val="bg1"/>
                </a:solidFill>
              </a:rPr>
              <a:t>The concept of Slowly Changing Dimensions was introduced by Ralph Kimball</a:t>
            </a:r>
            <a:endParaRPr lang="en-US" sz="1600" dirty="0">
              <a:solidFill>
                <a:schemeClr val="bg1"/>
              </a:solidFill>
            </a:endParaRPr>
          </a:p>
        </p:txBody>
      </p:sp>
    </p:spTree>
    <p:extLst>
      <p:ext uri="{BB962C8B-B14F-4D97-AF65-F5344CB8AC3E}">
        <p14:creationId xmlns:p14="http://schemas.microsoft.com/office/powerpoint/2010/main" val="154158146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SCD Type 1</a:t>
            </a:r>
          </a:p>
        </p:txBody>
      </p:sp>
      <p:sp>
        <p:nvSpPr>
          <p:cNvPr id="24579" name="Rectangle 3"/>
          <p:cNvSpPr>
            <a:spLocks noGrp="1" noChangeArrowheads="1"/>
          </p:cNvSpPr>
          <p:nvPr>
            <p:ph type="body" idx="1"/>
          </p:nvPr>
        </p:nvSpPr>
        <p:spPr>
          <a:noFill/>
        </p:spPr>
        <p:txBody>
          <a:bodyPr/>
          <a:lstStyle/>
          <a:p>
            <a:pPr eaLnBrk="1" hangingPunct="1"/>
            <a:r>
              <a:rPr lang="en-AU" dirty="0" smtClean="0"/>
              <a:t>Existing record is updated</a:t>
            </a:r>
          </a:p>
          <a:p>
            <a:pPr eaLnBrk="1" hangingPunct="1"/>
            <a:r>
              <a:rPr lang="en-AU" dirty="0" smtClean="0"/>
              <a:t>History is not preserved</a:t>
            </a:r>
          </a:p>
          <a:p>
            <a:pPr eaLnBrk="1" hangingPunct="1"/>
            <a:endParaRPr lang="en-US" dirty="0" smtClean="0"/>
          </a:p>
        </p:txBody>
      </p:sp>
      <p:pic>
        <p:nvPicPr>
          <p:cNvPr id="24580" name="Picture 4" descr="I_BEFORE"/>
          <p:cNvPicPr>
            <a:picLocks noChangeAspect="1" noChangeArrowheads="1"/>
          </p:cNvPicPr>
          <p:nvPr/>
        </p:nvPicPr>
        <p:blipFill>
          <a:blip r:embed="rId3"/>
          <a:srcRect/>
          <a:stretch>
            <a:fillRect/>
          </a:stretch>
        </p:blipFill>
        <p:spPr bwMode="auto">
          <a:xfrm>
            <a:off x="4683125" y="3076575"/>
            <a:ext cx="1414463" cy="2943225"/>
          </a:xfrm>
          <a:prstGeom prst="rect">
            <a:avLst/>
          </a:prstGeom>
          <a:noFill/>
          <a:ln w="9525">
            <a:noFill/>
            <a:miter lim="800000"/>
            <a:headEnd/>
            <a:tailEnd/>
          </a:ln>
        </p:spPr>
      </p:pic>
      <p:pic>
        <p:nvPicPr>
          <p:cNvPr id="24581" name="Picture 5" descr="I_TABLE"/>
          <p:cNvPicPr>
            <a:picLocks noChangeAspect="1" noChangeArrowheads="1"/>
          </p:cNvPicPr>
          <p:nvPr/>
        </p:nvPicPr>
        <p:blipFill>
          <a:blip r:embed="rId4"/>
          <a:srcRect/>
          <a:stretch>
            <a:fillRect/>
          </a:stretch>
        </p:blipFill>
        <p:spPr bwMode="auto">
          <a:xfrm>
            <a:off x="1227138" y="3076575"/>
            <a:ext cx="2995612" cy="2943225"/>
          </a:xfrm>
          <a:prstGeom prst="rect">
            <a:avLst/>
          </a:prstGeom>
          <a:noFill/>
          <a:ln w="9525">
            <a:noFill/>
            <a:miter lim="800000"/>
            <a:headEnd/>
            <a:tailEnd/>
          </a:ln>
        </p:spPr>
      </p:pic>
      <p:grpSp>
        <p:nvGrpSpPr>
          <p:cNvPr id="2" name="Group 12"/>
          <p:cNvGrpSpPr>
            <a:grpSpLocks/>
          </p:cNvGrpSpPr>
          <p:nvPr/>
        </p:nvGrpSpPr>
        <p:grpSpPr bwMode="auto">
          <a:xfrm>
            <a:off x="6400800" y="3076575"/>
            <a:ext cx="1676400" cy="2943225"/>
            <a:chOff x="4032" y="1536"/>
            <a:chExt cx="1056" cy="1854"/>
          </a:xfrm>
        </p:grpSpPr>
        <p:pic>
          <p:nvPicPr>
            <p:cNvPr id="24584" name="Picture 7" descr="I_AFTER"/>
            <p:cNvPicPr>
              <a:picLocks noChangeAspect="1" noChangeArrowheads="1"/>
            </p:cNvPicPr>
            <p:nvPr/>
          </p:nvPicPr>
          <p:blipFill>
            <a:blip r:embed="rId5"/>
            <a:srcRect/>
            <a:stretch>
              <a:fillRect/>
            </a:stretch>
          </p:blipFill>
          <p:spPr bwMode="auto">
            <a:xfrm>
              <a:off x="4109" y="1536"/>
              <a:ext cx="883" cy="1854"/>
            </a:xfrm>
            <a:prstGeom prst="rect">
              <a:avLst/>
            </a:prstGeom>
            <a:noFill/>
            <a:ln w="9525">
              <a:noFill/>
              <a:miter lim="800000"/>
              <a:headEnd/>
              <a:tailEnd/>
            </a:ln>
          </p:spPr>
        </p:pic>
        <p:sp>
          <p:nvSpPr>
            <p:cNvPr id="24585" name="Oval 11"/>
            <p:cNvSpPr>
              <a:spLocks noChangeArrowheads="1"/>
            </p:cNvSpPr>
            <p:nvPr/>
          </p:nvSpPr>
          <p:spPr bwMode="auto">
            <a:xfrm>
              <a:off x="4032" y="2640"/>
              <a:ext cx="1056" cy="288"/>
            </a:xfrm>
            <a:prstGeom prst="ellipse">
              <a:avLst/>
            </a:prstGeom>
            <a:noFill/>
            <a:ln w="25400">
              <a:solidFill>
                <a:srgbClr val="FF9900"/>
              </a:solidFill>
              <a:round/>
              <a:headEnd/>
              <a:tailEnd type="none" w="lg" len="lg"/>
            </a:ln>
          </p:spPr>
          <p:txBody>
            <a:bodyPr wrap="none" anchor="ctr"/>
            <a:lstStyle/>
            <a:p>
              <a:endParaRPr lang="en-US"/>
            </a:p>
          </p:txBody>
        </p:sp>
      </p:grpSp>
    </p:spTree>
    <p:extLst>
      <p:ext uri="{BB962C8B-B14F-4D97-AF65-F5344CB8AC3E}">
        <p14:creationId xmlns:p14="http://schemas.microsoft.com/office/powerpoint/2010/main" val="28342836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SCD Type 2</a:t>
            </a:r>
          </a:p>
        </p:txBody>
      </p:sp>
      <p:sp>
        <p:nvSpPr>
          <p:cNvPr id="24579" name="Rectangle 3"/>
          <p:cNvSpPr>
            <a:spLocks noGrp="1" noChangeArrowheads="1"/>
          </p:cNvSpPr>
          <p:nvPr>
            <p:ph type="body" idx="1"/>
          </p:nvPr>
        </p:nvSpPr>
        <p:spPr>
          <a:noFill/>
        </p:spPr>
        <p:txBody>
          <a:bodyPr/>
          <a:lstStyle/>
          <a:p>
            <a:r>
              <a:rPr lang="en-AU" dirty="0" smtClean="0"/>
              <a:t>Existing record is ‘expired’ and new record inserted</a:t>
            </a:r>
          </a:p>
          <a:p>
            <a:r>
              <a:rPr lang="en-AU" dirty="0" smtClean="0"/>
              <a:t>History is preserved</a:t>
            </a:r>
          </a:p>
          <a:p>
            <a:r>
              <a:rPr lang="en-AU" dirty="0" smtClean="0"/>
              <a:t>Most common form of SCD</a:t>
            </a:r>
            <a:endParaRPr lang="en-US" dirty="0" smtClean="0"/>
          </a:p>
        </p:txBody>
      </p:sp>
      <p:pic>
        <p:nvPicPr>
          <p:cNvPr id="10" name="Picture 9" descr="II_BEFORE"/>
          <p:cNvPicPr>
            <a:picLocks noChangeAspect="1" noChangeArrowheads="1"/>
          </p:cNvPicPr>
          <p:nvPr/>
        </p:nvPicPr>
        <p:blipFill>
          <a:blip r:embed="rId3"/>
          <a:srcRect/>
          <a:stretch>
            <a:fillRect/>
          </a:stretch>
        </p:blipFill>
        <p:spPr bwMode="auto">
          <a:xfrm>
            <a:off x="4179753" y="3523072"/>
            <a:ext cx="1100942" cy="2728042"/>
          </a:xfrm>
          <a:prstGeom prst="rect">
            <a:avLst/>
          </a:prstGeom>
          <a:noFill/>
          <a:ln w="9525">
            <a:noFill/>
            <a:miter lim="800000"/>
            <a:headEnd/>
            <a:tailEnd/>
          </a:ln>
        </p:spPr>
      </p:pic>
      <p:pic>
        <p:nvPicPr>
          <p:cNvPr id="11" name="Picture 10" descr="II_TABLE"/>
          <p:cNvPicPr>
            <a:picLocks noChangeAspect="1" noChangeArrowheads="1"/>
          </p:cNvPicPr>
          <p:nvPr/>
        </p:nvPicPr>
        <p:blipFill>
          <a:blip r:embed="rId4"/>
          <a:srcRect/>
          <a:stretch>
            <a:fillRect/>
          </a:stretch>
        </p:blipFill>
        <p:spPr bwMode="auto">
          <a:xfrm>
            <a:off x="1225296" y="3523072"/>
            <a:ext cx="2352752" cy="2728044"/>
          </a:xfrm>
          <a:prstGeom prst="rect">
            <a:avLst/>
          </a:prstGeom>
          <a:noFill/>
          <a:ln w="9525">
            <a:noFill/>
            <a:miter lim="800000"/>
            <a:headEnd/>
            <a:tailEnd/>
          </a:ln>
        </p:spPr>
      </p:pic>
      <p:grpSp>
        <p:nvGrpSpPr>
          <p:cNvPr id="2" name="Group 21"/>
          <p:cNvGrpSpPr>
            <a:grpSpLocks/>
          </p:cNvGrpSpPr>
          <p:nvPr/>
        </p:nvGrpSpPr>
        <p:grpSpPr bwMode="auto">
          <a:xfrm>
            <a:off x="6019801" y="3810000"/>
            <a:ext cx="2209800" cy="2276374"/>
            <a:chOff x="3744" y="1728"/>
            <a:chExt cx="1782" cy="2208"/>
          </a:xfrm>
        </p:grpSpPr>
        <p:pic>
          <p:nvPicPr>
            <p:cNvPr id="14" name="Picture 12" descr="II_AFTER"/>
            <p:cNvPicPr>
              <a:picLocks noChangeAspect="1" noChangeArrowheads="1"/>
            </p:cNvPicPr>
            <p:nvPr/>
          </p:nvPicPr>
          <p:blipFill>
            <a:blip r:embed="rId5"/>
            <a:srcRect/>
            <a:stretch>
              <a:fillRect/>
            </a:stretch>
          </p:blipFill>
          <p:spPr bwMode="auto">
            <a:xfrm>
              <a:off x="3771" y="1728"/>
              <a:ext cx="1741" cy="2188"/>
            </a:xfrm>
            <a:prstGeom prst="rect">
              <a:avLst/>
            </a:prstGeom>
            <a:noFill/>
            <a:ln w="9525">
              <a:noFill/>
              <a:miter lim="800000"/>
              <a:headEnd/>
              <a:tailEnd/>
            </a:ln>
          </p:spPr>
        </p:pic>
        <p:sp>
          <p:nvSpPr>
            <p:cNvPr id="15" name="Oval 17"/>
            <p:cNvSpPr>
              <a:spLocks noChangeArrowheads="1"/>
            </p:cNvSpPr>
            <p:nvPr/>
          </p:nvSpPr>
          <p:spPr bwMode="auto">
            <a:xfrm>
              <a:off x="3744" y="3696"/>
              <a:ext cx="912" cy="240"/>
            </a:xfrm>
            <a:prstGeom prst="ellipse">
              <a:avLst/>
            </a:prstGeom>
            <a:noFill/>
            <a:ln w="25400">
              <a:solidFill>
                <a:srgbClr val="FF9900"/>
              </a:solidFill>
              <a:round/>
              <a:headEnd/>
              <a:tailEnd type="none" w="lg" len="lg"/>
            </a:ln>
          </p:spPr>
          <p:txBody>
            <a:bodyPr wrap="none" anchor="ctr"/>
            <a:lstStyle/>
            <a:p>
              <a:endParaRPr lang="en-US"/>
            </a:p>
          </p:txBody>
        </p:sp>
        <p:sp>
          <p:nvSpPr>
            <p:cNvPr id="16" name="Oval 18"/>
            <p:cNvSpPr>
              <a:spLocks noChangeArrowheads="1"/>
            </p:cNvSpPr>
            <p:nvPr/>
          </p:nvSpPr>
          <p:spPr bwMode="auto">
            <a:xfrm>
              <a:off x="4560" y="1872"/>
              <a:ext cx="960" cy="240"/>
            </a:xfrm>
            <a:prstGeom prst="ellipse">
              <a:avLst/>
            </a:prstGeom>
            <a:noFill/>
            <a:ln w="25400">
              <a:solidFill>
                <a:srgbClr val="FF9900"/>
              </a:solidFill>
              <a:round/>
              <a:headEnd/>
              <a:tailEnd type="none" w="lg" len="lg"/>
            </a:ln>
          </p:spPr>
          <p:txBody>
            <a:bodyPr wrap="none" anchor="ctr"/>
            <a:lstStyle/>
            <a:p>
              <a:endParaRPr lang="en-US"/>
            </a:p>
          </p:txBody>
        </p:sp>
        <p:sp>
          <p:nvSpPr>
            <p:cNvPr id="17" name="Oval 19"/>
            <p:cNvSpPr>
              <a:spLocks noChangeArrowheads="1"/>
            </p:cNvSpPr>
            <p:nvPr/>
          </p:nvSpPr>
          <p:spPr bwMode="auto">
            <a:xfrm>
              <a:off x="4566" y="2532"/>
              <a:ext cx="960" cy="240"/>
            </a:xfrm>
            <a:prstGeom prst="ellipse">
              <a:avLst/>
            </a:prstGeom>
            <a:noFill/>
            <a:ln w="25400">
              <a:solidFill>
                <a:srgbClr val="FF9900"/>
              </a:solidFill>
              <a:round/>
              <a:headEnd/>
              <a:tailEnd type="none" w="lg" len="lg"/>
            </a:ln>
          </p:spPr>
          <p:txBody>
            <a:bodyPr wrap="none" anchor="ctr"/>
            <a:lstStyle/>
            <a:p>
              <a:endParaRPr lang="en-US"/>
            </a:p>
          </p:txBody>
        </p:sp>
        <p:sp>
          <p:nvSpPr>
            <p:cNvPr id="18" name="Oval 20"/>
            <p:cNvSpPr>
              <a:spLocks noChangeArrowheads="1"/>
            </p:cNvSpPr>
            <p:nvPr/>
          </p:nvSpPr>
          <p:spPr bwMode="auto">
            <a:xfrm>
              <a:off x="4560" y="3504"/>
              <a:ext cx="960" cy="240"/>
            </a:xfrm>
            <a:prstGeom prst="ellipse">
              <a:avLst/>
            </a:prstGeom>
            <a:noFill/>
            <a:ln w="25400">
              <a:solidFill>
                <a:srgbClr val="FF9900"/>
              </a:solidFill>
              <a:round/>
              <a:headEnd/>
              <a:tailEnd type="none" w="lg" len="lg"/>
            </a:ln>
          </p:spPr>
          <p:txBody>
            <a:bodyPr wrap="none" anchor="ctr"/>
            <a:lstStyle/>
            <a:p>
              <a:endParaRPr lang="en-US"/>
            </a:p>
          </p:txBody>
        </p:sp>
      </p:grpSp>
    </p:spTree>
    <p:extLst>
      <p:ext uri="{BB962C8B-B14F-4D97-AF65-F5344CB8AC3E}">
        <p14:creationId xmlns:p14="http://schemas.microsoft.com/office/powerpoint/2010/main" val="32684164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Resources</a:t>
            </a:r>
          </a:p>
        </p:txBody>
      </p:sp>
      <p:sp>
        <p:nvSpPr>
          <p:cNvPr id="29699" name="Rectangle 3"/>
          <p:cNvSpPr>
            <a:spLocks noGrp="1" noChangeArrowheads="1"/>
          </p:cNvSpPr>
          <p:nvPr>
            <p:ph type="body" idx="1"/>
          </p:nvPr>
        </p:nvSpPr>
        <p:spPr>
          <a:noFill/>
        </p:spPr>
        <p:txBody>
          <a:bodyPr/>
          <a:lstStyle/>
          <a:p>
            <a:pPr eaLnBrk="1" hangingPunct="1">
              <a:lnSpc>
                <a:spcPct val="80000"/>
              </a:lnSpc>
            </a:pPr>
            <a:r>
              <a:rPr lang="en-US" sz="2400" i="1" dirty="0" smtClean="0"/>
              <a:t>The Microsoft Data Warehouse Toolkit: With SQL Server 2008 R2 and the Microsoft Business Intelligence Toolset</a:t>
            </a:r>
            <a:r>
              <a:rPr lang="en-US" sz="2400" dirty="0" smtClean="0"/>
              <a:t> by Joy Mundy, Warren </a:t>
            </a:r>
            <a:r>
              <a:rPr lang="en-US" sz="2400" dirty="0" err="1" smtClean="0"/>
              <a:t>Thornthwaite</a:t>
            </a:r>
            <a:r>
              <a:rPr lang="en-US" sz="2400" dirty="0" smtClean="0"/>
              <a:t>, and Ralph Kimball</a:t>
            </a:r>
          </a:p>
          <a:p>
            <a:pPr eaLnBrk="1" hangingPunct="1">
              <a:lnSpc>
                <a:spcPct val="80000"/>
              </a:lnSpc>
            </a:pPr>
            <a:r>
              <a:rPr lang="en-US" sz="2400" i="1" dirty="0" smtClean="0"/>
              <a:t>The Data Warehouse Lifecycle Toolkit, 2</a:t>
            </a:r>
            <a:r>
              <a:rPr lang="en-US" sz="2400" i="1" baseline="30000" dirty="0" smtClean="0"/>
              <a:t>nd</a:t>
            </a:r>
            <a:r>
              <a:rPr lang="en-US" sz="2400" i="1" dirty="0" smtClean="0"/>
              <a:t> Edition</a:t>
            </a:r>
            <a:r>
              <a:rPr lang="en-US" sz="2400" dirty="0" smtClean="0"/>
              <a:t> by Ralph Kimball, et al.</a:t>
            </a:r>
          </a:p>
        </p:txBody>
      </p:sp>
    </p:spTree>
    <p:extLst>
      <p:ext uri="{BB962C8B-B14F-4D97-AF65-F5344CB8AC3E}">
        <p14:creationId xmlns:p14="http://schemas.microsoft.com/office/powerpoint/2010/main" val="62754426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Designing the Dimensional Model</a:t>
            </a:r>
          </a:p>
        </p:txBody>
      </p:sp>
      <p:sp>
        <p:nvSpPr>
          <p:cNvPr id="8195" name="Rectangle 3"/>
          <p:cNvSpPr>
            <a:spLocks noGrp="1" noChangeArrowheads="1"/>
          </p:cNvSpPr>
          <p:nvPr>
            <p:ph type="body" idx="1"/>
          </p:nvPr>
        </p:nvSpPr>
        <p:spPr/>
        <p:txBody>
          <a:bodyPr/>
          <a:lstStyle/>
          <a:p>
            <a:pPr eaLnBrk="1" hangingPunct="1"/>
            <a:r>
              <a:rPr lang="en-US" dirty="0" smtClean="0"/>
              <a:t>Typical Business Questions</a:t>
            </a:r>
          </a:p>
          <a:p>
            <a:pPr eaLnBrk="1" hangingPunct="1"/>
            <a:r>
              <a:rPr lang="en-US" dirty="0" smtClean="0"/>
              <a:t>Introducing the Star Schema</a:t>
            </a:r>
          </a:p>
          <a:p>
            <a:pPr eaLnBrk="1" hangingPunct="1"/>
            <a:r>
              <a:rPr lang="en-US" dirty="0" smtClean="0"/>
              <a:t>Reviewing Star Schema Benefits</a:t>
            </a:r>
          </a:p>
          <a:p>
            <a:pPr eaLnBrk="1" hangingPunct="1"/>
            <a:r>
              <a:rPr lang="en-US" dirty="0" smtClean="0"/>
              <a:t>Describing Dimension Tables</a:t>
            </a:r>
          </a:p>
          <a:p>
            <a:pPr eaLnBrk="1" hangingPunct="1"/>
            <a:r>
              <a:rPr lang="en-US" dirty="0" smtClean="0"/>
              <a:t>Describing Fact Tables</a:t>
            </a:r>
          </a:p>
        </p:txBody>
      </p:sp>
    </p:spTree>
    <p:extLst>
      <p:ext uri="{BB962C8B-B14F-4D97-AF65-F5344CB8AC3E}">
        <p14:creationId xmlns:p14="http://schemas.microsoft.com/office/powerpoint/2010/main" val="186285461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656590"/>
          </a:xfrm>
        </p:spPr>
        <p:txBody>
          <a:bodyPr/>
          <a:lstStyle/>
          <a:p>
            <a:r>
              <a:rPr lang="en-US" sz="4000" dirty="0" smtClean="0"/>
              <a:t>Typical Questions from Decision Makers</a:t>
            </a:r>
            <a:endParaRPr lang="en-US" sz="4000" dirty="0"/>
          </a:p>
        </p:txBody>
      </p:sp>
      <p:sp>
        <p:nvSpPr>
          <p:cNvPr id="3" name="Content Placeholder 2"/>
          <p:cNvSpPr>
            <a:spLocks noGrp="1"/>
          </p:cNvSpPr>
          <p:nvPr>
            <p:ph type="body" idx="1"/>
          </p:nvPr>
        </p:nvSpPr>
        <p:spPr/>
        <p:txBody>
          <a:bodyPr>
            <a:noAutofit/>
          </a:bodyPr>
          <a:lstStyle/>
          <a:p>
            <a:r>
              <a:rPr lang="en-US" sz="2400" dirty="0" smtClean="0"/>
              <a:t>Summarized data for specified period of time</a:t>
            </a:r>
          </a:p>
          <a:p>
            <a:pPr lvl="1"/>
            <a:r>
              <a:rPr lang="en-US" sz="2000" dirty="0" smtClean="0"/>
              <a:t>What were total sales for last 3 years?</a:t>
            </a:r>
          </a:p>
          <a:p>
            <a:pPr lvl="1"/>
            <a:r>
              <a:rPr lang="en-US" sz="2000" dirty="0" smtClean="0"/>
              <a:t>What was profit margin last year?</a:t>
            </a:r>
          </a:p>
          <a:p>
            <a:pPr lvl="1"/>
            <a:r>
              <a:rPr lang="en-US" sz="2000" dirty="0" smtClean="0"/>
              <a:t>How many items were sold this month?</a:t>
            </a:r>
          </a:p>
          <a:p>
            <a:r>
              <a:rPr lang="en-US" sz="2400" dirty="0" smtClean="0"/>
              <a:t>Comparative data for multiple categories or time periods</a:t>
            </a:r>
          </a:p>
          <a:p>
            <a:pPr lvl="1"/>
            <a:r>
              <a:rPr lang="en-US" sz="2000" dirty="0" smtClean="0"/>
              <a:t>Did sales increase this year as compared to last year?</a:t>
            </a:r>
          </a:p>
          <a:p>
            <a:pPr lvl="1"/>
            <a:r>
              <a:rPr lang="en-US" sz="2000" dirty="0" smtClean="0"/>
              <a:t>What was profit margin by product category last year?</a:t>
            </a:r>
          </a:p>
          <a:p>
            <a:pPr lvl="1"/>
            <a:r>
              <a:rPr lang="en-US" sz="2000" dirty="0" smtClean="0"/>
              <a:t>Is the average sale by territory increasing or decreasing?</a:t>
            </a:r>
          </a:p>
          <a:p>
            <a:r>
              <a:rPr lang="en-US" sz="2400" dirty="0" smtClean="0"/>
              <a:t>Consolidated data from various source systems</a:t>
            </a:r>
          </a:p>
          <a:p>
            <a:pPr lvl="1"/>
            <a:r>
              <a:rPr lang="en-US" sz="2000" dirty="0" smtClean="0"/>
              <a:t>How do sales volumes for top 10 customers compare to call center volumes for the same customers?</a:t>
            </a:r>
          </a:p>
        </p:txBody>
      </p:sp>
    </p:spTree>
    <p:extLst>
      <p:ext uri="{BB962C8B-B14F-4D97-AF65-F5344CB8AC3E}">
        <p14:creationId xmlns:p14="http://schemas.microsoft.com/office/powerpoint/2010/main" val="13137881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Introducing the Star Schema</a:t>
            </a:r>
          </a:p>
        </p:txBody>
      </p:sp>
      <p:sp>
        <p:nvSpPr>
          <p:cNvPr id="10" name="AutoShape 4"/>
          <p:cNvSpPr>
            <a:spLocks noChangeArrowheads="1"/>
          </p:cNvSpPr>
          <p:nvPr/>
        </p:nvSpPr>
        <p:spPr bwMode="auto">
          <a:xfrm>
            <a:off x="2284414" y="1844720"/>
            <a:ext cx="4421186" cy="3640138"/>
          </a:xfrm>
          <a:prstGeom prst="star5">
            <a:avLst/>
          </a:prstGeom>
          <a:gradFill rotWithShape="1">
            <a:gsLst>
              <a:gs pos="0">
                <a:srgbClr val="FFFF66"/>
              </a:gs>
              <a:gs pos="100000">
                <a:srgbClr val="F2BE00"/>
              </a:gs>
            </a:gsLst>
            <a:lin ang="5400000" scaled="1"/>
          </a:gradFill>
          <a:ln w="25400">
            <a:solidFill>
              <a:srgbClr val="FFC000"/>
            </a:solidFill>
            <a:miter lim="800000"/>
            <a:headEnd/>
            <a:tailEnd/>
          </a:ln>
          <a:effectLst/>
        </p:spPr>
        <p:txBody>
          <a:bodyPr wrap="none" anchor="ctr"/>
          <a:lstStyle/>
          <a:p>
            <a:pPr>
              <a:defRPr/>
            </a:pPr>
            <a:endParaRPr lang="en-US"/>
          </a:p>
        </p:txBody>
      </p: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6825" y="2530520"/>
            <a:ext cx="1171575"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5720" y="2646505"/>
            <a:ext cx="1043480" cy="277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6" descr="C:\Users\smisner\AppData\Local\Temp\SNAGHTML2b128eb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2386056"/>
            <a:ext cx="1514475" cy="172402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1235120"/>
            <a:ext cx="14097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7800" y="4912708"/>
            <a:ext cx="1671084" cy="135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67400" y="4664120"/>
            <a:ext cx="116205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124120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Reviewing Star Schema Benefits </a:t>
            </a:r>
          </a:p>
        </p:txBody>
      </p:sp>
      <p:sp>
        <p:nvSpPr>
          <p:cNvPr id="10243" name="Rectangle 3"/>
          <p:cNvSpPr>
            <a:spLocks noGrp="1" noChangeArrowheads="1"/>
          </p:cNvSpPr>
          <p:nvPr>
            <p:ph type="body" idx="1"/>
          </p:nvPr>
        </p:nvSpPr>
        <p:spPr/>
        <p:txBody>
          <a:bodyPr/>
          <a:lstStyle/>
          <a:p>
            <a:pPr eaLnBrk="1" hangingPunct="1"/>
            <a:r>
              <a:rPr lang="en-US" dirty="0" smtClean="0"/>
              <a:t>Transforms normalized data into a simpler model</a:t>
            </a:r>
          </a:p>
          <a:p>
            <a:pPr eaLnBrk="1" hangingPunct="1"/>
            <a:r>
              <a:rPr lang="en-US" dirty="0" smtClean="0"/>
              <a:t>Delivers high-performance queries</a:t>
            </a:r>
          </a:p>
          <a:p>
            <a:pPr eaLnBrk="1" hangingPunct="1"/>
            <a:r>
              <a:rPr lang="en-US" dirty="0" smtClean="0"/>
              <a:t>Delivers higher performing queries using Star Join Query Optimization</a:t>
            </a:r>
          </a:p>
          <a:p>
            <a:pPr eaLnBrk="1" hangingPunct="1"/>
            <a:r>
              <a:rPr lang="en-US" dirty="0" smtClean="0"/>
              <a:t>Uses mature modeling techniques that are widely supported by many BI tools</a:t>
            </a:r>
          </a:p>
          <a:p>
            <a:pPr eaLnBrk="1" hangingPunct="1"/>
            <a:r>
              <a:rPr lang="en-US" dirty="0" smtClean="0"/>
              <a:t>Requires low maintenance as the data warehouse design evolves</a:t>
            </a:r>
          </a:p>
          <a:p>
            <a:pPr eaLnBrk="1" hangingPunct="1">
              <a:buNone/>
            </a:pPr>
            <a:endParaRPr lang="en-US" dirty="0" smtClean="0"/>
          </a:p>
        </p:txBody>
      </p:sp>
    </p:spTree>
    <p:extLst>
      <p:ext uri="{BB962C8B-B14F-4D97-AF65-F5344CB8AC3E}">
        <p14:creationId xmlns:p14="http://schemas.microsoft.com/office/powerpoint/2010/main" val="101171491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Describing Dimension Tables</a:t>
            </a:r>
          </a:p>
        </p:txBody>
      </p:sp>
      <p:sp>
        <p:nvSpPr>
          <p:cNvPr id="11267" name="Rectangle 3"/>
          <p:cNvSpPr>
            <a:spLocks noGrp="1" noChangeArrowheads="1"/>
          </p:cNvSpPr>
          <p:nvPr>
            <p:ph type="body" idx="1"/>
          </p:nvPr>
        </p:nvSpPr>
        <p:spPr/>
        <p:txBody>
          <a:bodyPr/>
          <a:lstStyle/>
          <a:p>
            <a:pPr eaLnBrk="1" hangingPunct="1"/>
            <a:r>
              <a:rPr lang="en-US" dirty="0" smtClean="0"/>
              <a:t>Reviewing Dimension Fundamentals</a:t>
            </a:r>
          </a:p>
          <a:p>
            <a:pPr eaLnBrk="1" hangingPunct="1"/>
            <a:r>
              <a:rPr lang="en-US" dirty="0" smtClean="0"/>
              <a:t>Using Snowflake Dimension Tables</a:t>
            </a:r>
          </a:p>
          <a:p>
            <a:pPr eaLnBrk="1" hangingPunct="1"/>
            <a:r>
              <a:rPr lang="en-US" dirty="0" smtClean="0"/>
              <a:t>Defining Hierarchies</a:t>
            </a:r>
          </a:p>
          <a:p>
            <a:pPr eaLnBrk="1" hangingPunct="1"/>
            <a:r>
              <a:rPr lang="en-US" dirty="0" smtClean="0"/>
              <a:t>Defining Primary Keys in Dimensions</a:t>
            </a:r>
          </a:p>
          <a:p>
            <a:pPr eaLnBrk="1" hangingPunct="1"/>
            <a:endParaRPr lang="en-US" dirty="0" smtClean="0"/>
          </a:p>
        </p:txBody>
      </p:sp>
    </p:spTree>
    <p:extLst>
      <p:ext uri="{BB962C8B-B14F-4D97-AF65-F5344CB8AC3E}">
        <p14:creationId xmlns:p14="http://schemas.microsoft.com/office/powerpoint/2010/main" val="393016873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Reviewing Dimension Fundamentals</a:t>
            </a:r>
          </a:p>
        </p:txBody>
      </p:sp>
      <p:sp>
        <p:nvSpPr>
          <p:cNvPr id="2" name="Text Placeholder 1"/>
          <p:cNvSpPr>
            <a:spLocks noGrp="1"/>
          </p:cNvSpPr>
          <p:nvPr>
            <p:ph type="body" idx="1"/>
          </p:nvPr>
        </p:nvSpPr>
        <p:spPr/>
        <p:txBody>
          <a:bodyPr/>
          <a:lstStyle/>
          <a:p>
            <a:r>
              <a:rPr lang="en-US" dirty="0"/>
              <a:t>“Nouns” of the model</a:t>
            </a:r>
          </a:p>
          <a:p>
            <a:r>
              <a:rPr lang="en-US" dirty="0"/>
              <a:t>Description of people, place, things, and time</a:t>
            </a:r>
          </a:p>
          <a:p>
            <a:r>
              <a:rPr lang="en-US" dirty="0"/>
              <a:t>Multiple columns</a:t>
            </a:r>
            <a:br>
              <a:rPr lang="en-US" dirty="0"/>
            </a:br>
            <a:r>
              <a:rPr lang="en-US" dirty="0"/>
              <a:t>(attributes)</a:t>
            </a:r>
          </a:p>
          <a:p>
            <a:pPr lvl="1"/>
            <a:r>
              <a:rPr lang="en-US" dirty="0"/>
              <a:t>Surrogate key</a:t>
            </a:r>
          </a:p>
          <a:p>
            <a:pPr lvl="1"/>
            <a:r>
              <a:rPr lang="en-US" dirty="0"/>
              <a:t>Business key</a:t>
            </a:r>
          </a:p>
          <a:p>
            <a:pPr lvl="1"/>
            <a:r>
              <a:rPr lang="en-US" dirty="0"/>
              <a:t>Descriptive data</a:t>
            </a:r>
          </a:p>
          <a:p>
            <a:pPr lvl="1"/>
            <a:r>
              <a:rPr lang="en-US" dirty="0"/>
              <a:t>Grouping, sorting,</a:t>
            </a:r>
            <a:br>
              <a:rPr lang="en-US" dirty="0"/>
            </a:br>
            <a:r>
              <a:rPr lang="en-US" dirty="0"/>
              <a:t>or filtering data</a:t>
            </a:r>
          </a:p>
          <a:p>
            <a:pPr lvl="1"/>
            <a:r>
              <a:rPr lang="en-US" dirty="0"/>
              <a:t>Hierarchical data</a:t>
            </a:r>
          </a:p>
          <a:p>
            <a:pPr lvl="1"/>
            <a:endParaRPr lang="en-US" dirty="0"/>
          </a:p>
          <a:p>
            <a:endParaRPr lang="en-US" dirty="0"/>
          </a:p>
          <a:p>
            <a:endParaRPr lang="en-US" dirty="0"/>
          </a:p>
          <a:p>
            <a:endParaRPr lang="en-US" dirty="0"/>
          </a:p>
        </p:txBody>
      </p:sp>
      <p:pic>
        <p:nvPicPr>
          <p:cNvPr id="10" name="Picture 4" descr="C:\Users\smisner\AppData\Local\Temp\SNAGHTML2b1998b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4089" y="3071245"/>
            <a:ext cx="3535089" cy="3100955"/>
          </a:xfrm>
          <a:prstGeom prst="rect">
            <a:avLst/>
          </a:prstGeom>
          <a:solidFill>
            <a:schemeClr val="accent1">
              <a:alpha val="82000"/>
            </a:schemeClr>
          </a:solidFill>
          <a:extLst/>
        </p:spPr>
      </p:pic>
      <p:pic>
        <p:nvPicPr>
          <p:cNvPr id="11" name="Picture 6" descr="C:\Users\smisner\AppData\Local\Temp\SNAGHTML2b128eb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2739506"/>
            <a:ext cx="1295400" cy="1474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880599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2" name="Picture 4" descr="Snowflake"/>
          <p:cNvPicPr>
            <a:picLocks noChangeAspect="1" noChangeArrowheads="1"/>
          </p:cNvPicPr>
          <p:nvPr/>
        </p:nvPicPr>
        <p:blipFill>
          <a:blip r:embed="rId3"/>
          <a:srcRect/>
          <a:stretch>
            <a:fillRect/>
          </a:stretch>
        </p:blipFill>
        <p:spPr bwMode="auto">
          <a:xfrm>
            <a:off x="533400" y="2743200"/>
            <a:ext cx="8077200" cy="3543300"/>
          </a:xfrm>
          <a:prstGeom prst="rect">
            <a:avLst/>
          </a:prstGeom>
          <a:noFill/>
          <a:ln w="9525">
            <a:noFill/>
            <a:miter lim="800000"/>
            <a:headEnd/>
            <a:tailEnd/>
          </a:ln>
        </p:spPr>
      </p:pic>
      <p:sp>
        <p:nvSpPr>
          <p:cNvPr id="14339" name="Rectangle 2"/>
          <p:cNvSpPr>
            <a:spLocks noGrp="1" noChangeArrowheads="1"/>
          </p:cNvSpPr>
          <p:nvPr>
            <p:ph type="title"/>
          </p:nvPr>
        </p:nvSpPr>
        <p:spPr/>
        <p:txBody>
          <a:bodyPr/>
          <a:lstStyle/>
          <a:p>
            <a:pPr eaLnBrk="1" hangingPunct="1"/>
            <a:r>
              <a:rPr lang="en-US" smtClean="0"/>
              <a:t>Using Snowflake Dimension Tables</a:t>
            </a:r>
          </a:p>
        </p:txBody>
      </p:sp>
      <p:sp>
        <p:nvSpPr>
          <p:cNvPr id="14340" name="Rectangle 3"/>
          <p:cNvSpPr>
            <a:spLocks noGrp="1" noChangeArrowheads="1"/>
          </p:cNvSpPr>
          <p:nvPr>
            <p:ph type="body" idx="1"/>
          </p:nvPr>
        </p:nvSpPr>
        <p:spPr>
          <a:noFill/>
        </p:spPr>
        <p:txBody>
          <a:bodyPr/>
          <a:lstStyle/>
          <a:p>
            <a:pPr eaLnBrk="1" hangingPunct="1"/>
            <a:r>
              <a:rPr lang="en-AU" sz="2400" dirty="0" smtClean="0"/>
              <a:t>Define hierarchies using multiple dimension tables</a:t>
            </a:r>
          </a:p>
          <a:p>
            <a:pPr eaLnBrk="1" hangingPunct="1"/>
            <a:r>
              <a:rPr lang="en-AU" sz="2400" dirty="0" smtClean="0"/>
              <a:t>Support fact tables with varying granularity</a:t>
            </a:r>
          </a:p>
          <a:p>
            <a:pPr eaLnBrk="1" hangingPunct="1"/>
            <a:r>
              <a:rPr lang="en-AU" sz="2400" dirty="0" smtClean="0"/>
              <a:t>Simplify consolidation of data from multiple sources</a:t>
            </a:r>
            <a:endParaRPr lang="en-US" sz="2400" dirty="0" smtClean="0"/>
          </a:p>
        </p:txBody>
      </p:sp>
      <p:sp>
        <p:nvSpPr>
          <p:cNvPr id="9" name="Rounded Rectangle 8"/>
          <p:cNvSpPr/>
          <p:nvPr/>
        </p:nvSpPr>
        <p:spPr bwMode="auto">
          <a:xfrm>
            <a:off x="685800" y="5232400"/>
            <a:ext cx="4995333" cy="984553"/>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400" dirty="0" smtClean="0">
                <a:solidFill>
                  <a:schemeClr val="bg1"/>
                </a:solidFill>
              </a:rPr>
              <a:t>Potential for slower query performance in relational reporting</a:t>
            </a:r>
          </a:p>
          <a:p>
            <a:pPr algn="ctr">
              <a:spcBef>
                <a:spcPct val="50000"/>
              </a:spcBef>
            </a:pPr>
            <a:r>
              <a:rPr lang="en-US" sz="1400" dirty="0" smtClean="0">
                <a:solidFill>
                  <a:schemeClr val="bg1"/>
                </a:solidFill>
              </a:rPr>
              <a:t>No difference in performance in Analysis Services database</a:t>
            </a:r>
            <a:endParaRPr lang="en-US" sz="1400" dirty="0">
              <a:solidFill>
                <a:schemeClr val="bg1"/>
              </a:solidFill>
            </a:endParaRPr>
          </a:p>
        </p:txBody>
      </p:sp>
    </p:spTree>
    <p:extLst>
      <p:ext uri="{BB962C8B-B14F-4D97-AF65-F5344CB8AC3E}">
        <p14:creationId xmlns:p14="http://schemas.microsoft.com/office/powerpoint/2010/main" val="474591866"/>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3701</TotalTime>
  <Words>2879</Words>
  <Application>Microsoft Macintosh PowerPoint</Application>
  <PresentationFormat>On-screen Show (4:3)</PresentationFormat>
  <Paragraphs>284</Paragraphs>
  <Slides>25</Slides>
  <Notes>23</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1_Custom Design</vt:lpstr>
      <vt:lpstr>Module 1 Dimensional Modeling</vt:lpstr>
      <vt:lpstr>Module Overview</vt:lpstr>
      <vt:lpstr>Designing the Dimensional Model</vt:lpstr>
      <vt:lpstr>Typical Questions from Decision Makers</vt:lpstr>
      <vt:lpstr>Introducing the Star Schema</vt:lpstr>
      <vt:lpstr>Reviewing Star Schema Benefits </vt:lpstr>
      <vt:lpstr>Describing Dimension Tables</vt:lpstr>
      <vt:lpstr>Reviewing Dimension Fundamentals</vt:lpstr>
      <vt:lpstr>Using Snowflake Dimension Tables</vt:lpstr>
      <vt:lpstr>Discovering Dimensions</vt:lpstr>
      <vt:lpstr>Defining Hierarchies</vt:lpstr>
      <vt:lpstr>Defining Primary Keys in Dimensions</vt:lpstr>
      <vt:lpstr>Describing Fact Tables</vt:lpstr>
      <vt:lpstr>Reviewing Fact Table Fundamentals</vt:lpstr>
      <vt:lpstr>Discovering Facts</vt:lpstr>
      <vt:lpstr>Exploring Fact Table Examples</vt:lpstr>
      <vt:lpstr>Defining Foreign Keys in Fact Tables</vt:lpstr>
      <vt:lpstr>Introducing Additional Design Concepts</vt:lpstr>
      <vt:lpstr>Date Dimension Table</vt:lpstr>
      <vt:lpstr>Parent-Child Hierarchy</vt:lpstr>
      <vt:lpstr>Parent-Child Hierarchy Example</vt:lpstr>
      <vt:lpstr>Slowly Changing Dimensions</vt:lpstr>
      <vt:lpstr>SCD Type 1</vt:lpstr>
      <vt:lpstr>SCD Type 2</vt:lpstr>
      <vt:lpstr>Resources</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Dimensional Modeling</dc:title>
  <dc:subject>SQL Server 2005 &amp; 2008</dc:subject>
  <dc:creator>stacia@sqlskills.com</dc:creator>
  <dc:description>Courses written by and instructed by authorized SQLskills trainers 
http://www.SQLskills.com
Template design: SQLskills.com</dc:description>
  <cp:lastModifiedBy>Stacia Misner</cp:lastModifiedBy>
  <cp:revision>162</cp:revision>
  <dcterms:created xsi:type="dcterms:W3CDTF">2004-05-26T19:38:49Z</dcterms:created>
  <dcterms:modified xsi:type="dcterms:W3CDTF">2012-01-29T21:34:46Z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