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3"/>
  </p:notesMasterIdLst>
  <p:handoutMasterIdLst>
    <p:handoutMasterId r:id="rId14"/>
  </p:handoutMasterIdLst>
  <p:sldIdLst>
    <p:sldId id="324" r:id="rId2"/>
    <p:sldId id="397" r:id="rId3"/>
    <p:sldId id="377" r:id="rId4"/>
    <p:sldId id="360" r:id="rId5"/>
    <p:sldId id="390" r:id="rId6"/>
    <p:sldId id="391" r:id="rId7"/>
    <p:sldId id="392" r:id="rId8"/>
    <p:sldId id="393" r:id="rId9"/>
    <p:sldId id="394" r:id="rId10"/>
    <p:sldId id="395" r:id="rId11"/>
    <p:sldId id="396" r:id="rId12"/>
  </p:sldIdLst>
  <p:sldSz cx="9144000" cy="6858000" type="screen4x3"/>
  <p:notesSz cx="7315200" cy="9601200"/>
  <p:custDataLst>
    <p:tags r:id="rId15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86047" autoAdjust="0"/>
  </p:normalViewPr>
  <p:slideViewPr>
    <p:cSldViewPr snapToGrid="0">
      <p:cViewPr>
        <p:scale>
          <a:sx n="112" d="100"/>
          <a:sy n="112" d="100"/>
        </p:scale>
        <p:origin x="-1488" y="-78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322" y="63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477125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>
                <a:latin typeface="+mj-lt"/>
              </a:rPr>
              <a:t>SQL Server </a:t>
            </a:r>
            <a:r>
              <a:rPr lang="en-US" dirty="0" smtClean="0">
                <a:latin typeface="+mj-lt"/>
              </a:rPr>
              <a:t>2008 R2: Business Intelligence Foundations</a:t>
            </a:r>
          </a:p>
          <a:p>
            <a:pPr>
              <a:defRPr/>
            </a:pPr>
            <a:r>
              <a:rPr lang="en-US" b="0" dirty="0" smtClean="0">
                <a:latin typeface="+mj-lt"/>
              </a:rPr>
              <a:t>Page </a:t>
            </a:r>
            <a:fld id="{726231B1-EC7A-4FC1-96E9-E3A5007216C4}" type="slidenum">
              <a:rPr lang="en-US" b="0">
                <a:latin typeface="+mj-lt"/>
              </a:rPr>
              <a:pPr>
                <a:defRPr/>
              </a:pPr>
              <a:t>‹#›</a:t>
            </a:fld>
            <a:endParaRPr lang="en-US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4133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59496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048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0A61B7-F075-4E5F-BD98-71C3B2DAE18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948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2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D5A5E3-ED6D-4393-B150-D14B9F28E9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2006015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 Server 2008 R2 BI Foundations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713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658813"/>
            <a:ext cx="9144000" cy="2065181"/>
          </a:xfrm>
        </p:spPr>
        <p:txBody>
          <a:bodyPr anchor="t"/>
          <a:lstStyle/>
          <a:p>
            <a:pPr algn="ctr" eaLnBrk="1" hangingPunct="1">
              <a:defRPr/>
            </a:pPr>
            <a:r>
              <a:rPr lang="en-US" sz="5000" dirty="0" smtClean="0"/>
              <a:t>SQL Server 2012 </a:t>
            </a:r>
            <a:br>
              <a:rPr lang="en-US" sz="5000" dirty="0" smtClean="0"/>
            </a:br>
            <a:r>
              <a:rPr lang="en-US" sz="5000" dirty="0" smtClean="0"/>
              <a:t>Business Intelligence Foundations</a:t>
            </a:r>
            <a:r>
              <a:rPr lang="en-US" sz="5000" i="1" dirty="0" smtClean="0">
                <a:solidFill>
                  <a:schemeClr val="accent1"/>
                </a:solidFill>
                <a:latin typeface="Times New Roman" pitchFamily="18" charset="0"/>
              </a:rPr>
              <a:t/>
            </a:r>
            <a:br>
              <a:rPr lang="en-US" sz="5000" i="1" dirty="0" smtClean="0">
                <a:solidFill>
                  <a:schemeClr val="accent1"/>
                </a:solidFill>
                <a:latin typeface="Times New Roman" pitchFamily="18" charset="0"/>
              </a:rPr>
            </a:br>
            <a:r>
              <a:rPr lang="en-US" sz="1800" i="1" dirty="0" smtClean="0">
                <a:solidFill>
                  <a:schemeClr val="accent1"/>
                </a:solidFill>
              </a:rPr>
              <a:t/>
            </a:r>
            <a:br>
              <a:rPr lang="en-US" sz="1800" i="1" dirty="0" smtClean="0">
                <a:solidFill>
                  <a:schemeClr val="accent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Course Version</a:t>
            </a:r>
            <a:r>
              <a:rPr lang="en-US" sz="2400" smtClean="0">
                <a:solidFill>
                  <a:schemeClr val="tx1"/>
                </a:solidFill>
              </a:rPr>
              <a:t>: </a:t>
            </a:r>
            <a:r>
              <a:rPr lang="en-US" sz="2400" smtClean="0">
                <a:solidFill>
                  <a:schemeClr val="tx1"/>
                </a:solidFill>
              </a:rPr>
              <a:t>August 2012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743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5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SQL Server Reporting Services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Designing the Basic Report</a:t>
            </a:r>
          </a:p>
          <a:p>
            <a:r>
              <a:rPr lang="en-US" dirty="0"/>
              <a:t>Introducing Report Interactivity</a:t>
            </a:r>
          </a:p>
          <a:p>
            <a:r>
              <a:rPr lang="en-US" dirty="0" smtClean="0"/>
              <a:t>Data </a:t>
            </a:r>
            <a:r>
              <a:rPr lang="en-US" dirty="0"/>
              <a:t>Visualizations</a:t>
            </a:r>
          </a:p>
          <a:p>
            <a:r>
              <a:rPr lang="en-US" dirty="0"/>
              <a:t>Building Self-Service Components</a:t>
            </a:r>
          </a:p>
          <a:p>
            <a:endParaRPr lang="en-US" dirty="0"/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485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</a:t>
            </a:r>
            <a:r>
              <a:rPr lang="en-US" dirty="0"/>
              <a:t>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Tabular Models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dirty="0"/>
              <a:t>Server Modes</a:t>
            </a:r>
          </a:p>
          <a:p>
            <a:pPr>
              <a:buFont typeface="Arial"/>
              <a:buChar char="•"/>
            </a:pPr>
            <a:r>
              <a:rPr lang="en-US" dirty="0"/>
              <a:t>Tabular Modeling</a:t>
            </a:r>
          </a:p>
          <a:p>
            <a:pPr>
              <a:buFont typeface="Arial"/>
              <a:buChar char="•"/>
            </a:pPr>
            <a:r>
              <a:rPr lang="en-US" dirty="0"/>
              <a:t>Administration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1767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145475" y="238969"/>
            <a:ext cx="8839200" cy="6079944"/>
          </a:xfrm>
          <a:prstGeom prst="roundRect">
            <a:avLst/>
          </a:prstGeom>
          <a:solidFill>
            <a:schemeClr val="accent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69" y="565915"/>
            <a:ext cx="1828800" cy="272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04" y="1609484"/>
            <a:ext cx="1828800" cy="1805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475" y="860339"/>
            <a:ext cx="1828800" cy="222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475" y="1793095"/>
            <a:ext cx="1828800" cy="2277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272" y="2507597"/>
            <a:ext cx="1828800" cy="227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6" descr="9780735626478x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075" y="2871333"/>
            <a:ext cx="1828800" cy="222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15" y="3753697"/>
            <a:ext cx="1828800" cy="226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 descr="http://blogs.msdn.com/blogfiles/microsoft_press/WindowsLiveWriter/8a61e68ce253_BE61/9780735693883f_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71" y="3792029"/>
            <a:ext cx="1828800" cy="222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3589361" y="5124473"/>
            <a:ext cx="709684" cy="26639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rgbClr val="FFCC00"/>
              </a:solidFill>
              <a:effectLst/>
              <a:latin typeface="Eurostile" pitchFamily="34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3848669" y="5677469"/>
            <a:ext cx="1132764" cy="3425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rgbClr val="FFCC00"/>
              </a:solidFill>
              <a:effectLst/>
              <a:latin typeface="Eurostile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9648967" y="4271749"/>
            <a:ext cx="1064526" cy="85272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rgbClr val="FFCC00"/>
              </a:solidFill>
              <a:effectLst/>
              <a:latin typeface="Eurostile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192" y="2643221"/>
            <a:ext cx="2307933" cy="2854164"/>
          </a:xfrm>
          <a:prstGeom prst="rect">
            <a:avLst/>
          </a:prstGeom>
        </p:spPr>
      </p:pic>
      <p:pic>
        <p:nvPicPr>
          <p:cNvPr id="1032" name="Picture 8" descr="C:\Users\smisner\AppData\Local\Temp\SNAGHTML37fd6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58" y="4072789"/>
            <a:ext cx="1848851" cy="224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438400" y="335288"/>
            <a:ext cx="4038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2"/>
                </a:solidFill>
              </a:rPr>
              <a:t>Stacia Misner</a:t>
            </a: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Consultant, Educator, Mentor, Author</a:t>
            </a:r>
          </a:p>
          <a:p>
            <a:pPr algn="ctr"/>
            <a:r>
              <a:rPr lang="en-US" sz="1400" dirty="0" err="1" smtClean="0">
                <a:solidFill>
                  <a:schemeClr val="bg2"/>
                </a:solidFill>
              </a:rPr>
              <a:t>SQLSkills</a:t>
            </a:r>
            <a:r>
              <a:rPr lang="en-US" sz="1400" dirty="0" smtClean="0">
                <a:solidFill>
                  <a:schemeClr val="bg2"/>
                </a:solidFill>
              </a:rPr>
              <a:t> BI Partner</a:t>
            </a:r>
            <a:br>
              <a:rPr lang="en-US" sz="1400" dirty="0" smtClean="0">
                <a:solidFill>
                  <a:schemeClr val="bg2"/>
                </a:solidFill>
              </a:rPr>
            </a:br>
            <a:endParaRPr lang="en-US" sz="1400" dirty="0" smtClean="0">
              <a:solidFill>
                <a:schemeClr val="bg2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v-</a:t>
            </a:r>
            <a:r>
              <a:rPr lang="en-US" sz="1400" dirty="0" err="1" smtClean="0">
                <a:solidFill>
                  <a:schemeClr val="bg2"/>
                </a:solidFill>
              </a:rPr>
              <a:t>stmisn</a:t>
            </a:r>
            <a:endParaRPr lang="en-US" sz="1400" dirty="0" smtClean="0">
              <a:solidFill>
                <a:schemeClr val="bg2"/>
              </a:solidFill>
            </a:endParaRPr>
          </a:p>
          <a:p>
            <a:pPr algn="ctr"/>
            <a:endParaRPr lang="en-US" sz="1400" dirty="0" smtClean="0">
              <a:solidFill>
                <a:schemeClr val="bg2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stacia@sqlskills.com</a:t>
            </a: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Twitter: @</a:t>
            </a:r>
            <a:r>
              <a:rPr lang="en-US" sz="1400" dirty="0" err="1" smtClean="0">
                <a:solidFill>
                  <a:schemeClr val="bg2"/>
                </a:solidFill>
              </a:rPr>
              <a:t>StaciaMisner</a:t>
            </a:r>
            <a:endParaRPr lang="en-US" sz="1400" dirty="0" smtClean="0">
              <a:solidFill>
                <a:schemeClr val="bg2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www.sqlskills.com/blog/stacia</a:t>
            </a:r>
          </a:p>
        </p:txBody>
      </p:sp>
      <p:pic>
        <p:nvPicPr>
          <p:cNvPr id="17" name="Picture 16" descr="SQL2012Cover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89" y="3917775"/>
            <a:ext cx="1831341" cy="223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0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01825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accent1"/>
                </a:solidFill>
              </a:rPr>
              <a:t>Module 0</a:t>
            </a:r>
            <a:r>
              <a:rPr lang="en-US" smtClean="0"/>
              <a:t/>
            </a:r>
            <a:br>
              <a:rPr lang="en-US" smtClean="0"/>
            </a:br>
            <a:r>
              <a:rPr lang="en-US" sz="6000" smtClean="0"/>
              <a:t>Overview</a:t>
            </a:r>
            <a:r>
              <a:rPr lang="en-US" sz="5400" smtClean="0">
                <a:latin typeface="Eurostile Bold" pitchFamily="34" charset="0"/>
              </a:rPr>
              <a:t/>
            </a:r>
            <a:br>
              <a:rPr lang="en-US" sz="5400" smtClean="0">
                <a:latin typeface="Eurostile Bold" pitchFamily="34" charset="0"/>
              </a:rPr>
            </a:br>
            <a:endParaRPr lang="en-US" sz="320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 advTm="2343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Broad 200 level technical training custom-designed for professional software developers</a:t>
            </a:r>
          </a:p>
          <a:p>
            <a:r>
              <a:rPr lang="en-US" sz="2800" dirty="0" smtClean="0"/>
              <a:t>Learn how to develop a complete BI solution using the Microsoft Business Intelligence platform</a:t>
            </a:r>
          </a:p>
          <a:p>
            <a:r>
              <a:rPr lang="en-US" sz="2800" dirty="0" smtClean="0"/>
              <a:t>Learn the fundamentals of dimensional modeling, ETL, OLAP cube design, and reporting</a:t>
            </a:r>
          </a:p>
          <a:p>
            <a:r>
              <a:rPr lang="en-US" sz="2800" dirty="0" smtClean="0"/>
              <a:t>Get hands-on experience with end-to-end SQL Server BI application development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  <a:endParaRPr lang="en-US" dirty="0"/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Day 1</a:t>
            </a:r>
          </a:p>
          <a:p>
            <a:pPr lvl="2"/>
            <a:r>
              <a:rPr lang="en-US" sz="2000" dirty="0" smtClean="0"/>
              <a:t>1 – Dimensional Modeling</a:t>
            </a:r>
          </a:p>
          <a:p>
            <a:pPr lvl="2"/>
            <a:r>
              <a:rPr lang="en-US" sz="2000" dirty="0" smtClean="0"/>
              <a:t>2 – ETL Techniques using SSIS</a:t>
            </a:r>
          </a:p>
          <a:p>
            <a:pPr lvl="2"/>
            <a:r>
              <a:rPr lang="en-US" sz="2000" dirty="0" smtClean="0"/>
              <a:t>3 – Multidimensional Database Development </a:t>
            </a:r>
            <a:r>
              <a:rPr lang="en-US" sz="2000" dirty="0"/>
              <a:t>with SSAS</a:t>
            </a:r>
            <a:endParaRPr lang="en-US" sz="2000" dirty="0" smtClean="0"/>
          </a:p>
          <a:p>
            <a:pPr lvl="1"/>
            <a:endParaRPr lang="en-US" sz="1800" dirty="0" smtClean="0"/>
          </a:p>
          <a:p>
            <a:r>
              <a:rPr lang="en-US" sz="2400" dirty="0" smtClean="0"/>
              <a:t>Day 2</a:t>
            </a:r>
          </a:p>
          <a:p>
            <a:pPr lvl="2"/>
            <a:r>
              <a:rPr lang="en-US" sz="2000" dirty="0" smtClean="0"/>
              <a:t>4 – Enhancing the Cube with MDX	</a:t>
            </a:r>
          </a:p>
          <a:p>
            <a:pPr lvl="2"/>
            <a:r>
              <a:rPr lang="en-US" sz="2000" dirty="0" smtClean="0"/>
              <a:t>5 – SQL Server Reporting Services</a:t>
            </a:r>
          </a:p>
          <a:p>
            <a:pPr lvl="2"/>
            <a:r>
              <a:rPr lang="en-US" sz="2000" dirty="0" smtClean="0"/>
              <a:t>6 – Tabular Models</a:t>
            </a:r>
          </a:p>
          <a:p>
            <a:pPr lvl="1"/>
            <a:endParaRPr lang="en-US" sz="1800" dirty="0" smtClean="0"/>
          </a:p>
          <a:p>
            <a:pPr marL="0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3027113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1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Dimensional Modeling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Designing the Dimensional Model</a:t>
            </a:r>
          </a:p>
          <a:p>
            <a:r>
              <a:rPr lang="en-US" dirty="0" smtClean="0"/>
              <a:t>Exploring Additional Design Concepts</a:t>
            </a:r>
          </a:p>
        </p:txBody>
      </p:sp>
    </p:spTree>
    <p:extLst>
      <p:ext uri="{BB962C8B-B14F-4D97-AF65-F5344CB8AC3E}">
        <p14:creationId xmlns:p14="http://schemas.microsoft.com/office/powerpoint/2010/main" val="694525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Module 2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ETL Techniques Using SSIS</a:t>
            </a:r>
            <a:endParaRPr lang="en-US" sz="4000" dirty="0" smtClean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Reviewing ETL Fundamentals</a:t>
            </a:r>
            <a:endParaRPr lang="en-US" dirty="0"/>
          </a:p>
          <a:p>
            <a:r>
              <a:rPr lang="en-US" dirty="0" smtClean="0"/>
              <a:t>Introducing </a:t>
            </a:r>
            <a:r>
              <a:rPr lang="en-US" dirty="0"/>
              <a:t>SSIS Components</a:t>
            </a:r>
          </a:p>
          <a:p>
            <a:r>
              <a:rPr lang="en-US" dirty="0"/>
              <a:t>Designing ETL Packages</a:t>
            </a:r>
          </a:p>
          <a:p>
            <a:r>
              <a:rPr lang="en-US" dirty="0"/>
              <a:t>Slowly Changing Dimension Transformation</a:t>
            </a:r>
          </a:p>
          <a:p>
            <a:endParaRPr lang="en-US" dirty="0"/>
          </a:p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036256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3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Multidimensional Database Development with SSAS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</a:t>
            </a:r>
          </a:p>
          <a:p>
            <a:r>
              <a:rPr lang="en-US" dirty="0"/>
              <a:t>Data Source View</a:t>
            </a:r>
          </a:p>
          <a:p>
            <a:r>
              <a:rPr lang="en-US" dirty="0" smtClean="0"/>
              <a:t>Dimensions</a:t>
            </a:r>
          </a:p>
          <a:p>
            <a:r>
              <a:rPr lang="en-US" dirty="0" smtClean="0"/>
              <a:t>Cube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60578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4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Enhancing the Cube with MDX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Introducing MDX </a:t>
            </a:r>
          </a:p>
          <a:p>
            <a:r>
              <a:rPr lang="en-US" dirty="0">
                <a:latin typeface="Arial" charset="0"/>
                <a:cs typeface="Arial" charset="0"/>
              </a:rPr>
              <a:t>Building Basic Queries</a:t>
            </a:r>
          </a:p>
          <a:p>
            <a:r>
              <a:rPr lang="en-US" dirty="0">
                <a:latin typeface="Arial" charset="0"/>
                <a:cs typeface="Arial" charset="0"/>
              </a:rPr>
              <a:t>Working with MDX Formulas</a:t>
            </a:r>
          </a:p>
          <a:p>
            <a:pPr marL="0" indent="0">
              <a:buNone/>
            </a:pPr>
            <a:endParaRPr lang="en-US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805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6340</TotalTime>
  <Words>185</Words>
  <Application>Microsoft Office PowerPoint</Application>
  <PresentationFormat>On-screen Show (4:3)</PresentationFormat>
  <Paragraphs>67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1_Custom Design</vt:lpstr>
      <vt:lpstr>SQL Server 2012  Business Intelligence Foundations  Course Version: August 2012</vt:lpstr>
      <vt:lpstr>PowerPoint Presentation</vt:lpstr>
      <vt:lpstr>Module 0 Overview </vt:lpstr>
      <vt:lpstr>Course Objectives</vt:lpstr>
      <vt:lpstr>Course Overview</vt:lpstr>
      <vt:lpstr>Module 1 Dimensional Modeling</vt:lpstr>
      <vt:lpstr>Module 2 ETL Techniques Using SSIS</vt:lpstr>
      <vt:lpstr>Module 3 Multidimensional Database Development with SSAS</vt:lpstr>
      <vt:lpstr>Module 4 Enhancing the Cube with MDX</vt:lpstr>
      <vt:lpstr>Module 5 SQL Server Reporting Services</vt:lpstr>
      <vt:lpstr>Module 6 Tabular Models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Intelligence End-to-End</dc:title>
  <dc:subject>SQL Server 2005 &amp; 2008</dc:subject>
  <dc:creator>stacia@sqlskills.com</dc:creator>
  <dc:description>Courses written by and instructed by authorized SQLskills trainers 
http://www.SQLskills.com
Template design: SQLskills.com</dc:description>
  <cp:lastModifiedBy>Kimberly</cp:lastModifiedBy>
  <cp:revision>182</cp:revision>
  <dcterms:created xsi:type="dcterms:W3CDTF">2004-05-26T19:38:49Z</dcterms:created>
  <dcterms:modified xsi:type="dcterms:W3CDTF">2012-08-22T17:06:46Z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