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tif" ContentType="image/tif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66"/>
  </p:notesMasterIdLst>
  <p:handoutMasterIdLst>
    <p:handoutMasterId r:id="rId67"/>
  </p:handoutMasterIdLst>
  <p:sldIdLst>
    <p:sldId id="256" r:id="rId2"/>
    <p:sldId id="258" r:id="rId3"/>
    <p:sldId id="264" r:id="rId4"/>
    <p:sldId id="265" r:id="rId5"/>
    <p:sldId id="267" r:id="rId6"/>
    <p:sldId id="268" r:id="rId7"/>
    <p:sldId id="269" r:id="rId8"/>
    <p:sldId id="270" r:id="rId9"/>
    <p:sldId id="271" r:id="rId10"/>
    <p:sldId id="272" r:id="rId11"/>
    <p:sldId id="273" r:id="rId12"/>
    <p:sldId id="274" r:id="rId13"/>
    <p:sldId id="277" r:id="rId14"/>
    <p:sldId id="278" r:id="rId15"/>
    <p:sldId id="279" r:id="rId16"/>
    <p:sldId id="282" r:id="rId17"/>
    <p:sldId id="283" r:id="rId18"/>
    <p:sldId id="284" r:id="rId19"/>
    <p:sldId id="285" r:id="rId20"/>
    <p:sldId id="289" r:id="rId21"/>
    <p:sldId id="290" r:id="rId22"/>
    <p:sldId id="291" r:id="rId23"/>
    <p:sldId id="286" r:id="rId24"/>
    <p:sldId id="288" r:id="rId25"/>
    <p:sldId id="292" r:id="rId26"/>
    <p:sldId id="293" r:id="rId27"/>
    <p:sldId id="355" r:id="rId28"/>
    <p:sldId id="295" r:id="rId29"/>
    <p:sldId id="296" r:id="rId30"/>
    <p:sldId id="297" r:id="rId31"/>
    <p:sldId id="298" r:id="rId32"/>
    <p:sldId id="299" r:id="rId33"/>
    <p:sldId id="300" r:id="rId34"/>
    <p:sldId id="301" r:id="rId35"/>
    <p:sldId id="302" r:id="rId36"/>
    <p:sldId id="303" r:id="rId37"/>
    <p:sldId id="304" r:id="rId38"/>
    <p:sldId id="342" r:id="rId39"/>
    <p:sldId id="345" r:id="rId40"/>
    <p:sldId id="306" r:id="rId41"/>
    <p:sldId id="356" r:id="rId42"/>
    <p:sldId id="357" r:id="rId43"/>
    <p:sldId id="358" r:id="rId44"/>
    <p:sldId id="359" r:id="rId45"/>
    <p:sldId id="360" r:id="rId46"/>
    <p:sldId id="361" r:id="rId47"/>
    <p:sldId id="365" r:id="rId48"/>
    <p:sldId id="362" r:id="rId49"/>
    <p:sldId id="363" r:id="rId50"/>
    <p:sldId id="366" r:id="rId51"/>
    <p:sldId id="370" r:id="rId52"/>
    <p:sldId id="371" r:id="rId53"/>
    <p:sldId id="372" r:id="rId54"/>
    <p:sldId id="307" r:id="rId55"/>
    <p:sldId id="314" r:id="rId56"/>
    <p:sldId id="315" r:id="rId57"/>
    <p:sldId id="319" r:id="rId58"/>
    <p:sldId id="348" r:id="rId59"/>
    <p:sldId id="349" r:id="rId60"/>
    <p:sldId id="350" r:id="rId61"/>
    <p:sldId id="351" r:id="rId62"/>
    <p:sldId id="352" r:id="rId63"/>
    <p:sldId id="353" r:id="rId64"/>
    <p:sldId id="354" r:id="rId65"/>
  </p:sldIdLst>
  <p:sldSz cx="9144000" cy="6858000" type="screen4x3"/>
  <p:notesSz cx="7315200" cy="9601200"/>
  <p:custDataLst>
    <p:tags r:id="rId69"/>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misner" initial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7" autoAdjust="0"/>
    <p:restoredTop sz="86047" autoAdjust="0"/>
  </p:normalViewPr>
  <p:slideViewPr>
    <p:cSldViewPr snapToGrid="0">
      <p:cViewPr>
        <p:scale>
          <a:sx n="116" d="100"/>
          <a:sy n="116" d="100"/>
        </p:scale>
        <p:origin x="-2192" y="-368"/>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1" d="100"/>
        <a:sy n="141" d="100"/>
      </p:scale>
      <p:origin x="0" y="0"/>
    </p:cViewPr>
  </p:sorterViewPr>
  <p:notesViewPr>
    <p:cSldViewPr snapToGrid="0">
      <p:cViewPr>
        <p:scale>
          <a:sx n="75" d="100"/>
          <a:sy n="75" d="100"/>
        </p:scale>
        <p:origin x="-2322" y="63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notesMaster" Target="notesMasters/notesMaster1.xml"/><Relationship Id="rId67" Type="http://schemas.openxmlformats.org/officeDocument/2006/relationships/handoutMaster" Target="handoutMasters/handoutMaster1.xml"/><Relationship Id="rId68" Type="http://schemas.openxmlformats.org/officeDocument/2006/relationships/printerSettings" Target="printerSettings/printerSettings1.bin"/><Relationship Id="rId69" Type="http://schemas.openxmlformats.org/officeDocument/2006/relationships/tags" Target="tags/tag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commentAuthors" Target="commentAuthors.xml"/><Relationship Id="rId71" Type="http://schemas.openxmlformats.org/officeDocument/2006/relationships/presProps" Target="presProps.xml"/><Relationship Id="rId72"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theme" Target="theme/theme1.xml"/><Relationship Id="rId74"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6.jpe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9" name="Picture 25" descr="SQLskills wide Logo2"/>
          <p:cNvPicPr>
            <a:picLocks noChangeAspect="1" noChangeArrowheads="1"/>
          </p:cNvPicPr>
          <p:nvPr/>
        </p:nvPicPr>
        <p:blipFill>
          <a:blip r:embed="rId2"/>
          <a:srcRect l="6503" t="22223" r="4047" b="33333"/>
          <a:stretch>
            <a:fillRect/>
          </a:stretch>
        </p:blipFill>
        <p:spPr bwMode="auto">
          <a:xfrm>
            <a:off x="2498725" y="193675"/>
            <a:ext cx="2481263" cy="596900"/>
          </a:xfrm>
          <a:prstGeom prst="rect">
            <a:avLst/>
          </a:prstGeom>
          <a:noFill/>
          <a:ln w="9525">
            <a:noFill/>
            <a:miter lim="800000"/>
            <a:headEnd/>
            <a:tailEnd/>
          </a:ln>
        </p:spPr>
      </p:pic>
      <p:sp>
        <p:nvSpPr>
          <p:cNvPr id="6" name="Rectangle 24"/>
          <p:cNvSpPr>
            <a:spLocks noGrp="1" noChangeArrowheads="1"/>
          </p:cNvSpPr>
          <p:nvPr>
            <p:ph type="sldNum" sz="quarter" idx="3"/>
          </p:nvPr>
        </p:nvSpPr>
        <p:spPr bwMode="auto">
          <a:xfrm>
            <a:off x="0" y="9120188"/>
            <a:ext cx="7477125"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a:latin typeface="+mj-lt"/>
              </a:rPr>
              <a:t>SQL Server </a:t>
            </a:r>
            <a:r>
              <a:rPr lang="en-US" dirty="0" smtClean="0">
                <a:latin typeface="+mj-lt"/>
              </a:rPr>
              <a:t>2008 R2: Business Intelligence Foundations</a:t>
            </a:r>
          </a:p>
          <a:p>
            <a:pPr>
              <a:defRPr/>
            </a:pPr>
            <a:r>
              <a:rPr lang="en-US" b="0" dirty="0" smtClean="0">
                <a:latin typeface="+mj-lt"/>
              </a:rPr>
              <a:t>Page </a:t>
            </a:r>
            <a:fld id="{726231B1-EC7A-4FC1-96E9-E3A5007216C4}" type="slidenum">
              <a:rPr lang="en-US" b="0">
                <a:latin typeface="+mj-lt"/>
              </a:rPr>
              <a:pPr>
                <a:defRPr/>
              </a:pPr>
              <a:t>‹#›</a:t>
            </a:fld>
            <a:endParaRPr lang="en-US" b="0" dirty="0">
              <a:latin typeface="+mj-lt"/>
            </a:endParaRPr>
          </a:p>
        </p:txBody>
      </p:sp>
    </p:spTree>
    <p:extLst>
      <p:ext uri="{BB962C8B-B14F-4D97-AF65-F5344CB8AC3E}">
        <p14:creationId xmlns:p14="http://schemas.microsoft.com/office/powerpoint/2010/main" val="42641339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a:t>© Kimberly L. Tripp</a:t>
            </a:r>
            <a:br>
              <a:rPr lang="en-US"/>
            </a:br>
            <a:r>
              <a:rPr lang="en-US"/>
              <a:t>SYSolutions, Inc. All rights reserved.</a:t>
            </a:r>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a:p>
        </p:txBody>
      </p:sp>
    </p:spTree>
    <p:extLst>
      <p:ext uri="{BB962C8B-B14F-4D97-AF65-F5344CB8AC3E}">
        <p14:creationId xmlns:p14="http://schemas.microsoft.com/office/powerpoint/2010/main" val="1538594966"/>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pPr algn="l" rtl="0" fontAlgn="base">
              <a:lnSpc>
                <a:spcPct val="90000"/>
              </a:lnSpc>
              <a:spcBef>
                <a:spcPct val="0"/>
              </a:spcBef>
              <a:spcAft>
                <a:spcPct val="0"/>
              </a:spcAft>
            </a:pPr>
            <a:r>
              <a:rPr lang="en-US" sz="1200" b="1" kern="1200">
                <a:solidFill>
                  <a:srgbClr val="FFCC00"/>
                </a:solidFill>
                <a:latin typeface="Eurostile" pitchFamily="34" charset="0"/>
                <a:ea typeface="+mn-ea"/>
                <a:cs typeface="+mn-cs"/>
              </a:rPr>
              <a:t>© Kimberly L. Tripp</a:t>
            </a:r>
            <a:br>
              <a:rPr lang="en-US" sz="1200" b="1" kern="1200">
                <a:solidFill>
                  <a:srgbClr val="FFCC00"/>
                </a:solidFill>
                <a:latin typeface="Eurostile" pitchFamily="34" charset="0"/>
                <a:ea typeface="+mn-ea"/>
                <a:cs typeface="+mn-cs"/>
              </a:rPr>
            </a:br>
            <a:r>
              <a:rPr lang="en-US" sz="1200" b="1" kern="1200">
                <a:solidFill>
                  <a:srgbClr val="FFCC00"/>
                </a:solidFill>
                <a:latin typeface="Eurostile" pitchFamily="34" charset="0"/>
                <a:ea typeface="+mn-ea"/>
                <a:cs typeface="+mn-cs"/>
              </a:rPr>
              <a:t>SYSolutions, Inc. All rights reserved.</a:t>
            </a:r>
          </a:p>
        </p:txBody>
      </p:sp>
      <p:sp>
        <p:nvSpPr>
          <p:cNvPr id="21507" name="Rectangle 13"/>
          <p:cNvSpPr>
            <a:spLocks noGrp="1" noChangeArrowheads="1"/>
          </p:cNvSpPr>
          <p:nvPr>
            <p:ph type="sldNum" sz="quarter" idx="5"/>
          </p:nvPr>
        </p:nvSpPr>
        <p:spPr>
          <a:noFill/>
        </p:spPr>
        <p:txBody>
          <a:bodyPr/>
          <a:lstStyle/>
          <a:p>
            <a:pPr algn="r" rtl="0" fontAlgn="base">
              <a:lnSpc>
                <a:spcPct val="90000"/>
              </a:lnSpc>
              <a:spcBef>
                <a:spcPct val="0"/>
              </a:spcBef>
              <a:spcAft>
                <a:spcPct val="0"/>
              </a:spcAft>
            </a:pPr>
            <a:fld id="{8CAA9B48-0A40-4E5A-B8B2-4B643D97A46C}" type="slidenum">
              <a:rPr lang="en-US" sz="1200" b="1" kern="1200">
                <a:solidFill>
                  <a:srgbClr val="FFCC00"/>
                </a:solidFill>
                <a:latin typeface="Eurostile" pitchFamily="34" charset="0"/>
                <a:ea typeface="+mn-ea"/>
                <a:cs typeface="+mn-cs"/>
              </a:rPr>
              <a:pPr algn="r" rtl="0" fontAlgn="base">
                <a:lnSpc>
                  <a:spcPct val="90000"/>
                </a:lnSpc>
                <a:spcBef>
                  <a:spcPct val="0"/>
                </a:spcBef>
                <a:spcAft>
                  <a:spcPct val="0"/>
                </a:spcAft>
              </a:pPr>
              <a:t>1</a:t>
            </a:fld>
            <a:endParaRPr lang="en-US" sz="1200" b="1" kern="1200">
              <a:solidFill>
                <a:srgbClr val="FFCC00"/>
              </a:solidFill>
              <a:latin typeface="Eurostile" pitchFamily="34" charset="0"/>
              <a:ea typeface="+mn-ea"/>
              <a:cs typeface="+mn-cs"/>
            </a:endParaRPr>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After defining where to get the data from and what data to get, you design the report layout by using report items. Here is a list of all available report items.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Basically, there are two groups of report items. The first</a:t>
            </a:r>
            <a:r>
              <a:rPr lang="en-US" sz="1200" kern="1200" baseline="0" dirty="0" smtClean="0">
                <a:solidFill>
                  <a:schemeClr val="tx1"/>
                </a:solidFill>
                <a:effectLst/>
                <a:latin typeface="Arial" pitchFamily="34" charset="0"/>
                <a:ea typeface="+mn-ea"/>
                <a:cs typeface="+mn-cs"/>
              </a:rPr>
              <a:t> group is the one you see here – these report items </a:t>
            </a:r>
            <a:r>
              <a:rPr lang="en-US" sz="1200" kern="1200" dirty="0" smtClean="0">
                <a:solidFill>
                  <a:schemeClr val="tx1"/>
                </a:solidFill>
                <a:effectLst/>
                <a:latin typeface="Arial" pitchFamily="34" charset="0"/>
                <a:ea typeface="+mn-ea"/>
                <a:cs typeface="+mn-cs"/>
              </a:rPr>
              <a:t>are disconnected from data, (enumerate)</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 other group of report items</a:t>
            </a:r>
            <a:r>
              <a:rPr lang="en-US" sz="1200" kern="1200" baseline="0" dirty="0" smtClean="0">
                <a:solidFill>
                  <a:schemeClr val="tx1"/>
                </a:solidFill>
                <a:effectLst/>
                <a:latin typeface="Arial" pitchFamily="34" charset="0"/>
                <a:ea typeface="+mn-ea"/>
                <a:cs typeface="+mn-cs"/>
              </a:rPr>
              <a:t> are bound to data – and are called data regions.</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Some data regions present the data just as you see it in the query results with optional</a:t>
            </a:r>
            <a:r>
              <a:rPr lang="en-US" sz="1200" kern="1200" baseline="0" dirty="0" smtClean="0">
                <a:solidFill>
                  <a:schemeClr val="tx1"/>
                </a:solidFill>
                <a:effectLst/>
                <a:latin typeface="Arial" pitchFamily="34" charset="0"/>
                <a:ea typeface="+mn-ea"/>
                <a:cs typeface="+mn-cs"/>
              </a:rPr>
              <a:t> summarization – these are the table, matrix, and list.</a:t>
            </a:r>
          </a:p>
          <a:p>
            <a:endParaRPr lang="en-US" sz="1200" kern="1200" baseline="0" dirty="0" smtClean="0">
              <a:solidFill>
                <a:schemeClr val="tx1"/>
              </a:solidFill>
              <a:effectLst/>
              <a:latin typeface="Arial" pitchFamily="34" charset="0"/>
              <a:ea typeface="+mn-ea"/>
              <a:cs typeface="+mn-cs"/>
            </a:endParaRPr>
          </a:p>
          <a:p>
            <a:r>
              <a:rPr lang="en-US" sz="1200" kern="1200" dirty="0" err="1" smtClean="0">
                <a:solidFill>
                  <a:schemeClr val="tx1"/>
                </a:solidFill>
                <a:effectLst/>
                <a:latin typeface="Arial" pitchFamily="34" charset="0"/>
                <a:ea typeface="+mn-ea"/>
                <a:cs typeface="+mn-cs"/>
              </a:rPr>
              <a:t>ther</a:t>
            </a:r>
            <a:r>
              <a:rPr lang="en-US" sz="1200" kern="1200" dirty="0" smtClean="0">
                <a:solidFill>
                  <a:schemeClr val="tx1"/>
                </a:solidFill>
                <a:effectLst/>
                <a:latin typeface="Arial" pitchFamily="34" charset="0"/>
                <a:ea typeface="+mn-ea"/>
                <a:cs typeface="+mn-cs"/>
              </a:rPr>
              <a:t> data regions use data visualization techniques to summarize the data for comparative purposes or pattern discovery.</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10</a:t>
            </a:fld>
            <a:endParaRPr lang="en-US"/>
          </a:p>
        </p:txBody>
      </p:sp>
    </p:spTree>
    <p:extLst>
      <p:ext uri="{BB962C8B-B14F-4D97-AF65-F5344CB8AC3E}">
        <p14:creationId xmlns:p14="http://schemas.microsoft.com/office/powerpoint/2010/main" val="89221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an example of the report</a:t>
            </a:r>
            <a:r>
              <a:rPr lang="en-US" baseline="0" dirty="0" smtClean="0"/>
              <a:t> items that are not associated with data…</a:t>
            </a:r>
          </a:p>
          <a:p>
            <a:endParaRPr lang="en-US" baseline="0" dirty="0" smtClean="0"/>
          </a:p>
          <a:p>
            <a:r>
              <a:rPr lang="en-US" baseline="0" dirty="0" smtClean="0"/>
              <a:t>Textbox – used for report titles or labels</a:t>
            </a:r>
          </a:p>
          <a:p>
            <a:endParaRPr lang="en-US" baseline="0" dirty="0" smtClean="0"/>
          </a:p>
          <a:p>
            <a:r>
              <a:rPr lang="en-US" baseline="0" dirty="0" smtClean="0"/>
              <a:t>Line – used to create visual separation between items on a report</a:t>
            </a:r>
          </a:p>
          <a:p>
            <a:endParaRPr lang="en-US" baseline="0" dirty="0" smtClean="0"/>
          </a:p>
          <a:p>
            <a:r>
              <a:rPr lang="en-US" baseline="0" dirty="0" smtClean="0"/>
              <a:t>Rectangle – used as a container for one or more objects</a:t>
            </a:r>
          </a:p>
          <a:p>
            <a:endParaRPr lang="en-US" baseline="0" dirty="0" smtClean="0"/>
          </a:p>
          <a:p>
            <a:r>
              <a:rPr lang="en-US" baseline="0" dirty="0" smtClean="0"/>
              <a:t>Image – used to display logos on a report – or used as watermarks, or can even be part of a dataset, such as product images stored with product data.</a:t>
            </a:r>
          </a:p>
          <a:p>
            <a:endParaRPr lang="en-US" baseline="0" dirty="0" smtClean="0"/>
          </a:p>
          <a:p>
            <a:r>
              <a:rPr lang="en-US" baseline="0" dirty="0" smtClean="0"/>
              <a:t>Last – there are </a:t>
            </a:r>
            <a:r>
              <a:rPr lang="en-US" baseline="0" dirty="0" err="1" smtClean="0"/>
              <a:t>subreports</a:t>
            </a:r>
            <a:r>
              <a:rPr lang="en-US" baseline="0" dirty="0" smtClean="0"/>
              <a:t> – which allow us to build a report once and then reuse it other reports as a </a:t>
            </a:r>
            <a:r>
              <a:rPr lang="en-US" baseline="0" dirty="0" err="1" smtClean="0"/>
              <a:t>subreport</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11</a:t>
            </a:fld>
            <a:endParaRPr lang="en-US"/>
          </a:p>
        </p:txBody>
      </p:sp>
    </p:spTree>
    <p:extLst>
      <p:ext uri="{BB962C8B-B14F-4D97-AF65-F5344CB8AC3E}">
        <p14:creationId xmlns:p14="http://schemas.microsoft.com/office/powerpoint/2010/main" val="9838246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If you want to display your query results directly in the report, you use one of three data regions.</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A table has a fixed number of columns. The number of rows will vary according to your query results. Although this table doesn’t show it, you can also add grouping and subtotals to a table.</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Next, a matrix has a variable number of rows and columns. You can also add grouping and subtotals to a matrix layout.</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 third type of data region is a list – which is a free-form area which repeats its contents according to a grouping that you’ve defined. In this example, I have placed a table and a chart inside of a list, and defined the grouping by sales territory. So I get one instance of the table and chart for Europe and another instance of the table and chart for North America, and so on.</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12</a:t>
            </a:fld>
            <a:endParaRPr lang="en-US"/>
          </a:p>
        </p:txBody>
      </p:sp>
    </p:spTree>
    <p:extLst>
      <p:ext uri="{BB962C8B-B14F-4D97-AF65-F5344CB8AC3E}">
        <p14:creationId xmlns:p14="http://schemas.microsoft.com/office/powerpoint/2010/main" val="5626164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take a closer</a:t>
            </a:r>
            <a:r>
              <a:rPr lang="en-US" baseline="0" dirty="0" smtClean="0"/>
              <a:t> look at the each of the data regions that you’ll work with in reports. We’ll start with a table because it’s the most</a:t>
            </a:r>
            <a:r>
              <a:rPr lang="en-US" dirty="0" smtClean="0"/>
              <a:t> commonly used data</a:t>
            </a:r>
            <a:r>
              <a:rPr lang="en-US" baseline="0" dirty="0" smtClean="0"/>
              <a:t> region.</a:t>
            </a:r>
          </a:p>
          <a:p>
            <a:endParaRPr lang="en-US" baseline="0" dirty="0" smtClean="0"/>
          </a:p>
          <a:p>
            <a:r>
              <a:rPr lang="en-US" baseline="0" dirty="0" smtClean="0"/>
              <a:t>A table is quite simply a tabular collection of textboxes. </a:t>
            </a:r>
          </a:p>
          <a:p>
            <a:endParaRPr lang="en-US" baseline="0" dirty="0" smtClean="0"/>
          </a:p>
          <a:p>
            <a:r>
              <a:rPr lang="en-US" baseline="0" dirty="0" smtClean="0"/>
              <a:t>Now – the number of columns that it contains always remain static, but the number of rows in the table will vary by the number of rows that are returned by the query. These are called the detail rows. You can see the detail row in the center of the table data region shown here. It’s the row designated with three horizontal lines. </a:t>
            </a:r>
          </a:p>
          <a:p>
            <a:endParaRPr lang="en-US" baseline="0" dirty="0" smtClean="0"/>
          </a:p>
          <a:p>
            <a:r>
              <a:rPr lang="en-US" baseline="0" dirty="0" smtClean="0"/>
              <a:t>For each row in our query results, a corresponding detail row will appear in the rendered table, as shown here. The lines illustrate where the detail rows appear in the rendered version of the table. </a:t>
            </a:r>
          </a:p>
          <a:p>
            <a:endParaRPr lang="en-US" baseline="0" dirty="0" smtClean="0"/>
          </a:p>
          <a:p>
            <a:r>
              <a:rPr lang="en-US" baseline="0" dirty="0" smtClean="0"/>
              <a:t>Optionally, you can include  header and footer rows for the table and for groups.  You will always have a table header at the top of the table – unless you decide to delete it – and it appears only once. A table footer is an optional addition for your table, and – like the table header – the table footer appears only once after all of the detail rows and any group rows have rendered. </a:t>
            </a:r>
          </a:p>
          <a:p>
            <a:endParaRPr lang="en-US" baseline="0" dirty="0" smtClean="0"/>
          </a:p>
          <a:p>
            <a:r>
              <a:rPr lang="en-US" baseline="0" dirty="0" smtClean="0"/>
              <a:t>If you add a group to the table, you can include a group header  - which appears once for each instance of the group – before the detail rows belonging to that instance. So in the rendered example here, we’re grouping by year, and you can see the arrows pointing to the corresponding group header rows. </a:t>
            </a:r>
          </a:p>
          <a:p>
            <a:endParaRPr lang="en-US" baseline="0" dirty="0" smtClean="0"/>
          </a:p>
          <a:p>
            <a:r>
              <a:rPr lang="en-US" baseline="0" dirty="0" smtClean="0"/>
              <a:t>Similarly, we can add a group footer row, which display after the detail rows belonging to the respective group.</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13</a:t>
            </a:fld>
            <a:endParaRPr lang="en-US"/>
          </a:p>
        </p:txBody>
      </p:sp>
    </p:spTree>
    <p:extLst>
      <p:ext uri="{BB962C8B-B14F-4D97-AF65-F5344CB8AC3E}">
        <p14:creationId xmlns:p14="http://schemas.microsoft.com/office/powerpoint/2010/main" val="12435016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look at the next data region type,</a:t>
            </a:r>
            <a:r>
              <a:rPr lang="en-US" baseline="0" dirty="0" smtClean="0"/>
              <a:t> the matrix. </a:t>
            </a:r>
          </a:p>
          <a:p>
            <a:endParaRPr lang="en-US" baseline="0" dirty="0" smtClean="0"/>
          </a:p>
          <a:p>
            <a:r>
              <a:rPr lang="en-US" baseline="0" dirty="0" smtClean="0"/>
              <a:t>A matrix is a crosstab collection of textboxes. That is, you’ll have textboxes in a dynamic arrangement of columns and rows, like a pivot table in Excel. </a:t>
            </a:r>
          </a:p>
          <a:p>
            <a:endParaRPr lang="en-US" baseline="0" dirty="0" smtClean="0"/>
          </a:p>
          <a:p>
            <a:r>
              <a:rPr lang="en-US" baseline="0" dirty="0" smtClean="0"/>
              <a:t>That means the number of columns and rows will vary in each rendering of the matrix if your dataset returns different results – either because the data has changed in the source or you’ve applied some type of filter. </a:t>
            </a:r>
          </a:p>
          <a:p>
            <a:endParaRPr lang="en-US" baseline="0" dirty="0" smtClean="0"/>
          </a:p>
          <a:p>
            <a:r>
              <a:rPr lang="en-US" baseline="0" dirty="0" smtClean="0"/>
              <a:t>So for dynamic row groups, the matrix will display one row per instance of the group defined. </a:t>
            </a:r>
          </a:p>
          <a:p>
            <a:endParaRPr lang="en-US" baseline="0" dirty="0" smtClean="0"/>
          </a:p>
          <a:p>
            <a:r>
              <a:rPr lang="en-US" baseline="0" dirty="0" smtClean="0"/>
              <a:t>Similarly, for dynamic column groups, you’ll get one column per instance defined for column groups. Notice there are no detail rows in a matrix. Now – this particular matrix shows only one group on columns and one group on rows, but you can create multiple groupings on both columns and rows. </a:t>
            </a:r>
          </a:p>
          <a:p>
            <a:endParaRPr lang="en-US" baseline="0" dirty="0" smtClean="0"/>
          </a:p>
          <a:p>
            <a:r>
              <a:rPr lang="en-US" baseline="0" dirty="0" smtClean="0"/>
              <a:t>At the intersection of groups, you need to use aggregate functions for the numeric data. </a:t>
            </a:r>
          </a:p>
          <a:p>
            <a:endParaRPr lang="en-US" baseline="0" dirty="0" smtClean="0"/>
          </a:p>
          <a:p>
            <a:r>
              <a:rPr lang="en-US" baseline="0" dirty="0" smtClean="0"/>
              <a:t>Incidentally, in the top left corner of the matrix, you’ll see a textbox that can contain static text, but whether you include text there or not is optional. </a:t>
            </a:r>
          </a:p>
          <a:p>
            <a:endParaRPr lang="en-US" baseline="0" dirty="0" smtClean="0"/>
          </a:p>
          <a:p>
            <a:r>
              <a:rPr lang="en-US" baseline="0" dirty="0" smtClean="0"/>
              <a:t>Another optional feature is the addition of subtotal rows or columns by group.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14</a:t>
            </a:fld>
            <a:endParaRPr lang="en-US"/>
          </a:p>
        </p:txBody>
      </p:sp>
    </p:spTree>
    <p:extLst>
      <p:ext uri="{BB962C8B-B14F-4D97-AF65-F5344CB8AC3E}">
        <p14:creationId xmlns:p14="http://schemas.microsoft.com/office/powerpoint/2010/main" val="40561041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next</a:t>
            </a:r>
            <a:r>
              <a:rPr lang="en-US" baseline="0" dirty="0" smtClean="0"/>
              <a:t> data region we’ll examine in this module is the list. </a:t>
            </a:r>
          </a:p>
          <a:p>
            <a:endParaRPr lang="en-US" baseline="0" dirty="0" smtClean="0"/>
          </a:p>
          <a:p>
            <a:r>
              <a:rPr lang="en-US" baseline="0" dirty="0" smtClean="0"/>
              <a:t>The list is a free-form collection of anything that you want to put into a list, usually a combination of textboxes and data regions. </a:t>
            </a:r>
          </a:p>
          <a:p>
            <a:endParaRPr lang="en-US" baseline="0" dirty="0" smtClean="0"/>
          </a:p>
          <a:p>
            <a:r>
              <a:rPr lang="en-US" baseline="0" dirty="0" smtClean="0"/>
              <a:t>A list supports one group only, but you can put a list inside of a list if you need to create a freeform layout with multiple groupings. </a:t>
            </a:r>
          </a:p>
          <a:p>
            <a:endParaRPr lang="en-US" baseline="0" dirty="0" smtClean="0"/>
          </a:p>
          <a:p>
            <a:r>
              <a:rPr lang="en-US" baseline="0" dirty="0" smtClean="0"/>
              <a:t>In this example, I have a list that contains a textbox, a table, and a matrix, all part of one group. </a:t>
            </a:r>
          </a:p>
          <a:p>
            <a:endParaRPr lang="en-US" baseline="0" dirty="0" smtClean="0"/>
          </a:p>
          <a:p>
            <a:r>
              <a:rPr lang="en-US" baseline="0" dirty="0" smtClean="0"/>
              <a:t>And then in the rendered report, each combination of textbox, table and matrix, repeats once per instance of the defined group, which in this example is sales territory.</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15</a:t>
            </a:fld>
            <a:endParaRPr lang="en-US"/>
          </a:p>
        </p:txBody>
      </p:sp>
    </p:spTree>
    <p:extLst>
      <p:ext uri="{BB962C8B-B14F-4D97-AF65-F5344CB8AC3E}">
        <p14:creationId xmlns:p14="http://schemas.microsoft.com/office/powerpoint/2010/main" val="38304245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help you understand these behaviors,</a:t>
            </a:r>
            <a:r>
              <a:rPr lang="en-US" baseline="0" dirty="0" smtClean="0"/>
              <a:t> let’s very quickly </a:t>
            </a:r>
            <a:r>
              <a:rPr lang="en-US" sz="1200" kern="1200" dirty="0" smtClean="0">
                <a:solidFill>
                  <a:schemeClr val="tx1"/>
                </a:solidFill>
                <a:effectLst/>
                <a:latin typeface="Arial" pitchFamily="34" charset="0"/>
                <a:ea typeface="+mn-ea"/>
                <a:cs typeface="+mn-cs"/>
              </a:rPr>
              <a:t>review some general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concepts first. Let’s look</a:t>
            </a:r>
            <a:r>
              <a:rPr lang="en-US" sz="1200" kern="1200" baseline="0" dirty="0" smtClean="0">
                <a:solidFill>
                  <a:schemeClr val="tx1"/>
                </a:solidFill>
                <a:effectLst/>
                <a:latin typeface="Arial" pitchFamily="34" charset="0"/>
                <a:ea typeface="+mn-ea"/>
                <a:cs typeface="+mn-cs"/>
              </a:rPr>
              <a:t> at a rendered table. </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You can have static columns.</a:t>
            </a:r>
            <a:r>
              <a:rPr lang="en-US" sz="1200" kern="1200" baseline="0" dirty="0" smtClean="0">
                <a:solidFill>
                  <a:schemeClr val="tx1"/>
                </a:solidFill>
                <a:effectLst/>
                <a:latin typeface="Arial" pitchFamily="34" charset="0"/>
                <a:ea typeface="+mn-ea"/>
                <a:cs typeface="+mn-cs"/>
              </a:rPr>
              <a:t>  And you can combine these columns with </a:t>
            </a:r>
            <a:r>
              <a:rPr lang="en-US" sz="1200" kern="1200" dirty="0" smtClean="0">
                <a:solidFill>
                  <a:schemeClr val="tx1"/>
                </a:solidFill>
                <a:effectLst/>
                <a:latin typeface="Arial" pitchFamily="34" charset="0"/>
                <a:ea typeface="+mn-ea"/>
                <a:cs typeface="+mn-cs"/>
              </a:rPr>
              <a:t>five types of rows: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Detail rows</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Group headers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Group footers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header</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And a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footer.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You can design a table to use all of these row types or only some of them. Some of these row types repeat while others rows do not. Similarly,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can have repeating and static columns. The trick to working with a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is to understand how to manage which rows and columns repeat and which are static.</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16</a:t>
            </a:fld>
            <a:endParaRPr lang="en-US"/>
          </a:p>
        </p:txBody>
      </p:sp>
    </p:spTree>
    <p:extLst>
      <p:ext uri="{BB962C8B-B14F-4D97-AF65-F5344CB8AC3E}">
        <p14:creationId xmlns:p14="http://schemas.microsoft.com/office/powerpoint/2010/main" val="40804838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Besides deciding how to define groups when you create a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you also need to decide the content that should appear in each cell.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Some cells will have static data in them, like the text that you see in the header and footer rows. In</a:t>
            </a:r>
            <a:r>
              <a:rPr lang="en-US" sz="1200" kern="1200" baseline="0" dirty="0" smtClean="0">
                <a:solidFill>
                  <a:schemeClr val="tx1"/>
                </a:solidFill>
                <a:effectLst/>
                <a:latin typeface="Arial" pitchFamily="34" charset="0"/>
                <a:ea typeface="+mn-ea"/>
                <a:cs typeface="+mn-cs"/>
              </a:rPr>
              <a:t> the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header row, the text will often appear automatically when you add a field to the table layout.</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Much of the time, cells will display data from the dataset as indicated by a field reference, such as [</a:t>
            </a:r>
            <a:r>
              <a:rPr lang="en-US" sz="1200" kern="1200" dirty="0" err="1" smtClean="0">
                <a:solidFill>
                  <a:schemeClr val="tx1"/>
                </a:solidFill>
                <a:effectLst/>
                <a:latin typeface="Arial" pitchFamily="34" charset="0"/>
                <a:ea typeface="+mn-ea"/>
                <a:cs typeface="+mn-cs"/>
              </a:rPr>
              <a:t>CalendarYear</a:t>
            </a:r>
            <a:r>
              <a:rPr lang="en-US" sz="1200" kern="1200" dirty="0" smtClean="0">
                <a:solidFill>
                  <a:schemeClr val="tx1"/>
                </a:solidFill>
                <a:effectLst/>
                <a:latin typeface="Arial" pitchFamily="34" charset="0"/>
                <a:ea typeface="+mn-ea"/>
                <a:cs typeface="+mn-cs"/>
              </a:rPr>
              <a:t>],</a:t>
            </a:r>
            <a:r>
              <a:rPr lang="en-US" sz="1200" kern="1200" baseline="0" dirty="0" smtClean="0">
                <a:solidFill>
                  <a:schemeClr val="tx1"/>
                </a:solidFill>
                <a:effectLst/>
                <a:latin typeface="Arial" pitchFamily="34" charset="0"/>
                <a:ea typeface="+mn-ea"/>
                <a:cs typeface="+mn-cs"/>
              </a:rPr>
              <a:t> [</a:t>
            </a:r>
            <a:r>
              <a:rPr lang="en-US" sz="1200" kern="1200" dirty="0" err="1" smtClean="0">
                <a:solidFill>
                  <a:schemeClr val="tx1"/>
                </a:solidFill>
                <a:effectLst/>
                <a:latin typeface="Arial" pitchFamily="34" charset="0"/>
                <a:ea typeface="+mn-ea"/>
                <a:cs typeface="+mn-cs"/>
              </a:rPr>
              <a:t>SalesTerritoryGroup</a:t>
            </a:r>
            <a:r>
              <a:rPr lang="en-US" sz="1200" kern="1200" dirty="0" smtClean="0">
                <a:solidFill>
                  <a:schemeClr val="tx1"/>
                </a:solidFill>
                <a:effectLst/>
                <a:latin typeface="Arial" pitchFamily="34" charset="0"/>
                <a:ea typeface="+mn-ea"/>
                <a:cs typeface="+mn-cs"/>
              </a:rPr>
              <a:t>] or [</a:t>
            </a:r>
            <a:r>
              <a:rPr lang="en-US" sz="1200" kern="1200" dirty="0" err="1" smtClean="0">
                <a:solidFill>
                  <a:schemeClr val="tx1"/>
                </a:solidFill>
                <a:effectLst/>
                <a:latin typeface="Arial" pitchFamily="34" charset="0"/>
                <a:ea typeface="+mn-ea"/>
                <a:cs typeface="+mn-cs"/>
              </a:rPr>
              <a:t>SalesAmount</a:t>
            </a:r>
            <a:r>
              <a:rPr lang="en-US" sz="1200" kern="1200" dirty="0" smtClean="0">
                <a:solidFill>
                  <a:schemeClr val="tx1"/>
                </a:solidFill>
                <a:effectLst/>
                <a:latin typeface="Arial" pitchFamily="34" charset="0"/>
                <a:ea typeface="+mn-ea"/>
                <a:cs typeface="+mn-cs"/>
              </a:rPr>
              <a:t>].</a:t>
            </a:r>
            <a:r>
              <a:rPr lang="en-US" sz="1200" kern="1200" baseline="0" dirty="0" smtClean="0">
                <a:solidFill>
                  <a:schemeClr val="tx1"/>
                </a:solidFill>
                <a:effectLst/>
                <a:latin typeface="Arial" pitchFamily="34" charset="0"/>
                <a:ea typeface="+mn-ea"/>
                <a:cs typeface="+mn-cs"/>
              </a:rPr>
              <a:t> Notice the field reference is the name of the field encapsulated in brackets. </a:t>
            </a:r>
            <a:r>
              <a:rPr lang="en-US" sz="1200" kern="1200" dirty="0" smtClean="0">
                <a:solidFill>
                  <a:schemeClr val="tx1"/>
                </a:solidFill>
                <a:effectLst/>
                <a:latin typeface="Arial" pitchFamily="34" charset="0"/>
                <a:ea typeface="+mn-ea"/>
                <a:cs typeface="+mn-cs"/>
              </a:rPr>
              <a:t>This abbreviated field reference style was introduced in SQL Server 2008. In earlier versions, the cell displays the full expression for the field. For example, instead of [</a:t>
            </a:r>
            <a:r>
              <a:rPr lang="en-US" sz="1200" kern="1200" dirty="0" err="1" smtClean="0">
                <a:solidFill>
                  <a:schemeClr val="tx1"/>
                </a:solidFill>
                <a:effectLst/>
                <a:latin typeface="Arial" pitchFamily="34" charset="0"/>
                <a:ea typeface="+mn-ea"/>
                <a:cs typeface="+mn-cs"/>
              </a:rPr>
              <a:t>CalendarYear</a:t>
            </a:r>
            <a:r>
              <a:rPr lang="en-US" sz="1200" kern="1200" dirty="0" smtClean="0">
                <a:solidFill>
                  <a:schemeClr val="tx1"/>
                </a:solidFill>
                <a:effectLst/>
                <a:latin typeface="Arial" pitchFamily="34" charset="0"/>
                <a:ea typeface="+mn-ea"/>
                <a:cs typeface="+mn-cs"/>
              </a:rPr>
              <a:t>], the cell displays =</a:t>
            </a:r>
            <a:r>
              <a:rPr lang="en-US" sz="1200" kern="1200" dirty="0" err="1" smtClean="0">
                <a:solidFill>
                  <a:schemeClr val="tx1"/>
                </a:solidFill>
                <a:effectLst/>
                <a:latin typeface="Arial" pitchFamily="34" charset="0"/>
                <a:ea typeface="+mn-ea"/>
                <a:cs typeface="+mn-cs"/>
              </a:rPr>
              <a:t>Field!CalendarYear.Value</a:t>
            </a:r>
            <a:r>
              <a:rPr lang="en-US" sz="1200" kern="1200" dirty="0" smtClean="0">
                <a:solidFill>
                  <a:schemeClr val="tx1"/>
                </a:solidFill>
                <a:effectLst/>
                <a:latin typeface="Arial" pitchFamily="34" charset="0"/>
                <a:ea typeface="+mn-ea"/>
                <a:cs typeface="+mn-cs"/>
              </a:rPr>
              <a:t>. I’ll explain expressions in greater</a:t>
            </a:r>
            <a:r>
              <a:rPr lang="en-US" sz="1200" kern="1200" baseline="0" dirty="0" smtClean="0">
                <a:solidFill>
                  <a:schemeClr val="tx1"/>
                </a:solidFill>
                <a:effectLst/>
                <a:latin typeface="Arial" pitchFamily="34" charset="0"/>
                <a:ea typeface="+mn-ea"/>
                <a:cs typeface="+mn-cs"/>
              </a:rPr>
              <a:t> detail in a separate module. </a:t>
            </a:r>
            <a:endParaRPr lang="en-US" sz="1200" kern="1200" dirty="0" smtClean="0">
              <a:solidFill>
                <a:schemeClr val="tx1"/>
              </a:solidFill>
              <a:effectLst/>
              <a:latin typeface="Arial" pitchFamily="34" charset="0"/>
              <a:ea typeface="+mn-ea"/>
              <a:cs typeface="+mn-cs"/>
            </a:endParaRP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 cell can also contain calculations like the subtotal in the group footer and the grand total in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footer represented in the layout as [Sum(</a:t>
            </a:r>
            <a:r>
              <a:rPr lang="en-US" sz="1200" kern="1200" dirty="0" err="1" smtClean="0">
                <a:solidFill>
                  <a:schemeClr val="tx1"/>
                </a:solidFill>
                <a:effectLst/>
                <a:latin typeface="Arial" pitchFamily="34" charset="0"/>
                <a:ea typeface="+mn-ea"/>
                <a:cs typeface="+mn-cs"/>
              </a:rPr>
              <a:t>SalesAmount</a:t>
            </a:r>
            <a:r>
              <a:rPr lang="en-US" sz="1200" kern="1200" dirty="0" smtClean="0">
                <a:solidFill>
                  <a:schemeClr val="tx1"/>
                </a:solidFill>
                <a:effectLst/>
                <a:latin typeface="Arial" pitchFamily="34" charset="0"/>
                <a:ea typeface="+mn-ea"/>
                <a:cs typeface="+mn-cs"/>
              </a:rPr>
              <a:t>)] in both locations. Although the expression in each row type looks the same, the calculation resolves as a different value in each row based on its current scope. You can put the subtotal calculation in either the group header or the group footer, or even both places if you like. In the group header or footer, the scope is the set of detail rows associated with the current group instance, while the scope of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footer is the entire set of detail rows from the dataset and not the sum of the values that appear in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This latter point is an important concept—expressions always apply to the data in scope and have no dependency on the visible data in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…You can also add more complex calculations to the layout, such as the concatenation of the word Total and the current instance of the calendar year field. The Report Designer uses placeholders for common aggregation calculations like [Sum(</a:t>
            </a:r>
            <a:r>
              <a:rPr lang="en-US" sz="1200" kern="1200" dirty="0" err="1" smtClean="0">
                <a:solidFill>
                  <a:schemeClr val="tx1"/>
                </a:solidFill>
                <a:effectLst/>
                <a:latin typeface="Arial" pitchFamily="34" charset="0"/>
                <a:ea typeface="+mn-ea"/>
                <a:cs typeface="+mn-cs"/>
              </a:rPr>
              <a:t>SalesAmount</a:t>
            </a:r>
            <a:r>
              <a:rPr lang="en-US" sz="1200" kern="1200" dirty="0" smtClean="0">
                <a:solidFill>
                  <a:schemeClr val="tx1"/>
                </a:solidFill>
                <a:effectLst/>
                <a:latin typeface="Arial" pitchFamily="34" charset="0"/>
                <a:ea typeface="+mn-ea"/>
                <a:cs typeface="+mn-cs"/>
              </a:rPr>
              <a:t>)] that you can understand at a glance. For more complex calculations, the Report Designer uses the generic placeholder &lt;&lt;</a:t>
            </a:r>
            <a:r>
              <a:rPr lang="en-US" sz="1200" kern="1200" dirty="0" err="1" smtClean="0">
                <a:solidFill>
                  <a:schemeClr val="tx1"/>
                </a:solidFill>
                <a:effectLst/>
                <a:latin typeface="Arial" pitchFamily="34" charset="0"/>
                <a:ea typeface="+mn-ea"/>
                <a:cs typeface="+mn-cs"/>
              </a:rPr>
              <a:t>Expr</a:t>
            </a:r>
            <a:r>
              <a:rPr lang="en-US" sz="1200" kern="1200" dirty="0" smtClean="0">
                <a:solidFill>
                  <a:schemeClr val="tx1"/>
                </a:solidFill>
                <a:effectLst/>
                <a:latin typeface="Arial" pitchFamily="34" charset="0"/>
                <a:ea typeface="+mn-ea"/>
                <a:cs typeface="+mn-cs"/>
              </a:rPr>
              <a:t>&gt;&gt;. You must open the Expression Editor for the textbox to discover the syntax of the expression.</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17</a:t>
            </a:fld>
            <a:endParaRPr lang="en-US"/>
          </a:p>
        </p:txBody>
      </p:sp>
    </p:spTree>
    <p:extLst>
      <p:ext uri="{BB962C8B-B14F-4D97-AF65-F5344CB8AC3E}">
        <p14:creationId xmlns:p14="http://schemas.microsoft.com/office/powerpoint/2010/main" val="28292780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Getting the scope right is important</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for calculations, so you need to pay close attention to the scope of a cell as you’re building</a:t>
            </a:r>
            <a:r>
              <a:rPr lang="en-US" sz="1200" kern="1200" baseline="0" dirty="0" smtClean="0">
                <a:solidFill>
                  <a:schemeClr val="tx1"/>
                </a:solidFill>
                <a:effectLst/>
                <a:latin typeface="Arial" pitchFamily="34" charset="0"/>
                <a:ea typeface="+mn-ea"/>
                <a:cs typeface="+mn-cs"/>
              </a:rPr>
              <a:t> the </a:t>
            </a:r>
            <a:r>
              <a:rPr lang="en-US" sz="1200" kern="1200" dirty="0" smtClean="0">
                <a:solidFill>
                  <a:schemeClr val="tx1"/>
                </a:solidFill>
                <a:effectLst/>
                <a:latin typeface="Arial" pitchFamily="34" charset="0"/>
                <a:ea typeface="+mn-ea"/>
                <a:cs typeface="+mn-cs"/>
              </a:rPr>
              <a:t>calculations. The Report Designer provides visual cues for this very purpose. When you click on a textbox in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such as the one containing the subtotal in the group footer, a dark gray line appears as the border for the selected textbox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and an orange bracket displays on the left edge of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to show the rows that belong to the same group.</a:t>
            </a:r>
            <a:r>
              <a:rPr lang="en-US" sz="1200" kern="1200" baseline="0" dirty="0" smtClean="0">
                <a:solidFill>
                  <a:schemeClr val="tx1"/>
                </a:solidFill>
                <a:effectLst/>
                <a:latin typeface="Arial" pitchFamily="34" charset="0"/>
                <a:ea typeface="+mn-ea"/>
                <a:cs typeface="+mn-cs"/>
              </a:rPr>
              <a:t>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Remember that in a table, you’ve got detail rows, group rows, and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headers and footers. The three horizontal lines here mean this row is a details row, so the expression in the Sales Amount column will have detail row scope. That means it will display the </a:t>
            </a:r>
            <a:r>
              <a:rPr lang="en-US" sz="1200" kern="1200" baseline="0" dirty="0" err="1" smtClean="0">
                <a:solidFill>
                  <a:schemeClr val="tx1"/>
                </a:solidFill>
                <a:effectLst/>
                <a:latin typeface="Arial" pitchFamily="34" charset="0"/>
                <a:ea typeface="+mn-ea"/>
                <a:cs typeface="+mn-cs"/>
              </a:rPr>
              <a:t>SalesAmount</a:t>
            </a:r>
            <a:r>
              <a:rPr lang="en-US" sz="1200" kern="1200" baseline="0" dirty="0" smtClean="0">
                <a:solidFill>
                  <a:schemeClr val="tx1"/>
                </a:solidFill>
                <a:effectLst/>
                <a:latin typeface="Arial" pitchFamily="34" charset="0"/>
                <a:ea typeface="+mn-ea"/>
                <a:cs typeface="+mn-cs"/>
              </a:rPr>
              <a:t> for the current detail row only.</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 next type of scoping</a:t>
            </a:r>
            <a:r>
              <a:rPr lang="en-US" sz="1200" kern="1200" baseline="0" dirty="0" smtClean="0">
                <a:solidFill>
                  <a:schemeClr val="tx1"/>
                </a:solidFill>
                <a:effectLst/>
                <a:latin typeface="Arial" pitchFamily="34" charset="0"/>
                <a:ea typeface="+mn-ea"/>
                <a:cs typeface="+mn-cs"/>
              </a:rPr>
              <a:t> is Group Scope. </a:t>
            </a:r>
          </a:p>
          <a:p>
            <a:endParaRPr lang="en-US" sz="1200" kern="1200" baseline="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You can also see information about groups by looking at the lines in the row handles along the left edge of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 group indicator lets you easily see that [</a:t>
            </a:r>
            <a:r>
              <a:rPr lang="en-US" sz="1200" kern="1200" dirty="0" err="1" smtClean="0">
                <a:solidFill>
                  <a:schemeClr val="tx1"/>
                </a:solidFill>
                <a:effectLst/>
                <a:latin typeface="Arial" pitchFamily="34" charset="0"/>
                <a:ea typeface="+mn-ea"/>
                <a:cs typeface="+mn-cs"/>
              </a:rPr>
              <a:t>CalendarYear</a:t>
            </a:r>
            <a:r>
              <a:rPr lang="en-US" sz="1200" kern="1200" dirty="0" smtClean="0">
                <a:solidFill>
                  <a:schemeClr val="tx1"/>
                </a:solidFill>
                <a:effectLst/>
                <a:latin typeface="Arial" pitchFamily="34" charset="0"/>
                <a:ea typeface="+mn-ea"/>
                <a:cs typeface="+mn-cs"/>
              </a:rPr>
              <a:t>] and an expression are the topmost and bottommost rows in a group. This line indicates the section of rows that will repeat for each instance of a group. </a:t>
            </a:r>
          </a:p>
          <a:p>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In this example, there is only one group defined</a:t>
            </a:r>
            <a:r>
              <a:rPr lang="en-US" sz="1200" kern="1200" baseline="0" dirty="0" smtClean="0">
                <a:solidFill>
                  <a:schemeClr val="tx1"/>
                </a:solidFill>
                <a:effectLst/>
                <a:latin typeface="Arial" pitchFamily="34" charset="0"/>
                <a:ea typeface="+mn-ea"/>
                <a:cs typeface="+mn-cs"/>
              </a:rPr>
              <a:t> – calendar year. </a:t>
            </a:r>
            <a:r>
              <a:rPr lang="en-US" sz="1200" kern="1200" dirty="0" smtClean="0">
                <a:solidFill>
                  <a:schemeClr val="tx1"/>
                </a:solidFill>
                <a:effectLst/>
                <a:latin typeface="Arial" pitchFamily="34" charset="0"/>
                <a:ea typeface="+mn-ea"/>
                <a:cs typeface="+mn-cs"/>
              </a:rPr>
              <a:t>By looking at the Row Groups pane, you can understand the relationship between the two groups in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a:t>
            </a:r>
            <a:r>
              <a:rPr lang="en-US" sz="1200" kern="1200" dirty="0" err="1" smtClean="0">
                <a:solidFill>
                  <a:schemeClr val="tx1"/>
                </a:solidFill>
                <a:effectLst/>
                <a:latin typeface="Arial" pitchFamily="34" charset="0"/>
                <a:ea typeface="+mn-ea"/>
                <a:cs typeface="+mn-cs"/>
              </a:rPr>
              <a:t>CalendarYear</a:t>
            </a:r>
            <a:r>
              <a:rPr lang="en-US" sz="1200" kern="1200" dirty="0" smtClean="0">
                <a:solidFill>
                  <a:schemeClr val="tx1"/>
                </a:solidFill>
                <a:effectLst/>
                <a:latin typeface="Arial" pitchFamily="34" charset="0"/>
                <a:ea typeface="+mn-ea"/>
                <a:cs typeface="+mn-cs"/>
              </a:rPr>
              <a:t> appears above and to the left of Details which indicates the Details group is nested within the </a:t>
            </a:r>
            <a:r>
              <a:rPr lang="en-US" sz="1200" kern="1200" dirty="0" err="1" smtClean="0">
                <a:solidFill>
                  <a:schemeClr val="tx1"/>
                </a:solidFill>
                <a:effectLst/>
                <a:latin typeface="Arial" pitchFamily="34" charset="0"/>
                <a:ea typeface="+mn-ea"/>
                <a:cs typeface="+mn-cs"/>
              </a:rPr>
              <a:t>CalendarYear</a:t>
            </a:r>
            <a:r>
              <a:rPr lang="en-US" sz="1200" kern="1200" dirty="0" smtClean="0">
                <a:solidFill>
                  <a:schemeClr val="tx1"/>
                </a:solidFill>
                <a:effectLst/>
                <a:latin typeface="Arial" pitchFamily="34" charset="0"/>
                <a:ea typeface="+mn-ea"/>
                <a:cs typeface="+mn-cs"/>
              </a:rPr>
              <a:t> group. In other words, the section of rows that repeats for each year instance includes the details row. If the dataset includes more fields, you can continue to build up the hierarchy of within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by dragging a field from the Report Data pane and dropping it between </a:t>
            </a:r>
            <a:r>
              <a:rPr lang="en-US" sz="1200" kern="1200" dirty="0" err="1" smtClean="0">
                <a:solidFill>
                  <a:schemeClr val="tx1"/>
                </a:solidFill>
                <a:effectLst/>
                <a:latin typeface="Arial" pitchFamily="34" charset="0"/>
                <a:ea typeface="+mn-ea"/>
                <a:cs typeface="+mn-cs"/>
              </a:rPr>
              <a:t>CalendarYear</a:t>
            </a:r>
            <a:r>
              <a:rPr lang="en-US" sz="1200" kern="1200" dirty="0" smtClean="0">
                <a:solidFill>
                  <a:schemeClr val="tx1"/>
                </a:solidFill>
                <a:effectLst/>
                <a:latin typeface="Arial" pitchFamily="34" charset="0"/>
                <a:ea typeface="+mn-ea"/>
                <a:cs typeface="+mn-cs"/>
              </a:rPr>
              <a:t> and Details in the Row Groups page or by dropping it above Calendar Year...Remember</a:t>
            </a:r>
            <a:r>
              <a:rPr lang="en-US" sz="1200" kern="1200" baseline="0" dirty="0" smtClean="0">
                <a:solidFill>
                  <a:schemeClr val="tx1"/>
                </a:solidFill>
                <a:effectLst/>
                <a:latin typeface="Arial" pitchFamily="34" charset="0"/>
                <a:ea typeface="+mn-ea"/>
                <a:cs typeface="+mn-cs"/>
              </a:rPr>
              <a:t> the orange line in the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identifies the scope of the currently selected cell which is the Sum of Sales Amount. So all of the detail rows belonging to a particular calendar year will be summed up to produce the value. </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If you were to click on the textbox containing the grand total calculation in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footer, you don’t see the orange line because there is no group scope for this textbox. Instead, the scope of the textbox is the entire dataset bound to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That is, the sales</a:t>
            </a:r>
            <a:r>
              <a:rPr lang="en-US" sz="1200" kern="1200" baseline="0" dirty="0" smtClean="0">
                <a:solidFill>
                  <a:schemeClr val="tx1"/>
                </a:solidFill>
                <a:effectLst/>
                <a:latin typeface="Arial" pitchFamily="34" charset="0"/>
                <a:ea typeface="+mn-ea"/>
                <a:cs typeface="+mn-cs"/>
              </a:rPr>
              <a:t> amount for all rows in the dataset are summed up for this textbox.</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18</a:t>
            </a:fld>
            <a:endParaRPr lang="en-US"/>
          </a:p>
        </p:txBody>
      </p:sp>
    </p:spTree>
    <p:extLst>
      <p:ext uri="{BB962C8B-B14F-4D97-AF65-F5344CB8AC3E}">
        <p14:creationId xmlns:p14="http://schemas.microsoft.com/office/powerpoint/2010/main" val="26592065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of the things that makes Reporting Services so useful is the ability to use expressions</a:t>
            </a:r>
            <a:r>
              <a:rPr lang="en-US" baseline="0" dirty="0" smtClean="0"/>
              <a:t> in all sorts of ways.</a:t>
            </a:r>
          </a:p>
          <a:p>
            <a:endParaRPr lang="en-US" baseline="0" dirty="0" smtClean="0"/>
          </a:p>
          <a:p>
            <a:r>
              <a:rPr lang="en-US" baseline="0" dirty="0" smtClean="0"/>
              <a:t>There are two kinds of expressions in Reporting Services…</a:t>
            </a:r>
          </a:p>
          <a:p>
            <a:endParaRPr lang="en-US" baseline="0" dirty="0" smtClean="0"/>
          </a:p>
          <a:p>
            <a:r>
              <a:rPr lang="en-US" baseline="0" dirty="0" smtClean="0"/>
              <a:t>Simple expressions that reference an object and usually a property of that object</a:t>
            </a:r>
          </a:p>
          <a:p>
            <a:endParaRPr lang="en-US" baseline="0" dirty="0" smtClean="0"/>
          </a:p>
          <a:p>
            <a:r>
              <a:rPr lang="en-US" baseline="0" dirty="0" smtClean="0"/>
              <a:t>And complex expressions that perform some type of calculation using Visual Basic .NET syntax</a:t>
            </a:r>
          </a:p>
          <a:p>
            <a:endParaRPr lang="en-US" baseline="0" dirty="0" smtClean="0"/>
          </a:p>
          <a:p>
            <a:r>
              <a:rPr lang="en-US" baseline="0" dirty="0" smtClean="0"/>
              <a:t>As you develop reports, you’ll find a lot of different ways to use expressions…</a:t>
            </a:r>
          </a:p>
          <a:p>
            <a:endParaRPr lang="en-US" baseline="0" dirty="0" smtClean="0"/>
          </a:p>
          <a:p>
            <a:r>
              <a:rPr lang="en-US" baseline="0" dirty="0" smtClean="0"/>
              <a:t>One way is to create dynamic connections strings – although this is not the most common way to use expressions, it does allow you to generate a connection string at run-time so that you can specify the conditions under which one connection string might be used versus another. However, the downside of using dynamic connection strings is that you can use it only with an embedded data source which means you could have some administrative overhead with it if you need to make changes. </a:t>
            </a:r>
          </a:p>
          <a:p>
            <a:endParaRPr lang="en-US" baseline="0" dirty="0" smtClean="0"/>
          </a:p>
          <a:p>
            <a:r>
              <a:rPr lang="en-US" baseline="0" dirty="0" smtClean="0"/>
              <a:t>Another use for expressions is the creating of dynamic datasets – you can create a query string at runtime, maybe based on parameters provided in the report. Now that’s not necessarily the same thing as using query parameters – the difference is that a query parameter allows me only to change comparison values in a WHERE clause for filtering purposes but a dynamic dataset might use completely different sources in the FROM clause or modify the JOINS to the query in different ways depending on the conditions at runtime.</a:t>
            </a:r>
          </a:p>
          <a:p>
            <a:endParaRPr lang="en-US" baseline="0" dirty="0" smtClean="0"/>
          </a:p>
          <a:p>
            <a:r>
              <a:rPr lang="en-US" baseline="0" dirty="0" smtClean="0"/>
              <a:t>Calculated fields are another way to use expressions – you can create scalar calculations – that is, calculations that are valid when applied individually to each row and add these scalar calculations directly to the dataset as if the field came from the data source. That way, if you use the calculation multiple times, the definition is stored in one </a:t>
            </a:r>
            <a:r>
              <a:rPr lang="en-US" baseline="0" dirty="0" err="1" smtClean="0"/>
              <a:t>palce</a:t>
            </a:r>
            <a:r>
              <a:rPr lang="en-US" baseline="0" dirty="0" smtClean="0"/>
              <a:t> and you can reference the field as much as you need to – and if you need to make a change to the expression, there’s only one place to make the change. Now generally it’s better to put these types of calculations in the query, but maybe you don’t have access to the query directly, such as would be the case if you’re using a stored procedure as a source.</a:t>
            </a:r>
          </a:p>
          <a:p>
            <a:endParaRPr lang="en-US" baseline="0" dirty="0" smtClean="0"/>
          </a:p>
          <a:p>
            <a:r>
              <a:rPr lang="en-US" baseline="0" dirty="0" smtClean="0"/>
              <a:t>The most common reason to use expressions, though, is to use the results of a calculation to display a value in a textbox </a:t>
            </a:r>
          </a:p>
          <a:p>
            <a:endParaRPr lang="en-US" baseline="0" dirty="0" smtClean="0"/>
          </a:p>
          <a:p>
            <a:r>
              <a:rPr lang="en-US" baseline="0" dirty="0" smtClean="0"/>
              <a:t>or to </a:t>
            </a:r>
            <a:r>
              <a:rPr lang="en-US" baseline="0" dirty="0" smtClean="0">
                <a:latin typeface="Palace Script MT" pitchFamily="66" charset="0"/>
              </a:rPr>
              <a:t>apply</a:t>
            </a:r>
            <a:r>
              <a:rPr lang="en-US" baseline="0" dirty="0" smtClean="0"/>
              <a:t> in some way</a:t>
            </a:r>
            <a:r>
              <a:rPr lang="en-US" baseline="0" dirty="0" smtClean="0">
                <a:latin typeface="Palace Script MT" pitchFamily="66" charset="0"/>
              </a:rPr>
              <a:t> </a:t>
            </a:r>
            <a:r>
              <a:rPr lang="en-US" baseline="0" dirty="0" smtClean="0"/>
              <a:t>the results of a user’s report parameter selection. We’ll have a lot of examples of how to use expressions with textbox values and parameters in this module.</a:t>
            </a:r>
          </a:p>
          <a:p>
            <a:endParaRPr lang="en-US" baseline="0" dirty="0" smtClean="0"/>
          </a:p>
          <a:p>
            <a:r>
              <a:rPr lang="en-US" baseline="0" dirty="0" smtClean="0"/>
              <a:t>Last, you can use expressions in filters. This technique is often used in combination with parameters, but it doesn’t have to be. For example, you could have a filter expression that calculates today’s date and then filters the data from a query to display only values for today.</a:t>
            </a:r>
          </a:p>
          <a:p>
            <a:endParaRPr lang="en-US" baseline="0" dirty="0" smtClean="0"/>
          </a:p>
          <a:p>
            <a:r>
              <a:rPr lang="en-US" baseline="0" dirty="0" smtClean="0"/>
              <a:t>(continue)</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19</a:t>
            </a:fld>
            <a:endParaRPr lang="en-US"/>
          </a:p>
        </p:txBody>
      </p:sp>
    </p:spTree>
    <p:extLst>
      <p:ext uri="{BB962C8B-B14F-4D97-AF65-F5344CB8AC3E}">
        <p14:creationId xmlns:p14="http://schemas.microsoft.com/office/powerpoint/2010/main" val="3459349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45AFFBA3-7DE1-42BE-830B-3FC346C998D3}" type="slidenum">
              <a:rPr lang="en-US" smtClean="0"/>
              <a:pPr/>
              <a:t>2</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usually not practical to type in expressions directly into a textbox</a:t>
            </a:r>
            <a:r>
              <a:rPr lang="en-US" baseline="0" dirty="0" smtClean="0"/>
              <a:t> or property – instead we have an expression editor to use as a graphical interface…</a:t>
            </a:r>
          </a:p>
          <a:p>
            <a:endParaRPr lang="en-US" baseline="0" dirty="0" smtClean="0"/>
          </a:p>
          <a:p>
            <a:r>
              <a:rPr lang="en-US" baseline="0" dirty="0" smtClean="0"/>
              <a:t>You already know from </a:t>
            </a:r>
            <a:r>
              <a:rPr lang="en-US" baseline="0" dirty="0" err="1" smtClean="0"/>
              <a:t>prev</a:t>
            </a:r>
            <a:r>
              <a:rPr lang="en-US" baseline="0" dirty="0" smtClean="0"/>
              <a:t> demonstrations that you can open directly from textbox, or you can access…</a:t>
            </a:r>
          </a:p>
          <a:p>
            <a:endParaRPr lang="en-US" baseline="0" dirty="0" smtClean="0"/>
          </a:p>
          <a:p>
            <a:r>
              <a:rPr lang="en-US" baseline="0" dirty="0" smtClean="0"/>
              <a:t>Whether you use the button or select in dropdown list, the same expression editor opens as shown here</a:t>
            </a:r>
          </a:p>
          <a:p>
            <a:endParaRPr lang="en-US" baseline="0" dirty="0" smtClean="0"/>
          </a:p>
          <a:p>
            <a:r>
              <a:rPr lang="en-US" baseline="0" dirty="0" smtClean="0"/>
              <a:t>You can type your expression directly, or you can use lists to help you build out the expression.</a:t>
            </a:r>
          </a:p>
          <a:p>
            <a:endParaRPr lang="en-US" baseline="0" dirty="0" smtClean="0"/>
          </a:p>
          <a:p>
            <a:r>
              <a:rPr lang="en-US" baseline="0" dirty="0" smtClean="0"/>
              <a:t>At the bottom of the editor there are lists that you can use to help you</a:t>
            </a:r>
          </a:p>
          <a:p>
            <a:endParaRPr lang="en-US" baseline="0" dirty="0" smtClean="0"/>
          </a:p>
          <a:p>
            <a:r>
              <a:rPr lang="en-US" baseline="0" dirty="0" smtClean="0"/>
              <a:t>Like </a:t>
            </a:r>
            <a:r>
              <a:rPr lang="en-US" baseline="0" dirty="0" err="1" smtClean="0"/>
              <a:t>constatns</a:t>
            </a:r>
            <a:r>
              <a:rPr lang="en-US" baseline="0" dirty="0" smtClean="0"/>
              <a:t> –which has values only when there are constant values applicable – such as when you’re working with a property like color – then you can see </a:t>
            </a:r>
            <a:r>
              <a:rPr lang="en-US" baseline="0" dirty="0" err="1" smtClean="0"/>
              <a:t>constatns</a:t>
            </a:r>
            <a:r>
              <a:rPr lang="en-US" baseline="0" dirty="0" smtClean="0"/>
              <a:t> like blue or red or green</a:t>
            </a:r>
          </a:p>
          <a:p>
            <a:endParaRPr lang="en-US" baseline="0" dirty="0" smtClean="0"/>
          </a:p>
          <a:p>
            <a:r>
              <a:rPr lang="en-US" baseline="0" dirty="0" smtClean="0"/>
              <a:t>Then many of the global collections are available – showing you the parameters and dataset fields and variables and so on.</a:t>
            </a:r>
          </a:p>
          <a:p>
            <a:endParaRPr lang="en-US" baseline="0" dirty="0" smtClean="0"/>
          </a:p>
          <a:p>
            <a:r>
              <a:rPr lang="en-US" baseline="0" dirty="0" smtClean="0"/>
              <a:t>You can also see the operators available for mathematical, logical or string operations </a:t>
            </a:r>
          </a:p>
          <a:p>
            <a:endParaRPr lang="en-US" baseline="0" dirty="0" smtClean="0"/>
          </a:p>
          <a:p>
            <a:r>
              <a:rPr lang="en-US" baseline="0" dirty="0" smtClean="0"/>
              <a:t>And also helpful – </a:t>
            </a:r>
            <a:r>
              <a:rPr lang="en-US" baseline="0" dirty="0" err="1" smtClean="0"/>
              <a:t>esp</a:t>
            </a:r>
            <a:r>
              <a:rPr lang="en-US" baseline="0" dirty="0" smtClean="0"/>
              <a:t> if you’re not familiar with the available functions or can’t remember the syntax – the list of common functions – grouped logically – for example string manipulation functions are grouped together, and arithmetic operations are together, and aggregate functions are all together as a group.</a:t>
            </a:r>
          </a:p>
          <a:p>
            <a:r>
              <a:rPr lang="en-US" baseline="0" dirty="0" smtClean="0"/>
              <a:t> (stop)</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20</a:t>
            </a:fld>
            <a:endParaRPr lang="en-US"/>
          </a:p>
        </p:txBody>
      </p:sp>
    </p:spTree>
    <p:extLst>
      <p:ext uri="{BB962C8B-B14F-4D97-AF65-F5344CB8AC3E}">
        <p14:creationId xmlns:p14="http://schemas.microsoft.com/office/powerpoint/2010/main" val="20735132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learned in the previous module how to add expressions to a report – either by typing into a textbox directly or by using the expression editor. Now we’re going to explore some simple examples of expressions that you’ll likely use in many of your reports.</a:t>
            </a:r>
          </a:p>
          <a:p>
            <a:endParaRPr lang="en-US" baseline="0" dirty="0" smtClean="0"/>
          </a:p>
          <a:p>
            <a:r>
              <a:rPr lang="en-US" baseline="0" dirty="0" smtClean="0"/>
              <a:t>First, if you use report parameters – you might want to add the labels to the report. If a user can select multiple values for a single parameter, you need a way to make one big string out of all the values. You can use the Join function to combine values in an array, which is how multi-select parameters are stored. You just reference the parameters collection, then the specific parameter that you want – including its value property – or optionally its label property – as the first </a:t>
            </a:r>
            <a:r>
              <a:rPr lang="en-US" baseline="0" dirty="0" err="1" smtClean="0"/>
              <a:t>argumnet</a:t>
            </a:r>
            <a:r>
              <a:rPr lang="en-US" baseline="0" dirty="0" smtClean="0"/>
              <a:t> of the join function and specify a delimiter in the second argument. Remember that </a:t>
            </a:r>
            <a:r>
              <a:rPr lang="en-US" baseline="0" dirty="0" err="1" smtClean="0"/>
              <a:t>intellisense</a:t>
            </a:r>
            <a:r>
              <a:rPr lang="en-US" baseline="0" dirty="0" smtClean="0"/>
              <a:t> in the expression editor helps you remember how to construct the syntax after you type in the join function…</a:t>
            </a:r>
          </a:p>
          <a:p>
            <a:endParaRPr lang="en-US" baseline="0" dirty="0" smtClean="0"/>
          </a:p>
          <a:p>
            <a:r>
              <a:rPr lang="en-US" baseline="0" dirty="0" smtClean="0"/>
              <a:t>Then you’ll probably perform a lot of concatenation of string values – here is an example of combining a field value with a constant string to use as a label in a </a:t>
            </a:r>
            <a:r>
              <a:rPr lang="en-US" baseline="0" dirty="0" err="1" smtClean="0"/>
              <a:t>tablix</a:t>
            </a:r>
            <a:r>
              <a:rPr lang="en-US" baseline="0" dirty="0" smtClean="0"/>
              <a:t>. When concatenating, you need to be sure that all the items are strings – use conversion functions if necessary.</a:t>
            </a:r>
          </a:p>
          <a:p>
            <a:endParaRPr lang="en-US" baseline="0" dirty="0" smtClean="0"/>
          </a:p>
          <a:p>
            <a:r>
              <a:rPr lang="en-US" baseline="0" dirty="0" smtClean="0"/>
              <a:t>And Conditional formatting is a great way to create dynamic and visually informative reports – any property that accepts expressions is a candidate for conditional formatting. This example sets the color property of a textbox based on </a:t>
            </a:r>
            <a:r>
              <a:rPr lang="en-US" baseline="0" dirty="0" err="1" smtClean="0"/>
              <a:t>whehter</a:t>
            </a:r>
            <a:r>
              <a:rPr lang="en-US" baseline="0" dirty="0" smtClean="0"/>
              <a:t> the sales amount for the group of rows in </a:t>
            </a:r>
            <a:r>
              <a:rPr lang="en-US" baseline="0" dirty="0" err="1" smtClean="0"/>
              <a:t>sscope</a:t>
            </a:r>
            <a:r>
              <a:rPr lang="en-US" baseline="0" dirty="0" smtClean="0"/>
              <a:t> is above or below 1 million…</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21</a:t>
            </a:fld>
            <a:endParaRPr lang="en-US"/>
          </a:p>
        </p:txBody>
      </p:sp>
    </p:spTree>
    <p:extLst>
      <p:ext uri="{BB962C8B-B14F-4D97-AF65-F5344CB8AC3E}">
        <p14:creationId xmlns:p14="http://schemas.microsoft.com/office/powerpoint/2010/main" val="3459349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Built-in fields were called global variables in previous versions of Reporting Services.</a:t>
            </a:r>
          </a:p>
          <a:p>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In the Report Data window, the Built-in Fields folder contains eight fields that you can use to add an expression quickly to a text box when you want to display information that is specific to your report, such as the </a:t>
            </a:r>
            <a:r>
              <a:rPr lang="en-US" sz="1200" i="1" kern="1200" dirty="0" smtClean="0">
                <a:solidFill>
                  <a:schemeClr val="tx1"/>
                </a:solidFill>
                <a:effectLst/>
                <a:latin typeface="Arial" pitchFamily="34" charset="0"/>
                <a:ea typeface="+mn-ea"/>
                <a:cs typeface="+mn-cs"/>
              </a:rPr>
              <a:t>Execution Time </a:t>
            </a:r>
            <a:r>
              <a:rPr lang="en-US" sz="1200" kern="1200" dirty="0" smtClean="0">
                <a:solidFill>
                  <a:schemeClr val="tx1"/>
                </a:solidFill>
                <a:effectLst/>
                <a:latin typeface="Arial" pitchFamily="34" charset="0"/>
                <a:ea typeface="+mn-ea"/>
                <a:cs typeface="+mn-cs"/>
              </a:rPr>
              <a:t>or the </a:t>
            </a:r>
            <a:r>
              <a:rPr lang="en-US" sz="1200" i="1" kern="1200" dirty="0" smtClean="0">
                <a:solidFill>
                  <a:schemeClr val="tx1"/>
                </a:solidFill>
                <a:effectLst/>
                <a:latin typeface="Arial" pitchFamily="34" charset="0"/>
                <a:ea typeface="+mn-ea"/>
                <a:cs typeface="+mn-cs"/>
              </a:rPr>
              <a:t>Report Server URL.</a:t>
            </a:r>
            <a:r>
              <a:rPr lang="en-US" sz="1200" kern="1200" dirty="0" smtClean="0">
                <a:solidFill>
                  <a:schemeClr val="tx1"/>
                </a:solidFill>
                <a:effectLst/>
                <a:latin typeface="Arial" pitchFamily="34" charset="0"/>
                <a:ea typeface="+mn-ea"/>
                <a:cs typeface="+mn-cs"/>
              </a:rPr>
              <a:t>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You can use a built-in field in any text box in your report, but you can use the built-in fields </a:t>
            </a:r>
            <a:r>
              <a:rPr lang="en-US" sz="1200" i="1" kern="1200" dirty="0" smtClean="0">
                <a:solidFill>
                  <a:schemeClr val="tx1"/>
                </a:solidFill>
                <a:effectLst/>
                <a:latin typeface="Arial" pitchFamily="34" charset="0"/>
                <a:ea typeface="+mn-ea"/>
                <a:cs typeface="+mn-cs"/>
              </a:rPr>
              <a:t>Page Number </a:t>
            </a:r>
            <a:r>
              <a:rPr lang="en-US" sz="1200" kern="1200" dirty="0" smtClean="0">
                <a:solidFill>
                  <a:schemeClr val="tx1"/>
                </a:solidFill>
                <a:effectLst/>
                <a:latin typeface="Arial" pitchFamily="34" charset="0"/>
                <a:ea typeface="+mn-ea"/>
                <a:cs typeface="+mn-cs"/>
              </a:rPr>
              <a:t>and </a:t>
            </a:r>
            <a:r>
              <a:rPr lang="en-US" sz="1200" i="1" kern="1200" dirty="0" smtClean="0">
                <a:solidFill>
                  <a:schemeClr val="tx1"/>
                </a:solidFill>
                <a:effectLst/>
                <a:latin typeface="Arial" pitchFamily="34" charset="0"/>
                <a:ea typeface="+mn-ea"/>
                <a:cs typeface="+mn-cs"/>
              </a:rPr>
              <a:t>Total Pages </a:t>
            </a:r>
            <a:r>
              <a:rPr lang="en-US" sz="1200" kern="1200" dirty="0" smtClean="0">
                <a:solidFill>
                  <a:schemeClr val="tx1"/>
                </a:solidFill>
                <a:effectLst/>
                <a:latin typeface="Arial" pitchFamily="34" charset="0"/>
                <a:ea typeface="+mn-ea"/>
                <a:cs typeface="+mn-cs"/>
              </a:rPr>
              <a:t>only in the report’s page header or page footer. A simple expression for a built-in field includes an ampersand symbol (&amp;) in front of the field name. To reference a built-in-field in a more complex expression, you use the </a:t>
            </a:r>
            <a:r>
              <a:rPr lang="en-US" sz="1200" i="1" kern="1200" dirty="0" err="1" smtClean="0">
                <a:solidFill>
                  <a:schemeClr val="tx1"/>
                </a:solidFill>
                <a:effectLst/>
                <a:latin typeface="Arial" pitchFamily="34" charset="0"/>
                <a:ea typeface="+mn-ea"/>
                <a:cs typeface="+mn-cs"/>
              </a:rPr>
              <a:t>Globals</a:t>
            </a:r>
            <a:r>
              <a:rPr lang="en-US" sz="1200" kern="1200" dirty="0" smtClean="0">
                <a:solidFill>
                  <a:schemeClr val="tx1"/>
                </a:solidFill>
                <a:effectLst/>
                <a:latin typeface="Arial" pitchFamily="34" charset="0"/>
                <a:ea typeface="+mn-ea"/>
                <a:cs typeface="+mn-cs"/>
              </a:rPr>
              <a:t> collection.</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A really helpful pair of built-in fields are</a:t>
            </a:r>
            <a:r>
              <a:rPr lang="en-US" sz="1200" kern="1200" baseline="0" dirty="0" smtClean="0">
                <a:solidFill>
                  <a:schemeClr val="tx1"/>
                </a:solidFill>
                <a:effectLst/>
                <a:latin typeface="Arial" pitchFamily="34" charset="0"/>
                <a:ea typeface="+mn-ea"/>
                <a:cs typeface="+mn-cs"/>
              </a:rPr>
              <a:t> the </a:t>
            </a:r>
            <a:r>
              <a:rPr lang="en-US" sz="1200" kern="1200" baseline="0" dirty="0" err="1" smtClean="0">
                <a:solidFill>
                  <a:schemeClr val="tx1"/>
                </a:solidFill>
                <a:effectLst/>
                <a:latin typeface="Arial" pitchFamily="34" charset="0"/>
                <a:ea typeface="+mn-ea"/>
                <a:cs typeface="+mn-cs"/>
              </a:rPr>
              <a:t>REnderFormat</a:t>
            </a:r>
            <a:r>
              <a:rPr lang="en-US" sz="1200" kern="1200" baseline="0" dirty="0" smtClean="0">
                <a:solidFill>
                  <a:schemeClr val="tx1"/>
                </a:solidFill>
                <a:effectLst/>
                <a:latin typeface="Arial" pitchFamily="34" charset="0"/>
                <a:ea typeface="+mn-ea"/>
                <a:cs typeface="+mn-cs"/>
              </a:rPr>
              <a:t> fields – you can set up expressions that change the appearance of your report based on the current rendering…</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(stop)</a:t>
            </a:r>
            <a:endParaRPr lang="en-US" sz="120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22</a:t>
            </a:fld>
            <a:endParaRPr lang="en-US"/>
          </a:p>
        </p:txBody>
      </p:sp>
    </p:spTree>
    <p:extLst>
      <p:ext uri="{BB962C8B-B14F-4D97-AF65-F5344CB8AC3E}">
        <p14:creationId xmlns:p14="http://schemas.microsoft.com/office/powerpoint/2010/main" val="3451836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a lot of expressions that we use in reports</a:t>
            </a:r>
            <a:r>
              <a:rPr lang="en-US" baseline="0" dirty="0" smtClean="0"/>
              <a:t> that are considered simple expressions. Simple expressions refer to a single item – when you look at a report layout in design mode, you don’t see data – you see expressions that tell Reporting Services where to place data that it retrieved from a query or data that it’s calculated based on an expression. Placeholders were introduced in SQL Server 2008 to make it easier to see what a textbox contains – in prior versions, you saw only a portion of the expression that could fit in the space allocated. Otherwise you had to open the Expression Editor. Let’s take a look at the types of placeholders we can now use. </a:t>
            </a:r>
          </a:p>
          <a:p>
            <a:endParaRPr lang="en-US" baseline="0" dirty="0" smtClean="0"/>
          </a:p>
          <a:p>
            <a:r>
              <a:rPr lang="en-US" baseline="0" dirty="0" smtClean="0"/>
              <a:t>First, we have the Fields collection. As you learned in a previous module, the Fields collection is part of a dataset and stores the values retrieved by a query. You also learned that when you drag and drop a field from the report data pane into a textbox, the report designer automatically creates a placeholder for you which includes the field name and encloses it in brackets. But – under the covers – the placeholder is really just for display purposes – If you were to look at the XML structure of the report – or use the Expression Editor to look at the textbox contents – you’d see an expression that includes the name of the collection – Fields – the name of the field – such as Sales Amount – and then the property to display – in this case Value.  You can also use placeholders with aggregate functions, which the report designer creates when you use the Add Total command in a </a:t>
            </a:r>
            <a:r>
              <a:rPr lang="en-US" baseline="0" dirty="0" err="1" smtClean="0"/>
              <a:t>tablix</a:t>
            </a:r>
            <a:r>
              <a:rPr lang="en-US" baseline="0" dirty="0" smtClean="0"/>
              <a:t>.</a:t>
            </a:r>
          </a:p>
          <a:p>
            <a:endParaRPr lang="en-US" baseline="0" dirty="0" smtClean="0"/>
          </a:p>
          <a:p>
            <a:r>
              <a:rPr lang="en-US" baseline="0" dirty="0" smtClean="0"/>
              <a:t>Another collection type that uses placeholders is Parameters – specifically report parameters. You’ll learn more about parameters in a separate module, but for now – let’s just concentrate on how you refer to report parameters in an expression. If I have a parameter named Business Type, then I can refer to it as you see here – but using an @ symbol as a prefix to the parameter name – </a:t>
            </a:r>
            <a:r>
              <a:rPr lang="en-US" baseline="0" dirty="0" err="1" smtClean="0"/>
              <a:t>BusinessType</a:t>
            </a:r>
            <a:r>
              <a:rPr lang="en-US" baseline="0" dirty="0" smtClean="0"/>
              <a:t> – and enclosing the entire string – prefix and parameter name – in brackets.</a:t>
            </a:r>
          </a:p>
          <a:p>
            <a:endParaRPr lang="en-US" baseline="0" dirty="0" smtClean="0"/>
          </a:p>
          <a:p>
            <a:r>
              <a:rPr lang="en-US" baseline="0" dirty="0" smtClean="0"/>
              <a:t>Then we have the </a:t>
            </a:r>
            <a:r>
              <a:rPr lang="en-US" baseline="0" dirty="0" err="1" smtClean="0"/>
              <a:t>Globals</a:t>
            </a:r>
            <a:r>
              <a:rPr lang="en-US" baseline="0" dirty="0" smtClean="0"/>
              <a:t> collection. Later in this module, we’ll go into more detail about </a:t>
            </a:r>
            <a:r>
              <a:rPr lang="en-US" baseline="0" dirty="0" err="1" smtClean="0"/>
              <a:t>Globals</a:t>
            </a:r>
            <a:r>
              <a:rPr lang="en-US" baseline="0" dirty="0" smtClean="0"/>
              <a:t>. A very common item in the </a:t>
            </a:r>
            <a:r>
              <a:rPr lang="en-US" baseline="0" dirty="0" err="1" smtClean="0"/>
              <a:t>globals</a:t>
            </a:r>
            <a:r>
              <a:rPr lang="en-US" baseline="0" dirty="0" smtClean="0"/>
              <a:t> collection is the page number which you’ll want to include in the footer of a report. </a:t>
            </a:r>
          </a:p>
          <a:p>
            <a:endParaRPr lang="en-US" baseline="0" dirty="0" smtClean="0"/>
          </a:p>
          <a:p>
            <a:r>
              <a:rPr lang="en-US" baseline="0" dirty="0" smtClean="0"/>
              <a:t>Anything else is a complex expression and the report designer won’t give you any hints. It will just use the generic expression placeholder that you see here for anything that doesn’t fit into the other categories that you see here. The example expression here is a common one that you would use to add custom labels for row groups or column groups.</a:t>
            </a:r>
          </a:p>
          <a:p>
            <a:r>
              <a:rPr lang="en-US" dirty="0" smtClean="0"/>
              <a:t> (stop)</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23</a:t>
            </a:fld>
            <a:endParaRPr lang="en-US"/>
          </a:p>
        </p:txBody>
      </p:sp>
    </p:spTree>
    <p:extLst>
      <p:ext uri="{BB962C8B-B14F-4D97-AF65-F5344CB8AC3E}">
        <p14:creationId xmlns:p14="http://schemas.microsoft.com/office/powerpoint/2010/main" val="9145262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We first learned about collections with</a:t>
            </a:r>
            <a:r>
              <a:rPr lang="en-US" sz="1200" kern="1200" baseline="0" dirty="0" smtClean="0">
                <a:solidFill>
                  <a:schemeClr val="tx1"/>
                </a:solidFill>
                <a:effectLst/>
                <a:latin typeface="Arial" pitchFamily="34" charset="0"/>
                <a:ea typeface="+mn-ea"/>
                <a:cs typeface="+mn-cs"/>
              </a:rPr>
              <a:t> regard to datasets which has fields and parameters collections. There are also Global collections that belong to a report and are useful for creating expressions. Let’s look at these collections one by one:</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 datasets collection allows you access information</a:t>
            </a:r>
            <a:r>
              <a:rPr lang="en-US" sz="1200" kern="1200" baseline="0" dirty="0" smtClean="0">
                <a:solidFill>
                  <a:schemeClr val="tx1"/>
                </a:solidFill>
                <a:effectLst/>
                <a:latin typeface="Arial" pitchFamily="34" charset="0"/>
                <a:ea typeface="+mn-ea"/>
                <a:cs typeface="+mn-cs"/>
              </a:rPr>
              <a:t> about the datasets that are included in a report. From a user perspective, this isn’t a particularly useful collection, but for developers who need to troubleshoot report problems – particularly when using dynamic datasets – you can add a textbox that displays the command text and see exactly what query is being sent to the data source by using the command text property as shown here. </a:t>
            </a:r>
            <a:r>
              <a:rPr lang="en-US" sz="1200" kern="1200" dirty="0" smtClean="0">
                <a:solidFill>
                  <a:schemeClr val="tx1"/>
                </a:solidFill>
                <a:effectLst/>
                <a:latin typeface="Arial" pitchFamily="34" charset="0"/>
                <a:ea typeface="+mn-ea"/>
                <a:cs typeface="+mn-cs"/>
              </a:rPr>
              <a:t>Datasets!Dataset1.CommandText</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Likewise</a:t>
            </a:r>
            <a:r>
              <a:rPr lang="en-US" sz="1200" kern="1200" baseline="0" dirty="0" smtClean="0">
                <a:solidFill>
                  <a:schemeClr val="tx1"/>
                </a:solidFill>
                <a:effectLst/>
                <a:latin typeface="Arial" pitchFamily="34" charset="0"/>
                <a:ea typeface="+mn-ea"/>
                <a:cs typeface="+mn-cs"/>
              </a:rPr>
              <a:t> there’s a data sources collection that’s not commonly used except for troubleshooting purposes – you can check the reference to a data source…</a:t>
            </a:r>
          </a:p>
          <a:p>
            <a:r>
              <a:rPr lang="en-US" sz="1200" kern="1200" dirty="0" err="1" smtClean="0">
                <a:solidFill>
                  <a:schemeClr val="tx1"/>
                </a:solidFill>
                <a:effectLst/>
                <a:latin typeface="Arial" pitchFamily="34" charset="0"/>
                <a:ea typeface="+mn-ea"/>
                <a:cs typeface="+mn-cs"/>
              </a:rPr>
              <a:t>DataSources!AdventureWorks.DataSourceReference</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We’ve seen the fields</a:t>
            </a:r>
            <a:r>
              <a:rPr lang="en-US" sz="1200" kern="1200" baseline="0" dirty="0" smtClean="0">
                <a:solidFill>
                  <a:schemeClr val="tx1"/>
                </a:solidFill>
                <a:effectLst/>
                <a:latin typeface="Arial" pitchFamily="34" charset="0"/>
                <a:ea typeface="+mn-ea"/>
                <a:cs typeface="+mn-cs"/>
              </a:rPr>
              <a:t> collection before - </a:t>
            </a:r>
            <a:r>
              <a:rPr lang="en-US" sz="1200" kern="1200" dirty="0" smtClean="0">
                <a:solidFill>
                  <a:schemeClr val="tx1"/>
                </a:solidFill>
                <a:effectLst/>
                <a:latin typeface="Arial" pitchFamily="34" charset="0"/>
                <a:ea typeface="+mn-ea"/>
                <a:cs typeface="+mn-cs"/>
              </a:rPr>
              <a:t>Fields!... Belong</a:t>
            </a:r>
            <a:r>
              <a:rPr lang="en-US" sz="1200" kern="1200" baseline="0" dirty="0" smtClean="0">
                <a:solidFill>
                  <a:schemeClr val="tx1"/>
                </a:solidFill>
                <a:effectLst/>
                <a:latin typeface="Arial" pitchFamily="34" charset="0"/>
                <a:ea typeface="+mn-ea"/>
                <a:cs typeface="+mn-cs"/>
              </a:rPr>
              <a:t> to a dataset – when you assign a field to a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you automatically assign the dataset to which the field belongs to the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So you can’t reference ANY field in a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textbox but only fields in the same dataset. </a:t>
            </a:r>
          </a:p>
          <a:p>
            <a:endParaRPr lang="en-US" sz="1200" kern="1200" baseline="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There’s a </a:t>
            </a:r>
            <a:r>
              <a:rPr lang="en-US" sz="1200" kern="1200" dirty="0" err="1" smtClean="0">
                <a:solidFill>
                  <a:schemeClr val="tx1"/>
                </a:solidFill>
                <a:effectLst/>
                <a:latin typeface="Arial" pitchFamily="34" charset="0"/>
                <a:ea typeface="+mn-ea"/>
                <a:cs typeface="+mn-cs"/>
              </a:rPr>
              <a:t>globals</a:t>
            </a:r>
            <a:r>
              <a:rPr lang="en-US" sz="1200" kern="1200" dirty="0" smtClean="0">
                <a:solidFill>
                  <a:schemeClr val="tx1"/>
                </a:solidFill>
                <a:effectLst/>
                <a:latin typeface="Arial" pitchFamily="34" charset="0"/>
                <a:ea typeface="+mn-ea"/>
                <a:cs typeface="+mn-cs"/>
              </a:rPr>
              <a:t> collection which contains many</a:t>
            </a:r>
            <a:r>
              <a:rPr lang="en-US" sz="1200" kern="1200" baseline="0" dirty="0" smtClean="0">
                <a:solidFill>
                  <a:schemeClr val="tx1"/>
                </a:solidFill>
                <a:effectLst/>
                <a:latin typeface="Arial" pitchFamily="34" charset="0"/>
                <a:ea typeface="+mn-ea"/>
                <a:cs typeface="+mn-cs"/>
              </a:rPr>
              <a:t> different objects that are generic in nature – that is, they belong to the report but there’s no dependency on data – things like execution time or page numbering. Later in this module,  I’ll explain more about this collection which we refer to as built-in fields.</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err="1" smtClean="0">
                <a:solidFill>
                  <a:schemeClr val="tx1"/>
                </a:solidFill>
                <a:effectLst/>
                <a:latin typeface="Arial" pitchFamily="34" charset="0"/>
                <a:ea typeface="+mn-ea"/>
                <a:cs typeface="+mn-cs"/>
              </a:rPr>
              <a:t>Parameters!year.Label</a:t>
            </a:r>
            <a:r>
              <a:rPr lang="en-US" sz="1200" kern="1200" dirty="0" smtClean="0">
                <a:solidFill>
                  <a:schemeClr val="tx1"/>
                </a:solidFill>
                <a:effectLst/>
                <a:latin typeface="Arial" pitchFamily="34" charset="0"/>
                <a:ea typeface="+mn-ea"/>
                <a:cs typeface="+mn-cs"/>
              </a:rPr>
              <a:t> – We</a:t>
            </a:r>
            <a:r>
              <a:rPr lang="en-US" sz="1200" kern="1200" baseline="0" dirty="0" smtClean="0">
                <a:solidFill>
                  <a:schemeClr val="tx1"/>
                </a:solidFill>
                <a:effectLst/>
                <a:latin typeface="Arial" pitchFamily="34" charset="0"/>
                <a:ea typeface="+mn-ea"/>
                <a:cs typeface="+mn-cs"/>
              </a:rPr>
              <a:t> add report parameters to a report typically to prompt a user for information – it might pass to a query or it might be used to change a property in the report. If it’s used for a query, you might want to display the user’s selection in the report so that if they print the report out or export it to another format for offline viewing, they will know that the data they’re looking at is filtered. We saw an example of that in the previous demonstration. </a:t>
            </a:r>
          </a:p>
          <a:p>
            <a:endParaRPr lang="en-US" sz="1200" kern="1200" dirty="0" smtClean="0">
              <a:solidFill>
                <a:schemeClr val="tx1"/>
              </a:solidFill>
              <a:effectLst/>
              <a:latin typeface="Arial" pitchFamily="34" charset="0"/>
              <a:ea typeface="+mn-ea"/>
              <a:cs typeface="+mn-cs"/>
            </a:endParaRPr>
          </a:p>
          <a:p>
            <a:r>
              <a:rPr lang="en-US" sz="1200" kern="1200" dirty="0" err="1" smtClean="0">
                <a:solidFill>
                  <a:schemeClr val="tx1"/>
                </a:solidFill>
                <a:effectLst/>
                <a:latin typeface="Arial" pitchFamily="34" charset="0"/>
                <a:ea typeface="+mn-ea"/>
                <a:cs typeface="+mn-cs"/>
              </a:rPr>
              <a:t>ReportItems</a:t>
            </a:r>
            <a:r>
              <a:rPr lang="en-US" sz="1200" kern="1200" baseline="0" dirty="0" smtClean="0">
                <a:solidFill>
                  <a:schemeClr val="tx1"/>
                </a:solidFill>
                <a:effectLst/>
                <a:latin typeface="Arial" pitchFamily="34" charset="0"/>
                <a:ea typeface="+mn-ea"/>
                <a:cs typeface="+mn-cs"/>
              </a:rPr>
              <a:t> is one of those collections that you might not know about when you get started with Reporting Services because it’s not visible as a collection in the report data pane nor is it in the Expression Editor. But it can be useful when you need to reference the value in a particular textbox that in turn may  be the result of some calculation. Rather than copy and paste around the same calculation, you can define it once and then use the </a:t>
            </a:r>
            <a:r>
              <a:rPr lang="en-US" sz="1200" kern="1200" baseline="0" dirty="0" err="1" smtClean="0">
                <a:solidFill>
                  <a:schemeClr val="tx1"/>
                </a:solidFill>
                <a:effectLst/>
                <a:latin typeface="Arial" pitchFamily="34" charset="0"/>
                <a:ea typeface="+mn-ea"/>
                <a:cs typeface="+mn-cs"/>
              </a:rPr>
              <a:t>ReportItems</a:t>
            </a:r>
            <a:r>
              <a:rPr lang="en-US" sz="1200" kern="1200" baseline="0" dirty="0" smtClean="0">
                <a:solidFill>
                  <a:schemeClr val="tx1"/>
                </a:solidFill>
                <a:effectLst/>
                <a:latin typeface="Arial" pitchFamily="34" charset="0"/>
                <a:ea typeface="+mn-ea"/>
                <a:cs typeface="+mn-cs"/>
              </a:rPr>
              <a:t> collection to reference it. It’s another example of having one place to change. Something else important about </a:t>
            </a:r>
            <a:r>
              <a:rPr lang="en-US" sz="1200" kern="1200" baseline="0" dirty="0" err="1" smtClean="0">
                <a:solidFill>
                  <a:schemeClr val="tx1"/>
                </a:solidFill>
                <a:effectLst/>
                <a:latin typeface="Arial" pitchFamily="34" charset="0"/>
                <a:ea typeface="+mn-ea"/>
                <a:cs typeface="+mn-cs"/>
              </a:rPr>
              <a:t>reportitems</a:t>
            </a:r>
            <a:r>
              <a:rPr lang="en-US" sz="1200" kern="1200" baseline="0" dirty="0" smtClean="0">
                <a:solidFill>
                  <a:schemeClr val="tx1"/>
                </a:solidFill>
                <a:effectLst/>
                <a:latin typeface="Arial" pitchFamily="34" charset="0"/>
                <a:ea typeface="+mn-ea"/>
                <a:cs typeface="+mn-cs"/>
              </a:rPr>
              <a:t> – the value is available after the rendering of the page – for example a page renders the report body first and then the page header and footer – at that pint, the dataset is no longer available but what if you want to use a value in an expression that you display in a header and footer – </a:t>
            </a:r>
            <a:r>
              <a:rPr lang="en-US" sz="1200" kern="1200" baseline="0" dirty="0" err="1" smtClean="0">
                <a:solidFill>
                  <a:schemeClr val="tx1"/>
                </a:solidFill>
                <a:effectLst/>
                <a:latin typeface="Arial" pitchFamily="34" charset="0"/>
                <a:ea typeface="+mn-ea"/>
                <a:cs typeface="+mn-cs"/>
              </a:rPr>
              <a:t>simple,you</a:t>
            </a:r>
            <a:r>
              <a:rPr lang="en-US" sz="1200" kern="1200" baseline="0" dirty="0" smtClean="0">
                <a:solidFill>
                  <a:schemeClr val="tx1"/>
                </a:solidFill>
                <a:effectLst/>
                <a:latin typeface="Arial" pitchFamily="34" charset="0"/>
                <a:ea typeface="+mn-ea"/>
                <a:cs typeface="+mn-cs"/>
              </a:rPr>
              <a:t> use report items</a:t>
            </a:r>
          </a:p>
          <a:p>
            <a:endParaRPr lang="en-US" sz="1200" kern="1200" dirty="0" smtClean="0">
              <a:solidFill>
                <a:schemeClr val="tx1"/>
              </a:solidFill>
              <a:effectLst/>
              <a:latin typeface="Arial" pitchFamily="34" charset="0"/>
              <a:ea typeface="+mn-ea"/>
              <a:cs typeface="+mn-cs"/>
            </a:endParaRPr>
          </a:p>
          <a:p>
            <a:r>
              <a:rPr lang="en-US" sz="1200" kern="1200" dirty="0" err="1" smtClean="0">
                <a:solidFill>
                  <a:schemeClr val="tx1"/>
                </a:solidFill>
                <a:effectLst/>
                <a:latin typeface="Arial" pitchFamily="34" charset="0"/>
                <a:ea typeface="+mn-ea"/>
                <a:cs typeface="+mn-cs"/>
              </a:rPr>
              <a:t>User!UserID</a:t>
            </a:r>
            <a:r>
              <a:rPr lang="en-US" sz="1200" kern="1200" dirty="0" smtClean="0">
                <a:solidFill>
                  <a:schemeClr val="tx1"/>
                </a:solidFill>
                <a:effectLst/>
                <a:latin typeface="Arial" pitchFamily="34" charset="0"/>
                <a:ea typeface="+mn-ea"/>
                <a:cs typeface="+mn-cs"/>
              </a:rPr>
              <a:t> is a special collection</a:t>
            </a:r>
            <a:r>
              <a:rPr lang="en-US" sz="1200" kern="1200" baseline="0" dirty="0" smtClean="0">
                <a:solidFill>
                  <a:schemeClr val="tx1"/>
                </a:solidFill>
                <a:effectLst/>
                <a:latin typeface="Arial" pitchFamily="34" charset="0"/>
                <a:ea typeface="+mn-ea"/>
                <a:cs typeface="+mn-cs"/>
              </a:rPr>
              <a:t> that you use for either applying data-level security for the current user or for setting report properties based on the user’s regional settings which is useful when you need to create multilingual reports.</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err="1" smtClean="0">
                <a:solidFill>
                  <a:schemeClr val="tx1"/>
                </a:solidFill>
                <a:effectLst/>
                <a:latin typeface="Arial" pitchFamily="34" charset="0"/>
                <a:ea typeface="+mn-ea"/>
                <a:cs typeface="+mn-cs"/>
              </a:rPr>
              <a:t>Variables!TaxRate.Value</a:t>
            </a:r>
            <a:r>
              <a:rPr lang="en-US" sz="1200" kern="1200" dirty="0" smtClean="0">
                <a:solidFill>
                  <a:schemeClr val="tx1"/>
                </a:solidFill>
                <a:effectLst/>
                <a:latin typeface="Arial" pitchFamily="34" charset="0"/>
                <a:ea typeface="+mn-ea"/>
                <a:cs typeface="+mn-cs"/>
              </a:rPr>
              <a:t> – You</a:t>
            </a:r>
            <a:r>
              <a:rPr lang="en-US" sz="1200" kern="1200" baseline="0" dirty="0" smtClean="0">
                <a:solidFill>
                  <a:schemeClr val="tx1"/>
                </a:solidFill>
                <a:effectLst/>
                <a:latin typeface="Arial" pitchFamily="34" charset="0"/>
                <a:ea typeface="+mn-ea"/>
                <a:cs typeface="+mn-cs"/>
              </a:rPr>
              <a:t> can create variable to store values at the report level or at the group level </a:t>
            </a:r>
            <a:r>
              <a:rPr lang="en-US" sz="1200" kern="1200" dirty="0" smtClean="0">
                <a:solidFill>
                  <a:schemeClr val="tx1"/>
                </a:solidFill>
                <a:effectLst/>
                <a:latin typeface="Arial" pitchFamily="34" charset="0"/>
                <a:ea typeface="+mn-ea"/>
                <a:cs typeface="+mn-cs"/>
              </a:rPr>
              <a:t>and then use the variables collection</a:t>
            </a:r>
            <a:r>
              <a:rPr lang="en-US" sz="1200" kern="1200" baseline="0" dirty="0" smtClean="0">
                <a:solidFill>
                  <a:schemeClr val="tx1"/>
                </a:solidFill>
                <a:effectLst/>
                <a:latin typeface="Arial" pitchFamily="34" charset="0"/>
                <a:ea typeface="+mn-ea"/>
                <a:cs typeface="+mn-cs"/>
              </a:rPr>
              <a:t> to retrieve the current value of the variable. We’ll take a closer look at variables later in this module. And as we progress through this module, you’ll see demonstrations that show you how to work with other collections too – specifically, the Fields, </a:t>
            </a:r>
            <a:r>
              <a:rPr lang="en-US" sz="1200" kern="1200" baseline="0" dirty="0" err="1" smtClean="0">
                <a:solidFill>
                  <a:schemeClr val="tx1"/>
                </a:solidFill>
                <a:effectLst/>
                <a:latin typeface="Arial" pitchFamily="34" charset="0"/>
                <a:ea typeface="+mn-ea"/>
                <a:cs typeface="+mn-cs"/>
              </a:rPr>
              <a:t>globals</a:t>
            </a:r>
            <a:r>
              <a:rPr lang="en-US" sz="1200" kern="1200" baseline="0" dirty="0" smtClean="0">
                <a:solidFill>
                  <a:schemeClr val="tx1"/>
                </a:solidFill>
                <a:effectLst/>
                <a:latin typeface="Arial" pitchFamily="34" charset="0"/>
                <a:ea typeface="+mn-ea"/>
                <a:cs typeface="+mn-cs"/>
              </a:rPr>
              <a:t>, Parameters, </a:t>
            </a:r>
            <a:r>
              <a:rPr lang="en-US" sz="1200" kern="1200" baseline="0" dirty="0" err="1" smtClean="0">
                <a:solidFill>
                  <a:schemeClr val="tx1"/>
                </a:solidFill>
                <a:effectLst/>
                <a:latin typeface="Arial" pitchFamily="34" charset="0"/>
                <a:ea typeface="+mn-ea"/>
                <a:cs typeface="+mn-cs"/>
              </a:rPr>
              <a:t>ReportItems</a:t>
            </a:r>
            <a:r>
              <a:rPr lang="en-US" sz="1200" kern="1200" baseline="0" dirty="0" smtClean="0">
                <a:solidFill>
                  <a:schemeClr val="tx1"/>
                </a:solidFill>
                <a:effectLst/>
                <a:latin typeface="Arial" pitchFamily="34" charset="0"/>
                <a:ea typeface="+mn-ea"/>
                <a:cs typeface="+mn-cs"/>
              </a:rPr>
              <a:t> collections.</a:t>
            </a:r>
            <a:endParaRPr lang="en-US" sz="1200" kern="1200" dirty="0" smtClean="0">
              <a:solidFill>
                <a:schemeClr val="tx1"/>
              </a:solidFill>
              <a:effectLst/>
              <a:latin typeface="Arial" pitchFamily="34" charset="0"/>
              <a:ea typeface="+mn-ea"/>
              <a:cs typeface="+mn-cs"/>
            </a:endParaRPr>
          </a:p>
          <a:p>
            <a:endParaRPr lang="en-US" dirty="0" smtClean="0"/>
          </a:p>
          <a:p>
            <a:r>
              <a:rPr lang="en-US" dirty="0" smtClean="0"/>
              <a:t>(stop)</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24</a:t>
            </a:fld>
            <a:endParaRPr lang="en-US"/>
          </a:p>
        </p:txBody>
      </p:sp>
    </p:spTree>
    <p:extLst>
      <p:ext uri="{BB962C8B-B14F-4D97-AF65-F5344CB8AC3E}">
        <p14:creationId xmlns:p14="http://schemas.microsoft.com/office/powerpoint/2010/main" val="37595461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You use aggregate functions primarily to summarize many records of numerical data, such as giving a total or average value. You can also use aggregate functions to get the first or last string value in a group of records. </a:t>
            </a:r>
          </a:p>
          <a:p>
            <a:r>
              <a:rPr lang="en-US" sz="1200" kern="1200" dirty="0" smtClean="0">
                <a:solidFill>
                  <a:schemeClr val="tx1"/>
                </a:solidFill>
                <a:effectLst/>
                <a:latin typeface="Arial" pitchFamily="34" charset="0"/>
                <a:ea typeface="+mn-ea"/>
                <a:cs typeface="+mn-cs"/>
              </a:rPr>
              <a:t>To work successfully with aggregate functions, you must first understand how the location of an expression in the report affects when it is evaluated. An expression in the report body has access to the dataset and therefore can reference an object directly in the </a:t>
            </a:r>
            <a:r>
              <a:rPr lang="en-US" sz="1200" i="1" kern="1200" dirty="0" smtClean="0">
                <a:solidFill>
                  <a:schemeClr val="tx1"/>
                </a:solidFill>
                <a:effectLst/>
                <a:latin typeface="Arial" pitchFamily="34" charset="0"/>
                <a:ea typeface="+mn-ea"/>
                <a:cs typeface="+mn-cs"/>
              </a:rPr>
              <a:t>Fields</a:t>
            </a:r>
            <a:r>
              <a:rPr lang="en-US" sz="1200" kern="1200" dirty="0" smtClean="0">
                <a:solidFill>
                  <a:schemeClr val="tx1"/>
                </a:solidFill>
                <a:effectLst/>
                <a:latin typeface="Arial" pitchFamily="34" charset="0"/>
                <a:ea typeface="+mn-ea"/>
                <a:cs typeface="+mn-cs"/>
              </a:rPr>
              <a:t> collection. However, an expression in the page header or page footer is evaluated after the report body is processed when the dataset is no longer available. Although you can no longer use the </a:t>
            </a:r>
            <a:r>
              <a:rPr lang="en-US" sz="1200" i="1" kern="1200" dirty="0" smtClean="0">
                <a:solidFill>
                  <a:schemeClr val="tx1"/>
                </a:solidFill>
                <a:effectLst/>
                <a:latin typeface="Arial" pitchFamily="34" charset="0"/>
                <a:ea typeface="+mn-ea"/>
                <a:cs typeface="+mn-cs"/>
              </a:rPr>
              <a:t>Fields</a:t>
            </a:r>
            <a:r>
              <a:rPr lang="en-US" sz="1200" kern="1200" dirty="0" smtClean="0">
                <a:solidFill>
                  <a:schemeClr val="tx1"/>
                </a:solidFill>
                <a:effectLst/>
                <a:latin typeface="Arial" pitchFamily="34" charset="0"/>
                <a:ea typeface="+mn-ea"/>
                <a:cs typeface="+mn-cs"/>
              </a:rPr>
              <a:t> collection, you can access the results of the report processing by referencing an object in the </a:t>
            </a:r>
            <a:r>
              <a:rPr lang="en-US" sz="1200" i="1" kern="1200" dirty="0" err="1" smtClean="0">
                <a:solidFill>
                  <a:schemeClr val="tx1"/>
                </a:solidFill>
                <a:effectLst/>
                <a:latin typeface="Arial" pitchFamily="34" charset="0"/>
                <a:ea typeface="+mn-ea"/>
                <a:cs typeface="+mn-cs"/>
              </a:rPr>
              <a:t>ReportItems</a:t>
            </a:r>
            <a:r>
              <a:rPr lang="en-US" sz="1200" kern="1200" dirty="0" smtClean="0">
                <a:solidFill>
                  <a:schemeClr val="tx1"/>
                </a:solidFill>
                <a:effectLst/>
                <a:latin typeface="Arial" pitchFamily="34" charset="0"/>
                <a:ea typeface="+mn-ea"/>
                <a:cs typeface="+mn-cs"/>
              </a:rPr>
              <a:t> collection.</a:t>
            </a:r>
          </a:p>
          <a:p>
            <a:endParaRPr lang="en-US" dirty="0" smtClean="0"/>
          </a:p>
          <a:p>
            <a:r>
              <a:rPr lang="en-US" dirty="0" smtClean="0"/>
              <a:t>(review)</a:t>
            </a:r>
          </a:p>
          <a:p>
            <a:endParaRPr lang="en-US" dirty="0" smtClean="0"/>
          </a:p>
          <a:p>
            <a:r>
              <a:rPr lang="en-US" dirty="0" smtClean="0"/>
              <a:t>(continue)</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25</a:t>
            </a:fld>
            <a:endParaRPr lang="en-US"/>
          </a:p>
        </p:txBody>
      </p:sp>
    </p:spTree>
    <p:extLst>
      <p:ext uri="{BB962C8B-B14F-4D97-AF65-F5344CB8AC3E}">
        <p14:creationId xmlns:p14="http://schemas.microsoft.com/office/powerpoint/2010/main" val="28894101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a:t>
            </a:r>
            <a:r>
              <a:rPr lang="en-US" sz="1200" kern="1200" baseline="0" dirty="0" smtClean="0">
                <a:solidFill>
                  <a:schemeClr val="tx1"/>
                </a:solidFill>
                <a:effectLst/>
                <a:latin typeface="Arial" pitchFamily="34" charset="0"/>
                <a:ea typeface="+mn-ea"/>
                <a:cs typeface="+mn-cs"/>
              </a:rPr>
              <a:t> first explained about scope in the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Concepts module in this course – now it’s time for me to explain more.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An aggregate function uses a scope argument to determine which detail rows to include in the aggregation.</a:t>
            </a:r>
            <a:r>
              <a:rPr lang="en-US" sz="1200" kern="1200" baseline="0" dirty="0" smtClean="0">
                <a:solidFill>
                  <a:schemeClr val="tx1"/>
                </a:solidFill>
                <a:effectLst/>
                <a:latin typeface="Arial" pitchFamily="34" charset="0"/>
                <a:ea typeface="+mn-ea"/>
                <a:cs typeface="+mn-cs"/>
              </a:rPr>
              <a:t> It can refer to group scope, the scope of a data region, or a dataset.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The purpose of scope is to determine the details rows that need to be included in a calculation.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We haven’t seen the scope ARGUMENT yet because it wasn’t required.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If you omit the </a:t>
            </a:r>
            <a:r>
              <a:rPr lang="en-US" sz="1200" i="1" kern="1200" dirty="0" smtClean="0">
                <a:solidFill>
                  <a:schemeClr val="tx1"/>
                </a:solidFill>
                <a:effectLst/>
                <a:latin typeface="Arial" pitchFamily="34" charset="0"/>
                <a:ea typeface="+mn-ea"/>
                <a:cs typeface="+mn-cs"/>
              </a:rPr>
              <a:t>Scope </a:t>
            </a:r>
            <a:r>
              <a:rPr lang="en-US" sz="1200" kern="1200" dirty="0" smtClean="0">
                <a:solidFill>
                  <a:schemeClr val="tx1"/>
                </a:solidFill>
                <a:effectLst/>
                <a:latin typeface="Arial" pitchFamily="34" charset="0"/>
                <a:ea typeface="+mn-ea"/>
                <a:cs typeface="+mn-cs"/>
              </a:rPr>
              <a:t>argument when using an aggregate function, the scope is inferred by the location of the expression. If the expression appears in a text box in a group (or a property of that text box), then the scope is limited to the dataset rows associated with that group. But…If you want to use a scope other than the inferred scope, you must specify the scope explicitly in the aggregate function.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Whenever</a:t>
            </a:r>
            <a:r>
              <a:rPr lang="en-US" sz="1200" kern="1200" baseline="0" dirty="0" smtClean="0">
                <a:solidFill>
                  <a:schemeClr val="tx1"/>
                </a:solidFill>
                <a:effectLst/>
                <a:latin typeface="Arial" pitchFamily="34" charset="0"/>
                <a:ea typeface="+mn-ea"/>
                <a:cs typeface="+mn-cs"/>
              </a:rPr>
              <a:t> you use an aggregation function in a freestanding textbox, you MUST use a scope argument because there is no row context available.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Let’s look at an example of how to use scope – here’s an expression –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First the expression includes an aggregate function of some kind – like Sum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And then the first argument is some expression that USUALLY resolves as a numerical value when using SUM, Min, MAX etc. – typically it’s a field value but it doesn’t have to be, as long as it’s a numeric result. You can use the First and Last aggregate functions with strings.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The second argument is where you </a:t>
            </a:r>
            <a:r>
              <a:rPr lang="en-US" sz="1200" kern="1200" dirty="0" smtClean="0">
                <a:solidFill>
                  <a:schemeClr val="tx1"/>
                </a:solidFill>
                <a:effectLst/>
                <a:latin typeface="Arial" pitchFamily="34" charset="0"/>
                <a:ea typeface="+mn-ea"/>
                <a:cs typeface="+mn-cs"/>
              </a:rPr>
              <a:t>specify the scope-- you provide the name of a dataset, data region, or group here. As with everything</a:t>
            </a:r>
            <a:r>
              <a:rPr lang="en-US" sz="1200" kern="1200" baseline="0" dirty="0" smtClean="0">
                <a:solidFill>
                  <a:schemeClr val="tx1"/>
                </a:solidFill>
                <a:effectLst/>
                <a:latin typeface="Arial" pitchFamily="34" charset="0"/>
                <a:ea typeface="+mn-ea"/>
                <a:cs typeface="+mn-cs"/>
              </a:rPr>
              <a:t> else in reporting services, </a:t>
            </a:r>
            <a:r>
              <a:rPr lang="en-US" sz="1200" kern="1200" dirty="0" smtClean="0">
                <a:solidFill>
                  <a:schemeClr val="tx1"/>
                </a:solidFill>
                <a:effectLst/>
                <a:latin typeface="Arial" pitchFamily="34" charset="0"/>
                <a:ea typeface="+mn-ea"/>
                <a:cs typeface="+mn-cs"/>
              </a:rPr>
              <a:t>Any reference to one of these objects must match the actual case used in the name, or the expression fails. You only know if the expression succeeds or fails due to a case mismatch if you attempt to preview the report because no warning displays in the Expression dialog box to alert you to the mistake.</a:t>
            </a:r>
          </a:p>
          <a:p>
            <a:endParaRPr lang="en-US" dirty="0" smtClean="0"/>
          </a:p>
          <a:p>
            <a:r>
              <a:rPr lang="en-US" dirty="0" smtClean="0"/>
              <a:t>(stop)</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26</a:t>
            </a:fld>
            <a:endParaRPr lang="en-US"/>
          </a:p>
        </p:txBody>
      </p:sp>
    </p:spTree>
    <p:extLst>
      <p:ext uri="{BB962C8B-B14F-4D97-AF65-F5344CB8AC3E}">
        <p14:creationId xmlns:p14="http://schemas.microsoft.com/office/powerpoint/2010/main" val="17322020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a:t>
            </a:r>
            <a:r>
              <a:rPr lang="en-US" baseline="0" dirty="0" smtClean="0"/>
              <a:t> is a report parameter?</a:t>
            </a:r>
          </a:p>
          <a:p>
            <a:endParaRPr lang="en-US" baseline="0" dirty="0" smtClean="0"/>
          </a:p>
          <a:p>
            <a:r>
              <a:rPr lang="en-US" baseline="0" dirty="0" smtClean="0"/>
              <a:t>Quite simply, it’s a way to accept input values from the user.</a:t>
            </a:r>
          </a:p>
          <a:p>
            <a:endParaRPr lang="en-US" dirty="0" smtClean="0"/>
          </a:p>
          <a:p>
            <a:r>
              <a:rPr lang="en-US" dirty="0" smtClean="0"/>
              <a:t>A report parameter is most commonly used to filter data. </a:t>
            </a:r>
            <a:r>
              <a:rPr lang="en-US" sz="2000" dirty="0" smtClean="0"/>
              <a:t>At report execution time, users are prompted to provide the report parameter value. You can supply default values so</a:t>
            </a:r>
            <a:r>
              <a:rPr lang="en-US" sz="2000" baseline="0" dirty="0" smtClean="0"/>
              <a:t> that the report executes first but allows the user to re-execute the report after changing a report parameter value. Or you can leave the value empty and force the user to make a selection before executing the report. </a:t>
            </a:r>
          </a:p>
          <a:p>
            <a:endParaRPr lang="en-US" sz="20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2000" dirty="0" smtClean="0"/>
              <a:t>The report parameter value can filter data by </a:t>
            </a:r>
            <a:r>
              <a:rPr lang="en-US" sz="1700" dirty="0" smtClean="0"/>
              <a:t>filtering one or more data regions…</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dirty="0" smtClean="0"/>
              <a:t>Or by passing</a:t>
            </a:r>
            <a:r>
              <a:rPr lang="en-US" sz="1700" baseline="0" dirty="0" smtClean="0"/>
              <a:t> the user’s selection to a </a:t>
            </a:r>
            <a:r>
              <a:rPr lang="en-US" sz="1700" dirty="0" smtClean="0"/>
              <a:t>dataset’s query parameter</a:t>
            </a:r>
            <a:r>
              <a:rPr lang="en-US" sz="1700" baseline="0" dirty="0" smtClean="0"/>
              <a:t>, which I’ll describe in more detail later in this module.</a:t>
            </a:r>
          </a:p>
          <a:p>
            <a:endParaRPr lang="en-US" sz="2000" baseline="0" dirty="0" smtClean="0"/>
          </a:p>
          <a:p>
            <a:r>
              <a:rPr lang="en-US" sz="2000" baseline="0" dirty="0" smtClean="0"/>
              <a:t>You can also use report parameters in expressions. For example, you can use parameters to prompt the user for information that determines how the report should appear, such as sorting of rows or visibility of columns. </a:t>
            </a:r>
          </a:p>
          <a:p>
            <a:endParaRPr lang="en-US" sz="2000" baseline="0" dirty="0" smtClean="0"/>
          </a:p>
          <a:p>
            <a:r>
              <a:rPr lang="en-US" sz="2000" baseline="0" dirty="0" smtClean="0"/>
              <a:t>There are three ways that users can provide input for a report parameter value:</a:t>
            </a:r>
          </a:p>
          <a:p>
            <a:pPr marL="342900" indent="-342900">
              <a:buFont typeface="Arial" pitchFamily="34" charset="0"/>
              <a:buChar char="•"/>
            </a:pPr>
            <a:r>
              <a:rPr lang="en-US" sz="2000" baseline="0" dirty="0" smtClean="0"/>
              <a:t>The most common way to get input from a user is to present a list of available values to the user in the form of a drop-down list. You can restrict the user to one selection, or you can allow the user to select multiple values. </a:t>
            </a:r>
          </a:p>
          <a:p>
            <a:pPr marL="342900" indent="-342900">
              <a:buFont typeface="Arial" pitchFamily="34" charset="0"/>
              <a:buChar char="•"/>
            </a:pPr>
            <a:r>
              <a:rPr lang="en-US" sz="2000" baseline="0" dirty="0" smtClean="0"/>
              <a:t>You can require the user to type a value – but apart from data type checking, there’s nothing in Reporting Services that you can use to validate the input. If you prompt the user for input in this way, you shouldn’t use the value directly within a SQL query because of the potential for a SQL injection attack. If you must use an input value like this as input for a query parameter – such as when you have a value that doesn’t lend itself well to a drop-down list like an sales order number – then you should always use a stored procedure for the dataset so that you can perform validation on the input value before using it in a query. </a:t>
            </a:r>
          </a:p>
          <a:p>
            <a:pPr marL="342900" indent="-342900">
              <a:buFont typeface="Arial" pitchFamily="34" charset="0"/>
              <a:buChar char="•"/>
            </a:pPr>
            <a:r>
              <a:rPr lang="en-US" sz="2000" baseline="0" dirty="0" smtClean="0"/>
              <a:t>The third type of input that you can select is a date value. With this data type for a parameter, the user can either type the value directly or use the calendar control to select a date.</a:t>
            </a:r>
          </a:p>
          <a:p>
            <a:endParaRPr lang="en-US" sz="2000"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28</a:t>
            </a:fld>
            <a:endParaRPr lang="en-US"/>
          </a:p>
        </p:txBody>
      </p:sp>
    </p:spTree>
    <p:extLst>
      <p:ext uri="{BB962C8B-B14F-4D97-AF65-F5344CB8AC3E}">
        <p14:creationId xmlns:p14="http://schemas.microsoft.com/office/powerpoint/2010/main" val="17275667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 I get</a:t>
            </a:r>
            <a:r>
              <a:rPr lang="en-US" baseline="0" dirty="0" smtClean="0"/>
              <a:t> into specific examples of using report parameters, let me introduce you to the report parameter properties.</a:t>
            </a:r>
          </a:p>
          <a:p>
            <a:endParaRPr lang="en-US" baseline="0" dirty="0" smtClean="0"/>
          </a:p>
          <a:p>
            <a:r>
              <a:rPr lang="en-US" baseline="0" dirty="0" smtClean="0"/>
              <a:t>At minimum, you need to specify a name for the report parameter, provide a prompt that the user will see in the report viewer, and specify a data type. </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By default, the report parameter is configured without available values which means that the user must type in a value directly. On the general parameter properties page, you have the option to allow blank value or a null value – but these options are disabled by default. </a:t>
            </a:r>
            <a:r>
              <a:rPr lang="en-US" sz="1200" kern="1200" dirty="0" smtClean="0">
                <a:solidFill>
                  <a:schemeClr val="tx1"/>
                </a:solidFill>
                <a:effectLst/>
                <a:latin typeface="Arial" pitchFamily="34" charset="0"/>
                <a:ea typeface="+mn-ea"/>
                <a:cs typeface="+mn-cs"/>
              </a:rPr>
              <a:t>A blank value is interpreted as an empty string. </a:t>
            </a:r>
          </a:p>
          <a:p>
            <a:endParaRPr lang="en-US" baseline="0" dirty="0" smtClean="0"/>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If you do provide available values, the default setting is to allow the user to select only one value at a time from the list, but you can enable the option to allow the user to select multiple values as I have shown here in this illustration. </a:t>
            </a:r>
            <a:r>
              <a:rPr lang="en-US" sz="1200" kern="1200" dirty="0" smtClean="0">
                <a:solidFill>
                  <a:schemeClr val="tx1"/>
                </a:solidFill>
                <a:effectLst/>
                <a:latin typeface="Arial" pitchFamily="34" charset="0"/>
                <a:ea typeface="+mn-ea"/>
                <a:cs typeface="+mn-cs"/>
              </a:rPr>
              <a:t>If you enable the</a:t>
            </a:r>
            <a:r>
              <a:rPr lang="en-US" sz="1200" kern="1200" baseline="0" dirty="0" smtClean="0">
                <a:solidFill>
                  <a:schemeClr val="tx1"/>
                </a:solidFill>
                <a:effectLst/>
                <a:latin typeface="Arial" pitchFamily="34" charset="0"/>
                <a:ea typeface="+mn-ea"/>
                <a:cs typeface="+mn-cs"/>
              </a:rPr>
              <a:t> </a:t>
            </a:r>
            <a:r>
              <a:rPr lang="en-US" sz="1200" kern="1200" baseline="0" dirty="0" err="1" smtClean="0">
                <a:solidFill>
                  <a:schemeClr val="tx1"/>
                </a:solidFill>
                <a:effectLst/>
                <a:latin typeface="Arial" pitchFamily="34" charset="0"/>
                <a:ea typeface="+mn-ea"/>
                <a:cs typeface="+mn-cs"/>
              </a:rPr>
              <a:t>multivalue</a:t>
            </a:r>
            <a:r>
              <a:rPr lang="en-US" sz="1200" kern="1200" dirty="0" smtClean="0">
                <a:solidFill>
                  <a:schemeClr val="tx1"/>
                </a:solidFill>
                <a:effectLst/>
                <a:latin typeface="Arial" pitchFamily="34" charset="0"/>
                <a:ea typeface="+mn-ea"/>
                <a:cs typeface="+mn-cs"/>
              </a:rPr>
              <a:t> option, you cannot allow null values.</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Most of the time, your parameters will be visible to the user – which is the default setting. </a:t>
            </a:r>
            <a:r>
              <a:rPr lang="en-US" sz="1200" kern="1200" dirty="0" smtClean="0">
                <a:solidFill>
                  <a:schemeClr val="tx1"/>
                </a:solidFill>
                <a:effectLst/>
                <a:latin typeface="Arial" pitchFamily="34" charset="0"/>
                <a:ea typeface="+mn-ea"/>
                <a:cs typeface="+mn-cs"/>
              </a:rPr>
              <a:t>You use the Hidden option if you don’t want to display the prompt when viewing the report, but still need the ability to set the parameter value on the</a:t>
            </a:r>
            <a:r>
              <a:rPr lang="en-US" sz="1200" kern="1200" baseline="0" dirty="0" smtClean="0">
                <a:solidFill>
                  <a:schemeClr val="tx1"/>
                </a:solidFill>
                <a:effectLst/>
                <a:latin typeface="Arial" pitchFamily="34" charset="0"/>
                <a:ea typeface="+mn-ea"/>
                <a:cs typeface="+mn-cs"/>
              </a:rPr>
              <a:t> report server, </a:t>
            </a:r>
            <a:r>
              <a:rPr lang="en-US" sz="1200" kern="1200" dirty="0" smtClean="0">
                <a:solidFill>
                  <a:schemeClr val="tx1"/>
                </a:solidFill>
                <a:effectLst/>
                <a:latin typeface="Arial" pitchFamily="34" charset="0"/>
                <a:ea typeface="+mn-ea"/>
                <a:cs typeface="+mn-cs"/>
              </a:rPr>
              <a:t>using URL access or when creating a subscription. You use the Internal option when you need to use a parameter value in a report, but set the parameter value without user interaction. For example, you can get a parameter value by evaluating an expression or retrieving a value from a dataset, and thereby bypass the need to prompt the user.</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29</a:t>
            </a:fld>
            <a:endParaRPr lang="en-US"/>
          </a:p>
        </p:txBody>
      </p:sp>
    </p:spTree>
    <p:extLst>
      <p:ext uri="{BB962C8B-B14F-4D97-AF65-F5344CB8AC3E}">
        <p14:creationId xmlns:p14="http://schemas.microsoft.com/office/powerpoint/2010/main" val="17178707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the Available Values page of the report parameter</a:t>
            </a:r>
            <a:r>
              <a:rPr lang="en-US" baseline="0" dirty="0" smtClean="0"/>
              <a:t> properties, you have three options. </a:t>
            </a:r>
          </a:p>
          <a:p>
            <a:endParaRPr lang="en-US" baseline="0" dirty="0" smtClean="0"/>
          </a:p>
          <a:p>
            <a:r>
              <a:rPr lang="en-US" baseline="0" dirty="0" smtClean="0"/>
              <a:t>By default, the None option is selected, which forces the user to type in a value directly.</a:t>
            </a:r>
          </a:p>
          <a:p>
            <a:endParaRPr lang="en-US" baseline="0" dirty="0" smtClean="0"/>
          </a:p>
          <a:p>
            <a:r>
              <a:rPr lang="en-US" dirty="0" smtClean="0"/>
              <a:t>When you want the</a:t>
            </a:r>
            <a:r>
              <a:rPr lang="en-US" baseline="0" dirty="0" smtClean="0"/>
              <a:t> user to select values from a drop-down list, you must configure the </a:t>
            </a:r>
            <a:r>
              <a:rPr lang="en-US" dirty="0" smtClean="0"/>
              <a:t>Available Values for the report parameters.</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can type in a static list of valid values for the report parameter. Value – on the right - is the default passed to a parameter expression and to a query parameter, whereas Label is the text that displays in the report parameter’s drop-down list. Notice that, for both Label and Value, you can specify an expression rather than a static value.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Whenever possible, you should use a dataset to provide a list of available values for a report parameter. Ideally, your dataset should reference a view in your data source. Then, if you need to add or remove items in the list, you can manage the change in the data source and can thereby avoid the need to edit the report parameter list in each report using the same list. When you use a dataset to supply report parameter values, you typically have two columns in the dataset, one for the parameter value and one for the parameter label. You can, however, use a single column as both value and label.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endParaRPr lang="en-US"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30</a:t>
            </a:fld>
            <a:endParaRPr lang="en-US"/>
          </a:p>
        </p:txBody>
      </p:sp>
    </p:spTree>
    <p:extLst>
      <p:ext uri="{BB962C8B-B14F-4D97-AF65-F5344CB8AC3E}">
        <p14:creationId xmlns:p14="http://schemas.microsoft.com/office/powerpoint/2010/main" val="943059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To display data in your report, you’ll need one or more data sources.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 data source is a connection string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	 the content</a:t>
            </a:r>
            <a:r>
              <a:rPr lang="en-US" sz="1200" kern="1200" baseline="0" dirty="0" smtClean="0">
                <a:solidFill>
                  <a:schemeClr val="tx1"/>
                </a:solidFill>
                <a:effectLst/>
                <a:latin typeface="Arial" pitchFamily="34" charset="0"/>
                <a:ea typeface="+mn-ea"/>
                <a:cs typeface="+mn-cs"/>
              </a:rPr>
              <a:t> of the string depends on the data provider that you use. For example – a connection string for a SQL Server database lo0oks different from a connection string used to connect to a SharePoint List.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The purpose of the connection string is to describe where to find the data, what format it’s in,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and – depending on the data provider</a:t>
            </a:r>
            <a:r>
              <a:rPr lang="en-US" sz="1200" kern="1200" baseline="0" dirty="0" smtClean="0">
                <a:solidFill>
                  <a:schemeClr val="tx1"/>
                </a:solidFill>
                <a:effectLst/>
                <a:latin typeface="Arial" pitchFamily="34" charset="0"/>
                <a:ea typeface="+mn-ea"/>
                <a:cs typeface="+mn-cs"/>
              </a:rPr>
              <a:t> that you’re using and – the connection string also might include the</a:t>
            </a:r>
            <a:r>
              <a:rPr lang="en-US" sz="1200" kern="1200" dirty="0" smtClean="0">
                <a:solidFill>
                  <a:schemeClr val="tx1"/>
                </a:solidFill>
                <a:effectLst/>
                <a:latin typeface="Arial" pitchFamily="34" charset="0"/>
                <a:ea typeface="+mn-ea"/>
                <a:cs typeface="+mn-cs"/>
              </a:rPr>
              <a:t> credentials to use for authentication.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In Reporting</a:t>
            </a:r>
            <a:r>
              <a:rPr lang="en-US" sz="1200" kern="1200" baseline="0" dirty="0" smtClean="0">
                <a:solidFill>
                  <a:schemeClr val="tx1"/>
                </a:solidFill>
                <a:effectLst/>
                <a:latin typeface="Arial" pitchFamily="34" charset="0"/>
                <a:ea typeface="+mn-ea"/>
                <a:cs typeface="+mn-cs"/>
              </a:rPr>
              <a:t> Services, the data source file </a:t>
            </a:r>
            <a:r>
              <a:rPr lang="en-US" sz="1200" kern="1200" dirty="0" smtClean="0">
                <a:solidFill>
                  <a:schemeClr val="tx1"/>
                </a:solidFill>
                <a:effectLst/>
                <a:latin typeface="Arial" pitchFamily="34" charset="0"/>
                <a:ea typeface="+mn-ea"/>
                <a:cs typeface="+mn-cs"/>
              </a:rPr>
              <a:t>also specifies the authentication method to use when establishing the connection.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need to specify whether the report uses Windows authentication to pass through the current user’s credentials,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Or whether to use a hard-coded value for user name and password which doesn’t have to exist in the connection string,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can also configure the data set to prompt the user to first enter credentials before executing</a:t>
            </a:r>
            <a:r>
              <a:rPr lang="en-US" sz="1200" kern="1200" baseline="0" dirty="0" smtClean="0">
                <a:solidFill>
                  <a:schemeClr val="tx1"/>
                </a:solidFill>
                <a:effectLst/>
                <a:latin typeface="Arial" pitchFamily="34" charset="0"/>
                <a:ea typeface="+mn-ea"/>
                <a:cs typeface="+mn-cs"/>
              </a:rPr>
              <a:t> the report</a:t>
            </a:r>
            <a:r>
              <a:rPr lang="en-US" sz="1200" kern="1200" dirty="0" smtClean="0">
                <a:solidFill>
                  <a:schemeClr val="tx1"/>
                </a:solidFill>
                <a:effectLst/>
                <a:latin typeface="Arial" pitchFamily="34" charset="0"/>
                <a:ea typeface="+mn-ea"/>
                <a:cs typeface="+mn-cs"/>
              </a:rPr>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or you can specify that no credentials at all are required. Unless the data source has no security defined, which is highly unusual, the credentials are used by the data source to authenticate the user before the query executes. Because</a:t>
            </a:r>
            <a:r>
              <a:rPr lang="en-US" sz="1200" kern="1200" baseline="0" dirty="0" smtClean="0">
                <a:solidFill>
                  <a:schemeClr val="tx1"/>
                </a:solidFill>
                <a:effectLst/>
                <a:latin typeface="Arial" pitchFamily="34" charset="0"/>
                <a:ea typeface="+mn-ea"/>
                <a:cs typeface="+mn-cs"/>
              </a:rPr>
              <a:t> of this</a:t>
            </a:r>
            <a:r>
              <a:rPr lang="en-US" sz="1200" kern="1200" dirty="0" smtClean="0">
                <a:solidFill>
                  <a:schemeClr val="tx1"/>
                </a:solidFill>
                <a:effectLst/>
                <a:latin typeface="Arial" pitchFamily="34" charset="0"/>
                <a:ea typeface="+mn-ea"/>
                <a:cs typeface="+mn-cs"/>
              </a:rPr>
              <a:t>, the user account must have at least reader permissions on the data source.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a:t>
            </a:fld>
            <a:endParaRPr lang="en-US"/>
          </a:p>
        </p:txBody>
      </p:sp>
    </p:spTree>
    <p:extLst>
      <p:ext uri="{BB962C8B-B14F-4D97-AF65-F5344CB8AC3E}">
        <p14:creationId xmlns:p14="http://schemas.microsoft.com/office/powerpoint/2010/main" val="34284385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On the Default Values page of the report parameter</a:t>
            </a:r>
            <a:r>
              <a:rPr lang="en-US" baseline="0" dirty="0" smtClean="0"/>
              <a:t> properties, you again have three options.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By default, the None option is selected </a:t>
            </a:r>
            <a:r>
              <a:rPr lang="en-US" sz="1200" kern="1200" dirty="0" smtClean="0">
                <a:solidFill>
                  <a:schemeClr val="tx1"/>
                </a:solidFill>
                <a:effectLst/>
                <a:latin typeface="Arial" pitchFamily="34" charset="0"/>
                <a:ea typeface="+mn-ea"/>
                <a:cs typeface="+mn-cs"/>
              </a:rPr>
              <a:t>which means the report will not render until the user selects a value.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can also</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provide a default value to allow the report to execute before the user selects a parameter value. Just as with the available values, you can use expressions to specify default values instead of using static text.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Your</a:t>
            </a:r>
            <a:r>
              <a:rPr lang="en-US" sz="1200" kern="1200" baseline="0" dirty="0" smtClean="0">
                <a:solidFill>
                  <a:schemeClr val="tx1"/>
                </a:solidFill>
                <a:effectLst/>
                <a:latin typeface="Arial" pitchFamily="34" charset="0"/>
                <a:ea typeface="+mn-ea"/>
                <a:cs typeface="+mn-cs"/>
              </a:rPr>
              <a:t> third option is to create a dataset that sets the default value. If the report parameter is configured to accept only a single value, then the dataset must return only a single row. A multi-value report parameter can accept multiple rows. Either way, the field that you reference must contain a valid value as defined by the value column on the Available Values page.</a:t>
            </a: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31</a:t>
            </a:fld>
            <a:endParaRPr lang="en-US"/>
          </a:p>
        </p:txBody>
      </p:sp>
    </p:spTree>
    <p:extLst>
      <p:ext uri="{BB962C8B-B14F-4D97-AF65-F5344CB8AC3E}">
        <p14:creationId xmlns:p14="http://schemas.microsoft.com/office/powerpoint/2010/main" val="10321945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aseline="0" dirty="0" smtClean="0"/>
              <a:t>Probably the most common use of a report parameter is as a filter. </a:t>
            </a:r>
          </a:p>
          <a:p>
            <a:endParaRPr lang="en-US" sz="2000" baseline="0" dirty="0" smtClean="0"/>
          </a:p>
          <a:p>
            <a:r>
              <a:rPr lang="en-US" sz="2000" baseline="0" dirty="0" smtClean="0"/>
              <a:t>If you use report parameters exclusively for filtering (that is, you don’t use report parameters in conjunction with query parameters), the report filter has no affect on the data retrieved on the source and changes whatever you apply the filter to – as I’ll explain shortly. The key point to remember with report parameter filters is that changes to the filter will change what you see in the report, but does not cause the dataset to re-execute a query to retrieve different data. </a:t>
            </a:r>
          </a:p>
          <a:p>
            <a:endParaRPr lang="en-US" sz="200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2000" kern="1200" dirty="0" smtClean="0">
                <a:solidFill>
                  <a:schemeClr val="tx1"/>
                </a:solidFill>
                <a:effectLst/>
                <a:latin typeface="Arial" pitchFamily="34" charset="0"/>
                <a:ea typeface="+mn-ea"/>
                <a:cs typeface="+mn-cs"/>
              </a:rPr>
              <a:t>One way to change the contents</a:t>
            </a:r>
            <a:r>
              <a:rPr lang="en-US" sz="2000" kern="1200" baseline="0" dirty="0" smtClean="0">
                <a:solidFill>
                  <a:schemeClr val="tx1"/>
                </a:solidFill>
                <a:effectLst/>
                <a:latin typeface="Arial" pitchFamily="34" charset="0"/>
                <a:ea typeface="+mn-ea"/>
                <a:cs typeface="+mn-cs"/>
              </a:rPr>
              <a:t> of a report dynamically at report execution time is to use a filter. Although you can create a filter without a report parameter, the most common way to configure a filter is by using a report parameter that prompts the user for the filter. </a:t>
            </a:r>
            <a:endParaRPr lang="en-US" sz="2000" kern="1200" dirty="0" smtClean="0">
              <a:solidFill>
                <a:schemeClr val="tx1"/>
              </a:solidFill>
              <a:effectLst/>
              <a:latin typeface="Arial" pitchFamily="34" charset="0"/>
              <a:ea typeface="+mn-ea"/>
              <a:cs typeface="+mn-cs"/>
            </a:endParaRPr>
          </a:p>
          <a:p>
            <a:endParaRPr lang="en-US" sz="2000" kern="1200" baseline="0" dirty="0" smtClean="0">
              <a:solidFill>
                <a:schemeClr val="tx1"/>
              </a:solidFill>
              <a:effectLst/>
              <a:latin typeface="Arial" pitchFamily="34" charset="0"/>
              <a:ea typeface="+mn-ea"/>
              <a:cs typeface="+mn-cs"/>
            </a:endParaRPr>
          </a:p>
          <a:p>
            <a:r>
              <a:rPr lang="en-US" sz="2000" kern="1200" baseline="0" dirty="0" smtClean="0">
                <a:solidFill>
                  <a:schemeClr val="tx1"/>
                </a:solidFill>
                <a:effectLst/>
                <a:latin typeface="Arial" pitchFamily="34" charset="0"/>
                <a:ea typeface="+mn-ea"/>
                <a:cs typeface="+mn-cs"/>
              </a:rPr>
              <a:t>When you configure a filter, you define an expression that determines the condition that must be met in order for data to be visible in the report. If you’re creating a </a:t>
            </a:r>
            <a:r>
              <a:rPr lang="en-US" sz="2000" kern="1200" dirty="0" smtClean="0">
                <a:solidFill>
                  <a:schemeClr val="tx1"/>
                </a:solidFill>
                <a:effectLst/>
                <a:latin typeface="Arial" pitchFamily="34" charset="0"/>
                <a:ea typeface="+mn-ea"/>
                <a:cs typeface="+mn-cs"/>
              </a:rPr>
              <a:t>dynamic filter based on user input, you can use a report parameter to store the user’s selection and then reference that parameter in the filter condition. </a:t>
            </a:r>
            <a:endParaRPr lang="en-US" sz="2000" kern="1200" baseline="0" dirty="0" smtClean="0">
              <a:solidFill>
                <a:schemeClr val="tx1"/>
              </a:solidFill>
              <a:effectLst/>
              <a:latin typeface="Arial" pitchFamily="34" charset="0"/>
              <a:ea typeface="+mn-ea"/>
              <a:cs typeface="+mn-cs"/>
            </a:endParaRPr>
          </a:p>
          <a:p>
            <a:endParaRPr lang="en-US" sz="2000" kern="1200" baseline="0" dirty="0" smtClean="0">
              <a:solidFill>
                <a:schemeClr val="tx1"/>
              </a:solidFill>
              <a:effectLst/>
              <a:latin typeface="Arial" pitchFamily="34" charset="0"/>
              <a:ea typeface="+mn-ea"/>
              <a:cs typeface="+mn-cs"/>
            </a:endParaRPr>
          </a:p>
          <a:p>
            <a:r>
              <a:rPr lang="en-US" sz="2000" kern="1200" dirty="0" smtClean="0">
                <a:solidFill>
                  <a:schemeClr val="tx1"/>
                </a:solidFill>
                <a:effectLst/>
                <a:latin typeface="Arial" pitchFamily="34" charset="0"/>
                <a:ea typeface="+mn-ea"/>
                <a:cs typeface="+mn-cs"/>
              </a:rPr>
              <a:t>There are different ways to add</a:t>
            </a:r>
            <a:r>
              <a:rPr lang="en-US" sz="2000" kern="1200" baseline="0" dirty="0" smtClean="0">
                <a:solidFill>
                  <a:schemeClr val="tx1"/>
                </a:solidFill>
                <a:effectLst/>
                <a:latin typeface="Arial" pitchFamily="34" charset="0"/>
                <a:ea typeface="+mn-ea"/>
                <a:cs typeface="+mn-cs"/>
              </a:rPr>
              <a:t> a filter to your report. One way is to </a:t>
            </a:r>
            <a:r>
              <a:rPr lang="en-US" sz="2000" kern="1200" dirty="0" smtClean="0">
                <a:solidFill>
                  <a:schemeClr val="tx1"/>
                </a:solidFill>
                <a:effectLst/>
                <a:latin typeface="Arial" pitchFamily="34" charset="0"/>
                <a:ea typeface="+mn-ea"/>
                <a:cs typeface="+mn-cs"/>
              </a:rPr>
              <a:t>apply a filter to a dataset.</a:t>
            </a:r>
            <a:r>
              <a:rPr lang="en-US" sz="2000" kern="1200" baseline="0" dirty="0" smtClean="0">
                <a:solidFill>
                  <a:schemeClr val="tx1"/>
                </a:solidFill>
                <a:effectLst/>
                <a:latin typeface="Arial" pitchFamily="34" charset="0"/>
                <a:ea typeface="+mn-ea"/>
                <a:cs typeface="+mn-cs"/>
              </a:rPr>
              <a:t> </a:t>
            </a:r>
            <a:r>
              <a:rPr lang="en-US" sz="2000" kern="1200" dirty="0" smtClean="0">
                <a:solidFill>
                  <a:schemeClr val="tx1"/>
                </a:solidFill>
                <a:effectLst/>
                <a:latin typeface="Arial" pitchFamily="34" charset="0"/>
                <a:ea typeface="+mn-ea"/>
                <a:cs typeface="+mn-cs"/>
              </a:rPr>
              <a:t>Because a filter is applied to the dataset rows after the query executes, even if you apply the filter to the dataset, the time to render the report after selecting a new report parameter value is quite low. When you want to both minimize the number of query executions against the source database and maximize report performance when changing report parameter values, use a report filter on the dataset. </a:t>
            </a:r>
          </a:p>
          <a:p>
            <a:endParaRPr lang="en-US" sz="2000" kern="1200" dirty="0" smtClean="0">
              <a:solidFill>
                <a:schemeClr val="tx1"/>
              </a:solidFill>
              <a:effectLst/>
              <a:latin typeface="Arial" pitchFamily="34" charset="0"/>
              <a:ea typeface="+mn-ea"/>
              <a:cs typeface="+mn-cs"/>
            </a:endParaRPr>
          </a:p>
          <a:p>
            <a:r>
              <a:rPr lang="en-US" sz="2000" kern="1200" dirty="0" smtClean="0">
                <a:solidFill>
                  <a:schemeClr val="tx1"/>
                </a:solidFill>
                <a:effectLst/>
                <a:latin typeface="Arial" pitchFamily="34" charset="0"/>
                <a:ea typeface="+mn-ea"/>
                <a:cs typeface="+mn-cs"/>
              </a:rPr>
              <a:t>Another way to add</a:t>
            </a:r>
            <a:r>
              <a:rPr lang="en-US" sz="2000" kern="1200" baseline="0" dirty="0" smtClean="0">
                <a:solidFill>
                  <a:schemeClr val="tx1"/>
                </a:solidFill>
                <a:effectLst/>
                <a:latin typeface="Arial" pitchFamily="34" charset="0"/>
                <a:ea typeface="+mn-ea"/>
                <a:cs typeface="+mn-cs"/>
              </a:rPr>
              <a:t> a filter is to apply it to one or more </a:t>
            </a:r>
            <a:r>
              <a:rPr lang="en-US" sz="2000" kern="1200" dirty="0" smtClean="0">
                <a:solidFill>
                  <a:schemeClr val="tx1"/>
                </a:solidFill>
                <a:effectLst/>
                <a:latin typeface="Arial" pitchFamily="34" charset="0"/>
                <a:ea typeface="+mn-ea"/>
                <a:cs typeface="+mn-cs"/>
              </a:rPr>
              <a:t>data regions in the report. When you need access to all data in some data regions and filtered data in other data regions on the same report, use a report filter on the applicable data regions instead</a:t>
            </a:r>
            <a:r>
              <a:rPr lang="en-US" sz="2000" kern="1200" baseline="0" dirty="0" smtClean="0">
                <a:solidFill>
                  <a:schemeClr val="tx1"/>
                </a:solidFill>
                <a:effectLst/>
                <a:latin typeface="Arial" pitchFamily="34" charset="0"/>
                <a:ea typeface="+mn-ea"/>
                <a:cs typeface="+mn-cs"/>
              </a:rPr>
              <a:t> of filtering the dataset.</a:t>
            </a:r>
          </a:p>
          <a:p>
            <a:endParaRPr lang="en-US" sz="2000" kern="1200" baseline="0" dirty="0" smtClean="0">
              <a:solidFill>
                <a:schemeClr val="tx1"/>
              </a:solidFill>
              <a:effectLst/>
              <a:latin typeface="Arial" pitchFamily="34" charset="0"/>
              <a:ea typeface="+mn-ea"/>
              <a:cs typeface="+mn-cs"/>
            </a:endParaRPr>
          </a:p>
          <a:p>
            <a:r>
              <a:rPr lang="en-US" sz="2000" kern="1200" baseline="0" dirty="0" smtClean="0">
                <a:solidFill>
                  <a:schemeClr val="tx1"/>
                </a:solidFill>
                <a:effectLst/>
                <a:latin typeface="Arial" pitchFamily="34" charset="0"/>
                <a:ea typeface="+mn-ea"/>
                <a:cs typeface="+mn-cs"/>
              </a:rPr>
              <a:t>A third option, less commonly used, is to apply a filter to a group. </a:t>
            </a:r>
          </a:p>
          <a:p>
            <a:endParaRPr lang="en-US" sz="2000" baseline="0" dirty="0" smtClean="0"/>
          </a:p>
          <a:p>
            <a:endParaRPr lang="en-US" sz="2000"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32</a:t>
            </a:fld>
            <a:endParaRPr lang="en-US"/>
          </a:p>
        </p:txBody>
      </p:sp>
    </p:spTree>
    <p:extLst>
      <p:ext uri="{BB962C8B-B14F-4D97-AF65-F5344CB8AC3E}">
        <p14:creationId xmlns:p14="http://schemas.microsoft.com/office/powerpoint/2010/main" val="17275667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smtClean="0">
                <a:solidFill>
                  <a:schemeClr val="tx1"/>
                </a:solidFill>
                <a:effectLst/>
                <a:latin typeface="Arial" pitchFamily="34" charset="0"/>
                <a:ea typeface="+mn-ea"/>
                <a:cs typeface="+mn-cs"/>
              </a:rPr>
              <a:t>Regardless of where you apply the filter, the process is similar.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You compare one value to another – typically you compare a field from the dataset with a report parameter value, but any valid expression can be used for the comparison.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Most of the time, the operator you use for comparison is an equal sign but when you have a multi-value report parameter, you use the In operator instead. Notice in this table, you can use other operators for comparison, such as greater or less than, the Like operator, top N or top %, or even a Between operator for a range of values.</a:t>
            </a:r>
          </a:p>
          <a:p>
            <a:endParaRPr lang="en-US" sz="1200" kern="1200" baseline="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33</a:t>
            </a:fld>
            <a:endParaRPr lang="en-US"/>
          </a:p>
        </p:txBody>
      </p:sp>
    </p:spTree>
    <p:extLst>
      <p:ext uri="{BB962C8B-B14F-4D97-AF65-F5344CB8AC3E}">
        <p14:creationId xmlns:p14="http://schemas.microsoft.com/office/powerpoint/2010/main" val="42580815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You aren’t required to prompt the user for a value for a report parameter. You can hide the parameter and use other techniques to set the value. One technique is to manually configure the parameter value on the report server. You might do this when you want to restrict users to viewing only a subset of data. </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For that scenario, you can publish the report to a report server in native mode.</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Then you can create a linked report and manually configure the report parameter to a specific value and then use security to restrict access to the report. </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 linked report is a separate report item on the report server which uses a report definition file as a base, but has separate execution, parameter, subscription, and security properties. </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 common reason to use a linked report is to build a report that contains data for multiple departments and includes a parameter to filter the report content by department. You can then deploy the report to a folder that none of the users can access, and then create one linked report per department, set the report parameter default to a specific department, and configure security such that users can access only the linked report for their department.</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2000" baseline="0" dirty="0" smtClean="0"/>
          </a:p>
          <a:p>
            <a:endParaRPr lang="en-US" sz="2000"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34</a:t>
            </a:fld>
            <a:endParaRPr lang="en-US"/>
          </a:p>
        </p:txBody>
      </p:sp>
    </p:spTree>
    <p:extLst>
      <p:ext uri="{BB962C8B-B14F-4D97-AF65-F5344CB8AC3E}">
        <p14:creationId xmlns:p14="http://schemas.microsoft.com/office/powerpoint/2010/main" val="17275667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Another way to use parameters is to share data between reports. You can create relationships between reports – either by using </a:t>
            </a:r>
            <a:r>
              <a:rPr lang="en-US" sz="1700" baseline="0" dirty="0" err="1" smtClean="0"/>
              <a:t>subreports</a:t>
            </a:r>
            <a:r>
              <a:rPr lang="en-US" sz="1700" baseline="0" dirty="0" smtClean="0"/>
              <a:t> to display one report inside of another report or by using </a:t>
            </a:r>
            <a:r>
              <a:rPr lang="en-US" sz="1700" baseline="0" dirty="0" err="1" smtClean="0"/>
              <a:t>drillthrough</a:t>
            </a:r>
            <a:r>
              <a:rPr lang="en-US" sz="1700" baseline="0" dirty="0" smtClean="0"/>
              <a:t> reports which allow the user to click on a textbox in one report and jump to another report. </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To use this feature, you can configure a report to pass the current context to the associated </a:t>
            </a:r>
            <a:r>
              <a:rPr lang="en-US" sz="1700" baseline="0" dirty="0" err="1" smtClean="0"/>
              <a:t>subreport</a:t>
            </a:r>
            <a:r>
              <a:rPr lang="en-US" sz="1700" baseline="0" dirty="0" smtClean="0"/>
              <a:t> or </a:t>
            </a:r>
            <a:r>
              <a:rPr lang="en-US" sz="1700" baseline="0" dirty="0" err="1" smtClean="0"/>
              <a:t>drillthrough</a:t>
            </a:r>
            <a:r>
              <a:rPr lang="en-US" sz="1700" baseline="0" dirty="0" smtClean="0"/>
              <a:t> report.</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The current context comes from data available for the current scope. It might be a field from the dataset or a custom expression based on a field.</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Or it could be a report parameter.</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In the case of </a:t>
            </a:r>
            <a:r>
              <a:rPr lang="en-US" sz="1700" baseline="0" dirty="0" err="1" smtClean="0"/>
              <a:t>drillthrough</a:t>
            </a:r>
            <a:r>
              <a:rPr lang="en-US" sz="1700" baseline="0" dirty="0" smtClean="0"/>
              <a:t> report, the current context could also come from a textbox that the user clicks on.</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To implement this feature, the </a:t>
            </a:r>
            <a:r>
              <a:rPr lang="en-US" sz="1700" baseline="0" dirty="0" err="1" smtClean="0"/>
              <a:t>subreport</a:t>
            </a:r>
            <a:r>
              <a:rPr lang="en-US" sz="1700" baseline="0" dirty="0" smtClean="0"/>
              <a:t> or </a:t>
            </a:r>
            <a:r>
              <a:rPr lang="en-US" sz="1700" baseline="0" dirty="0" err="1" smtClean="0"/>
              <a:t>drillthrough</a:t>
            </a:r>
            <a:r>
              <a:rPr lang="en-US" sz="1700" baseline="0" dirty="0" smtClean="0"/>
              <a:t> report must have a parameter already defined in the report. Then you can select that parameter in the Name drop-down list when you add the </a:t>
            </a:r>
            <a:r>
              <a:rPr lang="en-US" sz="1700" baseline="0" dirty="0" err="1" smtClean="0"/>
              <a:t>subreport</a:t>
            </a:r>
            <a:r>
              <a:rPr lang="en-US" sz="1700" baseline="0" dirty="0" smtClean="0"/>
              <a:t> or configure the action for the </a:t>
            </a:r>
            <a:r>
              <a:rPr lang="en-US" sz="1700" baseline="0" dirty="0" err="1" smtClean="0"/>
              <a:t>drillthrough</a:t>
            </a:r>
            <a:r>
              <a:rPr lang="en-US" sz="1700" baseline="0" dirty="0" smtClean="0"/>
              <a:t> report.</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Next, in the Value field, you configure the expression that passes into the parameter in the target report. In this illustration, a field in the current report will pass to the </a:t>
            </a:r>
            <a:r>
              <a:rPr lang="en-US" sz="1700" baseline="0" dirty="0" err="1" smtClean="0"/>
              <a:t>drillthrough</a:t>
            </a:r>
            <a:r>
              <a:rPr lang="en-US" sz="1700" baseline="0" dirty="0" smtClean="0"/>
              <a:t> report. </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The </a:t>
            </a:r>
            <a:r>
              <a:rPr lang="en-US" sz="1700" baseline="0" dirty="0" err="1" smtClean="0"/>
              <a:t>subreport</a:t>
            </a:r>
            <a:r>
              <a:rPr lang="en-US" sz="1700" baseline="0" dirty="0" smtClean="0"/>
              <a:t> implementation is the same, except you won’t see the Omit option here – it’s applicable only to the </a:t>
            </a:r>
            <a:r>
              <a:rPr lang="en-US" sz="1700" baseline="0" dirty="0" err="1" smtClean="0"/>
              <a:t>drillthrough</a:t>
            </a:r>
            <a:r>
              <a:rPr lang="en-US" sz="1700" baseline="0" dirty="0" smtClean="0"/>
              <a:t> configuration. You can set an expression for the Omit property here when you want to disable the passing of the parameter under certain conditions.</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35</a:t>
            </a:fld>
            <a:endParaRPr lang="en-US"/>
          </a:p>
        </p:txBody>
      </p:sp>
    </p:spTree>
    <p:extLst>
      <p:ext uri="{BB962C8B-B14F-4D97-AF65-F5344CB8AC3E}">
        <p14:creationId xmlns:p14="http://schemas.microsoft.com/office/powerpoint/2010/main" val="17275667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As I mentioned earlier, report</a:t>
            </a:r>
            <a:r>
              <a:rPr lang="en-US" sz="1200" kern="1200" baseline="0" dirty="0" smtClean="0">
                <a:solidFill>
                  <a:schemeClr val="tx1"/>
                </a:solidFill>
                <a:effectLst/>
                <a:latin typeface="Arial" pitchFamily="34" charset="0"/>
                <a:ea typeface="+mn-ea"/>
                <a:cs typeface="+mn-cs"/>
              </a:rPr>
              <a:t> parameter values are accessible in expressions that you can use for anything from displaying text in a textbox to setting a report item property. For example, </a:t>
            </a:r>
            <a:r>
              <a:rPr lang="en-US" sz="1200" kern="1200" dirty="0" smtClean="0">
                <a:solidFill>
                  <a:schemeClr val="tx1"/>
                </a:solidFill>
                <a:effectLst/>
                <a:latin typeface="Arial" pitchFamily="34" charset="0"/>
                <a:ea typeface="+mn-ea"/>
                <a:cs typeface="+mn-cs"/>
              </a:rPr>
              <a:t>whenever a report is often printed out or exported to another format, it is important to preserve the context of the report at</a:t>
            </a:r>
            <a:r>
              <a:rPr lang="en-US" sz="1200" kern="1200" baseline="0" dirty="0" smtClean="0">
                <a:solidFill>
                  <a:schemeClr val="tx1"/>
                </a:solidFill>
                <a:effectLst/>
                <a:latin typeface="Arial" pitchFamily="34" charset="0"/>
                <a:ea typeface="+mn-ea"/>
                <a:cs typeface="+mn-cs"/>
              </a:rPr>
              <a:t> the time of report execution</a:t>
            </a:r>
            <a:r>
              <a:rPr lang="en-US" sz="1200" kern="1200" dirty="0" smtClean="0">
                <a:solidFill>
                  <a:schemeClr val="tx1"/>
                </a:solidFill>
                <a:effectLst/>
                <a:latin typeface="Arial" pitchFamily="34" charset="0"/>
                <a:ea typeface="+mn-ea"/>
                <a:cs typeface="+mn-cs"/>
              </a:rPr>
              <a:t>. You can create a free-standing text box to display the parameter selections as a subtitle in the report or as a footnote in the page footer.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When you use a single-value parameter</a:t>
            </a:r>
            <a:r>
              <a:rPr lang="en-US" sz="1200" kern="1200" baseline="0" dirty="0" smtClean="0">
                <a:solidFill>
                  <a:schemeClr val="tx1"/>
                </a:solidFill>
                <a:effectLst/>
                <a:latin typeface="Arial" pitchFamily="34" charset="0"/>
                <a:ea typeface="+mn-ea"/>
                <a:cs typeface="+mn-cs"/>
              </a:rPr>
              <a:t> and add it to an expression, the default format of the expression uses </a:t>
            </a:r>
            <a:r>
              <a:rPr lang="en-US" sz="1200" kern="1200" dirty="0" smtClean="0">
                <a:solidFill>
                  <a:schemeClr val="tx1"/>
                </a:solidFill>
                <a:effectLst/>
                <a:latin typeface="Arial" pitchFamily="34" charset="0"/>
                <a:ea typeface="+mn-ea"/>
                <a:cs typeface="+mn-cs"/>
              </a:rPr>
              <a:t>the value property</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of a report parameter. When the label field differs from the value field, you can modify the parameter expression to evaluate the label field instead.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When you use a</a:t>
            </a:r>
            <a:r>
              <a:rPr lang="en-US" sz="1200" kern="1200" baseline="0" dirty="0" smtClean="0">
                <a:solidFill>
                  <a:schemeClr val="tx1"/>
                </a:solidFill>
                <a:effectLst/>
                <a:latin typeface="Arial" pitchFamily="34" charset="0"/>
                <a:ea typeface="+mn-ea"/>
                <a:cs typeface="+mn-cs"/>
              </a:rPr>
              <a:t> multi-value parameter, the values and labels are stored in a zero-based array, and you must reference a single item by using an index. Now the Parameters collection does have some properties that might be helpful when you’re working with </a:t>
            </a:r>
            <a:r>
              <a:rPr lang="en-US" sz="1200" kern="1200" baseline="0" dirty="0" err="1" smtClean="0">
                <a:solidFill>
                  <a:schemeClr val="tx1"/>
                </a:solidFill>
                <a:effectLst/>
                <a:latin typeface="Arial" pitchFamily="34" charset="0"/>
                <a:ea typeface="+mn-ea"/>
                <a:cs typeface="+mn-cs"/>
              </a:rPr>
              <a:t>multivalue</a:t>
            </a:r>
            <a:r>
              <a:rPr lang="en-US" sz="1200" kern="1200" baseline="0" dirty="0" smtClean="0">
                <a:solidFill>
                  <a:schemeClr val="tx1"/>
                </a:solidFill>
                <a:effectLst/>
                <a:latin typeface="Arial" pitchFamily="34" charset="0"/>
                <a:ea typeface="+mn-ea"/>
                <a:cs typeface="+mn-cs"/>
              </a:rPr>
              <a:t> parameters – specifically the </a:t>
            </a:r>
            <a:r>
              <a:rPr lang="en-US" sz="1200" kern="1200" baseline="0" dirty="0" err="1" smtClean="0">
                <a:solidFill>
                  <a:schemeClr val="tx1"/>
                </a:solidFill>
                <a:effectLst/>
                <a:latin typeface="Arial" pitchFamily="34" charset="0"/>
                <a:ea typeface="+mn-ea"/>
                <a:cs typeface="+mn-cs"/>
              </a:rPr>
              <a:t>IsMultiValue</a:t>
            </a:r>
            <a:r>
              <a:rPr lang="en-US" sz="1200" kern="1200" baseline="0" dirty="0" smtClean="0">
                <a:solidFill>
                  <a:schemeClr val="tx1"/>
                </a:solidFill>
                <a:effectLst/>
                <a:latin typeface="Arial" pitchFamily="34" charset="0"/>
                <a:ea typeface="+mn-ea"/>
                <a:cs typeface="+mn-cs"/>
              </a:rPr>
              <a:t> and the Count properties.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When you need to show all the values of a multi-value selection in a single textbox, you can use the Join function and specify a delimiter to create one long string from all the values.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36</a:t>
            </a:fld>
            <a:endParaRPr lang="en-US"/>
          </a:p>
        </p:txBody>
      </p:sp>
    </p:spTree>
    <p:extLst>
      <p:ext uri="{BB962C8B-B14F-4D97-AF65-F5344CB8AC3E}">
        <p14:creationId xmlns:p14="http://schemas.microsoft.com/office/powerpoint/2010/main" val="3192587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When it’s important to reduce the amount of network traffic caused by returning a dataset’s query results to a report, you should use a query parameter to filter the data at the source.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start by adding a query parameter to the WHERE clause of your dataset query, and then associate the query parameter with an expression. This expression is typically a reference to a report parameter value, but can also be an expression that evaluates current conditions in the report at execution, such as the date or the current user. In this example, the parameter uses</a:t>
            </a:r>
            <a:r>
              <a:rPr lang="en-US" sz="1200" kern="1200" baseline="0" dirty="0" smtClean="0">
                <a:solidFill>
                  <a:schemeClr val="tx1"/>
                </a:solidFill>
                <a:effectLst/>
                <a:latin typeface="Arial" pitchFamily="34" charset="0"/>
                <a:ea typeface="+mn-ea"/>
                <a:cs typeface="+mn-cs"/>
              </a:rPr>
              <a:t> an @ sign for a prefix, but the structure of the parameter will depend on the data source. The Reference slide at the end of this presentation provides a link to books online that explains the correct structure for other data source types.</a:t>
            </a: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a:t>
            </a:r>
            <a:r>
              <a:rPr lang="en-US" sz="1200" kern="1200" baseline="0" dirty="0" smtClean="0">
                <a:solidFill>
                  <a:schemeClr val="tx1"/>
                </a:solidFill>
                <a:effectLst/>
                <a:latin typeface="Arial" pitchFamily="34" charset="0"/>
                <a:ea typeface="+mn-ea"/>
                <a:cs typeface="+mn-cs"/>
              </a:rPr>
              <a:t> can also pass query parameters to a stored procedure. If you have multiple parameters, you just add them to the query string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You’ve already seen earlier in this module how you can filter a report using a report parameter exclusively. A query parameter can produce the same result in terms of what you see in the report, but the underlying behavior is different because each time the query parameter value changes the dataset query must return to the data source and retrieve the data that satisfies the new filter condition. You get smaller datasets that way, but more </a:t>
            </a:r>
            <a:r>
              <a:rPr lang="en-US" sz="1200" kern="1200" baseline="0" dirty="0" err="1" smtClean="0">
                <a:solidFill>
                  <a:schemeClr val="tx1"/>
                </a:solidFill>
                <a:effectLst/>
                <a:latin typeface="Arial" pitchFamily="34" charset="0"/>
                <a:ea typeface="+mn-ea"/>
                <a:cs typeface="+mn-cs"/>
              </a:rPr>
              <a:t>roundtrips</a:t>
            </a:r>
            <a:r>
              <a:rPr lang="en-US" sz="1200" kern="1200" baseline="0" dirty="0" smtClean="0">
                <a:solidFill>
                  <a:schemeClr val="tx1"/>
                </a:solidFill>
                <a:effectLst/>
                <a:latin typeface="Arial" pitchFamily="34" charset="0"/>
                <a:ea typeface="+mn-ea"/>
                <a:cs typeface="+mn-cs"/>
              </a:rPr>
              <a:t> to the server.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Also, you must consider how the reports will be used. If you configure the report on the report server to be available only as a snapshot, then relying on dataset queries to filter data isn’t helpful because the snapshot will only display whatever the default parameter values apply to. However, if you don’t use query parameters for filtering, and rely only on report parameters for filtering, then a user can change the report parameters in a snapshot to apply different filters.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One thing to keep in mind – it’s possible that a filter will not return any data from the source. When that happens, the data region associated with the dataset won’t display, which can be confusing to the user to see a report title without anything else. To clarify the situation, you can use the </a:t>
            </a:r>
            <a:r>
              <a:rPr lang="en-US" sz="1200" kern="1200" baseline="0" dirty="0" err="1" smtClean="0">
                <a:solidFill>
                  <a:schemeClr val="tx1"/>
                </a:solidFill>
                <a:effectLst/>
                <a:latin typeface="Arial" pitchFamily="34" charset="0"/>
                <a:ea typeface="+mn-ea"/>
                <a:cs typeface="+mn-cs"/>
              </a:rPr>
              <a:t>NoRowsMessage</a:t>
            </a:r>
            <a:r>
              <a:rPr lang="en-US" sz="1200" kern="1200" baseline="0" dirty="0" smtClean="0">
                <a:solidFill>
                  <a:schemeClr val="tx1"/>
                </a:solidFill>
                <a:effectLst/>
                <a:latin typeface="Arial" pitchFamily="34" charset="0"/>
                <a:ea typeface="+mn-ea"/>
                <a:cs typeface="+mn-cs"/>
              </a:rPr>
              <a:t> property of a data region to display a message. </a:t>
            </a:r>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37</a:t>
            </a:fld>
            <a:endParaRPr lang="en-US"/>
          </a:p>
        </p:txBody>
      </p:sp>
    </p:spTree>
    <p:extLst>
      <p:ext uri="{BB962C8B-B14F-4D97-AF65-F5344CB8AC3E}">
        <p14:creationId xmlns:p14="http://schemas.microsoft.com/office/powerpoint/2010/main" val="36187964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The visibility feature is not limited to online viewing, but the interactive aspect</a:t>
            </a:r>
            <a:r>
              <a:rPr lang="en-US" sz="1200" kern="1200" baseline="0" dirty="0" smtClean="0">
                <a:solidFill>
                  <a:schemeClr val="tx1"/>
                </a:solidFill>
                <a:effectLst/>
                <a:latin typeface="Arial" pitchFamily="34" charset="0"/>
                <a:ea typeface="+mn-ea"/>
                <a:cs typeface="+mn-cs"/>
              </a:rPr>
              <a:t> of it is.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A common reason to use this feature is w</a:t>
            </a:r>
            <a:r>
              <a:rPr lang="en-US" sz="1200" kern="1200" dirty="0" smtClean="0">
                <a:solidFill>
                  <a:schemeClr val="tx1"/>
                </a:solidFill>
                <a:effectLst/>
                <a:latin typeface="Arial" pitchFamily="34" charset="0"/>
                <a:ea typeface="+mn-ea"/>
                <a:cs typeface="+mn-cs"/>
              </a:rPr>
              <a:t>hen a report requires both summary and detail data. </a:t>
            </a:r>
            <a:r>
              <a:rPr lang="en-US" sz="1200" kern="1200" baseline="0" dirty="0" smtClean="0">
                <a:solidFill>
                  <a:schemeClr val="tx1"/>
                </a:solidFill>
                <a:effectLst/>
                <a:latin typeface="Arial" pitchFamily="34" charset="0"/>
                <a:ea typeface="+mn-ea"/>
                <a:cs typeface="+mn-cs"/>
              </a:rPr>
              <a:t>Here we have an example of a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that contains a group row for </a:t>
            </a:r>
            <a:r>
              <a:rPr lang="en-US" sz="1200" kern="1200" baseline="0" dirty="0" err="1" smtClean="0">
                <a:solidFill>
                  <a:schemeClr val="tx1"/>
                </a:solidFill>
                <a:effectLst/>
                <a:latin typeface="Arial" pitchFamily="34" charset="0"/>
                <a:ea typeface="+mn-ea"/>
                <a:cs typeface="+mn-cs"/>
              </a:rPr>
              <a:t>SalesTerritoryGroup</a:t>
            </a:r>
            <a:r>
              <a:rPr lang="en-US" sz="1200" kern="1200" baseline="0" dirty="0" smtClean="0">
                <a:solidFill>
                  <a:schemeClr val="tx1"/>
                </a:solidFill>
                <a:effectLst/>
                <a:latin typeface="Arial" pitchFamily="34" charset="0"/>
                <a:ea typeface="+mn-ea"/>
                <a:cs typeface="+mn-cs"/>
              </a:rPr>
              <a:t> and child rows for </a:t>
            </a:r>
            <a:r>
              <a:rPr lang="en-US" sz="1200" kern="1200" baseline="0" dirty="0" err="1" smtClean="0">
                <a:solidFill>
                  <a:schemeClr val="tx1"/>
                </a:solidFill>
                <a:effectLst/>
                <a:latin typeface="Arial" pitchFamily="34" charset="0"/>
                <a:ea typeface="+mn-ea"/>
                <a:cs typeface="+mn-cs"/>
              </a:rPr>
              <a:t>SalesTerritoryCountry</a:t>
            </a:r>
            <a:r>
              <a:rPr lang="en-US" sz="1200" kern="1200" baseline="0" dirty="0" smtClean="0">
                <a:solidFill>
                  <a:schemeClr val="tx1"/>
                </a:solidFill>
                <a:effectLst/>
                <a:latin typeface="Arial" pitchFamily="34" charset="0"/>
                <a:ea typeface="+mn-ea"/>
                <a:cs typeface="+mn-cs"/>
              </a:rPr>
              <a:t>. Notice also the total for the group appears in two places – the top row of the group and the bottom row of the group.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To create the appearance</a:t>
            </a:r>
            <a:r>
              <a:rPr lang="en-US" sz="1200" kern="1200" baseline="0" dirty="0" smtClean="0">
                <a:solidFill>
                  <a:schemeClr val="tx1"/>
                </a:solidFill>
                <a:effectLst/>
                <a:latin typeface="Arial" pitchFamily="34" charset="0"/>
                <a:ea typeface="+mn-ea"/>
                <a:cs typeface="+mn-cs"/>
              </a:rPr>
              <a:t> of</a:t>
            </a:r>
            <a:r>
              <a:rPr lang="en-US" sz="1200" kern="1200" dirty="0" smtClean="0">
                <a:solidFill>
                  <a:schemeClr val="tx1"/>
                </a:solidFill>
                <a:effectLst/>
                <a:latin typeface="Arial" pitchFamily="34" charset="0"/>
                <a:ea typeface="+mn-ea"/>
                <a:cs typeface="+mn-cs"/>
              </a:rPr>
              <a:t> a </a:t>
            </a:r>
            <a:r>
              <a:rPr lang="en-US" sz="1200" i="1" kern="1200" dirty="0" smtClean="0">
                <a:solidFill>
                  <a:schemeClr val="tx1"/>
                </a:solidFill>
                <a:effectLst/>
                <a:latin typeface="Arial" pitchFamily="34" charset="0"/>
                <a:ea typeface="+mn-ea"/>
                <a:cs typeface="+mn-cs"/>
              </a:rPr>
              <a:t>drilldown report </a:t>
            </a:r>
            <a:r>
              <a:rPr lang="en-US" sz="1200" kern="1200" dirty="0" smtClean="0">
                <a:solidFill>
                  <a:schemeClr val="tx1"/>
                </a:solidFill>
                <a:effectLst/>
                <a:latin typeface="Arial" pitchFamily="34" charset="0"/>
                <a:ea typeface="+mn-ea"/>
                <a:cs typeface="+mn-cs"/>
              </a:rPr>
              <a:t>in which only the summary data displays when the user opens the report, we use</a:t>
            </a:r>
            <a:r>
              <a:rPr lang="en-US" sz="1200" kern="1200" baseline="0" dirty="0" smtClean="0">
                <a:solidFill>
                  <a:schemeClr val="tx1"/>
                </a:solidFill>
                <a:effectLst/>
                <a:latin typeface="Arial" pitchFamily="34" charset="0"/>
                <a:ea typeface="+mn-ea"/>
                <a:cs typeface="+mn-cs"/>
              </a:rPr>
              <a:t> the visibility properties. </a:t>
            </a:r>
            <a:r>
              <a:rPr lang="en-US" sz="1200" kern="1200" dirty="0" smtClean="0">
                <a:solidFill>
                  <a:schemeClr val="tx1"/>
                </a:solidFill>
                <a:effectLst/>
                <a:latin typeface="Arial" pitchFamily="34" charset="0"/>
                <a:ea typeface="+mn-ea"/>
                <a:cs typeface="+mn-cs"/>
              </a:rPr>
              <a:t>Visibility can apply to an entire row, an entire column, or a specific text box – in this case, we configure the row</a:t>
            </a:r>
            <a:r>
              <a:rPr lang="en-US" sz="1200" kern="1200" baseline="0" dirty="0" smtClean="0">
                <a:solidFill>
                  <a:schemeClr val="tx1"/>
                </a:solidFill>
                <a:effectLst/>
                <a:latin typeface="Arial" pitchFamily="34" charset="0"/>
                <a:ea typeface="+mn-ea"/>
                <a:cs typeface="+mn-cs"/>
              </a:rPr>
              <a:t> </a:t>
            </a:r>
            <a:r>
              <a:rPr lang="en-US" sz="1200" kern="1200" baseline="0" dirty="0" err="1" smtClean="0">
                <a:solidFill>
                  <a:schemeClr val="tx1"/>
                </a:solidFill>
                <a:effectLst/>
                <a:latin typeface="Arial" pitchFamily="34" charset="0"/>
                <a:ea typeface="+mn-ea"/>
                <a:cs typeface="+mn-cs"/>
              </a:rPr>
              <a:t>visibilty</a:t>
            </a:r>
            <a:r>
              <a:rPr lang="en-US" sz="1200" kern="1200" baseline="0" dirty="0" smtClean="0">
                <a:solidFill>
                  <a:schemeClr val="tx1"/>
                </a:solidFill>
                <a:effectLst/>
                <a:latin typeface="Arial" pitchFamily="34" charset="0"/>
                <a:ea typeface="+mn-ea"/>
                <a:cs typeface="+mn-cs"/>
              </a:rPr>
              <a:t> for the bottom two rows</a:t>
            </a:r>
            <a:r>
              <a:rPr lang="en-US" sz="1200" kern="1200" dirty="0" smtClean="0">
                <a:solidFill>
                  <a:schemeClr val="tx1"/>
                </a:solidFill>
                <a:effectLst/>
                <a:latin typeface="Arial" pitchFamily="34" charset="0"/>
                <a:ea typeface="+mn-ea"/>
                <a:cs typeface="+mn-cs"/>
              </a:rPr>
              <a:t>. We also configure the </a:t>
            </a:r>
            <a:r>
              <a:rPr lang="en-US" sz="1200" i="1" kern="1200" dirty="0" err="1" smtClean="0">
                <a:solidFill>
                  <a:schemeClr val="tx1"/>
                </a:solidFill>
                <a:effectLst/>
                <a:latin typeface="Arial" pitchFamily="34" charset="0"/>
                <a:ea typeface="+mn-ea"/>
                <a:cs typeface="+mn-cs"/>
              </a:rPr>
              <a:t>ToggleItem</a:t>
            </a:r>
            <a:r>
              <a:rPr lang="en-US" sz="1200" i="1" kern="120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property of the those rows to reference a text box in the report – in this case the</a:t>
            </a:r>
            <a:r>
              <a:rPr lang="en-US" sz="1200" kern="1200" baseline="0" dirty="0" smtClean="0">
                <a:solidFill>
                  <a:schemeClr val="tx1"/>
                </a:solidFill>
                <a:effectLst/>
                <a:latin typeface="Arial" pitchFamily="34" charset="0"/>
                <a:ea typeface="+mn-ea"/>
                <a:cs typeface="+mn-cs"/>
              </a:rPr>
              <a:t> </a:t>
            </a:r>
            <a:r>
              <a:rPr lang="en-US" sz="1200" kern="1200" baseline="0" dirty="0" err="1" smtClean="0">
                <a:solidFill>
                  <a:schemeClr val="tx1"/>
                </a:solidFill>
                <a:effectLst/>
                <a:latin typeface="Arial" pitchFamily="34" charset="0"/>
                <a:ea typeface="+mn-ea"/>
                <a:cs typeface="+mn-cs"/>
              </a:rPr>
              <a:t>SalesTerritoryGroup</a:t>
            </a:r>
            <a:r>
              <a:rPr lang="en-US" sz="1200" kern="1200" baseline="0" dirty="0" smtClean="0">
                <a:solidFill>
                  <a:schemeClr val="tx1"/>
                </a:solidFill>
                <a:effectLst/>
                <a:latin typeface="Arial" pitchFamily="34" charset="0"/>
                <a:ea typeface="+mn-ea"/>
                <a:cs typeface="+mn-cs"/>
              </a:rPr>
              <a:t> textbox</a:t>
            </a:r>
            <a:r>
              <a:rPr lang="en-US" sz="1200" kern="1200" dirty="0" smtClean="0">
                <a:solidFill>
                  <a:schemeClr val="tx1"/>
                </a:solidFill>
                <a:effectLst/>
                <a:latin typeface="Arial" pitchFamily="34" charset="0"/>
                <a:ea typeface="+mn-ea"/>
                <a:cs typeface="+mn-cs"/>
              </a:rPr>
              <a:t>. We’ll also configure the visibility for the textbox for</a:t>
            </a:r>
            <a:r>
              <a:rPr lang="en-US" sz="1200" kern="1200" baseline="0" dirty="0" smtClean="0">
                <a:solidFill>
                  <a:schemeClr val="tx1"/>
                </a:solidFill>
                <a:effectLst/>
                <a:latin typeface="Arial" pitchFamily="34" charset="0"/>
                <a:ea typeface="+mn-ea"/>
                <a:cs typeface="+mn-cs"/>
              </a:rPr>
              <a:t> the sales amount aggregate on the top row – but we’ll make it visible when the report opens, but toggle the visibility to hidden when the user clicks on </a:t>
            </a:r>
            <a:r>
              <a:rPr lang="en-US" sz="1200" kern="1200" baseline="0" dirty="0" err="1" smtClean="0">
                <a:solidFill>
                  <a:schemeClr val="tx1"/>
                </a:solidFill>
                <a:effectLst/>
                <a:latin typeface="Arial" pitchFamily="34" charset="0"/>
                <a:ea typeface="+mn-ea"/>
                <a:cs typeface="+mn-cs"/>
              </a:rPr>
              <a:t>SalesTerritoryGroup</a:t>
            </a:r>
            <a:r>
              <a:rPr lang="en-US" sz="1200" kern="1200" baseline="0" dirty="0" smtClean="0">
                <a:solidFill>
                  <a:schemeClr val="tx1"/>
                </a:solidFill>
                <a:effectLst/>
                <a:latin typeface="Arial" pitchFamily="34" charset="0"/>
                <a:ea typeface="+mn-ea"/>
                <a:cs typeface="+mn-cs"/>
              </a:rPr>
              <a:t> – just the opposite effect of the other two rows.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Here’s how the report renders when we first open it. We see only the top row, including the sales amount aggregate.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Notice the plus sign next to the </a:t>
            </a:r>
            <a:r>
              <a:rPr lang="en-US" sz="1200" kern="1200" dirty="0" err="1" smtClean="0">
                <a:solidFill>
                  <a:schemeClr val="tx1"/>
                </a:solidFill>
                <a:effectLst/>
                <a:latin typeface="Arial" pitchFamily="34" charset="0"/>
                <a:ea typeface="+mn-ea"/>
                <a:cs typeface="+mn-cs"/>
              </a:rPr>
              <a:t>SalesTerritoryGroup</a:t>
            </a:r>
            <a:r>
              <a:rPr lang="en-US" sz="1200" kern="1200" dirty="0" smtClean="0">
                <a:solidFill>
                  <a:schemeClr val="tx1"/>
                </a:solidFill>
                <a:effectLst/>
                <a:latin typeface="Arial" pitchFamily="34" charset="0"/>
                <a:ea typeface="+mn-ea"/>
                <a:cs typeface="+mn-cs"/>
              </a:rPr>
              <a:t> name which indicates that the textbox</a:t>
            </a:r>
            <a:r>
              <a:rPr lang="en-US" sz="1200" kern="1200" baseline="0" dirty="0" smtClean="0">
                <a:solidFill>
                  <a:schemeClr val="tx1"/>
                </a:solidFill>
                <a:effectLst/>
                <a:latin typeface="Arial" pitchFamily="34" charset="0"/>
                <a:ea typeface="+mn-ea"/>
                <a:cs typeface="+mn-cs"/>
              </a:rPr>
              <a:t> is a toggle item.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When the user clicks on it, the visibility properties switch to the opposite setting.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So the previously hidden rows are now visible, and the previously visible textbox is now hidden. If we click the toggle item again, the visibility reverses again. Incidentally, t</a:t>
            </a:r>
            <a:r>
              <a:rPr lang="en-US" dirty="0" smtClean="0"/>
              <a:t>his feature</a:t>
            </a:r>
            <a:r>
              <a:rPr lang="en-US" baseline="0" dirty="0" smtClean="0"/>
              <a:t> also works for reports exported to Excel.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(IMPORTANT – add to demo – toggle on open – can set one thing open and another closed)</a:t>
            </a:r>
            <a:endParaRPr lang="en-US"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38</a:t>
            </a:fld>
            <a:endParaRPr lang="en-US"/>
          </a:p>
        </p:txBody>
      </p:sp>
    </p:spTree>
    <p:extLst>
      <p:ext uri="{BB962C8B-B14F-4D97-AF65-F5344CB8AC3E}">
        <p14:creationId xmlns:p14="http://schemas.microsoft.com/office/powerpoint/2010/main" val="22916855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Another type of action is the Go to Report action.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To configure this action, we start with a parent report,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And define a target report,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and optionally map expressions in the source report to parameters in the target report. Consequently, the target report can display information using the same context as the source report if the target report is designed to filter based on report parameter values. We</a:t>
            </a:r>
            <a:r>
              <a:rPr lang="en-US" sz="1200" kern="1200" baseline="0" dirty="0" smtClean="0">
                <a:solidFill>
                  <a:schemeClr val="tx1"/>
                </a:solidFill>
                <a:effectLst/>
                <a:latin typeface="Arial" pitchFamily="34" charset="0"/>
                <a:ea typeface="+mn-ea"/>
                <a:cs typeface="+mn-cs"/>
              </a:rPr>
              <a:t> covered </a:t>
            </a:r>
            <a:r>
              <a:rPr lang="en-US" sz="1200" kern="1200" baseline="0" dirty="0" err="1" smtClean="0">
                <a:solidFill>
                  <a:schemeClr val="tx1"/>
                </a:solidFill>
                <a:effectLst/>
                <a:latin typeface="Arial" pitchFamily="34" charset="0"/>
                <a:ea typeface="+mn-ea"/>
                <a:cs typeface="+mn-cs"/>
              </a:rPr>
              <a:t>drillthrough</a:t>
            </a:r>
            <a:r>
              <a:rPr lang="en-US" sz="1200" kern="1200" baseline="0" dirty="0" smtClean="0">
                <a:solidFill>
                  <a:schemeClr val="tx1"/>
                </a:solidFill>
                <a:effectLst/>
                <a:latin typeface="Arial" pitchFamily="34" charset="0"/>
                <a:ea typeface="+mn-ea"/>
                <a:cs typeface="+mn-cs"/>
              </a:rPr>
              <a:t> reports in the Using Parameters module in the Reporting Services Fundamentals course. </a:t>
            </a:r>
            <a:endParaRPr lang="en-US" sz="120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39</a:t>
            </a:fld>
            <a:endParaRPr lang="en-US"/>
          </a:p>
        </p:txBody>
      </p:sp>
    </p:spTree>
    <p:extLst>
      <p:ext uri="{BB962C8B-B14F-4D97-AF65-F5344CB8AC3E}">
        <p14:creationId xmlns:p14="http://schemas.microsoft.com/office/powerpoint/2010/main" val="20129915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In this module, we’ll be looking at the various</a:t>
            </a:r>
            <a:r>
              <a:rPr lang="en-US" sz="1200" kern="1200" baseline="0" dirty="0" smtClean="0">
                <a:solidFill>
                  <a:schemeClr val="tx1"/>
                </a:solidFill>
                <a:effectLst/>
                <a:latin typeface="Arial" pitchFamily="34" charset="0"/>
                <a:ea typeface="+mn-ea"/>
                <a:cs typeface="+mn-cs"/>
              </a:rPr>
              <a:t> tools available in </a:t>
            </a:r>
            <a:r>
              <a:rPr lang="en-US" sz="1200" kern="1200" dirty="0" smtClean="0">
                <a:solidFill>
                  <a:schemeClr val="tx1"/>
                </a:solidFill>
                <a:effectLst/>
                <a:latin typeface="Arial" pitchFamily="34" charset="0"/>
                <a:ea typeface="+mn-ea"/>
                <a:cs typeface="+mn-cs"/>
              </a:rPr>
              <a:t>SQL Server Reporting Services to enable</a:t>
            </a:r>
            <a:r>
              <a:rPr lang="en-US" sz="1200" kern="1200" baseline="0" dirty="0" smtClean="0">
                <a:solidFill>
                  <a:schemeClr val="tx1"/>
                </a:solidFill>
                <a:effectLst/>
                <a:latin typeface="Arial" pitchFamily="34" charset="0"/>
                <a:ea typeface="+mn-ea"/>
                <a:cs typeface="+mn-cs"/>
              </a:rPr>
              <a:t> users to visualize data in reports.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endParaRPr lang="en-US" dirty="0" smtClean="0"/>
          </a:p>
          <a:p>
            <a:r>
              <a:rPr lang="en-US" dirty="0" smtClean="0"/>
              <a:t>There are 5</a:t>
            </a:r>
            <a:r>
              <a:rPr lang="en-US" baseline="0" dirty="0" smtClean="0"/>
              <a:t> types of data visualizations that we’ll be exploring in this  module:</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Charts are a great way – and the most common way - to summarize numerical information. If you apply good chart design principles, users can easily compare values, spot trends, and identify anomalies. You can create a report that contains only a chart, or you can combine a chart with other data regions to present data in multiple formats. You can even insert a chart inside a table, matrix, or list to repeat a chart within a data region. Reporting Services provides amazing flexibility in chart design. </a:t>
            </a:r>
          </a:p>
          <a:p>
            <a:endParaRPr lang="en-US" baseline="0" dirty="0" smtClean="0"/>
          </a:p>
          <a:p>
            <a:endParaRPr lang="en-US" baseline="0" dirty="0" smtClean="0"/>
          </a:p>
          <a:p>
            <a:r>
              <a:rPr lang="en-US" baseline="0" dirty="0" smtClean="0"/>
              <a:t>Data Bars are a variation of a chart that you can insert into a table or matrix to visualize how a single data point varies row by row. This type of chart makes it easy to compare changes in data. Data bars are available only in SQL Server 2008 R2.</a:t>
            </a:r>
          </a:p>
          <a:p>
            <a:endParaRPr lang="en-US" baseline="0" dirty="0" smtClean="0"/>
          </a:p>
          <a:p>
            <a:r>
              <a:rPr lang="en-US" baseline="0" dirty="0" err="1" smtClean="0"/>
              <a:t>Sparklines</a:t>
            </a:r>
            <a:r>
              <a:rPr lang="en-US" baseline="0" dirty="0" smtClean="0"/>
              <a:t> are another type of inline chart that are similar to a data bar, added to Reporting Services in SQL Server 2008 R2. Instead of a single point like a data bar, a </a:t>
            </a:r>
            <a:r>
              <a:rPr lang="en-US" baseline="0" dirty="0" err="1" smtClean="0"/>
              <a:t>sparkline</a:t>
            </a:r>
            <a:r>
              <a:rPr lang="en-US" baseline="0" dirty="0" smtClean="0"/>
              <a:t>  shows a series of values, typically over a period of time.</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Gauges </a:t>
            </a:r>
            <a:r>
              <a:rPr lang="en-US" sz="1200" kern="1200" dirty="0" smtClean="0">
                <a:solidFill>
                  <a:schemeClr val="tx1"/>
                </a:solidFill>
                <a:effectLst/>
                <a:latin typeface="Arial" pitchFamily="34" charset="0"/>
                <a:ea typeface="+mn-ea"/>
                <a:cs typeface="+mn-cs"/>
              </a:rPr>
              <a:t>are a special type of data visualization – available since SQL Server 2008 - that you can use to display key performance indicators. There are</a:t>
            </a:r>
            <a:r>
              <a:rPr lang="en-US" sz="1200" kern="1200" baseline="0" dirty="0" smtClean="0">
                <a:solidFill>
                  <a:schemeClr val="tx1"/>
                </a:solidFill>
                <a:effectLst/>
                <a:latin typeface="Arial" pitchFamily="34" charset="0"/>
                <a:ea typeface="+mn-ea"/>
                <a:cs typeface="+mn-cs"/>
              </a:rPr>
              <a:t> radial gauges similar to the one that you see in your car to track how much gasoline you have left, and there are linear gauges, similar to a mercury thermometer that you use to  determine how hot or cold it is outside. </a:t>
            </a:r>
            <a:r>
              <a:rPr lang="en-US" sz="1200" kern="1200" dirty="0" smtClean="0">
                <a:solidFill>
                  <a:schemeClr val="tx1"/>
                </a:solidFill>
                <a:effectLst/>
                <a:latin typeface="Arial" pitchFamily="34" charset="0"/>
                <a:ea typeface="+mn-ea"/>
                <a:cs typeface="+mn-cs"/>
              </a:rPr>
              <a:t>You can place a gauge inside a table, matrix, or list much like a data bar or </a:t>
            </a:r>
            <a:r>
              <a:rPr lang="en-US" sz="1200" kern="1200" dirty="0" err="1" smtClean="0">
                <a:solidFill>
                  <a:schemeClr val="tx1"/>
                </a:solidFill>
                <a:effectLst/>
                <a:latin typeface="Arial" pitchFamily="34" charset="0"/>
                <a:ea typeface="+mn-ea"/>
                <a:cs typeface="+mn-cs"/>
              </a:rPr>
              <a:t>sparkline</a:t>
            </a:r>
            <a:r>
              <a:rPr lang="en-US" sz="1200" kern="1200" dirty="0" smtClean="0">
                <a:solidFill>
                  <a:schemeClr val="tx1"/>
                </a:solidFill>
                <a:effectLst/>
                <a:latin typeface="Arial" pitchFamily="34" charset="0"/>
                <a:ea typeface="+mn-ea"/>
                <a:cs typeface="+mn-cs"/>
              </a:rPr>
              <a:t>, but you can also present a</a:t>
            </a:r>
            <a:r>
              <a:rPr lang="en-US" sz="1200" kern="1200" baseline="0" dirty="0" smtClean="0">
                <a:solidFill>
                  <a:schemeClr val="tx1"/>
                </a:solidFill>
                <a:effectLst/>
                <a:latin typeface="Arial" pitchFamily="34" charset="0"/>
                <a:ea typeface="+mn-ea"/>
                <a:cs typeface="+mn-cs"/>
              </a:rPr>
              <a:t> gauge independently. </a:t>
            </a:r>
            <a:endParaRPr lang="en-US" sz="1200" kern="1200" dirty="0" smtClean="0">
              <a:solidFill>
                <a:schemeClr val="tx1"/>
              </a:solidFill>
              <a:effectLst/>
              <a:latin typeface="Arial" pitchFamily="34" charset="0"/>
              <a:ea typeface="+mn-ea"/>
              <a:cs typeface="+mn-cs"/>
            </a:endParaRPr>
          </a:p>
          <a:p>
            <a:endParaRPr lang="en-US" baseline="0" dirty="0" smtClean="0"/>
          </a:p>
          <a:p>
            <a:r>
              <a:rPr lang="en-US" baseline="0" dirty="0" smtClean="0"/>
              <a:t>Indicators are new type of data visualization added in SQL Server 2008 R2 which also support visualization of key performance indicators using a set of icons. For example, you can use a traffic light type of icon – with red, yellow, and green to indicate whether a condition that you’re measuring is in a bad, fair, or good state respectively.</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40</a:t>
            </a:fld>
            <a:endParaRPr lang="en-US"/>
          </a:p>
        </p:txBody>
      </p:sp>
    </p:spTree>
    <p:extLst>
      <p:ext uri="{BB962C8B-B14F-4D97-AF65-F5344CB8AC3E}">
        <p14:creationId xmlns:p14="http://schemas.microsoft.com/office/powerpoint/2010/main" val="555527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There are many different types of data</a:t>
            </a:r>
            <a:r>
              <a:rPr lang="en-US" sz="1200" kern="1200" baseline="0" dirty="0" smtClean="0">
                <a:solidFill>
                  <a:schemeClr val="tx1"/>
                </a:solidFill>
                <a:effectLst/>
                <a:latin typeface="Arial" pitchFamily="34" charset="0"/>
                <a:ea typeface="+mn-ea"/>
                <a:cs typeface="+mn-cs"/>
              </a:rPr>
              <a:t> sources that Reporting Services supports.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Probably the most common type of data that you’ll use in reports is relational data. As you can see in this list,, Reporting Services supports a wide range of relational data sources – and if your relational database isn’t listed here explicitly, you can probably access it using the OLE DB or ODBC data providers.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You can also use multidimensional data in your reports… using any of these data providers.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XML is also an option.</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And accessing a SharePoint List as a data source is a new feature of SQL Server 2008 R2.</a:t>
            </a:r>
          </a:p>
          <a:p>
            <a:endParaRPr lang="en-US" sz="1200" kern="1200" baseline="0" dirty="0" smtClean="0">
              <a:solidFill>
                <a:schemeClr val="tx1"/>
              </a:solidFill>
              <a:effectLst/>
              <a:latin typeface="Arial" pitchFamily="34" charset="0"/>
              <a:ea typeface="+mn-ea"/>
              <a:cs typeface="+mn-cs"/>
            </a:endParaRPr>
          </a:p>
          <a:p>
            <a:endParaRPr lang="en-US" sz="1200" kern="1200" baseline="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a:t>
            </a:fld>
            <a:endParaRPr lang="en-US"/>
          </a:p>
        </p:txBody>
      </p:sp>
    </p:spTree>
    <p:extLst>
      <p:ext uri="{BB962C8B-B14F-4D97-AF65-F5344CB8AC3E}">
        <p14:creationId xmlns:p14="http://schemas.microsoft.com/office/powerpoint/2010/main" val="33242738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There are three types of spatial data that we can use in Reporting Services—points, lines, and polygons. I’ll explain more</a:t>
            </a:r>
            <a:r>
              <a:rPr lang="en-US" sz="1200" kern="1200" baseline="0" dirty="0" smtClean="0">
                <a:solidFill>
                  <a:schemeClr val="tx1"/>
                </a:solidFill>
                <a:effectLst/>
                <a:latin typeface="Arial" pitchFamily="34" charset="0"/>
                <a:ea typeface="+mn-ea"/>
                <a:cs typeface="+mn-cs"/>
              </a:rPr>
              <a:t> about the differences shortly. For now, let’s focus on how we can store and access spatial data in SQL Server. </a:t>
            </a:r>
            <a:r>
              <a:rPr lang="en-US" sz="1200" kern="1200" dirty="0" smtClean="0">
                <a:solidFill>
                  <a:schemeClr val="tx1"/>
                </a:solidFill>
                <a:effectLst/>
                <a:latin typeface="Arial" pitchFamily="34" charset="0"/>
                <a:ea typeface="+mn-ea"/>
                <a:cs typeface="+mn-cs"/>
              </a:rPr>
              <a:t>Beginning with SQL Server 2008,</a:t>
            </a:r>
            <a:r>
              <a:rPr lang="en-US" sz="1200" kern="1200" baseline="0" dirty="0" smtClean="0">
                <a:solidFill>
                  <a:schemeClr val="tx1"/>
                </a:solidFill>
                <a:effectLst/>
                <a:latin typeface="Arial" pitchFamily="34" charset="0"/>
                <a:ea typeface="+mn-ea"/>
                <a:cs typeface="+mn-cs"/>
              </a:rPr>
              <a:t> w</a:t>
            </a:r>
            <a:r>
              <a:rPr lang="en-US" sz="1200" kern="1200" dirty="0" smtClean="0">
                <a:solidFill>
                  <a:schemeClr val="tx1"/>
                </a:solidFill>
                <a:effectLst/>
                <a:latin typeface="Arial" pitchFamily="34" charset="0"/>
                <a:ea typeface="+mn-ea"/>
                <a:cs typeface="+mn-cs"/>
              </a:rPr>
              <a:t>e can create a table with columns</a:t>
            </a:r>
            <a:r>
              <a:rPr lang="en-US" sz="1200" kern="1200" baseline="0" dirty="0" smtClean="0">
                <a:solidFill>
                  <a:schemeClr val="tx1"/>
                </a:solidFill>
                <a:effectLst/>
                <a:latin typeface="Arial" pitchFamily="34" charset="0"/>
                <a:ea typeface="+mn-ea"/>
                <a:cs typeface="+mn-cs"/>
              </a:rPr>
              <a:t> having a spatial data type. There are two spatial data types we can use. </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First, there’s the </a:t>
            </a:r>
            <a:r>
              <a:rPr lang="en-US" sz="1200" kern="1200" dirty="0" smtClean="0">
                <a:solidFill>
                  <a:schemeClr val="tx1"/>
                </a:solidFill>
                <a:effectLst/>
                <a:latin typeface="Arial" pitchFamily="34" charset="0"/>
                <a:ea typeface="+mn-ea"/>
                <a:cs typeface="+mn-cs"/>
              </a:rPr>
              <a:t>Geography spatial</a:t>
            </a:r>
            <a:r>
              <a:rPr lang="en-US" sz="1200" kern="1200" baseline="0" dirty="0" smtClean="0">
                <a:solidFill>
                  <a:schemeClr val="tx1"/>
                </a:solidFill>
                <a:effectLst/>
                <a:latin typeface="Arial" pitchFamily="34" charset="0"/>
                <a:ea typeface="+mn-ea"/>
                <a:cs typeface="+mn-cs"/>
              </a:rPr>
              <a:t> data type.</a:t>
            </a:r>
          </a:p>
          <a:p>
            <a:endParaRPr lang="en-US" sz="1200" kern="1200" baseline="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It represents data for locations on spherical and ellipsoidal objects, like the Earth, using latitude and longitude angles. We’d use this for data about where our customers or suppliers are located, for example.</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Second, there’s the Geometry data type</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Which</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represents information as coordinates in a two-dimensional plane. We’d use this when we have something like an</a:t>
            </a:r>
            <a:r>
              <a:rPr lang="en-US" sz="1200" kern="1200" baseline="0" dirty="0" smtClean="0">
                <a:solidFill>
                  <a:schemeClr val="tx1"/>
                </a:solidFill>
                <a:effectLst/>
                <a:latin typeface="Arial" pitchFamily="34" charset="0"/>
                <a:ea typeface="+mn-ea"/>
                <a:cs typeface="+mn-cs"/>
              </a:rPr>
              <a:t> office floor plan.</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a:t>
            </a:r>
            <a:r>
              <a:rPr lang="en-US" sz="1200" kern="1200" baseline="0" dirty="0" smtClean="0">
                <a:solidFill>
                  <a:schemeClr val="tx1"/>
                </a:solidFill>
                <a:effectLst/>
                <a:latin typeface="Arial" pitchFamily="34" charset="0"/>
                <a:ea typeface="+mn-ea"/>
                <a:cs typeface="+mn-cs"/>
              </a:rPr>
              <a:t> sample database AdventureWorks2008R2 includes a table – Person.Address – that has spatial data in it that we can look at. If we execute this query…</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We can see what the geography data type looks like. It’s not particularly meaningful when we look at this way. We need a viewer to translate this data into something we recognize. SQL Server Management Studio includes a spatial data viewer which displays these 5 rows as points on a grid with latitude and longitude markings but unless you know where 47 degrees latitude and 122 degrees longitude is on the earth, the Management Studio viewer probably isn’t helpful for visualization, not to mention the fact that it’s not an end user tool. </a:t>
            </a:r>
            <a:r>
              <a:rPr lang="en-US" sz="1200" kern="1200" dirty="0" smtClean="0">
                <a:solidFill>
                  <a:schemeClr val="tx1"/>
                </a:solidFill>
                <a:effectLst/>
                <a:latin typeface="Arial" pitchFamily="34" charset="0"/>
                <a:ea typeface="+mn-ea"/>
                <a:cs typeface="+mn-cs"/>
              </a:rPr>
              <a:t>To insert geographical</a:t>
            </a:r>
            <a:r>
              <a:rPr lang="en-US" sz="1200" kern="1200" baseline="0" dirty="0" smtClean="0">
                <a:solidFill>
                  <a:schemeClr val="tx1"/>
                </a:solidFill>
                <a:effectLst/>
                <a:latin typeface="Arial" pitchFamily="34" charset="0"/>
                <a:ea typeface="+mn-ea"/>
                <a:cs typeface="+mn-cs"/>
              </a:rPr>
              <a:t> or geometrical data into a spatial data column, you use CLR methods to translate points, polygons, or lines into the data type you see here. You can also use CLR methods to translate this back out again, too. I’ve included some reference information at the end of this information for you to learn more about getting spatial data. For our purposes in this module, we simply assume that the data exists in a table for us, and Reporting Services can use it just as we see here – we don’t need to know the  CLR methods.</a:t>
            </a:r>
            <a:endParaRPr lang="en-US" sz="120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41</a:t>
            </a:fld>
            <a:endParaRPr lang="en-US"/>
          </a:p>
        </p:txBody>
      </p:sp>
    </p:spTree>
    <p:extLst>
      <p:ext uri="{BB962C8B-B14F-4D97-AF65-F5344CB8AC3E}">
        <p14:creationId xmlns:p14="http://schemas.microsoft.com/office/powerpoint/2010/main" val="7878590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As</a:t>
            </a:r>
            <a:r>
              <a:rPr lang="en-US" sz="1200" kern="1200" baseline="0" dirty="0" smtClean="0">
                <a:solidFill>
                  <a:schemeClr val="tx1"/>
                </a:solidFill>
                <a:effectLst/>
                <a:latin typeface="Arial" pitchFamily="34" charset="0"/>
                <a:ea typeface="+mn-ea"/>
                <a:cs typeface="+mn-cs"/>
              </a:rPr>
              <a:t> I mentioned, Reporting Services  works with three spatial data types. Will start by looking at the points data type.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 point is an (X,Y) coordinate representing a location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at the street level or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city level . We can display a point on a map by using a marker, such as a circle, a pushpin, or other image.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If we link analytical data to a point, we can change the color or size of the marker.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We</a:t>
            </a:r>
            <a:r>
              <a:rPr lang="en-US" sz="1200" kern="1200" baseline="0" dirty="0" smtClean="0">
                <a:solidFill>
                  <a:schemeClr val="tx1"/>
                </a:solidFill>
                <a:effectLst/>
                <a:latin typeface="Arial" pitchFamily="34" charset="0"/>
                <a:ea typeface="+mn-ea"/>
                <a:cs typeface="+mn-cs"/>
              </a:rPr>
              <a:t> can see here a</a:t>
            </a:r>
            <a:r>
              <a:rPr lang="en-US" sz="1200" kern="1200" dirty="0" smtClean="0">
                <a:solidFill>
                  <a:schemeClr val="tx1"/>
                </a:solidFill>
                <a:effectLst/>
                <a:latin typeface="Arial" pitchFamily="34" charset="0"/>
                <a:ea typeface="+mn-ea"/>
                <a:cs typeface="+mn-cs"/>
              </a:rPr>
              <a:t> map of points that shows the location of Adventure Works resellers in the state of Nevada using color with an analytical data set to show sales volume, with the lighter color for the lowest sales and a darker color for the highest sales.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By themselves, however, the points don’t convey enough information about location. If I hadn’t told you that these points are in the state of Nevada, you would have no way of knowing that. Furthermore, you have no way of knowing where in the state of Nevada these six points are located.</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42</a:t>
            </a:fld>
            <a:endParaRPr lang="en-US"/>
          </a:p>
        </p:txBody>
      </p:sp>
    </p:spTree>
    <p:extLst>
      <p:ext uri="{BB962C8B-B14F-4D97-AF65-F5344CB8AC3E}">
        <p14:creationId xmlns:p14="http://schemas.microsoft.com/office/powerpoint/2010/main" val="36886511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To put the sales data by customer location into context, you have two options. The first option is to add another layer to the map to show a polygon, or lines representing the geographical boundaries of Nevada. We’ll explain more about polygons shortly, but first let’s look at the second option.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Instead of a polygon, you can use a Bing Maps tile layer to provide a background for you automatically, as shown here, which gives context to the points.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To build the Bing Maps layer, Reporting Services can analyze the spatial locations in your map to determine the coordinates that it can match to a Bing Maps tile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at the same zoom level and resolution. The advantage of using a Bing Maps layer is that you can include show point data for locations all over the world very easily,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as long as your report server is configured to access the Bing Maps Web Service. At</a:t>
            </a:r>
            <a:r>
              <a:rPr lang="en-US" sz="1200" kern="1200" baseline="0" dirty="0" smtClean="0">
                <a:solidFill>
                  <a:schemeClr val="tx1"/>
                </a:solidFill>
                <a:effectLst/>
                <a:latin typeface="Arial" pitchFamily="34" charset="0"/>
                <a:ea typeface="+mn-ea"/>
                <a:cs typeface="+mn-cs"/>
              </a:rPr>
              <a:t> the end of this presentation, you’ll find a link to information about configuring the report server appropriately.</a:t>
            </a:r>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43</a:t>
            </a:fld>
            <a:endParaRPr lang="en-US"/>
          </a:p>
        </p:txBody>
      </p:sp>
    </p:spTree>
    <p:extLst>
      <p:ext uri="{BB962C8B-B14F-4D97-AF65-F5344CB8AC3E}">
        <p14:creationId xmlns:p14="http://schemas.microsoft.com/office/powerpoint/2010/main" val="36523014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kern="1200" dirty="0" smtClean="0">
                <a:solidFill>
                  <a:schemeClr val="tx1"/>
                </a:solidFill>
                <a:effectLst/>
                <a:latin typeface="Arial" pitchFamily="34" charset="0"/>
                <a:ea typeface="+mn-ea"/>
                <a:cs typeface="+mn-cs"/>
              </a:rPr>
              <a:t>Bing maps </a:t>
            </a:r>
            <a:r>
              <a:rPr lang="en-US" sz="1200" b="0" kern="1200" dirty="0" err="1" smtClean="0">
                <a:solidFill>
                  <a:schemeClr val="tx1"/>
                </a:solidFill>
                <a:effectLst/>
                <a:latin typeface="Arial" pitchFamily="34" charset="0"/>
                <a:ea typeface="+mn-ea"/>
                <a:cs typeface="+mn-cs"/>
              </a:rPr>
              <a:t>integrationhas</a:t>
            </a:r>
            <a:r>
              <a:rPr lang="en-US" sz="1200" b="0" kern="1200" dirty="0" smtClean="0">
                <a:solidFill>
                  <a:schemeClr val="tx1"/>
                </a:solidFill>
                <a:effectLst/>
                <a:latin typeface="Arial" pitchFamily="34" charset="0"/>
                <a:ea typeface="+mn-ea"/>
                <a:cs typeface="+mn-cs"/>
              </a:rPr>
              <a:t> other benefits as well.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kern="1200" dirty="0" smtClean="0">
                <a:solidFill>
                  <a:schemeClr val="tx1"/>
                </a:solidFill>
                <a:effectLst/>
                <a:latin typeface="Arial" pitchFamily="34" charset="0"/>
                <a:ea typeface="+mn-ea"/>
                <a:cs typeface="+mn-cs"/>
              </a:rPr>
              <a:t>The Bing Maps layer also lets you zoom to a higher resolution, allowing you to see more detail.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kern="1200" dirty="0" smtClean="0">
                <a:solidFill>
                  <a:schemeClr val="tx1"/>
                </a:solidFill>
                <a:effectLst/>
                <a:latin typeface="Arial" pitchFamily="34" charset="0"/>
                <a:ea typeface="+mn-ea"/>
                <a:cs typeface="+mn-cs"/>
              </a:rPr>
              <a:t>Here we can see another type of point map with the location of each fictional reseller relative to major roadways and to each other. A salesperson planning to visit each reseller could use this spatial data to plan the best route.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kern="1200" dirty="0" smtClean="0">
                <a:solidFill>
                  <a:schemeClr val="tx1"/>
                </a:solidFill>
                <a:effectLst/>
                <a:latin typeface="Arial" pitchFamily="34" charset="0"/>
                <a:ea typeface="+mn-ea"/>
                <a:cs typeface="+mn-cs"/>
              </a:rPr>
              <a:t>If you need to display more detail, you could add parameters to the report to center the map on a particular location and adjust the zoom level further to see street-level detail, including directional indicators for one-way streets.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kern="1200" dirty="0" smtClean="0">
                <a:solidFill>
                  <a:schemeClr val="tx1"/>
                </a:solidFill>
                <a:effectLst/>
                <a:latin typeface="Arial" pitchFamily="34" charset="0"/>
                <a:ea typeface="+mn-ea"/>
                <a:cs typeface="+mn-cs"/>
              </a:rPr>
              <a:t>If you zoom </a:t>
            </a:r>
            <a:r>
              <a:rPr lang="en-US" sz="1200" b="0" kern="1200" dirty="0" err="1" smtClean="0">
                <a:solidFill>
                  <a:schemeClr val="tx1"/>
                </a:solidFill>
                <a:effectLst/>
                <a:latin typeface="Arial" pitchFamily="34" charset="0"/>
                <a:ea typeface="+mn-ea"/>
                <a:cs typeface="+mn-cs"/>
              </a:rPr>
              <a:t>infar</a:t>
            </a:r>
            <a:r>
              <a:rPr lang="en-US" sz="1200" b="0" kern="1200" baseline="0" dirty="0" smtClean="0">
                <a:solidFill>
                  <a:schemeClr val="tx1"/>
                </a:solidFill>
                <a:effectLst/>
                <a:latin typeface="Arial" pitchFamily="34" charset="0"/>
                <a:ea typeface="+mn-ea"/>
                <a:cs typeface="+mn-cs"/>
              </a:rPr>
              <a:t> enough, you can even see which direction a one-way street flows.</a:t>
            </a:r>
            <a:endParaRPr lang="en-US" sz="1200" b="1"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44</a:t>
            </a:fld>
            <a:endParaRPr lang="en-US"/>
          </a:p>
        </p:txBody>
      </p:sp>
    </p:spTree>
    <p:extLst>
      <p:ext uri="{BB962C8B-B14F-4D97-AF65-F5344CB8AC3E}">
        <p14:creationId xmlns:p14="http://schemas.microsoft.com/office/powerpoint/2010/main" val="21390088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Another type of spatial data is a line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which connects a pair of points or coordinates. Here</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you can see route information for a shipment sent from Alaska to an Adventure Works reseller in Nevada.</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Lines are useful for showing routes between points.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When you link analytical data to lines, you can use the data to vary the color or width of lines.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Just like we need to do with points, we usually add a background for the lines to provide spatial context, either by adding a polygon layer or a Bing Maps layer. </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45</a:t>
            </a:fld>
            <a:endParaRPr lang="en-US"/>
          </a:p>
        </p:txBody>
      </p:sp>
    </p:spTree>
    <p:extLst>
      <p:ext uri="{BB962C8B-B14F-4D97-AF65-F5344CB8AC3E}">
        <p14:creationId xmlns:p14="http://schemas.microsoft.com/office/powerpoint/2010/main" val="314479496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The third type of data type is a polygon.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We can create a polygon object from a set of four or more coordinates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	that define the boundaries of a closed area.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In a polygon, the first and last coordinates in the set are identical. In effect, a polygon is a series of lines that start and end at the same location.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Here we can see a map that has two polygons for the states of Nevada and California in the United States. Keep in mind that a polygon can represent an area unrelated to geography, such as the shop floor plan in the Adventure Works manufacturing plant.</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46</a:t>
            </a:fld>
            <a:endParaRPr lang="en-US"/>
          </a:p>
        </p:txBody>
      </p:sp>
    </p:spTree>
    <p:extLst>
      <p:ext uri="{BB962C8B-B14F-4D97-AF65-F5344CB8AC3E}">
        <p14:creationId xmlns:p14="http://schemas.microsoft.com/office/powerpoint/2010/main" val="36054309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take</a:t>
            </a:r>
            <a:r>
              <a:rPr lang="en-US" baseline="0" dirty="0" smtClean="0"/>
              <a:t> a closer look at each of these steps before we start creating a map. </a:t>
            </a:r>
          </a:p>
          <a:p>
            <a:endParaRPr lang="en-US" baseline="0" dirty="0" smtClean="0"/>
          </a:p>
          <a:p>
            <a:r>
              <a:rPr lang="en-US" baseline="0" dirty="0" smtClean="0"/>
              <a:t>The first page of the map wizard prompts us to select a spatial data source. We have three choices:</a:t>
            </a:r>
          </a:p>
          <a:p>
            <a:endParaRPr lang="en-US" baseline="0" dirty="0" smtClean="0"/>
          </a:p>
          <a:p>
            <a:r>
              <a:rPr lang="en-US" baseline="0" dirty="0" smtClean="0"/>
              <a:t>The map gallery</a:t>
            </a:r>
          </a:p>
          <a:p>
            <a:endParaRPr lang="en-US" baseline="0" dirty="0" smtClean="0"/>
          </a:p>
          <a:p>
            <a:r>
              <a:rPr lang="en-US" baseline="0" dirty="0" smtClean="0"/>
              <a:t>Which has folders containing shapes that we can explore</a:t>
            </a:r>
          </a:p>
          <a:p>
            <a:endParaRPr lang="en-US" baseline="0" dirty="0" smtClean="0"/>
          </a:p>
          <a:p>
            <a:r>
              <a:rPr lang="en-US" baseline="0" dirty="0" smtClean="0"/>
              <a:t>Remember that it contains only shapes for the United States unless you add custom reports to the map gallery.</a:t>
            </a:r>
          </a:p>
          <a:p>
            <a:endParaRPr lang="en-US" baseline="0" dirty="0" smtClean="0"/>
          </a:p>
          <a:p>
            <a:r>
              <a:rPr lang="en-US" baseline="0" dirty="0" smtClean="0"/>
              <a:t>You can also choose an ESRI </a:t>
            </a:r>
            <a:r>
              <a:rPr lang="en-US" baseline="0" dirty="0" err="1" smtClean="0"/>
              <a:t>shapefile</a:t>
            </a:r>
            <a:r>
              <a:rPr lang="en-US" baseline="0" dirty="0" smtClean="0"/>
              <a:t>.</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If you do that you’ll need to provide a path to the file. </a:t>
            </a:r>
            <a:r>
              <a:rPr lang="en-US" sz="1200" kern="1200" dirty="0" smtClean="0">
                <a:solidFill>
                  <a:schemeClr val="tx1"/>
                </a:solidFill>
                <a:effectLst/>
                <a:latin typeface="Arial" pitchFamily="34" charset="0"/>
                <a:ea typeface="+mn-ea"/>
                <a:cs typeface="+mn-cs"/>
              </a:rPr>
              <a:t>One thing to know</a:t>
            </a:r>
            <a:r>
              <a:rPr lang="en-US" sz="1200" kern="1200" baseline="0" dirty="0" smtClean="0">
                <a:solidFill>
                  <a:schemeClr val="tx1"/>
                </a:solidFill>
                <a:effectLst/>
                <a:latin typeface="Arial" pitchFamily="34" charset="0"/>
                <a:ea typeface="+mn-ea"/>
                <a:cs typeface="+mn-cs"/>
              </a:rPr>
              <a:t> about working with shape files, </a:t>
            </a:r>
            <a:r>
              <a:rPr lang="en-US" sz="1200" kern="1200" dirty="0" smtClean="0">
                <a:solidFill>
                  <a:schemeClr val="tx1"/>
                </a:solidFill>
                <a:effectLst/>
                <a:latin typeface="Arial" pitchFamily="34" charset="0"/>
                <a:ea typeface="+mn-ea"/>
                <a:cs typeface="+mn-cs"/>
              </a:rPr>
              <a:t>if you don’t want to embed the data in your report, you need to upload the </a:t>
            </a:r>
            <a:r>
              <a:rPr lang="en-US" sz="1200" kern="1200" dirty="0" err="1" smtClean="0">
                <a:solidFill>
                  <a:schemeClr val="tx1"/>
                </a:solidFill>
                <a:effectLst/>
                <a:latin typeface="Arial" pitchFamily="34" charset="0"/>
                <a:ea typeface="+mn-ea"/>
                <a:cs typeface="+mn-cs"/>
              </a:rPr>
              <a:t>shapefile</a:t>
            </a:r>
            <a:r>
              <a:rPr lang="en-US" sz="1200" kern="1200" dirty="0" smtClean="0">
                <a:solidFill>
                  <a:schemeClr val="tx1"/>
                </a:solidFill>
                <a:effectLst/>
                <a:latin typeface="Arial" pitchFamily="34" charset="0"/>
                <a:ea typeface="+mn-ea"/>
                <a:cs typeface="+mn-cs"/>
              </a:rPr>
              <a:t> and its corresponding DBF file to your report server. Then when you build your report, you need to reference the </a:t>
            </a:r>
            <a:r>
              <a:rPr lang="en-US" sz="1200" kern="1200" dirty="0" err="1" smtClean="0">
                <a:solidFill>
                  <a:schemeClr val="tx1"/>
                </a:solidFill>
                <a:effectLst/>
                <a:latin typeface="Arial" pitchFamily="34" charset="0"/>
                <a:ea typeface="+mn-ea"/>
                <a:cs typeface="+mn-cs"/>
              </a:rPr>
              <a:t>shapefile</a:t>
            </a:r>
            <a:r>
              <a:rPr lang="en-US" sz="1200" kern="1200" dirty="0" smtClean="0">
                <a:solidFill>
                  <a:schemeClr val="tx1"/>
                </a:solidFill>
                <a:effectLst/>
                <a:latin typeface="Arial" pitchFamily="34" charset="0"/>
                <a:ea typeface="+mn-ea"/>
                <a:cs typeface="+mn-cs"/>
              </a:rPr>
              <a:t> from its location on the report server.  </a:t>
            </a:r>
          </a:p>
          <a:p>
            <a:endParaRPr lang="en-US" baseline="0" dirty="0" smtClean="0"/>
          </a:p>
          <a:p>
            <a:endParaRPr lang="en-US" baseline="0" dirty="0" smtClean="0"/>
          </a:p>
          <a:p>
            <a:r>
              <a:rPr lang="en-US" baseline="0" dirty="0" smtClean="0"/>
              <a:t>Or </a:t>
            </a:r>
            <a:r>
              <a:rPr lang="en-US" baseline="0" dirty="0" err="1" smtClean="0"/>
              <a:t>or</a:t>
            </a:r>
            <a:r>
              <a:rPr lang="en-US" baseline="0" dirty="0" smtClean="0"/>
              <a:t> we can choose the spatial data source</a:t>
            </a:r>
          </a:p>
          <a:p>
            <a:endParaRPr lang="en-US" baseline="0" dirty="0" smtClean="0"/>
          </a:p>
          <a:p>
            <a:r>
              <a:rPr lang="en-US" baseline="0" dirty="0" smtClean="0"/>
              <a:t>And that source can either be an embedded or a shared data set</a:t>
            </a:r>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47</a:t>
            </a:fld>
            <a:endParaRPr lang="en-US"/>
          </a:p>
        </p:txBody>
      </p:sp>
    </p:spTree>
    <p:extLst>
      <p:ext uri="{BB962C8B-B14F-4D97-AF65-F5344CB8AC3E}">
        <p14:creationId xmlns:p14="http://schemas.microsoft.com/office/powerpoint/2010/main" val="9188035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Now that we know what type of data that you can map in Reporting Services, how do we provide that data to Reporting Services? There are three data sources that you can use:</a:t>
            </a:r>
          </a:p>
          <a:p>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pPr lvl="0"/>
            <a:r>
              <a:rPr lang="en-US" sz="1200" b="1" kern="1200" dirty="0" smtClean="0">
                <a:solidFill>
                  <a:schemeClr val="tx1"/>
                </a:solidFill>
                <a:effectLst/>
                <a:latin typeface="Arial" pitchFamily="34" charset="0"/>
                <a:ea typeface="+mn-ea"/>
                <a:cs typeface="+mn-cs"/>
              </a:rPr>
              <a:t>First, we can embed spatial Data in a report.</a:t>
            </a:r>
            <a:r>
              <a:rPr lang="en-US" sz="1200" kern="1200" dirty="0" smtClean="0">
                <a:solidFill>
                  <a:schemeClr val="tx1"/>
                </a:solidFill>
                <a:effectLst/>
                <a:latin typeface="Arial" pitchFamily="34" charset="0"/>
                <a:ea typeface="+mn-ea"/>
                <a:cs typeface="+mn-cs"/>
              </a:rPr>
              <a:t> </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To help us get started quickly with maps, if our spatial data is based in the United States, the Reporting Services installation adds a collection of reports to a folder</a:t>
            </a:r>
            <a:r>
              <a:rPr lang="en-US" sz="1200" kern="1200" baseline="0" dirty="0" smtClean="0">
                <a:solidFill>
                  <a:schemeClr val="tx1"/>
                </a:solidFill>
                <a:effectLst/>
                <a:latin typeface="Arial" pitchFamily="34" charset="0"/>
                <a:ea typeface="+mn-ea"/>
                <a:cs typeface="+mn-cs"/>
              </a:rPr>
              <a:t> used by bids</a:t>
            </a:r>
            <a:r>
              <a:rPr lang="en-US" sz="1200" kern="1200" dirty="0" smtClean="0">
                <a:solidFill>
                  <a:schemeClr val="tx1"/>
                </a:solidFill>
                <a:effectLst/>
                <a:latin typeface="Arial" pitchFamily="34" charset="0"/>
                <a:ea typeface="+mn-ea"/>
                <a:cs typeface="+mn-cs"/>
              </a:rPr>
              <a:t>. These reports use polygon objects created from TIGER/Line </a:t>
            </a:r>
            <a:r>
              <a:rPr lang="en-US" sz="1200" kern="1200" dirty="0" err="1" smtClean="0">
                <a:solidFill>
                  <a:schemeClr val="tx1"/>
                </a:solidFill>
                <a:effectLst/>
                <a:latin typeface="Arial" pitchFamily="34" charset="0"/>
                <a:ea typeface="+mn-ea"/>
                <a:cs typeface="+mn-cs"/>
              </a:rPr>
              <a:t>Shapefiles</a:t>
            </a:r>
            <a:r>
              <a:rPr lang="en-US" sz="1200" kern="1200" dirty="0" smtClean="0">
                <a:solidFill>
                  <a:schemeClr val="tx1"/>
                </a:solidFill>
                <a:effectLst/>
                <a:latin typeface="Arial" pitchFamily="34" charset="0"/>
                <a:ea typeface="+mn-ea"/>
                <a:cs typeface="+mn-cs"/>
              </a:rPr>
              <a:t> available free from the United States Census Bureau. </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Three of the reports provide alternate views of the United States, one of which is shown here…</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and the remaining reports display county boundaries by state, such as this image of Nevada. </a:t>
            </a:r>
          </a:p>
          <a:p>
            <a:pPr lvl="0"/>
            <a:endParaRPr lang="en-US" sz="1200" kern="1200" dirty="0" smtClean="0">
              <a:solidFill>
                <a:schemeClr val="tx1"/>
              </a:solidFill>
              <a:effectLst/>
              <a:latin typeface="Arial" pitchFamily="34" charset="0"/>
              <a:ea typeface="+mn-ea"/>
              <a:cs typeface="+mn-cs"/>
            </a:endParaRPr>
          </a:p>
          <a:p>
            <a:r>
              <a:rPr lang="en-US" sz="1200" b="1" kern="1200" dirty="0" smtClean="0">
                <a:solidFill>
                  <a:schemeClr val="tx1"/>
                </a:solidFill>
                <a:effectLst/>
                <a:latin typeface="Arial" pitchFamily="34" charset="0"/>
                <a:ea typeface="+mn-ea"/>
                <a:cs typeface="+mn-cs"/>
              </a:rPr>
              <a:t>Note:</a:t>
            </a:r>
            <a:r>
              <a:rPr lang="en-US" sz="1200" kern="1200" dirty="0" smtClean="0">
                <a:solidFill>
                  <a:schemeClr val="tx1"/>
                </a:solidFill>
                <a:effectLst/>
                <a:latin typeface="Arial" pitchFamily="34" charset="0"/>
                <a:ea typeface="+mn-ea"/>
                <a:cs typeface="+mn-cs"/>
              </a:rPr>
              <a:t> Because political boundaries in other countries might be subject to change, Microsoft made the decision to include only the United States in this report collection. If we want to develop maps for other countries, you can create reports based on polygon objects for each country and save them to this folder to add items to the Map Gallery. We’ll need to do this on each report developer’s computer.</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48</a:t>
            </a:fld>
            <a:endParaRPr lang="en-US"/>
          </a:p>
        </p:txBody>
      </p:sp>
    </p:spTree>
    <p:extLst>
      <p:ext uri="{BB962C8B-B14F-4D97-AF65-F5344CB8AC3E}">
        <p14:creationId xmlns:p14="http://schemas.microsoft.com/office/powerpoint/2010/main" val="31592572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If we </a:t>
            </a:r>
            <a:r>
              <a:rPr lang="en-US" sz="1200" kern="1200" baseline="0" dirty="0" smtClean="0">
                <a:solidFill>
                  <a:schemeClr val="tx1"/>
                </a:solidFill>
                <a:effectLst/>
                <a:latin typeface="Arial" pitchFamily="34" charset="0"/>
                <a:ea typeface="+mn-ea"/>
                <a:cs typeface="+mn-cs"/>
              </a:rPr>
              <a:t>don’t have access to a report that has the embedded spatial data that we need, we’ll need to get the spatial data from one of two other sources…</a:t>
            </a:r>
          </a:p>
          <a:p>
            <a:endParaRPr lang="en-US" sz="1200" kern="1200" baseline="0" dirty="0" smtClean="0">
              <a:solidFill>
                <a:schemeClr val="tx1"/>
              </a:solidFill>
              <a:effectLst/>
              <a:latin typeface="Arial" pitchFamily="34" charset="0"/>
              <a:ea typeface="+mn-ea"/>
              <a:cs typeface="+mn-cs"/>
            </a:endParaRPr>
          </a:p>
          <a:p>
            <a:pPr lvl="0"/>
            <a:r>
              <a:rPr lang="en-US" sz="1200" b="1" kern="1200" dirty="0" smtClean="0">
                <a:solidFill>
                  <a:schemeClr val="tx1"/>
                </a:solidFill>
                <a:effectLst/>
                <a:latin typeface="Arial" pitchFamily="34" charset="0"/>
                <a:ea typeface="+mn-ea"/>
                <a:cs typeface="+mn-cs"/>
              </a:rPr>
              <a:t>The first source</a:t>
            </a:r>
            <a:r>
              <a:rPr lang="en-US" sz="1200" b="1" kern="1200" baseline="0" dirty="0" smtClean="0">
                <a:solidFill>
                  <a:schemeClr val="tx1"/>
                </a:solidFill>
                <a:effectLst/>
                <a:latin typeface="Arial" pitchFamily="34" charset="0"/>
                <a:ea typeface="+mn-ea"/>
                <a:cs typeface="+mn-cs"/>
              </a:rPr>
              <a:t> is an </a:t>
            </a:r>
            <a:r>
              <a:rPr lang="en-US" sz="1200" b="1" kern="1200" dirty="0" smtClean="0">
                <a:solidFill>
                  <a:schemeClr val="tx1"/>
                </a:solidFill>
                <a:effectLst/>
                <a:latin typeface="Arial" pitchFamily="34" charset="0"/>
                <a:ea typeface="+mn-ea"/>
                <a:cs typeface="+mn-cs"/>
              </a:rPr>
              <a:t>ESRI </a:t>
            </a:r>
            <a:r>
              <a:rPr lang="en-US" sz="1200" b="1" kern="1200" dirty="0" err="1" smtClean="0">
                <a:solidFill>
                  <a:schemeClr val="tx1"/>
                </a:solidFill>
                <a:effectLst/>
                <a:latin typeface="Arial" pitchFamily="34" charset="0"/>
                <a:ea typeface="+mn-ea"/>
                <a:cs typeface="+mn-cs"/>
              </a:rPr>
              <a:t>Shapefile</a:t>
            </a:r>
            <a:r>
              <a:rPr lang="en-US" sz="1200" kern="1200" dirty="0" smtClean="0">
                <a:solidFill>
                  <a:schemeClr val="tx1"/>
                </a:solidFill>
                <a:effectLst/>
                <a:latin typeface="Arial" pitchFamily="34" charset="0"/>
                <a:ea typeface="+mn-ea"/>
                <a:cs typeface="+mn-cs"/>
              </a:rPr>
              <a:t>. </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ESRI stands for The Environmental Systems Research Institute (ESRI)…</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ESRI developed a spatial data format for points, lines, and polygons called a </a:t>
            </a:r>
            <a:r>
              <a:rPr lang="en-US" sz="1200" kern="1200" dirty="0" err="1" smtClean="0">
                <a:solidFill>
                  <a:schemeClr val="tx1"/>
                </a:solidFill>
                <a:effectLst/>
                <a:latin typeface="Arial" pitchFamily="34" charset="0"/>
                <a:ea typeface="+mn-ea"/>
                <a:cs typeface="+mn-cs"/>
              </a:rPr>
              <a:t>shapefile</a:t>
            </a:r>
            <a:r>
              <a:rPr lang="en-US" sz="1200" kern="1200" dirty="0" smtClean="0">
                <a:solidFill>
                  <a:schemeClr val="tx1"/>
                </a:solidFill>
                <a:effectLst/>
                <a:latin typeface="Arial" pitchFamily="34" charset="0"/>
                <a:ea typeface="+mn-ea"/>
                <a:cs typeface="+mn-cs"/>
              </a:rPr>
              <a:t> that is commonly used in geographic information systems. When we specify a </a:t>
            </a:r>
            <a:r>
              <a:rPr lang="en-US" sz="1200" kern="1200" dirty="0" err="1" smtClean="0">
                <a:solidFill>
                  <a:schemeClr val="tx1"/>
                </a:solidFill>
                <a:effectLst/>
                <a:latin typeface="Arial" pitchFamily="34" charset="0"/>
                <a:ea typeface="+mn-ea"/>
                <a:cs typeface="+mn-cs"/>
              </a:rPr>
              <a:t>shapefile</a:t>
            </a:r>
            <a:r>
              <a:rPr lang="en-US" sz="1200" kern="1200" dirty="0" smtClean="0">
                <a:solidFill>
                  <a:schemeClr val="tx1"/>
                </a:solidFill>
                <a:effectLst/>
                <a:latin typeface="Arial" pitchFamily="34" charset="0"/>
                <a:ea typeface="+mn-ea"/>
                <a:cs typeface="+mn-cs"/>
              </a:rPr>
              <a:t> as a source for your map, we need to reference a SHP file which describes the geographical or geometrical shape, </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but we will also need to store the corresponding DBF file available in the same folder as the SHP file. When</a:t>
            </a:r>
            <a:r>
              <a:rPr lang="en-US" sz="1200" kern="1200" baseline="0" dirty="0" smtClean="0">
                <a:solidFill>
                  <a:schemeClr val="tx1"/>
                </a:solidFill>
                <a:effectLst/>
                <a:latin typeface="Arial" pitchFamily="34" charset="0"/>
                <a:ea typeface="+mn-ea"/>
                <a:cs typeface="+mn-cs"/>
              </a:rPr>
              <a:t> we get ESRI </a:t>
            </a:r>
            <a:r>
              <a:rPr lang="en-US" sz="1200" kern="1200" baseline="0" dirty="0" err="1" smtClean="0">
                <a:solidFill>
                  <a:schemeClr val="tx1"/>
                </a:solidFill>
                <a:effectLst/>
                <a:latin typeface="Arial" pitchFamily="34" charset="0"/>
                <a:ea typeface="+mn-ea"/>
                <a:cs typeface="+mn-cs"/>
              </a:rPr>
              <a:t>shapefiles</a:t>
            </a:r>
            <a:r>
              <a:rPr lang="en-US" sz="1200" kern="1200" baseline="0" dirty="0" smtClean="0">
                <a:solidFill>
                  <a:schemeClr val="tx1"/>
                </a:solidFill>
                <a:effectLst/>
                <a:latin typeface="Arial" pitchFamily="34" charset="0"/>
                <a:ea typeface="+mn-ea"/>
                <a:cs typeface="+mn-cs"/>
              </a:rPr>
              <a:t> from some source, we get these two file types as a set. I’ve included links to some sources of ESRI </a:t>
            </a:r>
            <a:r>
              <a:rPr lang="en-US" sz="1200" kern="1200" baseline="0" dirty="0" err="1" smtClean="0">
                <a:solidFill>
                  <a:schemeClr val="tx1"/>
                </a:solidFill>
                <a:effectLst/>
                <a:latin typeface="Arial" pitchFamily="34" charset="0"/>
                <a:ea typeface="+mn-ea"/>
                <a:cs typeface="+mn-cs"/>
              </a:rPr>
              <a:t>shapefiles</a:t>
            </a:r>
            <a:r>
              <a:rPr lang="en-US" sz="1200" kern="1200" baseline="0" dirty="0" smtClean="0">
                <a:solidFill>
                  <a:schemeClr val="tx1"/>
                </a:solidFill>
                <a:effectLst/>
                <a:latin typeface="Arial" pitchFamily="34" charset="0"/>
                <a:ea typeface="+mn-ea"/>
                <a:cs typeface="+mn-cs"/>
              </a:rPr>
              <a:t> at the end of this presentation.</a:t>
            </a:r>
            <a:endParaRPr lang="en-US" sz="1200" kern="1200" dirty="0" smtClean="0">
              <a:solidFill>
                <a:schemeClr val="tx1"/>
              </a:solidFill>
              <a:effectLst/>
              <a:latin typeface="Arial" pitchFamily="34" charset="0"/>
              <a:ea typeface="+mn-ea"/>
              <a:cs typeface="+mn-cs"/>
            </a:endParaRPr>
          </a:p>
          <a:p>
            <a:pPr lvl="0"/>
            <a:endParaRPr lang="en-US" sz="1200" b="1" kern="1200" dirty="0" smtClean="0">
              <a:solidFill>
                <a:schemeClr val="tx1"/>
              </a:solidFill>
              <a:effectLst/>
              <a:latin typeface="Arial" pitchFamily="34" charset="0"/>
              <a:ea typeface="+mn-ea"/>
              <a:cs typeface="+mn-cs"/>
            </a:endParaRPr>
          </a:p>
          <a:p>
            <a:pPr lvl="0"/>
            <a:r>
              <a:rPr lang="en-US" sz="1200" b="1" kern="1200" dirty="0" smtClean="0">
                <a:solidFill>
                  <a:schemeClr val="tx1"/>
                </a:solidFill>
                <a:effectLst/>
                <a:latin typeface="Arial" pitchFamily="34" charset="0"/>
                <a:ea typeface="+mn-ea"/>
                <a:cs typeface="+mn-cs"/>
              </a:rPr>
              <a:t>Another</a:t>
            </a:r>
            <a:r>
              <a:rPr lang="en-US" sz="1200" b="1" kern="1200" baseline="0" dirty="0" smtClean="0">
                <a:solidFill>
                  <a:schemeClr val="tx1"/>
                </a:solidFill>
                <a:effectLst/>
                <a:latin typeface="Arial" pitchFamily="34" charset="0"/>
                <a:ea typeface="+mn-ea"/>
                <a:cs typeface="+mn-cs"/>
              </a:rPr>
              <a:t> source is to use a query to a </a:t>
            </a:r>
            <a:r>
              <a:rPr lang="en-US" sz="1200" b="1" kern="1200" dirty="0" smtClean="0">
                <a:solidFill>
                  <a:schemeClr val="tx1"/>
                </a:solidFill>
                <a:effectLst/>
                <a:latin typeface="Arial" pitchFamily="34" charset="0"/>
                <a:ea typeface="+mn-ea"/>
                <a:cs typeface="+mn-cs"/>
              </a:rPr>
              <a:t>SQL Server database that returns</a:t>
            </a:r>
            <a:r>
              <a:rPr lang="en-US" sz="1200" b="1" kern="1200" baseline="0" dirty="0" smtClean="0">
                <a:solidFill>
                  <a:schemeClr val="tx1"/>
                </a:solidFill>
                <a:effectLst/>
                <a:latin typeface="Arial" pitchFamily="34" charset="0"/>
                <a:ea typeface="+mn-ea"/>
                <a:cs typeface="+mn-cs"/>
              </a:rPr>
              <a:t> </a:t>
            </a:r>
            <a:r>
              <a:rPr lang="en-US" sz="1200" b="1" kern="1200" dirty="0" smtClean="0">
                <a:solidFill>
                  <a:schemeClr val="tx1"/>
                </a:solidFill>
                <a:effectLst/>
                <a:latin typeface="Arial" pitchFamily="34" charset="0"/>
                <a:ea typeface="+mn-ea"/>
                <a:cs typeface="+mn-cs"/>
              </a:rPr>
              <a:t>spatial data</a:t>
            </a:r>
            <a:r>
              <a:rPr lang="en-US" sz="1200" kern="1200" dirty="0" smtClean="0">
                <a:solidFill>
                  <a:schemeClr val="tx1"/>
                </a:solidFill>
                <a:effectLst/>
                <a:latin typeface="Arial" pitchFamily="34" charset="0"/>
                <a:ea typeface="+mn-ea"/>
                <a:cs typeface="+mn-cs"/>
              </a:rPr>
              <a:t>.  As I mentioned earlier</a:t>
            </a:r>
            <a:r>
              <a:rPr lang="en-US" sz="1200" kern="1200" baseline="0" dirty="0" smtClean="0">
                <a:solidFill>
                  <a:schemeClr val="tx1"/>
                </a:solidFill>
                <a:effectLst/>
                <a:latin typeface="Arial" pitchFamily="34" charset="0"/>
                <a:ea typeface="+mn-ea"/>
                <a:cs typeface="+mn-cs"/>
              </a:rPr>
              <a:t> in this module, </a:t>
            </a:r>
            <a:r>
              <a:rPr lang="en-US" sz="1200" kern="1200" dirty="0" smtClean="0">
                <a:solidFill>
                  <a:schemeClr val="tx1"/>
                </a:solidFill>
                <a:effectLst/>
                <a:latin typeface="Arial" pitchFamily="34" charset="0"/>
                <a:ea typeface="+mn-ea"/>
                <a:cs typeface="+mn-cs"/>
              </a:rPr>
              <a:t>SQL Server 2008 introduced the </a:t>
            </a:r>
            <a:r>
              <a:rPr lang="en-US" sz="1200" kern="1200" dirty="0" err="1" smtClean="0">
                <a:solidFill>
                  <a:schemeClr val="tx1"/>
                </a:solidFill>
                <a:effectLst/>
                <a:latin typeface="Arial" pitchFamily="34" charset="0"/>
                <a:ea typeface="+mn-ea"/>
                <a:cs typeface="+mn-cs"/>
              </a:rPr>
              <a:t>SQLGeometry</a:t>
            </a:r>
            <a:r>
              <a:rPr lang="en-US" sz="1200" kern="1200" dirty="0" smtClean="0">
                <a:solidFill>
                  <a:schemeClr val="tx1"/>
                </a:solidFill>
                <a:effectLst/>
                <a:latin typeface="Arial" pitchFamily="34" charset="0"/>
                <a:ea typeface="+mn-ea"/>
                <a:cs typeface="+mn-cs"/>
              </a:rPr>
              <a:t> and </a:t>
            </a:r>
            <a:r>
              <a:rPr lang="en-US" sz="1200" kern="1200" dirty="0" err="1" smtClean="0">
                <a:solidFill>
                  <a:schemeClr val="tx1"/>
                </a:solidFill>
                <a:effectLst/>
                <a:latin typeface="Arial" pitchFamily="34" charset="0"/>
                <a:ea typeface="+mn-ea"/>
                <a:cs typeface="+mn-cs"/>
              </a:rPr>
              <a:t>SQLGeography</a:t>
            </a:r>
            <a:r>
              <a:rPr lang="en-US" sz="1200" kern="1200" dirty="0" smtClean="0">
                <a:solidFill>
                  <a:schemeClr val="tx1"/>
                </a:solidFill>
                <a:effectLst/>
                <a:latin typeface="Arial" pitchFamily="34" charset="0"/>
                <a:ea typeface="+mn-ea"/>
                <a:cs typeface="+mn-cs"/>
              </a:rPr>
              <a:t> data types which we can use to describe points, lines, or polygons for our map. </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When we create the map, we reference a dataset …</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that includes a spatial data column for one of these three object types. </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Each row in the dataset becomes a separate map element. For example, if our dataset contains point data, the map displays each row as a separate point. </a:t>
            </a:r>
          </a:p>
          <a:p>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49</a:t>
            </a:fld>
            <a:endParaRPr lang="en-US"/>
          </a:p>
        </p:txBody>
      </p:sp>
    </p:spTree>
    <p:extLst>
      <p:ext uri="{BB962C8B-B14F-4D97-AF65-F5344CB8AC3E}">
        <p14:creationId xmlns:p14="http://schemas.microsoft.com/office/powerpoint/2010/main" val="315925725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The next page of the Wizard prompts us to configure the map view options.</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Here we can adjust the zoom level. There’s a slider on this page to adjust the zoom level</a:t>
            </a:r>
          </a:p>
          <a:p>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Change where the center of the map is – there are four directional arrow buttons on this page that we can use to change the center point of the map. </a:t>
            </a:r>
            <a:endParaRPr lang="en-US" dirty="0" smtClean="0"/>
          </a:p>
          <a:p>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We can cross the map and focus on a particular section of the map</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We can add a Bing maps layer if we need some additional context</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Or we can embed the map data. If we embed data in the report, the size of the RDL file will be much larger, but the time required by the report server to render the report will be less. We should choose the embedded data option if the spatial data is static, which is typical of points that represent fixed locations or polygons that represent geographical boundaries. Another benefit of using embedded data is the ability to view the spatial data in both the design and preview modes. But, if we retrieve the spatial data at runtime, we’ll have a smaller RDL file to maintain on the report server, but the report will require more time to process. That’s better suited for a report that relies on parameters to filter the data or to configure a report item’s properties based on a user’s selection at runtime. </a:t>
            </a:r>
          </a:p>
          <a:p>
            <a:endParaRPr lang="en-US" sz="120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50</a:t>
            </a:fld>
            <a:endParaRPr lang="en-US"/>
          </a:p>
        </p:txBody>
      </p:sp>
    </p:spTree>
    <p:extLst>
      <p:ext uri="{BB962C8B-B14F-4D97-AF65-F5344CB8AC3E}">
        <p14:creationId xmlns:p14="http://schemas.microsoft.com/office/powerpoint/2010/main" val="2373776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two different types of data sources.</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Typically, you create a shared data source to define the connection information once for use with many reports. If connection information changes later, such as when you move a source database to a different server, an administrator can update the data source definition once to update all associated reports. </a:t>
            </a:r>
            <a:endParaRPr lang="en-US" dirty="0" smtClean="0"/>
          </a:p>
          <a:p>
            <a:endParaRPr lang="en-US" dirty="0" smtClean="0"/>
          </a:p>
          <a:p>
            <a:endParaRPr lang="en-US" baseline="0" dirty="0" smtClean="0"/>
          </a:p>
          <a:p>
            <a:r>
              <a:rPr lang="en-US" baseline="0" dirty="0" smtClean="0"/>
              <a:t>The shared data source is defined once in the project – and then referenced by multiple reports. If you later need to make a change to the connection string – which might be necessary if you relocate a database to a different server – then you only need to change the string in one file and all the reports will retrieve their data from the new source without any further change.</a:t>
            </a:r>
          </a:p>
          <a:p>
            <a:endParaRPr lang="en-US" baseline="0" dirty="0" smtClean="0"/>
          </a:p>
          <a:p>
            <a:r>
              <a:rPr lang="en-US" baseline="0" dirty="0" smtClean="0"/>
              <a:t>Your other option is an embedded data source.</a:t>
            </a:r>
          </a:p>
          <a:p>
            <a:endParaRPr lang="en-US" baseline="0" dirty="0" smtClean="0"/>
          </a:p>
          <a:p>
            <a:r>
              <a:rPr lang="en-US" baseline="0" dirty="0" smtClean="0"/>
              <a:t>In that case, you don’t create a separate data source file, but you create a data source definition inside of each report’s RDL. The advantage of using an embedded data source is that you can use dynamic connection strings, but the disadvantage is that if you need to make a change to the connection string, you’ll need to open every report and edit the connection string which can be a very tedious process if you have a lot of reports.</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a:t>
            </a:fld>
            <a:endParaRPr lang="en-US"/>
          </a:p>
        </p:txBody>
      </p:sp>
    </p:spTree>
    <p:extLst>
      <p:ext uri="{BB962C8B-B14F-4D97-AF65-F5344CB8AC3E}">
        <p14:creationId xmlns:p14="http://schemas.microsoft.com/office/powerpoint/2010/main" val="35213261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 me explain a bit more about analytical data sets.</a:t>
            </a:r>
          </a:p>
          <a:p>
            <a:endParaRPr lang="en-US" dirty="0" smtClean="0"/>
          </a:p>
          <a:p>
            <a:r>
              <a:rPr lang="en-US" dirty="0" smtClean="0"/>
              <a:t>A map always has the spatial data set, but an analytical data set is an optional data set that we can Associate with the map.</a:t>
            </a:r>
          </a:p>
          <a:p>
            <a:endParaRPr lang="en-US" dirty="0" smtClean="0"/>
          </a:p>
          <a:p>
            <a:r>
              <a:rPr lang="en-US" dirty="0" smtClean="0"/>
              <a:t>The analytical data set must include at least one field that corresponds to a single row in the spatial data set.</a:t>
            </a:r>
          </a:p>
          <a:p>
            <a:endParaRPr lang="en-US" dirty="0" smtClean="0"/>
          </a:p>
          <a:p>
            <a:r>
              <a:rPr lang="en-US" dirty="0" smtClean="0"/>
              <a:t>Not only does that field need to match with the value found in the spatial data set, but it also needs to be the same data type and have the same formatting.</a:t>
            </a:r>
          </a:p>
          <a:p>
            <a:endParaRPr lang="en-US" dirty="0" smtClean="0"/>
          </a:p>
          <a:p>
            <a:r>
              <a:rPr lang="en-US" dirty="0" smtClean="0"/>
              <a:t>The purpose of the analytical data set is to have numeric data that we can aggregate using a sum function for example and represent in the map in some way such as using color or shapes.</a:t>
            </a:r>
          </a:p>
          <a:p>
            <a:endParaRPr lang="en-US" dirty="0" smtClean="0"/>
          </a:p>
          <a:p>
            <a:r>
              <a:rPr lang="en-US" dirty="0" smtClean="0"/>
              <a:t>We can even represent nonnumeric data, in which case we’d be using a count of that field.</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51</a:t>
            </a:fld>
            <a:endParaRPr lang="en-US"/>
          </a:p>
        </p:txBody>
      </p:sp>
    </p:spTree>
    <p:extLst>
      <p:ext uri="{BB962C8B-B14F-4D97-AF65-F5344CB8AC3E}">
        <p14:creationId xmlns:p14="http://schemas.microsoft.com/office/powerpoint/2010/main" val="372556795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adding an analytical data set to the map, we need to define the relationship between the spatial data set and the analytical data set.</a:t>
            </a:r>
          </a:p>
          <a:p>
            <a:endParaRPr lang="en-US" dirty="0" smtClean="0"/>
          </a:p>
          <a:p>
            <a:r>
              <a:rPr lang="en-US" dirty="0" smtClean="0"/>
              <a:t>The map Wizard provides a page that allows us to choose a field from the spatial data set and match it to a field in the and vertical data set.</a:t>
            </a:r>
          </a:p>
          <a:p>
            <a:endParaRPr lang="en-US" dirty="0" smtClean="0"/>
          </a:p>
          <a:p>
            <a:r>
              <a:rPr lang="en-US" dirty="0" smtClean="0"/>
              <a:t>As you select the spatial data set field, </a:t>
            </a:r>
          </a:p>
          <a:p>
            <a:endParaRPr lang="en-US" dirty="0" smtClean="0"/>
          </a:p>
          <a:p>
            <a:r>
              <a:rPr lang="en-US" dirty="0" smtClean="0"/>
              <a:t>you’ll see the corresponding field highlight in the center of the page so that you can confirm that you’ve made the correct selection.</a:t>
            </a:r>
          </a:p>
          <a:p>
            <a:endParaRPr lang="en-US" dirty="0" smtClean="0"/>
          </a:p>
          <a:p>
            <a:r>
              <a:rPr lang="en-US" dirty="0" smtClean="0"/>
              <a:t>Likewise, when you select an analytical data set field, </a:t>
            </a:r>
          </a:p>
          <a:p>
            <a:endParaRPr lang="en-US" dirty="0" smtClean="0"/>
          </a:p>
          <a:p>
            <a:r>
              <a:rPr lang="en-US" dirty="0" smtClean="0"/>
              <a:t>you’ll see the corresponding field highlight at the bottom of the page.</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52</a:t>
            </a:fld>
            <a:endParaRPr lang="en-US"/>
          </a:p>
        </p:txBody>
      </p:sp>
    </p:spTree>
    <p:extLst>
      <p:ext uri="{BB962C8B-B14F-4D97-AF65-F5344CB8AC3E}">
        <p14:creationId xmlns:p14="http://schemas.microsoft.com/office/powerpoint/2010/main" val="162078898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final step when using the map Wizard is to set the data visualization options.</a:t>
            </a:r>
          </a:p>
          <a:p>
            <a:endParaRPr lang="en-US" dirty="0" smtClean="0"/>
          </a:p>
          <a:p>
            <a:r>
              <a:rPr lang="en-US" dirty="0" smtClean="0"/>
              <a:t>We can apply a theme to the map which sets up things like fonts, border, background fill, and so on.</a:t>
            </a:r>
          </a:p>
          <a:p>
            <a:endParaRPr lang="en-US" dirty="0" smtClean="0"/>
          </a:p>
          <a:p>
            <a:r>
              <a:rPr lang="en-US" dirty="0" smtClean="0"/>
              <a:t>Then if we added a analytical data set, we need to specify the value that we want to visualize in the map.</a:t>
            </a:r>
          </a:p>
          <a:p>
            <a:endParaRPr lang="en-US" dirty="0" smtClean="0"/>
          </a:p>
          <a:p>
            <a:r>
              <a:rPr lang="en-US" dirty="0" smtClean="0"/>
              <a:t>We use a drop-down list to select a numeric field from the analytical data set which we’ll have the sum function automatically applied to it</a:t>
            </a:r>
          </a:p>
          <a:p>
            <a:endParaRPr lang="en-US" dirty="0" smtClean="0"/>
          </a:p>
          <a:p>
            <a:r>
              <a:rPr lang="en-US" dirty="0" smtClean="0"/>
              <a:t>Or we can choose a nonnumeric field which we’ll have the count aggregation automatically applied. We can also use account of a nonnumeric field from the spatial data set.</a:t>
            </a:r>
          </a:p>
          <a:p>
            <a:endParaRPr lang="en-US" dirty="0" smtClean="0"/>
          </a:p>
          <a:p>
            <a:r>
              <a:rPr lang="en-US" dirty="0" smtClean="0"/>
              <a:t>A third option is just to reference a field directly in either data set without applying an aggregate function.</a:t>
            </a:r>
          </a:p>
          <a:p>
            <a:endParaRPr lang="en-US" dirty="0" smtClean="0"/>
          </a:p>
          <a:p>
            <a:r>
              <a:rPr lang="en-US" dirty="0" smtClean="0"/>
              <a:t>Also, with the analytical data set option, we would assign an a color rule.</a:t>
            </a:r>
          </a:p>
          <a:p>
            <a:endParaRPr lang="en-US" dirty="0" smtClean="0"/>
          </a:p>
          <a:p>
            <a:r>
              <a:rPr lang="en-US" dirty="0" smtClean="0"/>
              <a:t>We can choose either a to color palettes or a three color palette to provide a spectrum of colors for the range of values.</a:t>
            </a:r>
          </a:p>
          <a:p>
            <a:endParaRPr lang="en-US" dirty="0" smtClean="0"/>
          </a:p>
          <a:p>
            <a:r>
              <a:rPr lang="en-US" dirty="0" smtClean="0"/>
              <a:t>The first color</a:t>
            </a:r>
            <a:r>
              <a:rPr lang="en-US" baseline="0" dirty="0" smtClean="0"/>
              <a:t> is used to identify the lowest values.</a:t>
            </a:r>
          </a:p>
          <a:p>
            <a:endParaRPr lang="en-US" baseline="0" dirty="0" smtClean="0"/>
          </a:p>
          <a:p>
            <a:r>
              <a:rPr lang="en-US" baseline="0" dirty="0" smtClean="0"/>
              <a:t>The last color will be used to identify the highest values in the range of values to be visualized.</a:t>
            </a:r>
          </a:p>
          <a:p>
            <a:endParaRPr lang="en-US" baseline="0" dirty="0" smtClean="0"/>
          </a:p>
          <a:p>
            <a:r>
              <a:rPr lang="en-US" baseline="0" dirty="0" smtClean="0"/>
              <a:t>We can also specify whether or not you want to include labels on the map. And if We choose this option we then need to specify the field containing the labels.</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53</a:t>
            </a:fld>
            <a:endParaRPr lang="en-US"/>
          </a:p>
        </p:txBody>
      </p:sp>
    </p:spTree>
    <p:extLst>
      <p:ext uri="{BB962C8B-B14F-4D97-AF65-F5344CB8AC3E}">
        <p14:creationId xmlns:p14="http://schemas.microsoft.com/office/powerpoint/2010/main" val="30474767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We’ve always had the ability to put charts inside of other data regions – a table, a matrix, or a list to produce inline charts. But in R2, we have some new additional chart variations that you might find useful and much easier to configure. Let’s look first at the Data Bar.</a:t>
            </a:r>
          </a:p>
          <a:p>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It’s a special type of chart that you add to your report from the Toolbox window. A data bar shows a single data point as a horizontal bar or as a vertical column. Typically, you embed a data bar inside of a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to provide a small data visualization for each group or detail group that it contains. It doesn’t have any of the elements you normally find in a chart – there are no axis titles,</a:t>
            </a:r>
            <a:r>
              <a:rPr lang="en-US" sz="1200" kern="1200" baseline="0" dirty="0" smtClean="0">
                <a:solidFill>
                  <a:schemeClr val="tx1"/>
                </a:solidFill>
                <a:effectLst/>
                <a:latin typeface="Arial" pitchFamily="34" charset="0"/>
                <a:ea typeface="+mn-ea"/>
                <a:cs typeface="+mn-cs"/>
              </a:rPr>
              <a:t> labels, gridlines, tick marks, and so on…. </a:t>
            </a:r>
            <a:r>
              <a:rPr lang="en-US" sz="1200" kern="1200" dirty="0" smtClean="0">
                <a:solidFill>
                  <a:schemeClr val="tx1"/>
                </a:solidFill>
                <a:effectLst/>
                <a:latin typeface="Arial" pitchFamily="34" charset="0"/>
                <a:ea typeface="+mn-ea"/>
                <a:cs typeface="+mn-cs"/>
              </a:rPr>
              <a:t>This minimalist view allows you to compare each group’s value to the minimum and maximum values within the range of values across all groups, as shown in this example. After adding the data bar to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you configure the value to display. Then you can fine-tune other properties as needed if you want to achieve a certain look.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can set properties</a:t>
            </a:r>
            <a:r>
              <a:rPr lang="en-US" sz="1200" kern="1200" baseline="0" dirty="0" smtClean="0">
                <a:solidFill>
                  <a:schemeClr val="tx1"/>
                </a:solidFill>
                <a:effectLst/>
                <a:latin typeface="Arial" pitchFamily="34" charset="0"/>
                <a:ea typeface="+mn-ea"/>
                <a:cs typeface="+mn-cs"/>
              </a:rPr>
              <a:t> for the horizontal axis…in this case – unlike a column chart as we saw earlier, the horizontal axis represents the values rather than the categories. Usually we </a:t>
            </a:r>
            <a:r>
              <a:rPr lang="en-US" sz="1200" kern="1200" baseline="0" dirty="0" err="1" smtClean="0">
                <a:solidFill>
                  <a:schemeClr val="tx1"/>
                </a:solidFill>
                <a:effectLst/>
                <a:latin typeface="Arial" pitchFamily="34" charset="0"/>
                <a:ea typeface="+mn-ea"/>
                <a:cs typeface="+mn-cs"/>
              </a:rPr>
              <a:t>canjust</a:t>
            </a:r>
            <a:r>
              <a:rPr lang="en-US" sz="1200" kern="1200" baseline="0" dirty="0" smtClean="0">
                <a:solidFill>
                  <a:schemeClr val="tx1"/>
                </a:solidFill>
                <a:effectLst/>
                <a:latin typeface="Arial" pitchFamily="34" charset="0"/>
                <a:ea typeface="+mn-ea"/>
                <a:cs typeface="+mn-cs"/>
              </a:rPr>
              <a:t> set the value for the data bar in the chart data pane and be done. However, There are some other properties for this axis that you might need to change, depending on the layout you want and the data you have.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For example, you can specify the scope of the axis – that is whether the scales are the same for all the values in the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or not – or whatever scope you want,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the minimum and maximum values that you want to use as the range of values displayed in the data bar,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and other scale options like direction or scale breaks or the use of a logarithmic scale. We’ll explore some of these properties in more detail in the next demonstration.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And of course you can set vertical axis properties – which is what we normally consider the x-axis or categories. In a </a:t>
            </a:r>
            <a:r>
              <a:rPr lang="en-US" sz="1200" kern="1200" baseline="0" dirty="0" err="1" smtClean="0">
                <a:solidFill>
                  <a:schemeClr val="tx1"/>
                </a:solidFill>
                <a:effectLst/>
                <a:latin typeface="Arial" pitchFamily="34" charset="0"/>
                <a:ea typeface="+mn-ea"/>
                <a:cs typeface="+mn-cs"/>
              </a:rPr>
              <a:t>databar</a:t>
            </a:r>
            <a:r>
              <a:rPr lang="en-US" sz="1200" kern="1200" baseline="0" dirty="0" smtClean="0">
                <a:solidFill>
                  <a:schemeClr val="tx1"/>
                </a:solidFill>
                <a:effectLst/>
                <a:latin typeface="Arial" pitchFamily="34" charset="0"/>
                <a:ea typeface="+mn-ea"/>
                <a:cs typeface="+mn-cs"/>
              </a:rPr>
              <a:t>, the category is inferred from the current row scope. But in the case of a data bar, this isn’t particularly relevant since we are showing only one bar.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Then we have series properties…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You can specify the visibility of a series or apply tooltips like we did in the previous demonstration.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Something else you might want to do is to change the fill color of the series based on a certain condition – maybe a value is above or below a certain threshold and you want to call attention to it by using a different color.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And because the data bar is a chart – you can set various chart properties too, including visibility and tooltips, the color palette, as well as properties relating to fill and borders. You can also apply a filter to the data bars.</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55</a:t>
            </a:fld>
            <a:endParaRPr lang="en-US"/>
          </a:p>
        </p:txBody>
      </p:sp>
    </p:spTree>
    <p:extLst>
      <p:ext uri="{BB962C8B-B14F-4D97-AF65-F5344CB8AC3E}">
        <p14:creationId xmlns:p14="http://schemas.microsoft.com/office/powerpoint/2010/main" val="341463191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err="1" smtClean="0">
                <a:solidFill>
                  <a:schemeClr val="tx1"/>
                </a:solidFill>
                <a:effectLst/>
                <a:latin typeface="Arial" pitchFamily="34" charset="0"/>
                <a:ea typeface="+mn-ea"/>
                <a:cs typeface="+mn-cs"/>
              </a:rPr>
              <a:t>Sparklines</a:t>
            </a:r>
            <a:r>
              <a:rPr lang="en-US" sz="1200" kern="1200" dirty="0" smtClean="0">
                <a:solidFill>
                  <a:schemeClr val="tx1"/>
                </a:solidFill>
                <a:effectLst/>
                <a:latin typeface="Arial" pitchFamily="34" charset="0"/>
                <a:ea typeface="+mn-ea"/>
                <a:cs typeface="+mn-cs"/>
              </a:rPr>
              <a:t> are another new chart variation</a:t>
            </a:r>
            <a:r>
              <a:rPr lang="en-US" sz="1200" kern="1200" baseline="0" dirty="0" smtClean="0">
                <a:solidFill>
                  <a:schemeClr val="tx1"/>
                </a:solidFill>
                <a:effectLst/>
                <a:latin typeface="Arial" pitchFamily="34" charset="0"/>
                <a:ea typeface="+mn-ea"/>
                <a:cs typeface="+mn-cs"/>
              </a:rPr>
              <a:t> that appeared in SQL Server 2008 R2.</a:t>
            </a:r>
            <a:endParaRPr lang="en-US" sz="1200" kern="1200" dirty="0" smtClean="0">
              <a:solidFill>
                <a:schemeClr val="tx1"/>
              </a:solidFill>
              <a:effectLst/>
              <a:latin typeface="Arial" pitchFamily="34" charset="0"/>
              <a:ea typeface="+mn-ea"/>
              <a:cs typeface="+mn-cs"/>
            </a:endParaRPr>
          </a:p>
          <a:p>
            <a:endParaRPr lang="en-US" dirty="0" smtClean="0"/>
          </a:p>
          <a:p>
            <a:endParaRPr lang="en-US" dirty="0" smtClean="0"/>
          </a:p>
          <a:p>
            <a:r>
              <a:rPr lang="en-US" sz="1200" kern="1200" dirty="0" smtClean="0">
                <a:solidFill>
                  <a:schemeClr val="tx1"/>
                </a:solidFill>
                <a:effectLst/>
                <a:latin typeface="Arial" pitchFamily="34" charset="0"/>
                <a:ea typeface="+mn-ea"/>
                <a:cs typeface="+mn-cs"/>
              </a:rPr>
              <a:t>Like a data bar, you can use a </a:t>
            </a:r>
            <a:r>
              <a:rPr lang="en-US" sz="1200" kern="1200" dirty="0" err="1" smtClean="0">
                <a:solidFill>
                  <a:schemeClr val="tx1"/>
                </a:solidFill>
                <a:effectLst/>
                <a:latin typeface="Arial" pitchFamily="34" charset="0"/>
                <a:ea typeface="+mn-ea"/>
                <a:cs typeface="+mn-cs"/>
              </a:rPr>
              <a:t>sparkline</a:t>
            </a:r>
            <a:r>
              <a:rPr lang="en-US" sz="1200" kern="1200" dirty="0" smtClean="0">
                <a:solidFill>
                  <a:schemeClr val="tx1"/>
                </a:solidFill>
                <a:effectLst/>
                <a:latin typeface="Arial" pitchFamily="34" charset="0"/>
                <a:ea typeface="+mn-ea"/>
                <a:cs typeface="+mn-cs"/>
              </a:rPr>
              <a:t> to include a data visualization alongside the detailed data. Where a data bar shows a single point (usually), a </a:t>
            </a:r>
            <a:r>
              <a:rPr lang="en-US" sz="1200" kern="1200" dirty="0" err="1" smtClean="0">
                <a:solidFill>
                  <a:schemeClr val="tx1"/>
                </a:solidFill>
                <a:effectLst/>
                <a:latin typeface="Arial" pitchFamily="34" charset="0"/>
                <a:ea typeface="+mn-ea"/>
                <a:cs typeface="+mn-cs"/>
              </a:rPr>
              <a:t>sparkline</a:t>
            </a:r>
            <a:r>
              <a:rPr lang="en-US" sz="1200" kern="1200" dirty="0" smtClean="0">
                <a:solidFill>
                  <a:schemeClr val="tx1"/>
                </a:solidFill>
                <a:effectLst/>
                <a:latin typeface="Arial" pitchFamily="34" charset="0"/>
                <a:ea typeface="+mn-ea"/>
                <a:cs typeface="+mn-cs"/>
              </a:rPr>
              <a:t> shows multiple data points over time to make it easier to spot trends.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You can choose from a variety of </a:t>
            </a:r>
            <a:r>
              <a:rPr lang="en-US" sz="1200" kern="1200" dirty="0" err="1" smtClean="0">
                <a:solidFill>
                  <a:schemeClr val="tx1"/>
                </a:solidFill>
                <a:effectLst/>
                <a:latin typeface="Arial" pitchFamily="34" charset="0"/>
                <a:ea typeface="+mn-ea"/>
                <a:cs typeface="+mn-cs"/>
              </a:rPr>
              <a:t>sparkline</a:t>
            </a:r>
            <a:r>
              <a:rPr lang="en-US" sz="1200" kern="1200" dirty="0" smtClean="0">
                <a:solidFill>
                  <a:schemeClr val="tx1"/>
                </a:solidFill>
                <a:effectLst/>
                <a:latin typeface="Arial" pitchFamily="34" charset="0"/>
                <a:ea typeface="+mn-ea"/>
                <a:cs typeface="+mn-cs"/>
              </a:rPr>
              <a:t> types such as columns, line, area, shape, or range charts, but most often </a:t>
            </a:r>
            <a:r>
              <a:rPr lang="en-US" sz="1200" kern="1200" dirty="0" err="1" smtClean="0">
                <a:solidFill>
                  <a:schemeClr val="tx1"/>
                </a:solidFill>
                <a:effectLst/>
                <a:latin typeface="Arial" pitchFamily="34" charset="0"/>
                <a:ea typeface="+mn-ea"/>
                <a:cs typeface="+mn-cs"/>
              </a:rPr>
              <a:t>sparklines</a:t>
            </a:r>
            <a:r>
              <a:rPr lang="en-US" sz="1200" kern="1200" dirty="0" smtClean="0">
                <a:solidFill>
                  <a:schemeClr val="tx1"/>
                </a:solidFill>
                <a:effectLst/>
                <a:latin typeface="Arial" pitchFamily="34" charset="0"/>
                <a:ea typeface="+mn-ea"/>
                <a:cs typeface="+mn-cs"/>
              </a:rPr>
              <a:t> as represented by using a line chart as shown here. As you can see, </a:t>
            </a:r>
            <a:r>
              <a:rPr lang="en-US" sz="1200" kern="1200" dirty="0" err="1" smtClean="0">
                <a:solidFill>
                  <a:schemeClr val="tx1"/>
                </a:solidFill>
                <a:effectLst/>
                <a:latin typeface="Arial" pitchFamily="34" charset="0"/>
                <a:ea typeface="+mn-ea"/>
                <a:cs typeface="+mn-cs"/>
              </a:rPr>
              <a:t>sparklines</a:t>
            </a:r>
            <a:r>
              <a:rPr lang="en-US" sz="1200" kern="1200" dirty="0" smtClean="0">
                <a:solidFill>
                  <a:schemeClr val="tx1"/>
                </a:solidFill>
                <a:effectLst/>
                <a:latin typeface="Arial" pitchFamily="34" charset="0"/>
                <a:ea typeface="+mn-ea"/>
                <a:cs typeface="+mn-cs"/>
              </a:rPr>
              <a:t> are pretty bare as compared to a chart. You do not see axis labels, </a:t>
            </a:r>
            <a:r>
              <a:rPr lang="en-US" sz="1200" kern="1200" dirty="0" err="1" smtClean="0">
                <a:solidFill>
                  <a:schemeClr val="tx1"/>
                </a:solidFill>
                <a:effectLst/>
                <a:latin typeface="Arial" pitchFamily="34" charset="0"/>
                <a:ea typeface="+mn-ea"/>
                <a:cs typeface="+mn-cs"/>
              </a:rPr>
              <a:t>tickmark</a:t>
            </a:r>
            <a:r>
              <a:rPr lang="en-US" sz="1200" kern="1200" dirty="0" smtClean="0">
                <a:solidFill>
                  <a:schemeClr val="tx1"/>
                </a:solidFill>
                <a:effectLst/>
                <a:latin typeface="Arial" pitchFamily="34" charset="0"/>
                <a:ea typeface="+mn-ea"/>
                <a:cs typeface="+mn-cs"/>
              </a:rPr>
              <a:t>, or a legend to help you interpret what you see. Instead, a </a:t>
            </a:r>
            <a:r>
              <a:rPr lang="en-US" sz="1200" kern="1200" dirty="0" err="1" smtClean="0">
                <a:solidFill>
                  <a:schemeClr val="tx1"/>
                </a:solidFill>
                <a:effectLst/>
                <a:latin typeface="Arial" pitchFamily="34" charset="0"/>
                <a:ea typeface="+mn-ea"/>
                <a:cs typeface="+mn-cs"/>
              </a:rPr>
              <a:t>sparkline</a:t>
            </a:r>
            <a:r>
              <a:rPr lang="en-US" sz="1200" kern="1200" dirty="0" smtClean="0">
                <a:solidFill>
                  <a:schemeClr val="tx1"/>
                </a:solidFill>
                <a:effectLst/>
                <a:latin typeface="Arial" pitchFamily="34" charset="0"/>
                <a:ea typeface="+mn-ea"/>
                <a:cs typeface="+mn-cs"/>
              </a:rPr>
              <a:t> is intended to provide a sense of direction by showing whether the measurement is trending up or trending down and with varying degrees of fluctuation over the represented time period.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When you use lines or columns, the vertical axis is once again the scale for values and the horizontal axis represents a category – usually</a:t>
            </a:r>
            <a:r>
              <a:rPr lang="en-US" sz="1200" kern="1200" baseline="0" dirty="0" smtClean="0">
                <a:solidFill>
                  <a:schemeClr val="tx1"/>
                </a:solidFill>
                <a:effectLst/>
                <a:latin typeface="Arial" pitchFamily="34" charset="0"/>
                <a:ea typeface="+mn-ea"/>
                <a:cs typeface="+mn-cs"/>
              </a:rPr>
              <a:t> time. </a:t>
            </a:r>
            <a:r>
              <a:rPr lang="en-US" sz="1200" kern="1200" dirty="0" smtClean="0">
                <a:solidFill>
                  <a:schemeClr val="tx1"/>
                </a:solidFill>
                <a:effectLst/>
                <a:latin typeface="Arial" pitchFamily="34" charset="0"/>
                <a:ea typeface="+mn-ea"/>
                <a:cs typeface="+mn-cs"/>
              </a:rPr>
              <a:t>You </a:t>
            </a:r>
            <a:r>
              <a:rPr lang="en-US" sz="1200" kern="1200" baseline="0" dirty="0" smtClean="0">
                <a:solidFill>
                  <a:schemeClr val="tx1"/>
                </a:solidFill>
                <a:effectLst/>
                <a:latin typeface="Arial" pitchFamily="34" charset="0"/>
                <a:ea typeface="+mn-ea"/>
                <a:cs typeface="+mn-cs"/>
              </a:rPr>
              <a:t>can set the vertical axis properties – these were the same settings we could use as horizontal properties for a data bar –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Scope to determine what data gets included in the calculation to determine the maximum value for the charting.</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Min and max values to determine the range of the axis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And the same scale options as we saw earlier.</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And we have the horizontal axis properties…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We can choose a category axis type which is what you use when you have things like sales territory or product as categories, or even month, but when you have numbers that represent days of the week or months of the year or hours of the day, you would use a scalar axis type and the chart figures out the </a:t>
            </a:r>
            <a:r>
              <a:rPr lang="en-US" sz="1200" kern="1200" baseline="0" dirty="0" err="1" smtClean="0">
                <a:solidFill>
                  <a:schemeClr val="tx1"/>
                </a:solidFill>
                <a:effectLst/>
                <a:latin typeface="Arial" pitchFamily="34" charset="0"/>
                <a:ea typeface="+mn-ea"/>
                <a:cs typeface="+mn-cs"/>
              </a:rPr>
              <a:t>mininimum</a:t>
            </a:r>
            <a:r>
              <a:rPr lang="en-US" sz="1200" kern="1200" baseline="0" dirty="0" smtClean="0">
                <a:solidFill>
                  <a:schemeClr val="tx1"/>
                </a:solidFill>
                <a:effectLst/>
                <a:latin typeface="Arial" pitchFamily="34" charset="0"/>
                <a:ea typeface="+mn-ea"/>
                <a:cs typeface="+mn-cs"/>
              </a:rPr>
              <a:t> and maximum values and applies sorting for you.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When you have numeric data, You can also specify interval settings – maybe you only want to show every other hour on the scale. The </a:t>
            </a:r>
            <a:r>
              <a:rPr lang="en-US" sz="1200" kern="1200" baseline="0" dirty="0" err="1" smtClean="0">
                <a:solidFill>
                  <a:schemeClr val="tx1"/>
                </a:solidFill>
                <a:effectLst/>
                <a:latin typeface="Arial" pitchFamily="34" charset="0"/>
                <a:ea typeface="+mn-ea"/>
                <a:cs typeface="+mn-cs"/>
              </a:rPr>
              <a:t>sparkline</a:t>
            </a:r>
            <a:r>
              <a:rPr lang="en-US" sz="1200" kern="1200" baseline="0" dirty="0" smtClean="0">
                <a:solidFill>
                  <a:schemeClr val="tx1"/>
                </a:solidFill>
                <a:effectLst/>
                <a:latin typeface="Arial" pitchFamily="34" charset="0"/>
                <a:ea typeface="+mn-ea"/>
                <a:cs typeface="+mn-cs"/>
              </a:rPr>
              <a:t> is set up to automatically figure this out based on the range of values that you have assigned as categories as compared to the size of the chart but you can override these settings.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You can also decide whether increasing values appear higher on the scale or lower on the scale. </a:t>
            </a:r>
          </a:p>
          <a:p>
            <a:endParaRPr lang="en-US" sz="1200" kern="1200" baseline="0" dirty="0" smtClean="0">
              <a:solidFill>
                <a:schemeClr val="tx1"/>
              </a:solidFill>
              <a:effectLst/>
              <a:latin typeface="Arial" pitchFamily="34" charset="0"/>
              <a:ea typeface="+mn-ea"/>
              <a:cs typeface="+mn-cs"/>
            </a:endParaRPr>
          </a:p>
          <a:p>
            <a:endParaRPr lang="en-US" sz="1200" kern="1200" baseline="0" dirty="0" smtClean="0">
              <a:solidFill>
                <a:schemeClr val="tx1"/>
              </a:solidFill>
              <a:effectLst/>
              <a:latin typeface="Arial" pitchFamily="34" charset="0"/>
              <a:ea typeface="+mn-ea"/>
              <a:cs typeface="+mn-cs"/>
            </a:endParaRPr>
          </a:p>
          <a:p>
            <a:pPr lvl="1"/>
            <a:r>
              <a:rPr lang="en-US" sz="1200" kern="1200" baseline="0" dirty="0" smtClean="0">
                <a:solidFill>
                  <a:schemeClr val="tx1"/>
                </a:solidFill>
                <a:effectLst/>
                <a:latin typeface="Arial" pitchFamily="34" charset="0"/>
                <a:ea typeface="+mn-ea"/>
                <a:cs typeface="+mn-cs"/>
              </a:rPr>
              <a:t>And of course the chart properties as we saw with data bars…</a:t>
            </a:r>
            <a:r>
              <a:rPr lang="en-US" dirty="0" smtClean="0"/>
              <a:t>Visibility and tooltips</a:t>
            </a:r>
          </a:p>
          <a:p>
            <a:pPr lvl="1"/>
            <a:r>
              <a:rPr lang="en-US" dirty="0" smtClean="0"/>
              <a:t>Palette</a:t>
            </a:r>
          </a:p>
          <a:p>
            <a:pPr lvl="1"/>
            <a:r>
              <a:rPr lang="en-US" dirty="0" smtClean="0"/>
              <a:t>Filters</a:t>
            </a:r>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56</a:t>
            </a:fld>
            <a:endParaRPr lang="en-US"/>
          </a:p>
        </p:txBody>
      </p:sp>
    </p:spTree>
    <p:extLst>
      <p:ext uri="{BB962C8B-B14F-4D97-AF65-F5344CB8AC3E}">
        <p14:creationId xmlns:p14="http://schemas.microsoft.com/office/powerpoint/2010/main" val="4798248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Another way to display data visually in a report is to use indicators. Before SQL Server 2008 R2, the only way to display</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key performance indicators was to upload your own images and then using expressions to determine which image to display.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Now you can choose indicators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from built-in sets</a:t>
            </a:r>
            <a:r>
              <a:rPr lang="en-US" sz="1200" kern="1200" baseline="0" dirty="0" smtClean="0">
                <a:solidFill>
                  <a:schemeClr val="tx1"/>
                </a:solidFill>
                <a:effectLst/>
                <a:latin typeface="Arial" pitchFamily="34" charset="0"/>
                <a:ea typeface="+mn-ea"/>
                <a:cs typeface="+mn-cs"/>
              </a:rPr>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and display them in a data region and</a:t>
            </a:r>
            <a:r>
              <a:rPr lang="en-US" sz="1200" kern="1200" dirty="0" smtClean="0">
                <a:solidFill>
                  <a:schemeClr val="tx1"/>
                </a:solidFill>
                <a:effectLst/>
                <a:latin typeface="Arial" pitchFamily="34" charset="0"/>
                <a:ea typeface="+mn-ea"/>
                <a:cs typeface="+mn-cs"/>
              </a:rPr>
              <a:t> you can customize these sets to change properties like the color or size of an indicator icon</a:t>
            </a: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But if you prefer, you can still use your own images.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When you configure the indicators, you define</a:t>
            </a:r>
            <a:r>
              <a:rPr lang="en-US" baseline="0" dirty="0" smtClean="0"/>
              <a:t> the value range that’s applicable to each image – either as an absolute value or as a percentage. </a:t>
            </a:r>
            <a:r>
              <a:rPr lang="en-US" sz="1200" kern="1200" dirty="0" smtClean="0">
                <a:solidFill>
                  <a:schemeClr val="tx1"/>
                </a:solidFill>
                <a:effectLst/>
                <a:latin typeface="Arial" pitchFamily="34" charset="0"/>
                <a:ea typeface="+mn-ea"/>
                <a:cs typeface="+mn-cs"/>
              </a:rPr>
              <a:t>For example, you might create an expression that compares </a:t>
            </a:r>
            <a:r>
              <a:rPr lang="en-US" sz="1200" i="1" kern="1200" dirty="0" err="1" smtClean="0">
                <a:solidFill>
                  <a:schemeClr val="tx1"/>
                </a:solidFill>
                <a:effectLst/>
                <a:latin typeface="Arial" pitchFamily="34" charset="0"/>
                <a:ea typeface="+mn-ea"/>
                <a:cs typeface="+mn-cs"/>
              </a:rPr>
              <a:t>SalesAmount</a:t>
            </a:r>
            <a:r>
              <a:rPr lang="en-US" sz="1200" kern="1200" dirty="0" smtClean="0">
                <a:solidFill>
                  <a:schemeClr val="tx1"/>
                </a:solidFill>
                <a:effectLst/>
                <a:latin typeface="Arial" pitchFamily="34" charset="0"/>
                <a:ea typeface="+mn-ea"/>
                <a:cs typeface="+mn-cs"/>
              </a:rPr>
              <a:t> to a goal. You could then assign a green checkmark if </a:t>
            </a:r>
            <a:r>
              <a:rPr lang="en-US" sz="1200" i="1" kern="1200" dirty="0" err="1" smtClean="0">
                <a:solidFill>
                  <a:schemeClr val="tx1"/>
                </a:solidFill>
                <a:effectLst/>
                <a:latin typeface="Arial" pitchFamily="34" charset="0"/>
                <a:ea typeface="+mn-ea"/>
                <a:cs typeface="+mn-cs"/>
              </a:rPr>
              <a:t>SalesAmount</a:t>
            </a:r>
            <a:r>
              <a:rPr lang="en-US" sz="1200" kern="1200" dirty="0" smtClean="0">
                <a:solidFill>
                  <a:schemeClr val="tx1"/>
                </a:solidFill>
                <a:effectLst/>
                <a:latin typeface="Arial" pitchFamily="34" charset="0"/>
                <a:ea typeface="+mn-ea"/>
                <a:cs typeface="+mn-cs"/>
              </a:rPr>
              <a:t> is within 90% of the goal, a yellow exclamation point if it is within 50% of the goal, and a red X for everything else.</a:t>
            </a:r>
          </a:p>
          <a:p>
            <a:endParaRPr lang="en-US" baseline="0" dirty="0" smtClean="0"/>
          </a:p>
          <a:p>
            <a:endParaRPr lang="en-US" baseline="0" dirty="0" smtClean="0"/>
          </a:p>
          <a:p>
            <a:r>
              <a:rPr lang="en-US" baseline="0" dirty="0" smtClean="0"/>
              <a:t>Another option that you have is to link the indicators to an action. The user could click on the icon to open another report that explains more about the KPI calculation or displays related KPIs or maybe a historical view of the KPIS.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57</a:t>
            </a:fld>
            <a:endParaRPr lang="en-US"/>
          </a:p>
        </p:txBody>
      </p:sp>
    </p:spTree>
    <p:extLst>
      <p:ext uri="{BB962C8B-B14F-4D97-AF65-F5344CB8AC3E}">
        <p14:creationId xmlns:p14="http://schemas.microsoft.com/office/powerpoint/2010/main" val="174861474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A1FBBBCC-2F4B-426C-9CE8-E1F3E355FD2D}" type="slidenum">
              <a:rPr lang="en-US" smtClean="0"/>
              <a:pPr/>
              <a:t>58</a:t>
            </a:fld>
            <a:endParaRPr lang="en-US" smtClean="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20D221-7531-4418-BF6B-C596204F0AAE}" type="slidenum">
              <a:rPr lang="en-US" smtClean="0"/>
              <a:pPr/>
              <a:t>59</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60</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i="0" kern="1200" dirty="0" smtClean="0">
                <a:solidFill>
                  <a:schemeClr val="tx1"/>
                </a:solidFill>
                <a:latin typeface="+mn-lt"/>
                <a:ea typeface="+mn-ea"/>
                <a:cs typeface="+mn-cs"/>
              </a:rPr>
              <a:t>To publish a shared dataset, deploy it to a report server or SharePoint site. In Report</a:t>
            </a:r>
            <a:r>
              <a:rPr lang="en-US" b="0" i="0" kern="1200" baseline="0" dirty="0" smtClean="0">
                <a:solidFill>
                  <a:schemeClr val="tx1"/>
                </a:solidFill>
                <a:latin typeface="+mn-lt"/>
                <a:ea typeface="+mn-ea"/>
                <a:cs typeface="+mn-cs"/>
              </a:rPr>
              <a:t> Designer, you specify the target dataset folder in Project Properties. In Report Builder 3.0, you </a:t>
            </a:r>
            <a:r>
              <a:rPr lang="en-US" b="0" i="0" kern="1200" dirty="0" smtClean="0">
                <a:solidFill>
                  <a:schemeClr val="tx1"/>
                </a:solidFill>
                <a:latin typeface="+mn-lt"/>
                <a:ea typeface="+mn-ea"/>
                <a:cs typeface="+mn-cs"/>
              </a:rPr>
              <a:t/>
            </a:r>
            <a:br>
              <a:rPr lang="en-US" b="0" i="0" kern="1200" dirty="0" smtClean="0">
                <a:solidFill>
                  <a:schemeClr val="tx1"/>
                </a:solidFill>
                <a:latin typeface="+mn-lt"/>
                <a:ea typeface="+mn-ea"/>
                <a:cs typeface="+mn-cs"/>
              </a:rPr>
            </a:br>
            <a:endParaRPr lang="en-US" b="0" i="0" kern="1200" dirty="0" smtClean="0">
              <a:solidFill>
                <a:schemeClr val="tx1"/>
              </a:solidFill>
              <a:latin typeface="+mn-lt"/>
              <a:ea typeface="+mn-ea"/>
              <a:cs typeface="+mn-cs"/>
            </a:endParaRPr>
          </a:p>
          <a:p>
            <a:r>
              <a:rPr lang="en-US" b="0" i="0" kern="1200" dirty="0" smtClean="0">
                <a:solidFill>
                  <a:schemeClr val="tx1"/>
                </a:solidFill>
                <a:latin typeface="+mn-lt"/>
                <a:ea typeface="+mn-ea"/>
                <a:cs typeface="+mn-cs"/>
              </a:rPr>
              <a:t>You can also upload a shared dataset definition (.</a:t>
            </a:r>
            <a:r>
              <a:rPr lang="en-US" b="0" i="0" kern="1200" dirty="0" err="1" smtClean="0">
                <a:solidFill>
                  <a:schemeClr val="tx1"/>
                </a:solidFill>
                <a:latin typeface="+mn-lt"/>
                <a:ea typeface="+mn-ea"/>
                <a:cs typeface="+mn-cs"/>
              </a:rPr>
              <a:t>rsd</a:t>
            </a:r>
            <a:r>
              <a:rPr lang="en-US" b="0" i="0" kern="1200" dirty="0" smtClean="0">
                <a:solidFill>
                  <a:schemeClr val="tx1"/>
                </a:solidFill>
                <a:latin typeface="+mn-lt"/>
                <a:ea typeface="+mn-ea"/>
                <a:cs typeface="+mn-cs"/>
              </a:rPr>
              <a:t>) file to the report server or SharePoint site. However,</a:t>
            </a:r>
            <a:r>
              <a:rPr lang="en-US" b="0" i="0" kern="1200" baseline="0" dirty="0" smtClean="0">
                <a:solidFill>
                  <a:schemeClr val="tx1"/>
                </a:solidFill>
                <a:latin typeface="+mn-lt"/>
                <a:ea typeface="+mn-ea"/>
                <a:cs typeface="+mn-cs"/>
              </a:rPr>
              <a:t> o</a:t>
            </a:r>
            <a:r>
              <a:rPr lang="en-US" b="0" i="0" kern="1200" dirty="0" smtClean="0">
                <a:solidFill>
                  <a:schemeClr val="tx1"/>
                </a:solidFill>
                <a:latin typeface="+mn-lt"/>
                <a:ea typeface="+mn-ea"/>
                <a:cs typeface="+mn-cs"/>
              </a:rPr>
              <a:t>n a SharePoint site, the uploaded file is not validated until the shared dataset is cached or used in a report. </a:t>
            </a:r>
            <a:br>
              <a:rPr lang="en-US" b="0" i="0" kern="1200" dirty="0" smtClean="0">
                <a:solidFill>
                  <a:schemeClr val="tx1"/>
                </a:solidFill>
                <a:latin typeface="+mn-lt"/>
                <a:ea typeface="+mn-ea"/>
                <a:cs typeface="+mn-cs"/>
              </a:rPr>
            </a:br>
            <a:endParaRPr lang="en-US" b="0" i="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61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After we create a data source definition, our next step in the report development process is to create</a:t>
            </a:r>
            <a:r>
              <a:rPr lang="en-US" sz="1200" kern="1200" baseline="0" dirty="0" smtClean="0">
                <a:solidFill>
                  <a:schemeClr val="tx1"/>
                </a:solidFill>
                <a:effectLst/>
                <a:latin typeface="Arial" pitchFamily="34" charset="0"/>
                <a:ea typeface="+mn-ea"/>
                <a:cs typeface="+mn-cs"/>
              </a:rPr>
              <a:t> a dataset.</a:t>
            </a: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In simple terms, a dataset is the</a:t>
            </a:r>
            <a:r>
              <a:rPr lang="en-US" sz="1200" kern="1200" baseline="0" dirty="0" smtClean="0">
                <a:solidFill>
                  <a:schemeClr val="tx1"/>
                </a:solidFill>
                <a:effectLst/>
                <a:latin typeface="Arial" pitchFamily="34" charset="0"/>
                <a:ea typeface="+mn-ea"/>
                <a:cs typeface="+mn-cs"/>
              </a:rPr>
              <a:t> query used to get data for the report.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But it also includes a </a:t>
            </a:r>
            <a:r>
              <a:rPr lang="en-US" sz="1200" kern="1200" dirty="0" smtClean="0">
                <a:solidFill>
                  <a:schemeClr val="tx1"/>
                </a:solidFill>
                <a:effectLst/>
                <a:latin typeface="Arial" pitchFamily="34" charset="0"/>
                <a:ea typeface="+mn-ea"/>
                <a:cs typeface="+mn-cs"/>
              </a:rPr>
              <a:t>description of the fields or table columns to retrieve from the data source. This collection of fields provides placeholders for data in your report.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can type the query string directly into a generic query</a:t>
            </a:r>
            <a:r>
              <a:rPr lang="en-US" sz="1200" kern="1200" baseline="0" dirty="0" smtClean="0">
                <a:solidFill>
                  <a:schemeClr val="tx1"/>
                </a:solidFill>
                <a:effectLst/>
                <a:latin typeface="Arial" pitchFamily="34" charset="0"/>
                <a:ea typeface="+mn-ea"/>
                <a:cs typeface="+mn-cs"/>
              </a:rPr>
              <a:t> designer as shown here.</a:t>
            </a:r>
            <a:r>
              <a:rPr lang="en-US" sz="1200" kern="1200" dirty="0" smtClean="0">
                <a:solidFill>
                  <a:schemeClr val="tx1"/>
                </a:solidFill>
                <a:effectLst/>
                <a:latin typeface="Arial" pitchFamily="34" charset="0"/>
                <a:ea typeface="+mn-ea"/>
                <a:cs typeface="+mn-cs"/>
              </a:rPr>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But for some connection types, such as Microsoft SQL Server or Microsoft SQL Server Analysis Services, you can use a graphical query designer to help you build the dataset query and define parameters. The graphical query designer displays by default when you add</a:t>
            </a:r>
            <a:r>
              <a:rPr lang="en-US" sz="1200" kern="1200" baseline="0" dirty="0" smtClean="0">
                <a:solidFill>
                  <a:schemeClr val="tx1"/>
                </a:solidFill>
                <a:effectLst/>
                <a:latin typeface="Arial" pitchFamily="34" charset="0"/>
                <a:ea typeface="+mn-ea"/>
                <a:cs typeface="+mn-cs"/>
              </a:rPr>
              <a:t> a query to the dataset</a:t>
            </a:r>
            <a:r>
              <a:rPr lang="en-US" sz="1200" kern="1200" dirty="0" smtClean="0">
                <a:solidFill>
                  <a:schemeClr val="tx1"/>
                </a:solidFill>
                <a:effectLst/>
                <a:latin typeface="Arial" pitchFamily="34" charset="0"/>
                <a:ea typeface="+mn-ea"/>
                <a:cs typeface="+mn-cs"/>
              </a:rPr>
              <a:t>, unless the data source connection type doesn’t support a query designer. In that case, a generic designer displays which simply allows you to type in your query string. If you have a query saved to a file already, or if</a:t>
            </a:r>
            <a:r>
              <a:rPr lang="en-US" sz="1200" kern="1200" baseline="0" dirty="0" smtClean="0">
                <a:solidFill>
                  <a:schemeClr val="tx1"/>
                </a:solidFill>
                <a:effectLst/>
                <a:latin typeface="Arial" pitchFamily="34" charset="0"/>
                <a:ea typeface="+mn-ea"/>
                <a:cs typeface="+mn-cs"/>
              </a:rPr>
              <a:t> you have another report that has the same query that you want to use in your current dataset, you can use the Import button in the query designer. </a:t>
            </a: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Whether</a:t>
            </a:r>
            <a:r>
              <a:rPr lang="en-US" sz="1200" kern="1200" baseline="0" dirty="0" smtClean="0">
                <a:solidFill>
                  <a:schemeClr val="tx1"/>
                </a:solidFill>
                <a:effectLst/>
                <a:latin typeface="Arial" pitchFamily="34" charset="0"/>
                <a:ea typeface="+mn-ea"/>
                <a:cs typeface="+mn-cs"/>
              </a:rPr>
              <a:t> you use the generic or graphical query designer</a:t>
            </a:r>
            <a:r>
              <a:rPr lang="en-US" sz="1200" kern="1200" dirty="0" smtClean="0">
                <a:solidFill>
                  <a:schemeClr val="tx1"/>
                </a:solidFill>
                <a:effectLst/>
                <a:latin typeface="Arial" pitchFamily="34" charset="0"/>
                <a:ea typeface="+mn-ea"/>
                <a:cs typeface="+mn-cs"/>
              </a:rPr>
              <a:t>, you can execute the query to confirm the query is valid and that you get the results you need</a:t>
            </a:r>
            <a:r>
              <a:rPr lang="en-US" sz="1200" kern="1200" baseline="0" dirty="0" smtClean="0">
                <a:solidFill>
                  <a:schemeClr val="tx1"/>
                </a:solidFill>
                <a:effectLst/>
                <a:latin typeface="Arial" pitchFamily="34" charset="0"/>
                <a:ea typeface="+mn-ea"/>
                <a:cs typeface="+mn-cs"/>
              </a:rPr>
              <a:t>. At that point, the fields collection for your dataset is generated to match the data columns that you see in the query results.</a:t>
            </a: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6</a:t>
            </a:fld>
            <a:endParaRPr lang="en-US"/>
          </a:p>
        </p:txBody>
      </p:sp>
    </p:spTree>
    <p:extLst>
      <p:ext uri="{BB962C8B-B14F-4D97-AF65-F5344CB8AC3E}">
        <p14:creationId xmlns:p14="http://schemas.microsoft.com/office/powerpoint/2010/main" val="7078177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62</a:t>
            </a:fld>
            <a:endParaRPr lang="en-US"/>
          </a:p>
        </p:txBody>
      </p:sp>
    </p:spTree>
    <p:extLst>
      <p:ext uri="{BB962C8B-B14F-4D97-AF65-F5344CB8AC3E}">
        <p14:creationId xmlns:p14="http://schemas.microsoft.com/office/powerpoint/2010/main" val="6060373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63</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64</a:t>
            </a:fld>
            <a:endParaRPr lang="en-US"/>
          </a:p>
        </p:txBody>
      </p:sp>
    </p:spTree>
    <p:extLst>
      <p:ext uri="{BB962C8B-B14F-4D97-AF65-F5344CB8AC3E}">
        <p14:creationId xmlns:p14="http://schemas.microsoft.com/office/powerpoint/2010/main" val="26329315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A data set also has other properties</a:t>
            </a:r>
            <a:r>
              <a:rPr lang="en-US" sz="1200" kern="1200" baseline="0" dirty="0" smtClean="0">
                <a:solidFill>
                  <a:schemeClr val="tx1"/>
                </a:solidFill>
                <a:effectLst/>
                <a:latin typeface="Arial" pitchFamily="34" charset="0"/>
                <a:ea typeface="+mn-ea"/>
                <a:cs typeface="+mn-cs"/>
              </a:rPr>
              <a:t> besides the query and fields.</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In</a:t>
            </a:r>
            <a:r>
              <a:rPr lang="en-US" sz="1200" kern="1200" baseline="0" dirty="0" smtClean="0">
                <a:solidFill>
                  <a:schemeClr val="tx1"/>
                </a:solidFill>
                <a:effectLst/>
                <a:latin typeface="Arial" pitchFamily="34" charset="0"/>
                <a:ea typeface="+mn-ea"/>
                <a:cs typeface="+mn-cs"/>
              </a:rPr>
              <a:t> fact, before you can create the query, you must specify the data source that you want to use. That way, the report designer knows whether to display a graphical query designer if there’s one available or to display the generic query designer otherwise.</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You also need to specify the query type as a property.</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The default is Text – which means you’ll supply a query to select data from the source.</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For some data sources, you can use the Table query type option to get all data from a target table.</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Or you can select the option to use a stored procedure, and then select from a list of available stored procedures in the specific data source.</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Another important property that you have in the dataset is the timeout property. By default, it’s set to 0 which means the query will wait indefinitely for the data source to return data. If you want to put a time limit on the query, and fail the report if the data source is taking too long, you can put in the maximum number of seconds that you want to wait as the timeout value.</a:t>
            </a:r>
          </a:p>
          <a:p>
            <a:endParaRPr lang="en-US" sz="1200" kern="1200" baseline="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7</a:t>
            </a:fld>
            <a:endParaRPr lang="en-US"/>
          </a:p>
        </p:txBody>
      </p:sp>
    </p:spTree>
    <p:extLst>
      <p:ext uri="{BB962C8B-B14F-4D97-AF65-F5344CB8AC3E}">
        <p14:creationId xmlns:p14="http://schemas.microsoft.com/office/powerpoint/2010/main" val="2982128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addition to the dataset properties, the dataset contains several collections.</a:t>
            </a:r>
          </a:p>
          <a:p>
            <a:endParaRPr lang="en-US" baseline="0" dirty="0" smtClean="0"/>
          </a:p>
          <a:p>
            <a:r>
              <a:rPr lang="en-US" baseline="0" dirty="0" smtClean="0"/>
              <a:t>The most important collection is the one we’ve already seen – the fields collection.</a:t>
            </a:r>
          </a:p>
          <a:p>
            <a:endParaRPr lang="en-US" baseline="0" dirty="0" smtClean="0"/>
          </a:p>
          <a:p>
            <a:r>
              <a:rPr lang="en-US" baseline="0" dirty="0" smtClean="0"/>
              <a:t>This collection contains one field for every column retrieved by the query.</a:t>
            </a:r>
          </a:p>
          <a:p>
            <a:endParaRPr lang="en-US" baseline="0" dirty="0" smtClean="0"/>
          </a:p>
          <a:p>
            <a:r>
              <a:rPr lang="en-US" baseline="0" dirty="0" smtClean="0"/>
              <a:t>But it can also contain calculated fields. You can actually add fields to this collection based on expressions that you define and you can use the result in your report just like any other field.</a:t>
            </a:r>
          </a:p>
          <a:p>
            <a:endParaRPr lang="en-US" baseline="0" dirty="0" smtClean="0"/>
          </a:p>
          <a:p>
            <a:r>
              <a:rPr lang="en-US" baseline="0" dirty="0" smtClean="0"/>
              <a:t>Another collection in the dataset is the Filters collection, which doesn’t always exist in every dataset like the fields collection does. I’ll explain more about filtering datasets in the Parameters module of this course. For now, suffice it to say that a dataset filter allows you to selectively exclude rows that don’t meet a condition that you specify but this exclusion takes place AFTER the query executes.</a:t>
            </a:r>
          </a:p>
          <a:p>
            <a:endParaRPr lang="en-US" baseline="0" dirty="0" smtClean="0"/>
          </a:p>
          <a:p>
            <a:r>
              <a:rPr lang="en-US" baseline="0" dirty="0" smtClean="0"/>
              <a:t>The third collection in the dataset is the Parameters collection. Not every dataset has a parameters collection, but if you create query parameters, then you’ll find them here in the dataset.</a:t>
            </a:r>
          </a:p>
          <a:p>
            <a:endParaRPr lang="en-US" baseline="0" dirty="0" smtClean="0"/>
          </a:p>
          <a:p>
            <a:r>
              <a:rPr lang="en-US" baseline="0" dirty="0" smtClean="0"/>
              <a:t>Dataset parameters can work in two ways – first, you can create a query parameter to dynamically modify the WHERE clause of the select statement in your query, and I’ll explain more about how to do that in the Parameters module.</a:t>
            </a:r>
          </a:p>
          <a:p>
            <a:endParaRPr lang="en-US" baseline="0" dirty="0" smtClean="0"/>
          </a:p>
          <a:p>
            <a:r>
              <a:rPr lang="en-US" baseline="0" dirty="0" smtClean="0"/>
              <a:t>Another way that dataset parameters can work is as an input parameter for a stored procedure. </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8</a:t>
            </a:fld>
            <a:endParaRPr lang="en-US"/>
          </a:p>
        </p:txBody>
      </p:sp>
    </p:spTree>
    <p:extLst>
      <p:ext uri="{BB962C8B-B14F-4D97-AF65-F5344CB8AC3E}">
        <p14:creationId xmlns:p14="http://schemas.microsoft.com/office/powerpoint/2010/main" val="4221692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Now one way that you can create a dataset</a:t>
            </a:r>
            <a:r>
              <a:rPr lang="en-US" sz="1200" kern="1200" baseline="0" dirty="0" smtClean="0">
                <a:solidFill>
                  <a:schemeClr val="tx1"/>
                </a:solidFill>
                <a:effectLst/>
                <a:latin typeface="Arial" pitchFamily="34" charset="0"/>
                <a:ea typeface="+mn-ea"/>
                <a:cs typeface="+mn-cs"/>
              </a:rPr>
              <a:t> is to embed it directly into the report definition, or you can configure it as a shared dataset. </a:t>
            </a:r>
            <a:r>
              <a:rPr lang="en-US" sz="1200" kern="1200" dirty="0" smtClean="0">
                <a:solidFill>
                  <a:schemeClr val="tx1"/>
                </a:solidFill>
                <a:effectLst/>
                <a:latin typeface="Arial" pitchFamily="34" charset="0"/>
                <a:ea typeface="+mn-ea"/>
                <a:cs typeface="+mn-cs"/>
              </a:rPr>
              <a:t>If you need to use the same query repeatedly with many reports, then a shared</a:t>
            </a:r>
            <a:r>
              <a:rPr lang="en-US" sz="1200" kern="1200" baseline="0" dirty="0" smtClean="0">
                <a:solidFill>
                  <a:schemeClr val="tx1"/>
                </a:solidFill>
                <a:effectLst/>
                <a:latin typeface="Arial" pitchFamily="34" charset="0"/>
                <a:ea typeface="+mn-ea"/>
                <a:cs typeface="+mn-cs"/>
              </a:rPr>
              <a:t> dataset is the way to go,</a:t>
            </a:r>
            <a:r>
              <a:rPr lang="en-US" sz="1200" kern="1200" dirty="0" smtClean="0">
                <a:solidFill>
                  <a:schemeClr val="tx1"/>
                </a:solidFill>
                <a:effectLst/>
                <a:latin typeface="Arial" pitchFamily="34" charset="0"/>
                <a:ea typeface="+mn-ea"/>
                <a:cs typeface="+mn-cs"/>
              </a:rPr>
              <a:t> much like you can use a shared data source with many reports. Shared datasets are a new feature in SQL Server 2008 R2.</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When</a:t>
            </a:r>
            <a:r>
              <a:rPr lang="en-US" sz="1200" kern="1200" baseline="0" dirty="0" smtClean="0">
                <a:solidFill>
                  <a:schemeClr val="tx1"/>
                </a:solidFill>
                <a:effectLst/>
                <a:latin typeface="Arial" pitchFamily="34" charset="0"/>
                <a:ea typeface="+mn-ea"/>
                <a:cs typeface="+mn-cs"/>
              </a:rPr>
              <a:t> you create a shared dataset, you’re actually creating an RSD file that has an XML structure like you see here, except that I’ve eliminated the field elements due to space constraints.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9</a:t>
            </a:fld>
            <a:endParaRPr lang="en-US"/>
          </a:p>
        </p:txBody>
      </p:sp>
    </p:spTree>
    <p:extLst>
      <p:ext uri="{BB962C8B-B14F-4D97-AF65-F5344CB8AC3E}">
        <p14:creationId xmlns:p14="http://schemas.microsoft.com/office/powerpoint/2010/main" val="9862298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356350"/>
            <a:ext cx="2133600" cy="365125"/>
          </a:xfrm>
          <a:prstGeom prst="rect">
            <a:avLst/>
          </a:prstGeom>
        </p:spPr>
        <p:txBody>
          <a:bodyPr/>
          <a:lstStyle/>
          <a:p>
            <a:r>
              <a:rPr lang="en-US" dirty="0" smtClean="0"/>
              <a:t>Mar-2008</a:t>
            </a:r>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p>
            <a:fld id="{EFD5A5E3-ED6D-4393-B150-D14B9F28E9C3}" type="slidenum">
              <a:rPr lang="en-US" smtClean="0"/>
              <a:pPr/>
              <a:t>‹#›</a:t>
            </a:fld>
            <a:endParaRPr lang="en-US"/>
          </a:p>
        </p:txBody>
      </p:sp>
      <p:sp>
        <p:nvSpPr>
          <p:cNvPr id="8" name="Footer Placeholder 7"/>
          <p:cNvSpPr>
            <a:spLocks noGrp="1"/>
          </p:cNvSpPr>
          <p:nvPr>
            <p:ph type="ftr" sz="quarter" idx="12"/>
          </p:nvPr>
        </p:nvSpPr>
        <p:spPr>
          <a:xfrm>
            <a:off x="3124200" y="6356350"/>
            <a:ext cx="2895600" cy="365125"/>
          </a:xfrm>
          <a:prstGeom prst="rect">
            <a:avLst/>
          </a:prstGeom>
        </p:spPr>
        <p:txBody>
          <a:bodyPr/>
          <a:lstStyle/>
          <a:p>
            <a:r>
              <a:rPr lang="en-US" smtClean="0"/>
              <a:t>Microsoft Developer &amp; Platform Evangelism</a:t>
            </a:r>
            <a:endParaRPr lang="en-US"/>
          </a:p>
        </p:txBody>
      </p:sp>
    </p:spTree>
    <p:extLst>
      <p:ext uri="{BB962C8B-B14F-4D97-AF65-F5344CB8AC3E}">
        <p14:creationId xmlns:p14="http://schemas.microsoft.com/office/powerpoint/2010/main" val="2002862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4"/>
          <p:cNvSpPr>
            <a:spLocks noGrp="1"/>
          </p:cNvSpPr>
          <p:nvPr>
            <p:ph type="body" sz="quarter" idx="10"/>
          </p:nvPr>
        </p:nvSpPr>
        <p:spPr>
          <a:xfrm>
            <a:off x="1485900" y="1600200"/>
            <a:ext cx="6172200" cy="3962400"/>
          </a:xfrm>
          <a:solidFill>
            <a:schemeClr val="accent2"/>
          </a:solidFill>
          <a:ln w="9525">
            <a:solidFill>
              <a:schemeClr val="tx1"/>
            </a:solidFill>
          </a:ln>
        </p:spPr>
        <p:txBody>
          <a:bodyPr/>
          <a:lstStyle>
            <a:lvl1pPr>
              <a:buNone/>
              <a:defRPr sz="1800" b="0">
                <a:latin typeface="Consolas" pitchFamily="49" charset="0"/>
              </a:defRPr>
            </a:lvl1pPr>
          </a:lstStyle>
          <a:p>
            <a:pPr lvl="0"/>
            <a:r>
              <a:rPr lang="en-US" smtClean="0"/>
              <a:t>Click to edit Master text styles</a:t>
            </a:r>
          </a:p>
        </p:txBody>
      </p:sp>
    </p:spTree>
    <p:extLst>
      <p:ext uri="{BB962C8B-B14F-4D97-AF65-F5344CB8AC3E}">
        <p14:creationId xmlns:p14="http://schemas.microsoft.com/office/powerpoint/2010/main" val="2994480208"/>
      </p:ext>
    </p:extLst>
  </p:cSld>
  <p:clrMapOvr>
    <a:masterClrMapping/>
  </p:clrMapOvr>
  <p:transition xmlns:p14="http://schemas.microsoft.com/office/powerpoint/2010/main">
    <p:fade/>
  </p:transition>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marL="461963" indent="-461963">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3"/>
          <p:cNvSpPr>
            <a:spLocks noGrp="1"/>
          </p:cNvSpPr>
          <p:nvPr>
            <p:ph type="sldNum" sz="quarter" idx="11"/>
          </p:nvPr>
        </p:nvSpPr>
        <p:spPr>
          <a:xfrm>
            <a:off x="533400" y="6400800"/>
            <a:ext cx="2133600" cy="457200"/>
          </a:xfrm>
          <a:prstGeom prst="rect">
            <a:avLst/>
          </a:prstGeom>
        </p:spPr>
        <p:txBody>
          <a:bodyPr/>
          <a:lstStyle/>
          <a:p>
            <a:fld id="{ACFC1C43-4963-4A84-9B5D-A33A80ABAB4E}" type="slidenum">
              <a:rPr lang="en-US" smtClean="0"/>
              <a:pPr/>
              <a:t>‹#›</a:t>
            </a:fld>
            <a:endParaRPr lang="en-US"/>
          </a:p>
        </p:txBody>
      </p:sp>
      <p:sp>
        <p:nvSpPr>
          <p:cNvPr id="5" name="Footer Placeholder 4"/>
          <p:cNvSpPr>
            <a:spLocks noGrp="1"/>
          </p:cNvSpPr>
          <p:nvPr>
            <p:ph type="ftr" sz="quarter" idx="12"/>
          </p:nvPr>
        </p:nvSpPr>
        <p:spPr>
          <a:xfrm>
            <a:off x="0" y="6492875"/>
            <a:ext cx="4572000" cy="365125"/>
          </a:xfrm>
          <a:prstGeom prst="rect">
            <a:avLst/>
          </a:prstGeom>
        </p:spPr>
        <p:txBody>
          <a:bodyPr/>
          <a:lstStyle/>
          <a:p>
            <a:r>
              <a:rPr lang="en-US" smtClean="0"/>
              <a:t>Microsoft Confidential—Preliminary Information Subject to Change</a:t>
            </a:r>
            <a:endParaRPr lang="en-US" dirty="0"/>
          </a:p>
        </p:txBody>
      </p:sp>
    </p:spTree>
    <p:extLst>
      <p:ext uri="{BB962C8B-B14F-4D97-AF65-F5344CB8AC3E}">
        <p14:creationId xmlns:p14="http://schemas.microsoft.com/office/powerpoint/2010/main" val="42396465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jpeg"/><Relationship Id="rId17" Type="http://schemas.openxmlformats.org/officeDocument/2006/relationships/image" Target="../media/image2.png"/><Relationship Id="rId18"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7"/>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2040330" cy="400110"/>
          </a:xfrm>
          <a:prstGeom prst="rect">
            <a:avLst/>
          </a:prstGeom>
          <a:noFill/>
          <a:ln w="12700">
            <a:noFill/>
            <a:miter lim="800000"/>
            <a:headEnd/>
            <a:tailEnd/>
          </a:ln>
          <a:effectLst/>
        </p:spPr>
        <p:txBody>
          <a:bodyPr wrap="none">
            <a:spAutoFit/>
          </a:bodyPr>
          <a:lstStyle/>
          <a:p>
            <a:pPr>
              <a:lnSpc>
                <a:spcPct val="100000"/>
              </a:lnSpc>
              <a:defRPr/>
            </a:pPr>
            <a:r>
              <a:rPr lang="en-US" sz="1000" b="0" dirty="0">
                <a:solidFill>
                  <a:srgbClr val="969696"/>
                </a:solidFill>
                <a:latin typeface="Calibri" pitchFamily="34" charset="0"/>
                <a:sym typeface="Symbol" pitchFamily="18" charset="2"/>
              </a:rPr>
              <a:t></a:t>
            </a:r>
            <a:r>
              <a:rPr lang="en-US" sz="1000" b="0" dirty="0">
                <a:solidFill>
                  <a:srgbClr val="969696"/>
                </a:solidFill>
                <a:latin typeface="Calibri" pitchFamily="34" charset="0"/>
              </a:rPr>
              <a:t>SQLskills.com</a:t>
            </a:r>
            <a:br>
              <a:rPr lang="en-US" sz="1000" b="0" dirty="0">
                <a:solidFill>
                  <a:srgbClr val="969696"/>
                </a:solidFill>
                <a:latin typeface="Calibri" pitchFamily="34" charset="0"/>
              </a:rPr>
            </a:br>
            <a:r>
              <a:rPr lang="en-US" sz="1000" b="0" dirty="0" smtClean="0">
                <a:solidFill>
                  <a:srgbClr val="969696"/>
                </a:solidFill>
                <a:latin typeface="Calibri" pitchFamily="34" charset="0"/>
              </a:rPr>
              <a:t>SQL Server 2008 R2: BI Foundations</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9" r:id="rId12"/>
    <p:sldLayoutId id="2147483700" r:id="rId13"/>
    <p:sldLayoutId id="2147483703" r:id="rId14"/>
  </p:sldLayoutIdLst>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8"/>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8"/>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8"/>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8"/>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8"/>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1" Type="http://schemas.openxmlformats.org/officeDocument/2006/relationships/image" Target="../media/image25.png"/><Relationship Id="rId12" Type="http://schemas.openxmlformats.org/officeDocument/2006/relationships/image" Target="../media/image26.png"/><Relationship Id="rId13" Type="http://schemas.openxmlformats.org/officeDocument/2006/relationships/image" Target="../media/image27.png"/><Relationship Id="rId14" Type="http://schemas.openxmlformats.org/officeDocument/2006/relationships/image" Target="../media/image28.png"/><Relationship Id="rId15" Type="http://schemas.openxmlformats.org/officeDocument/2006/relationships/image" Target="../media/image29.png"/><Relationship Id="rId16" Type="http://schemas.openxmlformats.org/officeDocument/2006/relationships/image" Target="../media/image30.png"/><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0.png"/><Relationship Id="rId7" Type="http://schemas.openxmlformats.org/officeDocument/2006/relationships/image" Target="../media/image21.png"/><Relationship Id="rId8" Type="http://schemas.openxmlformats.org/officeDocument/2006/relationships/image" Target="../media/image22.png"/><Relationship Id="rId9" Type="http://schemas.openxmlformats.org/officeDocument/2006/relationships/image" Target="../media/image23.png"/><Relationship Id="rId10"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34.png"/><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4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44.png"/><Relationship Id="rId6" Type="http://schemas.openxmlformats.org/officeDocument/2006/relationships/image" Target="../media/image45.png"/><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image" Target="../media/image4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5" Type="http://schemas.openxmlformats.org/officeDocument/2006/relationships/image" Target="../media/image52.png"/><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image" Target="../media/image5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png"/><Relationship Id="rId1" Type="http://schemas.openxmlformats.org/officeDocument/2006/relationships/slideLayout" Target="../slideLayouts/slideLayout12.xml"/><Relationship Id="rId2"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1" Type="http://schemas.openxmlformats.org/officeDocument/2006/relationships/slideLayout" Target="../slideLayouts/slideLayout12.xml"/><Relationship Id="rId2"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1.png"/><Relationship Id="rId5" Type="http://schemas.openxmlformats.org/officeDocument/2006/relationships/image" Target="../media/image16.png"/><Relationship Id="rId1" Type="http://schemas.openxmlformats.org/officeDocument/2006/relationships/slideLayout" Target="../slideLayouts/slideLayout12.xml"/><Relationship Id="rId2"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 Id="rId3" Type="http://schemas.openxmlformats.org/officeDocument/2006/relationships/image" Target="../media/image5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 Id="rId3" Type="http://schemas.openxmlformats.org/officeDocument/2006/relationships/image" Target="../media/image1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4.xml"/><Relationship Id="rId3" Type="http://schemas.openxmlformats.org/officeDocument/2006/relationships/image" Target="../media/image5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1.png"/><Relationship Id="rId5" Type="http://schemas.openxmlformats.org/officeDocument/2006/relationships/image" Target="../media/image16.png"/><Relationship Id="rId1" Type="http://schemas.openxmlformats.org/officeDocument/2006/relationships/slideLayout" Target="../slideLayouts/slideLayout12.xml"/><Relationship Id="rId2"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3" Type="http://schemas.openxmlformats.org/officeDocument/2006/relationships/image" Target="../media/image60.png"/><Relationship Id="rId4" Type="http://schemas.openxmlformats.org/officeDocument/2006/relationships/image" Target="../media/image61.png"/><Relationship Id="rId5" Type="http://schemas.openxmlformats.org/officeDocument/2006/relationships/image" Target="../media/image62.png"/><Relationship Id="rId6" Type="http://schemas.openxmlformats.org/officeDocument/2006/relationships/image" Target="../media/image63.png"/><Relationship Id="rId1" Type="http://schemas.openxmlformats.org/officeDocument/2006/relationships/slideLayout" Target="../slideLayouts/slideLayout12.xml"/><Relationship Id="rId2"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64.png"/><Relationship Id="rId1" Type="http://schemas.openxmlformats.org/officeDocument/2006/relationships/slideLayout" Target="../slideLayouts/slideLayout12.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3" Type="http://schemas.openxmlformats.org/officeDocument/2006/relationships/image" Target="../media/image7.wmf"/><Relationship Id="rId4" Type="http://schemas.openxmlformats.org/officeDocument/2006/relationships/image" Target="../media/image8.wmf"/><Relationship Id="rId5" Type="http://schemas.openxmlformats.org/officeDocument/2006/relationships/image" Target="../media/image9.png"/><Relationship Id="rId6" Type="http://schemas.openxmlformats.org/officeDocument/2006/relationships/image" Target="../media/image10.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6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6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6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6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6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7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71.png"/></Relationships>
</file>

<file path=ppt/slides/_rels/slide48.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73.png"/><Relationship Id="rId5" Type="http://schemas.openxmlformats.org/officeDocument/2006/relationships/image" Target="../media/image74.png"/><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65.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7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7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7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4.xml.rels><?xml version="1.0" encoding="UTF-8" standalone="yes"?>
<Relationships xmlns="http://schemas.openxmlformats.org/package/2006/relationships"><Relationship Id="rId3" Type="http://schemas.openxmlformats.org/officeDocument/2006/relationships/image" Target="../media/image79.tif"/><Relationship Id="rId4" Type="http://schemas.openxmlformats.org/officeDocument/2006/relationships/image" Target="../media/image80.tif"/><Relationship Id="rId1" Type="http://schemas.openxmlformats.org/officeDocument/2006/relationships/slideLayout" Target="../slideLayouts/slideLayout12.xml"/><Relationship Id="rId2" Type="http://schemas.openxmlformats.org/officeDocument/2006/relationships/image" Target="../media/image78.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3.xml"/><Relationship Id="rId3" Type="http://schemas.openxmlformats.org/officeDocument/2006/relationships/image" Target="../media/image8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4.xml"/><Relationship Id="rId3" Type="http://schemas.openxmlformats.org/officeDocument/2006/relationships/image" Target="../media/image82.png"/></Relationships>
</file>

<file path=ppt/slides/_rels/slide57.xml.rels><?xml version="1.0" encoding="UTF-8" standalone="yes"?>
<Relationships xmlns="http://schemas.openxmlformats.org/package/2006/relationships"><Relationship Id="rId3" Type="http://schemas.openxmlformats.org/officeDocument/2006/relationships/image" Target="../media/image83.png"/><Relationship Id="rId4" Type="http://schemas.openxmlformats.org/officeDocument/2006/relationships/image" Target="../media/image84.png"/><Relationship Id="rId1" Type="http://schemas.openxmlformats.org/officeDocument/2006/relationships/slideLayout" Target="../slideLayouts/slideLayout12.xml"/><Relationship Id="rId2" Type="http://schemas.openxmlformats.org/officeDocument/2006/relationships/notesSlide" Target="../notesSlides/notesSlide5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openxmlformats.org/officeDocument/2006/relationships/image" Target="../media/image85.png"/><Relationship Id="rId4" Type="http://schemas.openxmlformats.org/officeDocument/2006/relationships/image" Target="../media/image86.png"/><Relationship Id="rId5" Type="http://schemas.openxmlformats.org/officeDocument/2006/relationships/image" Target="../media/image87.png"/><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61.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89.png"/><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2.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image" Target="../media/image91.png"/><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92.png"/></Relationships>
</file>

<file path=ppt/slides/_rels/slide64.xml.rels><?xml version="1.0" encoding="UTF-8" standalone="yes"?>
<Relationships xmlns="http://schemas.openxmlformats.org/package/2006/relationships"><Relationship Id="rId3" Type="http://schemas.openxmlformats.org/officeDocument/2006/relationships/image" Target="../media/image93.png"/><Relationship Id="rId4" Type="http://schemas.openxmlformats.org/officeDocument/2006/relationships/image" Target="../media/image94.png"/><Relationship Id="rId5" Type="http://schemas.openxmlformats.org/officeDocument/2006/relationships/image" Target="../media/image95.png"/><Relationship Id="rId1" Type="http://schemas.openxmlformats.org/officeDocument/2006/relationships/slideLayout" Target="../slideLayouts/slideLayout14.xml"/><Relationship Id="rId2" Type="http://schemas.openxmlformats.org/officeDocument/2006/relationships/notesSlide" Target="../notesSlides/notesSlide6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6.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322413"/>
          </a:xfrm>
        </p:spPr>
        <p:txBody>
          <a:bodyPr anchor="t"/>
          <a:lstStyle/>
          <a:p>
            <a:pPr eaLnBrk="1" hangingPunct="1">
              <a:defRPr/>
            </a:pPr>
            <a:r>
              <a:rPr lang="en-US" sz="4000" dirty="0" smtClean="0">
                <a:solidFill>
                  <a:schemeClr val="accent1"/>
                </a:solidFill>
              </a:rPr>
              <a:t>Module 5</a:t>
            </a:r>
            <a:r>
              <a:rPr lang="en-US" dirty="0" smtClean="0"/>
              <a:t/>
            </a:r>
            <a:br>
              <a:rPr lang="en-US" dirty="0" smtClean="0"/>
            </a:br>
            <a:r>
              <a:rPr lang="en-US" dirty="0" smtClean="0"/>
              <a:t>SQL Server Reporting Services</a:t>
            </a:r>
            <a:endParaRPr lang="en-US" sz="3200" dirty="0" smtClean="0">
              <a:solidFill>
                <a:srgbClr val="FCEB98"/>
              </a:solidFill>
            </a:endParaRPr>
          </a:p>
        </p:txBody>
      </p:sp>
    </p:spTree>
    <p:extLst>
      <p:ext uri="{BB962C8B-B14F-4D97-AF65-F5344CB8AC3E}">
        <p14:creationId xmlns:p14="http://schemas.microsoft.com/office/powerpoint/2010/main" val="2828958992"/>
      </p:ext>
    </p:extLst>
  </p:cSld>
  <p:clrMapOvr>
    <a:masterClrMapping/>
  </p:clrMapOvr>
  <p:transition xmlns:p14="http://schemas.microsoft.com/office/powerpoint/2010/main" advTm="2343"/>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987812307"/>
              </p:ext>
            </p:extLst>
          </p:nvPr>
        </p:nvGraphicFramePr>
        <p:xfrm>
          <a:off x="614148" y="1432306"/>
          <a:ext cx="7996451" cy="4358894"/>
        </p:xfrm>
        <a:graphic>
          <a:graphicData uri="http://schemas.openxmlformats.org/drawingml/2006/table">
            <a:tbl>
              <a:tblPr firstRow="1" firstCol="1" lastRow="1" lastCol="1" bandRow="1" bandCol="1">
                <a:tableStyleId>{F2DE63D5-997A-4646-A377-4702673A728D}</a:tableStyleId>
              </a:tblPr>
              <a:tblGrid>
                <a:gridCol w="517732"/>
                <a:gridCol w="544520"/>
                <a:gridCol w="990600"/>
                <a:gridCol w="4876800"/>
                <a:gridCol w="1066799"/>
              </a:tblGrid>
              <a:tr h="420527">
                <a:tc>
                  <a:txBody>
                    <a:bodyPr/>
                    <a:lstStyle/>
                    <a:p>
                      <a:pPr marL="0" marR="0">
                        <a:spcBef>
                          <a:spcPts val="800"/>
                        </a:spcBef>
                        <a:spcAft>
                          <a:spcPts val="600"/>
                        </a:spcAft>
                      </a:pPr>
                      <a:r>
                        <a:rPr lang="en-US" sz="1100" b="1" dirty="0">
                          <a:solidFill>
                            <a:schemeClr val="bg1"/>
                          </a:solidFill>
                          <a:effectLst/>
                          <a:latin typeface="Tekton Pro" pitchFamily="34" charset="0"/>
                        </a:rPr>
                        <a:t>Type</a:t>
                      </a:r>
                      <a:endParaRPr lang="en-US" sz="1100" b="1" dirty="0">
                        <a:solidFill>
                          <a:schemeClr val="bg1"/>
                        </a:solidFill>
                        <a:effectLst/>
                        <a:latin typeface="Tekton Pro" pitchFamily="34" charset="0"/>
                        <a:ea typeface="Times New Roman"/>
                        <a:cs typeface="Times New Roman"/>
                      </a:endParaRPr>
                    </a:p>
                  </a:txBody>
                  <a:tcPr marL="68580" marR="68580" marT="0" marB="0" anchor="b">
                    <a:lnB w="12700" cap="flat" cmpd="sng" algn="ctr">
                      <a:solidFill>
                        <a:schemeClr val="accent1"/>
                      </a:solidFill>
                      <a:prstDash val="solid"/>
                      <a:round/>
                      <a:headEnd type="none" w="med" len="med"/>
                      <a:tailEnd type="none" w="med" len="med"/>
                    </a:lnB>
                    <a:solidFill>
                      <a:schemeClr val="accent1"/>
                    </a:solidFill>
                  </a:tcPr>
                </a:tc>
                <a:tc>
                  <a:txBody>
                    <a:bodyPr/>
                    <a:lstStyle/>
                    <a:p>
                      <a:pPr marL="0" marR="0">
                        <a:spcBef>
                          <a:spcPts val="800"/>
                        </a:spcBef>
                        <a:spcAft>
                          <a:spcPts val="600"/>
                        </a:spcAft>
                      </a:pPr>
                      <a:r>
                        <a:rPr lang="en-US" sz="1100" b="1">
                          <a:solidFill>
                            <a:schemeClr val="bg1"/>
                          </a:solidFill>
                          <a:effectLst/>
                          <a:latin typeface="Tekton Pro" pitchFamily="34" charset="0"/>
                        </a:rPr>
                        <a:t>Icon</a:t>
                      </a:r>
                      <a:endParaRPr lang="en-US" sz="1100" b="1">
                        <a:solidFill>
                          <a:schemeClr val="bg1"/>
                        </a:solidFill>
                        <a:effectLst/>
                        <a:latin typeface="Tekton Pro" pitchFamily="34" charset="0"/>
                        <a:ea typeface="Times New Roman"/>
                        <a:cs typeface="Times New Roman"/>
                      </a:endParaRPr>
                    </a:p>
                  </a:txBody>
                  <a:tcPr marL="68580" marR="68580" marT="0" marB="0" anchor="b">
                    <a:lnB w="12700" cap="flat" cmpd="sng" algn="ctr">
                      <a:solidFill>
                        <a:schemeClr val="accent1"/>
                      </a:solidFill>
                      <a:prstDash val="solid"/>
                      <a:round/>
                      <a:headEnd type="none" w="med" len="med"/>
                      <a:tailEnd type="none" w="med" len="med"/>
                    </a:lnB>
                    <a:solidFill>
                      <a:schemeClr val="accent1"/>
                    </a:solidFill>
                  </a:tcPr>
                </a:tc>
                <a:tc>
                  <a:txBody>
                    <a:bodyPr/>
                    <a:lstStyle/>
                    <a:p>
                      <a:pPr marL="0" marR="0">
                        <a:spcBef>
                          <a:spcPts val="800"/>
                        </a:spcBef>
                        <a:spcAft>
                          <a:spcPts val="600"/>
                        </a:spcAft>
                      </a:pPr>
                      <a:r>
                        <a:rPr lang="en-US" sz="1100" b="1" dirty="0">
                          <a:solidFill>
                            <a:schemeClr val="bg1"/>
                          </a:solidFill>
                          <a:effectLst/>
                          <a:latin typeface="Tekton Pro" pitchFamily="34" charset="0"/>
                        </a:rPr>
                        <a:t>Name</a:t>
                      </a:r>
                      <a:endParaRPr lang="en-US" sz="1100" b="1" dirty="0">
                        <a:solidFill>
                          <a:schemeClr val="bg1"/>
                        </a:solidFill>
                        <a:effectLst/>
                        <a:latin typeface="Tekton Pro" pitchFamily="34" charset="0"/>
                        <a:ea typeface="Times New Roman"/>
                        <a:cs typeface="Times New Roman"/>
                      </a:endParaRPr>
                    </a:p>
                  </a:txBody>
                  <a:tcPr marL="68580" marR="68580" marT="0" marB="0" anchor="b">
                    <a:lnB w="12700" cap="flat" cmpd="sng" algn="ctr">
                      <a:solidFill>
                        <a:schemeClr val="accent1"/>
                      </a:solidFill>
                      <a:prstDash val="solid"/>
                      <a:round/>
                      <a:headEnd type="none" w="med" len="med"/>
                      <a:tailEnd type="none" w="med" len="med"/>
                    </a:lnB>
                    <a:solidFill>
                      <a:schemeClr val="accent1"/>
                    </a:solidFill>
                  </a:tcPr>
                </a:tc>
                <a:tc>
                  <a:txBody>
                    <a:bodyPr/>
                    <a:lstStyle/>
                    <a:p>
                      <a:pPr marL="0" marR="0">
                        <a:spcBef>
                          <a:spcPts val="800"/>
                        </a:spcBef>
                        <a:spcAft>
                          <a:spcPts val="600"/>
                        </a:spcAft>
                      </a:pPr>
                      <a:r>
                        <a:rPr lang="en-US" sz="1100" b="1" dirty="0">
                          <a:solidFill>
                            <a:schemeClr val="bg1"/>
                          </a:solidFill>
                          <a:effectLst/>
                          <a:latin typeface="Tekton Pro" pitchFamily="34" charset="0"/>
                        </a:rPr>
                        <a:t>Description</a:t>
                      </a:r>
                      <a:endParaRPr lang="en-US" sz="1100" b="1" dirty="0">
                        <a:solidFill>
                          <a:schemeClr val="bg1"/>
                        </a:solidFill>
                        <a:effectLst/>
                        <a:latin typeface="Tekton Pro" pitchFamily="34" charset="0"/>
                        <a:ea typeface="Times New Roman"/>
                        <a:cs typeface="Times New Roman"/>
                      </a:endParaRPr>
                    </a:p>
                  </a:txBody>
                  <a:tcPr marL="0" marR="73025" marT="0" marB="0" anchor="b">
                    <a:lnB w="12700" cap="flat" cmpd="sng" algn="ctr">
                      <a:solidFill>
                        <a:schemeClr val="accent1"/>
                      </a:solidFill>
                      <a:prstDash val="solid"/>
                      <a:round/>
                      <a:headEnd type="none" w="med" len="med"/>
                      <a:tailEnd type="none" w="med" len="med"/>
                    </a:lnB>
                    <a:solidFill>
                      <a:schemeClr val="accent1"/>
                    </a:solidFill>
                  </a:tcPr>
                </a:tc>
                <a:tc>
                  <a:txBody>
                    <a:bodyPr/>
                    <a:lstStyle/>
                    <a:p>
                      <a:pPr marL="0" marR="0" algn="ctr">
                        <a:spcBef>
                          <a:spcPts val="800"/>
                        </a:spcBef>
                        <a:spcAft>
                          <a:spcPts val="600"/>
                        </a:spcAft>
                      </a:pPr>
                      <a:r>
                        <a:rPr lang="en-US" sz="1100" b="1" dirty="0">
                          <a:solidFill>
                            <a:schemeClr val="bg1"/>
                          </a:solidFill>
                          <a:effectLst/>
                          <a:latin typeface="Tekton Pro" pitchFamily="34" charset="0"/>
                        </a:rPr>
                        <a:t>Earliest Version </a:t>
                      </a:r>
                      <a:br>
                        <a:rPr lang="en-US" sz="1100" b="1" dirty="0">
                          <a:solidFill>
                            <a:schemeClr val="bg1"/>
                          </a:solidFill>
                          <a:effectLst/>
                          <a:latin typeface="Tekton Pro" pitchFamily="34" charset="0"/>
                        </a:rPr>
                      </a:br>
                      <a:r>
                        <a:rPr lang="en-US" sz="1100" b="1" dirty="0">
                          <a:solidFill>
                            <a:schemeClr val="bg1"/>
                          </a:solidFill>
                          <a:effectLst/>
                          <a:latin typeface="Tekton Pro" pitchFamily="34" charset="0"/>
                        </a:rPr>
                        <a:t>Supported</a:t>
                      </a:r>
                      <a:endParaRPr lang="en-US" sz="1100" b="1" dirty="0">
                        <a:solidFill>
                          <a:schemeClr val="bg1"/>
                        </a:solidFill>
                        <a:effectLst/>
                        <a:latin typeface="Tekton Pro" pitchFamily="34" charset="0"/>
                        <a:ea typeface="Times New Roman"/>
                        <a:cs typeface="Times New Roman"/>
                      </a:endParaRPr>
                    </a:p>
                  </a:txBody>
                  <a:tcPr marL="68580" marR="68580" marT="0" marB="0" anchor="b">
                    <a:lnB w="12700" cap="flat" cmpd="sng" algn="ctr">
                      <a:solidFill>
                        <a:schemeClr val="accent1"/>
                      </a:solidFill>
                      <a:prstDash val="solid"/>
                      <a:round/>
                      <a:headEnd type="none" w="med" len="med"/>
                      <a:tailEnd type="none" w="med" len="med"/>
                    </a:lnB>
                    <a:solidFill>
                      <a:schemeClr val="accent1"/>
                    </a:solidFill>
                  </a:tcPr>
                </a:tc>
              </a:tr>
              <a:tr h="280352">
                <a:tc rowSpan="5">
                  <a:txBody>
                    <a:bodyPr/>
                    <a:lstStyle/>
                    <a:p>
                      <a:pPr marL="71755" marR="71755" algn="ctr">
                        <a:spcBef>
                          <a:spcPts val="300"/>
                        </a:spcBef>
                        <a:spcAft>
                          <a:spcPts val="300"/>
                        </a:spcAft>
                        <a:tabLst>
                          <a:tab pos="228600" algn="l"/>
                        </a:tabLst>
                      </a:pPr>
                      <a:r>
                        <a:rPr lang="en-US" sz="1100" dirty="0">
                          <a:effectLst/>
                        </a:rPr>
                        <a:t>Report Item</a:t>
                      </a:r>
                      <a:endParaRPr lang="en-US" sz="1100" dirty="0">
                        <a:solidFill>
                          <a:srgbClr val="000000"/>
                        </a:solidFill>
                        <a:effectLst/>
                        <a:latin typeface="Arial Narrow"/>
                        <a:ea typeface="Times New Roman"/>
                        <a:cs typeface="Courier New"/>
                      </a:endParaRPr>
                    </a:p>
                  </a:txBody>
                  <a:tcPr marL="68580" marR="68580" marT="0" marB="0" vert="vert27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endParaRPr lang="en-US" sz="110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Textbox</a:t>
                      </a:r>
                      <a:endParaRPr lang="en-US" sz="1100">
                        <a:solidFill>
                          <a:srgbClr val="000000"/>
                        </a:solidFill>
                        <a:effectLst/>
                        <a:latin typeface="Calibri" pitchFamily="34" charset="0"/>
                        <a:ea typeface="Times New Roman"/>
                        <a:cs typeface="Calibri" pitchFamily="34"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Static text or dynamic text from a dataset or an expression</a:t>
                      </a:r>
                      <a:endParaRPr lang="en-US" sz="1100">
                        <a:solidFill>
                          <a:srgbClr val="000000"/>
                        </a:solidFill>
                        <a:effectLst/>
                        <a:latin typeface="Calibri" pitchFamily="34" charset="0"/>
                        <a:ea typeface="Times New Roman"/>
                        <a:cs typeface="Calibri" pitchFamily="34"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2000</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80352">
                <a:tc vMerge="1">
                  <a:txBody>
                    <a:bodyPr/>
                    <a:lstStyle/>
                    <a:p>
                      <a:endParaRPr lang="en-US"/>
                    </a:p>
                  </a:txBody>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Line</a:t>
                      </a:r>
                      <a:endParaRPr lang="en-US" sz="110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Graphic element with defined endpoints, color, and width</a:t>
                      </a:r>
                      <a:endParaRPr lang="en-US" sz="110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2000</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80352">
                <a:tc vMerge="1">
                  <a:txBody>
                    <a:bodyPr/>
                    <a:lstStyle/>
                    <a:p>
                      <a:endParaRPr lang="en-US"/>
                    </a:p>
                  </a:txBody>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Rectangle</a:t>
                      </a:r>
                      <a:endParaRPr lang="en-US" sz="110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Graphic element or container for free-form layout of multiple report items</a:t>
                      </a:r>
                      <a:endParaRPr lang="en-US" sz="110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2000</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62417">
                <a:tc vMerge="1">
                  <a:txBody>
                    <a:bodyPr/>
                    <a:lstStyle/>
                    <a:p>
                      <a:endParaRPr lang="en-US"/>
                    </a:p>
                  </a:txBody>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Image</a:t>
                      </a: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Binary image data embedded in report, stored externally, or retrieved by a dataset</a:t>
                      </a:r>
                      <a:endParaRPr lang="en-US" sz="110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2000</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0">
                <a:tc vMerge="1">
                  <a:txBody>
                    <a:bodyPr/>
                    <a:lstStyle/>
                    <a:p>
                      <a:endParaRPr lang="en-US"/>
                    </a:p>
                  </a:txBody>
                  <a:tcPr/>
                </a:tc>
                <a:tc>
                  <a:txBody>
                    <a:bodyPr/>
                    <a:lstStyle/>
                    <a:p>
                      <a:endParaRPr lang="en-US" dirty="0"/>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Subreport</a:t>
                      </a:r>
                      <a:endParaRPr lang="en-US" sz="110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External report embedded in a parent report</a:t>
                      </a:r>
                      <a:endParaRPr lang="en-US" sz="110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2000</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59080">
                <a:tc rowSpan="3">
                  <a:txBody>
                    <a:bodyPr/>
                    <a:lstStyle/>
                    <a:p>
                      <a:pPr marL="71755" marR="71755" algn="ctr">
                        <a:spcBef>
                          <a:spcPts val="300"/>
                        </a:spcBef>
                        <a:spcAft>
                          <a:spcPts val="300"/>
                        </a:spcAft>
                        <a:tabLst>
                          <a:tab pos="228600" algn="l"/>
                        </a:tabLst>
                      </a:pPr>
                      <a:r>
                        <a:rPr lang="en-US" sz="1100" dirty="0">
                          <a:effectLst/>
                        </a:rPr>
                        <a:t> </a:t>
                      </a:r>
                      <a:r>
                        <a:rPr lang="en-US" sz="1100" dirty="0" err="1">
                          <a:effectLst/>
                        </a:rPr>
                        <a:t>Tablix</a:t>
                      </a:r>
                      <a:r>
                        <a:rPr lang="en-US" sz="1100" dirty="0">
                          <a:effectLst/>
                        </a:rPr>
                        <a:t> </a:t>
                      </a:r>
                      <a:br>
                        <a:rPr lang="en-US" sz="1100" dirty="0">
                          <a:effectLst/>
                        </a:rPr>
                      </a:br>
                      <a:r>
                        <a:rPr lang="en-US" sz="1100" dirty="0">
                          <a:effectLst/>
                        </a:rPr>
                        <a:t> Data Region</a:t>
                      </a:r>
                      <a:endParaRPr lang="en-US" sz="1100" dirty="0">
                        <a:solidFill>
                          <a:srgbClr val="000000"/>
                        </a:solidFill>
                        <a:effectLst/>
                        <a:latin typeface="Arial Narrow"/>
                        <a:ea typeface="Times New Roman"/>
                        <a:cs typeface="Courier New"/>
                      </a:endParaRPr>
                    </a:p>
                  </a:txBody>
                  <a:tcPr marL="68580" marR="68580" marT="0" marB="0" vert="vert27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Table</a:t>
                      </a:r>
                      <a:endParaRPr lang="en-US" sz="1100" dirty="0">
                        <a:solidFill>
                          <a:srgbClr val="000000"/>
                        </a:solidFill>
                        <a:effectLst/>
                        <a:latin typeface="Calibri" pitchFamily="34" charset="0"/>
                        <a:ea typeface="Times New Roman"/>
                        <a:cs typeface="Calibri" pitchFamily="34"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Structure of textboxes with fixed columns and dynamic, data-driven rows </a:t>
                      </a:r>
                      <a:endParaRPr lang="en-US" sz="1100" dirty="0">
                        <a:solidFill>
                          <a:srgbClr val="000000"/>
                        </a:solidFill>
                        <a:effectLst/>
                        <a:latin typeface="Calibri" pitchFamily="34" charset="0"/>
                        <a:ea typeface="Times New Roman"/>
                        <a:cs typeface="Calibri" pitchFamily="34"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2000</a:t>
                      </a:r>
                      <a:br>
                        <a:rPr lang="en-US" sz="1100" b="0">
                          <a:effectLst/>
                          <a:latin typeface="Calibri" pitchFamily="34" charset="0"/>
                          <a:cs typeface="Calibri" pitchFamily="34" charset="0"/>
                        </a:rPr>
                      </a:br>
                      <a:endParaRPr lang="en-US" sz="1100" b="0">
                        <a:solidFill>
                          <a:srgbClr val="000000"/>
                        </a:solidFill>
                        <a:effectLst/>
                        <a:latin typeface="Calibri" pitchFamily="34" charset="0"/>
                        <a:ea typeface="Times New Roman"/>
                        <a:cs typeface="Calibri" pitchFamily="34"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80352">
                <a:tc vMerge="1">
                  <a:txBody>
                    <a:bodyPr/>
                    <a:lstStyle/>
                    <a:p>
                      <a:endParaRPr lang="en-US"/>
                    </a:p>
                  </a:txBody>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Matrix</a:t>
                      </a: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Structure of textboxes with dynamic, data-driven rows and columns</a:t>
                      </a:r>
                      <a:endParaRPr lang="en-US" sz="110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dirty="0">
                          <a:effectLst/>
                          <a:latin typeface="Calibri" pitchFamily="34" charset="0"/>
                          <a:cs typeface="Calibri" pitchFamily="34" charset="0"/>
                        </a:rPr>
                        <a:t>2000</a:t>
                      </a:r>
                      <a:endParaRPr lang="en-US" sz="1100" b="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80352">
                <a:tc vMerge="1">
                  <a:txBody>
                    <a:bodyPr/>
                    <a:lstStyle/>
                    <a:p>
                      <a:endParaRPr lang="en-US"/>
                    </a:p>
                  </a:txBody>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List</a:t>
                      </a:r>
                      <a:endParaRPr lang="en-US" sz="110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Free-form structure with data-driven repeating section</a:t>
                      </a:r>
                      <a:endParaRPr lang="en-US" sz="110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2000</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80352">
                <a:tc rowSpan="6">
                  <a:txBody>
                    <a:bodyPr/>
                    <a:lstStyle/>
                    <a:p>
                      <a:pPr marL="71755" marR="71755" algn="ctr">
                        <a:spcBef>
                          <a:spcPts val="300"/>
                        </a:spcBef>
                        <a:spcAft>
                          <a:spcPts val="300"/>
                        </a:spcAft>
                        <a:tabLst>
                          <a:tab pos="228600" algn="l"/>
                        </a:tabLst>
                      </a:pPr>
                      <a:r>
                        <a:rPr lang="en-US" sz="1100" dirty="0">
                          <a:effectLst/>
                        </a:rPr>
                        <a:t>Graphical Data Regions</a:t>
                      </a:r>
                      <a:endParaRPr lang="en-US" sz="1100" dirty="0">
                        <a:solidFill>
                          <a:srgbClr val="000000"/>
                        </a:solidFill>
                        <a:effectLst/>
                        <a:latin typeface="Arial Narrow"/>
                        <a:ea typeface="Times New Roman"/>
                        <a:cs typeface="Courier New"/>
                      </a:endParaRPr>
                    </a:p>
                  </a:txBody>
                  <a:tcPr marL="68580" marR="68580" marT="0" marB="0" vert="vert27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Chart</a:t>
                      </a: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Graphic display of data in standard chart form</a:t>
                      </a:r>
                      <a:endParaRPr lang="en-US" sz="1100" dirty="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2000</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80352">
                <a:tc vMerge="1">
                  <a:txBody>
                    <a:bodyPr/>
                    <a:lstStyle/>
                    <a:p>
                      <a:endParaRPr lang="en-US"/>
                    </a:p>
                  </a:txBody>
                  <a:tcPr/>
                </a:tc>
                <a:tc>
                  <a:txBody>
                    <a:bodyPr/>
                    <a:lstStyle/>
                    <a:p>
                      <a:pPr marL="0" marR="0">
                        <a:spcBef>
                          <a:spcPts val="300"/>
                        </a:spcBef>
                        <a:spcAft>
                          <a:spcPts val="300"/>
                        </a:spcAft>
                        <a:tabLst>
                          <a:tab pos="228600" algn="l"/>
                        </a:tabLst>
                      </a:pPr>
                      <a:endParaRPr lang="en-US" sz="110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Gauge</a:t>
                      </a:r>
                      <a:endParaRPr lang="en-US" sz="110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Graphic display of performance data in gauge form</a:t>
                      </a:r>
                      <a:endParaRPr lang="en-US" sz="1100" dirty="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2008</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62830">
                <a:tc vMerge="1">
                  <a:txBody>
                    <a:bodyPr/>
                    <a:lstStyle/>
                    <a:p>
                      <a:endParaRPr lang="en-US"/>
                    </a:p>
                  </a:txBody>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Map</a:t>
                      </a:r>
                      <a:endParaRPr lang="en-US" sz="110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Graphic display of spatial data</a:t>
                      </a:r>
                      <a:endParaRPr lang="en-US" sz="110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2008 R2</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80352">
                <a:tc vMerge="1">
                  <a:txBody>
                    <a:bodyPr/>
                    <a:lstStyle/>
                    <a:p>
                      <a:endParaRPr lang="en-US"/>
                    </a:p>
                  </a:txBody>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Data Bar</a:t>
                      </a: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Graphic display of a single point as a bar or column</a:t>
                      </a:r>
                      <a:endParaRPr lang="en-US" sz="1100" dirty="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2008 R2</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80352">
                <a:tc vMerge="1">
                  <a:txBody>
                    <a:bodyPr/>
                    <a:lstStyle/>
                    <a:p>
                      <a:endParaRPr lang="en-US"/>
                    </a:p>
                  </a:txBody>
                  <a:tcPr/>
                </a:tc>
                <a:tc>
                  <a:txBody>
                    <a:bodyPr/>
                    <a:lstStyle/>
                    <a:p>
                      <a:pPr marL="0" marR="0">
                        <a:spcBef>
                          <a:spcPts val="300"/>
                        </a:spcBef>
                        <a:spcAft>
                          <a:spcPts val="300"/>
                        </a:spcAft>
                        <a:tabLst>
                          <a:tab pos="228600" algn="l"/>
                        </a:tabLst>
                      </a:pPr>
                      <a:endParaRPr lang="en-US" sz="110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Sparkline</a:t>
                      </a: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Graphic display of a data series over a defined period of time</a:t>
                      </a:r>
                      <a:endParaRPr lang="en-US" sz="1100" dirty="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dirty="0">
                          <a:effectLst/>
                          <a:latin typeface="Calibri" pitchFamily="34" charset="0"/>
                          <a:cs typeface="Calibri" pitchFamily="34" charset="0"/>
                        </a:rPr>
                        <a:t>2008 R2</a:t>
                      </a:r>
                      <a:endParaRPr lang="en-US" sz="1100" b="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80352">
                <a:tc vMerge="1">
                  <a:txBody>
                    <a:bodyPr/>
                    <a:lstStyle/>
                    <a:p>
                      <a:endParaRPr lang="en-US"/>
                    </a:p>
                  </a:txBody>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spcBef>
                          <a:spcPts val="300"/>
                        </a:spcBef>
                        <a:spcAft>
                          <a:spcPts val="300"/>
                        </a:spcAft>
                        <a:tabLst>
                          <a:tab pos="228600" algn="l"/>
                        </a:tabLst>
                      </a:pPr>
                      <a:r>
                        <a:rPr lang="en-US" sz="1100" b="0" dirty="0">
                          <a:effectLst/>
                          <a:latin typeface="Calibri" pitchFamily="34" charset="0"/>
                          <a:cs typeface="Calibri" pitchFamily="34" charset="0"/>
                        </a:rPr>
                        <a:t>Indicator</a:t>
                      </a:r>
                      <a:endParaRPr lang="en-US" sz="1100" b="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spcBef>
                          <a:spcPts val="300"/>
                        </a:spcBef>
                        <a:spcAft>
                          <a:spcPts val="300"/>
                        </a:spcAft>
                        <a:tabLst>
                          <a:tab pos="228600" algn="l"/>
                        </a:tabLst>
                      </a:pPr>
                      <a:r>
                        <a:rPr lang="en-US" sz="1100" b="0" dirty="0">
                          <a:effectLst/>
                          <a:latin typeface="Calibri" pitchFamily="34" charset="0"/>
                          <a:cs typeface="Calibri" pitchFamily="34" charset="0"/>
                        </a:rPr>
                        <a:t>Graphic display of conditional data using icon sets</a:t>
                      </a:r>
                      <a:endParaRPr lang="en-US" sz="1100" b="0" dirty="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spcBef>
                          <a:spcPts val="300"/>
                        </a:spcBef>
                        <a:spcAft>
                          <a:spcPts val="300"/>
                        </a:spcAft>
                        <a:tabLst>
                          <a:tab pos="228600" algn="l"/>
                        </a:tabLst>
                      </a:pPr>
                      <a:r>
                        <a:rPr lang="en-US" sz="1100" b="0" dirty="0">
                          <a:effectLst/>
                          <a:latin typeface="Calibri" pitchFamily="34" charset="0"/>
                          <a:cs typeface="Calibri" pitchFamily="34" charset="0"/>
                        </a:rPr>
                        <a:t>2008 R2</a:t>
                      </a:r>
                      <a:endParaRPr lang="en-US" sz="1100" b="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 name="Title 1"/>
          <p:cNvSpPr>
            <a:spLocks noGrp="1"/>
          </p:cNvSpPr>
          <p:nvPr>
            <p:ph type="title"/>
          </p:nvPr>
        </p:nvSpPr>
        <p:spPr/>
        <p:txBody>
          <a:bodyPr/>
          <a:lstStyle/>
          <a:p>
            <a:r>
              <a:rPr lang="en-US" dirty="0" smtClean="0"/>
              <a:t>Report Items</a:t>
            </a:r>
            <a:endParaRPr lang="en-US" dirty="0"/>
          </a:p>
        </p:txBody>
      </p:sp>
      <p:pic>
        <p:nvPicPr>
          <p:cNvPr id="5134" name="Picture 57" descr="Description: textbox.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474" y="1967658"/>
            <a:ext cx="2095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5133" name="Picture 62" descr="Description: lin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0762" y="2262689"/>
            <a:ext cx="1428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65" descr="Description: rectangl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5650" y="2549903"/>
            <a:ext cx="2190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5131" name="Picture 67" descr="Description: imag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63697" y="2816359"/>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68" descr="Description: subreport.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63697" y="3094571"/>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70" descr="Description: table.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76474" y="3367149"/>
            <a:ext cx="161925" cy="180975"/>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71" descr="Description: matrix.png"/>
          <p:cNvPicPr>
            <a:picLocks noChangeAspect="1" noChangeArrowheads="1"/>
          </p:cNvPicPr>
          <p:nvPr/>
        </p:nvPicPr>
        <p:blipFill>
          <a:blip r:embed="rId9">
            <a:extLst>
              <a:ext uri="{28A0092B-C50C-407E-A947-70E740481C1C}">
                <a14:useLocalDpi xmlns:a14="http://schemas.microsoft.com/office/drawing/2010/main" val="0"/>
              </a:ext>
            </a:extLst>
          </a:blip>
          <a:srcRect l="4362"/>
          <a:stretch>
            <a:fillRect/>
          </a:stretch>
        </p:blipFill>
        <p:spPr bwMode="auto">
          <a:xfrm>
            <a:off x="1263074" y="3675590"/>
            <a:ext cx="200025" cy="219075"/>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3" descr="Description: list.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49427" y="3978165"/>
            <a:ext cx="2095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74" descr="Description: chart.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49427" y="4253658"/>
            <a:ext cx="2095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76" descr="Description: gauge.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69775" y="4527045"/>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77" descr="Description: map.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76474" y="4813973"/>
            <a:ext cx="200025" cy="190500"/>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78" descr="Description: databar.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71712" y="5072320"/>
            <a:ext cx="209550" cy="20002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79" descr="Description: sparkline.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71712" y="5367351"/>
            <a:ext cx="209550" cy="152400"/>
          </a:xfrm>
          <a:prstGeom prst="rect">
            <a:avLst/>
          </a:prstGeom>
          <a:noFill/>
          <a:extLst>
            <a:ext uri="{909E8E84-426E-40dd-AFC4-6F175D3DCCD1}">
              <a14:hiddenFill xmlns:a14="http://schemas.microsoft.com/office/drawing/2010/main">
                <a:solidFill>
                  <a:srgbClr val="FFFFFF"/>
                </a:solidFill>
              </a14:hiddenFill>
            </a:ext>
          </a:extLst>
        </p:spPr>
      </p:pic>
      <p:pic>
        <p:nvPicPr>
          <p:cNvPr id="5121" name="Picture 80" descr="Description: indicator.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90762" y="5654565"/>
            <a:ext cx="171450" cy="15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26151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25" y="1752600"/>
            <a:ext cx="4562475" cy="293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Report Items</a:t>
            </a:r>
            <a:endParaRPr lang="en-US" dirty="0"/>
          </a:p>
        </p:txBody>
      </p:sp>
      <p:sp>
        <p:nvSpPr>
          <p:cNvPr id="6" name="TextBox 5"/>
          <p:cNvSpPr txBox="1"/>
          <p:nvPr/>
        </p:nvSpPr>
        <p:spPr>
          <a:xfrm>
            <a:off x="762000" y="1493713"/>
            <a:ext cx="1905000" cy="346249"/>
          </a:xfrm>
          <a:prstGeom prst="rect">
            <a:avLst/>
          </a:prstGeom>
          <a:noFill/>
        </p:spPr>
        <p:txBody>
          <a:bodyPr wrap="square" rtlCol="0">
            <a:spAutoFit/>
          </a:bodyPr>
          <a:lstStyle/>
          <a:p>
            <a:r>
              <a:rPr lang="en-US" sz="1800" b="1" dirty="0" smtClean="0">
                <a:solidFill>
                  <a:schemeClr val="tx2"/>
                </a:solidFill>
                <a:latin typeface="Tekton Pro" pitchFamily="34" charset="0"/>
              </a:rPr>
              <a:t>Textbox</a:t>
            </a:r>
            <a:endParaRPr lang="en-US" sz="1800" b="1" dirty="0">
              <a:solidFill>
                <a:schemeClr val="tx2"/>
              </a:solidFill>
              <a:latin typeface="Tekton Pro" pitchFamily="34" charset="0"/>
            </a:endParaRPr>
          </a:p>
        </p:txBody>
      </p:sp>
      <p:sp>
        <p:nvSpPr>
          <p:cNvPr id="7" name="Line 22"/>
          <p:cNvSpPr>
            <a:spLocks noChangeShapeType="1"/>
          </p:cNvSpPr>
          <p:nvPr/>
        </p:nvSpPr>
        <p:spPr bwMode="auto">
          <a:xfrm rot="10800000">
            <a:off x="1524000" y="1828800"/>
            <a:ext cx="692445" cy="76200"/>
          </a:xfrm>
          <a:prstGeom prst="line">
            <a:avLst/>
          </a:prstGeom>
          <a:noFill/>
          <a:ln w="38100">
            <a:solidFill>
              <a:srgbClr val="CC0000"/>
            </a:solidFill>
            <a:round/>
            <a:headEnd type="triangle" w="med" len="med"/>
            <a:tailEnd/>
          </a:ln>
        </p:spPr>
        <p:txBody>
          <a:bodyPr/>
          <a:lstStyle/>
          <a:p>
            <a:endParaRPr lang="en-US" dirty="0"/>
          </a:p>
        </p:txBody>
      </p:sp>
      <p:sp>
        <p:nvSpPr>
          <p:cNvPr id="8" name="TextBox 7"/>
          <p:cNvSpPr txBox="1"/>
          <p:nvPr/>
        </p:nvSpPr>
        <p:spPr>
          <a:xfrm>
            <a:off x="681496" y="2667000"/>
            <a:ext cx="1905000" cy="346249"/>
          </a:xfrm>
          <a:prstGeom prst="rect">
            <a:avLst/>
          </a:prstGeom>
          <a:noFill/>
        </p:spPr>
        <p:txBody>
          <a:bodyPr wrap="square" rtlCol="0">
            <a:spAutoFit/>
          </a:bodyPr>
          <a:lstStyle/>
          <a:p>
            <a:r>
              <a:rPr lang="en-US" sz="1800" b="1" dirty="0" smtClean="0">
                <a:solidFill>
                  <a:srgbClr val="FFCC29"/>
                </a:solidFill>
                <a:latin typeface="Tekton Pro" pitchFamily="34" charset="0"/>
              </a:rPr>
              <a:t>Line</a:t>
            </a:r>
            <a:endParaRPr lang="en-US" sz="1800" b="1" dirty="0">
              <a:solidFill>
                <a:srgbClr val="FFCC29"/>
              </a:solidFill>
              <a:latin typeface="Tekton Pro" pitchFamily="34" charset="0"/>
            </a:endParaRPr>
          </a:p>
        </p:txBody>
      </p:sp>
      <p:sp>
        <p:nvSpPr>
          <p:cNvPr id="9" name="Line 22"/>
          <p:cNvSpPr>
            <a:spLocks noChangeShapeType="1"/>
          </p:cNvSpPr>
          <p:nvPr/>
        </p:nvSpPr>
        <p:spPr bwMode="auto">
          <a:xfrm rot="10800000" flipV="1">
            <a:off x="1443495" y="2666999"/>
            <a:ext cx="927566" cy="184667"/>
          </a:xfrm>
          <a:prstGeom prst="line">
            <a:avLst/>
          </a:prstGeom>
          <a:noFill/>
          <a:ln w="38100">
            <a:solidFill>
              <a:srgbClr val="CC0000"/>
            </a:solidFill>
            <a:round/>
            <a:headEnd type="triangle" w="med" len="med"/>
            <a:tailEnd/>
          </a:ln>
        </p:spPr>
        <p:txBody>
          <a:bodyPr/>
          <a:lstStyle/>
          <a:p>
            <a:endParaRPr lang="en-US" dirty="0"/>
          </a:p>
        </p:txBody>
      </p:sp>
      <p:sp>
        <p:nvSpPr>
          <p:cNvPr id="10" name="TextBox 9"/>
          <p:cNvSpPr txBox="1"/>
          <p:nvPr/>
        </p:nvSpPr>
        <p:spPr>
          <a:xfrm>
            <a:off x="6662611" y="2851668"/>
            <a:ext cx="1905000" cy="346249"/>
          </a:xfrm>
          <a:prstGeom prst="rect">
            <a:avLst/>
          </a:prstGeom>
          <a:noFill/>
        </p:spPr>
        <p:txBody>
          <a:bodyPr wrap="square" rtlCol="0">
            <a:spAutoFit/>
          </a:bodyPr>
          <a:lstStyle/>
          <a:p>
            <a:r>
              <a:rPr lang="en-US" sz="1800" b="1" dirty="0" smtClean="0">
                <a:solidFill>
                  <a:schemeClr val="tx2"/>
                </a:solidFill>
                <a:latin typeface="Tekton Pro" pitchFamily="34" charset="0"/>
              </a:rPr>
              <a:t>Rectangle</a:t>
            </a:r>
            <a:endParaRPr lang="en-US" sz="1800" b="1" dirty="0">
              <a:solidFill>
                <a:schemeClr val="tx2"/>
              </a:solidFill>
              <a:latin typeface="Tekton Pro" pitchFamily="34" charset="0"/>
            </a:endParaRPr>
          </a:p>
        </p:txBody>
      </p:sp>
      <p:sp>
        <p:nvSpPr>
          <p:cNvPr id="11" name="Line 22"/>
          <p:cNvSpPr>
            <a:spLocks noChangeShapeType="1"/>
          </p:cNvSpPr>
          <p:nvPr/>
        </p:nvSpPr>
        <p:spPr bwMode="auto">
          <a:xfrm rot="10800000" flipH="1" flipV="1">
            <a:off x="6248401" y="2906414"/>
            <a:ext cx="266698" cy="54748"/>
          </a:xfrm>
          <a:prstGeom prst="line">
            <a:avLst/>
          </a:prstGeom>
          <a:noFill/>
          <a:ln w="38100">
            <a:solidFill>
              <a:srgbClr val="CC0000"/>
            </a:solidFill>
            <a:round/>
            <a:headEnd type="triangle" w="med" len="med"/>
            <a:tailEnd/>
          </a:ln>
        </p:spPr>
        <p:txBody>
          <a:bodyPr/>
          <a:lstStyle/>
          <a:p>
            <a:endParaRPr lang="en-US" dirty="0"/>
          </a:p>
        </p:txBody>
      </p:sp>
      <p:sp>
        <p:nvSpPr>
          <p:cNvPr id="12" name="TextBox 11"/>
          <p:cNvSpPr txBox="1"/>
          <p:nvPr/>
        </p:nvSpPr>
        <p:spPr>
          <a:xfrm>
            <a:off x="6667498" y="1463673"/>
            <a:ext cx="1905000" cy="346249"/>
          </a:xfrm>
          <a:prstGeom prst="rect">
            <a:avLst/>
          </a:prstGeom>
          <a:noFill/>
        </p:spPr>
        <p:txBody>
          <a:bodyPr wrap="square" rtlCol="0">
            <a:spAutoFit/>
          </a:bodyPr>
          <a:lstStyle/>
          <a:p>
            <a:r>
              <a:rPr lang="en-US" sz="1800" b="1" dirty="0" smtClean="0">
                <a:solidFill>
                  <a:schemeClr val="tx2"/>
                </a:solidFill>
                <a:latin typeface="Tekton Pro" pitchFamily="34" charset="0"/>
              </a:rPr>
              <a:t>Image</a:t>
            </a:r>
            <a:endParaRPr lang="en-US" sz="1800" b="1" dirty="0">
              <a:solidFill>
                <a:schemeClr val="tx2"/>
              </a:solidFill>
              <a:latin typeface="Tekton Pro" pitchFamily="34" charset="0"/>
            </a:endParaRPr>
          </a:p>
        </p:txBody>
      </p:sp>
      <p:sp>
        <p:nvSpPr>
          <p:cNvPr id="13" name="Line 22"/>
          <p:cNvSpPr>
            <a:spLocks noChangeShapeType="1"/>
          </p:cNvSpPr>
          <p:nvPr/>
        </p:nvSpPr>
        <p:spPr bwMode="auto">
          <a:xfrm rot="10800000" flipH="1">
            <a:off x="6096000" y="1678379"/>
            <a:ext cx="571498" cy="184666"/>
          </a:xfrm>
          <a:prstGeom prst="line">
            <a:avLst/>
          </a:prstGeom>
          <a:noFill/>
          <a:ln w="38100">
            <a:solidFill>
              <a:srgbClr val="CC0000"/>
            </a:solidFill>
            <a:round/>
            <a:headEnd type="triangle" w="med" len="med"/>
            <a:tailEnd/>
          </a:ln>
        </p:spPr>
        <p:txBody>
          <a:bodyPr/>
          <a:lstStyle/>
          <a:p>
            <a:endParaRPr lang="en-US" dirty="0"/>
          </a:p>
        </p:txBody>
      </p:sp>
      <p:sp>
        <p:nvSpPr>
          <p:cNvPr id="14" name="TextBox 13"/>
          <p:cNvSpPr txBox="1"/>
          <p:nvPr/>
        </p:nvSpPr>
        <p:spPr>
          <a:xfrm>
            <a:off x="214146" y="3861800"/>
            <a:ext cx="1905000" cy="346249"/>
          </a:xfrm>
          <a:prstGeom prst="rect">
            <a:avLst/>
          </a:prstGeom>
          <a:noFill/>
        </p:spPr>
        <p:txBody>
          <a:bodyPr wrap="square" rtlCol="0">
            <a:spAutoFit/>
          </a:bodyPr>
          <a:lstStyle/>
          <a:p>
            <a:pPr algn="r"/>
            <a:r>
              <a:rPr lang="en-US" sz="1800" b="1" dirty="0" smtClean="0">
                <a:solidFill>
                  <a:schemeClr val="tx2"/>
                </a:solidFill>
                <a:latin typeface="Tekton Pro" pitchFamily="34" charset="0"/>
              </a:rPr>
              <a:t>Subreport</a:t>
            </a:r>
            <a:endParaRPr lang="en-US" sz="1800" b="1" dirty="0">
              <a:solidFill>
                <a:schemeClr val="tx2"/>
              </a:solidFill>
              <a:latin typeface="Tekton Pro" pitchFamily="34" charset="0"/>
            </a:endParaRPr>
          </a:p>
        </p:txBody>
      </p:sp>
      <p:sp>
        <p:nvSpPr>
          <p:cNvPr id="15" name="Line 22"/>
          <p:cNvSpPr>
            <a:spLocks noChangeShapeType="1"/>
          </p:cNvSpPr>
          <p:nvPr/>
        </p:nvSpPr>
        <p:spPr bwMode="auto">
          <a:xfrm rot="10800000" flipV="1">
            <a:off x="2061831" y="4046466"/>
            <a:ext cx="309230" cy="0"/>
          </a:xfrm>
          <a:prstGeom prst="line">
            <a:avLst/>
          </a:prstGeom>
          <a:noFill/>
          <a:ln w="38100">
            <a:solidFill>
              <a:srgbClr val="CC0000"/>
            </a:solidFill>
            <a:round/>
            <a:headEnd type="triangle" w="med" len="med"/>
            <a:tailEnd/>
          </a:ln>
        </p:spPr>
        <p:txBody>
          <a:bodyPr/>
          <a:lstStyle/>
          <a:p>
            <a:endParaRPr lang="en-US" dirty="0"/>
          </a:p>
        </p:txBody>
      </p:sp>
    </p:spTree>
    <p:extLst>
      <p:ext uri="{BB962C8B-B14F-4D97-AF65-F5344CB8AC3E}">
        <p14:creationId xmlns:p14="http://schemas.microsoft.com/office/powerpoint/2010/main" val="11807367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xit" presetSubtype="0" fill="hold" grpId="1" nodeType="withEffect">
                                  <p:stCondLst>
                                    <p:cond delay="0"/>
                                  </p:stCondLst>
                                  <p:childTnLst>
                                    <p:animEffect transition="out" filter="fade">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7"/>
                                        </p:tgtEl>
                                      </p:cBhvr>
                                    </p:animEffect>
                                    <p:set>
                                      <p:cBhvr>
                                        <p:cTn id="24" dur="1" fill="hold">
                                          <p:stCondLst>
                                            <p:cond delay="499"/>
                                          </p:stCondLst>
                                        </p:cTn>
                                        <p:tgtEl>
                                          <p:spTgt spid="7"/>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xit" presetSubtype="0" fill="hold" grpId="1" nodeType="with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par>
                                <p:cTn id="47" presetID="10" presetClass="exit" presetSubtype="0" fill="hold" grpId="1" nodeType="withEffect">
                                  <p:stCondLst>
                                    <p:cond delay="0"/>
                                  </p:stCondLst>
                                  <p:childTnLst>
                                    <p:animEffect transition="out" filter="fade">
                                      <p:cBhvr>
                                        <p:cTn id="48" dur="500"/>
                                        <p:tgtEl>
                                          <p:spTgt spid="11"/>
                                        </p:tgtEl>
                                      </p:cBhvr>
                                    </p:animEffect>
                                    <p:set>
                                      <p:cBhvr>
                                        <p:cTn id="49" dur="1" fill="hold">
                                          <p:stCondLst>
                                            <p:cond delay="499"/>
                                          </p:stCondLst>
                                        </p:cTn>
                                        <p:tgtEl>
                                          <p:spTgt spid="11"/>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0"/>
                                        </p:tgtEl>
                                      </p:cBhvr>
                                    </p:animEffect>
                                    <p:set>
                                      <p:cBhvr>
                                        <p:cTn id="52" dur="1" fill="hold">
                                          <p:stCondLst>
                                            <p:cond delay="499"/>
                                          </p:stCondLst>
                                        </p:cTn>
                                        <p:tgtEl>
                                          <p:spTgt spid="10"/>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par>
                                <p:cTn id="61" presetID="10" presetClass="exit" presetSubtype="0" fill="hold" grpId="1" nodeType="withEffect">
                                  <p:stCondLst>
                                    <p:cond delay="0"/>
                                  </p:stCondLst>
                                  <p:childTnLst>
                                    <p:animEffect transition="out" filter="fade">
                                      <p:cBhvr>
                                        <p:cTn id="62" dur="500"/>
                                        <p:tgtEl>
                                          <p:spTgt spid="13"/>
                                        </p:tgtEl>
                                      </p:cBhvr>
                                    </p:animEffect>
                                    <p:set>
                                      <p:cBhvr>
                                        <p:cTn id="63" dur="1" fill="hold">
                                          <p:stCondLst>
                                            <p:cond delay="499"/>
                                          </p:stCondLst>
                                        </p:cTn>
                                        <p:tgtEl>
                                          <p:spTgt spid="13"/>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12"/>
                                        </p:tgtEl>
                                      </p:cBhvr>
                                    </p:animEffect>
                                    <p:set>
                                      <p:cBhvr>
                                        <p:cTn id="66"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animBg="1"/>
      <p:bldP spid="7" grpId="1" animBg="1"/>
      <p:bldP spid="8" grpId="0"/>
      <p:bldP spid="8" grpId="1"/>
      <p:bldP spid="9" grpId="0" animBg="1"/>
      <p:bldP spid="9" grpId="1" animBg="1"/>
      <p:bldP spid="10" grpId="0"/>
      <p:bldP spid="10" grpId="1"/>
      <p:bldP spid="11" grpId="0" animBg="1"/>
      <p:bldP spid="11" grpId="1" animBg="1"/>
      <p:bldP spid="12" grpId="0"/>
      <p:bldP spid="12" grpId="1"/>
      <p:bldP spid="13" grpId="0" animBg="1"/>
      <p:bldP spid="13" grpId="1" animBg="1"/>
      <p:bldP spid="14" grpId="0"/>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Data Regions</a:t>
            </a:r>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1298" y="2101334"/>
            <a:ext cx="1722190" cy="1016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270888" y="1676400"/>
            <a:ext cx="1905000" cy="346249"/>
          </a:xfrm>
          <a:prstGeom prst="rect">
            <a:avLst/>
          </a:prstGeom>
          <a:noFill/>
        </p:spPr>
        <p:txBody>
          <a:bodyPr wrap="square" rtlCol="0">
            <a:spAutoFit/>
          </a:bodyPr>
          <a:lstStyle/>
          <a:p>
            <a:r>
              <a:rPr lang="en-US" sz="1800" b="1" dirty="0" smtClean="0">
                <a:solidFill>
                  <a:srgbClr val="FFCC29"/>
                </a:solidFill>
                <a:latin typeface="Tekton Pro" pitchFamily="34" charset="0"/>
              </a:rPr>
              <a:t>Table</a:t>
            </a:r>
            <a:endParaRPr lang="en-US" sz="1800" b="1" dirty="0">
              <a:solidFill>
                <a:srgbClr val="FFCC29"/>
              </a:solidFill>
              <a:latin typeface="Tekton Pro" pitchFamily="34" charset="0"/>
            </a:endParaRPr>
          </a:p>
        </p:txBody>
      </p:sp>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6083" y="4616355"/>
            <a:ext cx="5548384" cy="1098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1316083" y="4191000"/>
            <a:ext cx="1905000" cy="346249"/>
          </a:xfrm>
          <a:prstGeom prst="rect">
            <a:avLst/>
          </a:prstGeom>
          <a:noFill/>
        </p:spPr>
        <p:txBody>
          <a:bodyPr wrap="square" rtlCol="0">
            <a:spAutoFit/>
          </a:bodyPr>
          <a:lstStyle/>
          <a:p>
            <a:r>
              <a:rPr lang="en-US" sz="1800" b="1" dirty="0" smtClean="0">
                <a:solidFill>
                  <a:srgbClr val="FFCC29"/>
                </a:solidFill>
                <a:latin typeface="Tekton Pro" pitchFamily="34" charset="0"/>
              </a:rPr>
              <a:t>Matrix</a:t>
            </a:r>
            <a:endParaRPr lang="en-US" sz="1800" b="1" dirty="0">
              <a:solidFill>
                <a:srgbClr val="FFCC29"/>
              </a:solidFill>
              <a:latin typeface="Tekton Pro" pitchFamily="34" charset="0"/>
            </a:endParaRPr>
          </a:p>
        </p:txBody>
      </p:sp>
      <p:pic>
        <p:nvPicPr>
          <p:cNvPr id="71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9888" y="1981200"/>
            <a:ext cx="3072512"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4623688" y="1676400"/>
            <a:ext cx="1905000" cy="346249"/>
          </a:xfrm>
          <a:prstGeom prst="rect">
            <a:avLst/>
          </a:prstGeom>
          <a:noFill/>
        </p:spPr>
        <p:txBody>
          <a:bodyPr wrap="square" rtlCol="0">
            <a:spAutoFit/>
          </a:bodyPr>
          <a:lstStyle/>
          <a:p>
            <a:r>
              <a:rPr lang="en-US" sz="1800" b="1" dirty="0" smtClean="0">
                <a:solidFill>
                  <a:srgbClr val="FFCC29"/>
                </a:solidFill>
                <a:latin typeface="Tekton Pro" pitchFamily="34" charset="0"/>
              </a:rPr>
              <a:t>List</a:t>
            </a:r>
            <a:endParaRPr lang="en-US" sz="1800" b="1" dirty="0">
              <a:solidFill>
                <a:srgbClr val="FFCC29"/>
              </a:solidFill>
              <a:latin typeface="Tekton Pro" pitchFamily="34" charset="0"/>
            </a:endParaRPr>
          </a:p>
        </p:txBody>
      </p:sp>
    </p:spTree>
    <p:extLst>
      <p:ext uri="{BB962C8B-B14F-4D97-AF65-F5344CB8AC3E}">
        <p14:creationId xmlns:p14="http://schemas.microsoft.com/office/powerpoint/2010/main" val="1514528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7171"/>
                                        </p:tgtEl>
                                        <p:attrNameLst>
                                          <p:attrName>style.visibility</p:attrName>
                                        </p:attrNameLst>
                                      </p:cBhvr>
                                      <p:to>
                                        <p:strVal val="visible"/>
                                      </p:to>
                                    </p:set>
                                    <p:animEffect transition="in" filter="fade">
                                      <p:cBhvr>
                                        <p:cTn id="18" dur="500"/>
                                        <p:tgtEl>
                                          <p:spTgt spid="717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nodeType="withEffect">
                                  <p:stCondLst>
                                    <p:cond delay="0"/>
                                  </p:stCondLst>
                                  <p:childTnLst>
                                    <p:set>
                                      <p:cBhvr>
                                        <p:cTn id="25" dur="1" fill="hold">
                                          <p:stCondLst>
                                            <p:cond delay="0"/>
                                          </p:stCondLst>
                                        </p:cTn>
                                        <p:tgtEl>
                                          <p:spTgt spid="7172"/>
                                        </p:tgtEl>
                                        <p:attrNameLst>
                                          <p:attrName>style.visibility</p:attrName>
                                        </p:attrNameLst>
                                      </p:cBhvr>
                                      <p:to>
                                        <p:strVal val="visible"/>
                                      </p:to>
                                    </p:set>
                                    <p:animEffect transition="in" filter="fade">
                                      <p:cBhvr>
                                        <p:cTn id="26"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3810000"/>
            <a:ext cx="3221429" cy="1663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Table</a:t>
            </a:r>
            <a:endParaRPr lang="en-US" dirty="0"/>
          </a:p>
        </p:txBody>
      </p:sp>
      <p:sp>
        <p:nvSpPr>
          <p:cNvPr id="3" name="Text Placeholder 2"/>
          <p:cNvSpPr>
            <a:spLocks noGrp="1"/>
          </p:cNvSpPr>
          <p:nvPr>
            <p:ph type="body" idx="1"/>
          </p:nvPr>
        </p:nvSpPr>
        <p:spPr/>
        <p:txBody>
          <a:bodyPr/>
          <a:lstStyle/>
          <a:p>
            <a:r>
              <a:rPr lang="en-US" dirty="0" smtClean="0"/>
              <a:t>Tabular collection of textboxes</a:t>
            </a:r>
          </a:p>
          <a:p>
            <a:r>
              <a:rPr lang="en-US" dirty="0" smtClean="0"/>
              <a:t>Static columns with variable </a:t>
            </a:r>
            <a:r>
              <a:rPr lang="en-US" dirty="0"/>
              <a:t>number of </a:t>
            </a:r>
            <a:r>
              <a:rPr lang="en-US" dirty="0" smtClean="0"/>
              <a:t>detail rows</a:t>
            </a:r>
            <a:endParaRPr lang="en-US" dirty="0"/>
          </a:p>
          <a:p>
            <a:r>
              <a:rPr lang="en-US" dirty="0" smtClean="0"/>
              <a:t>Optional header and footer rows for table and groups</a:t>
            </a:r>
            <a:endParaRPr lang="en-US" dirty="0"/>
          </a:p>
          <a:p>
            <a:endParaRPr lang="en-US" dirty="0"/>
          </a:p>
        </p:txBody>
      </p:sp>
      <p:sp>
        <p:nvSpPr>
          <p:cNvPr id="4" name="Text Box 6"/>
          <p:cNvSpPr txBox="1">
            <a:spLocks noChangeArrowheads="1"/>
          </p:cNvSpPr>
          <p:nvPr/>
        </p:nvSpPr>
        <p:spPr bwMode="auto">
          <a:xfrm>
            <a:off x="281358" y="4042615"/>
            <a:ext cx="1676400" cy="318036"/>
          </a:xfrm>
          <a:prstGeom prst="rect">
            <a:avLst/>
          </a:prstGeom>
          <a:noFill/>
          <a:ln w="9525">
            <a:noFill/>
            <a:miter lim="800000"/>
            <a:headEnd/>
            <a:tailEnd type="none" w="lg" len="lg"/>
          </a:ln>
        </p:spPr>
        <p:txBody>
          <a:bodyPr>
            <a:spAutoFit/>
          </a:bodyPr>
          <a:lstStyle/>
          <a:p>
            <a:pPr algn="l">
              <a:spcBef>
                <a:spcPct val="50000"/>
              </a:spcBef>
            </a:pPr>
            <a:r>
              <a:rPr lang="en-US" sz="1600" dirty="0">
                <a:solidFill>
                  <a:srgbClr val="FFCC29"/>
                </a:solidFill>
                <a:latin typeface="Tekton Pro" pitchFamily="34" charset="0"/>
              </a:rPr>
              <a:t>Table header</a:t>
            </a:r>
          </a:p>
        </p:txBody>
      </p:sp>
      <p:sp>
        <p:nvSpPr>
          <p:cNvPr id="5" name="Text Box 7"/>
          <p:cNvSpPr txBox="1">
            <a:spLocks noChangeArrowheads="1"/>
          </p:cNvSpPr>
          <p:nvPr/>
        </p:nvSpPr>
        <p:spPr bwMode="auto">
          <a:xfrm>
            <a:off x="281358" y="5105400"/>
            <a:ext cx="1676400" cy="318036"/>
          </a:xfrm>
          <a:prstGeom prst="rect">
            <a:avLst/>
          </a:prstGeom>
          <a:noFill/>
          <a:ln w="9525">
            <a:noFill/>
            <a:miter lim="800000"/>
            <a:headEnd/>
            <a:tailEnd type="none" w="lg" len="lg"/>
          </a:ln>
        </p:spPr>
        <p:txBody>
          <a:bodyPr>
            <a:spAutoFit/>
          </a:bodyPr>
          <a:lstStyle/>
          <a:p>
            <a:pPr algn="l">
              <a:spcBef>
                <a:spcPct val="50000"/>
              </a:spcBef>
            </a:pPr>
            <a:r>
              <a:rPr lang="en-US" sz="1600" dirty="0">
                <a:solidFill>
                  <a:srgbClr val="FFCC29"/>
                </a:solidFill>
                <a:latin typeface="Tekton Pro" pitchFamily="34" charset="0"/>
              </a:rPr>
              <a:t>Table footer</a:t>
            </a:r>
          </a:p>
        </p:txBody>
      </p:sp>
      <p:sp>
        <p:nvSpPr>
          <p:cNvPr id="6" name="Text Box 8"/>
          <p:cNvSpPr txBox="1">
            <a:spLocks noChangeArrowheads="1"/>
          </p:cNvSpPr>
          <p:nvPr/>
        </p:nvSpPr>
        <p:spPr bwMode="auto">
          <a:xfrm>
            <a:off x="738558" y="4582740"/>
            <a:ext cx="1676400" cy="318036"/>
          </a:xfrm>
          <a:prstGeom prst="rect">
            <a:avLst/>
          </a:prstGeom>
          <a:noFill/>
          <a:ln w="9525">
            <a:noFill/>
            <a:miter lim="800000"/>
            <a:headEnd/>
            <a:tailEnd type="none" w="lg" len="lg"/>
          </a:ln>
        </p:spPr>
        <p:txBody>
          <a:bodyPr>
            <a:spAutoFit/>
          </a:bodyPr>
          <a:lstStyle/>
          <a:p>
            <a:pPr algn="l">
              <a:spcBef>
                <a:spcPct val="50000"/>
              </a:spcBef>
            </a:pPr>
            <a:r>
              <a:rPr lang="en-US" sz="1600" dirty="0">
                <a:solidFill>
                  <a:srgbClr val="FFCC29"/>
                </a:solidFill>
                <a:latin typeface="Tekton Pro" pitchFamily="34" charset="0"/>
              </a:rPr>
              <a:t>Detail row</a:t>
            </a:r>
          </a:p>
        </p:txBody>
      </p:sp>
      <p:sp>
        <p:nvSpPr>
          <p:cNvPr id="7" name="Text Box 9"/>
          <p:cNvSpPr txBox="1">
            <a:spLocks noChangeArrowheads="1"/>
          </p:cNvSpPr>
          <p:nvPr/>
        </p:nvSpPr>
        <p:spPr bwMode="auto">
          <a:xfrm>
            <a:off x="509958" y="4290950"/>
            <a:ext cx="1676400" cy="318036"/>
          </a:xfrm>
          <a:prstGeom prst="rect">
            <a:avLst/>
          </a:prstGeom>
          <a:noFill/>
          <a:ln w="9525">
            <a:noFill/>
            <a:miter lim="800000"/>
            <a:headEnd/>
            <a:tailEnd type="none" w="lg" len="lg"/>
          </a:ln>
        </p:spPr>
        <p:txBody>
          <a:bodyPr>
            <a:spAutoFit/>
          </a:bodyPr>
          <a:lstStyle/>
          <a:p>
            <a:pPr algn="l">
              <a:spcBef>
                <a:spcPct val="50000"/>
              </a:spcBef>
            </a:pPr>
            <a:r>
              <a:rPr lang="en-US" sz="1600" dirty="0">
                <a:solidFill>
                  <a:srgbClr val="FFCC29"/>
                </a:solidFill>
                <a:latin typeface="Tekton Pro" pitchFamily="34" charset="0"/>
              </a:rPr>
              <a:t>Group header</a:t>
            </a:r>
          </a:p>
        </p:txBody>
      </p:sp>
      <p:sp>
        <p:nvSpPr>
          <p:cNvPr id="8" name="Text Box 10"/>
          <p:cNvSpPr txBox="1">
            <a:spLocks noChangeArrowheads="1"/>
          </p:cNvSpPr>
          <p:nvPr/>
        </p:nvSpPr>
        <p:spPr bwMode="auto">
          <a:xfrm>
            <a:off x="509958" y="4876800"/>
            <a:ext cx="1676400" cy="318036"/>
          </a:xfrm>
          <a:prstGeom prst="rect">
            <a:avLst/>
          </a:prstGeom>
          <a:noFill/>
          <a:ln w="9525">
            <a:noFill/>
            <a:miter lim="800000"/>
            <a:headEnd/>
            <a:tailEnd type="none" w="lg" len="lg"/>
          </a:ln>
        </p:spPr>
        <p:txBody>
          <a:bodyPr>
            <a:spAutoFit/>
          </a:bodyPr>
          <a:lstStyle/>
          <a:p>
            <a:pPr algn="l">
              <a:spcBef>
                <a:spcPct val="50000"/>
              </a:spcBef>
            </a:pPr>
            <a:r>
              <a:rPr lang="en-US" sz="1600" dirty="0">
                <a:solidFill>
                  <a:srgbClr val="FFCC29"/>
                </a:solidFill>
                <a:latin typeface="Tekton Pro" pitchFamily="34" charset="0"/>
              </a:rPr>
              <a:t>Group footer</a:t>
            </a:r>
          </a:p>
        </p:txBody>
      </p:sp>
      <p:sp>
        <p:nvSpPr>
          <p:cNvPr id="10" name="Line 22"/>
          <p:cNvSpPr>
            <a:spLocks noChangeShapeType="1"/>
          </p:cNvSpPr>
          <p:nvPr/>
        </p:nvSpPr>
        <p:spPr bwMode="auto">
          <a:xfrm rot="10800000" flipH="1">
            <a:off x="3429000" y="3344876"/>
            <a:ext cx="990600" cy="1114347"/>
          </a:xfrm>
          <a:prstGeom prst="line">
            <a:avLst/>
          </a:prstGeom>
          <a:noFill/>
          <a:ln w="38100">
            <a:solidFill>
              <a:srgbClr val="CC0000"/>
            </a:solidFill>
            <a:round/>
            <a:headEnd type="triangle" w="med" len="med"/>
            <a:tailEnd/>
          </a:ln>
        </p:spPr>
        <p:txBody>
          <a:bodyPr/>
          <a:lstStyle/>
          <a:p>
            <a:endParaRPr lang="en-US" dirty="0"/>
          </a:p>
        </p:txBody>
      </p:sp>
      <p:sp>
        <p:nvSpPr>
          <p:cNvPr id="11" name="TextBox 10"/>
          <p:cNvSpPr txBox="1"/>
          <p:nvPr/>
        </p:nvSpPr>
        <p:spPr bwMode="auto">
          <a:xfrm>
            <a:off x="3886198" y="2975546"/>
            <a:ext cx="1752600" cy="369332"/>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Textbox</a:t>
            </a:r>
            <a:endParaRPr lang="en-US" sz="1800" dirty="0">
              <a:solidFill>
                <a:srgbClr val="002060"/>
              </a:solidFill>
              <a:latin typeface="Tekton Pro" pitchFamily="34" charset="0"/>
            </a:endParaRPr>
          </a:p>
        </p:txBody>
      </p:sp>
      <p:sp>
        <p:nvSpPr>
          <p:cNvPr id="13" name="Line 22"/>
          <p:cNvSpPr>
            <a:spLocks noChangeShapeType="1"/>
          </p:cNvSpPr>
          <p:nvPr/>
        </p:nvSpPr>
        <p:spPr bwMode="auto">
          <a:xfrm rot="10800000" flipH="1">
            <a:off x="4298454" y="3344878"/>
            <a:ext cx="121146" cy="1331110"/>
          </a:xfrm>
          <a:prstGeom prst="line">
            <a:avLst/>
          </a:prstGeom>
          <a:noFill/>
          <a:ln w="38100">
            <a:solidFill>
              <a:srgbClr val="CC0000"/>
            </a:solidFill>
            <a:round/>
            <a:headEnd type="triangle" w="med" len="med"/>
            <a:tailEnd/>
          </a:ln>
        </p:spPr>
        <p:txBody>
          <a:bodyPr/>
          <a:lstStyle/>
          <a:p>
            <a:endParaRPr lang="en-US" dirty="0"/>
          </a:p>
        </p:txBody>
      </p:sp>
      <p:sp>
        <p:nvSpPr>
          <p:cNvPr id="15" name="Line 22"/>
          <p:cNvSpPr>
            <a:spLocks noChangeShapeType="1"/>
          </p:cNvSpPr>
          <p:nvPr/>
        </p:nvSpPr>
        <p:spPr bwMode="auto">
          <a:xfrm rot="10800000" flipV="1">
            <a:off x="5159416" y="4162832"/>
            <a:ext cx="1165184" cy="513156"/>
          </a:xfrm>
          <a:prstGeom prst="line">
            <a:avLst/>
          </a:prstGeom>
          <a:noFill/>
          <a:ln w="38100">
            <a:solidFill>
              <a:srgbClr val="CC0000"/>
            </a:solidFill>
            <a:round/>
            <a:headEnd type="triangle" w="med" len="med"/>
            <a:tailEnd/>
          </a:ln>
        </p:spPr>
        <p:txBody>
          <a:bodyPr/>
          <a:lstStyle/>
          <a:p>
            <a:endParaRPr lang="en-US" dirty="0"/>
          </a:p>
        </p:txBody>
      </p:sp>
      <p:sp>
        <p:nvSpPr>
          <p:cNvPr id="16" name="Line 22"/>
          <p:cNvSpPr>
            <a:spLocks noChangeShapeType="1"/>
          </p:cNvSpPr>
          <p:nvPr/>
        </p:nvSpPr>
        <p:spPr bwMode="auto">
          <a:xfrm rot="10800000">
            <a:off x="5159414" y="4675989"/>
            <a:ext cx="1165185" cy="200811"/>
          </a:xfrm>
          <a:prstGeom prst="line">
            <a:avLst/>
          </a:prstGeom>
          <a:noFill/>
          <a:ln w="38100">
            <a:solidFill>
              <a:srgbClr val="CC0000"/>
            </a:solidFill>
            <a:round/>
            <a:headEnd type="triangle" w="med" len="med"/>
            <a:tailEnd/>
          </a:ln>
        </p:spPr>
        <p:txBody>
          <a:bodyPr/>
          <a:lstStyle/>
          <a:p>
            <a:endParaRPr lang="en-US" dirty="0"/>
          </a:p>
        </p:txBody>
      </p:sp>
      <p:sp>
        <p:nvSpPr>
          <p:cNvPr id="17" name="Line 22"/>
          <p:cNvSpPr>
            <a:spLocks noChangeShapeType="1"/>
          </p:cNvSpPr>
          <p:nvPr/>
        </p:nvSpPr>
        <p:spPr bwMode="auto">
          <a:xfrm rot="10800000">
            <a:off x="5159412" y="4675989"/>
            <a:ext cx="1165187" cy="429411"/>
          </a:xfrm>
          <a:prstGeom prst="line">
            <a:avLst/>
          </a:prstGeom>
          <a:noFill/>
          <a:ln w="38100">
            <a:solidFill>
              <a:srgbClr val="CC0000"/>
            </a:solidFill>
            <a:round/>
            <a:headEnd type="triangle" w="med" len="med"/>
            <a:tailEnd/>
          </a:ln>
        </p:spPr>
        <p:txBody>
          <a:bodyPr/>
          <a:lstStyle/>
          <a:p>
            <a:endParaRPr lang="en-US" dirty="0"/>
          </a:p>
        </p:txBody>
      </p:sp>
      <p:sp>
        <p:nvSpPr>
          <p:cNvPr id="18" name="Line 22"/>
          <p:cNvSpPr>
            <a:spLocks noChangeShapeType="1"/>
          </p:cNvSpPr>
          <p:nvPr/>
        </p:nvSpPr>
        <p:spPr bwMode="auto">
          <a:xfrm rot="10800000" flipV="1">
            <a:off x="5159411" y="3978233"/>
            <a:ext cx="1165184" cy="513156"/>
          </a:xfrm>
          <a:prstGeom prst="line">
            <a:avLst/>
          </a:prstGeom>
          <a:noFill/>
          <a:ln w="38100">
            <a:solidFill>
              <a:srgbClr val="CC0000"/>
            </a:solidFill>
            <a:round/>
            <a:headEnd type="triangle" w="med" len="med"/>
            <a:tailEnd/>
          </a:ln>
        </p:spPr>
        <p:txBody>
          <a:bodyPr/>
          <a:lstStyle/>
          <a:p>
            <a:endParaRPr lang="en-US" dirty="0"/>
          </a:p>
        </p:txBody>
      </p:sp>
      <p:sp>
        <p:nvSpPr>
          <p:cNvPr id="19" name="Line 22"/>
          <p:cNvSpPr>
            <a:spLocks noChangeShapeType="1"/>
          </p:cNvSpPr>
          <p:nvPr/>
        </p:nvSpPr>
        <p:spPr bwMode="auto">
          <a:xfrm rot="10800000" flipV="1">
            <a:off x="5130008" y="4419410"/>
            <a:ext cx="1194591" cy="640058"/>
          </a:xfrm>
          <a:prstGeom prst="line">
            <a:avLst/>
          </a:prstGeom>
          <a:noFill/>
          <a:ln w="38100">
            <a:solidFill>
              <a:srgbClr val="CC0000"/>
            </a:solidFill>
            <a:round/>
            <a:headEnd type="triangle" w="med" len="med"/>
            <a:tailEnd/>
          </a:ln>
        </p:spPr>
        <p:txBody>
          <a:bodyPr/>
          <a:lstStyle/>
          <a:p>
            <a:endParaRPr lang="en-US" dirty="0"/>
          </a:p>
        </p:txBody>
      </p:sp>
      <p:sp>
        <p:nvSpPr>
          <p:cNvPr id="20" name="Line 22"/>
          <p:cNvSpPr>
            <a:spLocks noChangeShapeType="1"/>
          </p:cNvSpPr>
          <p:nvPr/>
        </p:nvSpPr>
        <p:spPr bwMode="auto">
          <a:xfrm rot="10800000">
            <a:off x="5130007" y="5059468"/>
            <a:ext cx="1194592" cy="214205"/>
          </a:xfrm>
          <a:prstGeom prst="line">
            <a:avLst/>
          </a:prstGeom>
          <a:noFill/>
          <a:ln w="38100">
            <a:solidFill>
              <a:srgbClr val="CC0000"/>
            </a:solidFill>
            <a:round/>
            <a:headEnd type="triangle" w="med" len="med"/>
            <a:tailEnd/>
          </a:ln>
        </p:spPr>
        <p:txBody>
          <a:bodyPr/>
          <a:lstStyle/>
          <a:p>
            <a:endParaRPr lang="en-US" dirty="0"/>
          </a:p>
        </p:txBody>
      </p:sp>
      <p:sp>
        <p:nvSpPr>
          <p:cNvPr id="21" name="Line 22"/>
          <p:cNvSpPr>
            <a:spLocks noChangeShapeType="1"/>
          </p:cNvSpPr>
          <p:nvPr/>
        </p:nvSpPr>
        <p:spPr bwMode="auto">
          <a:xfrm rot="10800000">
            <a:off x="5159416" y="4491390"/>
            <a:ext cx="1165184" cy="136110"/>
          </a:xfrm>
          <a:prstGeom prst="line">
            <a:avLst/>
          </a:prstGeom>
          <a:noFill/>
          <a:ln w="38100">
            <a:solidFill>
              <a:srgbClr val="CC0000"/>
            </a:solidFill>
            <a:round/>
            <a:headEnd type="triangle" w="med" len="med"/>
            <a:tailEnd/>
          </a:ln>
        </p:spPr>
        <p:txBody>
          <a:bodyPr/>
          <a:lstStyle/>
          <a:p>
            <a:endParaRPr lang="en-US" dirty="0"/>
          </a:p>
        </p:txBody>
      </p:sp>
      <p:sp>
        <p:nvSpPr>
          <p:cNvPr id="22" name="Line 22"/>
          <p:cNvSpPr>
            <a:spLocks noChangeShapeType="1"/>
          </p:cNvSpPr>
          <p:nvPr/>
        </p:nvSpPr>
        <p:spPr bwMode="auto">
          <a:xfrm rot="10800000">
            <a:off x="5159416" y="4491390"/>
            <a:ext cx="1165184" cy="1071210"/>
          </a:xfrm>
          <a:prstGeom prst="line">
            <a:avLst/>
          </a:prstGeom>
          <a:noFill/>
          <a:ln w="38100">
            <a:solidFill>
              <a:srgbClr val="CC0000"/>
            </a:solidFill>
            <a:round/>
            <a:headEnd type="triangle" w="med" len="med"/>
            <a:tailEnd/>
          </a:ln>
        </p:spPr>
        <p:txBody>
          <a:bodyPr/>
          <a:lstStyle/>
          <a:p>
            <a:endParaRPr lang="en-US" dirty="0"/>
          </a:p>
        </p:txBody>
      </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595" y="3619107"/>
            <a:ext cx="2552700" cy="231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16202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fade">
                                      <p:cBhvr>
                                        <p:cTn id="10" dur="500"/>
                                        <p:tgtEl>
                                          <p:spTgt spid="102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500"/>
                                        <p:tgtEl>
                                          <p:spTgt spid="3">
                                            <p:txEl>
                                              <p:pRg st="1" end="1"/>
                                            </p:txEl>
                                          </p:spTgt>
                                        </p:tgtEl>
                                      </p:cBhvr>
                                    </p:animEffect>
                                  </p:childTnLst>
                                </p:cTn>
                              </p:par>
                              <p:par>
                                <p:cTn id="26" presetID="10" presetClass="exit" presetSubtype="0" fill="hold" grpId="1" nodeType="withEffect">
                                  <p:stCondLst>
                                    <p:cond delay="0"/>
                                  </p:stCondLst>
                                  <p:childTnLst>
                                    <p:animEffect transition="out" filter="fade">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3"/>
                                        </p:tgtEl>
                                      </p:cBhvr>
                                    </p:animEffect>
                                    <p:set>
                                      <p:cBhvr>
                                        <p:cTn id="34" dur="1" fill="hold">
                                          <p:stCondLst>
                                            <p:cond delay="499"/>
                                          </p:stCondLst>
                                        </p:cTn>
                                        <p:tgtEl>
                                          <p:spTgt spid="1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029"/>
                                        </p:tgtEl>
                                        <p:attrNameLst>
                                          <p:attrName>style.visibility</p:attrName>
                                        </p:attrNameLst>
                                      </p:cBhvr>
                                      <p:to>
                                        <p:strVal val="visible"/>
                                      </p:to>
                                    </p:set>
                                    <p:animEffect transition="in" filter="fade">
                                      <p:cBhvr>
                                        <p:cTn id="44" dur="500"/>
                                        <p:tgtEl>
                                          <p:spTgt spid="102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
                                            <p:txEl>
                                              <p:pRg st="2" end="2"/>
                                            </p:txEl>
                                          </p:spTgt>
                                        </p:tgtEl>
                                        <p:attrNameLst>
                                          <p:attrName>style.visibility</p:attrName>
                                        </p:attrNameLst>
                                      </p:cBhvr>
                                      <p:to>
                                        <p:strVal val="visible"/>
                                      </p:to>
                                    </p:set>
                                    <p:animEffect transition="in" filter="fade">
                                      <p:cBhvr>
                                        <p:cTn id="60" dur="500"/>
                                        <p:tgtEl>
                                          <p:spTgt spid="3">
                                            <p:txEl>
                                              <p:pRg st="2" end="2"/>
                                            </p:txEl>
                                          </p:spTgt>
                                        </p:tgtEl>
                                      </p:cBhvr>
                                    </p:animEffect>
                                  </p:childTnLst>
                                </p:cTn>
                              </p:par>
                              <p:par>
                                <p:cTn id="61" presetID="10" presetClass="exit" presetSubtype="0" fill="hold" grpId="1" nodeType="withEffect">
                                  <p:stCondLst>
                                    <p:cond delay="0"/>
                                  </p:stCondLst>
                                  <p:childTnLst>
                                    <p:animEffect transition="out" filter="fade">
                                      <p:cBhvr>
                                        <p:cTn id="62" dur="500"/>
                                        <p:tgtEl>
                                          <p:spTgt spid="15"/>
                                        </p:tgtEl>
                                      </p:cBhvr>
                                    </p:animEffect>
                                    <p:set>
                                      <p:cBhvr>
                                        <p:cTn id="63" dur="1" fill="hold">
                                          <p:stCondLst>
                                            <p:cond delay="499"/>
                                          </p:stCondLst>
                                        </p:cTn>
                                        <p:tgtEl>
                                          <p:spTgt spid="15"/>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16"/>
                                        </p:tgtEl>
                                      </p:cBhvr>
                                    </p:animEffect>
                                    <p:set>
                                      <p:cBhvr>
                                        <p:cTn id="66" dur="1" fill="hold">
                                          <p:stCondLst>
                                            <p:cond delay="499"/>
                                          </p:stCondLst>
                                        </p:cTn>
                                        <p:tgtEl>
                                          <p:spTgt spid="16"/>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17"/>
                                        </p:tgtEl>
                                      </p:cBhvr>
                                    </p:animEffect>
                                    <p:set>
                                      <p:cBhvr>
                                        <p:cTn id="69" dur="1" fill="hold">
                                          <p:stCondLst>
                                            <p:cond delay="499"/>
                                          </p:stCondLst>
                                        </p:cTn>
                                        <p:tgtEl>
                                          <p:spTgt spid="17"/>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fade">
                                      <p:cBhvr>
                                        <p:cTn id="74" dur="500"/>
                                        <p:tgtEl>
                                          <p:spTgt spid="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fade">
                                      <p:cBhvr>
                                        <p:cTn id="77" dur="500"/>
                                        <p:tgtEl>
                                          <p:spTgt spid="5"/>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fade">
                                      <p:cBhvr>
                                        <p:cTn id="82" dur="500"/>
                                        <p:tgtEl>
                                          <p:spTgt spid="7"/>
                                        </p:tgtEl>
                                      </p:cBhvr>
                                    </p:animEffect>
                                  </p:childTnLst>
                                </p:cTn>
                              </p:par>
                            </p:childTnLst>
                          </p:cTn>
                        </p:par>
                        <p:par>
                          <p:cTn id="83" fill="hold">
                            <p:stCondLst>
                              <p:cond delay="500"/>
                            </p:stCondLst>
                            <p:childTnLst>
                              <p:par>
                                <p:cTn id="84" presetID="10" presetClass="entr" presetSubtype="0" fill="hold" grpId="0" nodeType="after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fade">
                                      <p:cBhvr>
                                        <p:cTn id="86" dur="500"/>
                                        <p:tgtEl>
                                          <p:spTgt spid="18"/>
                                        </p:tgtEl>
                                      </p:cBhvr>
                                    </p:animEffect>
                                  </p:childTnLst>
                                </p:cTn>
                              </p:par>
                            </p:childTnLst>
                          </p:cTn>
                        </p:par>
                        <p:par>
                          <p:cTn id="87" fill="hold">
                            <p:stCondLst>
                              <p:cond delay="1000"/>
                            </p:stCondLst>
                            <p:childTnLst>
                              <p:par>
                                <p:cTn id="88" presetID="10" presetClass="entr" presetSubtype="0"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fade">
                                      <p:cBhvr>
                                        <p:cTn id="90" dur="500"/>
                                        <p:tgtEl>
                                          <p:spTgt spid="21"/>
                                        </p:tgtEl>
                                      </p:cBhvr>
                                    </p:animEffect>
                                  </p:childTnLst>
                                </p:cTn>
                              </p:par>
                            </p:childTnLst>
                          </p:cTn>
                        </p:par>
                        <p:par>
                          <p:cTn id="91" fill="hold">
                            <p:stCondLst>
                              <p:cond delay="1500"/>
                            </p:stCondLst>
                            <p:childTnLst>
                              <p:par>
                                <p:cTn id="92" presetID="10" presetClass="entr" presetSubtype="0" fill="hold" grpId="0" nodeType="afterEffect">
                                  <p:stCondLst>
                                    <p:cond delay="0"/>
                                  </p:stCondLst>
                                  <p:childTnLst>
                                    <p:set>
                                      <p:cBhvr>
                                        <p:cTn id="93" dur="1" fill="hold">
                                          <p:stCondLst>
                                            <p:cond delay="0"/>
                                          </p:stCondLst>
                                        </p:cTn>
                                        <p:tgtEl>
                                          <p:spTgt spid="22"/>
                                        </p:tgtEl>
                                        <p:attrNameLst>
                                          <p:attrName>style.visibility</p:attrName>
                                        </p:attrNameLst>
                                      </p:cBhvr>
                                      <p:to>
                                        <p:strVal val="visible"/>
                                      </p:to>
                                    </p:set>
                                    <p:animEffect transition="in" filter="fade">
                                      <p:cBhvr>
                                        <p:cTn id="94" dur="500"/>
                                        <p:tgtEl>
                                          <p:spTgt spid="22"/>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8"/>
                                        </p:tgtEl>
                                        <p:attrNameLst>
                                          <p:attrName>style.visibility</p:attrName>
                                        </p:attrNameLst>
                                      </p:cBhvr>
                                      <p:to>
                                        <p:strVal val="visible"/>
                                      </p:to>
                                    </p:set>
                                    <p:animEffect transition="in" filter="fade">
                                      <p:cBhvr>
                                        <p:cTn id="99" dur="500"/>
                                        <p:tgtEl>
                                          <p:spTgt spid="8"/>
                                        </p:tgtEl>
                                      </p:cBhvr>
                                    </p:animEffect>
                                  </p:childTnLst>
                                </p:cTn>
                              </p:par>
                              <p:par>
                                <p:cTn id="100" presetID="10" presetClass="exit" presetSubtype="0" fill="hold" grpId="1" nodeType="withEffect">
                                  <p:stCondLst>
                                    <p:cond delay="0"/>
                                  </p:stCondLst>
                                  <p:childTnLst>
                                    <p:animEffect transition="out" filter="fade">
                                      <p:cBhvr>
                                        <p:cTn id="101" dur="500"/>
                                        <p:tgtEl>
                                          <p:spTgt spid="18"/>
                                        </p:tgtEl>
                                      </p:cBhvr>
                                    </p:animEffect>
                                    <p:set>
                                      <p:cBhvr>
                                        <p:cTn id="102" dur="1" fill="hold">
                                          <p:stCondLst>
                                            <p:cond delay="499"/>
                                          </p:stCondLst>
                                        </p:cTn>
                                        <p:tgtEl>
                                          <p:spTgt spid="18"/>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21"/>
                                        </p:tgtEl>
                                      </p:cBhvr>
                                    </p:animEffect>
                                    <p:set>
                                      <p:cBhvr>
                                        <p:cTn id="105" dur="1" fill="hold">
                                          <p:stCondLst>
                                            <p:cond delay="499"/>
                                          </p:stCondLst>
                                        </p:cTn>
                                        <p:tgtEl>
                                          <p:spTgt spid="21"/>
                                        </p:tgtEl>
                                        <p:attrNameLst>
                                          <p:attrName>style.visibility</p:attrName>
                                        </p:attrNameLst>
                                      </p:cBhvr>
                                      <p:to>
                                        <p:strVal val="hidden"/>
                                      </p:to>
                                    </p:set>
                                  </p:childTnLst>
                                </p:cTn>
                              </p:par>
                              <p:par>
                                <p:cTn id="106" presetID="10" presetClass="exit" presetSubtype="0" fill="hold" grpId="1" nodeType="withEffect">
                                  <p:stCondLst>
                                    <p:cond delay="0"/>
                                  </p:stCondLst>
                                  <p:childTnLst>
                                    <p:animEffect transition="out" filter="fade">
                                      <p:cBhvr>
                                        <p:cTn id="107" dur="500"/>
                                        <p:tgtEl>
                                          <p:spTgt spid="22"/>
                                        </p:tgtEl>
                                      </p:cBhvr>
                                    </p:animEffect>
                                    <p:set>
                                      <p:cBhvr>
                                        <p:cTn id="108" dur="1" fill="hold">
                                          <p:stCondLst>
                                            <p:cond delay="499"/>
                                          </p:stCondLst>
                                        </p:cTn>
                                        <p:tgtEl>
                                          <p:spTgt spid="22"/>
                                        </p:tgtEl>
                                        <p:attrNameLst>
                                          <p:attrName>style.visibility</p:attrName>
                                        </p:attrNameLst>
                                      </p:cBhvr>
                                      <p:to>
                                        <p:strVal val="hidden"/>
                                      </p:to>
                                    </p:set>
                                  </p:childTnLst>
                                </p:cTn>
                              </p:par>
                            </p:childTnLst>
                          </p:cTn>
                        </p:par>
                        <p:par>
                          <p:cTn id="109" fill="hold">
                            <p:stCondLst>
                              <p:cond delay="500"/>
                            </p:stCondLst>
                            <p:childTnLst>
                              <p:par>
                                <p:cTn id="110" presetID="10" presetClass="entr" presetSubtype="0" fill="hold" grpId="0" nodeType="afterEffect">
                                  <p:stCondLst>
                                    <p:cond delay="0"/>
                                  </p:stCondLst>
                                  <p:childTnLst>
                                    <p:set>
                                      <p:cBhvr>
                                        <p:cTn id="111" dur="1" fill="hold">
                                          <p:stCondLst>
                                            <p:cond delay="0"/>
                                          </p:stCondLst>
                                        </p:cTn>
                                        <p:tgtEl>
                                          <p:spTgt spid="19"/>
                                        </p:tgtEl>
                                        <p:attrNameLst>
                                          <p:attrName>style.visibility</p:attrName>
                                        </p:attrNameLst>
                                      </p:cBhvr>
                                      <p:to>
                                        <p:strVal val="visible"/>
                                      </p:to>
                                    </p:set>
                                    <p:animEffect transition="in" filter="fade">
                                      <p:cBhvr>
                                        <p:cTn id="112" dur="500"/>
                                        <p:tgtEl>
                                          <p:spTgt spid="19"/>
                                        </p:tgtEl>
                                      </p:cBhvr>
                                    </p:animEffect>
                                  </p:childTnLst>
                                </p:cTn>
                              </p:par>
                            </p:childTnLst>
                          </p:cTn>
                        </p:par>
                        <p:par>
                          <p:cTn id="113" fill="hold">
                            <p:stCondLst>
                              <p:cond delay="1000"/>
                            </p:stCondLst>
                            <p:childTnLst>
                              <p:par>
                                <p:cTn id="114" presetID="10" presetClass="entr" presetSubtype="0" fill="hold" grpId="0" nodeType="afterEffect">
                                  <p:stCondLst>
                                    <p:cond delay="0"/>
                                  </p:stCondLst>
                                  <p:childTnLst>
                                    <p:set>
                                      <p:cBhvr>
                                        <p:cTn id="115" dur="1" fill="hold">
                                          <p:stCondLst>
                                            <p:cond delay="0"/>
                                          </p:stCondLst>
                                        </p:cTn>
                                        <p:tgtEl>
                                          <p:spTgt spid="20"/>
                                        </p:tgtEl>
                                        <p:attrNameLst>
                                          <p:attrName>style.visibility</p:attrName>
                                        </p:attrNameLst>
                                      </p:cBhvr>
                                      <p:to>
                                        <p:strVal val="visible"/>
                                      </p:to>
                                    </p:set>
                                    <p:animEffect transition="in" filter="fade">
                                      <p:cBhvr>
                                        <p:cTn id="1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10" grpId="0" animBg="1"/>
      <p:bldP spid="10" grpId="1" animBg="1"/>
      <p:bldP spid="11" grpId="0"/>
      <p:bldP spid="11" grpId="1"/>
      <p:bldP spid="13" grpId="0" animBg="1"/>
      <p:bldP spid="13" grpId="1" animBg="1"/>
      <p:bldP spid="15" grpId="0" animBg="1"/>
      <p:bldP spid="15" grpId="1" animBg="1"/>
      <p:bldP spid="16" grpId="0" animBg="1"/>
      <p:bldP spid="16" grpId="1" animBg="1"/>
      <p:bldP spid="17" grpId="0" animBg="1"/>
      <p:bldP spid="17" grpId="1" animBg="1"/>
      <p:bldP spid="18" grpId="0" animBg="1"/>
      <p:bldP spid="18" grpId="1" animBg="1"/>
      <p:bldP spid="19" grpId="0" animBg="1"/>
      <p:bldP spid="20" grpId="0" animBg="1"/>
      <p:bldP spid="21" grpId="0" animBg="1"/>
      <p:bldP spid="21" grpId="1" animBg="1"/>
      <p:bldP spid="22" grpId="0" animBg="1"/>
      <p:bldP spid="22"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675" y="3354308"/>
            <a:ext cx="3363750" cy="871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Matrix</a:t>
            </a:r>
            <a:endParaRPr lang="en-US" dirty="0"/>
          </a:p>
        </p:txBody>
      </p:sp>
      <p:sp>
        <p:nvSpPr>
          <p:cNvPr id="3" name="Text Placeholder 2"/>
          <p:cNvSpPr>
            <a:spLocks noGrp="1"/>
          </p:cNvSpPr>
          <p:nvPr>
            <p:ph type="body" idx="1"/>
          </p:nvPr>
        </p:nvSpPr>
        <p:spPr/>
        <p:txBody>
          <a:bodyPr/>
          <a:lstStyle/>
          <a:p>
            <a:r>
              <a:rPr lang="en-US" dirty="0" smtClean="0"/>
              <a:t>Crosstab collection of textboxes</a:t>
            </a:r>
          </a:p>
          <a:p>
            <a:r>
              <a:rPr lang="en-US" dirty="0" smtClean="0"/>
              <a:t>Variable number </a:t>
            </a:r>
            <a:r>
              <a:rPr lang="en-US" dirty="0"/>
              <a:t>of columns and </a:t>
            </a:r>
            <a:r>
              <a:rPr lang="en-US" dirty="0" smtClean="0"/>
              <a:t>rows</a:t>
            </a:r>
            <a:endParaRPr lang="en-US" dirty="0"/>
          </a:p>
          <a:p>
            <a:r>
              <a:rPr lang="en-US" dirty="0" smtClean="0"/>
              <a:t>Optional subtotal rows or columns by group</a:t>
            </a:r>
            <a:endParaRPr lang="en-US" dirty="0"/>
          </a:p>
          <a:p>
            <a:pPr>
              <a:buNone/>
            </a:pPr>
            <a:endParaRPr lang="en-US" dirty="0"/>
          </a:p>
          <a:p>
            <a:endParaRPr lang="en-US" dirty="0"/>
          </a:p>
        </p:txBody>
      </p:sp>
      <p:sp>
        <p:nvSpPr>
          <p:cNvPr id="5" name="Text Box 15"/>
          <p:cNvSpPr txBox="1">
            <a:spLocks noChangeArrowheads="1"/>
          </p:cNvSpPr>
          <p:nvPr/>
        </p:nvSpPr>
        <p:spPr bwMode="auto">
          <a:xfrm>
            <a:off x="176150" y="4363783"/>
            <a:ext cx="1676400" cy="539635"/>
          </a:xfrm>
          <a:prstGeom prst="rect">
            <a:avLst/>
          </a:prstGeom>
          <a:noFill/>
          <a:ln w="9525">
            <a:noFill/>
            <a:miter lim="800000"/>
            <a:headEnd/>
            <a:tailEnd type="none" w="lg" len="lg"/>
          </a:ln>
        </p:spPr>
        <p:txBody>
          <a:bodyPr>
            <a:spAutoFit/>
          </a:bodyPr>
          <a:lstStyle/>
          <a:p>
            <a:pPr algn="ctr">
              <a:spcBef>
                <a:spcPct val="50000"/>
              </a:spcBef>
            </a:pPr>
            <a:r>
              <a:rPr lang="en-US" sz="1600" dirty="0">
                <a:solidFill>
                  <a:srgbClr val="FFCC29"/>
                </a:solidFill>
                <a:latin typeface="Tekton Pro" pitchFamily="34" charset="0"/>
              </a:rPr>
              <a:t>Dynamic row </a:t>
            </a:r>
            <a:r>
              <a:rPr lang="en-US" sz="1600" dirty="0" smtClean="0">
                <a:solidFill>
                  <a:srgbClr val="FFCC29"/>
                </a:solidFill>
                <a:latin typeface="Tekton Pro" pitchFamily="34" charset="0"/>
              </a:rPr>
              <a:t>groups</a:t>
            </a:r>
            <a:endParaRPr lang="en-US" sz="1600" dirty="0">
              <a:solidFill>
                <a:srgbClr val="FFCC29"/>
              </a:solidFill>
              <a:latin typeface="Tekton Pro" pitchFamily="34" charset="0"/>
            </a:endParaRPr>
          </a:p>
        </p:txBody>
      </p:sp>
      <p:sp>
        <p:nvSpPr>
          <p:cNvPr id="6" name="Text Box 16"/>
          <p:cNvSpPr txBox="1">
            <a:spLocks noChangeArrowheads="1"/>
          </p:cNvSpPr>
          <p:nvPr/>
        </p:nvSpPr>
        <p:spPr bwMode="auto">
          <a:xfrm>
            <a:off x="1693225" y="2545500"/>
            <a:ext cx="1676400" cy="539635"/>
          </a:xfrm>
          <a:prstGeom prst="rect">
            <a:avLst/>
          </a:prstGeom>
          <a:noFill/>
          <a:ln w="9525">
            <a:noFill/>
            <a:miter lim="800000"/>
            <a:headEnd/>
            <a:tailEnd type="none" w="lg" len="lg"/>
          </a:ln>
        </p:spPr>
        <p:txBody>
          <a:bodyPr>
            <a:spAutoFit/>
          </a:bodyPr>
          <a:lstStyle/>
          <a:p>
            <a:pPr algn="ctr">
              <a:spcBef>
                <a:spcPct val="50000"/>
              </a:spcBef>
            </a:pPr>
            <a:r>
              <a:rPr lang="en-US" sz="1600" dirty="0">
                <a:solidFill>
                  <a:srgbClr val="FFCC29"/>
                </a:solidFill>
                <a:latin typeface="Tekton Pro" pitchFamily="34" charset="0"/>
              </a:rPr>
              <a:t>Dynamic column </a:t>
            </a:r>
            <a:r>
              <a:rPr lang="en-US" sz="1600" dirty="0" smtClean="0">
                <a:solidFill>
                  <a:srgbClr val="FFCC29"/>
                </a:solidFill>
                <a:latin typeface="Tekton Pro" pitchFamily="34" charset="0"/>
              </a:rPr>
              <a:t>groups</a:t>
            </a:r>
            <a:endParaRPr lang="en-US" sz="1600" dirty="0">
              <a:solidFill>
                <a:srgbClr val="FFCC29"/>
              </a:solidFill>
              <a:latin typeface="Tekton Pro" pitchFamily="34" charset="0"/>
            </a:endParaRPr>
          </a:p>
        </p:txBody>
      </p:sp>
      <p:sp>
        <p:nvSpPr>
          <p:cNvPr id="7" name="Text Box 17"/>
          <p:cNvSpPr txBox="1">
            <a:spLocks noChangeArrowheads="1"/>
          </p:cNvSpPr>
          <p:nvPr/>
        </p:nvSpPr>
        <p:spPr bwMode="auto">
          <a:xfrm>
            <a:off x="1905000" y="4495800"/>
            <a:ext cx="2895600" cy="539635"/>
          </a:xfrm>
          <a:prstGeom prst="rect">
            <a:avLst/>
          </a:prstGeom>
          <a:noFill/>
          <a:ln w="9525">
            <a:noFill/>
            <a:miter lim="800000"/>
            <a:headEnd/>
            <a:tailEnd type="none" w="lg" len="lg"/>
          </a:ln>
        </p:spPr>
        <p:txBody>
          <a:bodyPr wrap="square">
            <a:spAutoFit/>
          </a:bodyPr>
          <a:lstStyle/>
          <a:p>
            <a:pPr algn="ctr">
              <a:spcBef>
                <a:spcPct val="50000"/>
              </a:spcBef>
            </a:pPr>
            <a:r>
              <a:rPr lang="en-US" sz="1600" dirty="0" smtClean="0">
                <a:solidFill>
                  <a:srgbClr val="FFCC29"/>
                </a:solidFill>
                <a:latin typeface="Tekton Pro" pitchFamily="34" charset="0"/>
              </a:rPr>
              <a:t>Group intersections require aggregate </a:t>
            </a:r>
            <a:r>
              <a:rPr lang="en-US" sz="1600" dirty="0">
                <a:solidFill>
                  <a:srgbClr val="FFCC29"/>
                </a:solidFill>
                <a:latin typeface="Tekton Pro" pitchFamily="34" charset="0"/>
              </a:rPr>
              <a:t>functions</a:t>
            </a:r>
          </a:p>
        </p:txBody>
      </p:sp>
      <p:sp>
        <p:nvSpPr>
          <p:cNvPr id="8" name="Text Box 18"/>
          <p:cNvSpPr txBox="1">
            <a:spLocks noChangeArrowheads="1"/>
          </p:cNvSpPr>
          <p:nvPr/>
        </p:nvSpPr>
        <p:spPr bwMode="auto">
          <a:xfrm>
            <a:off x="0" y="2886383"/>
            <a:ext cx="1676400" cy="318036"/>
          </a:xfrm>
          <a:prstGeom prst="rect">
            <a:avLst/>
          </a:prstGeom>
          <a:noFill/>
          <a:ln w="9525">
            <a:noFill/>
            <a:miter lim="800000"/>
            <a:headEnd/>
            <a:tailEnd type="none" w="lg" len="lg"/>
          </a:ln>
        </p:spPr>
        <p:txBody>
          <a:bodyPr>
            <a:spAutoFit/>
          </a:bodyPr>
          <a:lstStyle/>
          <a:p>
            <a:pPr algn="ctr">
              <a:spcBef>
                <a:spcPct val="50000"/>
              </a:spcBef>
            </a:pPr>
            <a:r>
              <a:rPr lang="en-US" sz="1600" dirty="0" smtClean="0">
                <a:solidFill>
                  <a:srgbClr val="FFCC29"/>
                </a:solidFill>
                <a:latin typeface="Tekton Pro" pitchFamily="34" charset="0"/>
              </a:rPr>
              <a:t>Static </a:t>
            </a:r>
            <a:r>
              <a:rPr lang="en-US" sz="1600" dirty="0">
                <a:solidFill>
                  <a:srgbClr val="FFCC29"/>
                </a:solidFill>
                <a:latin typeface="Tekton Pro" pitchFamily="34" charset="0"/>
              </a:rPr>
              <a:t>text</a:t>
            </a:r>
          </a:p>
        </p:txBody>
      </p:sp>
      <p:sp>
        <p:nvSpPr>
          <p:cNvPr id="9" name="Line 19"/>
          <p:cNvSpPr>
            <a:spLocks noChangeShapeType="1"/>
          </p:cNvSpPr>
          <p:nvPr/>
        </p:nvSpPr>
        <p:spPr bwMode="auto">
          <a:xfrm rot="10800000" flipH="1">
            <a:off x="2529897" y="3055660"/>
            <a:ext cx="0" cy="517548"/>
          </a:xfrm>
          <a:prstGeom prst="line">
            <a:avLst/>
          </a:prstGeom>
          <a:noFill/>
          <a:ln w="38100">
            <a:solidFill>
              <a:srgbClr val="CC0000"/>
            </a:solidFill>
            <a:round/>
            <a:headEnd type="triangle" w="med" len="med"/>
            <a:tailEnd/>
          </a:ln>
        </p:spPr>
        <p:txBody>
          <a:bodyPr/>
          <a:lstStyle/>
          <a:p>
            <a:endParaRPr lang="en-US" dirty="0"/>
          </a:p>
        </p:txBody>
      </p:sp>
      <p:sp>
        <p:nvSpPr>
          <p:cNvPr id="10" name="Line 20"/>
          <p:cNvSpPr>
            <a:spLocks noChangeShapeType="1"/>
          </p:cNvSpPr>
          <p:nvPr/>
        </p:nvSpPr>
        <p:spPr bwMode="auto">
          <a:xfrm rot="10800000" flipH="1" flipV="1">
            <a:off x="990600" y="3976577"/>
            <a:ext cx="0" cy="381000"/>
          </a:xfrm>
          <a:prstGeom prst="line">
            <a:avLst/>
          </a:prstGeom>
          <a:noFill/>
          <a:ln w="38100">
            <a:solidFill>
              <a:srgbClr val="CC0000"/>
            </a:solidFill>
            <a:round/>
            <a:headEnd type="triangle" w="med" len="med"/>
            <a:tailEnd/>
          </a:ln>
        </p:spPr>
        <p:txBody>
          <a:bodyPr/>
          <a:lstStyle/>
          <a:p>
            <a:endParaRPr lang="en-US" dirty="0"/>
          </a:p>
        </p:txBody>
      </p:sp>
      <p:sp>
        <p:nvSpPr>
          <p:cNvPr id="11" name="Line 21"/>
          <p:cNvSpPr>
            <a:spLocks noChangeShapeType="1"/>
          </p:cNvSpPr>
          <p:nvPr/>
        </p:nvSpPr>
        <p:spPr bwMode="auto">
          <a:xfrm rot="10800000" flipH="1" flipV="1">
            <a:off x="2607624" y="3976577"/>
            <a:ext cx="762001" cy="542956"/>
          </a:xfrm>
          <a:prstGeom prst="line">
            <a:avLst/>
          </a:prstGeom>
          <a:noFill/>
          <a:ln w="38100">
            <a:solidFill>
              <a:srgbClr val="CC0000"/>
            </a:solidFill>
            <a:round/>
            <a:headEnd type="triangle" w="med" len="med"/>
            <a:tailEnd/>
          </a:ln>
        </p:spPr>
        <p:txBody>
          <a:bodyPr/>
          <a:lstStyle/>
          <a:p>
            <a:endParaRPr lang="en-US" dirty="0"/>
          </a:p>
        </p:txBody>
      </p:sp>
      <p:sp>
        <p:nvSpPr>
          <p:cNvPr id="12" name="Line 22"/>
          <p:cNvSpPr>
            <a:spLocks noChangeShapeType="1"/>
          </p:cNvSpPr>
          <p:nvPr/>
        </p:nvSpPr>
        <p:spPr bwMode="auto">
          <a:xfrm rot="10800000" flipH="1">
            <a:off x="1295400" y="3128853"/>
            <a:ext cx="0" cy="520553"/>
          </a:xfrm>
          <a:prstGeom prst="line">
            <a:avLst/>
          </a:prstGeom>
          <a:noFill/>
          <a:ln w="38100">
            <a:solidFill>
              <a:srgbClr val="CC0000"/>
            </a:solidFill>
            <a:round/>
            <a:headEnd type="triangle" w="med" len="med"/>
            <a:tailEnd/>
          </a:ln>
        </p:spPr>
        <p:txBody>
          <a:bodyPr/>
          <a:lstStyle/>
          <a:p>
            <a:endParaRPr lang="en-US" dirty="0"/>
          </a:p>
        </p:txBody>
      </p:sp>
      <p:sp>
        <p:nvSpPr>
          <p:cNvPr id="14" name="Line 21"/>
          <p:cNvSpPr>
            <a:spLocks noChangeShapeType="1"/>
          </p:cNvSpPr>
          <p:nvPr/>
        </p:nvSpPr>
        <p:spPr bwMode="auto">
          <a:xfrm rot="10800000" flipH="1" flipV="1">
            <a:off x="3674425" y="3878006"/>
            <a:ext cx="821375" cy="1"/>
          </a:xfrm>
          <a:prstGeom prst="line">
            <a:avLst/>
          </a:prstGeom>
          <a:noFill/>
          <a:ln w="38100">
            <a:solidFill>
              <a:srgbClr val="CC0000"/>
            </a:solidFill>
            <a:round/>
            <a:headEnd type="triangle" w="med" len="med"/>
            <a:tailEnd/>
          </a:ln>
        </p:spPr>
        <p:txBody>
          <a:bodyPr/>
          <a:lstStyle/>
          <a:p>
            <a:endParaRPr lang="en-US" dirty="0"/>
          </a:p>
        </p:txBody>
      </p:sp>
      <p:sp>
        <p:nvSpPr>
          <p:cNvPr id="15" name="Line 21"/>
          <p:cNvSpPr>
            <a:spLocks noChangeShapeType="1"/>
          </p:cNvSpPr>
          <p:nvPr/>
        </p:nvSpPr>
        <p:spPr bwMode="auto">
          <a:xfrm rot="10800000" flipH="1">
            <a:off x="2819400" y="3878008"/>
            <a:ext cx="1676400" cy="253444"/>
          </a:xfrm>
          <a:prstGeom prst="line">
            <a:avLst/>
          </a:prstGeom>
          <a:noFill/>
          <a:ln w="38100">
            <a:solidFill>
              <a:srgbClr val="CC0000"/>
            </a:solidFill>
            <a:round/>
            <a:headEnd type="triangle" w="med" len="med"/>
            <a:tailEnd/>
          </a:ln>
        </p:spPr>
        <p:txBody>
          <a:bodyPr/>
          <a:lstStyle/>
          <a:p>
            <a:endParaRPr lang="en-US" dirty="0"/>
          </a:p>
        </p:txBody>
      </p:sp>
      <p:sp>
        <p:nvSpPr>
          <p:cNvPr id="16" name="Text Box 17"/>
          <p:cNvSpPr txBox="1">
            <a:spLocks noChangeArrowheads="1"/>
          </p:cNvSpPr>
          <p:nvPr/>
        </p:nvSpPr>
        <p:spPr bwMode="auto">
          <a:xfrm>
            <a:off x="3886200" y="3708731"/>
            <a:ext cx="2286000" cy="318036"/>
          </a:xfrm>
          <a:prstGeom prst="rect">
            <a:avLst/>
          </a:prstGeom>
          <a:noFill/>
          <a:ln w="9525">
            <a:noFill/>
            <a:miter lim="800000"/>
            <a:headEnd/>
            <a:tailEnd type="none" w="lg" len="lg"/>
          </a:ln>
        </p:spPr>
        <p:txBody>
          <a:bodyPr wrap="square">
            <a:spAutoFit/>
          </a:bodyPr>
          <a:lstStyle/>
          <a:p>
            <a:pPr algn="ctr">
              <a:spcBef>
                <a:spcPct val="50000"/>
              </a:spcBef>
            </a:pPr>
            <a:r>
              <a:rPr lang="en-US" sz="1600" dirty="0" smtClean="0">
                <a:solidFill>
                  <a:srgbClr val="FFCC29"/>
                </a:solidFill>
                <a:latin typeface="Tekton Pro" pitchFamily="34" charset="0"/>
              </a:rPr>
              <a:t>Subtotals</a:t>
            </a:r>
            <a:endParaRPr lang="en-US" sz="1600" dirty="0">
              <a:solidFill>
                <a:srgbClr val="FFCC29"/>
              </a:solidFill>
              <a:latin typeface="Tekton Pro" pitchFamily="34" charset="0"/>
            </a:endParaRP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8249" y="5064140"/>
            <a:ext cx="5272087" cy="1031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7" name="Elbow Connector 16"/>
          <p:cNvCxnSpPr/>
          <p:nvPr/>
        </p:nvCxnSpPr>
        <p:spPr bwMode="auto">
          <a:xfrm>
            <a:off x="1014350" y="5080575"/>
            <a:ext cx="2643249" cy="499495"/>
          </a:xfrm>
          <a:prstGeom prst="bentConnector3">
            <a:avLst>
              <a:gd name="adj1" fmla="val -768"/>
            </a:avLst>
          </a:prstGeom>
          <a:gradFill rotWithShape="1">
            <a:gsLst>
              <a:gs pos="0">
                <a:srgbClr val="A4D289"/>
              </a:gs>
              <a:gs pos="100000">
                <a:schemeClr val="bg1"/>
              </a:gs>
            </a:gsLst>
            <a:lin ang="5400000" scaled="1"/>
          </a:gradFill>
          <a:ln w="38100" cap="flat" cmpd="sng" algn="ctr">
            <a:solidFill>
              <a:srgbClr val="C00000"/>
            </a:solidFill>
            <a:prstDash val="solid"/>
            <a:round/>
            <a:headEnd type="none" w="med" len="med"/>
            <a:tailEnd type="arrow"/>
          </a:ln>
          <a:effectLst/>
        </p:spPr>
      </p:cxnSp>
      <p:cxnSp>
        <p:nvCxnSpPr>
          <p:cNvPr id="21" name="Elbow Connector 20"/>
          <p:cNvCxnSpPr>
            <a:stCxn id="6" idx="3"/>
          </p:cNvCxnSpPr>
          <p:nvPr/>
        </p:nvCxnSpPr>
        <p:spPr bwMode="auto">
          <a:xfrm>
            <a:off x="3369625" y="2815318"/>
            <a:ext cx="3259775" cy="2197872"/>
          </a:xfrm>
          <a:prstGeom prst="bentConnector3">
            <a:avLst>
              <a:gd name="adj1" fmla="val 50000"/>
            </a:avLst>
          </a:prstGeom>
          <a:gradFill rotWithShape="1">
            <a:gsLst>
              <a:gs pos="0">
                <a:srgbClr val="A4D289"/>
              </a:gs>
              <a:gs pos="100000">
                <a:schemeClr val="bg1"/>
              </a:gs>
            </a:gsLst>
            <a:lin ang="5400000" scaled="1"/>
          </a:gradFill>
          <a:ln w="38100" cap="flat" cmpd="sng" algn="ctr">
            <a:solidFill>
              <a:srgbClr val="C00000"/>
            </a:solidFill>
            <a:prstDash val="solid"/>
            <a:round/>
            <a:headEnd type="none" w="med" len="med"/>
            <a:tailEnd type="arrow"/>
          </a:ln>
          <a:effectLst/>
        </p:spPr>
      </p:cxnSp>
      <p:sp>
        <p:nvSpPr>
          <p:cNvPr id="25" name="Rounded Rectangle 24"/>
          <p:cNvSpPr/>
          <p:nvPr/>
        </p:nvSpPr>
        <p:spPr bwMode="auto">
          <a:xfrm>
            <a:off x="4572000" y="5257800"/>
            <a:ext cx="3886200" cy="613278"/>
          </a:xfrm>
          <a:prstGeom prst="roundRect">
            <a:avLst/>
          </a:prstGeom>
          <a:noFill/>
          <a:ln w="38100" algn="ctr">
            <a:solidFill>
              <a:srgbClr val="C00000"/>
            </a:solidFill>
            <a:miter lim="800000"/>
            <a:headEnd/>
            <a:tailEnd/>
          </a:ln>
          <a:effectLst/>
        </p:spPr>
        <p:txBody>
          <a:bodyPr wrap="none" rtlCol="0" anchor="ctr"/>
          <a:lstStyle/>
          <a:p>
            <a:pPr algn="ctr"/>
            <a:endParaRPr lang="en-US" sz="2000" dirty="0">
              <a:latin typeface="Tekton Pro" pitchFamily="34" charset="0"/>
            </a:endParaRPr>
          </a:p>
        </p:txBody>
      </p:sp>
      <p:sp>
        <p:nvSpPr>
          <p:cNvPr id="28" name="Rounded Rectangle 27"/>
          <p:cNvSpPr/>
          <p:nvPr/>
        </p:nvSpPr>
        <p:spPr bwMode="auto">
          <a:xfrm>
            <a:off x="4583875" y="5896100"/>
            <a:ext cx="3886200" cy="152400"/>
          </a:xfrm>
          <a:prstGeom prst="roundRect">
            <a:avLst/>
          </a:prstGeom>
          <a:noFill/>
          <a:ln w="38100" algn="ctr">
            <a:solidFill>
              <a:srgbClr val="C00000"/>
            </a:solidFill>
            <a:miter lim="800000"/>
            <a:headEnd/>
            <a:tailEnd/>
          </a:ln>
          <a:effectLst/>
        </p:spPr>
        <p:txBody>
          <a:bodyPr wrap="none" rtlCol="0" anchor="ctr"/>
          <a:lstStyle/>
          <a:p>
            <a:pPr algn="ctr"/>
            <a:endParaRPr lang="en-US" sz="2000" dirty="0">
              <a:latin typeface="Tekton Pro" pitchFamily="34" charset="0"/>
            </a:endParaRPr>
          </a:p>
        </p:txBody>
      </p:sp>
      <p:sp>
        <p:nvSpPr>
          <p:cNvPr id="29" name="Rounded Rectangle 28"/>
          <p:cNvSpPr/>
          <p:nvPr/>
        </p:nvSpPr>
        <p:spPr bwMode="auto">
          <a:xfrm>
            <a:off x="8601692" y="5257800"/>
            <a:ext cx="469075" cy="638300"/>
          </a:xfrm>
          <a:prstGeom prst="roundRect">
            <a:avLst/>
          </a:prstGeom>
          <a:noFill/>
          <a:ln w="38100" algn="ctr">
            <a:solidFill>
              <a:srgbClr val="C0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2818756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nodeType="withEffect">
                                  <p:stCondLst>
                                    <p:cond delay="0"/>
                                  </p:stCondLst>
                                  <p:childTnLst>
                                    <p:set>
                                      <p:cBhvr>
                                        <p:cTn id="28" dur="1" fill="hold">
                                          <p:stCondLst>
                                            <p:cond delay="0"/>
                                          </p:stCondLst>
                                        </p:cTn>
                                        <p:tgtEl>
                                          <p:spTgt spid="2051"/>
                                        </p:tgtEl>
                                        <p:attrNameLst>
                                          <p:attrName>style.visibility</p:attrName>
                                        </p:attrNameLst>
                                      </p:cBhvr>
                                      <p:to>
                                        <p:strVal val="visible"/>
                                      </p:to>
                                    </p:set>
                                    <p:animEffect transition="in" filter="fade">
                                      <p:cBhvr>
                                        <p:cTn id="29" dur="500"/>
                                        <p:tgtEl>
                                          <p:spTgt spid="205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xit" presetSubtype="0" fill="hold" grpId="1" nodeType="withEffect">
                                  <p:stCondLst>
                                    <p:cond delay="0"/>
                                  </p:stCondLst>
                                  <p:childTnLst>
                                    <p:animEffect transition="out" filter="fade">
                                      <p:cBhvr>
                                        <p:cTn id="50" dur="500"/>
                                        <p:tgtEl>
                                          <p:spTgt spid="10"/>
                                        </p:tgtEl>
                                      </p:cBhvr>
                                    </p:animEffect>
                                    <p:set>
                                      <p:cBhvr>
                                        <p:cTn id="51" dur="1" fill="hold">
                                          <p:stCondLst>
                                            <p:cond delay="499"/>
                                          </p:stCondLst>
                                        </p:cTn>
                                        <p:tgtEl>
                                          <p:spTgt spid="10"/>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5"/>
                                        </p:tgtEl>
                                      </p:cBhvr>
                                    </p:animEffect>
                                    <p:set>
                                      <p:cBhvr>
                                        <p:cTn id="54" dur="1" fill="hold">
                                          <p:stCondLst>
                                            <p:cond delay="499"/>
                                          </p:stCondLst>
                                        </p:cTn>
                                        <p:tgtEl>
                                          <p:spTgt spid="5"/>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6"/>
                                        </p:tgtEl>
                                      </p:cBhvr>
                                    </p:animEffect>
                                    <p:set>
                                      <p:cBhvr>
                                        <p:cTn id="57" dur="1" fill="hold">
                                          <p:stCondLst>
                                            <p:cond delay="499"/>
                                          </p:stCondLst>
                                        </p:cTn>
                                        <p:tgtEl>
                                          <p:spTgt spid="6"/>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9"/>
                                        </p:tgtEl>
                                      </p:cBhvr>
                                    </p:animEffect>
                                    <p:set>
                                      <p:cBhvr>
                                        <p:cTn id="60" dur="1" fill="hold">
                                          <p:stCondLst>
                                            <p:cond delay="499"/>
                                          </p:stCondLst>
                                        </p:cTn>
                                        <p:tgtEl>
                                          <p:spTgt spid="9"/>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17"/>
                                        </p:tgtEl>
                                      </p:cBhvr>
                                    </p:animEffect>
                                    <p:set>
                                      <p:cBhvr>
                                        <p:cTn id="63" dur="1" fill="hold">
                                          <p:stCondLst>
                                            <p:cond delay="499"/>
                                          </p:stCondLst>
                                        </p:cTn>
                                        <p:tgtEl>
                                          <p:spTgt spid="17"/>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21"/>
                                        </p:tgtEl>
                                      </p:cBhvr>
                                    </p:animEffect>
                                    <p:set>
                                      <p:cBhvr>
                                        <p:cTn id="66" dur="1" fill="hold">
                                          <p:stCondLst>
                                            <p:cond delay="499"/>
                                          </p:stCondLst>
                                        </p:cTn>
                                        <p:tgtEl>
                                          <p:spTgt spid="21"/>
                                        </p:tgtEl>
                                        <p:attrNameLst>
                                          <p:attrName>style.visibility</p:attrName>
                                        </p:attrNameLst>
                                      </p:cBhvr>
                                      <p:to>
                                        <p:strVal val="hidden"/>
                                      </p:to>
                                    </p:set>
                                  </p:childTnLst>
                                </p:cTn>
                              </p:par>
                              <p:par>
                                <p:cTn id="67" presetID="10" presetClass="entr" presetSubtype="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500"/>
                                        <p:tgtEl>
                                          <p:spTgt spid="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500"/>
                                        <p:tgtEl>
                                          <p:spTgt spid="12"/>
                                        </p:tgtEl>
                                      </p:cBhvr>
                                    </p:animEffect>
                                  </p:childTnLst>
                                </p:cTn>
                              </p:par>
                              <p:par>
                                <p:cTn id="78" presetID="10" presetClass="exit" presetSubtype="0" fill="hold" grpId="1" nodeType="withEffect">
                                  <p:stCondLst>
                                    <p:cond delay="0"/>
                                  </p:stCondLst>
                                  <p:childTnLst>
                                    <p:animEffect transition="out" filter="fade">
                                      <p:cBhvr>
                                        <p:cTn id="79" dur="500"/>
                                        <p:tgtEl>
                                          <p:spTgt spid="7"/>
                                        </p:tgtEl>
                                      </p:cBhvr>
                                    </p:animEffect>
                                    <p:set>
                                      <p:cBhvr>
                                        <p:cTn id="80" dur="1" fill="hold">
                                          <p:stCondLst>
                                            <p:cond delay="499"/>
                                          </p:stCondLst>
                                        </p:cTn>
                                        <p:tgtEl>
                                          <p:spTgt spid="7"/>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11"/>
                                        </p:tgtEl>
                                      </p:cBhvr>
                                    </p:animEffect>
                                    <p:set>
                                      <p:cBhvr>
                                        <p:cTn id="83" dur="1" fill="hold">
                                          <p:stCondLst>
                                            <p:cond delay="499"/>
                                          </p:stCondLst>
                                        </p:cTn>
                                        <p:tgtEl>
                                          <p:spTgt spid="11"/>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25"/>
                                        </p:tgtEl>
                                      </p:cBhvr>
                                    </p:animEffect>
                                    <p:set>
                                      <p:cBhvr>
                                        <p:cTn id="86" dur="1" fill="hold">
                                          <p:stCondLst>
                                            <p:cond delay="499"/>
                                          </p:stCondLst>
                                        </p:cTn>
                                        <p:tgtEl>
                                          <p:spTgt spid="25"/>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3">
                                            <p:txEl>
                                              <p:pRg st="2" end="2"/>
                                            </p:txEl>
                                          </p:spTgt>
                                        </p:tgtEl>
                                        <p:attrNameLst>
                                          <p:attrName>style.visibility</p:attrName>
                                        </p:attrNameLst>
                                      </p:cBhvr>
                                      <p:to>
                                        <p:strVal val="visible"/>
                                      </p:to>
                                    </p:set>
                                    <p:animEffect transition="in" filter="fade">
                                      <p:cBhvr>
                                        <p:cTn id="91" dur="500"/>
                                        <p:tgtEl>
                                          <p:spTgt spid="3">
                                            <p:txEl>
                                              <p:pRg st="2" end="2"/>
                                            </p:txEl>
                                          </p:spTgt>
                                        </p:tgtEl>
                                      </p:cBhvr>
                                    </p:animEffect>
                                  </p:childTnLst>
                                </p:cTn>
                              </p:par>
                              <p:par>
                                <p:cTn id="92" presetID="10" presetClass="exit" presetSubtype="0" fill="hold" grpId="1" nodeType="withEffect">
                                  <p:stCondLst>
                                    <p:cond delay="0"/>
                                  </p:stCondLst>
                                  <p:childTnLst>
                                    <p:animEffect transition="out" filter="fade">
                                      <p:cBhvr>
                                        <p:cTn id="93" dur="500"/>
                                        <p:tgtEl>
                                          <p:spTgt spid="8"/>
                                        </p:tgtEl>
                                      </p:cBhvr>
                                    </p:animEffect>
                                    <p:set>
                                      <p:cBhvr>
                                        <p:cTn id="94" dur="1" fill="hold">
                                          <p:stCondLst>
                                            <p:cond delay="499"/>
                                          </p:stCondLst>
                                        </p:cTn>
                                        <p:tgtEl>
                                          <p:spTgt spid="8"/>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12"/>
                                        </p:tgtEl>
                                      </p:cBhvr>
                                    </p:animEffect>
                                    <p:set>
                                      <p:cBhvr>
                                        <p:cTn id="97" dur="1" fill="hold">
                                          <p:stCondLst>
                                            <p:cond delay="499"/>
                                          </p:stCondLst>
                                        </p:cTn>
                                        <p:tgtEl>
                                          <p:spTgt spid="12"/>
                                        </p:tgtEl>
                                        <p:attrNameLst>
                                          <p:attrName>style.visibility</p:attrName>
                                        </p:attrNameLst>
                                      </p:cBhvr>
                                      <p:to>
                                        <p:strVal val="hidden"/>
                                      </p:to>
                                    </p:set>
                                  </p:childTnLst>
                                </p:cTn>
                              </p:par>
                              <p:par>
                                <p:cTn id="98" presetID="10" presetClass="entr" presetSubtype="0" fill="hold" grpId="0" nodeType="with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500"/>
                                        <p:tgtEl>
                                          <p:spTgt spid="1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4"/>
                                        </p:tgtEl>
                                        <p:attrNameLst>
                                          <p:attrName>style.visibility</p:attrName>
                                        </p:attrNameLst>
                                      </p:cBhvr>
                                      <p:to>
                                        <p:strVal val="visible"/>
                                      </p:to>
                                    </p:set>
                                    <p:animEffect transition="in" filter="fade">
                                      <p:cBhvr>
                                        <p:cTn id="103" dur="500"/>
                                        <p:tgtEl>
                                          <p:spTgt spid="14"/>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5"/>
                                        </p:tgtEl>
                                        <p:attrNameLst>
                                          <p:attrName>style.visibility</p:attrName>
                                        </p:attrNameLst>
                                      </p:cBhvr>
                                      <p:to>
                                        <p:strVal val="visible"/>
                                      </p:to>
                                    </p:set>
                                    <p:animEffect transition="in" filter="fade">
                                      <p:cBhvr>
                                        <p:cTn id="106" dur="500"/>
                                        <p:tgtEl>
                                          <p:spTgt spid="15"/>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28"/>
                                        </p:tgtEl>
                                        <p:attrNameLst>
                                          <p:attrName>style.visibility</p:attrName>
                                        </p:attrNameLst>
                                      </p:cBhvr>
                                      <p:to>
                                        <p:strVal val="visible"/>
                                      </p:to>
                                    </p:set>
                                    <p:animEffect transition="in" filter="fade">
                                      <p:cBhvr>
                                        <p:cTn id="109" dur="500"/>
                                        <p:tgtEl>
                                          <p:spTgt spid="28"/>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fade">
                                      <p:cBhvr>
                                        <p:cTn id="1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8" grpId="0"/>
      <p:bldP spid="8" grpId="1"/>
      <p:bldP spid="9" grpId="0" animBg="1"/>
      <p:bldP spid="9" grpId="1" animBg="1"/>
      <p:bldP spid="10" grpId="0" animBg="1"/>
      <p:bldP spid="10" grpId="1" animBg="1"/>
      <p:bldP spid="11" grpId="0" animBg="1"/>
      <p:bldP spid="11" grpId="1" animBg="1"/>
      <p:bldP spid="12" grpId="0" animBg="1"/>
      <p:bldP spid="12" grpId="1" animBg="1"/>
      <p:bldP spid="14" grpId="0" animBg="1"/>
      <p:bldP spid="15" grpId="0" animBg="1"/>
      <p:bldP spid="16" grpId="0"/>
      <p:bldP spid="25" grpId="0" animBg="1"/>
      <p:bldP spid="25" grpId="1" animBg="1"/>
      <p:bldP spid="28" grpId="0" animBg="1"/>
      <p:bldP spid="2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r>
              <a:rPr lang="en-US" dirty="0" smtClean="0"/>
              <a:t>Free-form collection of textboxes and data regions</a:t>
            </a:r>
          </a:p>
          <a:p>
            <a:r>
              <a:rPr lang="en-US" dirty="0" smtClean="0"/>
              <a:t>Support for one group only</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4912" y="3254376"/>
            <a:ext cx="2681288" cy="120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List</a:t>
            </a:r>
            <a:endParaRPr lang="en-US" dirty="0"/>
          </a:p>
        </p:txBody>
      </p:sp>
      <p:sp>
        <p:nvSpPr>
          <p:cNvPr id="5" name="Text Box 5"/>
          <p:cNvSpPr txBox="1">
            <a:spLocks noChangeArrowheads="1"/>
          </p:cNvSpPr>
          <p:nvPr/>
        </p:nvSpPr>
        <p:spPr bwMode="auto">
          <a:xfrm>
            <a:off x="117231" y="3092451"/>
            <a:ext cx="1064846" cy="1426031"/>
          </a:xfrm>
          <a:prstGeom prst="rect">
            <a:avLst/>
          </a:prstGeom>
          <a:noFill/>
          <a:ln w="9525">
            <a:noFill/>
            <a:miter lim="800000"/>
            <a:headEnd/>
            <a:tailEnd type="none" w="lg" len="lg"/>
          </a:ln>
        </p:spPr>
        <p:txBody>
          <a:bodyPr wrap="square">
            <a:spAutoFit/>
          </a:bodyPr>
          <a:lstStyle/>
          <a:p>
            <a:pPr algn="ctr">
              <a:spcBef>
                <a:spcPct val="50000"/>
              </a:spcBef>
            </a:pPr>
            <a:r>
              <a:rPr lang="en-US" sz="1600" dirty="0" smtClean="0">
                <a:solidFill>
                  <a:srgbClr val="FFCC29"/>
                </a:solidFill>
                <a:latin typeface="Tekton Pro" pitchFamily="34" charset="0"/>
              </a:rPr>
              <a:t>Textbox, table, and chart in one group…</a:t>
            </a:r>
          </a:p>
        </p:txBody>
      </p:sp>
      <p:pic>
        <p:nvPicPr>
          <p:cNvPr id="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4288" y="2819400"/>
            <a:ext cx="3072512"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5"/>
          <p:cNvSpPr txBox="1">
            <a:spLocks noChangeArrowheads="1"/>
          </p:cNvSpPr>
          <p:nvPr/>
        </p:nvSpPr>
        <p:spPr bwMode="auto">
          <a:xfrm>
            <a:off x="4457700" y="3369212"/>
            <a:ext cx="1159608" cy="1204432"/>
          </a:xfrm>
          <a:prstGeom prst="rect">
            <a:avLst/>
          </a:prstGeom>
          <a:noFill/>
          <a:ln w="9525">
            <a:noFill/>
            <a:miter lim="800000"/>
            <a:headEnd/>
            <a:tailEnd type="none" w="lg" len="lg"/>
          </a:ln>
        </p:spPr>
        <p:txBody>
          <a:bodyPr wrap="square">
            <a:spAutoFit/>
          </a:bodyPr>
          <a:lstStyle/>
          <a:p>
            <a:pPr algn="ctr">
              <a:spcBef>
                <a:spcPct val="50000"/>
              </a:spcBef>
            </a:pPr>
            <a:r>
              <a:rPr lang="en-US" sz="1600" dirty="0" smtClean="0">
                <a:solidFill>
                  <a:srgbClr val="FFCC29"/>
                </a:solidFill>
                <a:latin typeface="Tekton Pro" pitchFamily="34" charset="0"/>
              </a:rPr>
              <a:t>…repeat once per instance when rendered</a:t>
            </a:r>
          </a:p>
        </p:txBody>
      </p:sp>
    </p:spTree>
    <p:extLst>
      <p:ext uri="{BB962C8B-B14F-4D97-AF65-F5344CB8AC3E}">
        <p14:creationId xmlns:p14="http://schemas.microsoft.com/office/powerpoint/2010/main" val="2823019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500"/>
                                        <p:tgtEl>
                                          <p:spTgt spid="307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8819" y="1752600"/>
            <a:ext cx="2352381" cy="4170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Basic </a:t>
            </a:r>
            <a:r>
              <a:rPr lang="en-US" dirty="0" err="1" smtClean="0"/>
              <a:t>Tablix</a:t>
            </a:r>
            <a:r>
              <a:rPr lang="en-US" dirty="0" smtClean="0"/>
              <a:t> Structure</a:t>
            </a:r>
            <a:endParaRPr lang="en-US" dirty="0"/>
          </a:p>
        </p:txBody>
      </p:sp>
      <p:sp>
        <p:nvSpPr>
          <p:cNvPr id="4" name="TextBox 3"/>
          <p:cNvSpPr txBox="1"/>
          <p:nvPr/>
        </p:nvSpPr>
        <p:spPr bwMode="auto">
          <a:xfrm>
            <a:off x="3833167" y="914400"/>
            <a:ext cx="1826529" cy="346249"/>
          </a:xfrm>
          <a:prstGeom prst="rect">
            <a:avLst/>
          </a:prstGeom>
          <a:noFill/>
          <a:ln w="9525">
            <a:noFill/>
            <a:miter lim="800000"/>
            <a:headEnd/>
            <a:tailEnd/>
          </a:ln>
        </p:spPr>
        <p:txBody>
          <a:bodyPr wrap="none" rtlCol="0">
            <a:spAutoFit/>
          </a:bodyPr>
          <a:lstStyle/>
          <a:p>
            <a:r>
              <a:rPr lang="en-US" sz="1800" dirty="0" smtClean="0">
                <a:solidFill>
                  <a:srgbClr val="FFCC29"/>
                </a:solidFill>
                <a:latin typeface="Tekton Pro" pitchFamily="34" charset="0"/>
              </a:rPr>
              <a:t>Static columns</a:t>
            </a:r>
            <a:endParaRPr lang="en-US" sz="1800" dirty="0">
              <a:solidFill>
                <a:srgbClr val="FFCC29"/>
              </a:solidFill>
              <a:latin typeface="Tekton Pro" pitchFamily="34" charset="0"/>
            </a:endParaRPr>
          </a:p>
        </p:txBody>
      </p:sp>
      <p:sp>
        <p:nvSpPr>
          <p:cNvPr id="6" name="Line 22"/>
          <p:cNvSpPr>
            <a:spLocks noChangeShapeType="1"/>
          </p:cNvSpPr>
          <p:nvPr/>
        </p:nvSpPr>
        <p:spPr bwMode="auto">
          <a:xfrm rot="10800000" flipH="1">
            <a:off x="4114799" y="1283731"/>
            <a:ext cx="523213" cy="430809"/>
          </a:xfrm>
          <a:prstGeom prst="line">
            <a:avLst/>
          </a:prstGeom>
          <a:noFill/>
          <a:ln w="38100">
            <a:solidFill>
              <a:schemeClr val="tx2"/>
            </a:solidFill>
            <a:round/>
            <a:headEnd type="triangle" w="med" len="med"/>
            <a:tailEnd/>
          </a:ln>
        </p:spPr>
        <p:txBody>
          <a:bodyPr/>
          <a:lstStyle/>
          <a:p>
            <a:endParaRPr lang="en-US" dirty="0">
              <a:solidFill>
                <a:srgbClr val="FFCC29"/>
              </a:solidFill>
            </a:endParaRPr>
          </a:p>
        </p:txBody>
      </p:sp>
      <p:sp>
        <p:nvSpPr>
          <p:cNvPr id="7" name="Line 22"/>
          <p:cNvSpPr>
            <a:spLocks noChangeShapeType="1"/>
          </p:cNvSpPr>
          <p:nvPr/>
        </p:nvSpPr>
        <p:spPr bwMode="auto">
          <a:xfrm rot="10800000">
            <a:off x="4624056" y="1283730"/>
            <a:ext cx="790890" cy="430810"/>
          </a:xfrm>
          <a:prstGeom prst="line">
            <a:avLst/>
          </a:prstGeom>
          <a:noFill/>
          <a:ln w="38100">
            <a:solidFill>
              <a:schemeClr val="tx2"/>
            </a:solidFill>
            <a:round/>
            <a:headEnd type="triangle" w="med" len="med"/>
            <a:tailEnd/>
          </a:ln>
        </p:spPr>
        <p:txBody>
          <a:bodyPr/>
          <a:lstStyle/>
          <a:p>
            <a:endParaRPr lang="en-US" dirty="0">
              <a:solidFill>
                <a:srgbClr val="FFCC29"/>
              </a:solidFill>
            </a:endParaRPr>
          </a:p>
        </p:txBody>
      </p:sp>
      <p:sp>
        <p:nvSpPr>
          <p:cNvPr id="8" name="TextBox 7"/>
          <p:cNvSpPr txBox="1"/>
          <p:nvPr/>
        </p:nvSpPr>
        <p:spPr bwMode="auto">
          <a:xfrm>
            <a:off x="6858000" y="3829069"/>
            <a:ext cx="1416148" cy="346249"/>
          </a:xfrm>
          <a:prstGeom prst="rect">
            <a:avLst/>
          </a:prstGeom>
          <a:noFill/>
          <a:ln w="9525">
            <a:noFill/>
            <a:miter lim="800000"/>
            <a:headEnd/>
            <a:tailEnd/>
          </a:ln>
        </p:spPr>
        <p:txBody>
          <a:bodyPr wrap="none" rtlCol="0">
            <a:spAutoFit/>
          </a:bodyPr>
          <a:lstStyle/>
          <a:p>
            <a:r>
              <a:rPr lang="en-US" sz="1800" dirty="0" smtClean="0">
                <a:solidFill>
                  <a:schemeClr val="tx1"/>
                </a:solidFill>
                <a:latin typeface="Tekton Pro" pitchFamily="34" charset="0"/>
              </a:rPr>
              <a:t>Detail rows</a:t>
            </a:r>
            <a:endParaRPr lang="en-US" sz="1800" dirty="0">
              <a:solidFill>
                <a:schemeClr val="tx1"/>
              </a:solidFill>
              <a:latin typeface="Tekton Pro" pitchFamily="34" charset="0"/>
            </a:endParaRPr>
          </a:p>
        </p:txBody>
      </p:sp>
      <p:sp>
        <p:nvSpPr>
          <p:cNvPr id="9" name="Line 22"/>
          <p:cNvSpPr>
            <a:spLocks noChangeShapeType="1"/>
          </p:cNvSpPr>
          <p:nvPr/>
        </p:nvSpPr>
        <p:spPr bwMode="auto">
          <a:xfrm rot="10800000" flipH="1" flipV="1">
            <a:off x="5805156" y="3829067"/>
            <a:ext cx="1052844" cy="184667"/>
          </a:xfrm>
          <a:prstGeom prst="line">
            <a:avLst/>
          </a:prstGeom>
          <a:noFill/>
          <a:ln w="38100">
            <a:solidFill>
              <a:schemeClr val="tx1"/>
            </a:solidFill>
            <a:round/>
            <a:headEnd type="triangle" w="med" len="med"/>
            <a:tailEnd/>
          </a:ln>
        </p:spPr>
        <p:txBody>
          <a:bodyPr/>
          <a:lstStyle/>
          <a:p>
            <a:endParaRPr lang="en-US" dirty="0"/>
          </a:p>
        </p:txBody>
      </p:sp>
      <p:sp>
        <p:nvSpPr>
          <p:cNvPr id="10" name="Line 22"/>
          <p:cNvSpPr>
            <a:spLocks noChangeShapeType="1"/>
          </p:cNvSpPr>
          <p:nvPr/>
        </p:nvSpPr>
        <p:spPr bwMode="auto">
          <a:xfrm rot="10800000" flipH="1" flipV="1">
            <a:off x="5805155" y="4013736"/>
            <a:ext cx="1052845" cy="0"/>
          </a:xfrm>
          <a:prstGeom prst="line">
            <a:avLst/>
          </a:prstGeom>
          <a:noFill/>
          <a:ln w="38100">
            <a:solidFill>
              <a:schemeClr val="tx1"/>
            </a:solidFill>
            <a:round/>
            <a:headEnd type="triangle" w="med" len="med"/>
            <a:tailEnd/>
          </a:ln>
        </p:spPr>
        <p:txBody>
          <a:bodyPr/>
          <a:lstStyle/>
          <a:p>
            <a:endParaRPr lang="en-US" dirty="0"/>
          </a:p>
        </p:txBody>
      </p:sp>
      <p:sp>
        <p:nvSpPr>
          <p:cNvPr id="11" name="Line 22"/>
          <p:cNvSpPr>
            <a:spLocks noChangeShapeType="1"/>
          </p:cNvSpPr>
          <p:nvPr/>
        </p:nvSpPr>
        <p:spPr bwMode="auto">
          <a:xfrm rot="10800000" flipH="1">
            <a:off x="5805154" y="4013735"/>
            <a:ext cx="1052846" cy="184665"/>
          </a:xfrm>
          <a:prstGeom prst="line">
            <a:avLst/>
          </a:prstGeom>
          <a:noFill/>
          <a:ln w="38100">
            <a:solidFill>
              <a:schemeClr val="tx1"/>
            </a:solidFill>
            <a:round/>
            <a:headEnd type="triangle" w="med" len="med"/>
            <a:tailEnd/>
          </a:ln>
        </p:spPr>
        <p:txBody>
          <a:bodyPr/>
          <a:lstStyle/>
          <a:p>
            <a:endParaRPr lang="en-US" dirty="0"/>
          </a:p>
        </p:txBody>
      </p:sp>
      <p:sp>
        <p:nvSpPr>
          <p:cNvPr id="12" name="TextBox 11"/>
          <p:cNvSpPr txBox="1"/>
          <p:nvPr/>
        </p:nvSpPr>
        <p:spPr bwMode="auto">
          <a:xfrm>
            <a:off x="6863097" y="2133602"/>
            <a:ext cx="1300356" cy="346249"/>
          </a:xfrm>
          <a:prstGeom prst="rect">
            <a:avLst/>
          </a:prstGeom>
          <a:noFill/>
          <a:ln w="9525">
            <a:noFill/>
            <a:miter lim="800000"/>
            <a:headEnd/>
            <a:tailEnd/>
          </a:ln>
        </p:spPr>
        <p:txBody>
          <a:bodyPr wrap="none" rtlCol="0">
            <a:spAutoFit/>
          </a:bodyPr>
          <a:lstStyle/>
          <a:p>
            <a:r>
              <a:rPr lang="en-US" sz="1800" dirty="0" smtClean="0">
                <a:solidFill>
                  <a:schemeClr val="tx1"/>
                </a:solidFill>
                <a:latin typeface="Tekton Pro" pitchFamily="34" charset="0"/>
              </a:rPr>
              <a:t>Detail row</a:t>
            </a:r>
            <a:endParaRPr lang="en-US" sz="1800" dirty="0">
              <a:solidFill>
                <a:schemeClr val="tx1"/>
              </a:solidFill>
              <a:latin typeface="Tekton Pro" pitchFamily="34" charset="0"/>
            </a:endParaRPr>
          </a:p>
        </p:txBody>
      </p:sp>
      <p:sp>
        <p:nvSpPr>
          <p:cNvPr id="14" name="Line 22"/>
          <p:cNvSpPr>
            <a:spLocks noChangeShapeType="1"/>
          </p:cNvSpPr>
          <p:nvPr/>
        </p:nvSpPr>
        <p:spPr bwMode="auto">
          <a:xfrm rot="10800000" flipH="1" flipV="1">
            <a:off x="5810252" y="2318269"/>
            <a:ext cx="1052845" cy="0"/>
          </a:xfrm>
          <a:prstGeom prst="line">
            <a:avLst/>
          </a:prstGeom>
          <a:noFill/>
          <a:ln w="38100">
            <a:solidFill>
              <a:schemeClr val="tx1"/>
            </a:solidFill>
            <a:round/>
            <a:headEnd type="triangle" w="med" len="med"/>
            <a:tailEnd/>
          </a:ln>
        </p:spPr>
        <p:txBody>
          <a:bodyPr/>
          <a:lstStyle/>
          <a:p>
            <a:endParaRPr lang="en-US" dirty="0"/>
          </a:p>
        </p:txBody>
      </p:sp>
      <p:sp>
        <p:nvSpPr>
          <p:cNvPr id="16" name="TextBox 15"/>
          <p:cNvSpPr txBox="1"/>
          <p:nvPr/>
        </p:nvSpPr>
        <p:spPr bwMode="auto">
          <a:xfrm>
            <a:off x="6863097" y="4914902"/>
            <a:ext cx="1416148" cy="346249"/>
          </a:xfrm>
          <a:prstGeom prst="rect">
            <a:avLst/>
          </a:prstGeom>
          <a:noFill/>
          <a:ln w="9525">
            <a:noFill/>
            <a:miter lim="800000"/>
            <a:headEnd/>
            <a:tailEnd/>
          </a:ln>
        </p:spPr>
        <p:txBody>
          <a:bodyPr wrap="none" rtlCol="0">
            <a:spAutoFit/>
          </a:bodyPr>
          <a:lstStyle/>
          <a:p>
            <a:r>
              <a:rPr lang="en-US" sz="1800" dirty="0" smtClean="0">
                <a:solidFill>
                  <a:schemeClr val="tx1"/>
                </a:solidFill>
                <a:latin typeface="Tekton Pro" pitchFamily="34" charset="0"/>
              </a:rPr>
              <a:t>Detail rows</a:t>
            </a:r>
            <a:endParaRPr lang="en-US" sz="1800" dirty="0">
              <a:solidFill>
                <a:schemeClr val="tx1"/>
              </a:solidFill>
              <a:latin typeface="Tekton Pro" pitchFamily="34" charset="0"/>
            </a:endParaRPr>
          </a:p>
        </p:txBody>
      </p:sp>
      <p:sp>
        <p:nvSpPr>
          <p:cNvPr id="17" name="Line 22"/>
          <p:cNvSpPr>
            <a:spLocks noChangeShapeType="1"/>
          </p:cNvSpPr>
          <p:nvPr/>
        </p:nvSpPr>
        <p:spPr bwMode="auto">
          <a:xfrm rot="10800000" flipH="1" flipV="1">
            <a:off x="5810253" y="4914900"/>
            <a:ext cx="1052844" cy="184667"/>
          </a:xfrm>
          <a:prstGeom prst="line">
            <a:avLst/>
          </a:prstGeom>
          <a:noFill/>
          <a:ln w="38100">
            <a:solidFill>
              <a:schemeClr val="tx1"/>
            </a:solidFill>
            <a:round/>
            <a:headEnd type="triangle" w="med" len="med"/>
            <a:tailEnd/>
          </a:ln>
        </p:spPr>
        <p:txBody>
          <a:bodyPr/>
          <a:lstStyle/>
          <a:p>
            <a:endParaRPr lang="en-US" dirty="0"/>
          </a:p>
        </p:txBody>
      </p:sp>
      <p:sp>
        <p:nvSpPr>
          <p:cNvPr id="18" name="Line 22"/>
          <p:cNvSpPr>
            <a:spLocks noChangeShapeType="1"/>
          </p:cNvSpPr>
          <p:nvPr/>
        </p:nvSpPr>
        <p:spPr bwMode="auto">
          <a:xfrm rot="10800000" flipH="1" flipV="1">
            <a:off x="5810252" y="5099569"/>
            <a:ext cx="1052845" cy="0"/>
          </a:xfrm>
          <a:prstGeom prst="line">
            <a:avLst/>
          </a:prstGeom>
          <a:noFill/>
          <a:ln w="38100">
            <a:solidFill>
              <a:schemeClr val="tx1"/>
            </a:solidFill>
            <a:round/>
            <a:headEnd type="triangle" w="med" len="med"/>
            <a:tailEnd/>
          </a:ln>
        </p:spPr>
        <p:txBody>
          <a:bodyPr/>
          <a:lstStyle/>
          <a:p>
            <a:endParaRPr lang="en-US" dirty="0"/>
          </a:p>
        </p:txBody>
      </p:sp>
      <p:sp>
        <p:nvSpPr>
          <p:cNvPr id="19" name="Line 22"/>
          <p:cNvSpPr>
            <a:spLocks noChangeShapeType="1"/>
          </p:cNvSpPr>
          <p:nvPr/>
        </p:nvSpPr>
        <p:spPr bwMode="auto">
          <a:xfrm rot="10800000" flipH="1">
            <a:off x="5810251" y="5099568"/>
            <a:ext cx="1052846" cy="184665"/>
          </a:xfrm>
          <a:prstGeom prst="line">
            <a:avLst/>
          </a:prstGeom>
          <a:noFill/>
          <a:ln w="38100">
            <a:solidFill>
              <a:schemeClr val="tx1"/>
            </a:solidFill>
            <a:round/>
            <a:headEnd type="triangle" w="med" len="med"/>
            <a:tailEnd/>
          </a:ln>
        </p:spPr>
        <p:txBody>
          <a:bodyPr/>
          <a:lstStyle/>
          <a:p>
            <a:endParaRPr lang="en-US" dirty="0"/>
          </a:p>
        </p:txBody>
      </p:sp>
      <p:sp>
        <p:nvSpPr>
          <p:cNvPr id="20" name="TextBox 19"/>
          <p:cNvSpPr txBox="1"/>
          <p:nvPr/>
        </p:nvSpPr>
        <p:spPr bwMode="auto">
          <a:xfrm>
            <a:off x="6863097" y="2971802"/>
            <a:ext cx="1416148" cy="346249"/>
          </a:xfrm>
          <a:prstGeom prst="rect">
            <a:avLst/>
          </a:prstGeom>
          <a:noFill/>
          <a:ln w="9525">
            <a:noFill/>
            <a:miter lim="800000"/>
            <a:headEnd/>
            <a:tailEnd/>
          </a:ln>
        </p:spPr>
        <p:txBody>
          <a:bodyPr wrap="none" rtlCol="0">
            <a:spAutoFit/>
          </a:bodyPr>
          <a:lstStyle/>
          <a:p>
            <a:r>
              <a:rPr lang="en-US" sz="1800" dirty="0" smtClean="0">
                <a:solidFill>
                  <a:schemeClr val="tx1"/>
                </a:solidFill>
                <a:latin typeface="Tekton Pro" pitchFamily="34" charset="0"/>
              </a:rPr>
              <a:t>Detail rows</a:t>
            </a:r>
            <a:endParaRPr lang="en-US" sz="1800" dirty="0">
              <a:solidFill>
                <a:schemeClr val="tx1"/>
              </a:solidFill>
              <a:latin typeface="Tekton Pro" pitchFamily="34" charset="0"/>
            </a:endParaRPr>
          </a:p>
        </p:txBody>
      </p:sp>
      <p:sp>
        <p:nvSpPr>
          <p:cNvPr id="21" name="Line 22"/>
          <p:cNvSpPr>
            <a:spLocks noChangeShapeType="1"/>
          </p:cNvSpPr>
          <p:nvPr/>
        </p:nvSpPr>
        <p:spPr bwMode="auto">
          <a:xfrm rot="10800000" flipH="1" flipV="1">
            <a:off x="5810253" y="2971800"/>
            <a:ext cx="1052844" cy="184667"/>
          </a:xfrm>
          <a:prstGeom prst="line">
            <a:avLst/>
          </a:prstGeom>
          <a:noFill/>
          <a:ln w="38100">
            <a:solidFill>
              <a:schemeClr val="tx1"/>
            </a:solidFill>
            <a:round/>
            <a:headEnd type="triangle" w="med" len="med"/>
            <a:tailEnd/>
          </a:ln>
        </p:spPr>
        <p:txBody>
          <a:bodyPr/>
          <a:lstStyle/>
          <a:p>
            <a:endParaRPr lang="en-US" dirty="0"/>
          </a:p>
        </p:txBody>
      </p:sp>
      <p:sp>
        <p:nvSpPr>
          <p:cNvPr id="22" name="Line 22"/>
          <p:cNvSpPr>
            <a:spLocks noChangeShapeType="1"/>
          </p:cNvSpPr>
          <p:nvPr/>
        </p:nvSpPr>
        <p:spPr bwMode="auto">
          <a:xfrm rot="10800000" flipH="1" flipV="1">
            <a:off x="5810252" y="3156469"/>
            <a:ext cx="1052845" cy="0"/>
          </a:xfrm>
          <a:prstGeom prst="line">
            <a:avLst/>
          </a:prstGeom>
          <a:noFill/>
          <a:ln w="38100">
            <a:solidFill>
              <a:schemeClr val="tx1"/>
            </a:solidFill>
            <a:round/>
            <a:headEnd type="triangle" w="med" len="med"/>
            <a:tailEnd/>
          </a:ln>
        </p:spPr>
        <p:txBody>
          <a:bodyPr/>
          <a:lstStyle/>
          <a:p>
            <a:endParaRPr lang="en-US" dirty="0"/>
          </a:p>
        </p:txBody>
      </p:sp>
      <p:sp>
        <p:nvSpPr>
          <p:cNvPr id="24" name="TextBox 23"/>
          <p:cNvSpPr txBox="1"/>
          <p:nvPr/>
        </p:nvSpPr>
        <p:spPr bwMode="auto">
          <a:xfrm>
            <a:off x="971550" y="1859518"/>
            <a:ext cx="1524007" cy="369332"/>
          </a:xfrm>
          <a:prstGeom prst="rect">
            <a:avLst/>
          </a:prstGeom>
          <a:noFill/>
          <a:ln w="9525">
            <a:noFill/>
            <a:miter lim="800000"/>
            <a:headEnd/>
            <a:tailEnd/>
          </a:ln>
        </p:spPr>
        <p:txBody>
          <a:bodyPr wrap="none" rtlCol="0">
            <a:spAutoFit/>
          </a:bodyPr>
          <a:lstStyle/>
          <a:p>
            <a:r>
              <a:rPr lang="en-US" sz="1800" dirty="0" smtClean="0">
                <a:solidFill>
                  <a:srgbClr val="C00000"/>
                </a:solidFill>
                <a:latin typeface="Tekton Pro" pitchFamily="34" charset="0"/>
              </a:rPr>
              <a:t>Group headers</a:t>
            </a:r>
            <a:endParaRPr lang="en-US" sz="1800" dirty="0">
              <a:solidFill>
                <a:srgbClr val="C00000"/>
              </a:solidFill>
              <a:latin typeface="Tekton Pro" pitchFamily="34" charset="0"/>
            </a:endParaRPr>
          </a:p>
        </p:txBody>
      </p:sp>
      <p:sp>
        <p:nvSpPr>
          <p:cNvPr id="25" name="Line 22"/>
          <p:cNvSpPr>
            <a:spLocks noChangeShapeType="1"/>
          </p:cNvSpPr>
          <p:nvPr/>
        </p:nvSpPr>
        <p:spPr bwMode="auto">
          <a:xfrm rot="10800000" flipV="1">
            <a:off x="2463502" y="2057400"/>
            <a:ext cx="965498" cy="0"/>
          </a:xfrm>
          <a:prstGeom prst="line">
            <a:avLst/>
          </a:prstGeom>
          <a:noFill/>
          <a:ln w="38100">
            <a:solidFill>
              <a:srgbClr val="CC0000"/>
            </a:solidFill>
            <a:round/>
            <a:headEnd type="triangle" w="med" len="med"/>
            <a:tailEnd/>
          </a:ln>
        </p:spPr>
        <p:txBody>
          <a:bodyPr/>
          <a:lstStyle/>
          <a:p>
            <a:endParaRPr lang="en-US" dirty="0"/>
          </a:p>
        </p:txBody>
      </p:sp>
      <p:sp>
        <p:nvSpPr>
          <p:cNvPr id="26" name="Line 22"/>
          <p:cNvSpPr>
            <a:spLocks noChangeShapeType="1"/>
          </p:cNvSpPr>
          <p:nvPr/>
        </p:nvSpPr>
        <p:spPr bwMode="auto">
          <a:xfrm rot="10800000">
            <a:off x="2463500" y="2057400"/>
            <a:ext cx="1007369" cy="685799"/>
          </a:xfrm>
          <a:prstGeom prst="line">
            <a:avLst/>
          </a:prstGeom>
          <a:noFill/>
          <a:ln w="38100">
            <a:solidFill>
              <a:srgbClr val="CC0000"/>
            </a:solidFill>
            <a:round/>
            <a:headEnd type="triangle" w="med" len="med"/>
            <a:tailEnd/>
          </a:ln>
        </p:spPr>
        <p:txBody>
          <a:bodyPr/>
          <a:lstStyle/>
          <a:p>
            <a:endParaRPr lang="en-US" dirty="0"/>
          </a:p>
        </p:txBody>
      </p:sp>
      <p:sp>
        <p:nvSpPr>
          <p:cNvPr id="27" name="Line 22"/>
          <p:cNvSpPr>
            <a:spLocks noChangeShapeType="1"/>
          </p:cNvSpPr>
          <p:nvPr/>
        </p:nvSpPr>
        <p:spPr bwMode="auto">
          <a:xfrm rot="10800000">
            <a:off x="2463499" y="2057400"/>
            <a:ext cx="965500" cy="1447799"/>
          </a:xfrm>
          <a:prstGeom prst="line">
            <a:avLst/>
          </a:prstGeom>
          <a:noFill/>
          <a:ln w="38100">
            <a:solidFill>
              <a:srgbClr val="CC0000"/>
            </a:solidFill>
            <a:round/>
            <a:headEnd type="triangle" w="med" len="med"/>
            <a:tailEnd/>
          </a:ln>
        </p:spPr>
        <p:txBody>
          <a:bodyPr/>
          <a:lstStyle/>
          <a:p>
            <a:endParaRPr lang="en-US" dirty="0"/>
          </a:p>
        </p:txBody>
      </p:sp>
      <p:sp>
        <p:nvSpPr>
          <p:cNvPr id="28" name="Line 22"/>
          <p:cNvSpPr>
            <a:spLocks noChangeShapeType="1"/>
          </p:cNvSpPr>
          <p:nvPr/>
        </p:nvSpPr>
        <p:spPr bwMode="auto">
          <a:xfrm rot="10800000">
            <a:off x="2495557" y="2057399"/>
            <a:ext cx="975313" cy="2590800"/>
          </a:xfrm>
          <a:prstGeom prst="line">
            <a:avLst/>
          </a:prstGeom>
          <a:noFill/>
          <a:ln w="38100">
            <a:solidFill>
              <a:srgbClr val="CC0000"/>
            </a:solidFill>
            <a:round/>
            <a:headEnd type="triangle" w="med" len="med"/>
            <a:tailEnd/>
          </a:ln>
        </p:spPr>
        <p:txBody>
          <a:bodyPr/>
          <a:lstStyle/>
          <a:p>
            <a:endParaRPr lang="en-US" dirty="0"/>
          </a:p>
        </p:txBody>
      </p:sp>
      <p:sp>
        <p:nvSpPr>
          <p:cNvPr id="29" name="TextBox 28"/>
          <p:cNvSpPr txBox="1"/>
          <p:nvPr/>
        </p:nvSpPr>
        <p:spPr bwMode="auto">
          <a:xfrm>
            <a:off x="971550" y="4126468"/>
            <a:ext cx="1473545" cy="369332"/>
          </a:xfrm>
          <a:prstGeom prst="rect">
            <a:avLst/>
          </a:prstGeom>
          <a:noFill/>
          <a:ln w="9525">
            <a:noFill/>
            <a:miter lim="800000"/>
            <a:headEnd/>
            <a:tailEnd/>
          </a:ln>
        </p:spPr>
        <p:txBody>
          <a:bodyPr wrap="none" rtlCol="0">
            <a:spAutoFit/>
          </a:bodyPr>
          <a:lstStyle/>
          <a:p>
            <a:r>
              <a:rPr lang="en-US" sz="1800" dirty="0" smtClean="0">
                <a:solidFill>
                  <a:srgbClr val="C00000"/>
                </a:solidFill>
                <a:latin typeface="Tekton Pro" pitchFamily="34" charset="0"/>
              </a:rPr>
              <a:t>Group footers</a:t>
            </a:r>
            <a:endParaRPr lang="en-US" sz="1800" dirty="0">
              <a:solidFill>
                <a:srgbClr val="C00000"/>
              </a:solidFill>
              <a:latin typeface="Tekton Pro" pitchFamily="34" charset="0"/>
            </a:endParaRPr>
          </a:p>
        </p:txBody>
      </p:sp>
      <p:sp>
        <p:nvSpPr>
          <p:cNvPr id="31" name="Line 22"/>
          <p:cNvSpPr>
            <a:spLocks noChangeShapeType="1"/>
          </p:cNvSpPr>
          <p:nvPr/>
        </p:nvSpPr>
        <p:spPr bwMode="auto">
          <a:xfrm rot="10800000" flipV="1">
            <a:off x="2463498" y="2502934"/>
            <a:ext cx="1007372" cy="1808200"/>
          </a:xfrm>
          <a:prstGeom prst="line">
            <a:avLst/>
          </a:prstGeom>
          <a:noFill/>
          <a:ln w="38100">
            <a:solidFill>
              <a:srgbClr val="CC0000"/>
            </a:solidFill>
            <a:round/>
            <a:headEnd type="triangle" w="med" len="med"/>
            <a:tailEnd/>
          </a:ln>
        </p:spPr>
        <p:txBody>
          <a:bodyPr/>
          <a:lstStyle/>
          <a:p>
            <a:endParaRPr lang="en-US" dirty="0"/>
          </a:p>
        </p:txBody>
      </p:sp>
      <p:sp>
        <p:nvSpPr>
          <p:cNvPr id="32" name="Line 22"/>
          <p:cNvSpPr>
            <a:spLocks noChangeShapeType="1"/>
          </p:cNvSpPr>
          <p:nvPr/>
        </p:nvSpPr>
        <p:spPr bwMode="auto">
          <a:xfrm rot="10800000" flipV="1">
            <a:off x="2464138" y="3407034"/>
            <a:ext cx="1006732" cy="904100"/>
          </a:xfrm>
          <a:prstGeom prst="line">
            <a:avLst/>
          </a:prstGeom>
          <a:noFill/>
          <a:ln w="38100">
            <a:solidFill>
              <a:srgbClr val="CC0000"/>
            </a:solidFill>
            <a:round/>
            <a:headEnd type="triangle" w="med" len="med"/>
            <a:tailEnd/>
          </a:ln>
        </p:spPr>
        <p:txBody>
          <a:bodyPr/>
          <a:lstStyle/>
          <a:p>
            <a:endParaRPr lang="en-US" dirty="0"/>
          </a:p>
        </p:txBody>
      </p:sp>
      <p:sp>
        <p:nvSpPr>
          <p:cNvPr id="33" name="Line 22"/>
          <p:cNvSpPr>
            <a:spLocks noChangeShapeType="1"/>
          </p:cNvSpPr>
          <p:nvPr/>
        </p:nvSpPr>
        <p:spPr bwMode="auto">
          <a:xfrm rot="10800000">
            <a:off x="2495556" y="4311134"/>
            <a:ext cx="975313" cy="184666"/>
          </a:xfrm>
          <a:prstGeom prst="line">
            <a:avLst/>
          </a:prstGeom>
          <a:noFill/>
          <a:ln w="38100">
            <a:solidFill>
              <a:srgbClr val="CC0000"/>
            </a:solidFill>
            <a:round/>
            <a:headEnd type="triangle" w="med" len="med"/>
            <a:tailEnd/>
          </a:ln>
        </p:spPr>
        <p:txBody>
          <a:bodyPr/>
          <a:lstStyle/>
          <a:p>
            <a:endParaRPr lang="en-US" dirty="0"/>
          </a:p>
        </p:txBody>
      </p:sp>
      <p:sp>
        <p:nvSpPr>
          <p:cNvPr id="34" name="Line 22"/>
          <p:cNvSpPr>
            <a:spLocks noChangeShapeType="1"/>
          </p:cNvSpPr>
          <p:nvPr/>
        </p:nvSpPr>
        <p:spPr bwMode="auto">
          <a:xfrm rot="10800000">
            <a:off x="2464138" y="4311134"/>
            <a:ext cx="1006732" cy="1251466"/>
          </a:xfrm>
          <a:prstGeom prst="line">
            <a:avLst/>
          </a:prstGeom>
          <a:noFill/>
          <a:ln w="38100">
            <a:solidFill>
              <a:srgbClr val="CC0000"/>
            </a:solidFill>
            <a:round/>
            <a:headEnd type="triangle" w="med" len="med"/>
            <a:tailEnd/>
          </a:ln>
        </p:spPr>
        <p:txBody>
          <a:bodyPr/>
          <a:lstStyle/>
          <a:p>
            <a:endParaRPr lang="en-US" dirty="0"/>
          </a:p>
        </p:txBody>
      </p:sp>
      <p:sp>
        <p:nvSpPr>
          <p:cNvPr id="35" name="TextBox 34"/>
          <p:cNvSpPr txBox="1"/>
          <p:nvPr/>
        </p:nvSpPr>
        <p:spPr bwMode="auto">
          <a:xfrm>
            <a:off x="5809620" y="1688068"/>
            <a:ext cx="1659429" cy="346249"/>
          </a:xfrm>
          <a:prstGeom prst="rect">
            <a:avLst/>
          </a:prstGeom>
          <a:noFill/>
          <a:ln w="9525">
            <a:noFill/>
            <a:miter lim="800000"/>
            <a:headEnd/>
            <a:tailEnd/>
          </a:ln>
        </p:spPr>
        <p:txBody>
          <a:bodyPr wrap="none" rtlCol="0">
            <a:spAutoFit/>
          </a:bodyPr>
          <a:lstStyle/>
          <a:p>
            <a:r>
              <a:rPr lang="en-US" sz="1800" dirty="0" err="1" smtClean="0">
                <a:solidFill>
                  <a:srgbClr val="FFCC29"/>
                </a:solidFill>
                <a:latin typeface="Tekton Pro" pitchFamily="34" charset="0"/>
              </a:rPr>
              <a:t>Tablix</a:t>
            </a:r>
            <a:r>
              <a:rPr lang="en-US" sz="1800" dirty="0" smtClean="0">
                <a:solidFill>
                  <a:srgbClr val="FFCC29"/>
                </a:solidFill>
                <a:latin typeface="Tekton Pro" pitchFamily="34" charset="0"/>
              </a:rPr>
              <a:t> header</a:t>
            </a:r>
            <a:endParaRPr lang="en-US" sz="1800" dirty="0">
              <a:solidFill>
                <a:srgbClr val="FFCC29"/>
              </a:solidFill>
              <a:latin typeface="Tekton Pro" pitchFamily="34" charset="0"/>
            </a:endParaRPr>
          </a:p>
        </p:txBody>
      </p:sp>
      <p:sp>
        <p:nvSpPr>
          <p:cNvPr id="36" name="TextBox 35"/>
          <p:cNvSpPr txBox="1"/>
          <p:nvPr/>
        </p:nvSpPr>
        <p:spPr bwMode="auto">
          <a:xfrm>
            <a:off x="5817495" y="5602843"/>
            <a:ext cx="1556836" cy="346249"/>
          </a:xfrm>
          <a:prstGeom prst="rect">
            <a:avLst/>
          </a:prstGeom>
          <a:noFill/>
          <a:ln w="9525">
            <a:noFill/>
            <a:miter lim="800000"/>
            <a:headEnd/>
            <a:tailEnd/>
          </a:ln>
        </p:spPr>
        <p:txBody>
          <a:bodyPr wrap="none" rtlCol="0">
            <a:spAutoFit/>
          </a:bodyPr>
          <a:lstStyle/>
          <a:p>
            <a:r>
              <a:rPr lang="en-US" sz="1800" dirty="0" err="1" smtClean="0">
                <a:solidFill>
                  <a:srgbClr val="FFCC29"/>
                </a:solidFill>
                <a:latin typeface="Tekton Pro" pitchFamily="34" charset="0"/>
              </a:rPr>
              <a:t>Tablix</a:t>
            </a:r>
            <a:r>
              <a:rPr lang="en-US" sz="1800" dirty="0" smtClean="0">
                <a:solidFill>
                  <a:srgbClr val="FFCC29"/>
                </a:solidFill>
                <a:latin typeface="Tekton Pro" pitchFamily="34" charset="0"/>
              </a:rPr>
              <a:t> footer</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514261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7"/>
                                        </p:tgtEl>
                                      </p:cBhvr>
                                    </p:animEffect>
                                    <p:set>
                                      <p:cBhvr>
                                        <p:cTn id="24" dur="1" fill="hold">
                                          <p:stCondLst>
                                            <p:cond delay="499"/>
                                          </p:stCondLst>
                                        </p:cTn>
                                        <p:tgtEl>
                                          <p:spTgt spid="7"/>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grpId="1" nodeType="clickEffect">
                                  <p:stCondLst>
                                    <p:cond delay="0"/>
                                  </p:stCondLst>
                                  <p:childTnLst>
                                    <p:animEffect transition="out" filter="fade">
                                      <p:cBhvr>
                                        <p:cTn id="67" dur="500"/>
                                        <p:tgtEl>
                                          <p:spTgt spid="14"/>
                                        </p:tgtEl>
                                      </p:cBhvr>
                                    </p:animEffect>
                                    <p:set>
                                      <p:cBhvr>
                                        <p:cTn id="68" dur="1" fill="hold">
                                          <p:stCondLst>
                                            <p:cond delay="499"/>
                                          </p:stCondLst>
                                        </p:cTn>
                                        <p:tgtEl>
                                          <p:spTgt spid="14"/>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12"/>
                                        </p:tgtEl>
                                      </p:cBhvr>
                                    </p:animEffect>
                                    <p:set>
                                      <p:cBhvr>
                                        <p:cTn id="71" dur="1" fill="hold">
                                          <p:stCondLst>
                                            <p:cond delay="499"/>
                                          </p:stCondLst>
                                        </p:cTn>
                                        <p:tgtEl>
                                          <p:spTgt spid="12"/>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21"/>
                                        </p:tgtEl>
                                      </p:cBhvr>
                                    </p:animEffect>
                                    <p:set>
                                      <p:cBhvr>
                                        <p:cTn id="74" dur="1" fill="hold">
                                          <p:stCondLst>
                                            <p:cond delay="499"/>
                                          </p:stCondLst>
                                        </p:cTn>
                                        <p:tgtEl>
                                          <p:spTgt spid="21"/>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22"/>
                                        </p:tgtEl>
                                      </p:cBhvr>
                                    </p:animEffect>
                                    <p:set>
                                      <p:cBhvr>
                                        <p:cTn id="77" dur="1" fill="hold">
                                          <p:stCondLst>
                                            <p:cond delay="499"/>
                                          </p:stCondLst>
                                        </p:cTn>
                                        <p:tgtEl>
                                          <p:spTgt spid="22"/>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20"/>
                                        </p:tgtEl>
                                      </p:cBhvr>
                                    </p:animEffect>
                                    <p:set>
                                      <p:cBhvr>
                                        <p:cTn id="80" dur="1" fill="hold">
                                          <p:stCondLst>
                                            <p:cond delay="499"/>
                                          </p:stCondLst>
                                        </p:cTn>
                                        <p:tgtEl>
                                          <p:spTgt spid="20"/>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9"/>
                                        </p:tgtEl>
                                      </p:cBhvr>
                                    </p:animEffect>
                                    <p:set>
                                      <p:cBhvr>
                                        <p:cTn id="83" dur="1" fill="hold">
                                          <p:stCondLst>
                                            <p:cond delay="499"/>
                                          </p:stCondLst>
                                        </p:cTn>
                                        <p:tgtEl>
                                          <p:spTgt spid="9"/>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10"/>
                                        </p:tgtEl>
                                      </p:cBhvr>
                                    </p:animEffect>
                                    <p:set>
                                      <p:cBhvr>
                                        <p:cTn id="86" dur="1" fill="hold">
                                          <p:stCondLst>
                                            <p:cond delay="499"/>
                                          </p:stCondLst>
                                        </p:cTn>
                                        <p:tgtEl>
                                          <p:spTgt spid="10"/>
                                        </p:tgtEl>
                                        <p:attrNameLst>
                                          <p:attrName>style.visibility</p:attrName>
                                        </p:attrNameLst>
                                      </p:cBhvr>
                                      <p:to>
                                        <p:strVal val="hidden"/>
                                      </p:to>
                                    </p:set>
                                  </p:childTnLst>
                                </p:cTn>
                              </p:par>
                              <p:par>
                                <p:cTn id="87" presetID="10" presetClass="exit" presetSubtype="0" fill="hold" grpId="1" nodeType="withEffect">
                                  <p:stCondLst>
                                    <p:cond delay="0"/>
                                  </p:stCondLst>
                                  <p:childTnLst>
                                    <p:animEffect transition="out" filter="fade">
                                      <p:cBhvr>
                                        <p:cTn id="88" dur="500"/>
                                        <p:tgtEl>
                                          <p:spTgt spid="11"/>
                                        </p:tgtEl>
                                      </p:cBhvr>
                                    </p:animEffect>
                                    <p:set>
                                      <p:cBhvr>
                                        <p:cTn id="89" dur="1" fill="hold">
                                          <p:stCondLst>
                                            <p:cond delay="499"/>
                                          </p:stCondLst>
                                        </p:cTn>
                                        <p:tgtEl>
                                          <p:spTgt spid="11"/>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500"/>
                                        <p:tgtEl>
                                          <p:spTgt spid="17"/>
                                        </p:tgtEl>
                                      </p:cBhvr>
                                    </p:animEffect>
                                    <p:set>
                                      <p:cBhvr>
                                        <p:cTn id="95" dur="1" fill="hold">
                                          <p:stCondLst>
                                            <p:cond delay="499"/>
                                          </p:stCondLst>
                                        </p:cTn>
                                        <p:tgtEl>
                                          <p:spTgt spid="17"/>
                                        </p:tgtEl>
                                        <p:attrNameLst>
                                          <p:attrName>style.visibility</p:attrName>
                                        </p:attrNameLst>
                                      </p:cBhvr>
                                      <p:to>
                                        <p:strVal val="hidden"/>
                                      </p:to>
                                    </p:set>
                                  </p:childTnLst>
                                </p:cTn>
                              </p:par>
                              <p:par>
                                <p:cTn id="96" presetID="10" presetClass="exit" presetSubtype="0" fill="hold" grpId="1" nodeType="withEffect">
                                  <p:stCondLst>
                                    <p:cond delay="0"/>
                                  </p:stCondLst>
                                  <p:childTnLst>
                                    <p:animEffect transition="out" filter="fade">
                                      <p:cBhvr>
                                        <p:cTn id="97" dur="500"/>
                                        <p:tgtEl>
                                          <p:spTgt spid="18"/>
                                        </p:tgtEl>
                                      </p:cBhvr>
                                    </p:animEffect>
                                    <p:set>
                                      <p:cBhvr>
                                        <p:cTn id="98" dur="1" fill="hold">
                                          <p:stCondLst>
                                            <p:cond delay="499"/>
                                          </p:stCondLst>
                                        </p:cTn>
                                        <p:tgtEl>
                                          <p:spTgt spid="18"/>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19"/>
                                        </p:tgtEl>
                                      </p:cBhvr>
                                    </p:animEffect>
                                    <p:set>
                                      <p:cBhvr>
                                        <p:cTn id="101" dur="1" fill="hold">
                                          <p:stCondLst>
                                            <p:cond delay="499"/>
                                          </p:stCondLst>
                                        </p:cTn>
                                        <p:tgtEl>
                                          <p:spTgt spid="19"/>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16"/>
                                        </p:tgtEl>
                                      </p:cBhvr>
                                    </p:animEffect>
                                    <p:set>
                                      <p:cBhvr>
                                        <p:cTn id="104" dur="1" fill="hold">
                                          <p:stCondLst>
                                            <p:cond delay="499"/>
                                          </p:stCondLst>
                                        </p:cTn>
                                        <p:tgtEl>
                                          <p:spTgt spid="16"/>
                                        </p:tgtEl>
                                        <p:attrNameLst>
                                          <p:attrName>style.visibility</p:attrName>
                                        </p:attrNameLst>
                                      </p:cBhvr>
                                      <p:to>
                                        <p:strVal val="hidden"/>
                                      </p:to>
                                    </p:set>
                                  </p:childTnLst>
                                </p:cTn>
                              </p:par>
                              <p:par>
                                <p:cTn id="105" presetID="10" presetClass="entr" presetSubtype="0" fill="hold" grpId="0" nodeType="with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500"/>
                                        <p:tgtEl>
                                          <p:spTgt spid="24"/>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25"/>
                                        </p:tgtEl>
                                        <p:attrNameLst>
                                          <p:attrName>style.visibility</p:attrName>
                                        </p:attrNameLst>
                                      </p:cBhvr>
                                      <p:to>
                                        <p:strVal val="visible"/>
                                      </p:to>
                                    </p:set>
                                    <p:animEffect transition="in" filter="fade">
                                      <p:cBhvr>
                                        <p:cTn id="110" dur="500"/>
                                        <p:tgtEl>
                                          <p:spTgt spid="25"/>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26"/>
                                        </p:tgtEl>
                                        <p:attrNameLst>
                                          <p:attrName>style.visibility</p:attrName>
                                        </p:attrNameLst>
                                      </p:cBhvr>
                                      <p:to>
                                        <p:strVal val="visible"/>
                                      </p:to>
                                    </p:set>
                                    <p:animEffect transition="in" filter="fade">
                                      <p:cBhvr>
                                        <p:cTn id="113" dur="500"/>
                                        <p:tgtEl>
                                          <p:spTgt spid="26"/>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27"/>
                                        </p:tgtEl>
                                        <p:attrNameLst>
                                          <p:attrName>style.visibility</p:attrName>
                                        </p:attrNameLst>
                                      </p:cBhvr>
                                      <p:to>
                                        <p:strVal val="visible"/>
                                      </p:to>
                                    </p:set>
                                    <p:animEffect transition="in" filter="fade">
                                      <p:cBhvr>
                                        <p:cTn id="116" dur="500"/>
                                        <p:tgtEl>
                                          <p:spTgt spid="27"/>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28"/>
                                        </p:tgtEl>
                                        <p:attrNameLst>
                                          <p:attrName>style.visibility</p:attrName>
                                        </p:attrNameLst>
                                      </p:cBhvr>
                                      <p:to>
                                        <p:strVal val="visible"/>
                                      </p:to>
                                    </p:set>
                                    <p:animEffect transition="in" filter="fade">
                                      <p:cBhvr>
                                        <p:cTn id="119" dur="500"/>
                                        <p:tgtEl>
                                          <p:spTgt spid="28"/>
                                        </p:tgtEl>
                                      </p:cBhvr>
                                    </p:animEffect>
                                  </p:childTnLst>
                                </p:cTn>
                              </p:par>
                            </p:childTnLst>
                          </p:cTn>
                        </p:par>
                      </p:childTnLst>
                    </p:cTn>
                  </p:par>
                  <p:par>
                    <p:cTn id="120" fill="hold">
                      <p:stCondLst>
                        <p:cond delay="indefinite"/>
                      </p:stCondLst>
                      <p:childTnLst>
                        <p:par>
                          <p:cTn id="121" fill="hold">
                            <p:stCondLst>
                              <p:cond delay="0"/>
                            </p:stCondLst>
                            <p:childTnLst>
                              <p:par>
                                <p:cTn id="122" presetID="10" presetClass="exit" presetSubtype="0" fill="hold" grpId="1" nodeType="clickEffect">
                                  <p:stCondLst>
                                    <p:cond delay="0"/>
                                  </p:stCondLst>
                                  <p:childTnLst>
                                    <p:animEffect transition="out" filter="fade">
                                      <p:cBhvr>
                                        <p:cTn id="123" dur="500"/>
                                        <p:tgtEl>
                                          <p:spTgt spid="24"/>
                                        </p:tgtEl>
                                      </p:cBhvr>
                                    </p:animEffect>
                                    <p:set>
                                      <p:cBhvr>
                                        <p:cTn id="124" dur="1" fill="hold">
                                          <p:stCondLst>
                                            <p:cond delay="499"/>
                                          </p:stCondLst>
                                        </p:cTn>
                                        <p:tgtEl>
                                          <p:spTgt spid="24"/>
                                        </p:tgtEl>
                                        <p:attrNameLst>
                                          <p:attrName>style.visibility</p:attrName>
                                        </p:attrNameLst>
                                      </p:cBhvr>
                                      <p:to>
                                        <p:strVal val="hidden"/>
                                      </p:to>
                                    </p:set>
                                  </p:childTnLst>
                                </p:cTn>
                              </p:par>
                              <p:par>
                                <p:cTn id="125" presetID="10" presetClass="exit" presetSubtype="0" fill="hold" grpId="1" nodeType="withEffect">
                                  <p:stCondLst>
                                    <p:cond delay="0"/>
                                  </p:stCondLst>
                                  <p:childTnLst>
                                    <p:animEffect transition="out" filter="fade">
                                      <p:cBhvr>
                                        <p:cTn id="126" dur="500"/>
                                        <p:tgtEl>
                                          <p:spTgt spid="25"/>
                                        </p:tgtEl>
                                      </p:cBhvr>
                                    </p:animEffect>
                                    <p:set>
                                      <p:cBhvr>
                                        <p:cTn id="127" dur="1" fill="hold">
                                          <p:stCondLst>
                                            <p:cond delay="499"/>
                                          </p:stCondLst>
                                        </p:cTn>
                                        <p:tgtEl>
                                          <p:spTgt spid="25"/>
                                        </p:tgtEl>
                                        <p:attrNameLst>
                                          <p:attrName>style.visibility</p:attrName>
                                        </p:attrNameLst>
                                      </p:cBhvr>
                                      <p:to>
                                        <p:strVal val="hidden"/>
                                      </p:to>
                                    </p:set>
                                  </p:childTnLst>
                                </p:cTn>
                              </p:par>
                              <p:par>
                                <p:cTn id="128" presetID="10" presetClass="exit" presetSubtype="0" fill="hold" grpId="1" nodeType="withEffect">
                                  <p:stCondLst>
                                    <p:cond delay="0"/>
                                  </p:stCondLst>
                                  <p:childTnLst>
                                    <p:animEffect transition="out" filter="fade">
                                      <p:cBhvr>
                                        <p:cTn id="129" dur="500"/>
                                        <p:tgtEl>
                                          <p:spTgt spid="26"/>
                                        </p:tgtEl>
                                      </p:cBhvr>
                                    </p:animEffect>
                                    <p:set>
                                      <p:cBhvr>
                                        <p:cTn id="130" dur="1" fill="hold">
                                          <p:stCondLst>
                                            <p:cond delay="499"/>
                                          </p:stCondLst>
                                        </p:cTn>
                                        <p:tgtEl>
                                          <p:spTgt spid="26"/>
                                        </p:tgtEl>
                                        <p:attrNameLst>
                                          <p:attrName>style.visibility</p:attrName>
                                        </p:attrNameLst>
                                      </p:cBhvr>
                                      <p:to>
                                        <p:strVal val="hidden"/>
                                      </p:to>
                                    </p:set>
                                  </p:childTnLst>
                                </p:cTn>
                              </p:par>
                              <p:par>
                                <p:cTn id="131" presetID="10" presetClass="exit" presetSubtype="0" fill="hold" grpId="1" nodeType="withEffect">
                                  <p:stCondLst>
                                    <p:cond delay="0"/>
                                  </p:stCondLst>
                                  <p:childTnLst>
                                    <p:animEffect transition="out" filter="fade">
                                      <p:cBhvr>
                                        <p:cTn id="132" dur="500"/>
                                        <p:tgtEl>
                                          <p:spTgt spid="27"/>
                                        </p:tgtEl>
                                      </p:cBhvr>
                                    </p:animEffect>
                                    <p:set>
                                      <p:cBhvr>
                                        <p:cTn id="133" dur="1" fill="hold">
                                          <p:stCondLst>
                                            <p:cond delay="499"/>
                                          </p:stCondLst>
                                        </p:cTn>
                                        <p:tgtEl>
                                          <p:spTgt spid="27"/>
                                        </p:tgtEl>
                                        <p:attrNameLst>
                                          <p:attrName>style.visibility</p:attrName>
                                        </p:attrNameLst>
                                      </p:cBhvr>
                                      <p:to>
                                        <p:strVal val="hidden"/>
                                      </p:to>
                                    </p:set>
                                  </p:childTnLst>
                                </p:cTn>
                              </p:par>
                              <p:par>
                                <p:cTn id="134" presetID="10" presetClass="exit" presetSubtype="0" fill="hold" grpId="1" nodeType="withEffect">
                                  <p:stCondLst>
                                    <p:cond delay="0"/>
                                  </p:stCondLst>
                                  <p:childTnLst>
                                    <p:animEffect transition="out" filter="fade">
                                      <p:cBhvr>
                                        <p:cTn id="135" dur="500"/>
                                        <p:tgtEl>
                                          <p:spTgt spid="28"/>
                                        </p:tgtEl>
                                      </p:cBhvr>
                                    </p:animEffect>
                                    <p:set>
                                      <p:cBhvr>
                                        <p:cTn id="136" dur="1" fill="hold">
                                          <p:stCondLst>
                                            <p:cond delay="499"/>
                                          </p:stCondLst>
                                        </p:cTn>
                                        <p:tgtEl>
                                          <p:spTgt spid="28"/>
                                        </p:tgtEl>
                                        <p:attrNameLst>
                                          <p:attrName>style.visibility</p:attrName>
                                        </p:attrNameLst>
                                      </p:cBhvr>
                                      <p:to>
                                        <p:strVal val="hidden"/>
                                      </p:to>
                                    </p:set>
                                  </p:childTnLst>
                                </p:cTn>
                              </p:par>
                              <p:par>
                                <p:cTn id="137" presetID="10" presetClass="entr" presetSubtype="0" fill="hold" grpId="0" nodeType="withEffect">
                                  <p:stCondLst>
                                    <p:cond delay="0"/>
                                  </p:stCondLst>
                                  <p:childTnLst>
                                    <p:set>
                                      <p:cBhvr>
                                        <p:cTn id="138" dur="1" fill="hold">
                                          <p:stCondLst>
                                            <p:cond delay="0"/>
                                          </p:stCondLst>
                                        </p:cTn>
                                        <p:tgtEl>
                                          <p:spTgt spid="29"/>
                                        </p:tgtEl>
                                        <p:attrNameLst>
                                          <p:attrName>style.visibility</p:attrName>
                                        </p:attrNameLst>
                                      </p:cBhvr>
                                      <p:to>
                                        <p:strVal val="visible"/>
                                      </p:to>
                                    </p:set>
                                    <p:animEffect transition="in" filter="fade">
                                      <p:cBhvr>
                                        <p:cTn id="139" dur="500"/>
                                        <p:tgtEl>
                                          <p:spTgt spid="29"/>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31"/>
                                        </p:tgtEl>
                                        <p:attrNameLst>
                                          <p:attrName>style.visibility</p:attrName>
                                        </p:attrNameLst>
                                      </p:cBhvr>
                                      <p:to>
                                        <p:strVal val="visible"/>
                                      </p:to>
                                    </p:set>
                                    <p:animEffect transition="in" filter="fade">
                                      <p:cBhvr>
                                        <p:cTn id="142" dur="500"/>
                                        <p:tgtEl>
                                          <p:spTgt spid="31"/>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32"/>
                                        </p:tgtEl>
                                        <p:attrNameLst>
                                          <p:attrName>style.visibility</p:attrName>
                                        </p:attrNameLst>
                                      </p:cBhvr>
                                      <p:to>
                                        <p:strVal val="visible"/>
                                      </p:to>
                                    </p:set>
                                    <p:animEffect transition="in" filter="fade">
                                      <p:cBhvr>
                                        <p:cTn id="145" dur="500"/>
                                        <p:tgtEl>
                                          <p:spTgt spid="32"/>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33"/>
                                        </p:tgtEl>
                                        <p:attrNameLst>
                                          <p:attrName>style.visibility</p:attrName>
                                        </p:attrNameLst>
                                      </p:cBhvr>
                                      <p:to>
                                        <p:strVal val="visible"/>
                                      </p:to>
                                    </p:set>
                                    <p:animEffect transition="in" filter="fade">
                                      <p:cBhvr>
                                        <p:cTn id="148" dur="500"/>
                                        <p:tgtEl>
                                          <p:spTgt spid="33"/>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34"/>
                                        </p:tgtEl>
                                        <p:attrNameLst>
                                          <p:attrName>style.visibility</p:attrName>
                                        </p:attrNameLst>
                                      </p:cBhvr>
                                      <p:to>
                                        <p:strVal val="visible"/>
                                      </p:to>
                                    </p:set>
                                    <p:animEffect transition="in" filter="fade">
                                      <p:cBhvr>
                                        <p:cTn id="151" dur="500"/>
                                        <p:tgtEl>
                                          <p:spTgt spid="34"/>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xit" presetSubtype="0" fill="hold" grpId="1" nodeType="clickEffect">
                                  <p:stCondLst>
                                    <p:cond delay="0"/>
                                  </p:stCondLst>
                                  <p:childTnLst>
                                    <p:animEffect transition="out" filter="fade">
                                      <p:cBhvr>
                                        <p:cTn id="155" dur="500"/>
                                        <p:tgtEl>
                                          <p:spTgt spid="29"/>
                                        </p:tgtEl>
                                      </p:cBhvr>
                                    </p:animEffect>
                                    <p:set>
                                      <p:cBhvr>
                                        <p:cTn id="156" dur="1" fill="hold">
                                          <p:stCondLst>
                                            <p:cond delay="499"/>
                                          </p:stCondLst>
                                        </p:cTn>
                                        <p:tgtEl>
                                          <p:spTgt spid="29"/>
                                        </p:tgtEl>
                                        <p:attrNameLst>
                                          <p:attrName>style.visibility</p:attrName>
                                        </p:attrNameLst>
                                      </p:cBhvr>
                                      <p:to>
                                        <p:strVal val="hidden"/>
                                      </p:to>
                                    </p:set>
                                  </p:childTnLst>
                                </p:cTn>
                              </p:par>
                              <p:par>
                                <p:cTn id="157" presetID="10" presetClass="exit" presetSubtype="0" fill="hold" grpId="1" nodeType="withEffect">
                                  <p:stCondLst>
                                    <p:cond delay="0"/>
                                  </p:stCondLst>
                                  <p:childTnLst>
                                    <p:animEffect transition="out" filter="fade">
                                      <p:cBhvr>
                                        <p:cTn id="158" dur="500"/>
                                        <p:tgtEl>
                                          <p:spTgt spid="31"/>
                                        </p:tgtEl>
                                      </p:cBhvr>
                                    </p:animEffect>
                                    <p:set>
                                      <p:cBhvr>
                                        <p:cTn id="159" dur="1" fill="hold">
                                          <p:stCondLst>
                                            <p:cond delay="499"/>
                                          </p:stCondLst>
                                        </p:cTn>
                                        <p:tgtEl>
                                          <p:spTgt spid="31"/>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32"/>
                                        </p:tgtEl>
                                      </p:cBhvr>
                                    </p:animEffect>
                                    <p:set>
                                      <p:cBhvr>
                                        <p:cTn id="162" dur="1" fill="hold">
                                          <p:stCondLst>
                                            <p:cond delay="499"/>
                                          </p:stCondLst>
                                        </p:cTn>
                                        <p:tgtEl>
                                          <p:spTgt spid="32"/>
                                        </p:tgtEl>
                                        <p:attrNameLst>
                                          <p:attrName>style.visibility</p:attrName>
                                        </p:attrNameLst>
                                      </p:cBhvr>
                                      <p:to>
                                        <p:strVal val="hidden"/>
                                      </p:to>
                                    </p:set>
                                  </p:childTnLst>
                                </p:cTn>
                              </p:par>
                              <p:par>
                                <p:cTn id="163" presetID="10" presetClass="exit" presetSubtype="0" fill="hold" grpId="1" nodeType="withEffect">
                                  <p:stCondLst>
                                    <p:cond delay="0"/>
                                  </p:stCondLst>
                                  <p:childTnLst>
                                    <p:animEffect transition="out" filter="fade">
                                      <p:cBhvr>
                                        <p:cTn id="164" dur="500"/>
                                        <p:tgtEl>
                                          <p:spTgt spid="33"/>
                                        </p:tgtEl>
                                      </p:cBhvr>
                                    </p:animEffect>
                                    <p:set>
                                      <p:cBhvr>
                                        <p:cTn id="165" dur="1" fill="hold">
                                          <p:stCondLst>
                                            <p:cond delay="499"/>
                                          </p:stCondLst>
                                        </p:cTn>
                                        <p:tgtEl>
                                          <p:spTgt spid="33"/>
                                        </p:tgtEl>
                                        <p:attrNameLst>
                                          <p:attrName>style.visibility</p:attrName>
                                        </p:attrNameLst>
                                      </p:cBhvr>
                                      <p:to>
                                        <p:strVal val="hidden"/>
                                      </p:to>
                                    </p:set>
                                  </p:childTnLst>
                                </p:cTn>
                              </p:par>
                              <p:par>
                                <p:cTn id="166" presetID="10" presetClass="exit" presetSubtype="0" fill="hold" grpId="1" nodeType="withEffect">
                                  <p:stCondLst>
                                    <p:cond delay="0"/>
                                  </p:stCondLst>
                                  <p:childTnLst>
                                    <p:animEffect transition="out" filter="fade">
                                      <p:cBhvr>
                                        <p:cTn id="167" dur="500"/>
                                        <p:tgtEl>
                                          <p:spTgt spid="34"/>
                                        </p:tgtEl>
                                      </p:cBhvr>
                                    </p:animEffect>
                                    <p:set>
                                      <p:cBhvr>
                                        <p:cTn id="168" dur="1" fill="hold">
                                          <p:stCondLst>
                                            <p:cond delay="499"/>
                                          </p:stCondLst>
                                        </p:cTn>
                                        <p:tgtEl>
                                          <p:spTgt spid="34"/>
                                        </p:tgtEl>
                                        <p:attrNameLst>
                                          <p:attrName>style.visibility</p:attrName>
                                        </p:attrNameLst>
                                      </p:cBhvr>
                                      <p:to>
                                        <p:strVal val="hidden"/>
                                      </p:to>
                                    </p:set>
                                  </p:childTnLst>
                                </p:cTn>
                              </p:par>
                              <p:par>
                                <p:cTn id="169" presetID="10" presetClass="entr" presetSubtype="0" fill="hold" grpId="0" nodeType="withEffect">
                                  <p:stCondLst>
                                    <p:cond delay="0"/>
                                  </p:stCondLst>
                                  <p:childTnLst>
                                    <p:set>
                                      <p:cBhvr>
                                        <p:cTn id="170" dur="1" fill="hold">
                                          <p:stCondLst>
                                            <p:cond delay="0"/>
                                          </p:stCondLst>
                                        </p:cTn>
                                        <p:tgtEl>
                                          <p:spTgt spid="35"/>
                                        </p:tgtEl>
                                        <p:attrNameLst>
                                          <p:attrName>style.visibility</p:attrName>
                                        </p:attrNameLst>
                                      </p:cBhvr>
                                      <p:to>
                                        <p:strVal val="visible"/>
                                      </p:to>
                                    </p:set>
                                    <p:animEffect transition="in" filter="fade">
                                      <p:cBhvr>
                                        <p:cTn id="171" dur="500"/>
                                        <p:tgtEl>
                                          <p:spTgt spid="35"/>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36"/>
                                        </p:tgtEl>
                                        <p:attrNameLst>
                                          <p:attrName>style.visibility</p:attrName>
                                        </p:attrNameLst>
                                      </p:cBhvr>
                                      <p:to>
                                        <p:strVal val="visible"/>
                                      </p:to>
                                    </p:set>
                                    <p:animEffect transition="in" filter="fade">
                                      <p:cBhvr>
                                        <p:cTn id="17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animBg="1"/>
      <p:bldP spid="6" grpId="1" animBg="1"/>
      <p:bldP spid="7" grpId="0" animBg="1"/>
      <p:bldP spid="7" grpId="1" animBg="1"/>
      <p:bldP spid="8" grpId="0"/>
      <p:bldP spid="8" grpId="1"/>
      <p:bldP spid="9" grpId="0" animBg="1"/>
      <p:bldP spid="9" grpId="1" animBg="1"/>
      <p:bldP spid="10" grpId="0" animBg="1"/>
      <p:bldP spid="10" grpId="1" animBg="1"/>
      <p:bldP spid="11" grpId="0" animBg="1"/>
      <p:bldP spid="11" grpId="1" animBg="1"/>
      <p:bldP spid="12" grpId="0"/>
      <p:bldP spid="12" grpId="1"/>
      <p:bldP spid="14" grpId="0" animBg="1"/>
      <p:bldP spid="14" grpId="1" animBg="1"/>
      <p:bldP spid="16" grpId="0"/>
      <p:bldP spid="16" grpId="1"/>
      <p:bldP spid="17" grpId="0" animBg="1"/>
      <p:bldP spid="17" grpId="1" animBg="1"/>
      <p:bldP spid="18" grpId="0" animBg="1"/>
      <p:bldP spid="18" grpId="1" animBg="1"/>
      <p:bldP spid="19" grpId="0" animBg="1"/>
      <p:bldP spid="19" grpId="1" animBg="1"/>
      <p:bldP spid="20" grpId="0"/>
      <p:bldP spid="20" grpId="1"/>
      <p:bldP spid="21" grpId="0" animBg="1"/>
      <p:bldP spid="21" grpId="1" animBg="1"/>
      <p:bldP spid="22" grpId="0" animBg="1"/>
      <p:bldP spid="22" grpId="1" animBg="1"/>
      <p:bldP spid="24" grpId="0"/>
      <p:bldP spid="24" grpId="1"/>
      <p:bldP spid="25" grpId="0" animBg="1"/>
      <p:bldP spid="25" grpId="1" animBg="1"/>
      <p:bldP spid="26" grpId="0" animBg="1"/>
      <p:bldP spid="26" grpId="1" animBg="1"/>
      <p:bldP spid="27" grpId="0" animBg="1"/>
      <p:bldP spid="27" grpId="1" animBg="1"/>
      <p:bldP spid="28" grpId="0" animBg="1"/>
      <p:bldP spid="28" grpId="1" animBg="1"/>
      <p:bldP spid="29" grpId="0"/>
      <p:bldP spid="29" grpId="1"/>
      <p:bldP spid="31" grpId="0" animBg="1"/>
      <p:bldP spid="31" grpId="1" animBg="1"/>
      <p:bldP spid="32" grpId="0" animBg="1"/>
      <p:bldP spid="32" grpId="1" animBg="1"/>
      <p:bldP spid="33" grpId="0" animBg="1"/>
      <p:bldP spid="33" grpId="1" animBg="1"/>
      <p:bldP spid="34" grpId="0" animBg="1"/>
      <p:bldP spid="34" grpId="1" animBg="1"/>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6457" y="2457171"/>
            <a:ext cx="3317143" cy="1581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err="1" smtClean="0"/>
              <a:t>Tablix</a:t>
            </a:r>
            <a:r>
              <a:rPr lang="en-US" dirty="0" smtClean="0"/>
              <a:t> Cell Contents</a:t>
            </a:r>
            <a:endParaRPr lang="en-US" dirty="0"/>
          </a:p>
        </p:txBody>
      </p:sp>
      <p:sp>
        <p:nvSpPr>
          <p:cNvPr id="8" name="TextBox 7"/>
          <p:cNvSpPr txBox="1"/>
          <p:nvPr/>
        </p:nvSpPr>
        <p:spPr bwMode="auto">
          <a:xfrm>
            <a:off x="5999897" y="2412537"/>
            <a:ext cx="1659429" cy="346249"/>
          </a:xfrm>
          <a:prstGeom prst="rect">
            <a:avLst/>
          </a:prstGeom>
          <a:noFill/>
          <a:ln w="9525">
            <a:noFill/>
            <a:miter lim="800000"/>
            <a:headEnd/>
            <a:tailEnd/>
          </a:ln>
        </p:spPr>
        <p:txBody>
          <a:bodyPr wrap="none" rtlCol="0">
            <a:spAutoFit/>
          </a:bodyPr>
          <a:lstStyle/>
          <a:p>
            <a:r>
              <a:rPr lang="en-US" sz="1800" dirty="0" err="1" smtClean="0">
                <a:solidFill>
                  <a:schemeClr val="tx2"/>
                </a:solidFill>
                <a:latin typeface="Tekton Pro" pitchFamily="34" charset="0"/>
              </a:rPr>
              <a:t>Tablix</a:t>
            </a:r>
            <a:r>
              <a:rPr lang="en-US" sz="1800" dirty="0" smtClean="0">
                <a:solidFill>
                  <a:schemeClr val="tx2"/>
                </a:solidFill>
                <a:latin typeface="Tekton Pro" pitchFamily="34" charset="0"/>
              </a:rPr>
              <a:t> header</a:t>
            </a:r>
            <a:endParaRPr lang="en-US" sz="1800" dirty="0">
              <a:solidFill>
                <a:schemeClr val="tx2"/>
              </a:solidFill>
              <a:latin typeface="Tekton Pro" pitchFamily="34" charset="0"/>
            </a:endParaRPr>
          </a:p>
        </p:txBody>
      </p:sp>
      <p:sp>
        <p:nvSpPr>
          <p:cNvPr id="9" name="TextBox 8"/>
          <p:cNvSpPr txBox="1"/>
          <p:nvPr/>
        </p:nvSpPr>
        <p:spPr bwMode="auto">
          <a:xfrm>
            <a:off x="5998192" y="2754868"/>
            <a:ext cx="1411797" cy="369332"/>
          </a:xfrm>
          <a:prstGeom prst="rect">
            <a:avLst/>
          </a:prstGeom>
          <a:noFill/>
          <a:ln w="9525">
            <a:noFill/>
            <a:miter lim="800000"/>
            <a:headEnd/>
            <a:tailEnd/>
          </a:ln>
        </p:spPr>
        <p:txBody>
          <a:bodyPr wrap="none" rtlCol="0">
            <a:spAutoFit/>
          </a:bodyPr>
          <a:lstStyle/>
          <a:p>
            <a:r>
              <a:rPr lang="en-US" sz="1800" dirty="0" smtClean="0">
                <a:solidFill>
                  <a:srgbClr val="C00000"/>
                </a:solidFill>
                <a:latin typeface="Tekton Pro" pitchFamily="34" charset="0"/>
              </a:rPr>
              <a:t>Group header</a:t>
            </a:r>
            <a:endParaRPr lang="en-US" sz="1800" dirty="0">
              <a:solidFill>
                <a:srgbClr val="C00000"/>
              </a:solidFill>
              <a:latin typeface="Tekton Pro" pitchFamily="34" charset="0"/>
            </a:endParaRPr>
          </a:p>
        </p:txBody>
      </p:sp>
      <p:sp>
        <p:nvSpPr>
          <p:cNvPr id="10" name="TextBox 9"/>
          <p:cNvSpPr txBox="1"/>
          <p:nvPr/>
        </p:nvSpPr>
        <p:spPr bwMode="auto">
          <a:xfrm>
            <a:off x="5992504" y="3059668"/>
            <a:ext cx="1300356" cy="346249"/>
          </a:xfrm>
          <a:prstGeom prst="rect">
            <a:avLst/>
          </a:prstGeom>
          <a:noFill/>
          <a:ln w="9525">
            <a:noFill/>
            <a:miter lim="800000"/>
            <a:headEnd/>
            <a:tailEnd/>
          </a:ln>
        </p:spPr>
        <p:txBody>
          <a:bodyPr wrap="none" rtlCol="0">
            <a:spAutoFit/>
          </a:bodyPr>
          <a:lstStyle/>
          <a:p>
            <a:r>
              <a:rPr lang="en-US" sz="1800" dirty="0" smtClean="0">
                <a:solidFill>
                  <a:schemeClr val="tx1"/>
                </a:solidFill>
                <a:latin typeface="Tekton Pro" pitchFamily="34" charset="0"/>
              </a:rPr>
              <a:t>Detail</a:t>
            </a:r>
            <a:r>
              <a:rPr lang="en-US" sz="1800" dirty="0" smtClean="0">
                <a:latin typeface="Tekton Pro" pitchFamily="34" charset="0"/>
              </a:rPr>
              <a:t> </a:t>
            </a:r>
            <a:r>
              <a:rPr lang="en-US" sz="1800" dirty="0" smtClean="0">
                <a:solidFill>
                  <a:schemeClr val="tx1"/>
                </a:solidFill>
                <a:latin typeface="Tekton Pro" pitchFamily="34" charset="0"/>
              </a:rPr>
              <a:t>row</a:t>
            </a:r>
            <a:endParaRPr lang="en-US" sz="1800" dirty="0">
              <a:solidFill>
                <a:schemeClr val="tx1"/>
              </a:solidFill>
              <a:latin typeface="Tekton Pro" pitchFamily="34" charset="0"/>
            </a:endParaRPr>
          </a:p>
        </p:txBody>
      </p:sp>
      <p:sp>
        <p:nvSpPr>
          <p:cNvPr id="11" name="TextBox 10"/>
          <p:cNvSpPr txBox="1"/>
          <p:nvPr/>
        </p:nvSpPr>
        <p:spPr bwMode="auto">
          <a:xfrm>
            <a:off x="5998192" y="3350820"/>
            <a:ext cx="1361335" cy="369332"/>
          </a:xfrm>
          <a:prstGeom prst="rect">
            <a:avLst/>
          </a:prstGeom>
          <a:noFill/>
          <a:ln w="9525">
            <a:noFill/>
            <a:miter lim="800000"/>
            <a:headEnd/>
            <a:tailEnd/>
          </a:ln>
        </p:spPr>
        <p:txBody>
          <a:bodyPr wrap="none" rtlCol="0">
            <a:spAutoFit/>
          </a:bodyPr>
          <a:lstStyle/>
          <a:p>
            <a:r>
              <a:rPr lang="en-US" sz="1800" dirty="0" smtClean="0">
                <a:solidFill>
                  <a:srgbClr val="C00000"/>
                </a:solidFill>
                <a:latin typeface="Tekton Pro" pitchFamily="34" charset="0"/>
              </a:rPr>
              <a:t>Group footer</a:t>
            </a:r>
            <a:endParaRPr lang="en-US" sz="1800" dirty="0">
              <a:solidFill>
                <a:srgbClr val="C00000"/>
              </a:solidFill>
              <a:latin typeface="Tekton Pro" pitchFamily="34" charset="0"/>
            </a:endParaRPr>
          </a:p>
        </p:txBody>
      </p:sp>
      <p:sp>
        <p:nvSpPr>
          <p:cNvPr id="12" name="TextBox 11"/>
          <p:cNvSpPr txBox="1"/>
          <p:nvPr/>
        </p:nvSpPr>
        <p:spPr bwMode="auto">
          <a:xfrm>
            <a:off x="5992504" y="3669268"/>
            <a:ext cx="1556836" cy="346249"/>
          </a:xfrm>
          <a:prstGeom prst="rect">
            <a:avLst/>
          </a:prstGeom>
          <a:noFill/>
          <a:ln w="9525">
            <a:noFill/>
            <a:miter lim="800000"/>
            <a:headEnd/>
            <a:tailEnd/>
          </a:ln>
        </p:spPr>
        <p:txBody>
          <a:bodyPr wrap="none" rtlCol="0">
            <a:spAutoFit/>
          </a:bodyPr>
          <a:lstStyle/>
          <a:p>
            <a:r>
              <a:rPr lang="en-US" sz="1800" dirty="0" err="1" smtClean="0">
                <a:solidFill>
                  <a:schemeClr val="tx2"/>
                </a:solidFill>
                <a:latin typeface="Tekton Pro" pitchFamily="34" charset="0"/>
              </a:rPr>
              <a:t>Tablix</a:t>
            </a:r>
            <a:r>
              <a:rPr lang="en-US" sz="1800" dirty="0" smtClean="0">
                <a:solidFill>
                  <a:schemeClr val="tx2"/>
                </a:solidFill>
                <a:latin typeface="Tekton Pro" pitchFamily="34" charset="0"/>
              </a:rPr>
              <a:t> footer</a:t>
            </a:r>
            <a:endParaRPr lang="en-US" sz="1800" dirty="0">
              <a:solidFill>
                <a:schemeClr val="tx2"/>
              </a:solidFill>
              <a:latin typeface="Tekton Pro" pitchFamily="34" charset="0"/>
            </a:endParaRPr>
          </a:p>
        </p:txBody>
      </p:sp>
      <p:sp>
        <p:nvSpPr>
          <p:cNvPr id="13" name="TextBox 12"/>
          <p:cNvSpPr txBox="1"/>
          <p:nvPr/>
        </p:nvSpPr>
        <p:spPr bwMode="auto">
          <a:xfrm>
            <a:off x="3785205" y="1562060"/>
            <a:ext cx="1287883"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Static text</a:t>
            </a:r>
            <a:endParaRPr lang="en-US" sz="1800" dirty="0">
              <a:solidFill>
                <a:schemeClr val="tx2"/>
              </a:solidFill>
              <a:latin typeface="Tekton Pro" pitchFamily="34" charset="0"/>
            </a:endParaRPr>
          </a:p>
        </p:txBody>
      </p:sp>
      <p:sp>
        <p:nvSpPr>
          <p:cNvPr id="14" name="Line 22"/>
          <p:cNvSpPr>
            <a:spLocks noChangeShapeType="1"/>
          </p:cNvSpPr>
          <p:nvPr/>
        </p:nvSpPr>
        <p:spPr bwMode="auto">
          <a:xfrm rot="10800000" flipH="1">
            <a:off x="3863032" y="1931391"/>
            <a:ext cx="523213" cy="430809"/>
          </a:xfrm>
          <a:prstGeom prst="line">
            <a:avLst/>
          </a:prstGeom>
          <a:noFill/>
          <a:ln w="25400">
            <a:solidFill>
              <a:srgbClr val="FFCC29"/>
            </a:solidFill>
            <a:round/>
            <a:headEnd type="triangle" w="med" len="med"/>
            <a:tailEnd/>
          </a:ln>
        </p:spPr>
        <p:txBody>
          <a:bodyPr/>
          <a:lstStyle/>
          <a:p>
            <a:endParaRPr lang="en-US" dirty="0"/>
          </a:p>
        </p:txBody>
      </p:sp>
      <p:sp>
        <p:nvSpPr>
          <p:cNvPr id="15" name="Line 22"/>
          <p:cNvSpPr>
            <a:spLocks noChangeShapeType="1"/>
          </p:cNvSpPr>
          <p:nvPr/>
        </p:nvSpPr>
        <p:spPr bwMode="auto">
          <a:xfrm rot="10800000">
            <a:off x="4372289" y="1931390"/>
            <a:ext cx="790890" cy="430810"/>
          </a:xfrm>
          <a:prstGeom prst="line">
            <a:avLst/>
          </a:prstGeom>
          <a:noFill/>
          <a:ln w="25400">
            <a:solidFill>
              <a:srgbClr val="FFCC29"/>
            </a:solidFill>
            <a:round/>
            <a:headEnd type="triangle" w="med" len="med"/>
            <a:tailEnd/>
          </a:ln>
        </p:spPr>
        <p:txBody>
          <a:bodyPr/>
          <a:lstStyle/>
          <a:p>
            <a:endParaRPr lang="en-US" dirty="0"/>
          </a:p>
        </p:txBody>
      </p:sp>
      <p:sp>
        <p:nvSpPr>
          <p:cNvPr id="16" name="TextBox 15"/>
          <p:cNvSpPr txBox="1"/>
          <p:nvPr/>
        </p:nvSpPr>
        <p:spPr bwMode="auto">
          <a:xfrm>
            <a:off x="533400" y="2754868"/>
            <a:ext cx="1826867"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Field reference</a:t>
            </a:r>
            <a:endParaRPr lang="en-US" sz="1800" dirty="0">
              <a:solidFill>
                <a:schemeClr val="tx2"/>
              </a:solidFill>
              <a:latin typeface="Tekton Pro" pitchFamily="34" charset="0"/>
            </a:endParaRPr>
          </a:p>
        </p:txBody>
      </p:sp>
      <p:sp>
        <p:nvSpPr>
          <p:cNvPr id="17" name="Line 22"/>
          <p:cNvSpPr>
            <a:spLocks noChangeShapeType="1"/>
          </p:cNvSpPr>
          <p:nvPr/>
        </p:nvSpPr>
        <p:spPr bwMode="auto">
          <a:xfrm rot="10800000">
            <a:off x="2033875" y="2939535"/>
            <a:ext cx="633124" cy="304798"/>
          </a:xfrm>
          <a:prstGeom prst="line">
            <a:avLst/>
          </a:prstGeom>
          <a:noFill/>
          <a:ln w="25400">
            <a:solidFill>
              <a:srgbClr val="FFCC29"/>
            </a:solidFill>
            <a:round/>
            <a:headEnd type="triangle" w="med" len="med"/>
            <a:tailEnd/>
          </a:ln>
        </p:spPr>
        <p:txBody>
          <a:bodyPr/>
          <a:lstStyle/>
          <a:p>
            <a:endParaRPr lang="en-US" dirty="0"/>
          </a:p>
        </p:txBody>
      </p:sp>
      <p:sp>
        <p:nvSpPr>
          <p:cNvPr id="18" name="Line 22"/>
          <p:cNvSpPr>
            <a:spLocks noChangeShapeType="1"/>
          </p:cNvSpPr>
          <p:nvPr/>
        </p:nvSpPr>
        <p:spPr bwMode="auto">
          <a:xfrm rot="10800000" flipV="1">
            <a:off x="2033874" y="2939533"/>
            <a:ext cx="633123" cy="1"/>
          </a:xfrm>
          <a:prstGeom prst="line">
            <a:avLst/>
          </a:prstGeom>
          <a:noFill/>
          <a:ln w="25400">
            <a:solidFill>
              <a:srgbClr val="FFCC29"/>
            </a:solidFill>
            <a:round/>
            <a:headEnd type="triangle" w="med" len="med"/>
            <a:tailEnd/>
          </a:ln>
        </p:spPr>
        <p:txBody>
          <a:bodyPr/>
          <a:lstStyle/>
          <a:p>
            <a:endParaRPr lang="en-US" dirty="0"/>
          </a:p>
        </p:txBody>
      </p:sp>
      <p:sp>
        <p:nvSpPr>
          <p:cNvPr id="19" name="Line 22"/>
          <p:cNvSpPr>
            <a:spLocks noChangeShapeType="1"/>
          </p:cNvSpPr>
          <p:nvPr/>
        </p:nvSpPr>
        <p:spPr bwMode="auto">
          <a:xfrm rot="10800000">
            <a:off x="2033875" y="2939533"/>
            <a:ext cx="2733858" cy="337066"/>
          </a:xfrm>
          <a:prstGeom prst="line">
            <a:avLst/>
          </a:prstGeom>
          <a:noFill/>
          <a:ln w="25400">
            <a:solidFill>
              <a:srgbClr val="FFCC29"/>
            </a:solidFill>
            <a:round/>
            <a:headEnd type="triangle" w="med" len="med"/>
            <a:tailEnd/>
          </a:ln>
        </p:spPr>
        <p:txBody>
          <a:bodyPr/>
          <a:lstStyle/>
          <a:p>
            <a:endParaRPr lang="en-US" dirty="0"/>
          </a:p>
        </p:txBody>
      </p:sp>
      <p:sp>
        <p:nvSpPr>
          <p:cNvPr id="20" name="TextBox 19"/>
          <p:cNvSpPr txBox="1"/>
          <p:nvPr/>
        </p:nvSpPr>
        <p:spPr bwMode="auto">
          <a:xfrm>
            <a:off x="702860" y="4026090"/>
            <a:ext cx="1428772"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Calculation</a:t>
            </a:r>
            <a:endParaRPr lang="en-US" sz="1800" dirty="0">
              <a:solidFill>
                <a:schemeClr val="tx2"/>
              </a:solidFill>
              <a:latin typeface="Tekton Pro" pitchFamily="34" charset="0"/>
            </a:endParaRPr>
          </a:p>
        </p:txBody>
      </p:sp>
      <p:sp>
        <p:nvSpPr>
          <p:cNvPr id="22" name="Line 22"/>
          <p:cNvSpPr>
            <a:spLocks noChangeShapeType="1"/>
          </p:cNvSpPr>
          <p:nvPr/>
        </p:nvSpPr>
        <p:spPr bwMode="auto">
          <a:xfrm rot="10800000" flipH="1">
            <a:off x="4015433" y="1931392"/>
            <a:ext cx="391770" cy="1922542"/>
          </a:xfrm>
          <a:prstGeom prst="line">
            <a:avLst/>
          </a:prstGeom>
          <a:noFill/>
          <a:ln w="25400">
            <a:solidFill>
              <a:srgbClr val="FFCC29"/>
            </a:solidFill>
            <a:round/>
            <a:headEnd type="triangle" w="med" len="med"/>
            <a:tailEnd/>
          </a:ln>
        </p:spPr>
        <p:txBody>
          <a:bodyPr/>
          <a:lstStyle/>
          <a:p>
            <a:endParaRPr lang="en-US" dirty="0"/>
          </a:p>
        </p:txBody>
      </p:sp>
      <p:sp>
        <p:nvSpPr>
          <p:cNvPr id="23" name="Line 22"/>
          <p:cNvSpPr>
            <a:spLocks noChangeShapeType="1"/>
          </p:cNvSpPr>
          <p:nvPr/>
        </p:nvSpPr>
        <p:spPr bwMode="auto">
          <a:xfrm rot="10800000" flipV="1">
            <a:off x="1889403" y="3535486"/>
            <a:ext cx="929996" cy="675269"/>
          </a:xfrm>
          <a:prstGeom prst="line">
            <a:avLst/>
          </a:prstGeom>
          <a:noFill/>
          <a:ln w="25400">
            <a:solidFill>
              <a:srgbClr val="FFCC29"/>
            </a:solidFill>
            <a:round/>
            <a:headEnd type="triangle" w="med" len="med"/>
            <a:tailEnd/>
          </a:ln>
        </p:spPr>
        <p:txBody>
          <a:bodyPr/>
          <a:lstStyle/>
          <a:p>
            <a:endParaRPr lang="en-US" dirty="0"/>
          </a:p>
        </p:txBody>
      </p:sp>
      <p:sp>
        <p:nvSpPr>
          <p:cNvPr id="24" name="Line 22"/>
          <p:cNvSpPr>
            <a:spLocks noChangeShapeType="1"/>
          </p:cNvSpPr>
          <p:nvPr/>
        </p:nvSpPr>
        <p:spPr bwMode="auto">
          <a:xfrm rot="10800000" flipV="1">
            <a:off x="1889403" y="3669267"/>
            <a:ext cx="2878330" cy="541487"/>
          </a:xfrm>
          <a:prstGeom prst="line">
            <a:avLst/>
          </a:prstGeom>
          <a:noFill/>
          <a:ln w="25400">
            <a:solidFill>
              <a:srgbClr val="FFCC29"/>
            </a:solidFill>
            <a:round/>
            <a:headEnd type="triangle" w="med" len="med"/>
            <a:tailEnd/>
          </a:ln>
        </p:spPr>
        <p:txBody>
          <a:bodyPr/>
          <a:lstStyle/>
          <a:p>
            <a:endParaRPr lang="en-US" dirty="0"/>
          </a:p>
        </p:txBody>
      </p:sp>
      <p:sp>
        <p:nvSpPr>
          <p:cNvPr id="25" name="Line 22"/>
          <p:cNvSpPr>
            <a:spLocks noChangeShapeType="1"/>
          </p:cNvSpPr>
          <p:nvPr/>
        </p:nvSpPr>
        <p:spPr bwMode="auto">
          <a:xfrm rot="10800000" flipV="1">
            <a:off x="1889403" y="3940010"/>
            <a:ext cx="2878330" cy="270745"/>
          </a:xfrm>
          <a:prstGeom prst="line">
            <a:avLst/>
          </a:prstGeom>
          <a:noFill/>
          <a:ln w="25400">
            <a:solidFill>
              <a:srgbClr val="FFCC29"/>
            </a:solidFill>
            <a:round/>
            <a:headEnd type="triangle" w="med" len="med"/>
            <a:tailEnd/>
          </a:ln>
        </p:spPr>
        <p:txBody>
          <a:bodyPr/>
          <a:lstStyle/>
          <a:p>
            <a:endParaRPr lang="en-US" dirty="0"/>
          </a:p>
        </p:txBody>
      </p:sp>
      <p:sp>
        <p:nvSpPr>
          <p:cNvPr id="21" name="TextBox 20"/>
          <p:cNvSpPr txBox="1"/>
          <p:nvPr/>
        </p:nvSpPr>
        <p:spPr bwMode="auto">
          <a:xfrm>
            <a:off x="2626457" y="4806876"/>
            <a:ext cx="3234654" cy="844847"/>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9525">
            <a:solidFill>
              <a:schemeClr val="accent1"/>
            </a:solidFill>
            <a:miter lim="800000"/>
            <a:headEnd/>
            <a:tailEnd/>
          </a:ln>
          <a:effectLst>
            <a:outerShdw blurRad="50800" dist="38100" dir="2700000" algn="tl" rotWithShape="0">
              <a:prstClr val="black">
                <a:alpha val="40000"/>
              </a:prstClr>
            </a:outerShdw>
          </a:effectLst>
        </p:spPr>
        <p:txBody>
          <a:bodyPr wrap="square" rtlCol="0">
            <a:spAutoFit/>
          </a:bodyPr>
          <a:lstStyle/>
          <a:p>
            <a:pPr algn="ctr"/>
            <a:r>
              <a:rPr lang="en-US" sz="1800" dirty="0" smtClean="0">
                <a:solidFill>
                  <a:schemeClr val="bg2"/>
                </a:solidFill>
                <a:latin typeface="Tekton Pro" pitchFamily="34" charset="0"/>
              </a:rPr>
              <a:t>[</a:t>
            </a:r>
            <a:r>
              <a:rPr lang="en-US" sz="1800" dirty="0" err="1" smtClean="0">
                <a:solidFill>
                  <a:schemeClr val="bg2"/>
                </a:solidFill>
                <a:latin typeface="Tekton Pro" pitchFamily="34" charset="0"/>
              </a:rPr>
              <a:t>CalendarYear</a:t>
            </a:r>
            <a:r>
              <a:rPr lang="en-US" sz="1800" dirty="0" smtClean="0">
                <a:solidFill>
                  <a:schemeClr val="bg2"/>
                </a:solidFill>
                <a:latin typeface="Tekton Pro" pitchFamily="34" charset="0"/>
              </a:rPr>
              <a:t>] </a:t>
            </a:r>
          </a:p>
          <a:p>
            <a:pPr algn="ctr"/>
            <a:r>
              <a:rPr lang="en-US" sz="1800" dirty="0" smtClean="0">
                <a:solidFill>
                  <a:schemeClr val="bg2"/>
                </a:solidFill>
                <a:latin typeface="Tekton Pro" pitchFamily="34" charset="0"/>
              </a:rPr>
              <a:t>is equivalent to </a:t>
            </a:r>
          </a:p>
          <a:p>
            <a:pPr algn="ctr"/>
            <a:r>
              <a:rPr lang="en-US" sz="1800" dirty="0" smtClean="0">
                <a:solidFill>
                  <a:schemeClr val="bg2"/>
                </a:solidFill>
                <a:latin typeface="Tekton Pro" pitchFamily="34" charset="0"/>
              </a:rPr>
              <a:t>=</a:t>
            </a:r>
            <a:r>
              <a:rPr lang="en-US" sz="1800" dirty="0" err="1" smtClean="0">
                <a:solidFill>
                  <a:schemeClr val="bg2"/>
                </a:solidFill>
                <a:latin typeface="Tekton Pro" pitchFamily="34" charset="0"/>
              </a:rPr>
              <a:t>Fields!CalendarYear.Value</a:t>
            </a:r>
            <a:endParaRPr lang="en-US" sz="1800" dirty="0">
              <a:solidFill>
                <a:schemeClr val="bg2"/>
              </a:solidFill>
              <a:latin typeface="Tekton Pro" pitchFamily="34" charset="0"/>
            </a:endParaRPr>
          </a:p>
        </p:txBody>
      </p:sp>
    </p:spTree>
    <p:extLst>
      <p:ext uri="{BB962C8B-B14F-4D97-AF65-F5344CB8AC3E}">
        <p14:creationId xmlns:p14="http://schemas.microsoft.com/office/powerpoint/2010/main" val="4929127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13"/>
                                        </p:tgtEl>
                                      </p:cBhvr>
                                    </p:animEffect>
                                    <p:set>
                                      <p:cBhvr>
                                        <p:cTn id="21" dur="1" fill="hold">
                                          <p:stCondLst>
                                            <p:cond delay="499"/>
                                          </p:stCondLst>
                                        </p:cTn>
                                        <p:tgtEl>
                                          <p:spTgt spid="13"/>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4"/>
                                        </p:tgtEl>
                                      </p:cBhvr>
                                    </p:animEffect>
                                    <p:set>
                                      <p:cBhvr>
                                        <p:cTn id="24" dur="1" fill="hold">
                                          <p:stCondLst>
                                            <p:cond delay="499"/>
                                          </p:stCondLst>
                                        </p:cTn>
                                        <p:tgtEl>
                                          <p:spTgt spid="14"/>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22"/>
                                        </p:tgtEl>
                                      </p:cBhvr>
                                    </p:animEffect>
                                    <p:set>
                                      <p:cBhvr>
                                        <p:cTn id="30" dur="1" fill="hold">
                                          <p:stCondLst>
                                            <p:cond delay="499"/>
                                          </p:stCondLst>
                                        </p:cTn>
                                        <p:tgtEl>
                                          <p:spTgt spid="22"/>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1" nodeType="clickEffect">
                                  <p:stCondLst>
                                    <p:cond delay="0"/>
                                  </p:stCondLst>
                                  <p:childTnLst>
                                    <p:animEffect transition="out" filter="fade">
                                      <p:cBhvr>
                                        <p:cTn id="49" dur="500"/>
                                        <p:tgtEl>
                                          <p:spTgt spid="16"/>
                                        </p:tgtEl>
                                      </p:cBhvr>
                                    </p:animEffect>
                                    <p:set>
                                      <p:cBhvr>
                                        <p:cTn id="50" dur="1" fill="hold">
                                          <p:stCondLst>
                                            <p:cond delay="499"/>
                                          </p:stCondLst>
                                        </p:cTn>
                                        <p:tgtEl>
                                          <p:spTgt spid="16"/>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7"/>
                                        </p:tgtEl>
                                      </p:cBhvr>
                                    </p:animEffect>
                                    <p:set>
                                      <p:cBhvr>
                                        <p:cTn id="53" dur="1" fill="hold">
                                          <p:stCondLst>
                                            <p:cond delay="499"/>
                                          </p:stCondLst>
                                        </p:cTn>
                                        <p:tgtEl>
                                          <p:spTgt spid="17"/>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8"/>
                                        </p:tgtEl>
                                      </p:cBhvr>
                                    </p:animEffect>
                                    <p:set>
                                      <p:cBhvr>
                                        <p:cTn id="56" dur="1" fill="hold">
                                          <p:stCondLst>
                                            <p:cond delay="499"/>
                                          </p:stCondLst>
                                        </p:cTn>
                                        <p:tgtEl>
                                          <p:spTgt spid="18"/>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9"/>
                                        </p:tgtEl>
                                      </p:cBhvr>
                                    </p:animEffect>
                                    <p:set>
                                      <p:cBhvr>
                                        <p:cTn id="59" dur="1" fill="hold">
                                          <p:stCondLst>
                                            <p:cond delay="499"/>
                                          </p:stCondLst>
                                        </p:cTn>
                                        <p:tgtEl>
                                          <p:spTgt spid="19"/>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21"/>
                                        </p:tgtEl>
                                      </p:cBhvr>
                                    </p:animEffect>
                                    <p:set>
                                      <p:cBhvr>
                                        <p:cTn id="62" dur="1" fill="hold">
                                          <p:stCondLst>
                                            <p:cond delay="499"/>
                                          </p:stCondLst>
                                        </p:cTn>
                                        <p:tgtEl>
                                          <p:spTgt spid="21"/>
                                        </p:tgtEl>
                                        <p:attrNameLst>
                                          <p:attrName>style.visibility</p:attrName>
                                        </p:attrNameLst>
                                      </p:cBhvr>
                                      <p:to>
                                        <p:strVal val="hidden"/>
                                      </p:to>
                                    </p:set>
                                  </p:childTnLst>
                                </p:cTn>
                              </p:par>
                              <p:par>
                                <p:cTn id="63" presetID="10"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animBg="1"/>
      <p:bldP spid="14" grpId="1" animBg="1"/>
      <p:bldP spid="15" grpId="0" animBg="1"/>
      <p:bldP spid="15" grpId="1" animBg="1"/>
      <p:bldP spid="16" grpId="0"/>
      <p:bldP spid="16" grpId="1"/>
      <p:bldP spid="17" grpId="0" animBg="1"/>
      <p:bldP spid="17" grpId="1" animBg="1"/>
      <p:bldP spid="18" grpId="0" animBg="1"/>
      <p:bldP spid="18" grpId="1" animBg="1"/>
      <p:bldP spid="19" grpId="0" animBg="1"/>
      <p:bldP spid="19" grpId="1" animBg="1"/>
      <p:bldP spid="20" grpId="0"/>
      <p:bldP spid="22" grpId="0" animBg="1"/>
      <p:bldP spid="22" grpId="1" animBg="1"/>
      <p:bldP spid="23" grpId="0" animBg="1"/>
      <p:bldP spid="24" grpId="0" animBg="1"/>
      <p:bldP spid="25" grpId="0" animBg="1"/>
      <p:bldP spid="21" grpId="0" animBg="1"/>
      <p:bldP spid="21"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Tablix</a:t>
            </a:r>
            <a:r>
              <a:rPr lang="en-US" dirty="0" smtClean="0"/>
              <a:t> Cell Scope</a:t>
            </a:r>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816697"/>
            <a:ext cx="2676525" cy="136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bwMode="auto">
          <a:xfrm>
            <a:off x="4052544" y="1992869"/>
            <a:ext cx="1583298"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Selected cell</a:t>
            </a:r>
            <a:endParaRPr lang="en-US" sz="1800" dirty="0">
              <a:solidFill>
                <a:schemeClr val="tx2"/>
              </a:solidFill>
              <a:latin typeface="Tekton Pro" pitchFamily="34" charset="0"/>
            </a:endParaRPr>
          </a:p>
        </p:txBody>
      </p:sp>
      <p:sp>
        <p:nvSpPr>
          <p:cNvPr id="6" name="Line 22"/>
          <p:cNvSpPr>
            <a:spLocks noChangeShapeType="1"/>
          </p:cNvSpPr>
          <p:nvPr/>
        </p:nvSpPr>
        <p:spPr bwMode="auto">
          <a:xfrm rot="10800000" flipH="1">
            <a:off x="3514725" y="2362199"/>
            <a:ext cx="1124903" cy="215405"/>
          </a:xfrm>
          <a:prstGeom prst="line">
            <a:avLst/>
          </a:prstGeom>
          <a:noFill/>
          <a:ln w="25400">
            <a:solidFill>
              <a:srgbClr val="FFCC29"/>
            </a:solidFill>
            <a:round/>
            <a:headEnd type="triangle" w="med" len="med"/>
            <a:tailEnd/>
          </a:ln>
        </p:spPr>
        <p:txBody>
          <a:bodyPr/>
          <a:lstStyle/>
          <a:p>
            <a:endParaRPr lang="en-US" dirty="0">
              <a:solidFill>
                <a:schemeClr val="tx2"/>
              </a:solidFill>
            </a:endParaRPr>
          </a:p>
        </p:txBody>
      </p:sp>
      <p:sp>
        <p:nvSpPr>
          <p:cNvPr id="7" name="TextBox 6"/>
          <p:cNvSpPr txBox="1"/>
          <p:nvPr/>
        </p:nvSpPr>
        <p:spPr bwMode="auto">
          <a:xfrm>
            <a:off x="953139" y="3288268"/>
            <a:ext cx="2788406"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Current scope indicator</a:t>
            </a:r>
            <a:endParaRPr lang="en-US" sz="1800" dirty="0">
              <a:solidFill>
                <a:schemeClr val="tx2"/>
              </a:solidFill>
              <a:latin typeface="Tekton Pro" pitchFamily="34" charset="0"/>
            </a:endParaRPr>
          </a:p>
        </p:txBody>
      </p:sp>
      <p:sp>
        <p:nvSpPr>
          <p:cNvPr id="8" name="Line 22"/>
          <p:cNvSpPr>
            <a:spLocks noChangeShapeType="1"/>
          </p:cNvSpPr>
          <p:nvPr/>
        </p:nvSpPr>
        <p:spPr bwMode="auto">
          <a:xfrm rot="10800000" flipH="1" flipV="1">
            <a:off x="1105538" y="2577605"/>
            <a:ext cx="762001" cy="710664"/>
          </a:xfrm>
          <a:prstGeom prst="line">
            <a:avLst/>
          </a:prstGeom>
          <a:noFill/>
          <a:ln w="25400">
            <a:solidFill>
              <a:srgbClr val="FFCC29"/>
            </a:solidFill>
            <a:round/>
            <a:headEnd type="triangle" w="med" len="med"/>
            <a:tailEnd/>
          </a:ln>
        </p:spPr>
        <p:txBody>
          <a:bodyPr/>
          <a:lstStyle/>
          <a:p>
            <a:endParaRPr lang="en-US" dirty="0">
              <a:solidFill>
                <a:schemeClr val="tx2"/>
              </a:solidFill>
            </a:endParaRPr>
          </a:p>
        </p:txBody>
      </p:sp>
      <p:sp>
        <p:nvSpPr>
          <p:cNvPr id="9" name="TextBox 8"/>
          <p:cNvSpPr txBox="1"/>
          <p:nvPr/>
        </p:nvSpPr>
        <p:spPr bwMode="auto">
          <a:xfrm>
            <a:off x="1300162" y="1345209"/>
            <a:ext cx="1752600" cy="369332"/>
          </a:xfrm>
          <a:prstGeom prst="rect">
            <a:avLst/>
          </a:prstGeom>
          <a:gradFill>
            <a:gsLst>
              <a:gs pos="0">
                <a:srgbClr val="A4D289"/>
              </a:gs>
              <a:gs pos="100000">
                <a:schemeClr val="bg1"/>
              </a:gs>
            </a:gsLst>
            <a:lin ang="5400000" scaled="1"/>
          </a:gradFill>
          <a:ln w="9525">
            <a:solidFill>
              <a:schemeClr val="tx1"/>
            </a:solidFill>
            <a:miter lim="800000"/>
            <a:headEnd/>
            <a:tailEnd/>
          </a:ln>
          <a:effectLst>
            <a:outerShdw blurRad="50800" dist="38100" dir="2700000" algn="tl" rotWithShape="0">
              <a:prstClr val="black">
                <a:alpha val="40000"/>
              </a:prstClr>
            </a:outerShdw>
          </a:effectLst>
        </p:spPr>
        <p:txBody>
          <a:bodyPr wrap="square" rtlCol="0">
            <a:spAutoFit/>
          </a:bodyPr>
          <a:lstStyle/>
          <a:p>
            <a:pPr algn="ctr"/>
            <a:r>
              <a:rPr lang="en-US" sz="1800" b="1" dirty="0" smtClean="0">
                <a:latin typeface="Tekton Pro" pitchFamily="34" charset="0"/>
              </a:rPr>
              <a:t>Detail Scope</a:t>
            </a:r>
            <a:endParaRPr lang="en-US" sz="1800" b="1" dirty="0">
              <a:latin typeface="Tekton Pro" pitchFamily="34" charset="0"/>
            </a:endParaRPr>
          </a:p>
        </p:txBody>
      </p:sp>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1821459"/>
            <a:ext cx="2638425" cy="135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bwMode="auto">
          <a:xfrm>
            <a:off x="6096000" y="1369620"/>
            <a:ext cx="1752600" cy="369332"/>
          </a:xfrm>
          <a:prstGeom prst="rect">
            <a:avLst/>
          </a:prstGeom>
          <a:gradFill>
            <a:gsLst>
              <a:gs pos="0">
                <a:srgbClr val="A4D289"/>
              </a:gs>
              <a:gs pos="100000">
                <a:schemeClr val="bg1"/>
              </a:gs>
            </a:gsLst>
            <a:lin ang="5400000" scaled="1"/>
          </a:gradFill>
          <a:ln w="9525">
            <a:solidFill>
              <a:schemeClr val="tx1"/>
            </a:solidFill>
            <a:miter lim="800000"/>
            <a:headEnd/>
            <a:tailEnd/>
          </a:ln>
          <a:effectLst>
            <a:outerShdw blurRad="50800" dist="38100" dir="2700000" algn="tl" rotWithShape="0">
              <a:prstClr val="black">
                <a:alpha val="40000"/>
              </a:prstClr>
            </a:outerShdw>
          </a:effectLst>
        </p:spPr>
        <p:txBody>
          <a:bodyPr wrap="square" rtlCol="0">
            <a:spAutoFit/>
          </a:bodyPr>
          <a:lstStyle/>
          <a:p>
            <a:pPr algn="ctr"/>
            <a:r>
              <a:rPr lang="en-US" sz="1800" b="1" dirty="0" smtClean="0">
                <a:latin typeface="Tekton Pro" pitchFamily="34" charset="0"/>
              </a:rPr>
              <a:t>Group Scope</a:t>
            </a:r>
            <a:endParaRPr lang="en-US" sz="1800" b="1" dirty="0">
              <a:latin typeface="Tekton Pro" pitchFamily="34" charset="0"/>
            </a:endParaRPr>
          </a:p>
        </p:txBody>
      </p:sp>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6600" y="4648200"/>
            <a:ext cx="2647950" cy="135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bwMode="auto">
          <a:xfrm>
            <a:off x="3272692" y="4191000"/>
            <a:ext cx="2647462" cy="346249"/>
          </a:xfrm>
          <a:prstGeom prst="rect">
            <a:avLst/>
          </a:prstGeom>
          <a:gradFill>
            <a:gsLst>
              <a:gs pos="0">
                <a:srgbClr val="A4D289"/>
              </a:gs>
              <a:gs pos="100000">
                <a:schemeClr val="bg1"/>
              </a:gs>
            </a:gsLst>
            <a:lin ang="5400000" scaled="1"/>
          </a:gradFill>
          <a:ln w="9525">
            <a:solidFill>
              <a:schemeClr val="tx1"/>
            </a:solidFill>
            <a:miter lim="800000"/>
            <a:headEnd/>
            <a:tailEnd/>
          </a:ln>
          <a:effectLst>
            <a:outerShdw blurRad="50800" dist="38100" dir="2700000" algn="tl" rotWithShape="0">
              <a:prstClr val="black">
                <a:alpha val="40000"/>
              </a:prstClr>
            </a:outerShdw>
          </a:effectLst>
        </p:spPr>
        <p:txBody>
          <a:bodyPr wrap="square" rtlCol="0">
            <a:spAutoFit/>
          </a:bodyPr>
          <a:lstStyle/>
          <a:p>
            <a:pPr algn="ctr"/>
            <a:r>
              <a:rPr lang="en-US" sz="1800" b="1" dirty="0" smtClean="0">
                <a:latin typeface="Tekton Pro" pitchFamily="34" charset="0"/>
              </a:rPr>
              <a:t>Data Region Scope</a:t>
            </a:r>
            <a:endParaRPr lang="en-US" sz="1800" b="1" dirty="0">
              <a:latin typeface="Tekton Pro" pitchFamily="34" charset="0"/>
            </a:endParaRPr>
          </a:p>
        </p:txBody>
      </p:sp>
      <p:sp>
        <p:nvSpPr>
          <p:cNvPr id="14" name="TextBox 13"/>
          <p:cNvSpPr txBox="1"/>
          <p:nvPr/>
        </p:nvSpPr>
        <p:spPr bwMode="auto">
          <a:xfrm>
            <a:off x="943910" y="3481612"/>
            <a:ext cx="2326628"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Detail row indicator</a:t>
            </a:r>
            <a:endParaRPr lang="en-US" sz="1800" dirty="0">
              <a:solidFill>
                <a:schemeClr val="tx2"/>
              </a:solidFill>
              <a:latin typeface="Tekton Pro" pitchFamily="34" charset="0"/>
            </a:endParaRPr>
          </a:p>
        </p:txBody>
      </p:sp>
      <p:sp>
        <p:nvSpPr>
          <p:cNvPr id="15" name="Line 22"/>
          <p:cNvSpPr>
            <a:spLocks noChangeShapeType="1"/>
          </p:cNvSpPr>
          <p:nvPr/>
        </p:nvSpPr>
        <p:spPr bwMode="auto">
          <a:xfrm rot="10800000" flipH="1" flipV="1">
            <a:off x="953139" y="2577605"/>
            <a:ext cx="914400" cy="1003795"/>
          </a:xfrm>
          <a:prstGeom prst="line">
            <a:avLst/>
          </a:prstGeom>
          <a:noFill/>
          <a:ln w="25400">
            <a:solidFill>
              <a:srgbClr val="FFCC29"/>
            </a:solidFill>
            <a:round/>
            <a:headEnd type="triangle" w="med" len="med"/>
            <a:tailEnd/>
          </a:ln>
        </p:spPr>
        <p:txBody>
          <a:bodyPr/>
          <a:lstStyle/>
          <a:p>
            <a:endParaRPr lang="en-US" dirty="0">
              <a:solidFill>
                <a:schemeClr val="tx2"/>
              </a:solidFill>
            </a:endParaRPr>
          </a:p>
        </p:txBody>
      </p:sp>
      <p:sp>
        <p:nvSpPr>
          <p:cNvPr id="16" name="TextBox 15"/>
          <p:cNvSpPr txBox="1"/>
          <p:nvPr/>
        </p:nvSpPr>
        <p:spPr bwMode="auto">
          <a:xfrm>
            <a:off x="6477000" y="3110552"/>
            <a:ext cx="1915909"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Group indicator</a:t>
            </a:r>
            <a:endParaRPr lang="en-US" sz="1800" dirty="0">
              <a:solidFill>
                <a:schemeClr val="tx2"/>
              </a:solidFill>
              <a:latin typeface="Tekton Pro" pitchFamily="34" charset="0"/>
            </a:endParaRPr>
          </a:p>
        </p:txBody>
      </p:sp>
      <p:sp>
        <p:nvSpPr>
          <p:cNvPr id="17" name="Line 22"/>
          <p:cNvSpPr>
            <a:spLocks noChangeShapeType="1"/>
          </p:cNvSpPr>
          <p:nvPr/>
        </p:nvSpPr>
        <p:spPr bwMode="auto">
          <a:xfrm rot="10800000" flipH="1" flipV="1">
            <a:off x="5715001" y="2743200"/>
            <a:ext cx="838200" cy="545069"/>
          </a:xfrm>
          <a:prstGeom prst="line">
            <a:avLst/>
          </a:prstGeom>
          <a:noFill/>
          <a:ln w="25400">
            <a:solidFill>
              <a:srgbClr val="FFCC29"/>
            </a:solidFill>
            <a:round/>
            <a:headEnd type="triangle" w="med" len="med"/>
            <a:tailEnd/>
          </a:ln>
        </p:spPr>
        <p:txBody>
          <a:bodyPr/>
          <a:lstStyle/>
          <a:p>
            <a:endParaRPr lang="en-US" dirty="0">
              <a:solidFill>
                <a:schemeClr val="tx2"/>
              </a:solidFill>
            </a:endParaRPr>
          </a:p>
        </p:txBody>
      </p:sp>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79657" y="3429000"/>
            <a:ext cx="3007143" cy="5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24986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1" nodeType="clickEffect">
                                  <p:stCondLst>
                                    <p:cond delay="0"/>
                                  </p:stCondLst>
                                  <p:childTnLst>
                                    <p:animEffect transition="out" filter="fade">
                                      <p:cBhvr>
                                        <p:cTn id="42" dur="500"/>
                                        <p:tgtEl>
                                          <p:spTgt spid="14"/>
                                        </p:tgtEl>
                                      </p:cBhvr>
                                    </p:animEffect>
                                    <p:set>
                                      <p:cBhvr>
                                        <p:cTn id="43" dur="1" fill="hold">
                                          <p:stCondLst>
                                            <p:cond delay="499"/>
                                          </p:stCondLst>
                                        </p:cTn>
                                        <p:tgtEl>
                                          <p:spTgt spid="14"/>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5"/>
                                        </p:tgtEl>
                                      </p:cBhvr>
                                    </p:animEffect>
                                    <p:set>
                                      <p:cBhvr>
                                        <p:cTn id="46" dur="1" fill="hold">
                                          <p:stCondLst>
                                            <p:cond delay="499"/>
                                          </p:stCondLst>
                                        </p:cTn>
                                        <p:tgtEl>
                                          <p:spTgt spid="15"/>
                                        </p:tgtEl>
                                        <p:attrNameLst>
                                          <p:attrName>style.visibility</p:attrName>
                                        </p:attrNameLst>
                                      </p:cBhvr>
                                      <p:to>
                                        <p:strVal val="hidden"/>
                                      </p:to>
                                    </p:set>
                                  </p:childTnLst>
                                </p:cTn>
                              </p:par>
                              <p:par>
                                <p:cTn id="47" presetID="10" presetClass="entr" presetSubtype="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par>
                                <p:cTn id="50" presetID="10" presetClass="entr" presetSubtype="0" fill="hold" nodeType="withEffect">
                                  <p:stCondLst>
                                    <p:cond delay="0"/>
                                  </p:stCondLst>
                                  <p:childTnLst>
                                    <p:set>
                                      <p:cBhvr>
                                        <p:cTn id="51" dur="1" fill="hold">
                                          <p:stCondLst>
                                            <p:cond delay="0"/>
                                          </p:stCondLst>
                                        </p:cTn>
                                        <p:tgtEl>
                                          <p:spTgt spid="4099"/>
                                        </p:tgtEl>
                                        <p:attrNameLst>
                                          <p:attrName>style.visibility</p:attrName>
                                        </p:attrNameLst>
                                      </p:cBhvr>
                                      <p:to>
                                        <p:strVal val="visible"/>
                                      </p:to>
                                    </p:set>
                                    <p:animEffect transition="in" filter="fade">
                                      <p:cBhvr>
                                        <p:cTn id="52" dur="500"/>
                                        <p:tgtEl>
                                          <p:spTgt spid="409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grpId="1" nodeType="clickEffect">
                                  <p:stCondLst>
                                    <p:cond delay="0"/>
                                  </p:stCondLst>
                                  <p:childTnLst>
                                    <p:animEffect transition="out" filter="fade">
                                      <p:cBhvr>
                                        <p:cTn id="64" dur="500"/>
                                        <p:tgtEl>
                                          <p:spTgt spid="16"/>
                                        </p:tgtEl>
                                      </p:cBhvr>
                                    </p:animEffect>
                                    <p:set>
                                      <p:cBhvr>
                                        <p:cTn id="65" dur="1" fill="hold">
                                          <p:stCondLst>
                                            <p:cond delay="499"/>
                                          </p:stCondLst>
                                        </p:cTn>
                                        <p:tgtEl>
                                          <p:spTgt spid="16"/>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7"/>
                                        </p:tgtEl>
                                      </p:cBhvr>
                                    </p:animEffect>
                                    <p:set>
                                      <p:cBhvr>
                                        <p:cTn id="68" dur="1" fill="hold">
                                          <p:stCondLst>
                                            <p:cond delay="499"/>
                                          </p:stCondLst>
                                        </p:cTn>
                                        <p:tgtEl>
                                          <p:spTgt spid="17"/>
                                        </p:tgtEl>
                                        <p:attrNameLst>
                                          <p:attrName>style.visibility</p:attrName>
                                        </p:attrNameLst>
                                      </p:cBhvr>
                                      <p:to>
                                        <p:strVal val="hidden"/>
                                      </p:to>
                                    </p:set>
                                  </p:childTnLst>
                                </p:cTn>
                              </p:par>
                              <p:par>
                                <p:cTn id="69" presetID="10" presetClass="entr" presetSubtype="0" fill="hold" nodeType="withEffect">
                                  <p:stCondLst>
                                    <p:cond delay="0"/>
                                  </p:stCondLst>
                                  <p:childTnLst>
                                    <p:set>
                                      <p:cBhvr>
                                        <p:cTn id="70" dur="1" fill="hold">
                                          <p:stCondLst>
                                            <p:cond delay="0"/>
                                          </p:stCondLst>
                                        </p:cTn>
                                        <p:tgtEl>
                                          <p:spTgt spid="4101"/>
                                        </p:tgtEl>
                                        <p:attrNameLst>
                                          <p:attrName>style.visibility</p:attrName>
                                        </p:attrNameLst>
                                      </p:cBhvr>
                                      <p:to>
                                        <p:strVal val="visible"/>
                                      </p:to>
                                    </p:set>
                                    <p:animEffect transition="in" filter="fade">
                                      <p:cBhvr>
                                        <p:cTn id="71" dur="500"/>
                                        <p:tgtEl>
                                          <p:spTgt spid="4101"/>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fade">
                                      <p:cBhvr>
                                        <p:cTn id="76" dur="500"/>
                                        <p:tgtEl>
                                          <p:spTgt spid="13"/>
                                        </p:tgtEl>
                                      </p:cBhvr>
                                    </p:animEffect>
                                  </p:childTnLst>
                                </p:cTn>
                              </p:par>
                              <p:par>
                                <p:cTn id="77" presetID="10" presetClass="entr" presetSubtype="0" fill="hold" nodeType="withEffect">
                                  <p:stCondLst>
                                    <p:cond delay="0"/>
                                  </p:stCondLst>
                                  <p:childTnLst>
                                    <p:set>
                                      <p:cBhvr>
                                        <p:cTn id="78" dur="1" fill="hold">
                                          <p:stCondLst>
                                            <p:cond delay="0"/>
                                          </p:stCondLst>
                                        </p:cTn>
                                        <p:tgtEl>
                                          <p:spTgt spid="4100"/>
                                        </p:tgtEl>
                                        <p:attrNameLst>
                                          <p:attrName>style.visibility</p:attrName>
                                        </p:attrNameLst>
                                      </p:cBhvr>
                                      <p:to>
                                        <p:strVal val="visible"/>
                                      </p:to>
                                    </p:set>
                                    <p:animEffect transition="in" filter="fade">
                                      <p:cBhvr>
                                        <p:cTn id="79" dur="500"/>
                                        <p:tgtEl>
                                          <p:spTgt spid="4100"/>
                                        </p:tgtEl>
                                      </p:cBhvr>
                                    </p:animEffect>
                                  </p:childTnLst>
                                </p:cTn>
                              </p:par>
                              <p:par>
                                <p:cTn id="80" presetID="10" presetClass="exit" presetSubtype="0" fill="hold" nodeType="withEffect">
                                  <p:stCondLst>
                                    <p:cond delay="0"/>
                                  </p:stCondLst>
                                  <p:childTnLst>
                                    <p:animEffect transition="out" filter="fade">
                                      <p:cBhvr>
                                        <p:cTn id="81" dur="500"/>
                                        <p:tgtEl>
                                          <p:spTgt spid="4101"/>
                                        </p:tgtEl>
                                      </p:cBhvr>
                                    </p:animEffect>
                                    <p:set>
                                      <p:cBhvr>
                                        <p:cTn id="82" dur="1" fill="hold">
                                          <p:stCondLst>
                                            <p:cond delay="499"/>
                                          </p:stCondLst>
                                        </p:cTn>
                                        <p:tgtEl>
                                          <p:spTgt spid="410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animBg="1"/>
      <p:bldP spid="6" grpId="1" animBg="1"/>
      <p:bldP spid="7" grpId="0"/>
      <p:bldP spid="7" grpId="1"/>
      <p:bldP spid="8" grpId="0" animBg="1"/>
      <p:bldP spid="8" grpId="1" animBg="1"/>
      <p:bldP spid="11" grpId="0" animBg="1"/>
      <p:bldP spid="13" grpId="0" animBg="1"/>
      <p:bldP spid="14" grpId="0"/>
      <p:bldP spid="14" grpId="1"/>
      <p:bldP spid="15" grpId="0" animBg="1"/>
      <p:bldP spid="15" grpId="1" animBg="1"/>
      <p:bldP spid="16" grpId="0"/>
      <p:bldP spid="16" grpId="1"/>
      <p:bldP spid="17" grpId="0" animBg="1"/>
      <p:bldP spid="17"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Expression Usage</a:t>
            </a:r>
            <a:endParaRPr lang="en-US" dirty="0"/>
          </a:p>
        </p:txBody>
      </p:sp>
      <p:sp>
        <p:nvSpPr>
          <p:cNvPr id="3" name="Text Placeholder 2"/>
          <p:cNvSpPr>
            <a:spLocks noGrp="1"/>
          </p:cNvSpPr>
          <p:nvPr>
            <p:ph type="body" idx="1"/>
          </p:nvPr>
        </p:nvSpPr>
        <p:spPr/>
        <p:txBody>
          <a:bodyPr/>
          <a:lstStyle/>
          <a:p>
            <a:r>
              <a:rPr lang="en-US" dirty="0" smtClean="0"/>
              <a:t>What is an expression?</a:t>
            </a:r>
          </a:p>
          <a:p>
            <a:pPr lvl="1"/>
            <a:r>
              <a:rPr lang="en-US" dirty="0" smtClean="0"/>
              <a:t>Object and property reference</a:t>
            </a:r>
          </a:p>
          <a:p>
            <a:pPr lvl="1"/>
            <a:r>
              <a:rPr lang="en-US" dirty="0" smtClean="0"/>
              <a:t>Calculation using Visual Basic .NET syntax</a:t>
            </a:r>
          </a:p>
          <a:p>
            <a:r>
              <a:rPr lang="en-US" dirty="0" smtClean="0"/>
              <a:t>How can you use expressions?</a:t>
            </a:r>
          </a:p>
          <a:p>
            <a:pPr lvl="1"/>
            <a:r>
              <a:rPr lang="en-US" dirty="0" smtClean="0"/>
              <a:t>Dynamic connection strings</a:t>
            </a:r>
          </a:p>
          <a:p>
            <a:pPr lvl="1"/>
            <a:r>
              <a:rPr lang="en-US" dirty="0" smtClean="0"/>
              <a:t>Dynamic datasets</a:t>
            </a:r>
          </a:p>
          <a:p>
            <a:pPr lvl="1"/>
            <a:r>
              <a:rPr lang="en-US" dirty="0" smtClean="0"/>
              <a:t>Calculated fields</a:t>
            </a:r>
          </a:p>
          <a:p>
            <a:pPr lvl="1"/>
            <a:r>
              <a:rPr lang="en-US" dirty="0" smtClean="0"/>
              <a:t>Textbox values</a:t>
            </a:r>
          </a:p>
          <a:p>
            <a:pPr lvl="1"/>
            <a:r>
              <a:rPr lang="en-US" dirty="0" smtClean="0"/>
              <a:t>Parameters</a:t>
            </a:r>
          </a:p>
          <a:p>
            <a:pPr lvl="1"/>
            <a:r>
              <a:rPr lang="en-US" dirty="0" smtClean="0"/>
              <a:t>Filters</a:t>
            </a:r>
          </a:p>
          <a:p>
            <a:pPr lvl="1"/>
            <a:endParaRPr lang="en-US" dirty="0" smtClean="0"/>
          </a:p>
          <a:p>
            <a:pPr lvl="1"/>
            <a:endParaRPr lang="en-US" dirty="0" smtClean="0"/>
          </a:p>
          <a:p>
            <a:endParaRPr lang="en-US" dirty="0" smtClean="0"/>
          </a:p>
          <a:p>
            <a:endParaRPr lang="en-US" dirty="0"/>
          </a:p>
        </p:txBody>
      </p:sp>
      <p:sp>
        <p:nvSpPr>
          <p:cNvPr id="4" name="Right Brace 3"/>
          <p:cNvSpPr/>
          <p:nvPr/>
        </p:nvSpPr>
        <p:spPr bwMode="auto">
          <a:xfrm>
            <a:off x="2819400" y="3810000"/>
            <a:ext cx="228600" cy="554182"/>
          </a:xfrm>
          <a:prstGeom prst="rightBrace">
            <a:avLst/>
          </a:prstGeom>
          <a:noFill/>
          <a:ln w="38100" cap="flat" cmpd="sng" algn="ctr">
            <a:solidFill>
              <a:srgbClr val="002060"/>
            </a:solidFill>
            <a:prstDash val="solid"/>
            <a:round/>
            <a:headEnd type="none" w="med" len="med"/>
            <a:tailEnd type="none" w="med" len="med"/>
          </a:ln>
          <a:effectLst/>
        </p:spPr>
        <p:txBody>
          <a:bodyPr vert="horz" wrap="none" lIns="91440" tIns="45720" rIns="91440" bIns="45720" rtlCol="0" anchor="ctr" compatLnSpc="1"/>
          <a:lstStyle/>
          <a:p>
            <a:pPr marL="0" marR="0" indent="0" algn="ctr" defTabSz="914400" rtl="0" eaLnBrk="0" fontAlgn="base" latinLnBrk="0" hangingPunct="0">
              <a:lnSpc>
                <a:spcPct val="100000"/>
              </a:lnSpc>
              <a:spcBef>
                <a:spcPct val="0"/>
              </a:spcBef>
              <a:spcAft>
                <a:spcPct val="0"/>
              </a:spcAft>
              <a:buNone/>
              <a:tabLst/>
            </a:pPr>
            <a:endParaRPr kumimoji="0" lang="en-US" sz="1600" b="1" i="0" u="none" strike="noStrike" baseline="0">
              <a:solidFill>
                <a:schemeClr val="tx1">
                  <a:alpha val="100000"/>
                </a:schemeClr>
              </a:solidFill>
              <a:effectLst/>
              <a:latin typeface="Arial"/>
            </a:endParaRPr>
          </a:p>
        </p:txBody>
      </p:sp>
      <p:sp>
        <p:nvSpPr>
          <p:cNvPr id="5" name="TextBox 4"/>
          <p:cNvSpPr txBox="1"/>
          <p:nvPr/>
        </p:nvSpPr>
        <p:spPr bwMode="auto">
          <a:xfrm>
            <a:off x="3048000" y="3935968"/>
            <a:ext cx="2819400" cy="369332"/>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Most commonly used</a:t>
            </a:r>
            <a:endParaRPr lang="en-US" sz="1800" dirty="0">
              <a:solidFill>
                <a:srgbClr val="002060"/>
              </a:solidFill>
              <a:latin typeface="Tekton Pro" pitchFamily="34" charset="0"/>
            </a:endParaRPr>
          </a:p>
        </p:txBody>
      </p:sp>
    </p:spTree>
    <p:extLst>
      <p:ext uri="{BB962C8B-B14F-4D97-AF65-F5344CB8AC3E}">
        <p14:creationId xmlns:p14="http://schemas.microsoft.com/office/powerpoint/2010/main" val="5881482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dirty="0" smtClean="0"/>
              <a:t>Module Overview</a:t>
            </a:r>
          </a:p>
        </p:txBody>
      </p:sp>
      <p:sp>
        <p:nvSpPr>
          <p:cNvPr id="7171" name="Rectangle 3"/>
          <p:cNvSpPr>
            <a:spLocks noGrp="1" noChangeArrowheads="1"/>
          </p:cNvSpPr>
          <p:nvPr>
            <p:ph type="body" idx="1"/>
          </p:nvPr>
        </p:nvSpPr>
        <p:spPr>
          <a:noFill/>
        </p:spPr>
        <p:txBody>
          <a:bodyPr/>
          <a:lstStyle/>
          <a:p>
            <a:r>
              <a:rPr lang="en-US" dirty="0" smtClean="0"/>
              <a:t>Designing the Basic Report</a:t>
            </a:r>
          </a:p>
          <a:p>
            <a:r>
              <a:rPr lang="en-US" dirty="0" smtClean="0"/>
              <a:t>Introducing Report Interactivity</a:t>
            </a:r>
          </a:p>
          <a:p>
            <a:r>
              <a:rPr lang="en-US" dirty="0" smtClean="0"/>
              <a:t>Data Visualizations</a:t>
            </a:r>
          </a:p>
          <a:p>
            <a:r>
              <a:rPr lang="en-US" dirty="0" smtClean="0"/>
              <a:t>Building Self-Service Components</a:t>
            </a:r>
            <a:endParaRPr lang="en-US" dirty="0"/>
          </a:p>
        </p:txBody>
      </p:sp>
    </p:spTree>
    <p:extLst>
      <p:ext uri="{BB962C8B-B14F-4D97-AF65-F5344CB8AC3E}">
        <p14:creationId xmlns:p14="http://schemas.microsoft.com/office/powerpoint/2010/main" val="2912094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Expression Editor</a:t>
            </a:r>
            <a:endParaRPr lang="en-US" dirty="0"/>
          </a:p>
        </p:txBody>
      </p:sp>
      <p:sp>
        <p:nvSpPr>
          <p:cNvPr id="3" name="Text Placeholder 2"/>
          <p:cNvSpPr>
            <a:spLocks noGrp="1"/>
          </p:cNvSpPr>
          <p:nvPr>
            <p:ph type="body" idx="1"/>
          </p:nvPr>
        </p:nvSpPr>
        <p:spPr/>
        <p:txBody>
          <a:bodyPr/>
          <a:lstStyle/>
          <a:p>
            <a:r>
              <a:rPr lang="en-US" sz="2800" dirty="0" smtClean="0"/>
              <a:t>Access from dialog box button or in properties list of values</a:t>
            </a:r>
            <a:endParaRPr lang="en-US" sz="2800" dirty="0"/>
          </a:p>
          <a:p>
            <a:pPr marL="0" indent="0">
              <a:buNone/>
            </a:pPr>
            <a:endParaRPr lang="en-US" dirty="0" smtClean="0"/>
          </a:p>
          <a:p>
            <a:endParaRPr lang="en-US" dirty="0" smtClean="0"/>
          </a:p>
          <a:p>
            <a:r>
              <a:rPr lang="en-US" sz="2800" dirty="0" smtClean="0"/>
              <a:t>Edit expression manually </a:t>
            </a:r>
            <a:br>
              <a:rPr lang="en-US" sz="2800" dirty="0" smtClean="0"/>
            </a:br>
            <a:r>
              <a:rPr lang="en-US" sz="2800" dirty="0" smtClean="0"/>
              <a:t>or use lists to construct </a:t>
            </a:r>
            <a:br>
              <a:rPr lang="en-US" sz="2800" dirty="0" smtClean="0"/>
            </a:br>
            <a:r>
              <a:rPr lang="en-US" sz="2800" dirty="0" smtClean="0"/>
              <a:t>expression</a:t>
            </a:r>
            <a:endParaRPr lang="en-US" sz="2800" dirty="0"/>
          </a:p>
          <a:p>
            <a:r>
              <a:rPr lang="en-US" sz="2800" dirty="0" smtClean="0"/>
              <a:t>Use category to display </a:t>
            </a:r>
            <a:br>
              <a:rPr lang="en-US" sz="2800" dirty="0" smtClean="0"/>
            </a:br>
            <a:r>
              <a:rPr lang="en-US" sz="2800" dirty="0" smtClean="0"/>
              <a:t>lists of valid values</a:t>
            </a:r>
            <a:endParaRPr lang="en-US" sz="2800" dirty="0"/>
          </a:p>
          <a:p>
            <a:pPr lvl="1"/>
            <a:r>
              <a:rPr lang="en-US" sz="2400" dirty="0" smtClean="0"/>
              <a:t>Constants</a:t>
            </a:r>
            <a:endParaRPr lang="en-US" sz="2400" dirty="0"/>
          </a:p>
          <a:p>
            <a:pPr lvl="1"/>
            <a:r>
              <a:rPr lang="en-US" sz="2400" dirty="0" smtClean="0"/>
              <a:t>Global collections</a:t>
            </a:r>
          </a:p>
          <a:p>
            <a:pPr lvl="1"/>
            <a:r>
              <a:rPr lang="en-US" sz="2400" dirty="0" smtClean="0"/>
              <a:t>Operators</a:t>
            </a:r>
            <a:endParaRPr lang="en-US" sz="2400" dirty="0"/>
          </a:p>
          <a:p>
            <a:pPr lvl="1"/>
            <a:r>
              <a:rPr lang="en-US" sz="2400" dirty="0"/>
              <a:t>Common functions</a:t>
            </a:r>
          </a:p>
          <a:p>
            <a:pPr marL="0" indent="0">
              <a:buNone/>
            </a:pPr>
            <a:endParaRPr lang="en-US" dirty="0"/>
          </a:p>
        </p:txBody>
      </p:sp>
      <p:pic>
        <p:nvPicPr>
          <p:cNvPr id="5" name="Picture 5" descr="Fx"/>
          <p:cNvPicPr>
            <a:picLocks noChangeAspect="1" noChangeArrowheads="1"/>
          </p:cNvPicPr>
          <p:nvPr/>
        </p:nvPicPr>
        <p:blipFill>
          <a:blip r:embed="rId3"/>
          <a:srcRect/>
          <a:stretch>
            <a:fillRect/>
          </a:stretch>
        </p:blipFill>
        <p:spPr bwMode="auto">
          <a:xfrm>
            <a:off x="1162050" y="2200031"/>
            <a:ext cx="838200" cy="838200"/>
          </a:xfrm>
          <a:prstGeom prst="rect">
            <a:avLst/>
          </a:prstGeom>
          <a:noFill/>
          <a:ln w="9525">
            <a:noFill/>
            <a:miter lim="800000"/>
            <a:headEnd/>
            <a:tailEnd/>
          </a:ln>
        </p:spPr>
      </p:pic>
      <p:pic>
        <p:nvPicPr>
          <p:cNvPr id="6" name="Picture 9" descr="FxDropDown"/>
          <p:cNvPicPr>
            <a:picLocks noChangeAspect="1" noChangeArrowheads="1"/>
          </p:cNvPicPr>
          <p:nvPr/>
        </p:nvPicPr>
        <p:blipFill>
          <a:blip r:embed="rId4"/>
          <a:srcRect/>
          <a:stretch>
            <a:fillRect/>
          </a:stretch>
        </p:blipFill>
        <p:spPr bwMode="auto">
          <a:xfrm>
            <a:off x="2438400" y="2314094"/>
            <a:ext cx="1524000" cy="724137"/>
          </a:xfrm>
          <a:prstGeom prst="rect">
            <a:avLst/>
          </a:prstGeom>
          <a:noFill/>
          <a:ln w="9525">
            <a:noFill/>
            <a:miter lim="800000"/>
            <a:headEnd/>
            <a:tailEnd/>
          </a:ln>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5400" y="2438400"/>
            <a:ext cx="3661887" cy="3328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62191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fade">
                                      <p:cBhvr>
                                        <p:cTn id="20" dur="500"/>
                                        <p:tgtEl>
                                          <p:spTgt spid="205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fade">
                                      <p:cBhvr>
                                        <p:cTn id="40" dur="500"/>
                                        <p:tgtEl>
                                          <p:spTgt spid="3">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Effect transition="in" filter="fade">
                                      <p:cBhvr>
                                        <p:cTn id="45" dur="500"/>
                                        <p:tgtEl>
                                          <p:spTgt spid="3">
                                            <p:txEl>
                                              <p:pRg st="7" end="7"/>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
                                            <p:txEl>
                                              <p:pRg st="8" end="8"/>
                                            </p:txEl>
                                          </p:spTgt>
                                        </p:tgtEl>
                                        <p:attrNameLst>
                                          <p:attrName>style.visibility</p:attrName>
                                        </p:attrNameLst>
                                      </p:cBhvr>
                                      <p:to>
                                        <p:strVal val="visible"/>
                                      </p:to>
                                    </p:set>
                                    <p:animEffect transition="in" filter="fade">
                                      <p:cBhvr>
                                        <p:cTn id="5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Expression Examples</a:t>
            </a:r>
            <a:endParaRPr lang="en-US" dirty="0"/>
          </a:p>
        </p:txBody>
      </p:sp>
      <p:sp>
        <p:nvSpPr>
          <p:cNvPr id="3" name="Text Placeholder 2"/>
          <p:cNvSpPr>
            <a:spLocks noGrp="1"/>
          </p:cNvSpPr>
          <p:nvPr>
            <p:ph type="body" idx="1"/>
          </p:nvPr>
        </p:nvSpPr>
        <p:spPr/>
        <p:txBody>
          <a:bodyPr/>
          <a:lstStyle/>
          <a:p>
            <a:r>
              <a:rPr lang="en-US" dirty="0" smtClean="0"/>
              <a:t>Parameter Reference</a:t>
            </a:r>
          </a:p>
          <a:p>
            <a:endParaRPr lang="en-US" dirty="0" smtClean="0"/>
          </a:p>
          <a:p>
            <a:pPr marL="457200" lvl="1" indent="0">
              <a:buNone/>
            </a:pPr>
            <a:endParaRPr lang="en-US" dirty="0" smtClean="0"/>
          </a:p>
          <a:p>
            <a:r>
              <a:rPr lang="en-US" dirty="0" smtClean="0"/>
              <a:t>Concatenation</a:t>
            </a:r>
          </a:p>
          <a:p>
            <a:endParaRPr lang="en-US" dirty="0" smtClean="0"/>
          </a:p>
          <a:p>
            <a:pPr marL="457200" lvl="1" indent="0">
              <a:buNone/>
            </a:pPr>
            <a:endParaRPr lang="en-US" dirty="0" smtClean="0"/>
          </a:p>
          <a:p>
            <a:r>
              <a:rPr lang="en-US" dirty="0" smtClean="0"/>
              <a:t>Conditional formatting</a:t>
            </a:r>
          </a:p>
          <a:p>
            <a:pPr marL="457200" lvl="1" indent="0">
              <a:buNone/>
            </a:pPr>
            <a:endParaRPr lang="en-US" dirty="0" smtClean="0"/>
          </a:p>
          <a:p>
            <a:pPr lvl="1"/>
            <a:endParaRPr lang="en-US" dirty="0" smtClean="0"/>
          </a:p>
          <a:p>
            <a:pPr lvl="1"/>
            <a:endParaRPr lang="en-US" dirty="0" smtClean="0"/>
          </a:p>
          <a:p>
            <a:endParaRPr lang="en-US" dirty="0" smtClean="0"/>
          </a:p>
          <a:p>
            <a:endParaRPr lang="en-US" dirty="0"/>
          </a:p>
        </p:txBody>
      </p:sp>
      <p:sp>
        <p:nvSpPr>
          <p:cNvPr id="4" name="Text Placeholder 4"/>
          <p:cNvSpPr txBox="1">
            <a:spLocks/>
          </p:cNvSpPr>
          <p:nvPr/>
        </p:nvSpPr>
        <p:spPr>
          <a:xfrm>
            <a:off x="914400" y="4577847"/>
            <a:ext cx="6172200" cy="685800"/>
          </a:xfrm>
          <a:prstGeom prst="rect">
            <a:avLst/>
          </a:prstGeom>
          <a:solidFill>
            <a:schemeClr val="accent1"/>
          </a:solidFill>
          <a:ln>
            <a:solidFill>
              <a:schemeClr val="tx1"/>
            </a:solidFill>
          </a:ln>
        </p:spPr>
        <p:txBody>
          <a:bodyPr/>
          <a:lstStyle>
            <a:lvl1pPr marL="342900" indent="-342900" algn="l" defTabSz="-13873163" rtl="0" eaLnBrk="1" fontAlgn="base" hangingPunct="1">
              <a:spcBef>
                <a:spcPct val="20000"/>
              </a:spcBef>
              <a:spcAft>
                <a:spcPct val="0"/>
              </a:spcAft>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60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40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20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800" b="0" dirty="0">
                <a:solidFill>
                  <a:schemeClr val="bg2"/>
                </a:solidFill>
                <a:latin typeface="Consolas" pitchFamily="49" charset="0"/>
                <a:cs typeface="Consolas" pitchFamily="49" charset="0"/>
              </a:rPr>
              <a:t>=</a:t>
            </a:r>
            <a:r>
              <a:rPr lang="en-US" sz="1800" b="0" dirty="0" err="1">
                <a:solidFill>
                  <a:schemeClr val="bg2"/>
                </a:solidFill>
                <a:latin typeface="Consolas" pitchFamily="49" charset="0"/>
                <a:cs typeface="Consolas" pitchFamily="49" charset="0"/>
              </a:rPr>
              <a:t>IIf</a:t>
            </a:r>
            <a:r>
              <a:rPr lang="en-US" sz="1800" b="0" dirty="0">
                <a:solidFill>
                  <a:schemeClr val="bg2"/>
                </a:solidFill>
                <a:latin typeface="Consolas" pitchFamily="49" charset="0"/>
                <a:cs typeface="Consolas" pitchFamily="49" charset="0"/>
              </a:rPr>
              <a:t>(sum(</a:t>
            </a:r>
            <a:r>
              <a:rPr lang="en-US" sz="1800" b="0" dirty="0" err="1">
                <a:solidFill>
                  <a:schemeClr val="bg2"/>
                </a:solidFill>
                <a:latin typeface="Consolas" pitchFamily="49" charset="0"/>
                <a:cs typeface="Consolas" pitchFamily="49" charset="0"/>
              </a:rPr>
              <a:t>Fields!SalesAmount.Value</a:t>
            </a:r>
            <a:r>
              <a:rPr lang="en-US" sz="1800" b="0" dirty="0">
                <a:solidFill>
                  <a:schemeClr val="bg2"/>
                </a:solidFill>
                <a:latin typeface="Consolas" pitchFamily="49" charset="0"/>
                <a:cs typeface="Consolas" pitchFamily="49" charset="0"/>
              </a:rPr>
              <a:t>)&lt;1000000</a:t>
            </a:r>
            <a:r>
              <a:rPr lang="en-US" sz="1800" b="0" dirty="0" smtClean="0">
                <a:solidFill>
                  <a:schemeClr val="bg2"/>
                </a:solidFill>
                <a:latin typeface="Consolas" pitchFamily="49" charset="0"/>
                <a:cs typeface="Consolas" pitchFamily="49" charset="0"/>
              </a:rPr>
              <a:t>,</a:t>
            </a:r>
            <a:br>
              <a:rPr lang="en-US" sz="1800" b="0" dirty="0" smtClean="0">
                <a:solidFill>
                  <a:schemeClr val="bg2"/>
                </a:solidFill>
                <a:latin typeface="Consolas" pitchFamily="49" charset="0"/>
                <a:cs typeface="Consolas" pitchFamily="49" charset="0"/>
              </a:rPr>
            </a:br>
            <a:r>
              <a:rPr lang="en-US" sz="1800" b="0" dirty="0" smtClean="0">
                <a:solidFill>
                  <a:schemeClr val="bg2"/>
                </a:solidFill>
                <a:latin typeface="Consolas" pitchFamily="49" charset="0"/>
                <a:cs typeface="Consolas" pitchFamily="49" charset="0"/>
              </a:rPr>
              <a:t>"</a:t>
            </a:r>
            <a:r>
              <a:rPr lang="en-US" sz="1800" b="0" dirty="0">
                <a:solidFill>
                  <a:schemeClr val="bg2"/>
                </a:solidFill>
                <a:latin typeface="Consolas" pitchFamily="49" charset="0"/>
                <a:cs typeface="Consolas" pitchFamily="49" charset="0"/>
              </a:rPr>
              <a:t>Red", "Black")</a:t>
            </a:r>
          </a:p>
        </p:txBody>
      </p:sp>
      <p:sp>
        <p:nvSpPr>
          <p:cNvPr id="5" name="Text Placeholder 4"/>
          <p:cNvSpPr txBox="1">
            <a:spLocks/>
          </p:cNvSpPr>
          <p:nvPr/>
        </p:nvSpPr>
        <p:spPr>
          <a:xfrm>
            <a:off x="914400" y="3122239"/>
            <a:ext cx="6172200" cy="381000"/>
          </a:xfrm>
          <a:prstGeom prst="rect">
            <a:avLst/>
          </a:prstGeom>
          <a:solidFill>
            <a:schemeClr val="accent1"/>
          </a:solidFill>
          <a:ln>
            <a:solidFill>
              <a:schemeClr val="tx1"/>
            </a:solidFill>
          </a:ln>
        </p:spPr>
        <p:txBody>
          <a:bodyPr/>
          <a:lstStyle>
            <a:lvl1pPr marL="342900" indent="-342900" algn="l" defTabSz="-13873163" rtl="0" eaLnBrk="1" fontAlgn="base" hangingPunct="1">
              <a:spcBef>
                <a:spcPct val="20000"/>
              </a:spcBef>
              <a:spcAft>
                <a:spcPct val="0"/>
              </a:spcAft>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60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40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20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800" b="0" dirty="0" smtClean="0">
                <a:solidFill>
                  <a:schemeClr val="bg2"/>
                </a:solidFill>
                <a:latin typeface="Consolas" pitchFamily="49" charset="0"/>
                <a:cs typeface="Consolas" pitchFamily="49" charset="0"/>
              </a:rPr>
              <a:t>=</a:t>
            </a:r>
            <a:r>
              <a:rPr lang="en-US" sz="1800" b="0" dirty="0" err="1" smtClean="0">
                <a:solidFill>
                  <a:schemeClr val="bg2"/>
                </a:solidFill>
                <a:latin typeface="Consolas" pitchFamily="49" charset="0"/>
                <a:cs typeface="Consolas" pitchFamily="49" charset="0"/>
              </a:rPr>
              <a:t>Fields!SalesTerritoryGroup.Value</a:t>
            </a:r>
            <a:r>
              <a:rPr lang="en-US" sz="1800" b="0" dirty="0" smtClean="0">
                <a:solidFill>
                  <a:schemeClr val="bg2"/>
                </a:solidFill>
                <a:latin typeface="Consolas" pitchFamily="49" charset="0"/>
                <a:cs typeface="Consolas" pitchFamily="49" charset="0"/>
              </a:rPr>
              <a:t> + " Total"</a:t>
            </a:r>
            <a:endParaRPr lang="en-US" sz="1800" b="0" dirty="0">
              <a:solidFill>
                <a:schemeClr val="bg2"/>
              </a:solidFill>
              <a:latin typeface="Consolas" pitchFamily="49" charset="0"/>
              <a:cs typeface="Consolas" pitchFamily="49" charset="0"/>
            </a:endParaRPr>
          </a:p>
        </p:txBody>
      </p:sp>
      <p:sp>
        <p:nvSpPr>
          <p:cNvPr id="6" name="Text Placeholder 4"/>
          <p:cNvSpPr txBox="1">
            <a:spLocks/>
          </p:cNvSpPr>
          <p:nvPr/>
        </p:nvSpPr>
        <p:spPr>
          <a:xfrm>
            <a:off x="914400" y="2055439"/>
            <a:ext cx="6172200" cy="381000"/>
          </a:xfrm>
          <a:prstGeom prst="rect">
            <a:avLst/>
          </a:prstGeom>
          <a:solidFill>
            <a:schemeClr val="accent1"/>
          </a:solidFill>
          <a:ln>
            <a:solidFill>
              <a:schemeClr val="tx1"/>
            </a:solidFill>
          </a:ln>
        </p:spPr>
        <p:txBody>
          <a:bodyPr/>
          <a:lstStyle>
            <a:lvl1pPr marL="342900" indent="-342900" algn="l" defTabSz="-13873163" rtl="0" eaLnBrk="1" fontAlgn="base" hangingPunct="1">
              <a:spcBef>
                <a:spcPct val="20000"/>
              </a:spcBef>
              <a:spcAft>
                <a:spcPct val="0"/>
              </a:spcAft>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60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40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20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800" b="0" dirty="0">
                <a:solidFill>
                  <a:schemeClr val="bg2"/>
                </a:solidFill>
                <a:latin typeface="Consolas" pitchFamily="49" charset="0"/>
                <a:cs typeface="Consolas" pitchFamily="49" charset="0"/>
              </a:rPr>
              <a:t>=Join(</a:t>
            </a:r>
            <a:r>
              <a:rPr lang="en-US" sz="1800" b="0" dirty="0" err="1">
                <a:solidFill>
                  <a:schemeClr val="bg2"/>
                </a:solidFill>
                <a:latin typeface="Consolas" pitchFamily="49" charset="0"/>
                <a:cs typeface="Consolas" pitchFamily="49" charset="0"/>
              </a:rPr>
              <a:t>Parameters!BusinessType.Value</a:t>
            </a:r>
            <a:r>
              <a:rPr lang="en-US" sz="1800" b="0" dirty="0">
                <a:solidFill>
                  <a:schemeClr val="bg2"/>
                </a:solidFill>
                <a:latin typeface="Consolas" pitchFamily="49" charset="0"/>
                <a:cs typeface="Consolas" pitchFamily="49" charset="0"/>
              </a:rPr>
              <a:t>, ", ")</a:t>
            </a:r>
          </a:p>
        </p:txBody>
      </p:sp>
    </p:spTree>
    <p:extLst>
      <p:ext uri="{BB962C8B-B14F-4D97-AF65-F5344CB8AC3E}">
        <p14:creationId xmlns:p14="http://schemas.microsoft.com/office/powerpoint/2010/main" val="34274134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500"/>
                                        <p:tgtEl>
                                          <p:spTgt spid="3">
                                            <p:txEl>
                                              <p:pRg st="6" end="6"/>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Built-in Fields</a:t>
            </a:r>
            <a:endParaRPr lang="en-US" dirty="0"/>
          </a:p>
        </p:txBody>
      </p:sp>
      <p:sp>
        <p:nvSpPr>
          <p:cNvPr id="5" name="Text Placeholder 4"/>
          <p:cNvSpPr>
            <a:spLocks noGrp="1"/>
          </p:cNvSpPr>
          <p:nvPr>
            <p:ph type="body" idx="1"/>
          </p:nvPr>
        </p:nvSpPr>
        <p:spPr>
          <a:xfrm>
            <a:off x="457200" y="1371600"/>
            <a:ext cx="3886200" cy="4495800"/>
          </a:xfrm>
        </p:spPr>
        <p:txBody>
          <a:bodyPr/>
          <a:lstStyle/>
          <a:p>
            <a:r>
              <a:rPr lang="en-US" sz="2000" dirty="0" smtClean="0"/>
              <a:t>Report header/footer</a:t>
            </a:r>
          </a:p>
          <a:p>
            <a:pPr lvl="1"/>
            <a:r>
              <a:rPr lang="en-US" sz="2000" dirty="0" smtClean="0"/>
              <a:t>Execution Time</a:t>
            </a:r>
          </a:p>
          <a:p>
            <a:pPr lvl="1"/>
            <a:r>
              <a:rPr lang="en-US" sz="2000" dirty="0" smtClean="0"/>
              <a:t>Report Folder</a:t>
            </a:r>
          </a:p>
          <a:p>
            <a:pPr lvl="1"/>
            <a:r>
              <a:rPr lang="en-US" sz="2000" dirty="0" smtClean="0"/>
              <a:t>Report Name</a:t>
            </a:r>
          </a:p>
          <a:p>
            <a:pPr lvl="1"/>
            <a:r>
              <a:rPr lang="en-US" sz="2000" dirty="0" smtClean="0"/>
              <a:t>Report Server URL</a:t>
            </a:r>
          </a:p>
          <a:p>
            <a:r>
              <a:rPr lang="en-US" sz="2000" dirty="0" smtClean="0"/>
              <a:t>Page numbering</a:t>
            </a:r>
          </a:p>
          <a:p>
            <a:pPr lvl="1"/>
            <a:r>
              <a:rPr lang="en-US" sz="2000" dirty="0" smtClean="0"/>
              <a:t>Overall Page Number</a:t>
            </a:r>
          </a:p>
          <a:p>
            <a:pPr lvl="1"/>
            <a:r>
              <a:rPr lang="en-US" sz="2000" dirty="0" smtClean="0"/>
              <a:t>Overall Total Pages</a:t>
            </a:r>
          </a:p>
          <a:p>
            <a:pPr lvl="1"/>
            <a:r>
              <a:rPr lang="en-US" sz="2000" dirty="0" smtClean="0"/>
              <a:t>Page Number</a:t>
            </a:r>
          </a:p>
          <a:p>
            <a:pPr lvl="1"/>
            <a:r>
              <a:rPr lang="en-US" sz="2000" dirty="0" smtClean="0"/>
              <a:t>Total Pages</a:t>
            </a:r>
          </a:p>
          <a:p>
            <a:pPr lvl="1"/>
            <a:r>
              <a:rPr lang="en-US" sz="2000" dirty="0"/>
              <a:t>Page Name</a:t>
            </a:r>
          </a:p>
          <a:p>
            <a:r>
              <a:rPr lang="en-US" sz="2000" dirty="0" smtClean="0"/>
              <a:t>Rendering</a:t>
            </a:r>
          </a:p>
          <a:p>
            <a:pPr lvl="1"/>
            <a:r>
              <a:rPr lang="en-US" sz="2000" dirty="0" smtClean="0"/>
              <a:t>Render Format </a:t>
            </a:r>
            <a:r>
              <a:rPr lang="en-US" sz="2000" dirty="0" err="1" smtClean="0"/>
              <a:t>IsInteractive</a:t>
            </a:r>
            <a:endParaRPr lang="en-US" sz="2000" dirty="0" smtClean="0"/>
          </a:p>
          <a:p>
            <a:pPr lvl="1"/>
            <a:r>
              <a:rPr lang="en-US" sz="2000" dirty="0" smtClean="0"/>
              <a:t>Render Format Name</a:t>
            </a:r>
          </a:p>
          <a:p>
            <a:pPr lvl="1"/>
            <a:endParaRPr lang="en-US" sz="2000" dirty="0"/>
          </a:p>
        </p:txBody>
      </p:sp>
      <p:sp>
        <p:nvSpPr>
          <p:cNvPr id="6" name="Text Placeholder 4"/>
          <p:cNvSpPr txBox="1">
            <a:spLocks/>
          </p:cNvSpPr>
          <p:nvPr/>
        </p:nvSpPr>
        <p:spPr bwMode="auto">
          <a:xfrm>
            <a:off x="4391891" y="1371600"/>
            <a:ext cx="3532909" cy="44958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bodyPr>
          <a:lstStyle>
            <a:lvl1pPr marL="342900" indent="-342900" algn="l" defTabSz="-13873163" rtl="0" eaLnBrk="1" fontAlgn="base" hangingPunct="1">
              <a:spcBef>
                <a:spcPct val="20000"/>
              </a:spcBef>
              <a:spcAft>
                <a:spcPct val="0"/>
              </a:spcAft>
              <a:buClrTx/>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ct val="20000"/>
              </a:spcBef>
              <a:spcAft>
                <a:spcPct val="0"/>
              </a:spcAft>
              <a:buClrTx/>
              <a:buSzPct val="50000"/>
              <a:buFont typeface="Wingdings" pitchFamily="2" charset="2"/>
              <a:buChar char="o"/>
              <a:defRPr sz="1800" b="0">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ClrTx/>
              <a:buSzPct val="50000"/>
              <a:buFont typeface="Wingdings" pitchFamily="2" charset="2"/>
              <a:buChar char="o"/>
              <a:defRPr sz="1600" b="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ClrTx/>
              <a:buSzPct val="50000"/>
              <a:buFont typeface="Wingdings" pitchFamily="2" charset="2"/>
              <a:buChar char="o"/>
              <a:defRPr sz="1400" b="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ClrTx/>
              <a:buSzPct val="50000"/>
              <a:buFont typeface="Wingdings" pitchFamily="2" charset="2"/>
              <a:buChar char="o"/>
              <a:defRPr sz="1200" b="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r>
              <a:rPr lang="en-US" b="0" dirty="0" smtClean="0"/>
              <a:t>User-specific</a:t>
            </a:r>
          </a:p>
          <a:p>
            <a:pPr lvl="1"/>
            <a:r>
              <a:rPr lang="en-US" sz="2000" dirty="0" smtClean="0"/>
              <a:t>Language</a:t>
            </a:r>
          </a:p>
          <a:p>
            <a:pPr lvl="1"/>
            <a:r>
              <a:rPr lang="en-US" sz="2000" dirty="0" smtClean="0"/>
              <a:t>User ID</a:t>
            </a:r>
            <a:endParaRPr lang="en-US" sz="200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6031" y="2705734"/>
            <a:ext cx="3739188" cy="3399261"/>
          </a:xfrm>
          <a:prstGeom prst="rect">
            <a:avLst/>
          </a:prstGeom>
        </p:spPr>
      </p:pic>
    </p:spTree>
    <p:extLst>
      <p:ext uri="{BB962C8B-B14F-4D97-AF65-F5344CB8AC3E}">
        <p14:creationId xmlns:p14="http://schemas.microsoft.com/office/powerpoint/2010/main" val="29691769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fade">
                                      <p:cBhvr>
                                        <p:cTn id="47" dur="5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fade">
                                      <p:cBhvr>
                                        <p:cTn id="52" dur="500"/>
                                        <p:tgtEl>
                                          <p:spTgt spid="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xEl>
                                              <p:pRg st="10" end="10"/>
                                            </p:txEl>
                                          </p:spTgt>
                                        </p:tgtEl>
                                        <p:attrNameLst>
                                          <p:attrName>style.visibility</p:attrName>
                                        </p:attrNameLst>
                                      </p:cBhvr>
                                      <p:to>
                                        <p:strVal val="visible"/>
                                      </p:to>
                                    </p:set>
                                    <p:animEffect transition="in" filter="fade">
                                      <p:cBhvr>
                                        <p:cTn id="57" dur="500"/>
                                        <p:tgtEl>
                                          <p:spTgt spid="5">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5">
                                            <p:txEl>
                                              <p:pRg st="11" end="11"/>
                                            </p:txEl>
                                          </p:spTgt>
                                        </p:tgtEl>
                                        <p:attrNameLst>
                                          <p:attrName>style.visibility</p:attrName>
                                        </p:attrNameLst>
                                      </p:cBhvr>
                                      <p:to>
                                        <p:strVal val="visible"/>
                                      </p:to>
                                    </p:set>
                                    <p:animEffect transition="in" filter="fade">
                                      <p:cBhvr>
                                        <p:cTn id="62" dur="500"/>
                                        <p:tgtEl>
                                          <p:spTgt spid="5">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5">
                                            <p:txEl>
                                              <p:pRg st="12" end="12"/>
                                            </p:txEl>
                                          </p:spTgt>
                                        </p:tgtEl>
                                        <p:attrNameLst>
                                          <p:attrName>style.visibility</p:attrName>
                                        </p:attrNameLst>
                                      </p:cBhvr>
                                      <p:to>
                                        <p:strVal val="visible"/>
                                      </p:to>
                                    </p:set>
                                    <p:animEffect transition="in" filter="fade">
                                      <p:cBhvr>
                                        <p:cTn id="67" dur="500"/>
                                        <p:tgtEl>
                                          <p:spTgt spid="5">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5">
                                            <p:txEl>
                                              <p:pRg st="13" end="13"/>
                                            </p:txEl>
                                          </p:spTgt>
                                        </p:tgtEl>
                                        <p:attrNameLst>
                                          <p:attrName>style.visibility</p:attrName>
                                        </p:attrNameLst>
                                      </p:cBhvr>
                                      <p:to>
                                        <p:strVal val="visible"/>
                                      </p:to>
                                    </p:set>
                                    <p:animEffect transition="in" filter="fade">
                                      <p:cBhvr>
                                        <p:cTn id="72" dur="500"/>
                                        <p:tgtEl>
                                          <p:spTgt spid="5">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6">
                                            <p:txEl>
                                              <p:pRg st="0" end="0"/>
                                            </p:txEl>
                                          </p:spTgt>
                                        </p:tgtEl>
                                        <p:attrNameLst>
                                          <p:attrName>style.visibility</p:attrName>
                                        </p:attrNameLst>
                                      </p:cBhvr>
                                      <p:to>
                                        <p:strVal val="visible"/>
                                      </p:to>
                                    </p:set>
                                    <p:animEffect transition="in" filter="fade">
                                      <p:cBhvr>
                                        <p:cTn id="77" dur="500"/>
                                        <p:tgtEl>
                                          <p:spTgt spid="6">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6">
                                            <p:txEl>
                                              <p:pRg st="1" end="1"/>
                                            </p:txEl>
                                          </p:spTgt>
                                        </p:tgtEl>
                                        <p:attrNameLst>
                                          <p:attrName>style.visibility</p:attrName>
                                        </p:attrNameLst>
                                      </p:cBhvr>
                                      <p:to>
                                        <p:strVal val="visible"/>
                                      </p:to>
                                    </p:set>
                                    <p:animEffect transition="in" filter="fade">
                                      <p:cBhvr>
                                        <p:cTn id="82" dur="500"/>
                                        <p:tgtEl>
                                          <p:spTgt spid="6">
                                            <p:txEl>
                                              <p:pRg st="1" end="1"/>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6">
                                            <p:txEl>
                                              <p:pRg st="2" end="2"/>
                                            </p:txEl>
                                          </p:spTgt>
                                        </p:tgtEl>
                                        <p:attrNameLst>
                                          <p:attrName>style.visibility</p:attrName>
                                        </p:attrNameLst>
                                      </p:cBhvr>
                                      <p:to>
                                        <p:strVal val="visible"/>
                                      </p:to>
                                    </p:set>
                                    <p:animEffect transition="in" filter="fade">
                                      <p:cBhvr>
                                        <p:cTn id="8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686608648"/>
              </p:ext>
            </p:extLst>
          </p:nvPr>
        </p:nvGraphicFramePr>
        <p:xfrm>
          <a:off x="381000" y="1152448"/>
          <a:ext cx="8458200" cy="3733800"/>
        </p:xfrm>
        <a:graphic>
          <a:graphicData uri="http://schemas.openxmlformats.org/drawingml/2006/table">
            <a:tbl>
              <a:tblPr firstRow="1" firstCol="1" lastRow="1" lastCol="1" bandRow="1" bandCol="1">
                <a:tableStyleId>{5C22544A-7EE6-4342-B048-85BDC9FD1C3A}</a:tableStyleId>
              </a:tblPr>
              <a:tblGrid>
                <a:gridCol w="1449977"/>
                <a:gridCol w="2497183"/>
                <a:gridCol w="4511040"/>
              </a:tblGrid>
              <a:tr h="627424">
                <a:tc>
                  <a:txBody>
                    <a:bodyPr/>
                    <a:lstStyle/>
                    <a:p>
                      <a:pPr marL="0" marR="0">
                        <a:spcBef>
                          <a:spcPts val="800"/>
                        </a:spcBef>
                        <a:spcAft>
                          <a:spcPts val="600"/>
                        </a:spcAft>
                      </a:pPr>
                      <a:r>
                        <a:rPr lang="en-US" sz="1800" dirty="0">
                          <a:solidFill>
                            <a:schemeClr val="bg1"/>
                          </a:solidFill>
                          <a:effectLst/>
                          <a:latin typeface="Tekton Pro" pitchFamily="34" charset="0"/>
                        </a:rPr>
                        <a:t>Collection</a:t>
                      </a:r>
                      <a:endParaRPr lang="en-US" sz="1800" b="1" dirty="0">
                        <a:solidFill>
                          <a:schemeClr val="bg1"/>
                        </a:solidFill>
                        <a:effectLst/>
                        <a:latin typeface="Tekton Pro" pitchFamily="34" charset="0"/>
                        <a:ea typeface="Times New Roman"/>
                        <a:cs typeface="Times New Roman"/>
                      </a:endParaRPr>
                    </a:p>
                  </a:txBody>
                  <a:tcPr marL="68580" marR="68580" marT="0" marB="0" anchor="b">
                    <a:lnL w="12700" cap="flat" cmpd="sng" algn="ctr">
                      <a:solidFill>
                        <a:schemeClr val="accent1"/>
                      </a:solidFill>
                      <a:prstDash val="solid"/>
                      <a:round/>
                      <a:headEnd type="none" w="med" len="med"/>
                      <a:tailEnd type="none" w="med" len="med"/>
                    </a:lnL>
                    <a:lnB w="12700" cap="flat" cmpd="sng" algn="ctr">
                      <a:solidFill>
                        <a:schemeClr val="accent1"/>
                      </a:solidFill>
                      <a:prstDash val="solid"/>
                      <a:round/>
                      <a:headEnd type="none" w="med" len="med"/>
                      <a:tailEnd type="none" w="med" len="med"/>
                    </a:lnB>
                  </a:tcPr>
                </a:tc>
                <a:tc>
                  <a:txBody>
                    <a:bodyPr/>
                    <a:lstStyle/>
                    <a:p>
                      <a:pPr marL="0" marR="0">
                        <a:spcBef>
                          <a:spcPts val="800"/>
                        </a:spcBef>
                        <a:spcAft>
                          <a:spcPts val="600"/>
                        </a:spcAft>
                      </a:pPr>
                      <a:r>
                        <a:rPr lang="en-US" sz="1800" dirty="0">
                          <a:solidFill>
                            <a:schemeClr val="bg1"/>
                          </a:solidFill>
                          <a:effectLst/>
                          <a:latin typeface="Tekton Pro" pitchFamily="34" charset="0"/>
                        </a:rPr>
                        <a:t>Placeholder</a:t>
                      </a:r>
                      <a:endParaRPr lang="en-US" sz="1800" b="1" dirty="0">
                        <a:solidFill>
                          <a:schemeClr val="bg1"/>
                        </a:solidFill>
                        <a:effectLst/>
                        <a:latin typeface="Tekton Pro" pitchFamily="34" charset="0"/>
                        <a:ea typeface="Times New Roman"/>
                        <a:cs typeface="Times New Roman"/>
                      </a:endParaRPr>
                    </a:p>
                  </a:txBody>
                  <a:tcPr marL="68580" marR="68580" marT="0" marB="0" anchor="b">
                    <a:lnB w="12700" cap="flat" cmpd="sng" algn="ctr">
                      <a:solidFill>
                        <a:schemeClr val="accent1"/>
                      </a:solidFill>
                      <a:prstDash val="solid"/>
                      <a:round/>
                      <a:headEnd type="none" w="med" len="med"/>
                      <a:tailEnd type="none" w="med" len="med"/>
                    </a:lnB>
                  </a:tcPr>
                </a:tc>
                <a:tc>
                  <a:txBody>
                    <a:bodyPr/>
                    <a:lstStyle/>
                    <a:p>
                      <a:pPr marL="0" marR="0">
                        <a:spcBef>
                          <a:spcPts val="800"/>
                        </a:spcBef>
                        <a:spcAft>
                          <a:spcPts val="600"/>
                        </a:spcAft>
                      </a:pPr>
                      <a:r>
                        <a:rPr lang="en-US" sz="1800" dirty="0">
                          <a:solidFill>
                            <a:schemeClr val="bg1"/>
                          </a:solidFill>
                          <a:effectLst/>
                          <a:latin typeface="Tekton Pro" pitchFamily="34" charset="0"/>
                        </a:rPr>
                        <a:t>Expression</a:t>
                      </a:r>
                      <a:endParaRPr lang="en-US" sz="1800" b="1" dirty="0">
                        <a:solidFill>
                          <a:schemeClr val="bg1"/>
                        </a:solidFill>
                        <a:effectLst/>
                        <a:latin typeface="Tekton Pro" pitchFamily="34" charset="0"/>
                        <a:ea typeface="Times New Roman"/>
                        <a:cs typeface="Times New Roman"/>
                      </a:endParaRPr>
                    </a:p>
                  </a:txBody>
                  <a:tcPr marL="0" marR="73025" marT="0" marB="0" anchor="b">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tcPr>
                </a:tc>
              </a:tr>
              <a:tr h="583309">
                <a:tc rowSpan="2">
                  <a:txBody>
                    <a:bodyPr/>
                    <a:lstStyle/>
                    <a:p>
                      <a:pPr marL="0" marR="0">
                        <a:spcBef>
                          <a:spcPts val="300"/>
                        </a:spcBef>
                        <a:spcAft>
                          <a:spcPts val="300"/>
                        </a:spcAft>
                        <a:tabLst>
                          <a:tab pos="228600" algn="l"/>
                        </a:tabLst>
                      </a:pPr>
                      <a:r>
                        <a:rPr lang="en-US" sz="1800" dirty="0">
                          <a:solidFill>
                            <a:schemeClr val="accent5">
                              <a:lumMod val="50000"/>
                            </a:schemeClr>
                          </a:solidFill>
                          <a:effectLst/>
                          <a:latin typeface="+mj-lt"/>
                        </a:rPr>
                        <a:t>Fields</a:t>
                      </a:r>
                      <a:endParaRPr lang="en-US" sz="1800" dirty="0">
                        <a:solidFill>
                          <a:schemeClr val="accent5">
                            <a:lumMod val="50000"/>
                          </a:schemeClr>
                        </a:solidFill>
                        <a:effectLst/>
                        <a:latin typeface="+mj-lt"/>
                        <a:ea typeface="Times New Roman"/>
                        <a:cs typeface="Courier New"/>
                      </a:endParaRPr>
                    </a:p>
                    <a:p>
                      <a:pPr marL="0" marR="0">
                        <a:spcBef>
                          <a:spcPts val="300"/>
                        </a:spcBef>
                        <a:spcAft>
                          <a:spcPts val="300"/>
                        </a:spcAft>
                        <a:tabLst>
                          <a:tab pos="228600" algn="l"/>
                        </a:tabLst>
                      </a:pPr>
                      <a:r>
                        <a:rPr lang="en-US" sz="1800" dirty="0">
                          <a:solidFill>
                            <a:schemeClr val="accent5">
                              <a:lumMod val="50000"/>
                            </a:schemeClr>
                          </a:solidFill>
                          <a:effectLst/>
                          <a:latin typeface="+mj-lt"/>
                        </a:rPr>
                        <a:t> </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dirty="0">
                          <a:solidFill>
                            <a:schemeClr val="accent5">
                              <a:lumMod val="50000"/>
                            </a:schemeClr>
                          </a:solidFill>
                          <a:effectLst/>
                          <a:latin typeface="Consolas" pitchFamily="49" charset="0"/>
                          <a:cs typeface="Consolas" pitchFamily="49" charset="0"/>
                        </a:rPr>
                        <a:t>[</a:t>
                      </a:r>
                      <a:r>
                        <a:rPr lang="en-US" sz="1800" dirty="0" err="1">
                          <a:solidFill>
                            <a:schemeClr val="accent5">
                              <a:lumMod val="50000"/>
                            </a:schemeClr>
                          </a:solidFill>
                          <a:effectLst/>
                          <a:latin typeface="Consolas" pitchFamily="49" charset="0"/>
                          <a:cs typeface="Consolas" pitchFamily="49" charset="0"/>
                        </a:rPr>
                        <a:t>SalesAmount</a:t>
                      </a:r>
                      <a:r>
                        <a:rPr lang="en-US" sz="1800" dirty="0">
                          <a:solidFill>
                            <a:schemeClr val="accent5">
                              <a:lumMod val="50000"/>
                            </a:schemeClr>
                          </a:solidFill>
                          <a:effectLst/>
                          <a:latin typeface="Consolas" pitchFamily="49" charset="0"/>
                          <a:cs typeface="Consolas" pitchFamily="49" charset="0"/>
                        </a:rPr>
                        <a:t>]</a:t>
                      </a:r>
                      <a:endParaRPr lang="en-US" sz="1800" dirty="0">
                        <a:solidFill>
                          <a:schemeClr val="accent5">
                            <a:lumMod val="50000"/>
                          </a:schemeClr>
                        </a:solidFill>
                        <a:effectLst/>
                        <a:latin typeface="Consolas" pitchFamily="49" charset="0"/>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a:solidFill>
                            <a:schemeClr val="accent5">
                              <a:lumMod val="50000"/>
                            </a:schemeClr>
                          </a:solidFill>
                          <a:effectLst/>
                          <a:latin typeface="Consolas" pitchFamily="49" charset="0"/>
                          <a:cs typeface="Consolas" pitchFamily="49" charset="0"/>
                        </a:rPr>
                        <a:t>=</a:t>
                      </a:r>
                      <a:r>
                        <a:rPr lang="en-US" sz="1800" b="0" dirty="0" err="1">
                          <a:solidFill>
                            <a:schemeClr val="accent5">
                              <a:lumMod val="50000"/>
                            </a:schemeClr>
                          </a:solidFill>
                          <a:effectLst/>
                          <a:latin typeface="Consolas" pitchFamily="49" charset="0"/>
                          <a:cs typeface="Consolas" pitchFamily="49" charset="0"/>
                        </a:rPr>
                        <a:t>Fields!SalesAmount.Value</a:t>
                      </a:r>
                      <a:endParaRPr lang="en-US" sz="1800" b="0" dirty="0">
                        <a:solidFill>
                          <a:schemeClr val="accent5">
                            <a:lumMod val="50000"/>
                          </a:schemeClr>
                        </a:solidFill>
                        <a:effectLst/>
                        <a:latin typeface="Consolas" pitchFamily="49" charset="0"/>
                        <a:ea typeface="Times New Roman"/>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627424">
                <a:tc vMerge="1">
                  <a:txBody>
                    <a:bodyPr/>
                    <a:lstStyle/>
                    <a:p>
                      <a:pPr marL="0" marR="0">
                        <a:spcBef>
                          <a:spcPts val="300"/>
                        </a:spcBef>
                        <a:spcAft>
                          <a:spcPts val="300"/>
                        </a:spcAft>
                        <a:tabLst>
                          <a:tab pos="228600" algn="l"/>
                        </a:tabLst>
                      </a:pPr>
                      <a:endParaRPr lang="en-US" sz="1800" dirty="0">
                        <a:solidFill>
                          <a:schemeClr val="accent5">
                            <a:lumMod val="50000"/>
                          </a:schemeClr>
                        </a:solidFill>
                        <a:effectLst/>
                        <a:latin typeface="+mj-lt"/>
                        <a:ea typeface="Times New Roman"/>
                        <a:cs typeface="Courier New"/>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dirty="0">
                          <a:solidFill>
                            <a:schemeClr val="accent5">
                              <a:lumMod val="50000"/>
                            </a:schemeClr>
                          </a:solidFill>
                          <a:effectLst/>
                          <a:latin typeface="Consolas" pitchFamily="49" charset="0"/>
                          <a:cs typeface="Consolas" pitchFamily="49" charset="0"/>
                        </a:rPr>
                        <a:t>[SUM(</a:t>
                      </a:r>
                      <a:r>
                        <a:rPr lang="en-US" sz="1800" dirty="0" err="1">
                          <a:solidFill>
                            <a:schemeClr val="accent5">
                              <a:lumMod val="50000"/>
                            </a:schemeClr>
                          </a:solidFill>
                          <a:effectLst/>
                          <a:latin typeface="Consolas" pitchFamily="49" charset="0"/>
                          <a:cs typeface="Consolas" pitchFamily="49" charset="0"/>
                        </a:rPr>
                        <a:t>SalesAmount</a:t>
                      </a:r>
                      <a:r>
                        <a:rPr lang="en-US" sz="1800" dirty="0">
                          <a:solidFill>
                            <a:schemeClr val="accent5">
                              <a:lumMod val="50000"/>
                            </a:schemeClr>
                          </a:solidFill>
                          <a:effectLst/>
                          <a:latin typeface="Consolas" pitchFamily="49" charset="0"/>
                          <a:cs typeface="Consolas" pitchFamily="49" charset="0"/>
                        </a:rPr>
                        <a:t>)]</a:t>
                      </a:r>
                      <a:endParaRPr lang="en-US" sz="1800" dirty="0">
                        <a:solidFill>
                          <a:schemeClr val="accent5">
                            <a:lumMod val="50000"/>
                          </a:schemeClr>
                        </a:solidFill>
                        <a:effectLst/>
                        <a:latin typeface="Consolas" pitchFamily="49" charset="0"/>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a:solidFill>
                            <a:schemeClr val="accent5">
                              <a:lumMod val="50000"/>
                            </a:schemeClr>
                          </a:solidFill>
                          <a:effectLst/>
                          <a:latin typeface="Consolas" pitchFamily="49" charset="0"/>
                          <a:cs typeface="Consolas" pitchFamily="49" charset="0"/>
                        </a:rPr>
                        <a:t>=Sum(Fields!SalesAmount.Value)</a:t>
                      </a:r>
                      <a:endParaRPr lang="en-US" sz="1800" b="0">
                        <a:solidFill>
                          <a:schemeClr val="accent5">
                            <a:lumMod val="50000"/>
                          </a:schemeClr>
                        </a:solidFill>
                        <a:effectLst/>
                        <a:latin typeface="Consolas" pitchFamily="49" charset="0"/>
                        <a:ea typeface="Times New Roman"/>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627424">
                <a:tc>
                  <a:txBody>
                    <a:bodyPr/>
                    <a:lstStyle/>
                    <a:p>
                      <a:pPr marL="0" marR="0">
                        <a:spcBef>
                          <a:spcPts val="300"/>
                        </a:spcBef>
                        <a:spcAft>
                          <a:spcPts val="300"/>
                        </a:spcAft>
                        <a:tabLst>
                          <a:tab pos="228600" algn="l"/>
                        </a:tabLst>
                      </a:pPr>
                      <a:r>
                        <a:rPr lang="en-US" sz="1800">
                          <a:solidFill>
                            <a:schemeClr val="accent5">
                              <a:lumMod val="50000"/>
                            </a:schemeClr>
                          </a:solidFill>
                          <a:effectLst/>
                          <a:latin typeface="+mj-lt"/>
                        </a:rPr>
                        <a:t>Parameters</a:t>
                      </a:r>
                      <a:endParaRPr lang="en-US" sz="180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dirty="0">
                          <a:solidFill>
                            <a:schemeClr val="accent5">
                              <a:lumMod val="50000"/>
                            </a:schemeClr>
                          </a:solidFill>
                          <a:effectLst/>
                          <a:latin typeface="Consolas" pitchFamily="49" charset="0"/>
                          <a:cs typeface="Consolas" pitchFamily="49" charset="0"/>
                        </a:rPr>
                        <a:t>[@</a:t>
                      </a:r>
                      <a:r>
                        <a:rPr lang="en-US" sz="1800" dirty="0" err="1">
                          <a:solidFill>
                            <a:schemeClr val="accent5">
                              <a:lumMod val="50000"/>
                            </a:schemeClr>
                          </a:solidFill>
                          <a:effectLst/>
                          <a:latin typeface="Consolas" pitchFamily="49" charset="0"/>
                          <a:cs typeface="Consolas" pitchFamily="49" charset="0"/>
                        </a:rPr>
                        <a:t>BusinessType</a:t>
                      </a:r>
                      <a:r>
                        <a:rPr lang="en-US" sz="1800" dirty="0">
                          <a:solidFill>
                            <a:schemeClr val="accent5">
                              <a:lumMod val="50000"/>
                            </a:schemeClr>
                          </a:solidFill>
                          <a:effectLst/>
                          <a:latin typeface="Consolas" pitchFamily="49" charset="0"/>
                          <a:cs typeface="Consolas" pitchFamily="49" charset="0"/>
                        </a:rPr>
                        <a:t>]</a:t>
                      </a:r>
                      <a:endParaRPr lang="en-US" sz="1800" dirty="0">
                        <a:solidFill>
                          <a:schemeClr val="accent5">
                            <a:lumMod val="50000"/>
                          </a:schemeClr>
                        </a:solidFill>
                        <a:effectLst/>
                        <a:latin typeface="Consolas" pitchFamily="49" charset="0"/>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a:solidFill>
                            <a:schemeClr val="accent5">
                              <a:lumMod val="50000"/>
                            </a:schemeClr>
                          </a:solidFill>
                          <a:effectLst/>
                          <a:latin typeface="Consolas" pitchFamily="49" charset="0"/>
                          <a:cs typeface="Consolas" pitchFamily="49" charset="0"/>
                        </a:rPr>
                        <a:t>=</a:t>
                      </a:r>
                      <a:r>
                        <a:rPr lang="en-US" sz="1800" b="0" dirty="0" err="1">
                          <a:solidFill>
                            <a:schemeClr val="accent5">
                              <a:lumMod val="50000"/>
                            </a:schemeClr>
                          </a:solidFill>
                          <a:effectLst/>
                          <a:latin typeface="Consolas" pitchFamily="49" charset="0"/>
                          <a:cs typeface="Consolas" pitchFamily="49" charset="0"/>
                        </a:rPr>
                        <a:t>Parameters!BusinessType.Value</a:t>
                      </a:r>
                      <a:endParaRPr lang="en-US" sz="1800" b="0" dirty="0">
                        <a:solidFill>
                          <a:schemeClr val="accent5">
                            <a:lumMod val="50000"/>
                          </a:schemeClr>
                        </a:solidFill>
                        <a:effectLst/>
                        <a:latin typeface="Consolas" pitchFamily="49" charset="0"/>
                        <a:ea typeface="Times New Roman"/>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588211">
                <a:tc>
                  <a:txBody>
                    <a:bodyPr/>
                    <a:lstStyle/>
                    <a:p>
                      <a:pPr marL="0" marR="0">
                        <a:spcBef>
                          <a:spcPts val="300"/>
                        </a:spcBef>
                        <a:spcAft>
                          <a:spcPts val="300"/>
                        </a:spcAft>
                        <a:tabLst>
                          <a:tab pos="228600" algn="l"/>
                        </a:tabLst>
                      </a:pPr>
                      <a:r>
                        <a:rPr lang="en-US" sz="1800">
                          <a:solidFill>
                            <a:schemeClr val="accent5">
                              <a:lumMod val="50000"/>
                            </a:schemeClr>
                          </a:solidFill>
                          <a:effectLst/>
                          <a:latin typeface="+mj-lt"/>
                        </a:rPr>
                        <a:t>Globals</a:t>
                      </a:r>
                      <a:endParaRPr lang="en-US" sz="180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dirty="0">
                          <a:solidFill>
                            <a:schemeClr val="accent5">
                              <a:lumMod val="50000"/>
                            </a:schemeClr>
                          </a:solidFill>
                          <a:effectLst/>
                          <a:latin typeface="Consolas" pitchFamily="49" charset="0"/>
                          <a:cs typeface="Consolas" pitchFamily="49" charset="0"/>
                        </a:rPr>
                        <a:t>[&amp;</a:t>
                      </a:r>
                      <a:r>
                        <a:rPr lang="en-US" sz="1800" dirty="0" err="1">
                          <a:solidFill>
                            <a:schemeClr val="accent5">
                              <a:lumMod val="50000"/>
                            </a:schemeClr>
                          </a:solidFill>
                          <a:effectLst/>
                          <a:latin typeface="Consolas" pitchFamily="49" charset="0"/>
                          <a:cs typeface="Consolas" pitchFamily="49" charset="0"/>
                        </a:rPr>
                        <a:t>PageNumber</a:t>
                      </a:r>
                      <a:r>
                        <a:rPr lang="en-US" sz="1800" dirty="0">
                          <a:solidFill>
                            <a:schemeClr val="accent5">
                              <a:lumMod val="50000"/>
                            </a:schemeClr>
                          </a:solidFill>
                          <a:effectLst/>
                          <a:latin typeface="Consolas" pitchFamily="49" charset="0"/>
                          <a:cs typeface="Consolas" pitchFamily="49" charset="0"/>
                        </a:rPr>
                        <a:t>]</a:t>
                      </a:r>
                      <a:endParaRPr lang="en-US" sz="1800" dirty="0">
                        <a:solidFill>
                          <a:schemeClr val="accent5">
                            <a:lumMod val="50000"/>
                          </a:schemeClr>
                        </a:solidFill>
                        <a:effectLst/>
                        <a:latin typeface="Consolas" pitchFamily="49" charset="0"/>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a:solidFill>
                            <a:schemeClr val="accent5">
                              <a:lumMod val="50000"/>
                            </a:schemeClr>
                          </a:solidFill>
                          <a:effectLst/>
                          <a:latin typeface="Consolas" pitchFamily="49" charset="0"/>
                          <a:cs typeface="Consolas" pitchFamily="49" charset="0"/>
                        </a:rPr>
                        <a:t>=</a:t>
                      </a:r>
                      <a:r>
                        <a:rPr lang="en-US" sz="1800" b="0" dirty="0" err="1" smtClean="0">
                          <a:solidFill>
                            <a:schemeClr val="accent5">
                              <a:lumMod val="50000"/>
                            </a:schemeClr>
                          </a:solidFill>
                          <a:effectLst/>
                          <a:latin typeface="Consolas" pitchFamily="49" charset="0"/>
                          <a:cs typeface="Consolas" pitchFamily="49" charset="0"/>
                        </a:rPr>
                        <a:t>Globals!PageNumber</a:t>
                      </a:r>
                      <a:endParaRPr lang="en-US" sz="1800" b="0" dirty="0">
                        <a:solidFill>
                          <a:schemeClr val="accent5">
                            <a:lumMod val="50000"/>
                          </a:schemeClr>
                        </a:solidFill>
                        <a:effectLst/>
                        <a:latin typeface="Consolas" pitchFamily="49" charset="0"/>
                        <a:ea typeface="Times New Roman"/>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680008">
                <a:tc>
                  <a:txBody>
                    <a:bodyPr/>
                    <a:lstStyle/>
                    <a:p>
                      <a:pPr marL="0" marR="0">
                        <a:spcBef>
                          <a:spcPts val="300"/>
                        </a:spcBef>
                        <a:spcAft>
                          <a:spcPts val="300"/>
                        </a:spcAft>
                        <a:tabLst>
                          <a:tab pos="228600" algn="l"/>
                        </a:tabLst>
                      </a:pPr>
                      <a:r>
                        <a:rPr lang="en-US" sz="1800" dirty="0">
                          <a:solidFill>
                            <a:schemeClr val="accent5">
                              <a:lumMod val="50000"/>
                            </a:schemeClr>
                          </a:solidFill>
                          <a:effectLst/>
                          <a:latin typeface="+mj-lt"/>
                        </a:rPr>
                        <a:t>Complex expression</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a:solidFill>
                            <a:schemeClr val="accent5">
                              <a:lumMod val="50000"/>
                            </a:schemeClr>
                          </a:solidFill>
                          <a:effectLst/>
                          <a:latin typeface="Consolas" pitchFamily="49" charset="0"/>
                          <a:cs typeface="Consolas" pitchFamily="49" charset="0"/>
                        </a:rPr>
                        <a:t>&lt;&lt;</a:t>
                      </a:r>
                      <a:r>
                        <a:rPr lang="en-US" sz="1800" b="0" dirty="0" err="1">
                          <a:solidFill>
                            <a:schemeClr val="accent5">
                              <a:lumMod val="50000"/>
                            </a:schemeClr>
                          </a:solidFill>
                          <a:effectLst/>
                          <a:latin typeface="Consolas" pitchFamily="49" charset="0"/>
                          <a:cs typeface="Consolas" pitchFamily="49" charset="0"/>
                        </a:rPr>
                        <a:t>Expr</a:t>
                      </a:r>
                      <a:r>
                        <a:rPr lang="en-US" sz="1800" b="0" dirty="0">
                          <a:solidFill>
                            <a:schemeClr val="accent5">
                              <a:lumMod val="50000"/>
                            </a:schemeClr>
                          </a:solidFill>
                          <a:effectLst/>
                          <a:latin typeface="Consolas" pitchFamily="49" charset="0"/>
                          <a:cs typeface="Consolas" pitchFamily="49" charset="0"/>
                        </a:rPr>
                        <a:t>&gt;&gt;</a:t>
                      </a:r>
                      <a:endParaRPr lang="en-US" sz="1800" b="0" dirty="0">
                        <a:solidFill>
                          <a:schemeClr val="accent5">
                            <a:lumMod val="50000"/>
                          </a:schemeClr>
                        </a:solidFill>
                        <a:effectLst/>
                        <a:latin typeface="Consolas" pitchFamily="49" charset="0"/>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Consolas" pitchFamily="49" charset="0"/>
                          <a:cs typeface="Consolas" pitchFamily="49" charset="0"/>
                        </a:rPr>
                        <a:t>=“Calendar</a:t>
                      </a:r>
                      <a:r>
                        <a:rPr lang="en-US" sz="1800" b="0" baseline="0" dirty="0" smtClean="0">
                          <a:solidFill>
                            <a:schemeClr val="accent5">
                              <a:lumMod val="50000"/>
                            </a:schemeClr>
                          </a:solidFill>
                          <a:effectLst/>
                          <a:latin typeface="Consolas" pitchFamily="49" charset="0"/>
                          <a:cs typeface="Consolas" pitchFamily="49" charset="0"/>
                        </a:rPr>
                        <a:t> Year “ + </a:t>
                      </a:r>
                      <a:r>
                        <a:rPr lang="en-US" sz="1800" b="0" baseline="0" dirty="0" err="1" smtClean="0">
                          <a:solidFill>
                            <a:schemeClr val="accent5">
                              <a:lumMod val="50000"/>
                            </a:schemeClr>
                          </a:solidFill>
                          <a:effectLst/>
                          <a:latin typeface="Consolas" pitchFamily="49" charset="0"/>
                          <a:cs typeface="Consolas" pitchFamily="49" charset="0"/>
                        </a:rPr>
                        <a:t>CStr</a:t>
                      </a:r>
                      <a:r>
                        <a:rPr lang="en-US" sz="1800" b="0" baseline="0" dirty="0" smtClean="0">
                          <a:solidFill>
                            <a:schemeClr val="accent5">
                              <a:lumMod val="50000"/>
                            </a:schemeClr>
                          </a:solidFill>
                          <a:effectLst/>
                          <a:latin typeface="Consolas" pitchFamily="49" charset="0"/>
                          <a:cs typeface="Consolas" pitchFamily="49" charset="0"/>
                        </a:rPr>
                        <a:t>(</a:t>
                      </a:r>
                      <a:r>
                        <a:rPr lang="en-US" sz="1800" b="0" baseline="0" dirty="0" err="1" smtClean="0">
                          <a:solidFill>
                            <a:schemeClr val="accent5">
                              <a:lumMod val="50000"/>
                            </a:schemeClr>
                          </a:solidFill>
                          <a:effectLst/>
                          <a:latin typeface="Consolas" pitchFamily="49" charset="0"/>
                          <a:cs typeface="Consolas" pitchFamily="49" charset="0"/>
                        </a:rPr>
                        <a:t>Fields!CalendarYear.Value</a:t>
                      </a:r>
                      <a:r>
                        <a:rPr lang="en-US" sz="1800" b="0" baseline="0" dirty="0" smtClean="0">
                          <a:solidFill>
                            <a:schemeClr val="accent5">
                              <a:lumMod val="50000"/>
                            </a:schemeClr>
                          </a:solidFill>
                          <a:effectLst/>
                          <a:latin typeface="Consolas" pitchFamily="49" charset="0"/>
                          <a:cs typeface="Consolas" pitchFamily="49" charset="0"/>
                        </a:rPr>
                        <a:t>)</a:t>
                      </a:r>
                      <a:endParaRPr lang="en-US" sz="1800" b="0" dirty="0">
                        <a:solidFill>
                          <a:schemeClr val="accent5">
                            <a:lumMod val="50000"/>
                          </a:schemeClr>
                        </a:solidFill>
                        <a:effectLst/>
                        <a:latin typeface="Consolas" pitchFamily="49" charset="0"/>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lstStyle/>
          <a:p>
            <a:r>
              <a:rPr lang="en-US" dirty="0" smtClean="0"/>
              <a:t>Placeholders</a:t>
            </a:r>
            <a:endParaRPr lang="en-US" dirty="0"/>
          </a:p>
        </p:txBody>
      </p:sp>
    </p:spTree>
    <p:extLst>
      <p:ext uri="{BB962C8B-B14F-4D97-AF65-F5344CB8AC3E}">
        <p14:creationId xmlns:p14="http://schemas.microsoft.com/office/powerpoint/2010/main" val="27022710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911233233"/>
              </p:ext>
            </p:extLst>
          </p:nvPr>
        </p:nvGraphicFramePr>
        <p:xfrm>
          <a:off x="381000" y="1289608"/>
          <a:ext cx="8458200" cy="4425392"/>
        </p:xfrm>
        <a:graphic>
          <a:graphicData uri="http://schemas.openxmlformats.org/drawingml/2006/table">
            <a:tbl>
              <a:tblPr firstRow="1" firstCol="1" lastRow="1" lastCol="1" bandRow="1" bandCol="1">
                <a:tableStyleId>{5C22544A-7EE6-4342-B048-85BDC9FD1C3A}</a:tableStyleId>
              </a:tblPr>
              <a:tblGrid>
                <a:gridCol w="1449977"/>
                <a:gridCol w="2497183"/>
                <a:gridCol w="4511040"/>
              </a:tblGrid>
              <a:tr h="371552">
                <a:tc>
                  <a:txBody>
                    <a:bodyPr/>
                    <a:lstStyle/>
                    <a:p>
                      <a:pPr marL="0" marR="0">
                        <a:spcBef>
                          <a:spcPts val="800"/>
                        </a:spcBef>
                        <a:spcAft>
                          <a:spcPts val="600"/>
                        </a:spcAft>
                      </a:pPr>
                      <a:r>
                        <a:rPr lang="en-US" sz="1800" dirty="0">
                          <a:solidFill>
                            <a:srgbClr val="00478E"/>
                          </a:solidFill>
                          <a:effectLst/>
                          <a:latin typeface="Tekton Pro" pitchFamily="34" charset="0"/>
                        </a:rPr>
                        <a:t>Collection</a:t>
                      </a:r>
                      <a:endParaRPr lang="en-US" sz="1800" b="1" dirty="0">
                        <a:solidFill>
                          <a:srgbClr val="00478E"/>
                        </a:solidFill>
                        <a:effectLst/>
                        <a:latin typeface="Tekton Pro" pitchFamily="34" charset="0"/>
                        <a:ea typeface="Times New Roman"/>
                        <a:cs typeface="Times New Roman"/>
                      </a:endParaRPr>
                    </a:p>
                  </a:txBody>
                  <a:tcPr marL="68580" marR="68580" marT="0" marB="0" anchor="b">
                    <a:lnL w="12700" cap="flat" cmpd="sng" algn="ctr">
                      <a:solidFill>
                        <a:schemeClr val="accent1"/>
                      </a:solidFill>
                      <a:prstDash val="solid"/>
                      <a:round/>
                      <a:headEnd type="none" w="med" len="med"/>
                      <a:tailEnd type="none" w="med" len="med"/>
                    </a:lnL>
                    <a:lnB w="12700" cap="flat" cmpd="sng" algn="ctr">
                      <a:solidFill>
                        <a:schemeClr val="accent1"/>
                      </a:solidFill>
                      <a:prstDash val="solid"/>
                      <a:round/>
                      <a:headEnd type="none" w="med" len="med"/>
                      <a:tailEnd type="none" w="med" len="med"/>
                    </a:lnB>
                  </a:tcPr>
                </a:tc>
                <a:tc>
                  <a:txBody>
                    <a:bodyPr/>
                    <a:lstStyle/>
                    <a:p>
                      <a:pPr marL="0" marR="0">
                        <a:spcBef>
                          <a:spcPts val="800"/>
                        </a:spcBef>
                        <a:spcAft>
                          <a:spcPts val="600"/>
                        </a:spcAft>
                      </a:pPr>
                      <a:r>
                        <a:rPr lang="en-US" sz="1800" dirty="0" smtClean="0">
                          <a:solidFill>
                            <a:srgbClr val="00478E"/>
                          </a:solidFill>
                          <a:effectLst/>
                          <a:latin typeface="Tekton Pro" pitchFamily="34" charset="0"/>
                        </a:rPr>
                        <a:t>Description</a:t>
                      </a:r>
                      <a:endParaRPr lang="en-US" sz="1800" b="1" dirty="0">
                        <a:solidFill>
                          <a:srgbClr val="00478E"/>
                        </a:solidFill>
                        <a:effectLst/>
                        <a:latin typeface="Tekton Pro" pitchFamily="34" charset="0"/>
                        <a:ea typeface="Times New Roman"/>
                        <a:cs typeface="Times New Roman"/>
                      </a:endParaRPr>
                    </a:p>
                  </a:txBody>
                  <a:tcPr marL="68580" marR="68580" marT="0" marB="0" anchor="b">
                    <a:lnB w="12700" cap="flat" cmpd="sng" algn="ctr">
                      <a:solidFill>
                        <a:schemeClr val="accent1"/>
                      </a:solidFill>
                      <a:prstDash val="solid"/>
                      <a:round/>
                      <a:headEnd type="none" w="med" len="med"/>
                      <a:tailEnd type="none" w="med" len="med"/>
                    </a:lnB>
                  </a:tcPr>
                </a:tc>
                <a:tc>
                  <a:txBody>
                    <a:bodyPr/>
                    <a:lstStyle/>
                    <a:p>
                      <a:pPr marL="0" marR="0">
                        <a:spcBef>
                          <a:spcPts val="800"/>
                        </a:spcBef>
                        <a:spcAft>
                          <a:spcPts val="600"/>
                        </a:spcAft>
                      </a:pPr>
                      <a:r>
                        <a:rPr lang="en-US" sz="1800" dirty="0" smtClean="0">
                          <a:solidFill>
                            <a:srgbClr val="00478E"/>
                          </a:solidFill>
                          <a:effectLst/>
                          <a:latin typeface="Tekton Pro" pitchFamily="34" charset="0"/>
                        </a:rPr>
                        <a:t>Example</a:t>
                      </a:r>
                      <a:endParaRPr lang="en-US" sz="1800" b="1" dirty="0">
                        <a:solidFill>
                          <a:srgbClr val="00478E"/>
                        </a:solidFill>
                        <a:effectLst/>
                        <a:latin typeface="Tekton Pro" pitchFamily="34" charset="0"/>
                        <a:ea typeface="Times New Roman"/>
                        <a:cs typeface="Times New Roman"/>
                      </a:endParaRPr>
                    </a:p>
                  </a:txBody>
                  <a:tcPr marL="0" marR="73025" marT="0" marB="0" anchor="b">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tcPr>
                </a:tc>
              </a:tr>
              <a:tr h="627424">
                <a:tc>
                  <a:txBody>
                    <a:bodyPr/>
                    <a:lstStyle/>
                    <a:p>
                      <a:pPr marL="0" marR="0">
                        <a:spcBef>
                          <a:spcPts val="300"/>
                        </a:spcBef>
                        <a:spcAft>
                          <a:spcPts val="300"/>
                        </a:spcAft>
                        <a:tabLst>
                          <a:tab pos="228600" algn="l"/>
                        </a:tabLst>
                      </a:pPr>
                      <a:r>
                        <a:rPr lang="en-US" sz="1800" dirty="0" err="1" smtClean="0">
                          <a:solidFill>
                            <a:schemeClr val="accent5">
                              <a:lumMod val="50000"/>
                            </a:schemeClr>
                          </a:solidFill>
                          <a:effectLst/>
                          <a:latin typeface="+mj-lt"/>
                        </a:rPr>
                        <a:t>DataSets</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cs typeface="Consolas" pitchFamily="49" charset="0"/>
                        </a:rPr>
                        <a:t>Datasets referenced by report</a:t>
                      </a:r>
                      <a:endParaRPr lang="en-US" sz="180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Consolas" pitchFamily="49" charset="0"/>
                          <a:ea typeface="Times New Roman"/>
                          <a:cs typeface="Consolas" pitchFamily="49" charset="0"/>
                        </a:rPr>
                        <a:t>=DataSets!DataSet1.CommandText</a:t>
                      </a:r>
                      <a:endParaRPr lang="en-US" sz="1800" b="0" dirty="0">
                        <a:solidFill>
                          <a:schemeClr val="accent5">
                            <a:lumMod val="50000"/>
                          </a:schemeClr>
                        </a:solidFill>
                        <a:effectLst/>
                        <a:latin typeface="Consolas" pitchFamily="49" charset="0"/>
                        <a:ea typeface="Times New Roman"/>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588211">
                <a:tc>
                  <a:txBody>
                    <a:bodyPr/>
                    <a:lstStyle/>
                    <a:p>
                      <a:pPr marL="0" marR="0">
                        <a:spcBef>
                          <a:spcPts val="300"/>
                        </a:spcBef>
                        <a:spcAft>
                          <a:spcPts val="300"/>
                        </a:spcAft>
                        <a:tabLst>
                          <a:tab pos="228600" algn="l"/>
                        </a:tabLst>
                      </a:pPr>
                      <a:r>
                        <a:rPr lang="en-US" sz="1800" dirty="0" err="1" smtClean="0">
                          <a:solidFill>
                            <a:schemeClr val="accent5">
                              <a:lumMod val="50000"/>
                            </a:schemeClr>
                          </a:solidFill>
                          <a:effectLst/>
                          <a:latin typeface="+mj-lt"/>
                        </a:rPr>
                        <a:t>DataSources</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cs typeface="Consolas" pitchFamily="49" charset="0"/>
                        </a:rPr>
                        <a:t>Data sources associated with</a:t>
                      </a:r>
                      <a:r>
                        <a:rPr lang="en-US" sz="1800" baseline="0" dirty="0" smtClean="0">
                          <a:solidFill>
                            <a:schemeClr val="accent5">
                              <a:lumMod val="50000"/>
                            </a:schemeClr>
                          </a:solidFill>
                          <a:effectLst/>
                          <a:latin typeface="+mj-lt"/>
                          <a:cs typeface="Consolas" pitchFamily="49" charset="0"/>
                        </a:rPr>
                        <a:t> report</a:t>
                      </a:r>
                      <a:endParaRPr lang="en-US" sz="180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Consolas" pitchFamily="49" charset="0"/>
                          <a:ea typeface="Times New Roman"/>
                          <a:cs typeface="Consolas" pitchFamily="49" charset="0"/>
                        </a:rPr>
                        <a:t>=</a:t>
                      </a:r>
                      <a:r>
                        <a:rPr lang="en-US" sz="1800" b="0" dirty="0" err="1" smtClean="0">
                          <a:solidFill>
                            <a:schemeClr val="accent5">
                              <a:lumMod val="50000"/>
                            </a:schemeClr>
                          </a:solidFill>
                          <a:effectLst/>
                          <a:latin typeface="Consolas" pitchFamily="49" charset="0"/>
                          <a:ea typeface="Times New Roman"/>
                          <a:cs typeface="Consolas" pitchFamily="49" charset="0"/>
                        </a:rPr>
                        <a:t>DataSources!AdventureWorks</a:t>
                      </a:r>
                      <a:r>
                        <a:rPr lang="en-US" sz="1800" b="0" dirty="0" smtClean="0">
                          <a:solidFill>
                            <a:schemeClr val="accent5">
                              <a:lumMod val="50000"/>
                            </a:schemeClr>
                          </a:solidFill>
                          <a:effectLst/>
                          <a:latin typeface="Consolas" pitchFamily="49" charset="0"/>
                          <a:ea typeface="Times New Roman"/>
                          <a:cs typeface="Consolas" pitchFamily="49" charset="0"/>
                        </a:rPr>
                        <a:t>.</a:t>
                      </a:r>
                      <a:br>
                        <a:rPr lang="en-US" sz="1800" b="0" dirty="0" smtClean="0">
                          <a:solidFill>
                            <a:schemeClr val="accent5">
                              <a:lumMod val="50000"/>
                            </a:schemeClr>
                          </a:solidFill>
                          <a:effectLst/>
                          <a:latin typeface="Consolas" pitchFamily="49" charset="0"/>
                          <a:ea typeface="Times New Roman"/>
                          <a:cs typeface="Consolas" pitchFamily="49" charset="0"/>
                        </a:rPr>
                      </a:br>
                      <a:r>
                        <a:rPr lang="en-US" sz="1800" b="0" dirty="0" err="1" smtClean="0">
                          <a:solidFill>
                            <a:schemeClr val="accent5">
                              <a:lumMod val="50000"/>
                            </a:schemeClr>
                          </a:solidFill>
                          <a:effectLst/>
                          <a:latin typeface="Consolas" pitchFamily="49" charset="0"/>
                          <a:ea typeface="Times New Roman"/>
                          <a:cs typeface="Consolas" pitchFamily="49" charset="0"/>
                        </a:rPr>
                        <a:t>DataSourceReference</a:t>
                      </a:r>
                      <a:endParaRPr lang="en-US" sz="1800" b="0" dirty="0">
                        <a:solidFill>
                          <a:schemeClr val="accent5">
                            <a:lumMod val="50000"/>
                          </a:schemeClr>
                        </a:solidFill>
                        <a:effectLst/>
                        <a:latin typeface="Consolas" pitchFamily="49" charset="0"/>
                        <a:ea typeface="Times New Roman"/>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680008">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rPr>
                        <a:t>Fields</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cs typeface="Consolas" pitchFamily="49" charset="0"/>
                        </a:rPr>
                        <a:t>Fields contained in a dataset</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Consolas" pitchFamily="49" charset="0"/>
                          <a:cs typeface="Consolas" pitchFamily="49" charset="0"/>
                        </a:rPr>
                        <a:t>=</a:t>
                      </a:r>
                      <a:r>
                        <a:rPr lang="en-US" sz="1800" b="0" dirty="0" err="1" smtClean="0">
                          <a:solidFill>
                            <a:schemeClr val="accent5">
                              <a:lumMod val="50000"/>
                            </a:schemeClr>
                          </a:solidFill>
                          <a:effectLst/>
                          <a:latin typeface="Consolas" pitchFamily="49" charset="0"/>
                          <a:cs typeface="Consolas" pitchFamily="49" charset="0"/>
                        </a:rPr>
                        <a:t>Fields!SalesAmount.Value</a:t>
                      </a:r>
                      <a:endParaRPr lang="en-US" sz="1800" b="0" dirty="0">
                        <a:solidFill>
                          <a:schemeClr val="accent5">
                            <a:lumMod val="50000"/>
                          </a:schemeClr>
                        </a:solidFill>
                        <a:effectLst/>
                        <a:latin typeface="Consolas" pitchFamily="49" charset="0"/>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90357">
                <a:tc>
                  <a:txBody>
                    <a:bodyPr/>
                    <a:lstStyle/>
                    <a:p>
                      <a:pPr marL="0" marR="0">
                        <a:spcBef>
                          <a:spcPts val="300"/>
                        </a:spcBef>
                        <a:spcAft>
                          <a:spcPts val="300"/>
                        </a:spcAft>
                        <a:tabLst>
                          <a:tab pos="228600" algn="l"/>
                        </a:tabLst>
                      </a:pPr>
                      <a:r>
                        <a:rPr lang="en-US" sz="1800" dirty="0" err="1" smtClean="0">
                          <a:solidFill>
                            <a:schemeClr val="accent5">
                              <a:lumMod val="50000"/>
                            </a:schemeClr>
                          </a:solidFill>
                          <a:effectLst/>
                          <a:latin typeface="+mj-lt"/>
                          <a:ea typeface="Times New Roman"/>
                          <a:cs typeface="Courier New"/>
                        </a:rPr>
                        <a:t>Globals</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Built-in global fields</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Consolas" pitchFamily="49" charset="0"/>
                          <a:cs typeface="Consolas" pitchFamily="49" charset="0"/>
                        </a:rPr>
                        <a:t>=</a:t>
                      </a:r>
                      <a:r>
                        <a:rPr lang="en-US" sz="1800" b="0" dirty="0" err="1" smtClean="0">
                          <a:solidFill>
                            <a:schemeClr val="accent5">
                              <a:lumMod val="50000"/>
                            </a:schemeClr>
                          </a:solidFill>
                          <a:effectLst/>
                          <a:latin typeface="Consolas" pitchFamily="49" charset="0"/>
                          <a:cs typeface="Consolas" pitchFamily="49" charset="0"/>
                        </a:rPr>
                        <a:t>Globals!ExecutionTime</a:t>
                      </a:r>
                      <a:endParaRPr lang="en-US" sz="1800" b="0" dirty="0">
                        <a:solidFill>
                          <a:schemeClr val="accent5">
                            <a:lumMod val="50000"/>
                          </a:schemeClr>
                        </a:solidFill>
                        <a:effectLst/>
                        <a:latin typeface="Consolas" pitchFamily="49" charset="0"/>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457200">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ea typeface="Times New Roman"/>
                          <a:cs typeface="Courier New"/>
                        </a:rPr>
                        <a:t>Parameters</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Report parameters</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Consolas" pitchFamily="49" charset="0"/>
                          <a:cs typeface="Consolas" pitchFamily="49" charset="0"/>
                        </a:rPr>
                        <a:t>=</a:t>
                      </a:r>
                      <a:r>
                        <a:rPr lang="en-US" sz="1800" b="0" dirty="0" err="1" smtClean="0">
                          <a:solidFill>
                            <a:schemeClr val="accent5">
                              <a:lumMod val="50000"/>
                            </a:schemeClr>
                          </a:solidFill>
                          <a:effectLst/>
                          <a:latin typeface="Consolas" pitchFamily="49" charset="0"/>
                          <a:cs typeface="Consolas" pitchFamily="49" charset="0"/>
                        </a:rPr>
                        <a:t>Parameters!Year.Label</a:t>
                      </a:r>
                      <a:endParaRPr lang="en-US" sz="1800" b="0" dirty="0">
                        <a:solidFill>
                          <a:schemeClr val="accent5">
                            <a:lumMod val="50000"/>
                          </a:schemeClr>
                        </a:solidFill>
                        <a:effectLst/>
                        <a:latin typeface="Consolas" pitchFamily="49" charset="0"/>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457200">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ea typeface="Times New Roman"/>
                          <a:cs typeface="Courier New"/>
                        </a:rPr>
                        <a:t>Report Items</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Textboxes in report</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Consolas" pitchFamily="49" charset="0"/>
                          <a:cs typeface="Consolas" pitchFamily="49" charset="0"/>
                        </a:rPr>
                        <a:t>=</a:t>
                      </a:r>
                      <a:r>
                        <a:rPr lang="en-US" sz="1800" b="0" dirty="0" err="1" smtClean="0">
                          <a:solidFill>
                            <a:schemeClr val="accent5">
                              <a:lumMod val="50000"/>
                            </a:schemeClr>
                          </a:solidFill>
                          <a:effectLst/>
                          <a:latin typeface="Consolas" pitchFamily="49" charset="0"/>
                          <a:cs typeface="Consolas" pitchFamily="49" charset="0"/>
                        </a:rPr>
                        <a:t>ReportItems!SalesAmount.Value</a:t>
                      </a:r>
                      <a:endParaRPr lang="en-US" sz="1800" b="0" dirty="0">
                        <a:solidFill>
                          <a:schemeClr val="accent5">
                            <a:lumMod val="50000"/>
                          </a:schemeClr>
                        </a:solidFill>
                        <a:effectLst/>
                        <a:latin typeface="Consolas" pitchFamily="49" charset="0"/>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ea typeface="Times New Roman"/>
                          <a:cs typeface="Courier New"/>
                        </a:rPr>
                        <a:t>User</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User-specific</a:t>
                      </a:r>
                      <a:r>
                        <a:rPr lang="en-US" sz="1800" b="0" baseline="0" dirty="0" smtClean="0">
                          <a:solidFill>
                            <a:schemeClr val="accent5">
                              <a:lumMod val="50000"/>
                            </a:schemeClr>
                          </a:solidFill>
                          <a:effectLst/>
                          <a:latin typeface="+mj-lt"/>
                          <a:ea typeface="Times New Roman"/>
                          <a:cs typeface="Consolas" pitchFamily="49" charset="0"/>
                        </a:rPr>
                        <a:t> fields</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Consolas" pitchFamily="49" charset="0"/>
                          <a:cs typeface="Consolas" pitchFamily="49" charset="0"/>
                        </a:rPr>
                        <a:t>=</a:t>
                      </a:r>
                      <a:r>
                        <a:rPr lang="en-US" sz="1800" b="0" dirty="0" err="1" smtClean="0">
                          <a:solidFill>
                            <a:schemeClr val="accent5">
                              <a:lumMod val="50000"/>
                            </a:schemeClr>
                          </a:solidFill>
                          <a:effectLst/>
                          <a:latin typeface="Consolas" pitchFamily="49" charset="0"/>
                          <a:cs typeface="Consolas" pitchFamily="49" charset="0"/>
                        </a:rPr>
                        <a:t>User!UserID</a:t>
                      </a:r>
                      <a:endParaRPr lang="en-US" sz="1800" b="0" dirty="0">
                        <a:solidFill>
                          <a:schemeClr val="accent5">
                            <a:lumMod val="50000"/>
                          </a:schemeClr>
                        </a:solidFill>
                        <a:effectLst/>
                        <a:latin typeface="Consolas" pitchFamily="49" charset="0"/>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ea typeface="Times New Roman"/>
                          <a:cs typeface="Courier New"/>
                        </a:rPr>
                        <a:t>Variables</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Report and group-level variables</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Consolas" pitchFamily="49" charset="0"/>
                          <a:cs typeface="Consolas" pitchFamily="49" charset="0"/>
                        </a:rPr>
                        <a:t>=</a:t>
                      </a:r>
                      <a:r>
                        <a:rPr lang="en-US" sz="1800" b="0" dirty="0" err="1" smtClean="0">
                          <a:solidFill>
                            <a:schemeClr val="accent5">
                              <a:lumMod val="50000"/>
                            </a:schemeClr>
                          </a:solidFill>
                          <a:effectLst/>
                          <a:latin typeface="Consolas" pitchFamily="49" charset="0"/>
                          <a:cs typeface="Consolas" pitchFamily="49" charset="0"/>
                        </a:rPr>
                        <a:t>Variables!TaxRate.Value</a:t>
                      </a:r>
                      <a:endParaRPr lang="en-US" sz="1800" b="0" dirty="0">
                        <a:solidFill>
                          <a:schemeClr val="accent5">
                            <a:lumMod val="50000"/>
                          </a:schemeClr>
                        </a:solidFill>
                        <a:effectLst/>
                        <a:latin typeface="Consolas" pitchFamily="49" charset="0"/>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lstStyle/>
          <a:p>
            <a:r>
              <a:rPr lang="en-US" dirty="0" smtClean="0"/>
              <a:t>Global Collections</a:t>
            </a:r>
            <a:endParaRPr lang="en-US" dirty="0"/>
          </a:p>
        </p:txBody>
      </p:sp>
    </p:spTree>
    <p:extLst>
      <p:ext uri="{BB962C8B-B14F-4D97-AF65-F5344CB8AC3E}">
        <p14:creationId xmlns:p14="http://schemas.microsoft.com/office/powerpoint/2010/main" val="196528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783861032"/>
              </p:ext>
            </p:extLst>
          </p:nvPr>
        </p:nvGraphicFramePr>
        <p:xfrm>
          <a:off x="381000" y="1365808"/>
          <a:ext cx="8305800" cy="4516832"/>
        </p:xfrm>
        <a:graphic>
          <a:graphicData uri="http://schemas.openxmlformats.org/drawingml/2006/table">
            <a:tbl>
              <a:tblPr firstRow="1" firstCol="1" lastRow="1" lastCol="1" bandRow="1" bandCol="1">
                <a:tableStyleId>{5C22544A-7EE6-4342-B048-85BDC9FD1C3A}</a:tableStyleId>
              </a:tblPr>
              <a:tblGrid>
                <a:gridCol w="1981200"/>
                <a:gridCol w="6324600"/>
              </a:tblGrid>
              <a:tr h="371552">
                <a:tc>
                  <a:txBody>
                    <a:bodyPr/>
                    <a:lstStyle/>
                    <a:p>
                      <a:pPr marL="0" marR="0">
                        <a:spcBef>
                          <a:spcPts val="800"/>
                        </a:spcBef>
                        <a:spcAft>
                          <a:spcPts val="600"/>
                        </a:spcAft>
                      </a:pPr>
                      <a:r>
                        <a:rPr lang="en-US" sz="1800" b="1" dirty="0" smtClean="0">
                          <a:solidFill>
                            <a:schemeClr val="bg1"/>
                          </a:solidFill>
                          <a:effectLst/>
                          <a:latin typeface="Tekton Pro" pitchFamily="34" charset="0"/>
                          <a:ea typeface="+mn-ea"/>
                          <a:cs typeface="+mn-cs"/>
                        </a:rPr>
                        <a:t>Function</a:t>
                      </a:r>
                      <a:endParaRPr lang="en-US" sz="1800" b="1" dirty="0">
                        <a:solidFill>
                          <a:schemeClr val="bg1"/>
                        </a:solidFill>
                        <a:effectLst/>
                        <a:latin typeface="Tekton Pro" pitchFamily="34" charset="0"/>
                        <a:ea typeface="Times New Roman"/>
                        <a:cs typeface="Times New Roman"/>
                      </a:endParaRPr>
                    </a:p>
                  </a:txBody>
                  <a:tcPr marL="68580" marR="68580" marT="0" marB="0" anchor="b">
                    <a:lnL w="12700" cap="flat" cmpd="sng" algn="ctr">
                      <a:solidFill>
                        <a:schemeClr val="accent1"/>
                      </a:solidFill>
                      <a:prstDash val="solid"/>
                      <a:round/>
                      <a:headEnd type="none" w="med" len="med"/>
                      <a:tailEnd type="none" w="med" len="med"/>
                    </a:lnL>
                    <a:lnB w="12700" cap="flat" cmpd="sng" algn="ctr">
                      <a:solidFill>
                        <a:schemeClr val="accent1"/>
                      </a:solidFill>
                      <a:prstDash val="solid"/>
                      <a:round/>
                      <a:headEnd type="none" w="med" len="med"/>
                      <a:tailEnd type="none" w="med" len="med"/>
                    </a:lnB>
                  </a:tcPr>
                </a:tc>
                <a:tc>
                  <a:txBody>
                    <a:bodyPr/>
                    <a:lstStyle/>
                    <a:p>
                      <a:pPr marL="0" marR="0">
                        <a:spcBef>
                          <a:spcPts val="800"/>
                        </a:spcBef>
                        <a:spcAft>
                          <a:spcPts val="600"/>
                        </a:spcAft>
                      </a:pPr>
                      <a:r>
                        <a:rPr lang="en-US" sz="1800" dirty="0" smtClean="0">
                          <a:solidFill>
                            <a:schemeClr val="bg1"/>
                          </a:solidFill>
                          <a:effectLst/>
                          <a:latin typeface="Tekton Pro" pitchFamily="34" charset="0"/>
                        </a:rPr>
                        <a:t>Calculation</a:t>
                      </a:r>
                      <a:endParaRPr lang="en-US" sz="1800" b="1" dirty="0">
                        <a:solidFill>
                          <a:schemeClr val="bg1"/>
                        </a:solidFill>
                        <a:effectLst/>
                        <a:latin typeface="Tekton Pro" pitchFamily="34" charset="0"/>
                        <a:ea typeface="Times New Roman"/>
                        <a:cs typeface="Times New Roman"/>
                      </a:endParaRPr>
                    </a:p>
                  </a:txBody>
                  <a:tcPr marL="68580" marR="68580" marT="0" marB="0" anchor="b">
                    <a:lnB w="12700" cap="flat" cmpd="sng" algn="ctr">
                      <a:solidFill>
                        <a:schemeClr val="accent1"/>
                      </a:solidFill>
                      <a:prstDash val="solid"/>
                      <a:round/>
                      <a:headEnd type="none" w="med" len="med"/>
                      <a:tailEnd type="none" w="med" len="med"/>
                    </a:lnB>
                  </a:tcPr>
                </a:tc>
              </a:tr>
              <a:tr h="472440">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rPr>
                        <a:t>Aggregate</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cs typeface="Consolas" pitchFamily="49" charset="0"/>
                        </a:rPr>
                        <a:t>Custom aggregation of non-null values defined</a:t>
                      </a:r>
                      <a:r>
                        <a:rPr lang="en-US" sz="1800" b="0" baseline="0" dirty="0" smtClean="0">
                          <a:solidFill>
                            <a:schemeClr val="accent5">
                              <a:lumMod val="50000"/>
                            </a:schemeClr>
                          </a:solidFill>
                          <a:effectLst/>
                          <a:latin typeface="+mj-lt"/>
                          <a:cs typeface="Consolas" pitchFamily="49" charset="0"/>
                        </a:rPr>
                        <a:t> by data provider</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81000">
                <a:tc>
                  <a:txBody>
                    <a:bodyPr/>
                    <a:lstStyle/>
                    <a:p>
                      <a:pPr marL="0" marR="0">
                        <a:spcBef>
                          <a:spcPts val="300"/>
                        </a:spcBef>
                        <a:spcAft>
                          <a:spcPts val="300"/>
                        </a:spcAft>
                        <a:tabLst>
                          <a:tab pos="228600" algn="l"/>
                        </a:tabLst>
                      </a:pPr>
                      <a:r>
                        <a:rPr lang="en-US" sz="1800" dirty="0" err="1" smtClean="0">
                          <a:solidFill>
                            <a:schemeClr val="accent5">
                              <a:lumMod val="50000"/>
                            </a:schemeClr>
                          </a:solidFill>
                          <a:effectLst/>
                          <a:latin typeface="+mj-lt"/>
                          <a:ea typeface="Times New Roman"/>
                          <a:cs typeface="Courier New"/>
                        </a:rPr>
                        <a:t>Avg</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Average</a:t>
                      </a:r>
                      <a:r>
                        <a:rPr lang="en-US" sz="1800" b="0" baseline="0" dirty="0" smtClean="0">
                          <a:solidFill>
                            <a:schemeClr val="accent5">
                              <a:lumMod val="50000"/>
                            </a:schemeClr>
                          </a:solidFill>
                          <a:effectLst/>
                          <a:latin typeface="+mj-lt"/>
                          <a:ea typeface="Times New Roman"/>
                          <a:cs typeface="Consolas" pitchFamily="49" charset="0"/>
                        </a:rPr>
                        <a:t> of non-null numerical values in scope</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ea typeface="Times New Roman"/>
                          <a:cs typeface="Courier New"/>
                        </a:rPr>
                        <a:t>Count</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Count</a:t>
                      </a:r>
                      <a:r>
                        <a:rPr lang="en-US" sz="1800" b="0" baseline="0" dirty="0" smtClean="0">
                          <a:solidFill>
                            <a:schemeClr val="accent5">
                              <a:lumMod val="50000"/>
                            </a:schemeClr>
                          </a:solidFill>
                          <a:effectLst/>
                          <a:latin typeface="+mj-lt"/>
                          <a:ea typeface="Times New Roman"/>
                          <a:cs typeface="Consolas" pitchFamily="49" charset="0"/>
                        </a:rPr>
                        <a:t> of values in scope</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90357">
                <a:tc>
                  <a:txBody>
                    <a:bodyPr/>
                    <a:lstStyle/>
                    <a:p>
                      <a:pPr marL="0" marR="0">
                        <a:spcBef>
                          <a:spcPts val="300"/>
                        </a:spcBef>
                        <a:spcAft>
                          <a:spcPts val="300"/>
                        </a:spcAft>
                        <a:tabLst>
                          <a:tab pos="228600" algn="l"/>
                        </a:tabLst>
                      </a:pPr>
                      <a:r>
                        <a:rPr lang="en-US" sz="1800" b="1" dirty="0" err="1" smtClean="0">
                          <a:solidFill>
                            <a:schemeClr val="accent5">
                              <a:lumMod val="50000"/>
                            </a:schemeClr>
                          </a:solidFill>
                          <a:effectLst/>
                          <a:latin typeface="+mj-lt"/>
                          <a:ea typeface="Times New Roman"/>
                          <a:cs typeface="Courier New"/>
                        </a:rPr>
                        <a:t>CountDistinct</a:t>
                      </a:r>
                      <a:endParaRPr lang="en-US" sz="1800" b="1"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Count of distinct</a:t>
                      </a:r>
                      <a:r>
                        <a:rPr lang="en-US" sz="1800" b="0" baseline="0" dirty="0" smtClean="0">
                          <a:solidFill>
                            <a:schemeClr val="accent5">
                              <a:lumMod val="50000"/>
                            </a:schemeClr>
                          </a:solidFill>
                          <a:effectLst/>
                          <a:latin typeface="+mj-lt"/>
                          <a:ea typeface="Times New Roman"/>
                          <a:cs typeface="Consolas" pitchFamily="49" charset="0"/>
                        </a:rPr>
                        <a:t> values in scope</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457200">
                <a:tc>
                  <a:txBody>
                    <a:bodyPr/>
                    <a:lstStyle/>
                    <a:p>
                      <a:pPr marL="0" marR="0">
                        <a:spcBef>
                          <a:spcPts val="300"/>
                        </a:spcBef>
                        <a:spcAft>
                          <a:spcPts val="300"/>
                        </a:spcAft>
                        <a:tabLst>
                          <a:tab pos="228600" algn="l"/>
                        </a:tabLst>
                      </a:pPr>
                      <a:r>
                        <a:rPr lang="en-US" sz="1800" dirty="0" err="1" smtClean="0">
                          <a:solidFill>
                            <a:schemeClr val="accent5">
                              <a:lumMod val="50000"/>
                            </a:schemeClr>
                          </a:solidFill>
                          <a:effectLst/>
                          <a:latin typeface="+mj-lt"/>
                          <a:ea typeface="Times New Roman"/>
                          <a:cs typeface="Courier New"/>
                        </a:rPr>
                        <a:t>CountRows</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Count of rows in scope</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71643">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ea typeface="Times New Roman"/>
                          <a:cs typeface="Courier New"/>
                        </a:rPr>
                        <a:t>First, Last</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First or last value in scope </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ea typeface="Times New Roman"/>
                          <a:cs typeface="Courier New"/>
                        </a:rPr>
                        <a:t>Min, Max</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Lowest</a:t>
                      </a:r>
                      <a:r>
                        <a:rPr lang="en-US" sz="1800" b="0" baseline="0" dirty="0" smtClean="0">
                          <a:solidFill>
                            <a:schemeClr val="accent5">
                              <a:lumMod val="50000"/>
                            </a:schemeClr>
                          </a:solidFill>
                          <a:effectLst/>
                          <a:latin typeface="+mj-lt"/>
                          <a:ea typeface="Times New Roman"/>
                          <a:cs typeface="Consolas" pitchFamily="49" charset="0"/>
                        </a:rPr>
                        <a:t> or highest value in scope</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marR="0">
                        <a:spcBef>
                          <a:spcPts val="300"/>
                        </a:spcBef>
                        <a:spcAft>
                          <a:spcPts val="300"/>
                        </a:spcAft>
                        <a:tabLst>
                          <a:tab pos="228600" algn="l"/>
                        </a:tabLst>
                      </a:pPr>
                      <a:r>
                        <a:rPr lang="en-US" sz="1800" dirty="0" err="1" smtClean="0">
                          <a:solidFill>
                            <a:schemeClr val="accent5">
                              <a:lumMod val="50000"/>
                            </a:schemeClr>
                          </a:solidFill>
                          <a:effectLst/>
                          <a:latin typeface="+mj-lt"/>
                          <a:ea typeface="Times New Roman"/>
                          <a:cs typeface="Courier New"/>
                        </a:rPr>
                        <a:t>RunningValue</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Current</a:t>
                      </a:r>
                      <a:r>
                        <a:rPr lang="en-US" sz="1800" b="0" baseline="0" dirty="0" smtClean="0">
                          <a:solidFill>
                            <a:schemeClr val="accent5">
                              <a:lumMod val="50000"/>
                            </a:schemeClr>
                          </a:solidFill>
                          <a:effectLst/>
                          <a:latin typeface="+mj-lt"/>
                          <a:ea typeface="Times New Roman"/>
                          <a:cs typeface="Consolas" pitchFamily="49" charset="0"/>
                        </a:rPr>
                        <a:t> cumulative value of rows in scope</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marR="0">
                        <a:spcBef>
                          <a:spcPts val="300"/>
                        </a:spcBef>
                        <a:spcAft>
                          <a:spcPts val="300"/>
                        </a:spcAft>
                        <a:tabLst>
                          <a:tab pos="228600" algn="l"/>
                        </a:tabLst>
                      </a:pPr>
                      <a:r>
                        <a:rPr lang="en-US" sz="1800" dirty="0" err="1" smtClean="0">
                          <a:solidFill>
                            <a:schemeClr val="accent5">
                              <a:lumMod val="50000"/>
                            </a:schemeClr>
                          </a:solidFill>
                          <a:effectLst/>
                          <a:latin typeface="+mj-lt"/>
                          <a:ea typeface="Times New Roman"/>
                          <a:cs typeface="Courier New"/>
                        </a:rPr>
                        <a:t>StDev</a:t>
                      </a:r>
                      <a:r>
                        <a:rPr lang="en-US" sz="1800" dirty="0" smtClean="0">
                          <a:solidFill>
                            <a:schemeClr val="accent5">
                              <a:lumMod val="50000"/>
                            </a:schemeClr>
                          </a:solidFill>
                          <a:effectLst/>
                          <a:latin typeface="+mj-lt"/>
                          <a:ea typeface="Times New Roman"/>
                          <a:cs typeface="Courier New"/>
                        </a:rPr>
                        <a:t> (</a:t>
                      </a:r>
                      <a:r>
                        <a:rPr lang="en-US" sz="1800" dirty="0" err="1" smtClean="0">
                          <a:solidFill>
                            <a:schemeClr val="accent5">
                              <a:lumMod val="50000"/>
                            </a:schemeClr>
                          </a:solidFill>
                          <a:effectLst/>
                          <a:latin typeface="+mj-lt"/>
                          <a:ea typeface="Times New Roman"/>
                          <a:cs typeface="Courier New"/>
                        </a:rPr>
                        <a:t>StDevP</a:t>
                      </a:r>
                      <a:r>
                        <a:rPr lang="en-US" sz="1800" dirty="0" smtClean="0">
                          <a:solidFill>
                            <a:schemeClr val="accent5">
                              <a:lumMod val="50000"/>
                            </a:schemeClr>
                          </a:solidFill>
                          <a:effectLst/>
                          <a:latin typeface="+mj-lt"/>
                          <a:ea typeface="Times New Roman"/>
                          <a:cs typeface="Courier New"/>
                        </a:rPr>
                        <a:t>)</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Standard deviation (or population</a:t>
                      </a:r>
                      <a:r>
                        <a:rPr lang="en-US" sz="1800" b="0" baseline="0" dirty="0" smtClean="0">
                          <a:solidFill>
                            <a:schemeClr val="accent5">
                              <a:lumMod val="50000"/>
                            </a:schemeClr>
                          </a:solidFill>
                          <a:effectLst/>
                          <a:latin typeface="+mj-lt"/>
                          <a:ea typeface="Times New Roman"/>
                          <a:cs typeface="Consolas" pitchFamily="49" charset="0"/>
                        </a:rPr>
                        <a:t> standard deviation) </a:t>
                      </a:r>
                      <a:r>
                        <a:rPr lang="en-US" sz="1800" b="0" dirty="0" smtClean="0">
                          <a:solidFill>
                            <a:schemeClr val="accent5">
                              <a:lumMod val="50000"/>
                            </a:schemeClr>
                          </a:solidFill>
                          <a:effectLst/>
                          <a:latin typeface="+mj-lt"/>
                          <a:ea typeface="Times New Roman"/>
                          <a:cs typeface="Consolas" pitchFamily="49" charset="0"/>
                        </a:rPr>
                        <a:t>of non-null values in scope</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ea typeface="Times New Roman"/>
                          <a:cs typeface="Courier New"/>
                        </a:rPr>
                        <a:t>Sum</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Sum of</a:t>
                      </a:r>
                      <a:r>
                        <a:rPr lang="en-US" sz="1800" b="0" baseline="0" dirty="0" smtClean="0">
                          <a:solidFill>
                            <a:schemeClr val="accent5">
                              <a:lumMod val="50000"/>
                            </a:schemeClr>
                          </a:solidFill>
                          <a:effectLst/>
                          <a:latin typeface="+mj-lt"/>
                          <a:ea typeface="Times New Roman"/>
                          <a:cs typeface="Consolas" pitchFamily="49" charset="0"/>
                        </a:rPr>
                        <a:t> numerical values in scope</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marR="0">
                        <a:spcBef>
                          <a:spcPts val="300"/>
                        </a:spcBef>
                        <a:spcAft>
                          <a:spcPts val="300"/>
                        </a:spcAft>
                        <a:tabLst>
                          <a:tab pos="228600" algn="l"/>
                        </a:tabLst>
                      </a:pPr>
                      <a:r>
                        <a:rPr lang="en-US" sz="1800" dirty="0" err="1" smtClean="0">
                          <a:solidFill>
                            <a:schemeClr val="accent5">
                              <a:lumMod val="50000"/>
                            </a:schemeClr>
                          </a:solidFill>
                          <a:effectLst/>
                          <a:latin typeface="+mj-lt"/>
                          <a:ea typeface="Times New Roman"/>
                          <a:cs typeface="Courier New"/>
                        </a:rPr>
                        <a:t>Var</a:t>
                      </a:r>
                      <a:r>
                        <a:rPr lang="en-US" sz="1800" dirty="0" smtClean="0">
                          <a:solidFill>
                            <a:schemeClr val="accent5">
                              <a:lumMod val="50000"/>
                            </a:schemeClr>
                          </a:solidFill>
                          <a:effectLst/>
                          <a:latin typeface="+mj-lt"/>
                          <a:ea typeface="Times New Roman"/>
                          <a:cs typeface="Courier New"/>
                        </a:rPr>
                        <a:t> (</a:t>
                      </a:r>
                      <a:r>
                        <a:rPr lang="en-US" sz="1800" dirty="0" err="1" smtClean="0">
                          <a:solidFill>
                            <a:schemeClr val="accent5">
                              <a:lumMod val="50000"/>
                            </a:schemeClr>
                          </a:solidFill>
                          <a:effectLst/>
                          <a:latin typeface="+mj-lt"/>
                          <a:ea typeface="Times New Roman"/>
                          <a:cs typeface="Courier New"/>
                        </a:rPr>
                        <a:t>VarP</a:t>
                      </a:r>
                      <a:r>
                        <a:rPr lang="en-US" sz="1800" dirty="0" smtClean="0">
                          <a:solidFill>
                            <a:schemeClr val="accent5">
                              <a:lumMod val="50000"/>
                            </a:schemeClr>
                          </a:solidFill>
                          <a:effectLst/>
                          <a:latin typeface="+mj-lt"/>
                          <a:ea typeface="Times New Roman"/>
                          <a:cs typeface="Courier New"/>
                        </a:rPr>
                        <a:t>)</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Variance (or population</a:t>
                      </a:r>
                      <a:r>
                        <a:rPr lang="en-US" sz="1800" b="0" baseline="0" dirty="0" smtClean="0">
                          <a:solidFill>
                            <a:schemeClr val="accent5">
                              <a:lumMod val="50000"/>
                            </a:schemeClr>
                          </a:solidFill>
                          <a:effectLst/>
                          <a:latin typeface="+mj-lt"/>
                          <a:ea typeface="Times New Roman"/>
                          <a:cs typeface="Consolas" pitchFamily="49" charset="0"/>
                        </a:rPr>
                        <a:t> variance) of non-null values in scope</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4" name="Title 3"/>
          <p:cNvSpPr>
            <a:spLocks noGrp="1"/>
          </p:cNvSpPr>
          <p:nvPr>
            <p:ph type="title"/>
          </p:nvPr>
        </p:nvSpPr>
        <p:spPr/>
        <p:txBody>
          <a:bodyPr/>
          <a:lstStyle/>
          <a:p>
            <a:r>
              <a:rPr lang="en-US" dirty="0" smtClean="0"/>
              <a:t>Aggregate Functions</a:t>
            </a:r>
            <a:endParaRPr lang="en-US" dirty="0"/>
          </a:p>
        </p:txBody>
      </p:sp>
    </p:spTree>
    <p:extLst>
      <p:ext uri="{BB962C8B-B14F-4D97-AF65-F5344CB8AC3E}">
        <p14:creationId xmlns:p14="http://schemas.microsoft.com/office/powerpoint/2010/main" val="25604074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Scope Argument</a:t>
            </a:r>
            <a:endParaRPr lang="en-US" dirty="0"/>
          </a:p>
        </p:txBody>
      </p:sp>
      <p:sp>
        <p:nvSpPr>
          <p:cNvPr id="3" name="Text Placeholder 2"/>
          <p:cNvSpPr>
            <a:spLocks noGrp="1"/>
          </p:cNvSpPr>
          <p:nvPr>
            <p:ph type="body" idx="1"/>
          </p:nvPr>
        </p:nvSpPr>
        <p:spPr/>
        <p:txBody>
          <a:bodyPr/>
          <a:lstStyle/>
          <a:p>
            <a:r>
              <a:rPr lang="en-US" dirty="0" smtClean="0"/>
              <a:t>References a group, data region, or dataset</a:t>
            </a:r>
            <a:endParaRPr lang="en-US" dirty="0"/>
          </a:p>
          <a:p>
            <a:r>
              <a:rPr lang="en-US" dirty="0" smtClean="0"/>
              <a:t>Determines which detail rows </a:t>
            </a:r>
            <a:r>
              <a:rPr lang="en-US" dirty="0"/>
              <a:t>to </a:t>
            </a:r>
            <a:r>
              <a:rPr lang="en-US" dirty="0" smtClean="0"/>
              <a:t>aggregate</a:t>
            </a:r>
            <a:endParaRPr lang="en-US" dirty="0"/>
          </a:p>
          <a:p>
            <a:r>
              <a:rPr lang="en-US" dirty="0" smtClean="0"/>
              <a:t>Usage</a:t>
            </a:r>
          </a:p>
          <a:p>
            <a:pPr lvl="1"/>
            <a:r>
              <a:rPr lang="en-US" dirty="0" smtClean="0"/>
              <a:t>Optional in </a:t>
            </a:r>
            <a:r>
              <a:rPr lang="en-US" dirty="0"/>
              <a:t>data </a:t>
            </a:r>
            <a:r>
              <a:rPr lang="en-US" dirty="0" smtClean="0"/>
              <a:t>region when calculation based on current scope</a:t>
            </a:r>
            <a:endParaRPr lang="en-US" dirty="0"/>
          </a:p>
          <a:p>
            <a:pPr lvl="1"/>
            <a:r>
              <a:rPr lang="en-US" dirty="0"/>
              <a:t>Required </a:t>
            </a:r>
            <a:r>
              <a:rPr lang="en-US" dirty="0" smtClean="0"/>
              <a:t>in </a:t>
            </a:r>
            <a:r>
              <a:rPr lang="en-US" dirty="0"/>
              <a:t>free-standing textbox</a:t>
            </a:r>
          </a:p>
        </p:txBody>
      </p:sp>
      <p:sp>
        <p:nvSpPr>
          <p:cNvPr id="4" name="Text Box 6"/>
          <p:cNvSpPr txBox="1">
            <a:spLocks noChangeArrowheads="1"/>
          </p:cNvSpPr>
          <p:nvPr/>
        </p:nvSpPr>
        <p:spPr bwMode="auto">
          <a:xfrm>
            <a:off x="5410200" y="5244285"/>
            <a:ext cx="914400" cy="318036"/>
          </a:xfrm>
          <a:prstGeom prst="rect">
            <a:avLst/>
          </a:prstGeom>
          <a:noFill/>
          <a:ln w="9525">
            <a:noFill/>
            <a:miter lim="800000"/>
            <a:headEnd/>
            <a:tailEnd type="none" w="lg" len="lg"/>
          </a:ln>
        </p:spPr>
        <p:txBody>
          <a:bodyPr>
            <a:spAutoFit/>
          </a:bodyPr>
          <a:lstStyle/>
          <a:p>
            <a:pPr algn="ctr">
              <a:spcBef>
                <a:spcPct val="50000"/>
              </a:spcBef>
            </a:pPr>
            <a:r>
              <a:rPr lang="en-US" sz="1600" dirty="0">
                <a:solidFill>
                  <a:schemeClr val="tx2"/>
                </a:solidFill>
                <a:latin typeface="Tekton Pro" pitchFamily="34" charset="0"/>
              </a:rPr>
              <a:t>Scope</a:t>
            </a:r>
          </a:p>
        </p:txBody>
      </p:sp>
      <p:sp>
        <p:nvSpPr>
          <p:cNvPr id="5" name="Line 7"/>
          <p:cNvSpPr>
            <a:spLocks noChangeShapeType="1"/>
          </p:cNvSpPr>
          <p:nvPr/>
        </p:nvSpPr>
        <p:spPr bwMode="auto">
          <a:xfrm rot="10800000" flipH="1" flipV="1">
            <a:off x="5910131" y="4863285"/>
            <a:ext cx="0" cy="457200"/>
          </a:xfrm>
          <a:prstGeom prst="line">
            <a:avLst/>
          </a:prstGeom>
          <a:noFill/>
          <a:ln w="38100">
            <a:solidFill>
              <a:srgbClr val="CC0000"/>
            </a:solidFill>
            <a:round/>
            <a:headEnd type="triangle" w="med" len="med"/>
            <a:tailEnd/>
          </a:ln>
        </p:spPr>
        <p:txBody>
          <a:bodyPr/>
          <a:lstStyle/>
          <a:p>
            <a:endParaRPr lang="en-US" dirty="0"/>
          </a:p>
        </p:txBody>
      </p:sp>
      <p:sp>
        <p:nvSpPr>
          <p:cNvPr id="6" name="Text Box 8"/>
          <p:cNvSpPr txBox="1">
            <a:spLocks noChangeArrowheads="1"/>
          </p:cNvSpPr>
          <p:nvPr/>
        </p:nvSpPr>
        <p:spPr bwMode="auto">
          <a:xfrm>
            <a:off x="3393434" y="5244285"/>
            <a:ext cx="1295400" cy="318036"/>
          </a:xfrm>
          <a:prstGeom prst="rect">
            <a:avLst/>
          </a:prstGeom>
          <a:noFill/>
          <a:ln w="9525">
            <a:noFill/>
            <a:miter lim="800000"/>
            <a:headEnd/>
            <a:tailEnd type="none" w="lg" len="lg"/>
          </a:ln>
        </p:spPr>
        <p:txBody>
          <a:bodyPr>
            <a:spAutoFit/>
          </a:bodyPr>
          <a:lstStyle/>
          <a:p>
            <a:pPr algn="ctr">
              <a:spcBef>
                <a:spcPct val="50000"/>
              </a:spcBef>
            </a:pPr>
            <a:r>
              <a:rPr lang="en-US" sz="1600" dirty="0">
                <a:solidFill>
                  <a:schemeClr val="tx2"/>
                </a:solidFill>
                <a:latin typeface="Tekton Pro" pitchFamily="34" charset="0"/>
              </a:rPr>
              <a:t>Expression</a:t>
            </a:r>
          </a:p>
        </p:txBody>
      </p:sp>
      <p:sp>
        <p:nvSpPr>
          <p:cNvPr id="7" name="Line 9"/>
          <p:cNvSpPr>
            <a:spLocks noChangeShapeType="1"/>
          </p:cNvSpPr>
          <p:nvPr/>
        </p:nvSpPr>
        <p:spPr bwMode="auto">
          <a:xfrm rot="10800000" flipH="1" flipV="1">
            <a:off x="4079234" y="4863285"/>
            <a:ext cx="0" cy="457200"/>
          </a:xfrm>
          <a:prstGeom prst="line">
            <a:avLst/>
          </a:prstGeom>
          <a:noFill/>
          <a:ln w="38100">
            <a:solidFill>
              <a:srgbClr val="CC0000"/>
            </a:solidFill>
            <a:round/>
            <a:headEnd type="triangle" w="med" len="med"/>
            <a:tailEnd/>
          </a:ln>
        </p:spPr>
        <p:txBody>
          <a:bodyPr/>
          <a:lstStyle/>
          <a:p>
            <a:endParaRPr lang="en-US" dirty="0"/>
          </a:p>
        </p:txBody>
      </p:sp>
      <p:sp>
        <p:nvSpPr>
          <p:cNvPr id="8" name="Text Box 10"/>
          <p:cNvSpPr txBox="1">
            <a:spLocks noChangeArrowheads="1"/>
          </p:cNvSpPr>
          <p:nvPr/>
        </p:nvSpPr>
        <p:spPr bwMode="auto">
          <a:xfrm>
            <a:off x="1143000" y="5049940"/>
            <a:ext cx="1295400" cy="539635"/>
          </a:xfrm>
          <a:prstGeom prst="rect">
            <a:avLst/>
          </a:prstGeom>
          <a:noFill/>
          <a:ln w="9525">
            <a:noFill/>
            <a:miter lim="800000"/>
            <a:headEnd/>
            <a:tailEnd type="none" w="lg" len="lg"/>
          </a:ln>
        </p:spPr>
        <p:txBody>
          <a:bodyPr>
            <a:spAutoFit/>
          </a:bodyPr>
          <a:lstStyle/>
          <a:p>
            <a:pPr algn="ctr">
              <a:spcBef>
                <a:spcPct val="50000"/>
              </a:spcBef>
            </a:pPr>
            <a:r>
              <a:rPr lang="en-US" sz="1600" dirty="0">
                <a:solidFill>
                  <a:schemeClr val="tx2"/>
                </a:solidFill>
                <a:latin typeface="Tekton Pro" pitchFamily="34" charset="0"/>
              </a:rPr>
              <a:t>Aggregate function</a:t>
            </a:r>
          </a:p>
        </p:txBody>
      </p:sp>
      <p:sp>
        <p:nvSpPr>
          <p:cNvPr id="9" name="Line 11"/>
          <p:cNvSpPr>
            <a:spLocks noChangeShapeType="1"/>
          </p:cNvSpPr>
          <p:nvPr/>
        </p:nvSpPr>
        <p:spPr bwMode="auto">
          <a:xfrm rot="10800000" flipH="1" flipV="1">
            <a:off x="1800225" y="4821340"/>
            <a:ext cx="0" cy="304800"/>
          </a:xfrm>
          <a:prstGeom prst="line">
            <a:avLst/>
          </a:prstGeom>
          <a:noFill/>
          <a:ln w="38100">
            <a:solidFill>
              <a:srgbClr val="CC0000"/>
            </a:solidFill>
            <a:round/>
            <a:headEnd type="triangle" w="med" len="med"/>
            <a:tailEnd/>
          </a:ln>
        </p:spPr>
        <p:txBody>
          <a:bodyPr/>
          <a:lstStyle/>
          <a:p>
            <a:endParaRPr lang="en-US" dirty="0"/>
          </a:p>
        </p:txBody>
      </p:sp>
      <p:sp>
        <p:nvSpPr>
          <p:cNvPr id="10" name="Rounded Rectangle 9"/>
          <p:cNvSpPr/>
          <p:nvPr/>
        </p:nvSpPr>
        <p:spPr bwMode="auto">
          <a:xfrm>
            <a:off x="1165050" y="4301310"/>
            <a:ext cx="5769150" cy="463853"/>
          </a:xfrm>
          <a:prstGeom prst="roundRect">
            <a:avLst>
              <a:gd name="adj" fmla="val 9033"/>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a:spcBef>
                <a:spcPct val="50000"/>
              </a:spcBef>
            </a:pPr>
            <a:r>
              <a:rPr lang="en-US" sz="1800" dirty="0" smtClean="0">
                <a:solidFill>
                  <a:srgbClr val="00478E"/>
                </a:solidFill>
                <a:latin typeface="Consolas" pitchFamily="49" charset="0"/>
                <a:cs typeface="Consolas" pitchFamily="49" charset="0"/>
              </a:rPr>
              <a:t>=Sum(</a:t>
            </a:r>
            <a:r>
              <a:rPr lang="en-US" sz="1800" dirty="0" err="1" smtClean="0">
                <a:solidFill>
                  <a:srgbClr val="00478E"/>
                </a:solidFill>
                <a:latin typeface="Consolas" pitchFamily="49" charset="0"/>
                <a:cs typeface="Consolas" pitchFamily="49" charset="0"/>
              </a:rPr>
              <a:t>Fields!SalesAmount.Value</a:t>
            </a:r>
            <a:r>
              <a:rPr lang="en-US" sz="1800" dirty="0" smtClean="0">
                <a:solidFill>
                  <a:srgbClr val="00478E"/>
                </a:solidFill>
                <a:latin typeface="Consolas" pitchFamily="49" charset="0"/>
                <a:cs typeface="Consolas" pitchFamily="49" charset="0"/>
              </a:rPr>
              <a:t>, “Tablix1")</a:t>
            </a:r>
            <a:endParaRPr lang="en-US" sz="1800" dirty="0">
              <a:solidFill>
                <a:srgbClr val="00478E"/>
              </a:solidFill>
              <a:latin typeface="Consolas" pitchFamily="49" charset="0"/>
              <a:cs typeface="Consolas" pitchFamily="49" charset="0"/>
            </a:endParaRPr>
          </a:p>
        </p:txBody>
      </p:sp>
    </p:spTree>
    <p:extLst>
      <p:ext uri="{BB962C8B-B14F-4D97-AF65-F5344CB8AC3E}">
        <p14:creationId xmlns:p14="http://schemas.microsoft.com/office/powerpoint/2010/main" val="1551745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500"/>
                                        <p:tgtEl>
                                          <p:spTgt spid="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Introducing Report Interactivity</a:t>
            </a:r>
            <a:endParaRPr lang="en-US" dirty="0"/>
          </a:p>
        </p:txBody>
      </p:sp>
      <p:sp>
        <p:nvSpPr>
          <p:cNvPr id="3" name="Text Placeholder 2"/>
          <p:cNvSpPr>
            <a:spLocks noGrp="1"/>
          </p:cNvSpPr>
          <p:nvPr>
            <p:ph type="body" idx="1"/>
          </p:nvPr>
        </p:nvSpPr>
        <p:spPr/>
        <p:txBody>
          <a:bodyPr/>
          <a:lstStyle/>
          <a:p>
            <a:r>
              <a:rPr lang="en-US" dirty="0" smtClean="0"/>
              <a:t>Parameters</a:t>
            </a:r>
          </a:p>
          <a:p>
            <a:pPr lvl="1"/>
            <a:r>
              <a:rPr lang="en-US" dirty="0" smtClean="0"/>
              <a:t>Report Parameters</a:t>
            </a:r>
          </a:p>
          <a:p>
            <a:pPr lvl="1"/>
            <a:r>
              <a:rPr lang="en-US" dirty="0" smtClean="0"/>
              <a:t>Query Parameters</a:t>
            </a:r>
          </a:p>
          <a:p>
            <a:r>
              <a:rPr lang="en-US" dirty="0" smtClean="0"/>
              <a:t>Visibility</a:t>
            </a:r>
            <a:endParaRPr lang="en-US" dirty="0"/>
          </a:p>
          <a:p>
            <a:r>
              <a:rPr lang="en-US" dirty="0" smtClean="0"/>
              <a:t>Actions</a:t>
            </a:r>
            <a:endParaRPr lang="en-US" dirty="0"/>
          </a:p>
          <a:p>
            <a:pPr marL="576263" lvl="1" indent="0">
              <a:buNone/>
            </a:pPr>
            <a:endParaRPr lang="en-US" dirty="0"/>
          </a:p>
        </p:txBody>
      </p:sp>
    </p:spTree>
    <p:extLst>
      <p:ext uri="{BB962C8B-B14F-4D97-AF65-F5344CB8AC3E}">
        <p14:creationId xmlns:p14="http://schemas.microsoft.com/office/powerpoint/2010/main" val="32730930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Report Parameters</a:t>
            </a:r>
            <a:endParaRPr lang="en-US" dirty="0"/>
          </a:p>
        </p:txBody>
      </p:sp>
      <p:sp>
        <p:nvSpPr>
          <p:cNvPr id="3" name="Text Placeholder 2"/>
          <p:cNvSpPr>
            <a:spLocks noGrp="1"/>
          </p:cNvSpPr>
          <p:nvPr>
            <p:ph type="body" idx="1"/>
          </p:nvPr>
        </p:nvSpPr>
        <p:spPr/>
        <p:txBody>
          <a:bodyPr/>
          <a:lstStyle/>
          <a:p>
            <a:r>
              <a:rPr lang="en-US" dirty="0" smtClean="0"/>
              <a:t>Input values</a:t>
            </a:r>
          </a:p>
          <a:p>
            <a:pPr lvl="1"/>
            <a:r>
              <a:rPr lang="en-US" dirty="0" smtClean="0"/>
              <a:t>Filters</a:t>
            </a:r>
          </a:p>
          <a:p>
            <a:pPr lvl="1"/>
            <a:r>
              <a:rPr lang="en-US" dirty="0" smtClean="0"/>
              <a:t>Query parameters</a:t>
            </a:r>
          </a:p>
          <a:p>
            <a:pPr lvl="1"/>
            <a:r>
              <a:rPr lang="en-US" dirty="0" smtClean="0"/>
              <a:t>Expressions</a:t>
            </a:r>
          </a:p>
          <a:p>
            <a:r>
              <a:rPr lang="en-US" dirty="0" smtClean="0"/>
              <a:t>Prompt types</a:t>
            </a:r>
          </a:p>
          <a:p>
            <a:pPr lvl="1"/>
            <a:r>
              <a:rPr lang="en-US" dirty="0" smtClean="0"/>
              <a:t>Drop-down list</a:t>
            </a:r>
            <a:endParaRPr lang="en-US" dirty="0"/>
          </a:p>
          <a:p>
            <a:pPr lvl="1"/>
            <a:endParaRPr lang="en-US" dirty="0" smtClean="0"/>
          </a:p>
          <a:p>
            <a:pPr lvl="1"/>
            <a:r>
              <a:rPr lang="en-US" dirty="0" smtClean="0"/>
              <a:t>User input</a:t>
            </a:r>
            <a:endParaRPr lang="en-US" dirty="0"/>
          </a:p>
          <a:p>
            <a:pPr lvl="1"/>
            <a:endParaRPr lang="en-US" dirty="0" smtClean="0"/>
          </a:p>
          <a:p>
            <a:pPr lvl="1"/>
            <a:r>
              <a:rPr lang="en-US" dirty="0" smtClean="0"/>
              <a:t>Date selection</a:t>
            </a:r>
          </a:p>
          <a:p>
            <a:pPr lvl="1"/>
            <a:endParaRPr lang="en-US" dirty="0" smtClean="0"/>
          </a:p>
          <a:p>
            <a:pPr marL="457200" lvl="1" indent="0">
              <a:buNone/>
            </a:pPr>
            <a:endParaRPr lang="en-US" dirty="0"/>
          </a:p>
          <a:p>
            <a:pPr marL="457200" lvl="1" indent="0">
              <a:buNone/>
            </a:pP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4796692"/>
            <a:ext cx="2762250"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3981450"/>
            <a:ext cx="2181225"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5757985"/>
            <a:ext cx="2209800"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32660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1027"/>
                                        </p:tgtEl>
                                        <p:attrNameLst>
                                          <p:attrName>style.visibility</p:attrName>
                                        </p:attrNameLst>
                                      </p:cBhvr>
                                      <p:to>
                                        <p:strVal val="visible"/>
                                      </p:to>
                                    </p:set>
                                    <p:animEffect transition="in" filter="fade">
                                      <p:cBhvr>
                                        <p:cTn id="35" dur="500"/>
                                        <p:tgtEl>
                                          <p:spTgt spid="102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fade">
                                      <p:cBhvr>
                                        <p:cTn id="40" dur="500"/>
                                        <p:tgtEl>
                                          <p:spTgt spid="3">
                                            <p:txEl>
                                              <p:pRg st="7" end="7"/>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1026"/>
                                        </p:tgtEl>
                                        <p:attrNameLst>
                                          <p:attrName>style.visibility</p:attrName>
                                        </p:attrNameLst>
                                      </p:cBhvr>
                                      <p:to>
                                        <p:strVal val="visible"/>
                                      </p:to>
                                    </p:set>
                                    <p:animEffect transition="in" filter="fade">
                                      <p:cBhvr>
                                        <p:cTn id="43" dur="500"/>
                                        <p:tgtEl>
                                          <p:spTgt spid="102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3">
                                            <p:txEl>
                                              <p:pRg st="9" end="9"/>
                                            </p:txEl>
                                          </p:spTgt>
                                        </p:tgtEl>
                                        <p:attrNameLst>
                                          <p:attrName>style.visibility</p:attrName>
                                        </p:attrNameLst>
                                      </p:cBhvr>
                                      <p:to>
                                        <p:strVal val="visible"/>
                                      </p:to>
                                    </p:set>
                                    <p:animEffect transition="in" filter="fade">
                                      <p:cBhvr>
                                        <p:cTn id="48" dur="500"/>
                                        <p:tgtEl>
                                          <p:spTgt spid="3">
                                            <p:txEl>
                                              <p:pRg st="9" end="9"/>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1028"/>
                                        </p:tgtEl>
                                        <p:attrNameLst>
                                          <p:attrName>style.visibility</p:attrName>
                                        </p:attrNameLst>
                                      </p:cBhvr>
                                      <p:to>
                                        <p:strVal val="visible"/>
                                      </p:to>
                                    </p:set>
                                    <p:animEffect transition="in" filter="fade">
                                      <p:cBhvr>
                                        <p:cTn id="51"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075" y="1185863"/>
            <a:ext cx="5495925" cy="448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Report Parameter Properties</a:t>
            </a:r>
            <a:endParaRPr lang="en-US" dirty="0"/>
          </a:p>
        </p:txBody>
      </p:sp>
      <p:sp>
        <p:nvSpPr>
          <p:cNvPr id="6" name="TextBox 5"/>
          <p:cNvSpPr txBox="1"/>
          <p:nvPr/>
        </p:nvSpPr>
        <p:spPr bwMode="auto">
          <a:xfrm>
            <a:off x="152400" y="2590800"/>
            <a:ext cx="1828800" cy="1842043"/>
          </a:xfrm>
          <a:prstGeom prst="rect">
            <a:avLst/>
          </a:prstGeom>
          <a:solidFill>
            <a:srgbClr val="FCEB98"/>
          </a:solidFill>
          <a:ln w="9525">
            <a:solidFill>
              <a:schemeClr val="accent1">
                <a:lumMod val="50000"/>
              </a:schemeClr>
            </a:solidFill>
            <a:miter lim="800000"/>
            <a:headEnd/>
            <a:tailEnd/>
          </a:ln>
          <a:effectLst>
            <a:outerShdw blurRad="50800" dist="38100" dir="2700000" algn="tl" rotWithShape="0">
              <a:prstClr val="black">
                <a:alpha val="40000"/>
              </a:prstClr>
            </a:outerShdw>
          </a:effectLst>
        </p:spPr>
        <p:txBody>
          <a:bodyPr wrap="square" rtlCol="0">
            <a:spAutoFit/>
          </a:bodyPr>
          <a:lstStyle/>
          <a:p>
            <a:r>
              <a:rPr lang="en-US" sz="1800" b="1" dirty="0" smtClean="0">
                <a:solidFill>
                  <a:schemeClr val="bg2"/>
                </a:solidFill>
                <a:latin typeface="Tekton Pro" pitchFamily="34" charset="0"/>
              </a:rPr>
              <a:t>Valid data types:</a:t>
            </a:r>
          </a:p>
          <a:p>
            <a:r>
              <a:rPr lang="en-US" sz="1800" b="1" dirty="0" smtClean="0">
                <a:solidFill>
                  <a:schemeClr val="bg2"/>
                </a:solidFill>
                <a:latin typeface="Tekton Pro" pitchFamily="34" charset="0"/>
              </a:rPr>
              <a:t>Text</a:t>
            </a:r>
          </a:p>
          <a:p>
            <a:r>
              <a:rPr lang="en-US" sz="1800" b="1" dirty="0" smtClean="0">
                <a:solidFill>
                  <a:schemeClr val="bg2"/>
                </a:solidFill>
                <a:latin typeface="Tekton Pro" pitchFamily="34" charset="0"/>
              </a:rPr>
              <a:t>Boolean</a:t>
            </a:r>
          </a:p>
          <a:p>
            <a:r>
              <a:rPr lang="en-US" sz="1800" b="1" dirty="0" smtClean="0">
                <a:solidFill>
                  <a:schemeClr val="bg2"/>
                </a:solidFill>
                <a:latin typeface="Tekton Pro" pitchFamily="34" charset="0"/>
              </a:rPr>
              <a:t>Date/Time</a:t>
            </a:r>
          </a:p>
          <a:p>
            <a:r>
              <a:rPr lang="en-US" sz="1800" b="1" dirty="0" smtClean="0">
                <a:solidFill>
                  <a:schemeClr val="bg2"/>
                </a:solidFill>
                <a:latin typeface="Tekton Pro" pitchFamily="34" charset="0"/>
              </a:rPr>
              <a:t>Integer</a:t>
            </a:r>
          </a:p>
          <a:p>
            <a:r>
              <a:rPr lang="en-US" sz="1800" b="1" dirty="0" smtClean="0">
                <a:solidFill>
                  <a:schemeClr val="bg2"/>
                </a:solidFill>
                <a:latin typeface="Tekton Pro" pitchFamily="34" charset="0"/>
              </a:rPr>
              <a:t>Float</a:t>
            </a:r>
            <a:endParaRPr lang="en-US" sz="1800" b="1" dirty="0">
              <a:solidFill>
                <a:schemeClr val="bg2"/>
              </a:solidFill>
              <a:latin typeface="Tekton Pro" pitchFamily="34" charset="0"/>
            </a:endParaRPr>
          </a:p>
        </p:txBody>
      </p:sp>
      <p:sp>
        <p:nvSpPr>
          <p:cNvPr id="7" name="Rounded Rectangle 6"/>
          <p:cNvSpPr/>
          <p:nvPr/>
        </p:nvSpPr>
        <p:spPr bwMode="auto">
          <a:xfrm>
            <a:off x="3581400" y="3752850"/>
            <a:ext cx="1447800" cy="304800"/>
          </a:xfrm>
          <a:prstGeom prst="roundRect">
            <a:avLst/>
          </a:prstGeom>
          <a:noFill/>
          <a:ln w="38100" algn="ctr">
            <a:solidFill>
              <a:srgbClr val="C00000"/>
            </a:solidFill>
            <a:miter lim="800000"/>
            <a:headEnd/>
            <a:tailEnd/>
          </a:ln>
          <a:effectLst/>
        </p:spPr>
        <p:txBody>
          <a:bodyPr wrap="none" rtlCol="0" anchor="ctr"/>
          <a:lstStyle/>
          <a:p>
            <a:pPr algn="ctr"/>
            <a:endParaRPr lang="en-US" sz="2000" dirty="0">
              <a:latin typeface="Tekton Pro" pitchFamily="34" charset="0"/>
            </a:endParaRPr>
          </a:p>
        </p:txBody>
      </p:sp>
      <p:sp>
        <p:nvSpPr>
          <p:cNvPr id="9" name="Rounded Rectangle 8"/>
          <p:cNvSpPr/>
          <p:nvPr/>
        </p:nvSpPr>
        <p:spPr bwMode="auto">
          <a:xfrm>
            <a:off x="3581400" y="3429000"/>
            <a:ext cx="1447800" cy="381000"/>
          </a:xfrm>
          <a:prstGeom prst="roundRect">
            <a:avLst/>
          </a:prstGeom>
          <a:noFill/>
          <a:ln w="38100" algn="ctr">
            <a:solidFill>
              <a:srgbClr val="C00000"/>
            </a:solidFill>
            <a:miter lim="800000"/>
            <a:headEnd/>
            <a:tailEnd/>
          </a:ln>
          <a:effectLst/>
        </p:spPr>
        <p:txBody>
          <a:bodyPr wrap="none" rtlCol="0" anchor="ctr"/>
          <a:lstStyle/>
          <a:p>
            <a:pPr algn="ctr"/>
            <a:endParaRPr lang="en-US" sz="2000" dirty="0">
              <a:latin typeface="Tekton Pro" pitchFamily="34" charset="0"/>
            </a:endParaRPr>
          </a:p>
        </p:txBody>
      </p:sp>
      <p:sp>
        <p:nvSpPr>
          <p:cNvPr id="10" name="Rounded Rectangle 9"/>
          <p:cNvSpPr/>
          <p:nvPr/>
        </p:nvSpPr>
        <p:spPr bwMode="auto">
          <a:xfrm>
            <a:off x="3581400" y="4038600"/>
            <a:ext cx="1447800" cy="838200"/>
          </a:xfrm>
          <a:prstGeom prst="roundRect">
            <a:avLst/>
          </a:prstGeom>
          <a:noFill/>
          <a:ln w="38100" algn="ctr">
            <a:solidFill>
              <a:srgbClr val="C0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28346454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par>
                                <p:cTn id="16" presetID="10" presetClass="exit" presetSubtype="0" fill="hold" grpId="1" nodeType="withEffect">
                                  <p:stCondLst>
                                    <p:cond delay="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0" presetClass="exit" presetSubtype="0" fill="hold" grpId="1" nodeType="withEffect">
                                  <p:stCondLst>
                                    <p:cond delay="0"/>
                                  </p:stCondLst>
                                  <p:childTnLst>
                                    <p:animEffect transition="out" filter="fade">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9" grpId="0" animBg="1"/>
      <p:bldP spid="9" grpId="1"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Source Definition</a:t>
            </a:r>
            <a:endParaRPr lang="en-US" dirty="0"/>
          </a:p>
        </p:txBody>
      </p:sp>
      <p:sp>
        <p:nvSpPr>
          <p:cNvPr id="3" name="Text Placeholder 2"/>
          <p:cNvSpPr>
            <a:spLocks noGrp="1"/>
          </p:cNvSpPr>
          <p:nvPr>
            <p:ph type="body" idx="1"/>
          </p:nvPr>
        </p:nvSpPr>
        <p:spPr/>
        <p:txBody>
          <a:bodyPr/>
          <a:lstStyle/>
          <a:p>
            <a:r>
              <a:rPr lang="en-US" dirty="0" smtClean="0"/>
              <a:t>Connection String</a:t>
            </a:r>
          </a:p>
          <a:p>
            <a:pPr lvl="1"/>
            <a:r>
              <a:rPr lang="en-US" dirty="0" smtClean="0"/>
              <a:t>Syntax specific to data provider</a:t>
            </a:r>
          </a:p>
          <a:p>
            <a:pPr lvl="1"/>
            <a:r>
              <a:rPr lang="en-US" dirty="0" smtClean="0"/>
              <a:t>Location of data for report</a:t>
            </a:r>
          </a:p>
          <a:p>
            <a:pPr lvl="1"/>
            <a:r>
              <a:rPr lang="en-US" dirty="0" smtClean="0"/>
              <a:t>Optional keywords for authentication </a:t>
            </a:r>
          </a:p>
          <a:p>
            <a:r>
              <a:rPr lang="en-US" dirty="0" smtClean="0"/>
              <a:t>Authentication Properties</a:t>
            </a:r>
          </a:p>
          <a:p>
            <a:pPr lvl="1"/>
            <a:r>
              <a:rPr lang="en-US" dirty="0" smtClean="0"/>
              <a:t>Windows integrated security</a:t>
            </a:r>
          </a:p>
          <a:p>
            <a:pPr lvl="1"/>
            <a:r>
              <a:rPr lang="en-US" dirty="0" smtClean="0"/>
              <a:t>Specific user credentials</a:t>
            </a:r>
          </a:p>
          <a:p>
            <a:pPr lvl="1"/>
            <a:r>
              <a:rPr lang="en-US" dirty="0" smtClean="0"/>
              <a:t>Prompted credentials</a:t>
            </a:r>
          </a:p>
          <a:p>
            <a:pPr lvl="1"/>
            <a:r>
              <a:rPr lang="en-US" dirty="0" smtClean="0"/>
              <a:t>No credentials</a:t>
            </a:r>
          </a:p>
          <a:p>
            <a:pPr marL="0" indent="0">
              <a:buNone/>
            </a:pPr>
            <a:endParaRPr lang="en-US" dirty="0"/>
          </a:p>
        </p:txBody>
      </p:sp>
    </p:spTree>
    <p:extLst>
      <p:ext uri="{BB962C8B-B14F-4D97-AF65-F5344CB8AC3E}">
        <p14:creationId xmlns:p14="http://schemas.microsoft.com/office/powerpoint/2010/main" val="18417983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Available Values</a:t>
            </a:r>
            <a:endParaRPr lang="en-US" dirty="0"/>
          </a:p>
        </p:txBody>
      </p:sp>
      <p:sp>
        <p:nvSpPr>
          <p:cNvPr id="3" name="Text Placeholder 2"/>
          <p:cNvSpPr>
            <a:spLocks noGrp="1"/>
          </p:cNvSpPr>
          <p:nvPr>
            <p:ph type="body" idx="1"/>
          </p:nvPr>
        </p:nvSpPr>
        <p:spPr/>
        <p:txBody>
          <a:bodyPr/>
          <a:lstStyle/>
          <a:p>
            <a:r>
              <a:rPr lang="en-US" dirty="0" smtClean="0"/>
              <a:t>None</a:t>
            </a:r>
          </a:p>
          <a:p>
            <a:r>
              <a:rPr lang="en-US" dirty="0" smtClean="0"/>
              <a:t>Specify values</a:t>
            </a:r>
            <a:endParaRPr lang="en-US" dirty="0"/>
          </a:p>
          <a:p>
            <a:endParaRPr lang="en-US" dirty="0"/>
          </a:p>
          <a:p>
            <a:endParaRPr lang="en-US" dirty="0"/>
          </a:p>
          <a:p>
            <a:pPr marL="0" indent="0">
              <a:buNone/>
            </a:pPr>
            <a:endParaRPr lang="en-US" dirty="0" smtClean="0"/>
          </a:p>
          <a:p>
            <a:endParaRPr lang="en-US" dirty="0"/>
          </a:p>
          <a:p>
            <a:r>
              <a:rPr lang="en-US" dirty="0" smtClean="0"/>
              <a:t>Get values from a query</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438400"/>
            <a:ext cx="3790950"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8631" y="4751754"/>
            <a:ext cx="3857625" cy="140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22510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 presetClass="entr" presetSubtype="0" fill="hold" nodeType="withEffect">
                                  <p:stCondLst>
                                    <p:cond delay="0"/>
                                  </p:stCondLst>
                                  <p:childTnLst>
                                    <p:set>
                                      <p:cBhvr>
                                        <p:cTn id="14" dur="1" fill="hold">
                                          <p:stCondLst>
                                            <p:cond delay="0"/>
                                          </p:stCondLst>
                                        </p:cTn>
                                        <p:tgtEl>
                                          <p:spTgt spid="20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fade">
                                      <p:cBhvr>
                                        <p:cTn id="19" dur="500"/>
                                        <p:tgtEl>
                                          <p:spTgt spid="3">
                                            <p:txEl>
                                              <p:pRg st="6" end="6"/>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2051"/>
                                        </p:tgtEl>
                                        <p:attrNameLst>
                                          <p:attrName>style.visibility</p:attrName>
                                        </p:attrNameLst>
                                      </p:cBhvr>
                                      <p:to>
                                        <p:strVal val="visible"/>
                                      </p:to>
                                    </p:set>
                                    <p:animEffect transition="in" filter="fade">
                                      <p:cBhvr>
                                        <p:cTn id="22"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Default Values</a:t>
            </a:r>
            <a:endParaRPr lang="en-US" dirty="0"/>
          </a:p>
        </p:txBody>
      </p:sp>
      <p:sp>
        <p:nvSpPr>
          <p:cNvPr id="3" name="Text Placeholder 2"/>
          <p:cNvSpPr>
            <a:spLocks noGrp="1"/>
          </p:cNvSpPr>
          <p:nvPr>
            <p:ph type="body" idx="1"/>
          </p:nvPr>
        </p:nvSpPr>
        <p:spPr/>
        <p:txBody>
          <a:bodyPr/>
          <a:lstStyle/>
          <a:p>
            <a:r>
              <a:rPr lang="en-US" dirty="0" smtClean="0"/>
              <a:t>None</a:t>
            </a:r>
          </a:p>
          <a:p>
            <a:r>
              <a:rPr lang="en-US" dirty="0" smtClean="0"/>
              <a:t>Specify values</a:t>
            </a:r>
          </a:p>
          <a:p>
            <a:endParaRPr lang="en-US" dirty="0"/>
          </a:p>
          <a:p>
            <a:endParaRPr lang="en-US" dirty="0" smtClean="0"/>
          </a:p>
          <a:p>
            <a:pPr marL="0" indent="0">
              <a:buNone/>
            </a:pPr>
            <a:endParaRPr lang="en-US" dirty="0" smtClean="0"/>
          </a:p>
          <a:p>
            <a:r>
              <a:rPr lang="en-US" dirty="0" smtClean="0"/>
              <a:t>Get values from a query</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8130" y="4579083"/>
            <a:ext cx="38576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2449024"/>
            <a:ext cx="3752850"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8934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 Parameter Filters</a:t>
            </a:r>
            <a:endParaRPr lang="en-US" dirty="0"/>
          </a:p>
        </p:txBody>
      </p:sp>
      <p:pic>
        <p:nvPicPr>
          <p:cNvPr id="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379159"/>
            <a:ext cx="446594" cy="502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1435" y="2491990"/>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Straight Arrow Connector 9"/>
          <p:cNvCxnSpPr/>
          <p:nvPr/>
        </p:nvCxnSpPr>
        <p:spPr bwMode="auto">
          <a:xfrm>
            <a:off x="4386035" y="2641891"/>
            <a:ext cx="1030530" cy="0"/>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pic>
        <p:nvPicPr>
          <p:cNvPr id="1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6435" y="2473593"/>
            <a:ext cx="474508" cy="390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4" name="Straight Arrow Connector 13"/>
          <p:cNvCxnSpPr/>
          <p:nvPr/>
        </p:nvCxnSpPr>
        <p:spPr bwMode="auto">
          <a:xfrm>
            <a:off x="2311664" y="2634358"/>
            <a:ext cx="1030530" cy="0"/>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sp>
        <p:nvSpPr>
          <p:cNvPr id="4" name="TextBox 3"/>
          <p:cNvSpPr txBox="1"/>
          <p:nvPr/>
        </p:nvSpPr>
        <p:spPr bwMode="auto">
          <a:xfrm>
            <a:off x="4567073" y="1676400"/>
            <a:ext cx="749011"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Filter</a:t>
            </a:r>
            <a:endParaRPr lang="en-US" sz="1800" dirty="0">
              <a:solidFill>
                <a:schemeClr val="tx2"/>
              </a:solidFill>
              <a:latin typeface="Tekton Pro" pitchFamily="34" charset="0"/>
            </a:endParaRPr>
          </a:p>
        </p:txBody>
      </p:sp>
      <p:sp>
        <p:nvSpPr>
          <p:cNvPr id="5" name="Right Brace 4"/>
          <p:cNvSpPr/>
          <p:nvPr/>
        </p:nvSpPr>
        <p:spPr bwMode="auto">
          <a:xfrm rot="16200000">
            <a:off x="4691200" y="1262557"/>
            <a:ext cx="420200" cy="1857487"/>
          </a:xfrm>
          <a:prstGeom prst="rightBrace">
            <a:avLst/>
          </a:prstGeom>
          <a:noFill/>
          <a:ln w="9525" cap="flat" cmpd="sng" algn="ctr">
            <a:solidFill>
              <a:schemeClr val="accent1">
                <a:lumMod val="50000"/>
              </a:schemeClr>
            </a:solidFill>
            <a:prstDash val="solid"/>
            <a:round/>
            <a:headEnd type="none" w="med" len="med"/>
            <a:tailEnd type="none" w="med" len="med"/>
          </a:ln>
          <a:effectLst/>
        </p:spPr>
        <p:txBody>
          <a:bodyPr vert="horz" wrap="none" lIns="91440" tIns="45720" rIns="91440" bIns="45720" rtlCol="0" anchor="ctr" compatLnSpc="1"/>
          <a:lstStyle/>
          <a:p>
            <a:pPr marL="0" marR="0" indent="0" algn="ctr" defTabSz="914400" rtl="0" eaLnBrk="0" fontAlgn="base" latinLnBrk="0" hangingPunct="0">
              <a:lnSpc>
                <a:spcPct val="100000"/>
              </a:lnSpc>
              <a:spcBef>
                <a:spcPct val="0"/>
              </a:spcBef>
              <a:spcAft>
                <a:spcPct val="0"/>
              </a:spcAft>
              <a:buNone/>
              <a:tabLst/>
            </a:pPr>
            <a:endParaRPr kumimoji="0" lang="en-US" sz="1600" b="1" i="0" u="none" strike="noStrike" baseline="0">
              <a:solidFill>
                <a:schemeClr val="tx1">
                  <a:alpha val="100000"/>
                </a:schemeClr>
              </a:solidFill>
              <a:effectLst/>
              <a:latin typeface="Arial"/>
            </a:endParaRPr>
          </a:p>
        </p:txBody>
      </p:sp>
      <p:sp>
        <p:nvSpPr>
          <p:cNvPr id="6" name="Text Placeholder 5"/>
          <p:cNvSpPr>
            <a:spLocks noGrp="1"/>
          </p:cNvSpPr>
          <p:nvPr>
            <p:ph type="body" idx="1"/>
          </p:nvPr>
        </p:nvSpPr>
        <p:spPr/>
        <p:txBody>
          <a:bodyPr/>
          <a:lstStyle/>
          <a:p>
            <a:endParaRPr lang="en-US" dirty="0" smtClean="0"/>
          </a:p>
          <a:p>
            <a:endParaRPr lang="en-US" dirty="0"/>
          </a:p>
          <a:p>
            <a:endParaRPr lang="en-US" dirty="0" smtClean="0"/>
          </a:p>
          <a:p>
            <a:endParaRPr lang="en-US" dirty="0"/>
          </a:p>
          <a:p>
            <a:endParaRPr lang="en-US" dirty="0" smtClean="0"/>
          </a:p>
          <a:p>
            <a:endParaRPr lang="en-US" dirty="0"/>
          </a:p>
          <a:p>
            <a:r>
              <a:rPr lang="en-US" dirty="0"/>
              <a:t>Filter expressions </a:t>
            </a:r>
          </a:p>
          <a:p>
            <a:pPr lvl="1"/>
            <a:r>
              <a:rPr lang="en-US" dirty="0"/>
              <a:t>Dataset</a:t>
            </a:r>
          </a:p>
          <a:p>
            <a:pPr lvl="1"/>
            <a:r>
              <a:rPr lang="en-US" dirty="0"/>
              <a:t>Data region</a:t>
            </a:r>
          </a:p>
          <a:p>
            <a:pPr lvl="1"/>
            <a:r>
              <a:rPr lang="en-US" dirty="0"/>
              <a:t>Group</a:t>
            </a:r>
          </a:p>
        </p:txBody>
      </p:sp>
    </p:spTree>
    <p:extLst>
      <p:ext uri="{BB962C8B-B14F-4D97-AF65-F5344CB8AC3E}">
        <p14:creationId xmlns:p14="http://schemas.microsoft.com/office/powerpoint/2010/main" val="35683476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
                                            <p:txEl>
                                              <p:pRg st="6" end="6"/>
                                            </p:txEl>
                                          </p:spTgt>
                                        </p:tgtEl>
                                        <p:attrNameLst>
                                          <p:attrName>style.visibility</p:attrName>
                                        </p:attrNameLst>
                                      </p:cBhvr>
                                      <p:to>
                                        <p:strVal val="visible"/>
                                      </p:to>
                                    </p:set>
                                    <p:animEffect transition="in" filter="fade">
                                      <p:cBhvr>
                                        <p:cTn id="30" dur="500"/>
                                        <p:tgtEl>
                                          <p:spTgt spid="6">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animEffect transition="in" filter="fade">
                                      <p:cBhvr>
                                        <p:cTn id="35" dur="500"/>
                                        <p:tgtEl>
                                          <p:spTgt spid="6">
                                            <p:txEl>
                                              <p:pRg st="7" end="7"/>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6">
                                            <p:txEl>
                                              <p:pRg st="8" end="8"/>
                                            </p:txEl>
                                          </p:spTgt>
                                        </p:tgtEl>
                                        <p:attrNameLst>
                                          <p:attrName>style.visibility</p:attrName>
                                        </p:attrNameLst>
                                      </p:cBhvr>
                                      <p:to>
                                        <p:strVal val="visible"/>
                                      </p:to>
                                    </p:set>
                                    <p:animEffect transition="in" filter="fade">
                                      <p:cBhvr>
                                        <p:cTn id="40" dur="500"/>
                                        <p:tgtEl>
                                          <p:spTgt spid="6">
                                            <p:txEl>
                                              <p:pRg st="8" end="8"/>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6">
                                            <p:txEl>
                                              <p:pRg st="9" end="9"/>
                                            </p:txEl>
                                          </p:spTgt>
                                        </p:tgtEl>
                                        <p:attrNameLst>
                                          <p:attrName>style.visibility</p:attrName>
                                        </p:attrNameLst>
                                      </p:cBhvr>
                                      <p:to>
                                        <p:strVal val="visible"/>
                                      </p:to>
                                    </p:set>
                                    <p:animEffect transition="in" filter="fade">
                                      <p:cBhvr>
                                        <p:cTn id="45"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Filter Operators</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1600200"/>
            <a:ext cx="4181475"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Table 3"/>
          <p:cNvGraphicFramePr>
            <a:graphicFrameLocks noGrp="1"/>
          </p:cNvGraphicFramePr>
          <p:nvPr>
            <p:extLst>
              <p:ext uri="{D42A27DB-BD31-4B8C-83A1-F6EECF244321}">
                <p14:modId xmlns:p14="http://schemas.microsoft.com/office/powerpoint/2010/main" val="3960749942"/>
              </p:ext>
            </p:extLst>
          </p:nvPr>
        </p:nvGraphicFramePr>
        <p:xfrm>
          <a:off x="304800" y="2895600"/>
          <a:ext cx="8534400" cy="2860040"/>
        </p:xfrm>
        <a:graphic>
          <a:graphicData uri="http://schemas.openxmlformats.org/drawingml/2006/table">
            <a:tbl>
              <a:tblPr firstRow="1" firstCol="1" bandRow="1">
                <a:tableStyleId>{2D5ABB26-0587-4C30-8999-92F81FD0307C}</a:tableStyleId>
              </a:tblPr>
              <a:tblGrid>
                <a:gridCol w="2315001"/>
                <a:gridCol w="6219399"/>
              </a:tblGrid>
              <a:tr h="381000">
                <a:tc>
                  <a:txBody>
                    <a:bodyPr/>
                    <a:lstStyle/>
                    <a:p>
                      <a:pPr marL="0" marR="36830">
                        <a:lnSpc>
                          <a:spcPts val="1100"/>
                        </a:lnSpc>
                        <a:spcBef>
                          <a:spcPts val="0"/>
                        </a:spcBef>
                        <a:spcAft>
                          <a:spcPts val="200"/>
                        </a:spcAft>
                        <a:tabLst>
                          <a:tab pos="190500" algn="r"/>
                          <a:tab pos="304800" algn="l"/>
                        </a:tabLst>
                      </a:pPr>
                      <a:r>
                        <a:rPr lang="en-US" sz="1800" b="1" dirty="0" smtClean="0">
                          <a:solidFill>
                            <a:schemeClr val="bg1"/>
                          </a:solidFill>
                          <a:effectLst/>
                          <a:latin typeface="Tekton Pro" pitchFamily="34" charset="0"/>
                        </a:rPr>
                        <a:t>This Operator</a:t>
                      </a:r>
                      <a:endParaRPr lang="en-US" sz="1800" b="1" dirty="0">
                        <a:solidFill>
                          <a:schemeClr val="bg1"/>
                        </a:solidFill>
                        <a:effectLst/>
                        <a:latin typeface="Tekton Pro" pitchFamily="34" charset="0"/>
                        <a:ea typeface="Times New Roman"/>
                        <a:cs typeface="Segoe Semibold"/>
                      </a:endParaRPr>
                    </a:p>
                  </a:txBody>
                  <a:tcPr marL="38100" marR="38100" marT="25400" marB="2540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lumMod val="20000"/>
                        <a:lumOff val="80000"/>
                      </a:schemeClr>
                    </a:solidFill>
                  </a:tcPr>
                </a:tc>
                <a:tc>
                  <a:txBody>
                    <a:bodyPr/>
                    <a:lstStyle/>
                    <a:p>
                      <a:pPr marL="0" marR="36830">
                        <a:lnSpc>
                          <a:spcPts val="1100"/>
                        </a:lnSpc>
                        <a:spcBef>
                          <a:spcPts val="0"/>
                        </a:spcBef>
                        <a:spcAft>
                          <a:spcPts val="200"/>
                        </a:spcAft>
                        <a:tabLst>
                          <a:tab pos="190500" algn="r"/>
                          <a:tab pos="304800" algn="l"/>
                        </a:tabLst>
                      </a:pPr>
                      <a:r>
                        <a:rPr lang="en-US" sz="1800" b="1" dirty="0">
                          <a:solidFill>
                            <a:schemeClr val="bg1"/>
                          </a:solidFill>
                          <a:effectLst/>
                          <a:latin typeface="Tekton Pro" pitchFamily="34" charset="0"/>
                        </a:rPr>
                        <a:t>Performs This Action</a:t>
                      </a:r>
                      <a:endParaRPr lang="en-US" sz="1800" b="1" dirty="0">
                        <a:solidFill>
                          <a:schemeClr val="bg1"/>
                        </a:solidFill>
                        <a:effectLst/>
                        <a:latin typeface="Tekton Pro" pitchFamily="34" charset="0"/>
                        <a:ea typeface="Times New Roman"/>
                        <a:cs typeface="Segoe Semibold"/>
                      </a:endParaRPr>
                    </a:p>
                  </a:txBody>
                  <a:tcPr marL="38100" marR="38100" marT="25400" marB="2540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lumMod val="20000"/>
                        <a:lumOff val="80000"/>
                      </a:schemeClr>
                    </a:solidFill>
                  </a:tcPr>
                </a:tc>
              </a:tr>
              <a:tr h="469900">
                <a:tc>
                  <a:txBody>
                    <a:bodyPr/>
                    <a:lstStyle/>
                    <a:p>
                      <a:pPr marL="0" marR="36830">
                        <a:lnSpc>
                          <a:spcPts val="1100"/>
                        </a:lnSpc>
                        <a:spcBef>
                          <a:spcPts val="0"/>
                        </a:spcBef>
                        <a:spcAft>
                          <a:spcPts val="200"/>
                        </a:spcAft>
                        <a:tabLst>
                          <a:tab pos="190500" algn="r"/>
                          <a:tab pos="304800" algn="l"/>
                        </a:tabLst>
                      </a:pPr>
                      <a:r>
                        <a:rPr lang="en-US" sz="1800">
                          <a:effectLst/>
                        </a:rPr>
                        <a:t>=, &lt;&gt;, &gt;, &gt;=, &lt;, &lt;=, Like</a:t>
                      </a:r>
                      <a:endParaRPr lang="en-US" sz="180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36830">
                        <a:lnSpc>
                          <a:spcPts val="1100"/>
                        </a:lnSpc>
                        <a:spcBef>
                          <a:spcPts val="0"/>
                        </a:spcBef>
                        <a:spcAft>
                          <a:spcPts val="200"/>
                        </a:spcAft>
                        <a:tabLst>
                          <a:tab pos="190500" algn="r"/>
                          <a:tab pos="304800" algn="l"/>
                        </a:tabLst>
                      </a:pPr>
                      <a:r>
                        <a:rPr lang="en-US" sz="1800" dirty="0">
                          <a:effectLst/>
                        </a:rPr>
                        <a:t>Compares </a:t>
                      </a:r>
                      <a:r>
                        <a:rPr lang="en-US" sz="1800" dirty="0" smtClean="0">
                          <a:effectLst/>
                        </a:rPr>
                        <a:t>expression </a:t>
                      </a:r>
                      <a:r>
                        <a:rPr lang="en-US" sz="1800" dirty="0">
                          <a:effectLst/>
                        </a:rPr>
                        <a:t>to </a:t>
                      </a:r>
                      <a:r>
                        <a:rPr lang="en-US" sz="1800" dirty="0" smtClean="0">
                          <a:effectLst/>
                        </a:rPr>
                        <a:t>value</a:t>
                      </a:r>
                      <a:endParaRPr lang="en-US" sz="1800" dirty="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469900">
                <a:tc>
                  <a:txBody>
                    <a:bodyPr/>
                    <a:lstStyle/>
                    <a:p>
                      <a:pPr marL="0" marR="36830">
                        <a:lnSpc>
                          <a:spcPts val="1100"/>
                        </a:lnSpc>
                        <a:spcBef>
                          <a:spcPts val="0"/>
                        </a:spcBef>
                        <a:spcAft>
                          <a:spcPts val="200"/>
                        </a:spcAft>
                        <a:tabLst>
                          <a:tab pos="190500" algn="r"/>
                          <a:tab pos="304800" algn="l"/>
                        </a:tabLst>
                      </a:pPr>
                      <a:r>
                        <a:rPr lang="en-US" sz="1800">
                          <a:effectLst/>
                        </a:rPr>
                        <a:t>Top N, Bottom N</a:t>
                      </a:r>
                      <a:endParaRPr lang="en-US" sz="180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36830">
                        <a:lnSpc>
                          <a:spcPts val="1100"/>
                        </a:lnSpc>
                        <a:spcBef>
                          <a:spcPts val="0"/>
                        </a:spcBef>
                        <a:spcAft>
                          <a:spcPts val="200"/>
                        </a:spcAft>
                        <a:tabLst>
                          <a:tab pos="190500" algn="r"/>
                          <a:tab pos="304800" algn="l"/>
                        </a:tabLst>
                      </a:pPr>
                      <a:r>
                        <a:rPr lang="en-US" sz="1800" dirty="0" smtClean="0">
                          <a:effectLst/>
                        </a:rPr>
                        <a:t>Compares expression to Top (Bottom</a:t>
                      </a:r>
                      <a:r>
                        <a:rPr lang="en-US" sz="1800" baseline="0" dirty="0" smtClean="0">
                          <a:effectLst/>
                        </a:rPr>
                        <a:t>) set of N values (N = integer)</a:t>
                      </a:r>
                      <a:endParaRPr lang="en-US" sz="1800" dirty="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469900">
                <a:tc>
                  <a:txBody>
                    <a:bodyPr/>
                    <a:lstStyle/>
                    <a:p>
                      <a:pPr marL="0" marR="36830">
                        <a:lnSpc>
                          <a:spcPts val="1100"/>
                        </a:lnSpc>
                        <a:spcBef>
                          <a:spcPts val="0"/>
                        </a:spcBef>
                        <a:spcAft>
                          <a:spcPts val="200"/>
                        </a:spcAft>
                        <a:tabLst>
                          <a:tab pos="190500" algn="r"/>
                          <a:tab pos="304800" algn="l"/>
                        </a:tabLst>
                      </a:pPr>
                      <a:r>
                        <a:rPr lang="en-US" sz="1800">
                          <a:effectLst/>
                        </a:rPr>
                        <a:t>Top %, Bottom %</a:t>
                      </a:r>
                      <a:endParaRPr lang="en-US" sz="180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36830">
                        <a:lnSpc>
                          <a:spcPct val="100000"/>
                        </a:lnSpc>
                        <a:spcBef>
                          <a:spcPts val="0"/>
                        </a:spcBef>
                        <a:spcAft>
                          <a:spcPts val="200"/>
                        </a:spcAft>
                        <a:tabLst>
                          <a:tab pos="190500" algn="r"/>
                          <a:tab pos="304800" algn="l"/>
                        </a:tabLst>
                      </a:pPr>
                      <a:r>
                        <a:rPr lang="en-US" sz="1800" dirty="0">
                          <a:effectLst/>
                        </a:rPr>
                        <a:t>Compares </a:t>
                      </a:r>
                      <a:r>
                        <a:rPr lang="en-US" sz="1800" dirty="0" smtClean="0">
                          <a:effectLst/>
                        </a:rPr>
                        <a:t>expression </a:t>
                      </a:r>
                      <a:r>
                        <a:rPr lang="en-US" sz="1800" dirty="0">
                          <a:effectLst/>
                        </a:rPr>
                        <a:t>to </a:t>
                      </a:r>
                      <a:r>
                        <a:rPr lang="en-US" sz="1800" dirty="0" smtClean="0">
                          <a:effectLst/>
                        </a:rPr>
                        <a:t>Top</a:t>
                      </a:r>
                      <a:r>
                        <a:rPr lang="en-US" sz="1800" baseline="0" dirty="0" smtClean="0">
                          <a:effectLst/>
                        </a:rPr>
                        <a:t> (Bottom) N percent of values </a:t>
                      </a:r>
                      <a:br>
                        <a:rPr lang="en-US" sz="1800" baseline="0" dirty="0" smtClean="0">
                          <a:effectLst/>
                        </a:rPr>
                      </a:br>
                      <a:r>
                        <a:rPr lang="en-US" sz="1800" baseline="0" dirty="0" smtClean="0">
                          <a:effectLst/>
                        </a:rPr>
                        <a:t>(N = </a:t>
                      </a:r>
                      <a:r>
                        <a:rPr lang="en-US" sz="1800" dirty="0" smtClean="0">
                          <a:effectLst/>
                        </a:rPr>
                        <a:t>integer </a:t>
                      </a:r>
                      <a:r>
                        <a:rPr lang="en-US" sz="1800" dirty="0">
                          <a:effectLst/>
                        </a:rPr>
                        <a:t>or </a:t>
                      </a:r>
                      <a:r>
                        <a:rPr lang="en-US" sz="1800" dirty="0" smtClean="0">
                          <a:effectLst/>
                        </a:rPr>
                        <a:t>float)</a:t>
                      </a:r>
                      <a:endParaRPr lang="en-US" sz="1800" dirty="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469900">
                <a:tc>
                  <a:txBody>
                    <a:bodyPr/>
                    <a:lstStyle/>
                    <a:p>
                      <a:pPr marL="0" marR="36830">
                        <a:lnSpc>
                          <a:spcPts val="1100"/>
                        </a:lnSpc>
                        <a:spcBef>
                          <a:spcPts val="0"/>
                        </a:spcBef>
                        <a:spcAft>
                          <a:spcPts val="200"/>
                        </a:spcAft>
                        <a:tabLst>
                          <a:tab pos="190500" algn="r"/>
                          <a:tab pos="304800" algn="l"/>
                        </a:tabLst>
                      </a:pPr>
                      <a:r>
                        <a:rPr lang="en-US" sz="1800">
                          <a:effectLst/>
                        </a:rPr>
                        <a:t>Between</a:t>
                      </a:r>
                      <a:endParaRPr lang="en-US" sz="180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36830">
                        <a:lnSpc>
                          <a:spcPts val="1100"/>
                        </a:lnSpc>
                        <a:spcBef>
                          <a:spcPts val="0"/>
                        </a:spcBef>
                        <a:spcAft>
                          <a:spcPts val="200"/>
                        </a:spcAft>
                        <a:tabLst>
                          <a:tab pos="190500" algn="r"/>
                          <a:tab pos="304800" algn="l"/>
                        </a:tabLst>
                      </a:pPr>
                      <a:r>
                        <a:rPr lang="en-US" sz="1800" dirty="0">
                          <a:effectLst/>
                        </a:rPr>
                        <a:t>Determines whether </a:t>
                      </a:r>
                      <a:r>
                        <a:rPr lang="en-US" sz="1800" dirty="0" smtClean="0">
                          <a:effectLst/>
                        </a:rPr>
                        <a:t>expression </a:t>
                      </a:r>
                      <a:r>
                        <a:rPr lang="en-US" sz="1800" dirty="0">
                          <a:effectLst/>
                        </a:rPr>
                        <a:t>is between two values, inclusive</a:t>
                      </a:r>
                      <a:endParaRPr lang="en-US" sz="1800" dirty="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469900">
                <a:tc>
                  <a:txBody>
                    <a:bodyPr/>
                    <a:lstStyle/>
                    <a:p>
                      <a:pPr marL="0" marR="36830">
                        <a:lnSpc>
                          <a:spcPts val="1100"/>
                        </a:lnSpc>
                        <a:spcBef>
                          <a:spcPts val="0"/>
                        </a:spcBef>
                        <a:spcAft>
                          <a:spcPts val="200"/>
                        </a:spcAft>
                        <a:tabLst>
                          <a:tab pos="190500" algn="r"/>
                          <a:tab pos="304800" algn="l"/>
                        </a:tabLst>
                      </a:pPr>
                      <a:r>
                        <a:rPr lang="en-US" sz="1800">
                          <a:effectLst/>
                        </a:rPr>
                        <a:t>In</a:t>
                      </a:r>
                      <a:endParaRPr lang="en-US" sz="180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36830">
                        <a:lnSpc>
                          <a:spcPts val="1100"/>
                        </a:lnSpc>
                        <a:spcBef>
                          <a:spcPts val="0"/>
                        </a:spcBef>
                        <a:spcAft>
                          <a:spcPts val="200"/>
                        </a:spcAft>
                        <a:tabLst>
                          <a:tab pos="190500" algn="r"/>
                          <a:tab pos="304800" algn="l"/>
                        </a:tabLst>
                      </a:pPr>
                      <a:r>
                        <a:rPr lang="en-US" sz="1800" dirty="0">
                          <a:effectLst/>
                        </a:rPr>
                        <a:t>Determines whether </a:t>
                      </a:r>
                      <a:r>
                        <a:rPr lang="en-US" sz="1800" dirty="0" smtClean="0">
                          <a:effectLst/>
                        </a:rPr>
                        <a:t>expression </a:t>
                      </a:r>
                      <a:r>
                        <a:rPr lang="en-US" sz="1800" dirty="0">
                          <a:effectLst/>
                        </a:rPr>
                        <a:t>is found in </a:t>
                      </a:r>
                      <a:r>
                        <a:rPr lang="en-US" sz="1800" dirty="0" smtClean="0">
                          <a:effectLst/>
                        </a:rPr>
                        <a:t>list </a:t>
                      </a:r>
                      <a:r>
                        <a:rPr lang="en-US" sz="1800" dirty="0">
                          <a:effectLst/>
                        </a:rPr>
                        <a:t>of values</a:t>
                      </a:r>
                      <a:endParaRPr lang="en-US" sz="1800" dirty="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279720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Linked Reports</a:t>
            </a:r>
            <a:endParaRPr lang="en-US" dirty="0"/>
          </a:p>
        </p:txBody>
      </p:sp>
      <p:sp>
        <p:nvSpPr>
          <p:cNvPr id="3" name="Text Placeholder 2"/>
          <p:cNvSpPr>
            <a:spLocks noGrp="1"/>
          </p:cNvSpPr>
          <p:nvPr>
            <p:ph type="body" idx="1"/>
          </p:nvPr>
        </p:nvSpPr>
        <p:spPr/>
        <p:txBody>
          <a:bodyPr/>
          <a:lstStyle/>
          <a:p>
            <a:r>
              <a:rPr lang="en-US" dirty="0" smtClean="0"/>
              <a:t>Build one report and deploy to report server (native mode only)</a:t>
            </a:r>
          </a:p>
          <a:p>
            <a:r>
              <a:rPr lang="en-US" dirty="0" smtClean="0"/>
              <a:t>Configure multiple versions as linked reports with separate properties</a:t>
            </a:r>
          </a:p>
          <a:p>
            <a:pPr lvl="1"/>
            <a:r>
              <a:rPr lang="en-US" dirty="0" smtClean="0"/>
              <a:t>Execution</a:t>
            </a:r>
          </a:p>
          <a:p>
            <a:pPr lvl="1"/>
            <a:r>
              <a:rPr lang="en-US" dirty="0" smtClean="0"/>
              <a:t>Parameter</a:t>
            </a:r>
          </a:p>
          <a:p>
            <a:pPr lvl="1"/>
            <a:r>
              <a:rPr lang="en-US" dirty="0" smtClean="0"/>
              <a:t>Subscription</a:t>
            </a:r>
          </a:p>
          <a:p>
            <a:pPr lvl="1"/>
            <a:r>
              <a:rPr lang="en-US" dirty="0" smtClean="0"/>
              <a:t>Security</a:t>
            </a:r>
          </a:p>
          <a:p>
            <a:pPr marL="0" indent="0">
              <a:buNone/>
            </a:pPr>
            <a:endParaRPr lang="en-US" dirty="0"/>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8831" y="4991863"/>
            <a:ext cx="685800" cy="773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bwMode="auto">
          <a:xfrm>
            <a:off x="1395031" y="5894737"/>
            <a:ext cx="914400" cy="346249"/>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RDL</a:t>
            </a:r>
            <a:endParaRPr lang="en-US" sz="1800" dirty="0">
              <a:solidFill>
                <a:schemeClr val="tx2"/>
              </a:solidFill>
              <a:latin typeface="Tekton Pro" pitchFamily="34" charset="0"/>
            </a:endParaRPr>
          </a:p>
        </p:txBody>
      </p:sp>
      <p:grpSp>
        <p:nvGrpSpPr>
          <p:cNvPr id="15" name="Group 14"/>
          <p:cNvGrpSpPr/>
          <p:nvPr/>
        </p:nvGrpSpPr>
        <p:grpSpPr>
          <a:xfrm>
            <a:off x="4195774" y="4245008"/>
            <a:ext cx="1447800" cy="904875"/>
            <a:chOff x="4038600" y="3339942"/>
            <a:chExt cx="1447800" cy="904875"/>
          </a:xfrm>
        </p:grpSpPr>
        <p:sp>
          <p:nvSpPr>
            <p:cNvPr id="7" name="File"/>
            <p:cNvSpPr>
              <a:spLocks noChangeAspect="1" noEditPoints="1" noChangeArrowheads="1"/>
            </p:cNvSpPr>
            <p:nvPr/>
          </p:nvSpPr>
          <p:spPr bwMode="auto">
            <a:xfrm>
              <a:off x="4038600" y="3339942"/>
              <a:ext cx="1447800" cy="904875"/>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5243" y="3601880"/>
              <a:ext cx="494907" cy="557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6" name="TextBox 15"/>
          <p:cNvSpPr txBox="1"/>
          <p:nvPr/>
        </p:nvSpPr>
        <p:spPr bwMode="auto">
          <a:xfrm>
            <a:off x="5928931" y="4618587"/>
            <a:ext cx="2800015"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Category = Accessories</a:t>
            </a:r>
            <a:endParaRPr lang="en-US" sz="1800" dirty="0">
              <a:solidFill>
                <a:schemeClr val="tx2"/>
              </a:solidFill>
              <a:latin typeface="Tekton Pro" pitchFamily="34" charset="0"/>
            </a:endParaRPr>
          </a:p>
        </p:txBody>
      </p:sp>
      <p:grpSp>
        <p:nvGrpSpPr>
          <p:cNvPr id="17" name="Group 16"/>
          <p:cNvGrpSpPr/>
          <p:nvPr/>
        </p:nvGrpSpPr>
        <p:grpSpPr>
          <a:xfrm>
            <a:off x="4214431" y="5675662"/>
            <a:ext cx="1447800" cy="904875"/>
            <a:chOff x="4038600" y="3339942"/>
            <a:chExt cx="1447800" cy="904875"/>
          </a:xfrm>
        </p:grpSpPr>
        <p:sp>
          <p:nvSpPr>
            <p:cNvPr id="18" name="File"/>
            <p:cNvSpPr>
              <a:spLocks noChangeAspect="1" noEditPoints="1" noChangeArrowheads="1"/>
            </p:cNvSpPr>
            <p:nvPr/>
          </p:nvSpPr>
          <p:spPr bwMode="auto">
            <a:xfrm>
              <a:off x="4038600" y="3339942"/>
              <a:ext cx="1447800" cy="904875"/>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pic>
          <p:nvPicPr>
            <p:cNvPr id="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5243" y="3601880"/>
              <a:ext cx="494907" cy="557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0" name="TextBox 19"/>
          <p:cNvSpPr txBox="1"/>
          <p:nvPr/>
        </p:nvSpPr>
        <p:spPr bwMode="auto">
          <a:xfrm>
            <a:off x="5947588" y="6049241"/>
            <a:ext cx="2064237"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Category = Bikes</a:t>
            </a:r>
            <a:endParaRPr lang="en-US" sz="1800" dirty="0">
              <a:solidFill>
                <a:schemeClr val="tx2"/>
              </a:solidFill>
              <a:latin typeface="Tekton Pro" pitchFamily="34" charset="0"/>
            </a:endParaRPr>
          </a:p>
        </p:txBody>
      </p:sp>
      <p:cxnSp>
        <p:nvCxnSpPr>
          <p:cNvPr id="22" name="Straight Connector 21"/>
          <p:cNvCxnSpPr>
            <a:stCxn id="12" idx="3"/>
          </p:cNvCxnSpPr>
          <p:nvPr/>
        </p:nvCxnSpPr>
        <p:spPr bwMode="auto">
          <a:xfrm>
            <a:off x="2004631" y="5378405"/>
            <a:ext cx="1447800" cy="0"/>
          </a:xfrm>
          <a:prstGeom prst="line">
            <a:avLst/>
          </a:prstGeom>
          <a:gradFill rotWithShape="1">
            <a:gsLst>
              <a:gs pos="0">
                <a:srgbClr val="A4D289"/>
              </a:gs>
              <a:gs pos="100000">
                <a:schemeClr val="bg1"/>
              </a:gs>
            </a:gsLst>
            <a:lin ang="5400000" scaled="1"/>
          </a:gradFill>
          <a:ln w="9525" cap="flat" cmpd="sng" algn="ctr">
            <a:solidFill>
              <a:schemeClr val="tx1"/>
            </a:solidFill>
            <a:prstDash val="dash"/>
            <a:round/>
            <a:headEnd type="none" w="med" len="med"/>
            <a:tailEnd type="none" w="med" len="med"/>
          </a:ln>
          <a:effectLst/>
        </p:spPr>
      </p:cxnSp>
      <p:cxnSp>
        <p:nvCxnSpPr>
          <p:cNvPr id="23" name="Straight Connector 22"/>
          <p:cNvCxnSpPr/>
          <p:nvPr/>
        </p:nvCxnSpPr>
        <p:spPr bwMode="auto">
          <a:xfrm flipH="1" flipV="1">
            <a:off x="3452431" y="4803253"/>
            <a:ext cx="19443" cy="1396284"/>
          </a:xfrm>
          <a:prstGeom prst="line">
            <a:avLst/>
          </a:prstGeom>
          <a:gradFill rotWithShape="1">
            <a:gsLst>
              <a:gs pos="0">
                <a:srgbClr val="A4D289"/>
              </a:gs>
              <a:gs pos="100000">
                <a:schemeClr val="bg1"/>
              </a:gs>
            </a:gsLst>
            <a:lin ang="5400000" scaled="1"/>
          </a:gradFill>
          <a:ln w="9525" cap="flat" cmpd="sng" algn="ctr">
            <a:solidFill>
              <a:schemeClr val="tx1"/>
            </a:solidFill>
            <a:prstDash val="dash"/>
            <a:round/>
            <a:headEnd type="none" w="med" len="med"/>
            <a:tailEnd type="none" w="med" len="med"/>
          </a:ln>
          <a:effectLst/>
        </p:spPr>
      </p:cxnSp>
      <p:cxnSp>
        <p:nvCxnSpPr>
          <p:cNvPr id="26" name="Straight Connector 25"/>
          <p:cNvCxnSpPr/>
          <p:nvPr/>
        </p:nvCxnSpPr>
        <p:spPr bwMode="auto">
          <a:xfrm>
            <a:off x="3471874" y="4803253"/>
            <a:ext cx="742557" cy="0"/>
          </a:xfrm>
          <a:prstGeom prst="line">
            <a:avLst/>
          </a:prstGeom>
          <a:gradFill rotWithShape="1">
            <a:gsLst>
              <a:gs pos="0">
                <a:srgbClr val="A4D289"/>
              </a:gs>
              <a:gs pos="100000">
                <a:schemeClr val="bg1"/>
              </a:gs>
            </a:gsLst>
            <a:lin ang="5400000" scaled="1"/>
          </a:gradFill>
          <a:ln w="9525" cap="flat" cmpd="sng" algn="ctr">
            <a:solidFill>
              <a:schemeClr val="tx1"/>
            </a:solidFill>
            <a:prstDash val="dash"/>
            <a:round/>
            <a:headEnd type="none" w="med" len="med"/>
            <a:tailEnd type="none" w="med" len="med"/>
          </a:ln>
          <a:effectLst/>
        </p:spPr>
      </p:cxnSp>
      <p:cxnSp>
        <p:nvCxnSpPr>
          <p:cNvPr id="28" name="Straight Connector 27"/>
          <p:cNvCxnSpPr/>
          <p:nvPr/>
        </p:nvCxnSpPr>
        <p:spPr bwMode="auto">
          <a:xfrm>
            <a:off x="3471874" y="6199537"/>
            <a:ext cx="742557" cy="0"/>
          </a:xfrm>
          <a:prstGeom prst="line">
            <a:avLst/>
          </a:prstGeom>
          <a:gradFill rotWithShape="1">
            <a:gsLst>
              <a:gs pos="0">
                <a:srgbClr val="A4D289"/>
              </a:gs>
              <a:gs pos="100000">
                <a:schemeClr val="bg1"/>
              </a:gs>
            </a:gsLst>
            <a:lin ang="5400000" scaled="1"/>
          </a:gradFill>
          <a:ln w="9525" cap="flat" cmpd="sng" algn="ctr">
            <a:solidFill>
              <a:schemeClr val="tx1"/>
            </a:solidFill>
            <a:prstDash val="dash"/>
            <a:round/>
            <a:headEnd type="none" w="med" len="med"/>
            <a:tailEnd type="none" w="med" len="med"/>
          </a:ln>
          <a:effectLst/>
        </p:spPr>
      </p:cxnSp>
    </p:spTree>
    <p:extLst>
      <p:ext uri="{BB962C8B-B14F-4D97-AF65-F5344CB8AC3E}">
        <p14:creationId xmlns:p14="http://schemas.microsoft.com/office/powerpoint/2010/main" val="14843986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par>
                                <p:cTn id="58" presetID="10" presetClass="entr" presetSubtype="0" fill="hold"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par>
                                <p:cTn id="64" presetID="10" presetClass="entr" presetSubtype="0" fill="hold"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5962" y="3439084"/>
            <a:ext cx="4567238" cy="211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err="1" smtClean="0"/>
              <a:t>Subreports</a:t>
            </a:r>
            <a:r>
              <a:rPr lang="en-US" dirty="0" smtClean="0"/>
              <a:t> and </a:t>
            </a:r>
            <a:r>
              <a:rPr lang="en-US" dirty="0" err="1" smtClean="0"/>
              <a:t>Drillthrough</a:t>
            </a:r>
            <a:r>
              <a:rPr lang="en-US" dirty="0" smtClean="0"/>
              <a:t> Reports</a:t>
            </a:r>
            <a:endParaRPr lang="en-US" dirty="0"/>
          </a:p>
        </p:txBody>
      </p:sp>
      <p:sp>
        <p:nvSpPr>
          <p:cNvPr id="3" name="Text Placeholder 2"/>
          <p:cNvSpPr>
            <a:spLocks noGrp="1"/>
          </p:cNvSpPr>
          <p:nvPr>
            <p:ph type="body" idx="1"/>
          </p:nvPr>
        </p:nvSpPr>
        <p:spPr/>
        <p:txBody>
          <a:bodyPr/>
          <a:lstStyle/>
          <a:p>
            <a:r>
              <a:rPr lang="en-US" dirty="0" smtClean="0"/>
              <a:t>Pass a value to target parameter</a:t>
            </a:r>
          </a:p>
          <a:p>
            <a:pPr lvl="1"/>
            <a:r>
              <a:rPr lang="en-US" dirty="0" smtClean="0"/>
              <a:t>Default scope – field reference or custom expression</a:t>
            </a:r>
          </a:p>
          <a:p>
            <a:pPr lvl="1"/>
            <a:r>
              <a:rPr lang="en-US" dirty="0" smtClean="0"/>
              <a:t>Report parameter</a:t>
            </a:r>
          </a:p>
          <a:p>
            <a:pPr lvl="1"/>
            <a:r>
              <a:rPr lang="en-US" dirty="0" smtClean="0"/>
              <a:t>Selected textbox value (</a:t>
            </a:r>
            <a:r>
              <a:rPr lang="en-US" dirty="0" err="1" smtClean="0"/>
              <a:t>Drillthrough</a:t>
            </a:r>
            <a:r>
              <a:rPr lang="en-US" dirty="0" smtClean="0"/>
              <a:t> report only)</a:t>
            </a:r>
          </a:p>
          <a:p>
            <a:endParaRPr lang="en-US" dirty="0" smtClean="0"/>
          </a:p>
          <a:p>
            <a:pPr marL="0" indent="0">
              <a:buNone/>
            </a:pPr>
            <a:endParaRPr lang="en-US" dirty="0"/>
          </a:p>
        </p:txBody>
      </p:sp>
      <p:sp>
        <p:nvSpPr>
          <p:cNvPr id="4" name="TextBox 3"/>
          <p:cNvSpPr txBox="1"/>
          <p:nvPr/>
        </p:nvSpPr>
        <p:spPr bwMode="auto">
          <a:xfrm>
            <a:off x="381000" y="5719246"/>
            <a:ext cx="2286000" cy="844847"/>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Parameter must exist in target report</a:t>
            </a:r>
            <a:endParaRPr lang="en-US" sz="1800" dirty="0">
              <a:solidFill>
                <a:srgbClr val="FFCC29"/>
              </a:solidFill>
              <a:latin typeface="Tekton Pro" pitchFamily="34" charset="0"/>
            </a:endParaRPr>
          </a:p>
        </p:txBody>
      </p:sp>
      <p:cxnSp>
        <p:nvCxnSpPr>
          <p:cNvPr id="6" name="Straight Arrow Connector 5"/>
          <p:cNvCxnSpPr/>
          <p:nvPr/>
        </p:nvCxnSpPr>
        <p:spPr bwMode="auto">
          <a:xfrm flipV="1">
            <a:off x="2438400" y="5466834"/>
            <a:ext cx="0" cy="533400"/>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sp>
        <p:nvSpPr>
          <p:cNvPr id="12" name="TextBox 11"/>
          <p:cNvSpPr txBox="1"/>
          <p:nvPr/>
        </p:nvSpPr>
        <p:spPr bwMode="auto">
          <a:xfrm>
            <a:off x="4419600" y="5701566"/>
            <a:ext cx="2286000" cy="595548"/>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Value to pass to </a:t>
            </a:r>
            <a:br>
              <a:rPr lang="en-US" sz="1800" dirty="0" smtClean="0">
                <a:solidFill>
                  <a:srgbClr val="FFCC29"/>
                </a:solidFill>
                <a:latin typeface="Tekton Pro" pitchFamily="34" charset="0"/>
              </a:rPr>
            </a:br>
            <a:r>
              <a:rPr lang="en-US" sz="1800" dirty="0" smtClean="0">
                <a:solidFill>
                  <a:srgbClr val="FFCC29"/>
                </a:solidFill>
                <a:latin typeface="Tekton Pro" pitchFamily="34" charset="0"/>
              </a:rPr>
              <a:t>parameter</a:t>
            </a:r>
            <a:endParaRPr lang="en-US" sz="1800" dirty="0">
              <a:solidFill>
                <a:srgbClr val="FFCC29"/>
              </a:solidFill>
              <a:latin typeface="Tekton Pro" pitchFamily="34" charset="0"/>
            </a:endParaRPr>
          </a:p>
        </p:txBody>
      </p:sp>
      <p:cxnSp>
        <p:nvCxnSpPr>
          <p:cNvPr id="13" name="Straight Arrow Connector 12"/>
          <p:cNvCxnSpPr/>
          <p:nvPr/>
        </p:nvCxnSpPr>
        <p:spPr bwMode="auto">
          <a:xfrm flipV="1">
            <a:off x="4343399" y="5506304"/>
            <a:ext cx="0" cy="533400"/>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sp>
        <p:nvSpPr>
          <p:cNvPr id="14" name="TextBox 13"/>
          <p:cNvSpPr txBox="1"/>
          <p:nvPr/>
        </p:nvSpPr>
        <p:spPr bwMode="auto">
          <a:xfrm>
            <a:off x="6324600" y="5700196"/>
            <a:ext cx="2286000" cy="844847"/>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Applicable to </a:t>
            </a:r>
            <a:br>
              <a:rPr lang="en-US" sz="1800" dirty="0" smtClean="0">
                <a:solidFill>
                  <a:srgbClr val="FFCC29"/>
                </a:solidFill>
                <a:latin typeface="Tekton Pro" pitchFamily="34" charset="0"/>
              </a:rPr>
            </a:br>
            <a:r>
              <a:rPr lang="en-US" sz="1800" dirty="0" err="1" smtClean="0">
                <a:solidFill>
                  <a:srgbClr val="FFCC29"/>
                </a:solidFill>
                <a:latin typeface="Tekton Pro" pitchFamily="34" charset="0"/>
              </a:rPr>
              <a:t>drillthrough</a:t>
            </a:r>
            <a:r>
              <a:rPr lang="en-US" sz="1800" dirty="0" smtClean="0">
                <a:solidFill>
                  <a:srgbClr val="FFCC29"/>
                </a:solidFill>
                <a:latin typeface="Tekton Pro" pitchFamily="34" charset="0"/>
              </a:rPr>
              <a:t> report</a:t>
            </a:r>
            <a:br>
              <a:rPr lang="en-US" sz="1800" dirty="0" smtClean="0">
                <a:solidFill>
                  <a:srgbClr val="FFCC29"/>
                </a:solidFill>
                <a:latin typeface="Tekton Pro" pitchFamily="34" charset="0"/>
              </a:rPr>
            </a:br>
            <a:r>
              <a:rPr lang="en-US" sz="1800" dirty="0" smtClean="0">
                <a:solidFill>
                  <a:srgbClr val="FFCC29"/>
                </a:solidFill>
                <a:latin typeface="Tekton Pro" pitchFamily="34" charset="0"/>
              </a:rPr>
              <a:t>only</a:t>
            </a:r>
            <a:endParaRPr lang="en-US" sz="1800" dirty="0">
              <a:solidFill>
                <a:srgbClr val="FFCC29"/>
              </a:solidFill>
              <a:latin typeface="Tekton Pro" pitchFamily="34" charset="0"/>
            </a:endParaRPr>
          </a:p>
        </p:txBody>
      </p:sp>
      <p:cxnSp>
        <p:nvCxnSpPr>
          <p:cNvPr id="15" name="Straight Arrow Connector 14"/>
          <p:cNvCxnSpPr/>
          <p:nvPr/>
        </p:nvCxnSpPr>
        <p:spPr bwMode="auto">
          <a:xfrm flipV="1">
            <a:off x="6324600" y="5504934"/>
            <a:ext cx="0" cy="533400"/>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spTree>
    <p:extLst>
      <p:ext uri="{BB962C8B-B14F-4D97-AF65-F5344CB8AC3E}">
        <p14:creationId xmlns:p14="http://schemas.microsoft.com/office/powerpoint/2010/main" val="3832437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Parameters in Expressions</a:t>
            </a:r>
            <a:endParaRPr lang="en-US" dirty="0"/>
          </a:p>
        </p:txBody>
      </p:sp>
      <p:sp>
        <p:nvSpPr>
          <p:cNvPr id="3" name="Text Placeholder 2"/>
          <p:cNvSpPr>
            <a:spLocks noGrp="1"/>
          </p:cNvSpPr>
          <p:nvPr>
            <p:ph type="body" idx="1"/>
          </p:nvPr>
        </p:nvSpPr>
        <p:spPr/>
        <p:txBody>
          <a:bodyPr/>
          <a:lstStyle/>
          <a:p>
            <a:r>
              <a:rPr lang="en-US" dirty="0" smtClean="0"/>
              <a:t>Single-value parameter </a:t>
            </a:r>
            <a:r>
              <a:rPr lang="en-US" dirty="0"/>
              <a:t>properties</a:t>
            </a:r>
          </a:p>
          <a:p>
            <a:endParaRPr lang="en-US" dirty="0"/>
          </a:p>
          <a:p>
            <a:endParaRPr lang="en-US" dirty="0"/>
          </a:p>
          <a:p>
            <a:endParaRPr lang="en-US" dirty="0" smtClean="0"/>
          </a:p>
          <a:p>
            <a:r>
              <a:rPr lang="en-US" dirty="0" smtClean="0"/>
              <a:t>Multi-value </a:t>
            </a:r>
            <a:r>
              <a:rPr lang="en-US" dirty="0"/>
              <a:t>parameter properties</a:t>
            </a:r>
          </a:p>
          <a:p>
            <a:pPr>
              <a:buFontTx/>
              <a:buNone/>
            </a:pPr>
            <a:endParaRPr lang="en-US" dirty="0"/>
          </a:p>
          <a:p>
            <a:endParaRPr lang="en-US" dirty="0"/>
          </a:p>
        </p:txBody>
      </p:sp>
      <p:sp>
        <p:nvSpPr>
          <p:cNvPr id="4" name="Rectangle 3"/>
          <p:cNvSpPr>
            <a:spLocks noChangeArrowheads="1"/>
          </p:cNvSpPr>
          <p:nvPr/>
        </p:nvSpPr>
        <p:spPr bwMode="auto">
          <a:xfrm>
            <a:off x="1294840" y="1828800"/>
            <a:ext cx="6629959" cy="914400"/>
          </a:xfrm>
          <a:prstGeom prst="rect">
            <a:avLst/>
          </a:prstGeom>
          <a:solidFill>
            <a:srgbClr val="FCEB98"/>
          </a:solidFill>
          <a:ln w="9525">
            <a:solidFill>
              <a:schemeClr val="tx1"/>
            </a:solidFill>
            <a:miter lim="800000"/>
            <a:headEnd/>
            <a:tailEnd/>
          </a:ln>
        </p:spPr>
        <p:txBody>
          <a:bodyPr/>
          <a:lstStyle/>
          <a:p>
            <a:pPr marL="342900" indent="-342900" algn="l" defTabSz="-13873163">
              <a:lnSpc>
                <a:spcPct val="150000"/>
              </a:lnSpc>
            </a:pPr>
            <a:r>
              <a:rPr lang="en-US" sz="1800" dirty="0" smtClean="0">
                <a:solidFill>
                  <a:schemeClr val="bg2"/>
                </a:solidFill>
                <a:latin typeface="Consolas" pitchFamily="49" charset="0"/>
                <a:cs typeface="Consolas" pitchFamily="49" charset="0"/>
              </a:rPr>
              <a:t>=</a:t>
            </a:r>
            <a:r>
              <a:rPr lang="en-US" sz="1800" dirty="0" err="1" smtClean="0">
                <a:solidFill>
                  <a:schemeClr val="bg2"/>
                </a:solidFill>
                <a:latin typeface="Consolas" pitchFamily="49" charset="0"/>
                <a:cs typeface="Consolas" pitchFamily="49" charset="0"/>
              </a:rPr>
              <a:t>Parameters!SalesTerritoryGroup.Value</a:t>
            </a:r>
            <a:endParaRPr lang="en-US" sz="1800" dirty="0">
              <a:solidFill>
                <a:schemeClr val="bg2"/>
              </a:solidFill>
              <a:latin typeface="Consolas" pitchFamily="49" charset="0"/>
              <a:cs typeface="Consolas" pitchFamily="49" charset="0"/>
            </a:endParaRPr>
          </a:p>
          <a:p>
            <a:pPr marL="342900" indent="-342900" defTabSz="-13873163">
              <a:lnSpc>
                <a:spcPct val="150000"/>
              </a:lnSpc>
            </a:pPr>
            <a:r>
              <a:rPr lang="en-US" sz="1800" dirty="0">
                <a:solidFill>
                  <a:schemeClr val="bg2"/>
                </a:solidFill>
                <a:latin typeface="Consolas" pitchFamily="49" charset="0"/>
                <a:cs typeface="Consolas" pitchFamily="49" charset="0"/>
              </a:rPr>
              <a:t>=</a:t>
            </a:r>
            <a:r>
              <a:rPr lang="en-US" sz="1800" dirty="0" err="1" smtClean="0">
                <a:solidFill>
                  <a:schemeClr val="bg2"/>
                </a:solidFill>
                <a:latin typeface="Consolas" pitchFamily="49" charset="0"/>
                <a:cs typeface="Consolas" pitchFamily="49" charset="0"/>
              </a:rPr>
              <a:t>Parameters!SalesTerritoryGroup.Label</a:t>
            </a:r>
            <a:endParaRPr lang="en-US" sz="1800" dirty="0">
              <a:solidFill>
                <a:schemeClr val="bg2"/>
              </a:solidFill>
              <a:latin typeface="Consolas" pitchFamily="49" charset="0"/>
              <a:cs typeface="Consolas" pitchFamily="49" charset="0"/>
            </a:endParaRPr>
          </a:p>
          <a:p>
            <a:pPr marL="342900" indent="-342900" algn="l" defTabSz="-13873163">
              <a:lnSpc>
                <a:spcPct val="150000"/>
              </a:lnSpc>
            </a:pPr>
            <a:endParaRPr lang="en-US" sz="1800" dirty="0">
              <a:solidFill>
                <a:schemeClr val="bg2"/>
              </a:solidFill>
              <a:latin typeface="Consolas" pitchFamily="49" charset="0"/>
              <a:cs typeface="Consolas" pitchFamily="49" charset="0"/>
            </a:endParaRPr>
          </a:p>
          <a:p>
            <a:pPr marL="342900" indent="-342900" algn="l" defTabSz="-13873163">
              <a:lnSpc>
                <a:spcPct val="150000"/>
              </a:lnSpc>
            </a:pPr>
            <a:endParaRPr lang="en-US" sz="1800" dirty="0">
              <a:solidFill>
                <a:schemeClr val="bg2"/>
              </a:solidFill>
              <a:latin typeface="Consolas" pitchFamily="49" charset="0"/>
              <a:cs typeface="Consolas" pitchFamily="49" charset="0"/>
            </a:endParaRPr>
          </a:p>
        </p:txBody>
      </p:sp>
      <p:sp>
        <p:nvSpPr>
          <p:cNvPr id="5" name="Rectangle 3"/>
          <p:cNvSpPr>
            <a:spLocks noChangeArrowheads="1"/>
          </p:cNvSpPr>
          <p:nvPr/>
        </p:nvSpPr>
        <p:spPr bwMode="auto">
          <a:xfrm>
            <a:off x="1283726" y="3774819"/>
            <a:ext cx="6641074" cy="2209800"/>
          </a:xfrm>
          <a:prstGeom prst="rect">
            <a:avLst/>
          </a:prstGeom>
          <a:solidFill>
            <a:srgbClr val="FCEB98"/>
          </a:solidFill>
          <a:ln w="9525">
            <a:solidFill>
              <a:schemeClr val="tx1"/>
            </a:solidFill>
            <a:miter lim="800000"/>
            <a:headEnd/>
            <a:tailEnd/>
          </a:ln>
        </p:spPr>
        <p:txBody>
          <a:bodyPr/>
          <a:lstStyle/>
          <a:p>
            <a:pPr marL="342900" indent="-342900" defTabSz="-13873163">
              <a:lnSpc>
                <a:spcPct val="150000"/>
              </a:lnSpc>
            </a:pPr>
            <a:r>
              <a:rPr lang="en-US" sz="1800" dirty="0">
                <a:solidFill>
                  <a:srgbClr val="000000"/>
                </a:solidFill>
                <a:latin typeface="Consolas" pitchFamily="49" charset="0"/>
                <a:cs typeface="Consolas" pitchFamily="49" charset="0"/>
              </a:rPr>
              <a:t>=</a:t>
            </a:r>
            <a:r>
              <a:rPr lang="en-US" sz="1800" dirty="0" err="1" smtClean="0">
                <a:solidFill>
                  <a:srgbClr val="000000"/>
                </a:solidFill>
                <a:latin typeface="Consolas" pitchFamily="49" charset="0"/>
                <a:cs typeface="Consolas" pitchFamily="49" charset="0"/>
              </a:rPr>
              <a:t>Parameters!SalesTerritoryRegion.Value</a:t>
            </a:r>
            <a:r>
              <a:rPr lang="en-US" sz="1800" dirty="0" smtClean="0">
                <a:solidFill>
                  <a:srgbClr val="000000"/>
                </a:solidFill>
                <a:latin typeface="Consolas" pitchFamily="49" charset="0"/>
                <a:cs typeface="Consolas" pitchFamily="49" charset="0"/>
              </a:rPr>
              <a:t>(n</a:t>
            </a:r>
            <a:r>
              <a:rPr lang="en-US" sz="1800" dirty="0">
                <a:solidFill>
                  <a:srgbClr val="000000"/>
                </a:solidFill>
                <a:latin typeface="Consolas" pitchFamily="49" charset="0"/>
                <a:cs typeface="Consolas" pitchFamily="49" charset="0"/>
              </a:rPr>
              <a:t>)</a:t>
            </a:r>
          </a:p>
          <a:p>
            <a:pPr marL="342900" indent="-342900" defTabSz="-13873163">
              <a:lnSpc>
                <a:spcPct val="150000"/>
              </a:lnSpc>
            </a:pPr>
            <a:r>
              <a:rPr lang="en-US" sz="1800" dirty="0">
                <a:solidFill>
                  <a:srgbClr val="000000"/>
                </a:solidFill>
                <a:latin typeface="Consolas" pitchFamily="49" charset="0"/>
                <a:cs typeface="Consolas" pitchFamily="49" charset="0"/>
              </a:rPr>
              <a:t>=</a:t>
            </a:r>
            <a:r>
              <a:rPr lang="en-US" sz="1800" dirty="0" err="1" smtClean="0">
                <a:solidFill>
                  <a:srgbClr val="000000"/>
                </a:solidFill>
                <a:latin typeface="Consolas" pitchFamily="49" charset="0"/>
                <a:cs typeface="Consolas" pitchFamily="49" charset="0"/>
              </a:rPr>
              <a:t>Parameters!SalesTerritoryRegion.Label</a:t>
            </a:r>
            <a:r>
              <a:rPr lang="en-US" sz="1800" dirty="0" smtClean="0">
                <a:solidFill>
                  <a:srgbClr val="000000"/>
                </a:solidFill>
                <a:latin typeface="Consolas" pitchFamily="49" charset="0"/>
                <a:cs typeface="Consolas" pitchFamily="49" charset="0"/>
              </a:rPr>
              <a:t>(n</a:t>
            </a:r>
            <a:r>
              <a:rPr lang="en-US" sz="1800" dirty="0">
                <a:solidFill>
                  <a:srgbClr val="000000"/>
                </a:solidFill>
                <a:latin typeface="Consolas" pitchFamily="49" charset="0"/>
                <a:cs typeface="Consolas" pitchFamily="49" charset="0"/>
              </a:rPr>
              <a:t>)</a:t>
            </a:r>
          </a:p>
          <a:p>
            <a:pPr marL="342900" indent="-342900" defTabSz="-13873163">
              <a:lnSpc>
                <a:spcPct val="150000"/>
              </a:lnSpc>
            </a:pPr>
            <a:r>
              <a:rPr lang="en-US" sz="1800" dirty="0" smtClean="0">
                <a:solidFill>
                  <a:srgbClr val="000000"/>
                </a:solidFill>
                <a:latin typeface="Consolas" pitchFamily="49" charset="0"/>
                <a:cs typeface="Consolas" pitchFamily="49" charset="0"/>
              </a:rPr>
              <a:t>=</a:t>
            </a:r>
            <a:r>
              <a:rPr lang="en-US" sz="1800" dirty="0" err="1" smtClean="0">
                <a:solidFill>
                  <a:srgbClr val="000000"/>
                </a:solidFill>
                <a:latin typeface="Consolas" pitchFamily="49" charset="0"/>
                <a:cs typeface="Consolas" pitchFamily="49" charset="0"/>
              </a:rPr>
              <a:t>Parameters!SalesTerritoryRegion.IsMultiValue</a:t>
            </a:r>
            <a:endParaRPr lang="en-US" sz="1800" dirty="0" smtClean="0">
              <a:solidFill>
                <a:srgbClr val="000000"/>
              </a:solidFill>
              <a:latin typeface="Consolas" pitchFamily="49" charset="0"/>
              <a:cs typeface="Consolas" pitchFamily="49" charset="0"/>
            </a:endParaRPr>
          </a:p>
          <a:p>
            <a:pPr marL="342900" indent="-342900" defTabSz="-13873163">
              <a:lnSpc>
                <a:spcPct val="150000"/>
              </a:lnSpc>
            </a:pPr>
            <a:r>
              <a:rPr lang="en-US" sz="1800" dirty="0" smtClean="0">
                <a:solidFill>
                  <a:srgbClr val="000000"/>
                </a:solidFill>
                <a:latin typeface="Consolas" pitchFamily="49" charset="0"/>
                <a:cs typeface="Consolas" pitchFamily="49" charset="0"/>
              </a:rPr>
              <a:t>=</a:t>
            </a:r>
            <a:r>
              <a:rPr lang="en-US" sz="1800" dirty="0" err="1" smtClean="0">
                <a:solidFill>
                  <a:srgbClr val="000000"/>
                </a:solidFill>
                <a:latin typeface="Consolas" pitchFamily="49" charset="0"/>
                <a:cs typeface="Consolas" pitchFamily="49" charset="0"/>
              </a:rPr>
              <a:t>Parameters!SalesTerritoryRegion.Count</a:t>
            </a:r>
            <a:endParaRPr lang="en-US" sz="1800" dirty="0" smtClean="0">
              <a:solidFill>
                <a:srgbClr val="000000"/>
              </a:solidFill>
              <a:latin typeface="Consolas" pitchFamily="49" charset="0"/>
              <a:cs typeface="Consolas" pitchFamily="49" charset="0"/>
            </a:endParaRPr>
          </a:p>
          <a:p>
            <a:pPr marL="342900" indent="-342900" defTabSz="-13873163">
              <a:lnSpc>
                <a:spcPct val="150000"/>
              </a:lnSpc>
            </a:pPr>
            <a:r>
              <a:rPr lang="en-US" sz="1800" dirty="0">
                <a:solidFill>
                  <a:srgbClr val="000000"/>
                </a:solidFill>
                <a:latin typeface="Consolas" pitchFamily="49" charset="0"/>
                <a:cs typeface="Consolas" pitchFamily="49" charset="0"/>
              </a:rPr>
              <a:t>=</a:t>
            </a:r>
            <a:r>
              <a:rPr lang="en-US" sz="1800" dirty="0" smtClean="0">
                <a:solidFill>
                  <a:srgbClr val="000000"/>
                </a:solidFill>
                <a:latin typeface="Consolas" pitchFamily="49" charset="0"/>
                <a:cs typeface="Consolas" pitchFamily="49" charset="0"/>
              </a:rPr>
              <a:t>Join(</a:t>
            </a:r>
            <a:r>
              <a:rPr lang="en-US" sz="1800" dirty="0" err="1" smtClean="0">
                <a:solidFill>
                  <a:srgbClr val="000000"/>
                </a:solidFill>
                <a:latin typeface="Consolas" pitchFamily="49" charset="0"/>
                <a:cs typeface="Consolas" pitchFamily="49" charset="0"/>
              </a:rPr>
              <a:t>Parameters!SalesTerritoryRegion.Value</a:t>
            </a:r>
            <a:r>
              <a:rPr lang="en-US" sz="1800" dirty="0">
                <a:solidFill>
                  <a:srgbClr val="000000"/>
                </a:solidFill>
                <a:latin typeface="Consolas" pitchFamily="49" charset="0"/>
                <a:cs typeface="Consolas" pitchFamily="49" charset="0"/>
              </a:rPr>
              <a:t>, ", ")</a:t>
            </a:r>
          </a:p>
          <a:p>
            <a:pPr marL="342900" indent="-342900" algn="l" defTabSz="-13873163">
              <a:lnSpc>
                <a:spcPct val="150000"/>
              </a:lnSpc>
            </a:pPr>
            <a:endParaRPr lang="en-US" sz="1800" dirty="0">
              <a:solidFill>
                <a:srgbClr val="000000"/>
              </a:solidFill>
              <a:latin typeface="Consolas" pitchFamily="49" charset="0"/>
              <a:cs typeface="Consolas" pitchFamily="49" charset="0"/>
            </a:endParaRPr>
          </a:p>
        </p:txBody>
      </p:sp>
    </p:spTree>
    <p:extLst>
      <p:ext uri="{BB962C8B-B14F-4D97-AF65-F5344CB8AC3E}">
        <p14:creationId xmlns:p14="http://schemas.microsoft.com/office/powerpoint/2010/main" val="13136531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fade">
                                      <p:cBhvr>
                                        <p:cTn id="21" dur="500"/>
                                        <p:tgtEl>
                                          <p:spTgt spid="5">
                                            <p:txEl>
                                              <p:pRg st="0" end="0"/>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Effect transition="in" filter="fade">
                                      <p:cBhvr>
                                        <p:cTn id="24" dur="500"/>
                                        <p:tgtEl>
                                          <p:spTgt spid="5">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Effect transition="in" filter="fade">
                                      <p:cBhvr>
                                        <p:cTn id="29" dur="500"/>
                                        <p:tgtEl>
                                          <p:spTgt spid="5">
                                            <p:txEl>
                                              <p:pRg st="2" end="2"/>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fade">
                                      <p:cBhvr>
                                        <p:cTn id="32" dur="500"/>
                                        <p:tgtEl>
                                          <p:spTgt spid="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Effect transition="in" filter="fade">
                                      <p:cBhvr>
                                        <p:cTn id="3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Parameters</a:t>
            </a:r>
            <a:endParaRPr lang="en-US" dirty="0"/>
          </a:p>
        </p:txBody>
      </p:sp>
      <p:sp>
        <p:nvSpPr>
          <p:cNvPr id="3" name="Text Placeholder 2"/>
          <p:cNvSpPr>
            <a:spLocks noGrp="1"/>
          </p:cNvSpPr>
          <p:nvPr>
            <p:ph type="body" idx="1"/>
          </p:nvPr>
        </p:nvSpPr>
        <p:spPr/>
        <p:txBody>
          <a:bodyPr/>
          <a:lstStyle/>
          <a:p>
            <a:r>
              <a:rPr lang="en-US" dirty="0" smtClean="0"/>
              <a:t>Pass to data source</a:t>
            </a:r>
          </a:p>
          <a:p>
            <a:pPr lvl="1"/>
            <a:r>
              <a:rPr lang="en-US" dirty="0" smtClean="0"/>
              <a:t>WHERE clause in SELECT statement</a:t>
            </a:r>
          </a:p>
          <a:p>
            <a:pPr marL="457200" lvl="1" indent="0">
              <a:buNone/>
            </a:pPr>
            <a:endParaRPr lang="en-US" dirty="0" smtClean="0"/>
          </a:p>
          <a:p>
            <a:pPr marL="457200" lvl="1" indent="0">
              <a:buNone/>
            </a:pPr>
            <a:endParaRPr lang="en-US" dirty="0" smtClean="0"/>
          </a:p>
          <a:p>
            <a:pPr lvl="1"/>
            <a:endParaRPr lang="en-US" dirty="0" smtClean="0"/>
          </a:p>
          <a:p>
            <a:pPr lvl="1"/>
            <a:r>
              <a:rPr lang="en-US" dirty="0" smtClean="0"/>
              <a:t>Stored procedure parameters</a:t>
            </a:r>
          </a:p>
          <a:p>
            <a:pPr marL="0" indent="0">
              <a:buNone/>
            </a:pPr>
            <a:endParaRPr lang="en-US" dirty="0" smtClean="0"/>
          </a:p>
          <a:p>
            <a:r>
              <a:rPr lang="en-US" dirty="0" smtClean="0"/>
              <a:t>Re-execute query when parameter </a:t>
            </a:r>
            <a:r>
              <a:rPr lang="en-US" dirty="0"/>
              <a:t>value </a:t>
            </a:r>
            <a:r>
              <a:rPr lang="en-US" dirty="0" smtClean="0"/>
              <a:t>changes</a:t>
            </a:r>
            <a:endParaRPr lang="en-US" dirty="0"/>
          </a:p>
        </p:txBody>
      </p:sp>
      <p:sp>
        <p:nvSpPr>
          <p:cNvPr id="16" name="Text Placeholder 4"/>
          <p:cNvSpPr txBox="1">
            <a:spLocks/>
          </p:cNvSpPr>
          <p:nvPr/>
        </p:nvSpPr>
        <p:spPr>
          <a:xfrm>
            <a:off x="1378024" y="2209800"/>
            <a:ext cx="6165776" cy="685800"/>
          </a:xfrm>
          <a:prstGeom prst="rect">
            <a:avLst/>
          </a:prstGeom>
          <a:solidFill>
            <a:srgbClr val="FCEB98"/>
          </a:solidFill>
          <a:ln>
            <a:solidFill>
              <a:schemeClr val="tx1"/>
            </a:solidFill>
          </a:ln>
        </p:spPr>
        <p:txBody>
          <a:bodyPr/>
          <a:lstStyle>
            <a:lvl1pPr marL="342900" indent="-342900" algn="l" defTabSz="-13873163" rtl="0" eaLnBrk="1" fontAlgn="base" hangingPunct="1">
              <a:spcBef>
                <a:spcPct val="20000"/>
              </a:spcBef>
              <a:spcAft>
                <a:spcPct val="0"/>
              </a:spcAft>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60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40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20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400" b="0" dirty="0" smtClean="0">
                <a:solidFill>
                  <a:srgbClr val="000000"/>
                </a:solidFill>
                <a:latin typeface="Consolas" pitchFamily="49" charset="0"/>
                <a:cs typeface="Consolas" pitchFamily="49" charset="0"/>
              </a:rPr>
              <a:t>SELECT * FROM </a:t>
            </a:r>
            <a:r>
              <a:rPr lang="en-US" sz="1400" b="0" dirty="0" err="1" smtClean="0">
                <a:solidFill>
                  <a:srgbClr val="000000"/>
                </a:solidFill>
                <a:latin typeface="Consolas" pitchFamily="49" charset="0"/>
                <a:cs typeface="Consolas" pitchFamily="49" charset="0"/>
              </a:rPr>
              <a:t>myTable</a:t>
            </a:r>
            <a:endParaRPr lang="en-US" sz="1400" b="0" dirty="0" smtClean="0">
              <a:solidFill>
                <a:srgbClr val="000000"/>
              </a:solidFill>
              <a:latin typeface="Consolas" pitchFamily="49" charset="0"/>
              <a:cs typeface="Consolas" pitchFamily="49" charset="0"/>
            </a:endParaRPr>
          </a:p>
          <a:p>
            <a:pPr marL="0" indent="0">
              <a:buNone/>
            </a:pPr>
            <a:r>
              <a:rPr lang="en-US" sz="1400" b="0" dirty="0" smtClean="0">
                <a:solidFill>
                  <a:srgbClr val="000000"/>
                </a:solidFill>
                <a:latin typeface="Consolas" pitchFamily="49" charset="0"/>
                <a:cs typeface="Consolas" pitchFamily="49" charset="0"/>
              </a:rPr>
              <a:t>WHERE myField1 = @Parameter1 AND myField2 IN @Parameter2</a:t>
            </a:r>
          </a:p>
        </p:txBody>
      </p:sp>
      <p:sp>
        <p:nvSpPr>
          <p:cNvPr id="19" name="Freeform 18"/>
          <p:cNvSpPr/>
          <p:nvPr/>
        </p:nvSpPr>
        <p:spPr>
          <a:xfrm>
            <a:off x="209550" y="1348703"/>
            <a:ext cx="5242542" cy="3800915"/>
          </a:xfrm>
          <a:custGeom>
            <a:avLst/>
            <a:gdLst>
              <a:gd name="connsiteX0" fmla="*/ 4076700 w 5242542"/>
              <a:gd name="connsiteY0" fmla="*/ 2404147 h 3800915"/>
              <a:gd name="connsiteX1" fmla="*/ 2076450 w 5242542"/>
              <a:gd name="connsiteY1" fmla="*/ 2461297 h 3800915"/>
              <a:gd name="connsiteX2" fmla="*/ 2571750 w 5242542"/>
              <a:gd name="connsiteY2" fmla="*/ 2042197 h 3800915"/>
              <a:gd name="connsiteX3" fmla="*/ 4210050 w 5242542"/>
              <a:gd name="connsiteY3" fmla="*/ 2689897 h 3800915"/>
              <a:gd name="connsiteX4" fmla="*/ 3962400 w 5242542"/>
              <a:gd name="connsiteY4" fmla="*/ 2099347 h 3800915"/>
              <a:gd name="connsiteX5" fmla="*/ 5086350 w 5242542"/>
              <a:gd name="connsiteY5" fmla="*/ 3756697 h 3800915"/>
              <a:gd name="connsiteX6" fmla="*/ 0 w 5242542"/>
              <a:gd name="connsiteY6" fmla="*/ 3847 h 3800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42542" h="3800915">
                <a:moveTo>
                  <a:pt x="4076700" y="2404147"/>
                </a:moveTo>
                <a:cubicBezTo>
                  <a:pt x="3201987" y="2462884"/>
                  <a:pt x="2327275" y="2521622"/>
                  <a:pt x="2076450" y="2461297"/>
                </a:cubicBezTo>
                <a:cubicBezTo>
                  <a:pt x="1825625" y="2400972"/>
                  <a:pt x="2216150" y="2004097"/>
                  <a:pt x="2571750" y="2042197"/>
                </a:cubicBezTo>
                <a:cubicBezTo>
                  <a:pt x="2927350" y="2080297"/>
                  <a:pt x="3978275" y="2680372"/>
                  <a:pt x="4210050" y="2689897"/>
                </a:cubicBezTo>
                <a:cubicBezTo>
                  <a:pt x="4441825" y="2699422"/>
                  <a:pt x="3816350" y="1921547"/>
                  <a:pt x="3962400" y="2099347"/>
                </a:cubicBezTo>
                <a:cubicBezTo>
                  <a:pt x="4108450" y="2277147"/>
                  <a:pt x="5746750" y="4105947"/>
                  <a:pt x="5086350" y="3756697"/>
                </a:cubicBezTo>
                <a:cubicBezTo>
                  <a:pt x="4425950" y="3407447"/>
                  <a:pt x="1050925" y="-132678"/>
                  <a:pt x="0" y="3847"/>
                </a:cubicBezTo>
              </a:path>
            </a:pathLst>
          </a:custGeom>
        </p:spPr>
        <p:txBody>
          <a:bodyPr vert="horz" wrap="none" lIns="91440" tIns="45720" rIns="91440" bIns="45720" rtlCol="0" anchor="ctr" compatLnSpc="1"/>
          <a:lstStyle/>
          <a:p>
            <a:pPr marL="0" marR="0" indent="0" algn="ctr" defTabSz="914400" rtl="0" eaLnBrk="0" fontAlgn="base" latinLnBrk="0" hangingPunct="0">
              <a:lnSpc>
                <a:spcPct val="100000"/>
              </a:lnSpc>
              <a:spcBef>
                <a:spcPct val="0"/>
              </a:spcBef>
              <a:spcAft>
                <a:spcPct val="0"/>
              </a:spcAft>
              <a:buNone/>
              <a:tabLst/>
            </a:pPr>
            <a:endParaRPr kumimoji="0" lang="en-US" sz="1600" b="1" i="0" u="none" strike="noStrike" baseline="0">
              <a:solidFill>
                <a:schemeClr val="tx1">
                  <a:alpha val="100000"/>
                </a:schemeClr>
              </a:solidFill>
              <a:effectLst/>
              <a:latin typeface="Arial"/>
            </a:endParaRPr>
          </a:p>
        </p:txBody>
      </p:sp>
      <p:grpSp>
        <p:nvGrpSpPr>
          <p:cNvPr id="40" name="Group 39"/>
          <p:cNvGrpSpPr/>
          <p:nvPr/>
        </p:nvGrpSpPr>
        <p:grpSpPr>
          <a:xfrm>
            <a:off x="1950918" y="5079988"/>
            <a:ext cx="4907082" cy="1267664"/>
            <a:chOff x="1950918" y="4532800"/>
            <a:chExt cx="4907082" cy="1267664"/>
          </a:xfrm>
        </p:grpSpPr>
        <p:pic>
          <p:nvPicPr>
            <p:cNvPr id="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0918" y="4772901"/>
              <a:ext cx="446594" cy="502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9959" y="4885732"/>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Straight Arrow Connector 9"/>
            <p:cNvCxnSpPr/>
            <p:nvPr/>
          </p:nvCxnSpPr>
          <p:spPr bwMode="auto">
            <a:xfrm>
              <a:off x="5204559" y="5035633"/>
              <a:ext cx="1030530" cy="0"/>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pic>
          <p:nvPicPr>
            <p:cNvPr id="1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94959" y="4867335"/>
              <a:ext cx="474508" cy="390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Arc 36"/>
            <p:cNvSpPr/>
            <p:nvPr/>
          </p:nvSpPr>
          <p:spPr bwMode="auto">
            <a:xfrm rot="16820048">
              <a:off x="2909125" y="4201050"/>
              <a:ext cx="1249360" cy="1912860"/>
            </a:xfrm>
            <a:prstGeom prst="arc">
              <a:avLst>
                <a:gd name="adj1" fmla="val 16200000"/>
                <a:gd name="adj2" fmla="val 4064792"/>
              </a:avLst>
            </a:prstGeom>
            <a:noFill/>
            <a:ln w="9525" cap="flat" cmpd="sng" algn="ctr">
              <a:solidFill>
                <a:schemeClr val="accent1">
                  <a:lumMod val="50000"/>
                </a:schemeClr>
              </a:solidFill>
              <a:prstDash val="solid"/>
              <a:round/>
              <a:headEnd type="arrow" w="med" len="med"/>
              <a:tailEnd type="none" w="med" len="med"/>
            </a:ln>
            <a:effectLst/>
          </p:spPr>
          <p:txBody>
            <a:bodyPr vert="horz" wrap="none" lIns="91440" tIns="45720" rIns="91440" bIns="45720" rtlCol="0" anchor="ctr" compatLnSpc="1"/>
            <a:lstStyle/>
            <a:p>
              <a:pPr marL="0" marR="0" indent="0" algn="ctr" defTabSz="914400" rtl="0" eaLnBrk="0" fontAlgn="base" latinLnBrk="0" hangingPunct="0">
                <a:lnSpc>
                  <a:spcPct val="100000"/>
                </a:lnSpc>
                <a:spcBef>
                  <a:spcPct val="0"/>
                </a:spcBef>
                <a:spcAft>
                  <a:spcPct val="0"/>
                </a:spcAft>
                <a:buNone/>
                <a:tabLst/>
              </a:pPr>
              <a:endParaRPr kumimoji="0" lang="en-US" sz="1600" b="1" i="0" u="none" strike="noStrike" baseline="0">
                <a:solidFill>
                  <a:schemeClr val="tx1">
                    <a:alpha val="100000"/>
                  </a:schemeClr>
                </a:solidFill>
                <a:effectLst/>
                <a:latin typeface="Arial"/>
              </a:endParaRPr>
            </a:p>
          </p:txBody>
        </p:sp>
        <p:sp>
          <p:nvSpPr>
            <p:cNvPr id="38" name="Arc 37"/>
            <p:cNvSpPr/>
            <p:nvPr/>
          </p:nvSpPr>
          <p:spPr bwMode="auto">
            <a:xfrm rot="5872175">
              <a:off x="2869632" y="4219354"/>
              <a:ext cx="1249360" cy="1912860"/>
            </a:xfrm>
            <a:prstGeom prst="arc">
              <a:avLst>
                <a:gd name="adj1" fmla="val 16200000"/>
                <a:gd name="adj2" fmla="val 4064792"/>
              </a:avLst>
            </a:prstGeom>
            <a:noFill/>
            <a:ln w="9525" cap="flat" cmpd="sng" algn="ctr">
              <a:solidFill>
                <a:schemeClr val="accent1">
                  <a:lumMod val="50000"/>
                </a:schemeClr>
              </a:solidFill>
              <a:prstDash val="solid"/>
              <a:round/>
              <a:headEnd type="arrow" w="med" len="med"/>
              <a:tailEnd type="none" w="med" len="med"/>
            </a:ln>
            <a:effectLst/>
          </p:spPr>
          <p:txBody>
            <a:bodyPr vert="horz" wrap="none" lIns="91440" tIns="45720" rIns="91440" bIns="45720" rtlCol="0" anchor="ctr" compatLnSpc="1"/>
            <a:lstStyle/>
            <a:p>
              <a:pPr marL="0" marR="0" indent="0" algn="ctr" defTabSz="914400" rtl="0" eaLnBrk="0" fontAlgn="base" latinLnBrk="0" hangingPunct="0">
                <a:lnSpc>
                  <a:spcPct val="100000"/>
                </a:lnSpc>
                <a:spcBef>
                  <a:spcPct val="0"/>
                </a:spcBef>
                <a:spcAft>
                  <a:spcPct val="0"/>
                </a:spcAft>
                <a:buNone/>
                <a:tabLst/>
              </a:pPr>
              <a:endParaRPr kumimoji="0" lang="en-US" sz="1600" b="1" i="0" u="none" strike="noStrike" baseline="0">
                <a:solidFill>
                  <a:schemeClr val="tx1">
                    <a:alpha val="100000"/>
                  </a:schemeClr>
                </a:solidFill>
                <a:effectLst/>
                <a:latin typeface="Arial"/>
              </a:endParaRPr>
            </a:p>
          </p:txBody>
        </p:sp>
      </p:grpSp>
      <p:sp>
        <p:nvSpPr>
          <p:cNvPr id="41" name="Text Placeholder 4"/>
          <p:cNvSpPr txBox="1">
            <a:spLocks/>
          </p:cNvSpPr>
          <p:nvPr/>
        </p:nvSpPr>
        <p:spPr>
          <a:xfrm>
            <a:off x="1371600" y="3846139"/>
            <a:ext cx="6165776" cy="342900"/>
          </a:xfrm>
          <a:prstGeom prst="rect">
            <a:avLst/>
          </a:prstGeom>
          <a:solidFill>
            <a:srgbClr val="FCEB98"/>
          </a:solidFill>
          <a:ln>
            <a:solidFill>
              <a:schemeClr val="tx1"/>
            </a:solidFill>
          </a:ln>
        </p:spPr>
        <p:txBody>
          <a:bodyPr/>
          <a:lstStyle>
            <a:lvl1pPr marL="342900" indent="-342900" algn="l" defTabSz="-13873163" rtl="0" eaLnBrk="1" fontAlgn="base" hangingPunct="1">
              <a:spcBef>
                <a:spcPct val="20000"/>
              </a:spcBef>
              <a:spcAft>
                <a:spcPct val="0"/>
              </a:spcAft>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60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40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20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400" b="0" dirty="0" smtClean="0">
                <a:solidFill>
                  <a:srgbClr val="000000"/>
                </a:solidFill>
                <a:latin typeface="Consolas" pitchFamily="49" charset="0"/>
                <a:cs typeface="Consolas" pitchFamily="49" charset="0"/>
              </a:rPr>
              <a:t>EXEC </a:t>
            </a:r>
            <a:r>
              <a:rPr lang="en-US" sz="1400" b="0" dirty="0" err="1" smtClean="0">
                <a:solidFill>
                  <a:srgbClr val="000000"/>
                </a:solidFill>
                <a:latin typeface="Consolas" pitchFamily="49" charset="0"/>
                <a:cs typeface="Consolas" pitchFamily="49" charset="0"/>
              </a:rPr>
              <a:t>spMyProcedure</a:t>
            </a:r>
            <a:r>
              <a:rPr lang="en-US" sz="1400" b="0" dirty="0" smtClean="0">
                <a:solidFill>
                  <a:srgbClr val="000000"/>
                </a:solidFill>
                <a:latin typeface="Consolas" pitchFamily="49" charset="0"/>
                <a:cs typeface="Consolas" pitchFamily="49" charset="0"/>
              </a:rPr>
              <a:t> @Parameter1, @Parameter2</a:t>
            </a:r>
          </a:p>
        </p:txBody>
      </p:sp>
      <p:sp>
        <p:nvSpPr>
          <p:cNvPr id="42" name="TextBox 41"/>
          <p:cNvSpPr txBox="1"/>
          <p:nvPr/>
        </p:nvSpPr>
        <p:spPr bwMode="auto">
          <a:xfrm>
            <a:off x="5221867" y="5918188"/>
            <a:ext cx="3693533" cy="595548"/>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Update the </a:t>
            </a:r>
            <a:r>
              <a:rPr lang="en-US" sz="1800" dirty="0" err="1" smtClean="0">
                <a:solidFill>
                  <a:schemeClr val="tx2"/>
                </a:solidFill>
                <a:latin typeface="Tekton Pro" pitchFamily="34" charset="0"/>
              </a:rPr>
              <a:t>NoRowsMessage</a:t>
            </a:r>
            <a:r>
              <a:rPr lang="en-US" sz="1800" dirty="0" smtClean="0">
                <a:solidFill>
                  <a:schemeClr val="tx2"/>
                </a:solidFill>
                <a:latin typeface="Tekton Pro" pitchFamily="34" charset="0"/>
              </a:rPr>
              <a:t> property just in case…</a:t>
            </a:r>
            <a:endParaRPr lang="en-US" sz="1800" dirty="0">
              <a:solidFill>
                <a:schemeClr val="tx2"/>
              </a:solidFill>
              <a:latin typeface="Tekton Pro" pitchFamily="34" charset="0"/>
            </a:endParaRPr>
          </a:p>
        </p:txBody>
      </p:sp>
    </p:spTree>
    <p:extLst>
      <p:ext uri="{BB962C8B-B14F-4D97-AF65-F5344CB8AC3E}">
        <p14:creationId xmlns:p14="http://schemas.microsoft.com/office/powerpoint/2010/main" val="36028993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fade">
                                      <p:cBhvr>
                                        <p:cTn id="20" dur="500"/>
                                        <p:tgtEl>
                                          <p:spTgt spid="3">
                                            <p:txEl>
                                              <p:pRg st="5" end="5"/>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500"/>
                                        <p:tgtEl>
                                          <p:spTgt spid="3">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41" grpId="0" animBg="1"/>
      <p:bldP spid="4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6650" y="3650456"/>
            <a:ext cx="4594286" cy="237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Visibility</a:t>
            </a:r>
            <a:endParaRPr lang="en-US"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370" y="1752600"/>
            <a:ext cx="31432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bwMode="auto">
          <a:xfrm>
            <a:off x="304800" y="2228850"/>
            <a:ext cx="3295650" cy="47625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4" name="Rectangle 3"/>
          <p:cNvSpPr/>
          <p:nvPr/>
        </p:nvSpPr>
        <p:spPr bwMode="auto">
          <a:xfrm>
            <a:off x="3600450" y="2780807"/>
            <a:ext cx="3581400" cy="581025"/>
          </a:xfrm>
          <a:prstGeom prst="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r>
              <a:rPr lang="en-US" sz="2000" dirty="0" smtClean="0">
                <a:solidFill>
                  <a:srgbClr val="002060"/>
                </a:solidFill>
                <a:latin typeface="Tekton Pro" pitchFamily="34" charset="0"/>
              </a:rPr>
              <a:t>Row visibility: Hide</a:t>
            </a:r>
            <a:br>
              <a:rPr lang="en-US" sz="2000" dirty="0" smtClean="0">
                <a:solidFill>
                  <a:srgbClr val="002060"/>
                </a:solidFill>
                <a:latin typeface="Tekton Pro" pitchFamily="34" charset="0"/>
              </a:rPr>
            </a:br>
            <a:r>
              <a:rPr lang="en-US" sz="2000" dirty="0" smtClean="0">
                <a:solidFill>
                  <a:srgbClr val="002060"/>
                </a:solidFill>
                <a:latin typeface="Tekton Pro" pitchFamily="34" charset="0"/>
              </a:rPr>
              <a:t>Toggle on </a:t>
            </a:r>
            <a:r>
              <a:rPr lang="en-US" sz="2000" dirty="0" err="1" smtClean="0">
                <a:solidFill>
                  <a:srgbClr val="002060"/>
                </a:solidFill>
                <a:latin typeface="Tekton Pro" pitchFamily="34" charset="0"/>
              </a:rPr>
              <a:t>SalesTerritoryGroup</a:t>
            </a:r>
            <a:endParaRPr lang="en-US" sz="2000" dirty="0">
              <a:solidFill>
                <a:srgbClr val="002060"/>
              </a:solidFill>
              <a:latin typeface="Tekton Pro" pitchFamily="34" charset="0"/>
            </a:endParaRPr>
          </a:p>
        </p:txBody>
      </p:sp>
      <p:sp>
        <p:nvSpPr>
          <p:cNvPr id="7" name="Rounded Rectangle 6"/>
          <p:cNvSpPr/>
          <p:nvPr/>
        </p:nvSpPr>
        <p:spPr bwMode="auto">
          <a:xfrm>
            <a:off x="2590800" y="1990724"/>
            <a:ext cx="1009650" cy="23812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2006" y="3905578"/>
            <a:ext cx="574357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bwMode="auto">
          <a:xfrm>
            <a:off x="381000" y="4050268"/>
            <a:ext cx="1143000" cy="346249"/>
          </a:xfrm>
          <a:prstGeom prst="rect">
            <a:avLst/>
          </a:prstGeom>
          <a:noFill/>
          <a:ln w="9525">
            <a:noFill/>
            <a:miter lim="800000"/>
            <a:headEnd/>
            <a:tailEnd/>
          </a:ln>
        </p:spPr>
        <p:txBody>
          <a:bodyPr wrap="square" rtlCol="0">
            <a:spAutoFit/>
          </a:bodyPr>
          <a:lstStyle/>
          <a:p>
            <a:pPr algn="r"/>
            <a:r>
              <a:rPr lang="en-US" sz="1800" dirty="0" smtClean="0">
                <a:solidFill>
                  <a:srgbClr val="FFCC29"/>
                </a:solidFill>
                <a:latin typeface="Tekton Pro" pitchFamily="34" charset="0"/>
              </a:rPr>
              <a:t>Toggle</a:t>
            </a:r>
            <a:endParaRPr lang="en-US" sz="1800" dirty="0">
              <a:solidFill>
                <a:srgbClr val="FFCC29"/>
              </a:solidFill>
              <a:latin typeface="Tekton Pro" pitchFamily="34" charset="0"/>
            </a:endParaRPr>
          </a:p>
        </p:txBody>
      </p:sp>
      <p:pic>
        <p:nvPicPr>
          <p:cNvPr id="410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5503" y="3947044"/>
            <a:ext cx="5743575"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ounded Rectangle 9"/>
          <p:cNvSpPr/>
          <p:nvPr/>
        </p:nvSpPr>
        <p:spPr bwMode="auto">
          <a:xfrm>
            <a:off x="1585503" y="4134178"/>
            <a:ext cx="184677" cy="23812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4" name="Rectangle 13"/>
          <p:cNvSpPr/>
          <p:nvPr/>
        </p:nvSpPr>
        <p:spPr bwMode="auto">
          <a:xfrm>
            <a:off x="3657600" y="1628775"/>
            <a:ext cx="3581400" cy="581025"/>
          </a:xfrm>
          <a:prstGeom prst="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r>
              <a:rPr lang="en-US" sz="2000" dirty="0" smtClean="0">
                <a:solidFill>
                  <a:srgbClr val="002060"/>
                </a:solidFill>
                <a:latin typeface="Tekton Pro" pitchFamily="34" charset="0"/>
              </a:rPr>
              <a:t>Textbox visibility: Show</a:t>
            </a:r>
          </a:p>
          <a:p>
            <a:r>
              <a:rPr lang="en-US" sz="2000" dirty="0" smtClean="0">
                <a:solidFill>
                  <a:srgbClr val="002060"/>
                </a:solidFill>
                <a:latin typeface="Tekton Pro" pitchFamily="34" charset="0"/>
              </a:rPr>
              <a:t>Toggle on </a:t>
            </a:r>
            <a:r>
              <a:rPr lang="en-US" sz="2000" dirty="0" err="1" smtClean="0">
                <a:solidFill>
                  <a:srgbClr val="002060"/>
                </a:solidFill>
                <a:latin typeface="Tekton Pro" pitchFamily="34" charset="0"/>
              </a:rPr>
              <a:t>SalesTerritoryGroup</a:t>
            </a:r>
            <a:endParaRPr lang="en-US" sz="2000" dirty="0">
              <a:solidFill>
                <a:srgbClr val="002060"/>
              </a:solidFill>
              <a:latin typeface="Tekton Pro" pitchFamily="34" charset="0"/>
            </a:endParaRPr>
          </a:p>
        </p:txBody>
      </p:sp>
      <p:sp>
        <p:nvSpPr>
          <p:cNvPr id="15" name="Rounded Rectangle 14"/>
          <p:cNvSpPr/>
          <p:nvPr/>
        </p:nvSpPr>
        <p:spPr bwMode="auto">
          <a:xfrm>
            <a:off x="3733800" y="4137470"/>
            <a:ext cx="3667125" cy="194948"/>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8" name="Right Brace 7"/>
          <p:cNvSpPr/>
          <p:nvPr/>
        </p:nvSpPr>
        <p:spPr bwMode="auto">
          <a:xfrm flipV="1">
            <a:off x="7400925" y="4430110"/>
            <a:ext cx="410725" cy="903890"/>
          </a:xfrm>
          <a:prstGeom prst="rightBrace">
            <a:avLst/>
          </a:prstGeom>
          <a:noFill/>
          <a:ln w="25400" cap="flat" cmpd="sng" algn="ctr">
            <a:solidFill>
              <a:srgbClr val="FF0000"/>
            </a:solidFill>
            <a:prstDash val="solid"/>
            <a:round/>
            <a:headEnd type="none" w="med" len="med"/>
            <a:tailEnd type="none" w="med" len="med"/>
          </a:ln>
          <a:effectLst/>
        </p:spPr>
        <p:txBody>
          <a:bodyPr vert="horz" wrap="none" lIns="91440" tIns="45720" rIns="91440" bIns="45720" rtlCol="0" anchor="ctr" compatLnSpc="1"/>
          <a:lstStyle/>
          <a:p>
            <a:pPr marL="0" marR="0" indent="0" algn="ctr" defTabSz="914400" rtl="0" eaLnBrk="0" fontAlgn="base" latinLnBrk="0" hangingPunct="0">
              <a:lnSpc>
                <a:spcPct val="100000"/>
              </a:lnSpc>
              <a:spcBef>
                <a:spcPct val="0"/>
              </a:spcBef>
              <a:spcAft>
                <a:spcPct val="0"/>
              </a:spcAft>
              <a:buNone/>
              <a:tabLst/>
            </a:pPr>
            <a:endParaRPr kumimoji="0" lang="en-US" sz="1600" b="1" i="0" u="none" strike="noStrike" baseline="0">
              <a:solidFill>
                <a:schemeClr val="tx1">
                  <a:alpha val="100000"/>
                </a:schemeClr>
              </a:solidFill>
              <a:effectLst/>
              <a:latin typeface="Arial"/>
            </a:endParaRPr>
          </a:p>
        </p:txBody>
      </p:sp>
      <p:sp>
        <p:nvSpPr>
          <p:cNvPr id="17" name="Rectangle 16"/>
          <p:cNvSpPr/>
          <p:nvPr/>
        </p:nvSpPr>
        <p:spPr bwMode="auto">
          <a:xfrm>
            <a:off x="3600450" y="2775961"/>
            <a:ext cx="3921858" cy="581025"/>
          </a:xfrm>
          <a:prstGeom prst="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r>
              <a:rPr lang="en-US" sz="2000" dirty="0" smtClean="0">
                <a:solidFill>
                  <a:srgbClr val="002060"/>
                </a:solidFill>
                <a:latin typeface="Tekton Pro" pitchFamily="34" charset="0"/>
              </a:rPr>
              <a:t>Row visibility: Show</a:t>
            </a:r>
            <a:br>
              <a:rPr lang="en-US" sz="2000" dirty="0" smtClean="0">
                <a:solidFill>
                  <a:srgbClr val="002060"/>
                </a:solidFill>
                <a:latin typeface="Tekton Pro" pitchFamily="34" charset="0"/>
              </a:rPr>
            </a:br>
            <a:r>
              <a:rPr lang="en-US" sz="2000" dirty="0" smtClean="0">
                <a:solidFill>
                  <a:srgbClr val="002060"/>
                </a:solidFill>
                <a:latin typeface="Tekton Pro" pitchFamily="34" charset="0"/>
              </a:rPr>
              <a:t>Toggle on </a:t>
            </a:r>
            <a:r>
              <a:rPr lang="en-US" sz="2000" dirty="0" err="1" smtClean="0">
                <a:solidFill>
                  <a:srgbClr val="002060"/>
                </a:solidFill>
                <a:latin typeface="Tekton Pro" pitchFamily="34" charset="0"/>
              </a:rPr>
              <a:t>SalesTerritoryGroup</a:t>
            </a:r>
            <a:endParaRPr lang="en-US" sz="2000" dirty="0">
              <a:solidFill>
                <a:srgbClr val="002060"/>
              </a:solidFill>
              <a:latin typeface="Tekton Pro" pitchFamily="34" charset="0"/>
            </a:endParaRPr>
          </a:p>
        </p:txBody>
      </p:sp>
      <p:sp>
        <p:nvSpPr>
          <p:cNvPr id="18" name="Rectangle 17"/>
          <p:cNvSpPr/>
          <p:nvPr/>
        </p:nvSpPr>
        <p:spPr bwMode="auto">
          <a:xfrm>
            <a:off x="3657600" y="1631731"/>
            <a:ext cx="3903786" cy="581025"/>
          </a:xfrm>
          <a:prstGeom prst="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r>
              <a:rPr lang="en-US" sz="2000" dirty="0" smtClean="0">
                <a:solidFill>
                  <a:srgbClr val="002060"/>
                </a:solidFill>
                <a:latin typeface="Tekton Pro" pitchFamily="34" charset="0"/>
              </a:rPr>
              <a:t>Textbox visibility: Hide</a:t>
            </a:r>
          </a:p>
          <a:p>
            <a:r>
              <a:rPr lang="en-US" sz="2000" dirty="0" smtClean="0">
                <a:solidFill>
                  <a:srgbClr val="002060"/>
                </a:solidFill>
                <a:latin typeface="Tekton Pro" pitchFamily="34" charset="0"/>
              </a:rPr>
              <a:t>Toggle on </a:t>
            </a:r>
            <a:r>
              <a:rPr lang="en-US" sz="2000" dirty="0" err="1" smtClean="0">
                <a:solidFill>
                  <a:srgbClr val="002060"/>
                </a:solidFill>
                <a:latin typeface="Tekton Pro" pitchFamily="34" charset="0"/>
              </a:rPr>
              <a:t>SalesTerritoryGroup</a:t>
            </a:r>
            <a:endParaRPr lang="en-US" sz="2000" dirty="0">
              <a:solidFill>
                <a:srgbClr val="002060"/>
              </a:solidFill>
              <a:latin typeface="Tekton Pro" pitchFamily="34" charset="0"/>
            </a:endParaRPr>
          </a:p>
        </p:txBody>
      </p:sp>
      <p:sp>
        <p:nvSpPr>
          <p:cNvPr id="19" name="TextBox 18"/>
          <p:cNvSpPr txBox="1"/>
          <p:nvPr/>
        </p:nvSpPr>
        <p:spPr bwMode="auto">
          <a:xfrm>
            <a:off x="7803767" y="2109786"/>
            <a:ext cx="1143000" cy="844847"/>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Toggle reverses visibility</a:t>
            </a:r>
            <a:endParaRPr lang="en-US" sz="1800" dirty="0">
              <a:solidFill>
                <a:srgbClr val="FFCC29"/>
              </a:solidFill>
              <a:latin typeface="Tekton Pro" pitchFamily="34" charset="0"/>
            </a:endParaRPr>
          </a:p>
        </p:txBody>
      </p:sp>
      <p:cxnSp>
        <p:nvCxnSpPr>
          <p:cNvPr id="20" name="Straight Arrow Connector 19"/>
          <p:cNvCxnSpPr>
            <a:endCxn id="18" idx="3"/>
          </p:cNvCxnSpPr>
          <p:nvPr/>
        </p:nvCxnSpPr>
        <p:spPr bwMode="auto">
          <a:xfrm flipH="1" flipV="1">
            <a:off x="7561386" y="1922244"/>
            <a:ext cx="242382" cy="649208"/>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22" name="Straight Arrow Connector 21"/>
          <p:cNvCxnSpPr>
            <a:stCxn id="19" idx="1"/>
            <a:endCxn id="17" idx="3"/>
          </p:cNvCxnSpPr>
          <p:nvPr/>
        </p:nvCxnSpPr>
        <p:spPr bwMode="auto">
          <a:xfrm flipH="1">
            <a:off x="7522308" y="2532210"/>
            <a:ext cx="281459" cy="534264"/>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2321568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par>
                                <p:cTn id="8" presetID="10" presetClass="entr" presetSubtype="0" fill="hold" nodeType="withEffect">
                                  <p:stCondLst>
                                    <p:cond delay="0"/>
                                  </p:stCondLst>
                                  <p:childTnLst>
                                    <p:set>
                                      <p:cBhvr>
                                        <p:cTn id="9" dur="1" fill="hold">
                                          <p:stCondLst>
                                            <p:cond delay="0"/>
                                          </p:stCondLst>
                                        </p:cTn>
                                        <p:tgtEl>
                                          <p:spTgt spid="4101"/>
                                        </p:tgtEl>
                                        <p:attrNameLst>
                                          <p:attrName>style.visibility</p:attrName>
                                        </p:attrNameLst>
                                      </p:cBhvr>
                                      <p:to>
                                        <p:strVal val="visible"/>
                                      </p:to>
                                    </p:set>
                                    <p:animEffect transition="in" filter="fade">
                                      <p:cBhvr>
                                        <p:cTn id="10" dur="500"/>
                                        <p:tgtEl>
                                          <p:spTgt spid="410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 presetClass="exit" presetSubtype="0" fill="hold" nodeType="withEffect">
                                  <p:stCondLst>
                                    <p:cond delay="0"/>
                                  </p:stCondLst>
                                  <p:childTnLst>
                                    <p:set>
                                      <p:cBhvr>
                                        <p:cTn id="20" dur="1" fill="hold">
                                          <p:stCondLst>
                                            <p:cond delay="0"/>
                                          </p:stCondLst>
                                        </p:cTn>
                                        <p:tgtEl>
                                          <p:spTgt spid="410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100"/>
                                        </p:tgtEl>
                                        <p:attrNameLst>
                                          <p:attrName>style.visibility</p:attrName>
                                        </p:attrNameLst>
                                      </p:cBhvr>
                                      <p:to>
                                        <p:strVal val="visible"/>
                                      </p:to>
                                    </p:set>
                                    <p:animEffect transition="in" filter="fade">
                                      <p:cBhvr>
                                        <p:cTn id="33" dur="500"/>
                                        <p:tgtEl>
                                          <p:spTgt spid="410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4102"/>
                                        </p:tgtEl>
                                        <p:attrNameLst>
                                          <p:attrName>style.visibility</p:attrName>
                                        </p:attrNameLst>
                                      </p:cBhvr>
                                      <p:to>
                                        <p:strVal val="visible"/>
                                      </p:to>
                                    </p:set>
                                    <p:animEffect transition="in" filter="fade">
                                      <p:cBhvr>
                                        <p:cTn id="46" dur="500"/>
                                        <p:tgtEl>
                                          <p:spTgt spid="410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 presetClass="exit" presetSubtype="0" fill="hold" grpId="1" nodeType="withEffect">
                                  <p:stCondLst>
                                    <p:cond delay="0"/>
                                  </p:stCondLst>
                                  <p:childTnLst>
                                    <p:set>
                                      <p:cBhvr>
                                        <p:cTn id="56" dur="1" fill="hold">
                                          <p:stCondLst>
                                            <p:cond delay="0"/>
                                          </p:stCondLst>
                                        </p:cTn>
                                        <p:tgtEl>
                                          <p:spTgt spid="4"/>
                                        </p:tgtEl>
                                        <p:attrNameLst>
                                          <p:attrName>style.visibility</p:attrName>
                                        </p:attrNameLst>
                                      </p:cBhvr>
                                      <p:to>
                                        <p:strVal val="hidden"/>
                                      </p:to>
                                    </p:set>
                                  </p:childTnLst>
                                </p:cTn>
                              </p:par>
                              <p:par>
                                <p:cTn id="57" presetID="10"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par>
                                <p:cTn id="60" presetID="1" presetClass="exit" presetSubtype="0" fill="hold" grpId="1" nodeType="withEffect">
                                  <p:stCondLst>
                                    <p:cond delay="0"/>
                                  </p:stCondLst>
                                  <p:childTnLst>
                                    <p:set>
                                      <p:cBhvr>
                                        <p:cTn id="61" dur="1" fill="hold">
                                          <p:stCondLst>
                                            <p:cond delay="0"/>
                                          </p:stCondLst>
                                        </p:cTn>
                                        <p:tgtEl>
                                          <p:spTgt spid="14"/>
                                        </p:tgtEl>
                                        <p:attrNameLst>
                                          <p:attrName>style.visibility</p:attrName>
                                        </p:attrNameLst>
                                      </p:cBhvr>
                                      <p:to>
                                        <p:strVal val="hidden"/>
                                      </p:to>
                                    </p:set>
                                  </p:childTnLst>
                                </p:cTn>
                              </p:par>
                              <p:par>
                                <p:cTn id="62" presetID="10" presetClass="entr" presetSubtype="0"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par>
                                <p:cTn id="68" presetID="10" presetClass="entr" presetSubtype="0" fill="hold"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childTnLst>
                                </p:cTn>
                              </p:par>
                              <p:par>
                                <p:cTn id="71" presetID="10" presetClass="entr" presetSubtype="0" fill="hold"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7" grpId="0" animBg="1"/>
      <p:bldP spid="6" grpId="0"/>
      <p:bldP spid="10" grpId="0" animBg="1"/>
      <p:bldP spid="14" grpId="0" animBg="1"/>
      <p:bldP spid="14" grpId="1" animBg="1"/>
      <p:bldP spid="15" grpId="0" animBg="1"/>
      <p:bldP spid="8" grpId="0" animBg="1"/>
      <p:bldP spid="17" grpId="0" animBg="1"/>
      <p:bldP spid="18" grpId="0" animBg="1"/>
      <p:bldP spid="1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ular Callout 11"/>
          <p:cNvSpPr/>
          <p:nvPr/>
        </p:nvSpPr>
        <p:spPr bwMode="auto">
          <a:xfrm>
            <a:off x="2438400" y="3187264"/>
            <a:ext cx="4419600" cy="2819400"/>
          </a:xfrm>
          <a:prstGeom prst="wedgeRoundRectCallout">
            <a:avLst>
              <a:gd name="adj1" fmla="val -34708"/>
              <a:gd name="adj2" fmla="val -74111"/>
              <a:gd name="adj3" fmla="val 16667"/>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2" name="Title 1"/>
          <p:cNvSpPr>
            <a:spLocks noGrp="1"/>
          </p:cNvSpPr>
          <p:nvPr>
            <p:ph type="title"/>
          </p:nvPr>
        </p:nvSpPr>
        <p:spPr/>
        <p:txBody>
          <a:bodyPr/>
          <a:lstStyle/>
          <a:p>
            <a:r>
              <a:rPr lang="en-US" dirty="0" smtClean="0"/>
              <a:t>Actions – Go To Report</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4231" y="1623394"/>
            <a:ext cx="685800" cy="773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bwMode="auto">
          <a:xfrm>
            <a:off x="2233231" y="1048913"/>
            <a:ext cx="1500569" cy="595548"/>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Parent Report</a:t>
            </a:r>
            <a:endParaRPr lang="en-US" sz="1800" dirty="0">
              <a:solidFill>
                <a:srgbClr val="FFCC29"/>
              </a:solidFill>
              <a:latin typeface="Tekton Pro" pitchFamily="34" charset="0"/>
            </a:endParaRPr>
          </a:p>
        </p:txBody>
      </p:sp>
      <p:cxnSp>
        <p:nvCxnSpPr>
          <p:cNvPr id="7" name="Straight Arrow Connector 6"/>
          <p:cNvCxnSpPr/>
          <p:nvPr/>
        </p:nvCxnSpPr>
        <p:spPr bwMode="auto">
          <a:xfrm>
            <a:off x="3733800" y="2009936"/>
            <a:ext cx="1447800" cy="0"/>
          </a:xfrm>
          <a:prstGeom prst="straightConnector1">
            <a:avLst/>
          </a:prstGeom>
          <a:gradFill rotWithShape="1">
            <a:gsLst>
              <a:gs pos="0">
                <a:srgbClr val="A4D289"/>
              </a:gs>
              <a:gs pos="100000">
                <a:schemeClr val="bg1"/>
              </a:gs>
            </a:gsLst>
            <a:lin ang="5400000" scaled="1"/>
          </a:gradFill>
          <a:ln w="25400" cap="flat" cmpd="sng" algn="ctr">
            <a:solidFill>
              <a:schemeClr val="accent1"/>
            </a:solidFill>
            <a:prstDash val="solid"/>
            <a:round/>
            <a:headEnd type="none" w="med" len="med"/>
            <a:tailEnd type="arrow"/>
          </a:ln>
          <a:effectLst/>
        </p:spPr>
      </p:cxn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8431" y="1600200"/>
            <a:ext cx="685800" cy="773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bwMode="auto">
          <a:xfrm>
            <a:off x="5372979" y="1058682"/>
            <a:ext cx="1500569" cy="595548"/>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Target Report</a:t>
            </a:r>
            <a:endParaRPr lang="en-US" sz="1800" dirty="0">
              <a:solidFill>
                <a:srgbClr val="FFCC29"/>
              </a:solidFill>
              <a:latin typeface="Tekton Pro" pitchFamily="34" charset="0"/>
            </a:endParaRPr>
          </a:p>
        </p:txBody>
      </p:sp>
      <p:sp>
        <p:nvSpPr>
          <p:cNvPr id="10" name="TextBox 9"/>
          <p:cNvSpPr txBox="1"/>
          <p:nvPr/>
        </p:nvSpPr>
        <p:spPr bwMode="auto">
          <a:xfrm>
            <a:off x="3657600" y="2026156"/>
            <a:ext cx="1600200" cy="539635"/>
          </a:xfrm>
          <a:prstGeom prst="rect">
            <a:avLst/>
          </a:prstGeom>
          <a:noFill/>
          <a:ln w="9525">
            <a:noFill/>
            <a:miter lim="800000"/>
            <a:headEnd/>
            <a:tailEnd/>
          </a:ln>
        </p:spPr>
        <p:txBody>
          <a:bodyPr wrap="square" rtlCol="0">
            <a:spAutoFit/>
          </a:bodyPr>
          <a:lstStyle/>
          <a:p>
            <a:r>
              <a:rPr lang="en-US" sz="1600" dirty="0" smtClean="0">
                <a:solidFill>
                  <a:srgbClr val="FFCC29"/>
                </a:solidFill>
                <a:latin typeface="Tekton Pro" pitchFamily="34" charset="0"/>
              </a:rPr>
              <a:t>Pass parameters</a:t>
            </a:r>
            <a:endParaRPr lang="en-US" sz="1600" dirty="0">
              <a:solidFill>
                <a:srgbClr val="FFCC29"/>
              </a:solidFill>
              <a:latin typeface="Tekton Pro" pitchFamily="34" charset="0"/>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3381708"/>
            <a:ext cx="3857625"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ounded Rectangle 13"/>
          <p:cNvSpPr/>
          <p:nvPr/>
        </p:nvSpPr>
        <p:spPr bwMode="auto">
          <a:xfrm>
            <a:off x="2757106" y="3570894"/>
            <a:ext cx="3324225" cy="194948"/>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5" name="Rounded Rectangle 14"/>
          <p:cNvSpPr/>
          <p:nvPr/>
        </p:nvSpPr>
        <p:spPr bwMode="auto">
          <a:xfrm>
            <a:off x="2783490" y="4584648"/>
            <a:ext cx="2954941" cy="81504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7" name="TextBox 16"/>
          <p:cNvSpPr txBox="1"/>
          <p:nvPr/>
        </p:nvSpPr>
        <p:spPr bwMode="auto">
          <a:xfrm>
            <a:off x="867110" y="4164567"/>
            <a:ext cx="1366121" cy="844847"/>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Go To Report Action</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19917647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nodeType="withEffect">
                                  <p:stCondLst>
                                    <p:cond delay="0"/>
                                  </p:stCondLst>
                                  <p:childTnLst>
                                    <p:set>
                                      <p:cBhvr>
                                        <p:cTn id="26" dur="1" fill="hold">
                                          <p:stCondLst>
                                            <p:cond delay="0"/>
                                          </p:stCondLst>
                                        </p:cTn>
                                        <p:tgtEl>
                                          <p:spTgt spid="1027"/>
                                        </p:tgtEl>
                                        <p:attrNameLst>
                                          <p:attrName>style.visibility</p:attrName>
                                        </p:attrNameLst>
                                      </p:cBhvr>
                                      <p:to>
                                        <p:strVal val="visible"/>
                                      </p:to>
                                    </p:set>
                                    <p:animEffect transition="in" filter="fade">
                                      <p:cBhvr>
                                        <p:cTn id="27" dur="500"/>
                                        <p:tgtEl>
                                          <p:spTgt spid="102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 presetClass="exit" presetSubtype="0" fill="hold" grpId="1" nodeType="withEffect">
                                  <p:stCondLst>
                                    <p:cond delay="0"/>
                                  </p:stCondLst>
                                  <p:childTnLst>
                                    <p:set>
                                      <p:cBhvr>
                                        <p:cTn id="43"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p:bldP spid="9" grpId="0"/>
      <p:bldP spid="10" grpId="0"/>
      <p:bldP spid="14" grpId="0" animBg="1"/>
      <p:bldP spid="14" grpId="1" animBg="1"/>
      <p:bldP spid="15" grpId="0" animBg="1"/>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Sources</a:t>
            </a:r>
            <a:endParaRPr lang="en-US" dirty="0"/>
          </a:p>
        </p:txBody>
      </p:sp>
      <p:pic>
        <p:nvPicPr>
          <p:cNvPr id="6" name="Picture 5" descr="multi_db_2"/>
          <p:cNvPicPr>
            <a:picLocks noChangeAspect="1" noChangeArrowheads="1"/>
          </p:cNvPicPr>
          <p:nvPr/>
        </p:nvPicPr>
        <p:blipFill>
          <a:blip r:embed="rId3" cstate="print"/>
          <a:srcRect/>
          <a:stretch>
            <a:fillRect/>
          </a:stretch>
        </p:blipFill>
        <p:spPr bwMode="auto">
          <a:xfrm>
            <a:off x="1143000" y="2757312"/>
            <a:ext cx="460893" cy="580384"/>
          </a:xfrm>
          <a:prstGeom prst="rect">
            <a:avLst/>
          </a:prstGeom>
          <a:noFill/>
          <a:ln w="9525">
            <a:noFill/>
            <a:miter lim="800000"/>
            <a:headEnd/>
            <a:tailEnd/>
          </a:ln>
        </p:spPr>
      </p:pic>
      <p:pic>
        <p:nvPicPr>
          <p:cNvPr id="15" name="Picture 16" descr="relational_db"/>
          <p:cNvPicPr>
            <a:picLocks noChangeAspect="1" noChangeArrowheads="1"/>
          </p:cNvPicPr>
          <p:nvPr/>
        </p:nvPicPr>
        <p:blipFill>
          <a:blip r:embed="rId4" cstate="print"/>
          <a:srcRect/>
          <a:stretch>
            <a:fillRect/>
          </a:stretch>
        </p:blipFill>
        <p:spPr bwMode="auto">
          <a:xfrm>
            <a:off x="1146630" y="1874742"/>
            <a:ext cx="457263" cy="511059"/>
          </a:xfrm>
          <a:prstGeom prst="rect">
            <a:avLst/>
          </a:prstGeom>
          <a:noFill/>
          <a:ln w="9525">
            <a:noFill/>
            <a:miter lim="800000"/>
            <a:headEnd/>
            <a:tailEnd/>
          </a:ln>
        </p:spPr>
      </p:pic>
      <p:pic>
        <p:nvPicPr>
          <p:cNvPr id="2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4495800"/>
            <a:ext cx="542199" cy="526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6630" y="3722407"/>
            <a:ext cx="457263" cy="485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p:nvPr/>
        </p:nvSpPr>
        <p:spPr bwMode="auto">
          <a:xfrm>
            <a:off x="1600200" y="1919112"/>
            <a:ext cx="2004646"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Relational data</a:t>
            </a:r>
            <a:endParaRPr lang="en-US" sz="1800" dirty="0">
              <a:solidFill>
                <a:srgbClr val="FFCC29"/>
              </a:solidFill>
              <a:latin typeface="Tekton Pro" pitchFamily="34" charset="0"/>
            </a:endParaRPr>
          </a:p>
        </p:txBody>
      </p:sp>
      <p:sp>
        <p:nvSpPr>
          <p:cNvPr id="28" name="TextBox 27"/>
          <p:cNvSpPr txBox="1"/>
          <p:nvPr/>
        </p:nvSpPr>
        <p:spPr bwMode="auto">
          <a:xfrm>
            <a:off x="1600200" y="2719212"/>
            <a:ext cx="2057400" cy="595548"/>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Multidimensional data</a:t>
            </a:r>
            <a:endParaRPr lang="en-US" sz="1800" dirty="0">
              <a:solidFill>
                <a:srgbClr val="FFCC29"/>
              </a:solidFill>
              <a:latin typeface="Tekton Pro" pitchFamily="34" charset="0"/>
            </a:endParaRPr>
          </a:p>
        </p:txBody>
      </p:sp>
      <p:sp>
        <p:nvSpPr>
          <p:cNvPr id="29" name="TextBox 28"/>
          <p:cNvSpPr txBox="1"/>
          <p:nvPr/>
        </p:nvSpPr>
        <p:spPr bwMode="auto">
          <a:xfrm>
            <a:off x="1600200" y="3824112"/>
            <a:ext cx="160020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XML data</a:t>
            </a:r>
            <a:endParaRPr lang="en-US" sz="1800" dirty="0">
              <a:solidFill>
                <a:srgbClr val="FFCC29"/>
              </a:solidFill>
              <a:latin typeface="Tekton Pro" pitchFamily="34" charset="0"/>
            </a:endParaRPr>
          </a:p>
        </p:txBody>
      </p:sp>
      <p:sp>
        <p:nvSpPr>
          <p:cNvPr id="30" name="TextBox 29"/>
          <p:cNvSpPr txBox="1"/>
          <p:nvPr/>
        </p:nvSpPr>
        <p:spPr bwMode="auto">
          <a:xfrm>
            <a:off x="1524000" y="4591087"/>
            <a:ext cx="2207846"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SharePoint list</a:t>
            </a:r>
            <a:endParaRPr lang="en-US" sz="1800" dirty="0">
              <a:solidFill>
                <a:srgbClr val="FFCC29"/>
              </a:solidFill>
              <a:latin typeface="Tekton Pro" pitchFamily="34" charset="0"/>
            </a:endParaRPr>
          </a:p>
        </p:txBody>
      </p:sp>
      <p:sp>
        <p:nvSpPr>
          <p:cNvPr id="31" name="Text Placeholder 2"/>
          <p:cNvSpPr>
            <a:spLocks noGrp="1"/>
          </p:cNvSpPr>
          <p:nvPr>
            <p:ph type="body" idx="1"/>
          </p:nvPr>
        </p:nvSpPr>
        <p:spPr>
          <a:xfrm>
            <a:off x="4648200" y="1447800"/>
            <a:ext cx="4267200" cy="4495800"/>
          </a:xfrm>
        </p:spPr>
        <p:txBody>
          <a:bodyPr/>
          <a:lstStyle/>
          <a:p>
            <a:r>
              <a:rPr lang="en-US" sz="2400" dirty="0"/>
              <a:t>SQL Server</a:t>
            </a:r>
          </a:p>
          <a:p>
            <a:r>
              <a:rPr lang="en-US" sz="2400" dirty="0"/>
              <a:t>SQL Azure</a:t>
            </a:r>
          </a:p>
          <a:p>
            <a:r>
              <a:rPr lang="en-US" sz="2400" dirty="0"/>
              <a:t>Parallel Data </a:t>
            </a:r>
            <a:r>
              <a:rPr lang="en-US" sz="2400" dirty="0" smtClean="0"/>
              <a:t>Warehouse</a:t>
            </a:r>
          </a:p>
          <a:p>
            <a:r>
              <a:rPr lang="en-US" sz="2400" dirty="0" smtClean="0"/>
              <a:t>Oracle</a:t>
            </a:r>
          </a:p>
          <a:p>
            <a:r>
              <a:rPr lang="en-US" sz="2400" dirty="0"/>
              <a:t>TERADATA</a:t>
            </a:r>
          </a:p>
          <a:p>
            <a:r>
              <a:rPr lang="en-US" sz="2400" dirty="0"/>
              <a:t>OLE </a:t>
            </a:r>
            <a:r>
              <a:rPr lang="en-US" sz="2400" dirty="0" smtClean="0"/>
              <a:t>DB</a:t>
            </a:r>
          </a:p>
          <a:p>
            <a:r>
              <a:rPr lang="en-US" sz="2400" dirty="0"/>
              <a:t>ODBC</a:t>
            </a:r>
          </a:p>
          <a:p>
            <a:r>
              <a:rPr lang="en-US" sz="2400" dirty="0"/>
              <a:t>Analysis </a:t>
            </a:r>
            <a:r>
              <a:rPr lang="en-US" sz="2400" dirty="0" smtClean="0"/>
              <a:t>Services</a:t>
            </a:r>
            <a:endParaRPr lang="en-US" sz="2400" dirty="0"/>
          </a:p>
          <a:p>
            <a:r>
              <a:rPr lang="en-US" sz="2400" dirty="0"/>
              <a:t>SAP </a:t>
            </a:r>
            <a:r>
              <a:rPr lang="en-US" sz="2400" dirty="0" err="1"/>
              <a:t>NetWeaver</a:t>
            </a:r>
            <a:r>
              <a:rPr lang="en-US" sz="2400" dirty="0"/>
              <a:t> BI</a:t>
            </a:r>
          </a:p>
          <a:p>
            <a:r>
              <a:rPr lang="en-US" sz="2400" dirty="0"/>
              <a:t>Hyperion </a:t>
            </a:r>
            <a:r>
              <a:rPr lang="en-US" sz="2400" dirty="0" err="1"/>
              <a:t>Essbase</a:t>
            </a:r>
            <a:r>
              <a:rPr lang="en-US" sz="2400" dirty="0"/>
              <a:t> </a:t>
            </a:r>
            <a:endParaRPr lang="en-US" sz="2400" dirty="0" smtClean="0"/>
          </a:p>
          <a:p>
            <a:r>
              <a:rPr lang="en-US" sz="2400" dirty="0" smtClean="0"/>
              <a:t>XML</a:t>
            </a:r>
            <a:endParaRPr lang="en-US" sz="2400" dirty="0"/>
          </a:p>
          <a:p>
            <a:r>
              <a:rPr lang="en-US" sz="2400" dirty="0"/>
              <a:t>SharePoint List</a:t>
            </a:r>
          </a:p>
          <a:p>
            <a:endParaRPr lang="en-US" sz="2400" dirty="0"/>
          </a:p>
          <a:p>
            <a:endParaRPr lang="en-US" sz="2400" dirty="0"/>
          </a:p>
        </p:txBody>
      </p:sp>
    </p:spTree>
    <p:extLst>
      <p:ext uri="{BB962C8B-B14F-4D97-AF65-F5344CB8AC3E}">
        <p14:creationId xmlns:p14="http://schemas.microsoft.com/office/powerpoint/2010/main" val="19119271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1">
                                            <p:txEl>
                                              <p:pRg st="0" end="0"/>
                                            </p:txEl>
                                          </p:spTgt>
                                        </p:tgtEl>
                                        <p:attrNameLst>
                                          <p:attrName>style.visibility</p:attrName>
                                        </p:attrNameLst>
                                      </p:cBhvr>
                                      <p:to>
                                        <p:strVal val="visible"/>
                                      </p:to>
                                    </p:set>
                                    <p:animEffect transition="in" filter="fade">
                                      <p:cBhvr>
                                        <p:cTn id="15" dur="500"/>
                                        <p:tgtEl>
                                          <p:spTgt spid="31">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1">
                                            <p:txEl>
                                              <p:pRg st="1" end="1"/>
                                            </p:txEl>
                                          </p:spTgt>
                                        </p:tgtEl>
                                        <p:attrNameLst>
                                          <p:attrName>style.visibility</p:attrName>
                                        </p:attrNameLst>
                                      </p:cBhvr>
                                      <p:to>
                                        <p:strVal val="visible"/>
                                      </p:to>
                                    </p:set>
                                    <p:animEffect transition="in" filter="fade">
                                      <p:cBhvr>
                                        <p:cTn id="18" dur="500"/>
                                        <p:tgtEl>
                                          <p:spTgt spid="31">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1">
                                            <p:txEl>
                                              <p:pRg st="2" end="2"/>
                                            </p:txEl>
                                          </p:spTgt>
                                        </p:tgtEl>
                                        <p:attrNameLst>
                                          <p:attrName>style.visibility</p:attrName>
                                        </p:attrNameLst>
                                      </p:cBhvr>
                                      <p:to>
                                        <p:strVal val="visible"/>
                                      </p:to>
                                    </p:set>
                                    <p:animEffect transition="in" filter="fade">
                                      <p:cBhvr>
                                        <p:cTn id="21" dur="500"/>
                                        <p:tgtEl>
                                          <p:spTgt spid="31">
                                            <p:txEl>
                                              <p:pRg st="2" end="2"/>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1">
                                            <p:txEl>
                                              <p:pRg st="3" end="3"/>
                                            </p:txEl>
                                          </p:spTgt>
                                        </p:tgtEl>
                                        <p:attrNameLst>
                                          <p:attrName>style.visibility</p:attrName>
                                        </p:attrNameLst>
                                      </p:cBhvr>
                                      <p:to>
                                        <p:strVal val="visible"/>
                                      </p:to>
                                    </p:set>
                                    <p:animEffect transition="in" filter="fade">
                                      <p:cBhvr>
                                        <p:cTn id="24" dur="500"/>
                                        <p:tgtEl>
                                          <p:spTgt spid="31">
                                            <p:txEl>
                                              <p:pRg st="3" end="3"/>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1">
                                            <p:txEl>
                                              <p:pRg st="4" end="4"/>
                                            </p:txEl>
                                          </p:spTgt>
                                        </p:tgtEl>
                                        <p:attrNameLst>
                                          <p:attrName>style.visibility</p:attrName>
                                        </p:attrNameLst>
                                      </p:cBhvr>
                                      <p:to>
                                        <p:strVal val="visible"/>
                                      </p:to>
                                    </p:set>
                                    <p:animEffect transition="in" filter="fade">
                                      <p:cBhvr>
                                        <p:cTn id="27" dur="500"/>
                                        <p:tgtEl>
                                          <p:spTgt spid="31">
                                            <p:txEl>
                                              <p:pRg st="4" end="4"/>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1">
                                            <p:txEl>
                                              <p:pRg st="5" end="5"/>
                                            </p:txEl>
                                          </p:spTgt>
                                        </p:tgtEl>
                                        <p:attrNameLst>
                                          <p:attrName>style.visibility</p:attrName>
                                        </p:attrNameLst>
                                      </p:cBhvr>
                                      <p:to>
                                        <p:strVal val="visible"/>
                                      </p:to>
                                    </p:set>
                                    <p:animEffect transition="in" filter="fade">
                                      <p:cBhvr>
                                        <p:cTn id="30" dur="500"/>
                                        <p:tgtEl>
                                          <p:spTgt spid="31">
                                            <p:txEl>
                                              <p:pRg st="5" end="5"/>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1">
                                            <p:txEl>
                                              <p:pRg st="6" end="6"/>
                                            </p:txEl>
                                          </p:spTgt>
                                        </p:tgtEl>
                                        <p:attrNameLst>
                                          <p:attrName>style.visibility</p:attrName>
                                        </p:attrNameLst>
                                      </p:cBhvr>
                                      <p:to>
                                        <p:strVal val="visible"/>
                                      </p:to>
                                    </p:set>
                                    <p:animEffect transition="in" filter="fade">
                                      <p:cBhvr>
                                        <p:cTn id="33" dur="500"/>
                                        <p:tgtEl>
                                          <p:spTgt spid="31">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par>
                                <p:cTn id="39" presetID="10" presetClass="entr" presetSubtype="0" fill="hold"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1">
                                            <p:txEl>
                                              <p:pRg st="7" end="7"/>
                                            </p:txEl>
                                          </p:spTgt>
                                        </p:tgtEl>
                                        <p:attrNameLst>
                                          <p:attrName>style.visibility</p:attrName>
                                        </p:attrNameLst>
                                      </p:cBhvr>
                                      <p:to>
                                        <p:strVal val="visible"/>
                                      </p:to>
                                    </p:set>
                                    <p:animEffect transition="in" filter="fade">
                                      <p:cBhvr>
                                        <p:cTn id="46" dur="500"/>
                                        <p:tgtEl>
                                          <p:spTgt spid="31">
                                            <p:txEl>
                                              <p:pRg st="7" end="7"/>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1">
                                            <p:txEl>
                                              <p:pRg st="8" end="8"/>
                                            </p:txEl>
                                          </p:spTgt>
                                        </p:tgtEl>
                                        <p:attrNameLst>
                                          <p:attrName>style.visibility</p:attrName>
                                        </p:attrNameLst>
                                      </p:cBhvr>
                                      <p:to>
                                        <p:strVal val="visible"/>
                                      </p:to>
                                    </p:set>
                                    <p:animEffect transition="in" filter="fade">
                                      <p:cBhvr>
                                        <p:cTn id="49" dur="500"/>
                                        <p:tgtEl>
                                          <p:spTgt spid="31">
                                            <p:txEl>
                                              <p:pRg st="8" end="8"/>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1">
                                            <p:txEl>
                                              <p:pRg st="9" end="9"/>
                                            </p:txEl>
                                          </p:spTgt>
                                        </p:tgtEl>
                                        <p:attrNameLst>
                                          <p:attrName>style.visibility</p:attrName>
                                        </p:attrNameLst>
                                      </p:cBhvr>
                                      <p:to>
                                        <p:strVal val="visible"/>
                                      </p:to>
                                    </p:set>
                                    <p:animEffect transition="in" filter="fade">
                                      <p:cBhvr>
                                        <p:cTn id="52" dur="500"/>
                                        <p:tgtEl>
                                          <p:spTgt spid="31">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074"/>
                                        </p:tgtEl>
                                        <p:attrNameLst>
                                          <p:attrName>style.visibility</p:attrName>
                                        </p:attrNameLst>
                                      </p:cBhvr>
                                      <p:to>
                                        <p:strVal val="visible"/>
                                      </p:to>
                                    </p:set>
                                    <p:animEffect transition="in" filter="fade">
                                      <p:cBhvr>
                                        <p:cTn id="57" dur="500"/>
                                        <p:tgtEl>
                                          <p:spTgt spid="307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fade">
                                      <p:cBhvr>
                                        <p:cTn id="60" dur="500"/>
                                        <p:tgtEl>
                                          <p:spTgt spid="2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1">
                                            <p:txEl>
                                              <p:pRg st="10" end="10"/>
                                            </p:txEl>
                                          </p:spTgt>
                                        </p:tgtEl>
                                        <p:attrNameLst>
                                          <p:attrName>style.visibility</p:attrName>
                                        </p:attrNameLst>
                                      </p:cBhvr>
                                      <p:to>
                                        <p:strVal val="visible"/>
                                      </p:to>
                                    </p:set>
                                    <p:animEffect transition="in" filter="fade">
                                      <p:cBhvr>
                                        <p:cTn id="63" dur="500"/>
                                        <p:tgtEl>
                                          <p:spTgt spid="31">
                                            <p:txEl>
                                              <p:pRg st="10" end="10"/>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1">
                                            <p:txEl>
                                              <p:pRg st="11" end="11"/>
                                            </p:txEl>
                                          </p:spTgt>
                                        </p:tgtEl>
                                        <p:attrNameLst>
                                          <p:attrName>style.visibility</p:attrName>
                                        </p:attrNameLst>
                                      </p:cBhvr>
                                      <p:to>
                                        <p:strVal val="visible"/>
                                      </p:to>
                                    </p:set>
                                    <p:animEffect transition="in" filter="fade">
                                      <p:cBhvr>
                                        <p:cTn id="74" dur="500"/>
                                        <p:tgtEl>
                                          <p:spTgt spid="31">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29" grpId="0"/>
      <p:bldP spid="30" grpId="0"/>
      <p:bldP spid="31"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628377"/>
          </a:xfrm>
        </p:spPr>
        <p:txBody>
          <a:bodyPr/>
          <a:lstStyle/>
          <a:p>
            <a:r>
              <a:rPr lang="en-US" sz="3800" dirty="0" smtClean="0"/>
              <a:t>Data Visualizations</a:t>
            </a:r>
            <a:endParaRPr lang="en-US" sz="3800" dirty="0"/>
          </a:p>
        </p:txBody>
      </p:sp>
      <p:sp>
        <p:nvSpPr>
          <p:cNvPr id="3" name="Text Placeholder 2"/>
          <p:cNvSpPr>
            <a:spLocks noGrp="1"/>
          </p:cNvSpPr>
          <p:nvPr>
            <p:ph type="body" idx="1"/>
          </p:nvPr>
        </p:nvSpPr>
        <p:spPr/>
        <p:txBody>
          <a:bodyPr/>
          <a:lstStyle/>
          <a:p>
            <a:r>
              <a:rPr lang="en-US" dirty="0" smtClean="0"/>
              <a:t>Charts</a:t>
            </a:r>
            <a:endParaRPr lang="en-US" dirty="0"/>
          </a:p>
          <a:p>
            <a:r>
              <a:rPr lang="en-US" dirty="0" smtClean="0"/>
              <a:t>Data Bars</a:t>
            </a:r>
          </a:p>
          <a:p>
            <a:r>
              <a:rPr lang="en-US" dirty="0" err="1" smtClean="0"/>
              <a:t>Sparklines</a:t>
            </a:r>
            <a:endParaRPr lang="en-US" dirty="0" smtClean="0"/>
          </a:p>
          <a:p>
            <a:r>
              <a:rPr lang="en-US" dirty="0" smtClean="0"/>
              <a:t>Indicators</a:t>
            </a:r>
          </a:p>
        </p:txBody>
      </p:sp>
    </p:spTree>
    <p:extLst>
      <p:ext uri="{BB962C8B-B14F-4D97-AF65-F5344CB8AC3E}">
        <p14:creationId xmlns:p14="http://schemas.microsoft.com/office/powerpoint/2010/main" val="42005511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Spatial Data Types</a:t>
            </a:r>
            <a:endParaRPr lang="en-US" dirty="0"/>
          </a:p>
        </p:txBody>
      </p:sp>
      <p:sp>
        <p:nvSpPr>
          <p:cNvPr id="7" name="Content Placeholder 6"/>
          <p:cNvSpPr>
            <a:spLocks noGrp="1"/>
          </p:cNvSpPr>
          <p:nvPr>
            <p:ph idx="1"/>
          </p:nvPr>
        </p:nvSpPr>
        <p:spPr/>
        <p:txBody>
          <a:bodyPr/>
          <a:lstStyle/>
          <a:p>
            <a:r>
              <a:rPr lang="en-US" dirty="0" smtClean="0"/>
              <a:t>Geography</a:t>
            </a:r>
          </a:p>
          <a:p>
            <a:pPr lvl="1"/>
            <a:r>
              <a:rPr lang="en-US" dirty="0" smtClean="0"/>
              <a:t>Latitude and longitude angles</a:t>
            </a:r>
          </a:p>
          <a:p>
            <a:r>
              <a:rPr lang="en-US" dirty="0" smtClean="0"/>
              <a:t>Geometry </a:t>
            </a:r>
          </a:p>
          <a:p>
            <a:pPr lvl="1"/>
            <a:r>
              <a:rPr lang="en-US" dirty="0" smtClean="0"/>
              <a:t>Coordinates in two-dimensional plane</a:t>
            </a:r>
          </a:p>
          <a:p>
            <a:pPr lvl="1"/>
            <a:endParaRPr lang="en-US" dirty="0" smtClean="0"/>
          </a:p>
          <a:p>
            <a:pPr lvl="1"/>
            <a:endParaRPr lang="en-US" dirty="0"/>
          </a:p>
          <a:p>
            <a:pPr lvl="1"/>
            <a:endParaRPr lang="en-US" dirty="0" smtClean="0"/>
          </a:p>
          <a:p>
            <a:pPr lvl="1"/>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p:txBody>
      </p:sp>
      <p:sp>
        <p:nvSpPr>
          <p:cNvPr id="2" name="TextBox 1"/>
          <p:cNvSpPr txBox="1"/>
          <p:nvPr/>
        </p:nvSpPr>
        <p:spPr bwMode="auto">
          <a:xfrm>
            <a:off x="2309364" y="3554968"/>
            <a:ext cx="4499699" cy="346249"/>
          </a:xfrm>
          <a:prstGeom prst="rect">
            <a:avLst/>
          </a:prstGeom>
          <a:solidFill>
            <a:srgbClr val="FFFFCC"/>
          </a:solidFill>
          <a:ln w="9525">
            <a:solidFill>
              <a:schemeClr val="tx1"/>
            </a:solidFill>
            <a:miter lim="800000"/>
            <a:headEnd/>
            <a:tailEnd/>
          </a:ln>
        </p:spPr>
        <p:txBody>
          <a:bodyPr wrap="none" rtlCol="0">
            <a:spAutoFit/>
          </a:bodyPr>
          <a:lstStyle/>
          <a:p>
            <a:r>
              <a:rPr lang="en-US" sz="1800" dirty="0">
                <a:solidFill>
                  <a:schemeClr val="bg2"/>
                </a:solidFill>
                <a:latin typeface="Consolas" pitchFamily="49" charset="0"/>
                <a:cs typeface="Consolas" pitchFamily="49" charset="0"/>
              </a:rPr>
              <a:t>select top 5 * from Person.Address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887" y="4257122"/>
            <a:ext cx="7761287" cy="110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bwMode="auto">
          <a:xfrm>
            <a:off x="5562600" y="5802868"/>
            <a:ext cx="2872574"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Geography data type</a:t>
            </a:r>
            <a:endParaRPr lang="en-US" sz="1800" dirty="0">
              <a:solidFill>
                <a:srgbClr val="FFCC29"/>
              </a:solidFill>
              <a:latin typeface="Tekton Pro" pitchFamily="34" charset="0"/>
            </a:endParaRPr>
          </a:p>
        </p:txBody>
      </p:sp>
      <p:cxnSp>
        <p:nvCxnSpPr>
          <p:cNvPr id="9" name="Straight Arrow Connector 8"/>
          <p:cNvCxnSpPr>
            <a:stCxn id="4" idx="0"/>
          </p:cNvCxnSpPr>
          <p:nvPr/>
        </p:nvCxnSpPr>
        <p:spPr bwMode="auto">
          <a:xfrm flipV="1">
            <a:off x="6998887" y="5362022"/>
            <a:ext cx="0" cy="440846"/>
          </a:xfrm>
          <a:prstGeom prst="straightConnector1">
            <a:avLst/>
          </a:prstGeom>
          <a:gradFill rotWithShape="1">
            <a:gsLst>
              <a:gs pos="0">
                <a:srgbClr val="A4D289"/>
              </a:gs>
              <a:gs pos="100000">
                <a:schemeClr val="bg1"/>
              </a:gs>
            </a:gsLst>
            <a:lin ang="5400000" scaled="1"/>
          </a:gradFill>
          <a:ln w="9525" cap="flat" cmpd="sng" algn="ctr">
            <a:solidFill>
              <a:srgbClr val="FFCC29"/>
            </a:solidFill>
            <a:prstDash val="solid"/>
            <a:round/>
            <a:headEnd type="none" w="med" len="med"/>
            <a:tailEnd type="arrow"/>
          </a:ln>
          <a:effectLst/>
        </p:spPr>
      </p:cxnSp>
      <p:sp>
        <p:nvSpPr>
          <p:cNvPr id="13" name="TextBox 12"/>
          <p:cNvSpPr txBox="1"/>
          <p:nvPr/>
        </p:nvSpPr>
        <p:spPr bwMode="auto">
          <a:xfrm>
            <a:off x="3118243" y="3185636"/>
            <a:ext cx="2872574"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AdventureWorks2008R2</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32405030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026"/>
                                        </p:tgtEl>
                                        <p:attrNameLst>
                                          <p:attrName>style.visibility</p:attrName>
                                        </p:attrNameLst>
                                      </p:cBhvr>
                                      <p:to>
                                        <p:strVal val="visible"/>
                                      </p:to>
                                    </p:set>
                                    <p:animEffect transition="in" filter="fade">
                                      <p:cBhvr>
                                        <p:cTn id="35" dur="500"/>
                                        <p:tgtEl>
                                          <p:spTgt spid="1026"/>
                                        </p:tgtEl>
                                      </p:cBhvr>
                                    </p:animEffect>
                                  </p:childTnLst>
                                </p:cTn>
                              </p:par>
                              <p:par>
                                <p:cTn id="36" presetID="10"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Points</a:t>
            </a:r>
            <a:endParaRPr lang="en-US" dirty="0"/>
          </a:p>
        </p:txBody>
      </p:sp>
      <p:sp>
        <p:nvSpPr>
          <p:cNvPr id="7" name="Content Placeholder 6"/>
          <p:cNvSpPr>
            <a:spLocks noGrp="1"/>
          </p:cNvSpPr>
          <p:nvPr>
            <p:ph idx="1"/>
          </p:nvPr>
        </p:nvSpPr>
        <p:spPr/>
        <p:txBody>
          <a:bodyPr/>
          <a:lstStyle/>
          <a:p>
            <a:r>
              <a:rPr lang="en-US" dirty="0" smtClean="0"/>
              <a:t>Use (X,Y) coordinate to represent location</a:t>
            </a:r>
          </a:p>
          <a:p>
            <a:pPr lvl="1"/>
            <a:r>
              <a:rPr lang="en-US" dirty="0" smtClean="0"/>
              <a:t>Street location</a:t>
            </a:r>
          </a:p>
          <a:p>
            <a:pPr lvl="1"/>
            <a:r>
              <a:rPr lang="en-US" dirty="0" smtClean="0"/>
              <a:t>City</a:t>
            </a:r>
          </a:p>
          <a:p>
            <a:r>
              <a:rPr lang="en-US" dirty="0" smtClean="0"/>
              <a:t>Link analytical data to point to change marker color, size, or type</a:t>
            </a:r>
          </a:p>
          <a:p>
            <a:endParaRPr lang="en-US" dirty="0"/>
          </a:p>
        </p:txBody>
      </p:sp>
      <p:pic>
        <p:nvPicPr>
          <p:cNvPr id="1026"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138" y="4052277"/>
            <a:ext cx="3571875" cy="223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5029200" y="3953344"/>
            <a:ext cx="2895600" cy="844847"/>
          </a:xfrm>
          <a:prstGeom prst="rect">
            <a:avLst/>
          </a:prstGeom>
          <a:noFill/>
        </p:spPr>
        <p:txBody>
          <a:bodyPr wrap="square" rtlCol="0">
            <a:spAutoFit/>
          </a:bodyPr>
          <a:lstStyle/>
          <a:p>
            <a:r>
              <a:rPr lang="en-US" sz="1800" dirty="0" smtClean="0">
                <a:solidFill>
                  <a:srgbClr val="FFCC29"/>
                </a:solidFill>
                <a:latin typeface="Tekton Pro" pitchFamily="34" charset="0"/>
              </a:rPr>
              <a:t>Points do not convey context about location when used alone</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24141577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26"/>
                                        </p:tgtEl>
                                        <p:attrNameLst>
                                          <p:attrName>style.visibility</p:attrName>
                                        </p:attrNameLst>
                                      </p:cBhvr>
                                      <p:to>
                                        <p:strVal val="visible"/>
                                      </p:to>
                                    </p:set>
                                    <p:animEffect transition="in" filter="fade">
                                      <p:cBhvr>
                                        <p:cTn id="27" dur="500"/>
                                        <p:tgtEl>
                                          <p:spTgt spid="102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Bing Maps Integration</a:t>
            </a:r>
            <a:endParaRPr lang="en-US" dirty="0"/>
          </a:p>
        </p:txBody>
      </p:sp>
      <p:sp>
        <p:nvSpPr>
          <p:cNvPr id="3" name="Content Placeholder 2"/>
          <p:cNvSpPr>
            <a:spLocks noGrp="1"/>
          </p:cNvSpPr>
          <p:nvPr>
            <p:ph idx="1"/>
          </p:nvPr>
        </p:nvSpPr>
        <p:spPr/>
        <p:txBody>
          <a:bodyPr/>
          <a:lstStyle/>
          <a:p>
            <a:r>
              <a:rPr lang="en-US" dirty="0" smtClean="0"/>
              <a:t>Adds context to points automatically</a:t>
            </a:r>
          </a:p>
          <a:p>
            <a:r>
              <a:rPr lang="en-US" dirty="0" smtClean="0"/>
              <a:t>Analyzes spatial locations to link to Bing Maps coordinates</a:t>
            </a:r>
          </a:p>
          <a:p>
            <a:r>
              <a:rPr lang="en-US" dirty="0" smtClean="0"/>
              <a:t>Matches zoom level and resolution</a:t>
            </a:r>
          </a:p>
          <a:p>
            <a:r>
              <a:rPr lang="en-US" dirty="0" smtClean="0"/>
              <a:t>Requires report server access to Bing Maps Web Service</a:t>
            </a:r>
            <a:endParaRPr lang="en-US" dirty="0"/>
          </a:p>
        </p:txBody>
      </p:sp>
      <p:pic>
        <p:nvPicPr>
          <p:cNvPr id="2050"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4891" y="4378569"/>
            <a:ext cx="3571875" cy="224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06241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Bing Maps Integration</a:t>
            </a:r>
            <a:endParaRPr lang="en-US" dirty="0"/>
          </a:p>
        </p:txBody>
      </p:sp>
      <p:sp>
        <p:nvSpPr>
          <p:cNvPr id="3" name="Content Placeholder 2"/>
          <p:cNvSpPr>
            <a:spLocks noGrp="1"/>
          </p:cNvSpPr>
          <p:nvPr>
            <p:ph idx="1"/>
          </p:nvPr>
        </p:nvSpPr>
        <p:spPr/>
        <p:txBody>
          <a:bodyPr/>
          <a:lstStyle/>
          <a:p>
            <a:r>
              <a:rPr lang="en-US" dirty="0" smtClean="0"/>
              <a:t>Supports adjustment of resolution for greater detail</a:t>
            </a:r>
          </a:p>
          <a:p>
            <a:r>
              <a:rPr lang="en-US" dirty="0" smtClean="0"/>
              <a:t>Allows run-time adjustment of resolution and centering of map</a:t>
            </a:r>
          </a:p>
          <a:p>
            <a:r>
              <a:rPr lang="en-US" dirty="0" smtClean="0"/>
              <a:t>Includes directional indicators for one-way streets at highest resolution</a:t>
            </a:r>
            <a:endParaRPr lang="en-US" dirty="0"/>
          </a:p>
        </p:txBody>
      </p:sp>
      <p:pic>
        <p:nvPicPr>
          <p:cNvPr id="3074"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0677" y="4409830"/>
            <a:ext cx="3562350" cy="225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93597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Lines</a:t>
            </a:r>
            <a:endParaRPr lang="en-US" dirty="0"/>
          </a:p>
        </p:txBody>
      </p:sp>
      <p:sp>
        <p:nvSpPr>
          <p:cNvPr id="3" name="Content Placeholder 2"/>
          <p:cNvSpPr>
            <a:spLocks noGrp="1"/>
          </p:cNvSpPr>
          <p:nvPr>
            <p:ph idx="1"/>
          </p:nvPr>
        </p:nvSpPr>
        <p:spPr/>
        <p:txBody>
          <a:bodyPr/>
          <a:lstStyle/>
          <a:p>
            <a:r>
              <a:rPr lang="en-US" dirty="0" smtClean="0"/>
              <a:t>Display pairs of points or coordinates</a:t>
            </a:r>
          </a:p>
          <a:p>
            <a:r>
              <a:rPr lang="en-US" dirty="0" smtClean="0"/>
              <a:t>Use to display routes between points</a:t>
            </a:r>
          </a:p>
          <a:p>
            <a:r>
              <a:rPr lang="en-US" dirty="0"/>
              <a:t>Link analytical data to </a:t>
            </a:r>
            <a:r>
              <a:rPr lang="en-US" dirty="0" smtClean="0"/>
              <a:t>line to vary color or width of lines</a:t>
            </a:r>
          </a:p>
          <a:p>
            <a:r>
              <a:rPr lang="en-US" dirty="0" smtClean="0"/>
              <a:t>Use Bing Maps or polygon layer to add context</a:t>
            </a:r>
            <a:endParaRPr lang="en-US" dirty="0"/>
          </a:p>
        </p:txBody>
      </p:sp>
      <p:pic>
        <p:nvPicPr>
          <p:cNvPr id="4098"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1943" y="4175369"/>
            <a:ext cx="3571875" cy="224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94204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fade">
                                      <p:cBhvr>
                                        <p:cTn id="10" dur="500"/>
                                        <p:tgtEl>
                                          <p:spTgt spid="409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Polygons</a:t>
            </a:r>
            <a:endParaRPr lang="en-US" dirty="0"/>
          </a:p>
        </p:txBody>
      </p:sp>
      <p:sp>
        <p:nvSpPr>
          <p:cNvPr id="3" name="Content Placeholder 2"/>
          <p:cNvSpPr>
            <a:spLocks noGrp="1"/>
          </p:cNvSpPr>
          <p:nvPr>
            <p:ph idx="1"/>
          </p:nvPr>
        </p:nvSpPr>
        <p:spPr/>
        <p:txBody>
          <a:bodyPr/>
          <a:lstStyle/>
          <a:p>
            <a:r>
              <a:rPr lang="en-US" dirty="0" smtClean="0"/>
              <a:t>Display set of four or  more coordinates</a:t>
            </a:r>
          </a:p>
          <a:p>
            <a:pPr lvl="1"/>
            <a:r>
              <a:rPr lang="en-US" dirty="0"/>
              <a:t>Define boundaries of closed area</a:t>
            </a:r>
          </a:p>
          <a:p>
            <a:pPr lvl="1"/>
            <a:r>
              <a:rPr lang="en-US" dirty="0" smtClean="0"/>
              <a:t>First </a:t>
            </a:r>
            <a:r>
              <a:rPr lang="en-US" dirty="0"/>
              <a:t>and last points </a:t>
            </a:r>
            <a:r>
              <a:rPr lang="en-US" dirty="0" smtClean="0"/>
              <a:t>are </a:t>
            </a:r>
            <a:r>
              <a:rPr lang="en-US" dirty="0"/>
              <a:t>same coordinate</a:t>
            </a:r>
            <a:endParaRPr lang="en-US" dirty="0" smtClean="0"/>
          </a:p>
          <a:p>
            <a:r>
              <a:rPr lang="en-US" dirty="0" smtClean="0"/>
              <a:t>Provide structure for point or line spatial data</a:t>
            </a:r>
          </a:p>
          <a:p>
            <a:endParaRPr lang="en-US" dirty="0"/>
          </a:p>
        </p:txBody>
      </p:sp>
      <p:pic>
        <p:nvPicPr>
          <p:cNvPr id="5122"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3322122"/>
            <a:ext cx="2552700" cy="193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08541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122"/>
                                        </p:tgtEl>
                                        <p:attrNameLst>
                                          <p:attrName>style.visibility</p:attrName>
                                        </p:attrNameLst>
                                      </p:cBhvr>
                                      <p:to>
                                        <p:strVal val="visible"/>
                                      </p:to>
                                    </p:set>
                                    <p:animEffect transition="in" filter="fade">
                                      <p:cBhvr>
                                        <p:cTn id="2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7013" y="228600"/>
            <a:ext cx="8683625" cy="713016"/>
          </a:xfrm>
        </p:spPr>
        <p:txBody>
          <a:bodyPr/>
          <a:lstStyle/>
          <a:p>
            <a:r>
              <a:rPr lang="en-US" dirty="0" smtClean="0"/>
              <a:t>Spatial Data Source</a:t>
            </a:r>
            <a:endParaRPr lang="en-US" dirty="0"/>
          </a:p>
        </p:txBody>
      </p:sp>
      <p:sp>
        <p:nvSpPr>
          <p:cNvPr id="7" name="Content Placeholder 6"/>
          <p:cNvSpPr>
            <a:spLocks noGrp="1"/>
          </p:cNvSpPr>
          <p:nvPr>
            <p:ph idx="1"/>
          </p:nvPr>
        </p:nvSpPr>
        <p:spPr/>
        <p:txBody>
          <a:bodyPr/>
          <a:lstStyle/>
          <a:p>
            <a:r>
              <a:rPr lang="en-US" dirty="0" smtClean="0"/>
              <a:t>Map Gallery</a:t>
            </a:r>
          </a:p>
          <a:p>
            <a:pPr lvl="1"/>
            <a:r>
              <a:rPr lang="en-US" dirty="0" smtClean="0"/>
              <a:t>Preview available shapes</a:t>
            </a:r>
          </a:p>
          <a:p>
            <a:pPr lvl="1"/>
            <a:r>
              <a:rPr lang="en-US" dirty="0" smtClean="0"/>
              <a:t>United States only unless custom reports added to gallery</a:t>
            </a:r>
          </a:p>
          <a:p>
            <a:r>
              <a:rPr lang="en-US" dirty="0" smtClean="0"/>
              <a:t>ESRI </a:t>
            </a:r>
            <a:r>
              <a:rPr lang="en-US" dirty="0" err="1" smtClean="0"/>
              <a:t>Shapefile</a:t>
            </a:r>
            <a:endParaRPr lang="en-US" dirty="0" smtClean="0"/>
          </a:p>
          <a:p>
            <a:pPr lvl="1"/>
            <a:r>
              <a:rPr lang="en-US" dirty="0" smtClean="0"/>
              <a:t>Provide path to </a:t>
            </a:r>
            <a:br>
              <a:rPr lang="en-US" dirty="0" smtClean="0"/>
            </a:br>
            <a:r>
              <a:rPr lang="en-US" dirty="0" err="1" smtClean="0"/>
              <a:t>shapefile</a:t>
            </a:r>
            <a:endParaRPr lang="en-US" dirty="0" smtClean="0"/>
          </a:p>
          <a:p>
            <a:r>
              <a:rPr lang="en-US" dirty="0" smtClean="0"/>
              <a:t>Spatial data</a:t>
            </a:r>
          </a:p>
          <a:p>
            <a:pPr lvl="1"/>
            <a:r>
              <a:rPr lang="en-US" dirty="0" smtClean="0"/>
              <a:t>Specify embedded or </a:t>
            </a:r>
            <a:br>
              <a:rPr lang="en-US" dirty="0" smtClean="0"/>
            </a:br>
            <a:r>
              <a:rPr lang="en-US" dirty="0" smtClean="0"/>
              <a:t>shared dataset</a:t>
            </a:r>
            <a:endParaRPr lang="en-US" dirty="0"/>
          </a:p>
        </p:txBody>
      </p:sp>
      <p:pic>
        <p:nvPicPr>
          <p:cNvPr id="9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2217" y="3044606"/>
            <a:ext cx="4191000" cy="304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p:nvSpPr>
        <p:spPr bwMode="auto">
          <a:xfrm>
            <a:off x="4857750" y="3562350"/>
            <a:ext cx="1390650" cy="22860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10" name="Rounded Rectangle 9"/>
          <p:cNvSpPr/>
          <p:nvPr/>
        </p:nvSpPr>
        <p:spPr bwMode="auto">
          <a:xfrm>
            <a:off x="4857750" y="3771900"/>
            <a:ext cx="1390650" cy="22860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11" name="Rounded Rectangle 10"/>
          <p:cNvSpPr/>
          <p:nvPr/>
        </p:nvSpPr>
        <p:spPr bwMode="auto">
          <a:xfrm>
            <a:off x="4857749" y="4000500"/>
            <a:ext cx="1820917" cy="22860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11319770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fade">
                                      <p:cBhvr>
                                        <p:cTn id="7" dur="500"/>
                                        <p:tgtEl>
                                          <p:spTgt spid="9220"/>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500"/>
                                        <p:tgtEl>
                                          <p:spTgt spid="7">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fade">
                                      <p:cBhvr>
                                        <p:cTn id="18" dur="500"/>
                                        <p:tgtEl>
                                          <p:spTgt spid="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fade">
                                      <p:cBhvr>
                                        <p:cTn id="28" dur="500"/>
                                        <p:tgtEl>
                                          <p:spTgt spid="7">
                                            <p:txEl>
                                              <p:pRg st="3" end="3"/>
                                            </p:txEl>
                                          </p:spTgt>
                                        </p:tgtEl>
                                      </p:cBhvr>
                                    </p:animEffect>
                                  </p:childTnLst>
                                </p:cTn>
                              </p:par>
                              <p:par>
                                <p:cTn id="29" presetID="1" presetClass="exit" presetSubtype="0" fill="hold" grpId="1" nodeType="withEffect">
                                  <p:stCondLst>
                                    <p:cond delay="0"/>
                                  </p:stCondLst>
                                  <p:childTnLst>
                                    <p:set>
                                      <p:cBhvr>
                                        <p:cTn id="30" dur="1" fill="hold">
                                          <p:stCondLst>
                                            <p:cond delay="0"/>
                                          </p:stCondLst>
                                        </p:cTn>
                                        <p:tgtEl>
                                          <p:spTgt spid="9"/>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7">
                                            <p:txEl>
                                              <p:pRg st="4" end="4"/>
                                            </p:txEl>
                                          </p:spTgt>
                                        </p:tgtEl>
                                        <p:attrNameLst>
                                          <p:attrName>style.visibility</p:attrName>
                                        </p:attrNameLst>
                                      </p:cBhvr>
                                      <p:to>
                                        <p:strVal val="visible"/>
                                      </p:to>
                                    </p:set>
                                    <p:animEffect transition="in" filter="fade">
                                      <p:cBhvr>
                                        <p:cTn id="38" dur="500"/>
                                        <p:tgtEl>
                                          <p:spTgt spid="7">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7">
                                            <p:txEl>
                                              <p:pRg st="5" end="5"/>
                                            </p:txEl>
                                          </p:spTgt>
                                        </p:tgtEl>
                                        <p:attrNameLst>
                                          <p:attrName>style.visibility</p:attrName>
                                        </p:attrNameLst>
                                      </p:cBhvr>
                                      <p:to>
                                        <p:strVal val="visible"/>
                                      </p:to>
                                    </p:set>
                                    <p:animEffect transition="in" filter="fade">
                                      <p:cBhvr>
                                        <p:cTn id="43" dur="500"/>
                                        <p:tgtEl>
                                          <p:spTgt spid="7">
                                            <p:txEl>
                                              <p:pRg st="5" end="5"/>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 presetClass="exit" presetSubtype="0" fill="hold" grpId="1" nodeType="withEffect">
                                  <p:stCondLst>
                                    <p:cond delay="0"/>
                                  </p:stCondLst>
                                  <p:childTnLst>
                                    <p:set>
                                      <p:cBhvr>
                                        <p:cTn id="48" dur="1" fill="hold">
                                          <p:stCondLst>
                                            <p:cond delay="0"/>
                                          </p:stCondLst>
                                        </p:cTn>
                                        <p:tgtEl>
                                          <p:spTgt spid="10"/>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7">
                                            <p:txEl>
                                              <p:pRg st="6" end="6"/>
                                            </p:txEl>
                                          </p:spTgt>
                                        </p:tgtEl>
                                        <p:attrNameLst>
                                          <p:attrName>style.visibility</p:attrName>
                                        </p:attrNameLst>
                                      </p:cBhvr>
                                      <p:to>
                                        <p:strVal val="visible"/>
                                      </p:to>
                                    </p:set>
                                    <p:animEffect transition="in" filter="fade">
                                      <p:cBhvr>
                                        <p:cTn id="53"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Spatial Data Sources</a:t>
            </a:r>
            <a:endParaRPr lang="en-US" dirty="0"/>
          </a:p>
        </p:txBody>
      </p:sp>
      <p:sp>
        <p:nvSpPr>
          <p:cNvPr id="3" name="Content Placeholder 2"/>
          <p:cNvSpPr>
            <a:spLocks noGrp="1"/>
          </p:cNvSpPr>
          <p:nvPr>
            <p:ph idx="1"/>
          </p:nvPr>
        </p:nvSpPr>
        <p:spPr/>
        <p:txBody>
          <a:bodyPr/>
          <a:lstStyle/>
          <a:p>
            <a:r>
              <a:rPr lang="en-US" dirty="0" smtClean="0"/>
              <a:t>Spatial data embedded in report</a:t>
            </a:r>
          </a:p>
          <a:p>
            <a:pPr lvl="1"/>
            <a:r>
              <a:rPr lang="en-US" sz="2400" dirty="0" smtClean="0"/>
              <a:t>United States country and state spatial data provided in Map Gallery</a:t>
            </a:r>
          </a:p>
          <a:p>
            <a:pPr lvl="1"/>
            <a:r>
              <a:rPr lang="en-US" sz="2400" dirty="0" smtClean="0"/>
              <a:t>Other regions can be added as custom reports to Map Gallery</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 y="3583335"/>
            <a:ext cx="2500000" cy="1826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3583335"/>
            <a:ext cx="2500000" cy="1826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bwMode="auto">
          <a:xfrm>
            <a:off x="842961" y="5371871"/>
            <a:ext cx="2500001"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United States</a:t>
            </a:r>
            <a:endParaRPr lang="en-US" sz="1800" dirty="0">
              <a:solidFill>
                <a:srgbClr val="FFCC29"/>
              </a:solidFill>
              <a:latin typeface="Tekton Pro" pitchFamily="34" charset="0"/>
            </a:endParaRPr>
          </a:p>
        </p:txBody>
      </p:sp>
      <p:sp>
        <p:nvSpPr>
          <p:cNvPr id="8" name="TextBox 7"/>
          <p:cNvSpPr txBox="1"/>
          <p:nvPr/>
        </p:nvSpPr>
        <p:spPr bwMode="auto">
          <a:xfrm>
            <a:off x="4991101" y="5362102"/>
            <a:ext cx="2538100"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Nevada</a:t>
            </a:r>
            <a:endParaRPr lang="en-US" sz="1800" dirty="0">
              <a:solidFill>
                <a:srgbClr val="FFCC29"/>
              </a:solidFill>
              <a:latin typeface="Tekton Pro" pitchFamily="34" charset="0"/>
            </a:endParaRPr>
          </a:p>
        </p:txBody>
      </p:sp>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4200" y="4540117"/>
            <a:ext cx="2393334" cy="1593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bwMode="auto">
          <a:xfrm>
            <a:off x="3124200" y="6065407"/>
            <a:ext cx="2393334"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France</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28542502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500"/>
                                        <p:tgtEl>
                                          <p:spTgt spid="205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051"/>
                                        </p:tgtEl>
                                        <p:attrNameLst>
                                          <p:attrName>style.visibility</p:attrName>
                                        </p:attrNameLst>
                                      </p:cBhvr>
                                      <p:to>
                                        <p:strVal val="visible"/>
                                      </p:to>
                                    </p:set>
                                    <p:animEffect transition="in" filter="fade">
                                      <p:cBhvr>
                                        <p:cTn id="25" dur="500"/>
                                        <p:tgtEl>
                                          <p:spTgt spid="20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fade">
                                      <p:cBhvr>
                                        <p:cTn id="33" dur="500"/>
                                        <p:tgtEl>
                                          <p:spTgt spid="3">
                                            <p:txEl>
                                              <p:pRg st="2" end="2"/>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nodeType="withEffect">
                                  <p:stCondLst>
                                    <p:cond delay="0"/>
                                  </p:stCondLst>
                                  <p:childTnLst>
                                    <p:set>
                                      <p:cBhvr>
                                        <p:cTn id="38" dur="1" fill="hold">
                                          <p:stCondLst>
                                            <p:cond delay="0"/>
                                          </p:stCondLst>
                                        </p:cTn>
                                        <p:tgtEl>
                                          <p:spTgt spid="2052"/>
                                        </p:tgtEl>
                                        <p:attrNameLst>
                                          <p:attrName>style.visibility</p:attrName>
                                        </p:attrNameLst>
                                      </p:cBhvr>
                                      <p:to>
                                        <p:strVal val="visible"/>
                                      </p:to>
                                    </p:set>
                                    <p:animEffect transition="in" filter="fade">
                                      <p:cBhvr>
                                        <p:cTn id="39"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Spatial Data Sources</a:t>
            </a:r>
            <a:endParaRPr lang="en-US" dirty="0"/>
          </a:p>
        </p:txBody>
      </p:sp>
      <p:sp>
        <p:nvSpPr>
          <p:cNvPr id="3" name="Content Placeholder 2"/>
          <p:cNvSpPr>
            <a:spLocks noGrp="1"/>
          </p:cNvSpPr>
          <p:nvPr>
            <p:ph idx="1"/>
          </p:nvPr>
        </p:nvSpPr>
        <p:spPr/>
        <p:txBody>
          <a:bodyPr/>
          <a:lstStyle/>
          <a:p>
            <a:r>
              <a:rPr lang="en-US" dirty="0" smtClean="0"/>
              <a:t>ESRI </a:t>
            </a:r>
            <a:r>
              <a:rPr lang="en-US" dirty="0" err="1" smtClean="0"/>
              <a:t>Shapefile</a:t>
            </a:r>
            <a:endParaRPr lang="en-US" dirty="0" smtClean="0"/>
          </a:p>
          <a:p>
            <a:pPr lvl="1"/>
            <a:r>
              <a:rPr lang="en-US" sz="2400" dirty="0" smtClean="0"/>
              <a:t>SHP file describes geographical or geometrical data</a:t>
            </a:r>
          </a:p>
          <a:p>
            <a:pPr lvl="1"/>
            <a:r>
              <a:rPr lang="en-US" sz="2400" dirty="0" smtClean="0"/>
              <a:t>DBF file must be available in same location as SHP file</a:t>
            </a:r>
          </a:p>
          <a:p>
            <a:r>
              <a:rPr lang="en-US" dirty="0" smtClean="0"/>
              <a:t>SQL Server spatial data</a:t>
            </a:r>
          </a:p>
          <a:p>
            <a:pPr lvl="1"/>
            <a:r>
              <a:rPr lang="en-US" sz="2400" dirty="0" smtClean="0"/>
              <a:t>Report dataset includes a spatial data column</a:t>
            </a:r>
          </a:p>
          <a:p>
            <a:pPr lvl="1"/>
            <a:r>
              <a:rPr lang="en-US" sz="2400" dirty="0" smtClean="0"/>
              <a:t>Each row in dataset becomes a separate map element</a:t>
            </a:r>
            <a:endParaRPr lang="en-US" sz="2400" dirty="0"/>
          </a:p>
        </p:txBody>
      </p:sp>
      <p:sp>
        <p:nvSpPr>
          <p:cNvPr id="6" name="TextBox 5"/>
          <p:cNvSpPr txBox="1"/>
          <p:nvPr/>
        </p:nvSpPr>
        <p:spPr bwMode="auto">
          <a:xfrm>
            <a:off x="3467090" y="1536209"/>
            <a:ext cx="5129823" cy="346249"/>
          </a:xfrm>
          <a:prstGeom prst="rect">
            <a:avLst/>
          </a:prstGeom>
          <a:noFill/>
          <a:ln w="9525">
            <a:noFill/>
            <a:miter lim="800000"/>
            <a:headEnd/>
            <a:tailEnd/>
          </a:ln>
        </p:spPr>
        <p:txBody>
          <a:bodyPr wrap="square" rtlCol="0">
            <a:spAutoFit/>
          </a:bodyPr>
          <a:lstStyle/>
          <a:p>
            <a:r>
              <a:rPr lang="en-US" sz="1800" dirty="0">
                <a:solidFill>
                  <a:srgbClr val="FFCC29"/>
                </a:solidFill>
                <a:latin typeface="Tekton Pro" pitchFamily="34" charset="0"/>
              </a:rPr>
              <a:t>Environmental Systems Research Institute</a:t>
            </a:r>
          </a:p>
        </p:txBody>
      </p:sp>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927" y="4428665"/>
            <a:ext cx="6216257" cy="884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bwMode="auto">
          <a:xfrm>
            <a:off x="4272084" y="5251151"/>
            <a:ext cx="2324100"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Spatial data column</a:t>
            </a:r>
            <a:endParaRPr lang="en-US" sz="1800" dirty="0">
              <a:solidFill>
                <a:srgbClr val="FFCC29"/>
              </a:solidFill>
              <a:latin typeface="Tekton Pro" pitchFamily="34" charset="0"/>
            </a:endParaRPr>
          </a:p>
        </p:txBody>
      </p:sp>
      <p:sp>
        <p:nvSpPr>
          <p:cNvPr id="7" name="Rounded Rectangle 6"/>
          <p:cNvSpPr/>
          <p:nvPr/>
        </p:nvSpPr>
        <p:spPr bwMode="auto">
          <a:xfrm>
            <a:off x="4272084" y="4244944"/>
            <a:ext cx="2476500" cy="1544278"/>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9" name="Right Brace 8"/>
          <p:cNvSpPr/>
          <p:nvPr/>
        </p:nvSpPr>
        <p:spPr bwMode="auto">
          <a:xfrm>
            <a:off x="6900984" y="4428665"/>
            <a:ext cx="381000" cy="884949"/>
          </a:xfrm>
          <a:prstGeom prst="rightBrace">
            <a:avLst/>
          </a:prstGeom>
          <a:noFill/>
          <a:ln w="25400" cap="flat" cmpd="sng" algn="ctr">
            <a:solidFill>
              <a:srgbClr val="FF0000"/>
            </a:solidFill>
            <a:prstDash val="solid"/>
            <a:round/>
            <a:headEnd type="none" w="med" len="med"/>
            <a:tailEnd type="none" w="med" len="med"/>
          </a:ln>
          <a:effectLst/>
        </p:spPr>
        <p:txBody>
          <a:bodyPr vert="horz" wrap="none" lIns="91440" tIns="45720" rIns="91440" bIns="45720" rtlCol="0" anchor="ctr" compatLnSpc="1"/>
          <a:lstStyle/>
          <a:p>
            <a:pPr marL="0" marR="0" indent="0" algn="ctr" defTabSz="914400" rtl="0" eaLnBrk="0" fontAlgn="base" latinLnBrk="0" hangingPunct="0">
              <a:lnSpc>
                <a:spcPct val="100000"/>
              </a:lnSpc>
              <a:spcBef>
                <a:spcPct val="0"/>
              </a:spcBef>
              <a:spcAft>
                <a:spcPct val="0"/>
              </a:spcAft>
              <a:buNone/>
              <a:tabLst/>
            </a:pPr>
            <a:endParaRPr kumimoji="0" lang="en-US" sz="1600" b="1" i="0" u="none" strike="noStrike" baseline="0">
              <a:solidFill>
                <a:schemeClr val="tx1">
                  <a:alpha val="100000"/>
                </a:schemeClr>
              </a:solidFill>
              <a:effectLst/>
              <a:latin typeface="Arial"/>
            </a:endParaRPr>
          </a:p>
        </p:txBody>
      </p:sp>
      <p:sp>
        <p:nvSpPr>
          <p:cNvPr id="19" name="TextBox 18"/>
          <p:cNvSpPr txBox="1"/>
          <p:nvPr/>
        </p:nvSpPr>
        <p:spPr bwMode="auto">
          <a:xfrm>
            <a:off x="7548683" y="4384411"/>
            <a:ext cx="1214315" cy="1343445"/>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Each row</a:t>
            </a:r>
            <a:br>
              <a:rPr lang="en-US" sz="1800" dirty="0" smtClean="0">
                <a:solidFill>
                  <a:srgbClr val="FFCC29"/>
                </a:solidFill>
                <a:latin typeface="Tekton Pro" pitchFamily="34" charset="0"/>
              </a:rPr>
            </a:br>
            <a:r>
              <a:rPr lang="en-US" sz="1800" dirty="0" smtClean="0">
                <a:solidFill>
                  <a:srgbClr val="FFCC29"/>
                </a:solidFill>
                <a:latin typeface="Tekton Pro" pitchFamily="34" charset="0"/>
              </a:rPr>
              <a:t>is</a:t>
            </a:r>
          </a:p>
          <a:p>
            <a:pPr algn="ctr"/>
            <a:r>
              <a:rPr lang="en-US" sz="1800" dirty="0" smtClean="0">
                <a:solidFill>
                  <a:srgbClr val="FFCC29"/>
                </a:solidFill>
                <a:latin typeface="Tekton Pro" pitchFamily="34" charset="0"/>
              </a:rPr>
              <a:t>separate map element</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24636724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500"/>
                                        <p:tgtEl>
                                          <p:spTgt spid="3">
                                            <p:txEl>
                                              <p:pRg st="5" end="5"/>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500"/>
                                        <p:tgtEl>
                                          <p:spTgt spid="9"/>
                                        </p:tgtEl>
                                      </p:cBhvr>
                                    </p:animEffect>
                                  </p:childTnLst>
                                </p:cTn>
                              </p:par>
                              <p:par>
                                <p:cTn id="55" presetID="1" presetClass="exit" presetSubtype="0" fill="hold" grpId="1" nodeType="withEffect">
                                  <p:stCondLst>
                                    <p:cond delay="0"/>
                                  </p:stCondLst>
                                  <p:childTnLst>
                                    <p:set>
                                      <p:cBhvr>
                                        <p:cTn id="56" dur="1" fill="hold">
                                          <p:stCondLst>
                                            <p:cond delay="0"/>
                                          </p:stCondLst>
                                        </p:cTn>
                                        <p:tgtEl>
                                          <p:spTgt spid="16"/>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6" grpId="1"/>
      <p:bldP spid="7" grpId="0" animBg="1"/>
      <p:bldP spid="7" grpId="1" animBg="1"/>
      <p:bldP spid="9" grpId="0" animBg="1"/>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Source Types</a:t>
            </a:r>
            <a:endParaRPr lang="en-US" dirty="0"/>
          </a:p>
        </p:txBody>
      </p:sp>
      <p:sp>
        <p:nvSpPr>
          <p:cNvPr id="3" name="Text Placeholder 2"/>
          <p:cNvSpPr>
            <a:spLocks noGrp="1"/>
          </p:cNvSpPr>
          <p:nvPr>
            <p:ph type="body" idx="1"/>
          </p:nvPr>
        </p:nvSpPr>
        <p:spPr>
          <a:xfrm>
            <a:off x="457200" y="1029017"/>
            <a:ext cx="8229600" cy="4495800"/>
          </a:xfrm>
        </p:spPr>
        <p:txBody>
          <a:bodyPr/>
          <a:lstStyle/>
          <a:p>
            <a:endParaRPr lang="en-US" dirty="0" smtClean="0"/>
          </a:p>
          <a:p>
            <a:r>
              <a:rPr lang="en-US" dirty="0" smtClean="0"/>
              <a:t>Shared data source</a:t>
            </a:r>
          </a:p>
          <a:p>
            <a:endParaRPr lang="en-US" dirty="0" smtClean="0"/>
          </a:p>
          <a:p>
            <a:pPr marL="576263" lvl="1" indent="0">
              <a:buNone/>
            </a:pPr>
            <a:endParaRPr lang="en-US" dirty="0"/>
          </a:p>
          <a:p>
            <a:pPr lvl="1"/>
            <a:endParaRPr lang="en-US" dirty="0" smtClean="0"/>
          </a:p>
          <a:p>
            <a:endParaRPr lang="en-US" dirty="0" smtClean="0"/>
          </a:p>
          <a:p>
            <a:r>
              <a:rPr lang="en-US" dirty="0" smtClean="0"/>
              <a:t>Embedded data source </a:t>
            </a:r>
          </a:p>
          <a:p>
            <a:pPr marL="576263" lvl="1" indent="0">
              <a:buNone/>
            </a:pPr>
            <a:endParaRPr lang="en-US"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2237220"/>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2389621"/>
            <a:ext cx="446594" cy="502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9220" y="3040880"/>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2502452"/>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Straight Arrow Connector 10"/>
          <p:cNvCxnSpPr/>
          <p:nvPr/>
        </p:nvCxnSpPr>
        <p:spPr bwMode="auto">
          <a:xfrm flipV="1">
            <a:off x="2590800" y="2439025"/>
            <a:ext cx="1905000" cy="201805"/>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cxnSp>
        <p:nvCxnSpPr>
          <p:cNvPr id="12" name="Straight Arrow Connector 11"/>
          <p:cNvCxnSpPr/>
          <p:nvPr/>
        </p:nvCxnSpPr>
        <p:spPr bwMode="auto">
          <a:xfrm>
            <a:off x="2590800" y="2692327"/>
            <a:ext cx="3356461" cy="0"/>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cxnSp>
        <p:nvCxnSpPr>
          <p:cNvPr id="15" name="Straight Arrow Connector 14"/>
          <p:cNvCxnSpPr/>
          <p:nvPr/>
        </p:nvCxnSpPr>
        <p:spPr bwMode="auto">
          <a:xfrm>
            <a:off x="2590800" y="2692327"/>
            <a:ext cx="2819400" cy="348553"/>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sp>
        <p:nvSpPr>
          <p:cNvPr id="19" name="Rectangle 18"/>
          <p:cNvSpPr/>
          <p:nvPr/>
        </p:nvSpPr>
        <p:spPr>
          <a:xfrm>
            <a:off x="838200" y="3040880"/>
            <a:ext cx="4572000" cy="539635"/>
          </a:xfrm>
          <a:prstGeom prst="rect">
            <a:avLst/>
          </a:prstGeom>
        </p:spPr>
        <p:txBody>
          <a:bodyPr>
            <a:spAutoFit/>
          </a:bodyPr>
          <a:lstStyle/>
          <a:p>
            <a:r>
              <a:rPr lang="en-US" sz="1600" dirty="0">
                <a:solidFill>
                  <a:srgbClr val="FFCC29"/>
                </a:solidFill>
                <a:latin typeface="Tekton Pro" pitchFamily="34" charset="0"/>
              </a:rPr>
              <a:t>Data Source=</a:t>
            </a:r>
            <a:r>
              <a:rPr lang="en-US" sz="1600" dirty="0" err="1">
                <a:solidFill>
                  <a:srgbClr val="FFCC29"/>
                </a:solidFill>
                <a:latin typeface="Tekton Pro" pitchFamily="34" charset="0"/>
              </a:rPr>
              <a:t>localhost;Initial</a:t>
            </a:r>
            <a:r>
              <a:rPr lang="en-US" sz="1600" dirty="0">
                <a:solidFill>
                  <a:srgbClr val="FFCC29"/>
                </a:solidFill>
                <a:latin typeface="Tekton Pro" pitchFamily="34" charset="0"/>
              </a:rPr>
              <a:t> Catalog=AdventureWorksDW2008R2</a:t>
            </a:r>
          </a:p>
        </p:txBody>
      </p:sp>
      <p:pic>
        <p:nvPicPr>
          <p:cNvPr id="2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1041" y="4512755"/>
            <a:ext cx="446594" cy="502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20"/>
          <p:cNvSpPr/>
          <p:nvPr/>
        </p:nvSpPr>
        <p:spPr>
          <a:xfrm>
            <a:off x="510441" y="5105400"/>
            <a:ext cx="3827097" cy="539635"/>
          </a:xfrm>
          <a:prstGeom prst="rect">
            <a:avLst/>
          </a:prstGeom>
        </p:spPr>
        <p:txBody>
          <a:bodyPr wrap="square">
            <a:spAutoFit/>
          </a:bodyPr>
          <a:lstStyle/>
          <a:p>
            <a:r>
              <a:rPr lang="en-US" sz="1600" dirty="0">
                <a:solidFill>
                  <a:srgbClr val="FFCC29"/>
                </a:solidFill>
                <a:latin typeface="Tekton Pro" pitchFamily="34" charset="0"/>
              </a:rPr>
              <a:t>Data Source=</a:t>
            </a:r>
            <a:r>
              <a:rPr lang="en-US" sz="1600" dirty="0" err="1">
                <a:solidFill>
                  <a:srgbClr val="FFCC29"/>
                </a:solidFill>
                <a:latin typeface="Tekton Pro" pitchFamily="34" charset="0"/>
              </a:rPr>
              <a:t>localhost;Initial</a:t>
            </a:r>
            <a:r>
              <a:rPr lang="en-US" sz="1600" dirty="0">
                <a:solidFill>
                  <a:srgbClr val="FFCC29"/>
                </a:solidFill>
                <a:latin typeface="Tekton Pro" pitchFamily="34" charset="0"/>
              </a:rPr>
              <a:t> Catalog=AdventureWorksDW2008R2</a:t>
            </a:r>
          </a:p>
        </p:txBody>
      </p:sp>
      <p:pic>
        <p:nvPicPr>
          <p:cNvPr id="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2300" y="4480307"/>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3" name="Straight Arrow Connector 22"/>
          <p:cNvCxnSpPr/>
          <p:nvPr/>
        </p:nvCxnSpPr>
        <p:spPr bwMode="auto">
          <a:xfrm flipV="1">
            <a:off x="2255470" y="4682111"/>
            <a:ext cx="716330" cy="1"/>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pic>
        <p:nvPicPr>
          <p:cNvPr id="2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0141" y="4578557"/>
            <a:ext cx="446594" cy="502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Rectangle 26"/>
          <p:cNvSpPr/>
          <p:nvPr/>
        </p:nvSpPr>
        <p:spPr>
          <a:xfrm>
            <a:off x="4739541" y="5122357"/>
            <a:ext cx="3718659" cy="539635"/>
          </a:xfrm>
          <a:prstGeom prst="rect">
            <a:avLst/>
          </a:prstGeom>
        </p:spPr>
        <p:txBody>
          <a:bodyPr wrap="square">
            <a:spAutoFit/>
          </a:bodyPr>
          <a:lstStyle/>
          <a:p>
            <a:r>
              <a:rPr lang="en-US" sz="1600" dirty="0">
                <a:solidFill>
                  <a:srgbClr val="FFCC29"/>
                </a:solidFill>
                <a:latin typeface="Tekton Pro" pitchFamily="34" charset="0"/>
              </a:rPr>
              <a:t>Data Source=</a:t>
            </a:r>
            <a:r>
              <a:rPr lang="en-US" sz="1600" dirty="0" err="1">
                <a:solidFill>
                  <a:srgbClr val="FFCC29"/>
                </a:solidFill>
                <a:latin typeface="Tekton Pro" pitchFamily="34" charset="0"/>
              </a:rPr>
              <a:t>localhost;Initial</a:t>
            </a:r>
            <a:r>
              <a:rPr lang="en-US" sz="1600" dirty="0">
                <a:solidFill>
                  <a:srgbClr val="FFCC29"/>
                </a:solidFill>
                <a:latin typeface="Tekton Pro" pitchFamily="34" charset="0"/>
              </a:rPr>
              <a:t> Catalog=AdventureWorksDW2008R2</a:t>
            </a:r>
          </a:p>
        </p:txBody>
      </p:sp>
      <p:pic>
        <p:nvPicPr>
          <p:cNvPr id="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4546109"/>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9" name="Straight Arrow Connector 28"/>
          <p:cNvCxnSpPr/>
          <p:nvPr/>
        </p:nvCxnSpPr>
        <p:spPr bwMode="auto">
          <a:xfrm flipV="1">
            <a:off x="6484570" y="4747913"/>
            <a:ext cx="716330" cy="1"/>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spTree>
    <p:extLst>
      <p:ext uri="{BB962C8B-B14F-4D97-AF65-F5344CB8AC3E}">
        <p14:creationId xmlns:p14="http://schemas.microsoft.com/office/powerpoint/2010/main" val="9795547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fade">
                                      <p:cBhvr>
                                        <p:cTn id="41" dur="500"/>
                                        <p:tgtEl>
                                          <p:spTgt spid="3">
                                            <p:txEl>
                                              <p:pRg st="6" end="6"/>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par>
                                <p:cTn id="53" presetID="10" presetClass="entr" presetSubtype="0"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par>
                          <p:cTn id="56" fill="hold">
                            <p:stCondLst>
                              <p:cond delay="500"/>
                            </p:stCondLst>
                            <p:childTnLst>
                              <p:par>
                                <p:cTn id="57" presetID="10" presetClass="entr" presetSubtype="0"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par>
                                <p:cTn id="63" presetID="10" presetClass="entr" presetSubtype="0" fill="hold"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500"/>
                                        <p:tgtEl>
                                          <p:spTgt spid="29"/>
                                        </p:tgtEl>
                                      </p:cBhvr>
                                    </p:animEffect>
                                  </p:childTnLst>
                                </p:cTn>
                              </p:par>
                              <p:par>
                                <p:cTn id="66" presetID="10" presetClass="entr" presetSubtype="0" fill="hold"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379048" y="1773692"/>
            <a:ext cx="4105358" cy="2872581"/>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4000" b="1" i="0" u="none" strike="noStrike" cap="none" normalizeH="0" baseline="0" dirty="0" smtClean="0">
              <a:ln>
                <a:noFill/>
              </a:ln>
              <a:solidFill>
                <a:srgbClr val="FFCC00"/>
              </a:solidFill>
              <a:effectLst/>
              <a:latin typeface="Eurostile" pitchFamily="34" charset="0"/>
            </a:endParaRPr>
          </a:p>
          <a:p>
            <a:pPr marL="0" marR="0" indent="0" algn="l" defTabSz="914400" rtl="0" eaLnBrk="1" fontAlgn="base" latinLnBrk="0" hangingPunct="1">
              <a:lnSpc>
                <a:spcPct val="90000"/>
              </a:lnSpc>
              <a:spcBef>
                <a:spcPct val="0"/>
              </a:spcBef>
              <a:spcAft>
                <a:spcPct val="0"/>
              </a:spcAft>
              <a:buClrTx/>
              <a:buSzTx/>
              <a:buFontTx/>
              <a:buNone/>
              <a:tabLst/>
            </a:pPr>
            <a:endParaRPr lang="en-US" dirty="0"/>
          </a:p>
          <a:p>
            <a:pPr marL="0" marR="0" indent="0" algn="l" defTabSz="914400" rtl="0" eaLnBrk="1" fontAlgn="base" latinLnBrk="0" hangingPunct="1">
              <a:lnSpc>
                <a:spcPct val="90000"/>
              </a:lnSpc>
              <a:spcBef>
                <a:spcPct val="0"/>
              </a:spcBef>
              <a:spcAft>
                <a:spcPct val="0"/>
              </a:spcAft>
              <a:buClrTx/>
              <a:buSzTx/>
              <a:buFontTx/>
              <a:buNone/>
              <a:tabLst/>
            </a:pPr>
            <a:endParaRPr kumimoji="0" lang="en-US" sz="4000" b="1" i="0" u="none" strike="noStrike" cap="none" normalizeH="0" baseline="0" dirty="0" smtClean="0">
              <a:ln>
                <a:noFill/>
              </a:ln>
              <a:solidFill>
                <a:srgbClr val="FFCC00"/>
              </a:solidFill>
              <a:effectLst/>
              <a:latin typeface="Eurostile" pitchFamily="34" charset="0"/>
            </a:endParaRPr>
          </a:p>
          <a:p>
            <a:pPr marL="0" marR="0" indent="0" algn="l" defTabSz="914400" rtl="0" eaLnBrk="1" fontAlgn="base" latinLnBrk="0" hangingPunct="1">
              <a:lnSpc>
                <a:spcPct val="90000"/>
              </a:lnSpc>
              <a:spcBef>
                <a:spcPct val="0"/>
              </a:spcBef>
              <a:spcAft>
                <a:spcPct val="0"/>
              </a:spcAft>
              <a:buClrTx/>
              <a:buSzTx/>
              <a:buFontTx/>
              <a:buNone/>
              <a:tabLst/>
            </a:pPr>
            <a:endParaRPr lang="en-US" dirty="0"/>
          </a:p>
          <a:p>
            <a:pPr marL="0" marR="0" indent="0" algn="l" defTabSz="914400" rtl="0" eaLnBrk="1" fontAlgn="base" latinLnBrk="0" hangingPunct="1">
              <a:lnSpc>
                <a:spcPct val="90000"/>
              </a:lnSpc>
              <a:spcBef>
                <a:spcPct val="0"/>
              </a:spcBef>
              <a:spcAft>
                <a:spcPct val="0"/>
              </a:spcAft>
              <a:buClrTx/>
              <a:buSzTx/>
              <a:buFontTx/>
              <a:buNone/>
              <a:tabLst/>
            </a:pPr>
            <a:endParaRPr kumimoji="0" lang="en-US" sz="4000" b="1" i="0" u="none" strike="noStrike" cap="none" normalizeH="0" baseline="0" dirty="0" smtClean="0">
              <a:ln>
                <a:noFill/>
              </a:ln>
              <a:solidFill>
                <a:srgbClr val="FFCC00"/>
              </a:solidFill>
              <a:effectLst/>
              <a:latin typeface="Eurostile" pitchFamily="34" charset="0"/>
            </a:endParaRPr>
          </a:p>
        </p:txBody>
      </p:sp>
      <p:sp>
        <p:nvSpPr>
          <p:cNvPr id="2" name="Title 1"/>
          <p:cNvSpPr>
            <a:spLocks noGrp="1"/>
          </p:cNvSpPr>
          <p:nvPr>
            <p:ph type="title"/>
          </p:nvPr>
        </p:nvSpPr>
        <p:spPr>
          <a:xfrm>
            <a:off x="227013" y="228600"/>
            <a:ext cx="8683625" cy="713016"/>
          </a:xfrm>
        </p:spPr>
        <p:txBody>
          <a:bodyPr/>
          <a:lstStyle/>
          <a:p>
            <a:r>
              <a:rPr lang="en-US" dirty="0" smtClean="0"/>
              <a:t>Map View Options</a:t>
            </a:r>
            <a:endParaRPr lang="en-US" dirty="0"/>
          </a:p>
        </p:txBody>
      </p:sp>
      <p:sp>
        <p:nvSpPr>
          <p:cNvPr id="3" name="Content Placeholder 2"/>
          <p:cNvSpPr>
            <a:spLocks noGrp="1"/>
          </p:cNvSpPr>
          <p:nvPr>
            <p:ph idx="1"/>
          </p:nvPr>
        </p:nvSpPr>
        <p:spPr/>
        <p:txBody>
          <a:bodyPr/>
          <a:lstStyle/>
          <a:p>
            <a:r>
              <a:rPr lang="en-US" dirty="0" smtClean="0"/>
              <a:t>Adjust zoom level</a:t>
            </a:r>
          </a:p>
          <a:p>
            <a:r>
              <a:rPr lang="en-US" dirty="0" smtClean="0"/>
              <a:t>Change center point</a:t>
            </a:r>
          </a:p>
          <a:p>
            <a:r>
              <a:rPr lang="en-US" dirty="0" smtClean="0"/>
              <a:t>Crop map</a:t>
            </a:r>
          </a:p>
          <a:p>
            <a:r>
              <a:rPr lang="en-US" dirty="0" smtClean="0"/>
              <a:t>Add Bing Maps layer</a:t>
            </a:r>
          </a:p>
          <a:p>
            <a:r>
              <a:rPr lang="en-US" dirty="0" smtClean="0"/>
              <a:t>Embed map data </a:t>
            </a:r>
            <a:br>
              <a:rPr lang="en-US" dirty="0" smtClean="0"/>
            </a:br>
            <a:r>
              <a:rPr lang="en-US" sz="2400" b="0" dirty="0" smtClean="0">
                <a:solidFill>
                  <a:srgbClr val="FFCC29"/>
                </a:solidFill>
                <a:latin typeface="Tekton Pro" pitchFamily="34" charset="0"/>
              </a:rPr>
              <a:t>(ESRI and spatial data </a:t>
            </a:r>
            <a:br>
              <a:rPr lang="en-US" sz="2400" b="0" dirty="0" smtClean="0">
                <a:solidFill>
                  <a:srgbClr val="FFCC29"/>
                </a:solidFill>
                <a:latin typeface="Tekton Pro" pitchFamily="34" charset="0"/>
              </a:rPr>
            </a:br>
            <a:r>
              <a:rPr lang="en-US" sz="2400" b="0" dirty="0" smtClean="0">
                <a:solidFill>
                  <a:srgbClr val="FFCC29"/>
                </a:solidFill>
                <a:latin typeface="Tekton Pro" pitchFamily="34" charset="0"/>
              </a:rPr>
              <a:t>sources only)</a:t>
            </a:r>
            <a:endParaRPr lang="en-US" sz="2400" b="0" dirty="0">
              <a:solidFill>
                <a:srgbClr val="FFCC29"/>
              </a:solidFill>
              <a:latin typeface="Tekton Pro" pitchFamily="34" charset="0"/>
            </a:endParaRPr>
          </a:p>
        </p:txBody>
      </p:sp>
      <p:pic>
        <p:nvPicPr>
          <p:cNvPr id="10242" name="Picture 2" descr="SNAGHTML198fda4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4495" y="1676400"/>
            <a:ext cx="4169905" cy="3025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p:cNvSpPr/>
          <p:nvPr/>
        </p:nvSpPr>
        <p:spPr bwMode="auto">
          <a:xfrm>
            <a:off x="4610101" y="2705100"/>
            <a:ext cx="457200" cy="91440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7" name="Rounded Rectangle 6"/>
          <p:cNvSpPr/>
          <p:nvPr/>
        </p:nvSpPr>
        <p:spPr bwMode="auto">
          <a:xfrm>
            <a:off x="4591049" y="2305050"/>
            <a:ext cx="495301" cy="45720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8" name="Rounded Rectangle 7"/>
          <p:cNvSpPr/>
          <p:nvPr/>
        </p:nvSpPr>
        <p:spPr bwMode="auto">
          <a:xfrm>
            <a:off x="4648200" y="4138162"/>
            <a:ext cx="1200149" cy="129038"/>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9" name="Rounded Rectangle 8"/>
          <p:cNvSpPr/>
          <p:nvPr/>
        </p:nvSpPr>
        <p:spPr bwMode="auto">
          <a:xfrm>
            <a:off x="4648200" y="4229100"/>
            <a:ext cx="1200149" cy="22860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10" name="Rounded Rectangle 9"/>
          <p:cNvSpPr/>
          <p:nvPr/>
        </p:nvSpPr>
        <p:spPr bwMode="auto">
          <a:xfrm>
            <a:off x="4649999" y="4044710"/>
            <a:ext cx="1200149" cy="129038"/>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4" name="Rectangle 3"/>
          <p:cNvSpPr/>
          <p:nvPr/>
        </p:nvSpPr>
        <p:spPr bwMode="auto">
          <a:xfrm>
            <a:off x="5747501" y="372256"/>
            <a:ext cx="1915833" cy="602179"/>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4000" b="1" i="0" u="none" strike="noStrike" cap="none" normalizeH="0" baseline="0" smtClean="0">
              <a:ln>
                <a:noFill/>
              </a:ln>
              <a:solidFill>
                <a:srgbClr val="FFCC00"/>
              </a:solidFill>
              <a:effectLst/>
              <a:latin typeface="Eurostile" pitchFamily="34" charset="0"/>
            </a:endParaRPr>
          </a:p>
        </p:txBody>
      </p:sp>
    </p:spTree>
    <p:extLst>
      <p:ext uri="{BB962C8B-B14F-4D97-AF65-F5344CB8AC3E}">
        <p14:creationId xmlns:p14="http://schemas.microsoft.com/office/powerpoint/2010/main" val="4610642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 presetClass="exit" presetSubtype="0" fill="hold" grpId="1" nodeType="withEffect">
                                  <p:stCondLst>
                                    <p:cond delay="0"/>
                                  </p:stCondLst>
                                  <p:childTnLst>
                                    <p:set>
                                      <p:cBhvr>
                                        <p:cTn id="17" dur="1" fill="hold">
                                          <p:stCondLst>
                                            <p:cond delay="0"/>
                                          </p:stCondLst>
                                        </p:cTn>
                                        <p:tgtEl>
                                          <p:spTgt spid="6"/>
                                        </p:tgtEl>
                                        <p:attrNameLst>
                                          <p:attrName>style.visibility</p:attrName>
                                        </p:attrNameLst>
                                      </p:cBhvr>
                                      <p:to>
                                        <p:strVal val="hidden"/>
                                      </p:to>
                                    </p:set>
                                  </p:childTnLst>
                                </p:cTn>
                              </p:par>
                              <p:par>
                                <p:cTn id="18" presetID="10"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500"/>
                                        <p:tgtEl>
                                          <p:spTgt spid="3">
                                            <p:txEl>
                                              <p:pRg st="2" end="2"/>
                                            </p:txEl>
                                          </p:spTgt>
                                        </p:tgtEl>
                                      </p:cBhvr>
                                    </p:animEffect>
                                  </p:childTnLst>
                                </p:cTn>
                              </p:par>
                              <p:par>
                                <p:cTn id="26" presetID="1" presetClass="exit" presetSubtype="0" fill="hold" grpId="1" nodeType="withEffect">
                                  <p:stCondLst>
                                    <p:cond delay="0"/>
                                  </p:stCondLst>
                                  <p:childTnLst>
                                    <p:set>
                                      <p:cBhvr>
                                        <p:cTn id="27" dur="1" fill="hold">
                                          <p:stCondLst>
                                            <p:cond delay="0"/>
                                          </p:stCondLst>
                                        </p:cTn>
                                        <p:tgtEl>
                                          <p:spTgt spid="7"/>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500"/>
                                        <p:tgtEl>
                                          <p:spTgt spid="3">
                                            <p:txEl>
                                              <p:pRg st="3" end="3"/>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 presetClass="exit" presetSubtype="0" fill="hold" grpId="1" nodeType="withEffect">
                                  <p:stCondLst>
                                    <p:cond delay="0"/>
                                  </p:stCondLst>
                                  <p:childTnLst>
                                    <p:set>
                                      <p:cBhvr>
                                        <p:cTn id="40" dur="1" fill="hold">
                                          <p:stCondLst>
                                            <p:cond delay="0"/>
                                          </p:stCondLst>
                                        </p:cTn>
                                        <p:tgtEl>
                                          <p:spTgt spid="8"/>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animEffect transition="in" filter="fade">
                                      <p:cBhvr>
                                        <p:cTn id="45" dur="500"/>
                                        <p:tgtEl>
                                          <p:spTgt spid="3">
                                            <p:txEl>
                                              <p:pRg st="4" end="4"/>
                                            </p:txEl>
                                          </p:spTgt>
                                        </p:tgtEl>
                                      </p:cBhvr>
                                    </p:animEffect>
                                  </p:childTnLst>
                                </p:cTn>
                              </p:par>
                              <p:par>
                                <p:cTn id="46" presetID="1" presetClass="exit" presetSubtype="0" fill="hold" grpId="1" nodeType="withEffect">
                                  <p:stCondLst>
                                    <p:cond delay="0"/>
                                  </p:stCondLst>
                                  <p:childTnLst>
                                    <p:set>
                                      <p:cBhvr>
                                        <p:cTn id="47" dur="1" fill="hold">
                                          <p:stCondLst>
                                            <p:cond delay="0"/>
                                          </p:stCondLst>
                                        </p:cTn>
                                        <p:tgtEl>
                                          <p:spTgt spid="9"/>
                                        </p:tgtEl>
                                        <p:attrNameLst>
                                          <p:attrName>style.visibility</p:attrName>
                                        </p:attrNameLst>
                                      </p:cBhvr>
                                      <p:to>
                                        <p:strVal val="hidden"/>
                                      </p:to>
                                    </p:set>
                                  </p:childTnLst>
                                </p:cTn>
                              </p:par>
                              <p:par>
                                <p:cTn id="48" presetID="10"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8" grpId="1" animBg="1"/>
      <p:bldP spid="9" grpId="0" animBg="1"/>
      <p:bldP spid="9" grpId="1" animBg="1"/>
      <p:bldP spid="10"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Analytical Dataset</a:t>
            </a:r>
            <a:endParaRPr lang="en-US" dirty="0"/>
          </a:p>
        </p:txBody>
      </p:sp>
      <p:sp>
        <p:nvSpPr>
          <p:cNvPr id="3" name="Content Placeholder 2"/>
          <p:cNvSpPr>
            <a:spLocks noGrp="1"/>
          </p:cNvSpPr>
          <p:nvPr>
            <p:ph idx="1"/>
          </p:nvPr>
        </p:nvSpPr>
        <p:spPr/>
        <p:txBody>
          <a:bodyPr/>
          <a:lstStyle/>
          <a:p>
            <a:r>
              <a:rPr lang="en-US" sz="2400" dirty="0" smtClean="0"/>
              <a:t>Additional dataset associated with map</a:t>
            </a:r>
          </a:p>
          <a:p>
            <a:r>
              <a:rPr lang="en-US" sz="2400" dirty="0" smtClean="0"/>
              <a:t>One or more fields uniquely identify row in spatial dataset</a:t>
            </a:r>
          </a:p>
          <a:p>
            <a:r>
              <a:rPr lang="en-US" sz="2400" dirty="0" smtClean="0"/>
              <a:t>Matching fields must have same data type and formatting</a:t>
            </a:r>
          </a:p>
          <a:p>
            <a:r>
              <a:rPr lang="en-US" sz="2400" dirty="0" smtClean="0"/>
              <a:t>One or more analytical fields provide numeric data for aggregation </a:t>
            </a:r>
          </a:p>
          <a:p>
            <a:pPr lvl="1"/>
            <a:r>
              <a:rPr lang="en-US" sz="2000" dirty="0" smtClean="0"/>
              <a:t>Or you can derive a count from non-numeric data</a:t>
            </a:r>
          </a:p>
          <a:p>
            <a:endParaRPr lang="en-US" dirty="0"/>
          </a:p>
        </p:txBody>
      </p:sp>
      <p:pic>
        <p:nvPicPr>
          <p:cNvPr id="3076" name="Picture 4" descr="C:\Users\smisner\AppData\Local\Temp\SNAGHTML159fca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4028822"/>
            <a:ext cx="4467225" cy="1247775"/>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le 5"/>
          <p:cNvSpPr/>
          <p:nvPr/>
        </p:nvSpPr>
        <p:spPr bwMode="auto">
          <a:xfrm>
            <a:off x="3352798" y="3876422"/>
            <a:ext cx="1066799" cy="1243013"/>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5" name="TextBox 4"/>
          <p:cNvSpPr txBox="1"/>
          <p:nvPr/>
        </p:nvSpPr>
        <p:spPr bwMode="auto">
          <a:xfrm>
            <a:off x="2933697" y="5295647"/>
            <a:ext cx="1905000" cy="844847"/>
          </a:xfrm>
          <a:prstGeom prst="rect">
            <a:avLst/>
          </a:prstGeom>
          <a:noFill/>
          <a:ln w="9525">
            <a:noFill/>
            <a:miter lim="800000"/>
            <a:headEnd/>
            <a:tailEnd/>
          </a:ln>
        </p:spPr>
        <p:txBody>
          <a:bodyPr wrap="square" rtlCol="0">
            <a:spAutoFit/>
          </a:bodyPr>
          <a:lstStyle/>
          <a:p>
            <a:pPr algn="ctr"/>
            <a:r>
              <a:rPr lang="en-US" sz="1800" dirty="0" smtClean="0">
                <a:solidFill>
                  <a:schemeClr val="tx2"/>
                </a:solidFill>
                <a:latin typeface="Tekton Pro" pitchFamily="34" charset="0"/>
              </a:rPr>
              <a:t>Matches column in spatial dataset</a:t>
            </a:r>
            <a:endParaRPr lang="en-US" sz="1800" dirty="0">
              <a:solidFill>
                <a:schemeClr val="tx2"/>
              </a:solidFill>
              <a:latin typeface="Tekton Pro" pitchFamily="34" charset="0"/>
            </a:endParaRPr>
          </a:p>
        </p:txBody>
      </p:sp>
      <p:sp>
        <p:nvSpPr>
          <p:cNvPr id="9" name="Rounded Rectangle 8"/>
          <p:cNvSpPr/>
          <p:nvPr/>
        </p:nvSpPr>
        <p:spPr bwMode="auto">
          <a:xfrm>
            <a:off x="5524501" y="3876422"/>
            <a:ext cx="1066799" cy="1243013"/>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10" name="TextBox 9"/>
          <p:cNvSpPr txBox="1"/>
          <p:nvPr/>
        </p:nvSpPr>
        <p:spPr bwMode="auto">
          <a:xfrm>
            <a:off x="5105400" y="5295647"/>
            <a:ext cx="1905000" cy="1094146"/>
          </a:xfrm>
          <a:prstGeom prst="rect">
            <a:avLst/>
          </a:prstGeom>
          <a:noFill/>
          <a:ln w="9525">
            <a:noFill/>
            <a:miter lim="800000"/>
            <a:headEnd/>
            <a:tailEnd/>
          </a:ln>
        </p:spPr>
        <p:txBody>
          <a:bodyPr wrap="square" rtlCol="0">
            <a:spAutoFit/>
          </a:bodyPr>
          <a:lstStyle/>
          <a:p>
            <a:pPr algn="ctr"/>
            <a:r>
              <a:rPr lang="en-US" sz="1800" dirty="0" smtClean="0">
                <a:solidFill>
                  <a:schemeClr val="tx2"/>
                </a:solidFill>
                <a:latin typeface="Tekton Pro" pitchFamily="34" charset="0"/>
              </a:rPr>
              <a:t>Data to</a:t>
            </a:r>
            <a:br>
              <a:rPr lang="en-US" sz="1800" dirty="0" smtClean="0">
                <a:solidFill>
                  <a:schemeClr val="tx2"/>
                </a:solidFill>
                <a:latin typeface="Tekton Pro" pitchFamily="34" charset="0"/>
              </a:rPr>
            </a:br>
            <a:r>
              <a:rPr lang="en-US" sz="1800" dirty="0" smtClean="0">
                <a:solidFill>
                  <a:schemeClr val="tx2"/>
                </a:solidFill>
                <a:latin typeface="Tekton Pro" pitchFamily="34" charset="0"/>
              </a:rPr>
              <a:t>aggregate for</a:t>
            </a:r>
          </a:p>
          <a:p>
            <a:pPr algn="ctr"/>
            <a:r>
              <a:rPr lang="en-US" sz="1800" dirty="0" smtClean="0">
                <a:solidFill>
                  <a:schemeClr val="tx2"/>
                </a:solidFill>
                <a:latin typeface="Tekton Pro" pitchFamily="34" charset="0"/>
              </a:rPr>
              <a:t>color, marker, etc.</a:t>
            </a:r>
            <a:endParaRPr lang="en-US" sz="1800" dirty="0">
              <a:solidFill>
                <a:schemeClr val="tx2"/>
              </a:solidFill>
              <a:latin typeface="Tekton Pro" pitchFamily="34" charset="0"/>
            </a:endParaRPr>
          </a:p>
        </p:txBody>
      </p:sp>
    </p:spTree>
    <p:extLst>
      <p:ext uri="{BB962C8B-B14F-4D97-AF65-F5344CB8AC3E}">
        <p14:creationId xmlns:p14="http://schemas.microsoft.com/office/powerpoint/2010/main" val="9311517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076"/>
                                        </p:tgtEl>
                                        <p:attrNameLst>
                                          <p:attrName>style.visibility</p:attrName>
                                        </p:attrNameLst>
                                      </p:cBhvr>
                                      <p:to>
                                        <p:strVal val="visible"/>
                                      </p:to>
                                    </p:set>
                                    <p:animEffect transition="in" filter="fade">
                                      <p:cBhvr>
                                        <p:cTn id="10" dur="500"/>
                                        <p:tgtEl>
                                          <p:spTgt spid="307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5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500"/>
                                        <p:tgtEl>
                                          <p:spTgt spid="3">
                                            <p:txEl>
                                              <p:pRg st="3" end="3"/>
                                            </p:txEl>
                                          </p:spTgt>
                                        </p:tgtEl>
                                      </p:cBhvr>
                                    </p:animEffect>
                                  </p:childTnLst>
                                </p:cTn>
                              </p:par>
                              <p:par>
                                <p:cTn id="31" presetID="1" presetClass="exit" presetSubtype="0" fill="hold" grpId="1" nodeType="withEffect">
                                  <p:stCondLst>
                                    <p:cond delay="0"/>
                                  </p:stCondLst>
                                  <p:childTnLst>
                                    <p:set>
                                      <p:cBhvr>
                                        <p:cTn id="32" dur="1" fill="hold">
                                          <p:stCondLst>
                                            <p:cond delay="0"/>
                                          </p:stCondLst>
                                        </p:cTn>
                                        <p:tgtEl>
                                          <p:spTgt spid="6"/>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5"/>
                                        </p:tgtEl>
                                        <p:attrNameLst>
                                          <p:attrName>style.visibility</p:attrName>
                                        </p:attrNameLst>
                                      </p:cBhvr>
                                      <p:to>
                                        <p:strVal val="hidden"/>
                                      </p:to>
                                    </p:set>
                                  </p:childTnLst>
                                </p:cTn>
                              </p:par>
                              <p:par>
                                <p:cTn id="35" presetID="10"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
                                            <p:txEl>
                                              <p:pRg st="4" end="4"/>
                                            </p:txEl>
                                          </p:spTgt>
                                        </p:tgtEl>
                                        <p:attrNameLst>
                                          <p:attrName>style.visibility</p:attrName>
                                        </p:attrNameLst>
                                      </p:cBhvr>
                                      <p:to>
                                        <p:strVal val="visible"/>
                                      </p:to>
                                    </p:set>
                                    <p:animEffect transition="in" filter="fade">
                                      <p:cBhvr>
                                        <p:cTn id="4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5" grpId="0"/>
      <p:bldP spid="5" grpId="1"/>
      <p:bldP spid="9" grpId="0" animBg="1"/>
      <p:bldP spid="1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Spatial and Analytical Dataset Matching</a:t>
            </a:r>
            <a:endParaRPr lang="en-US" dirty="0"/>
          </a:p>
        </p:txBody>
      </p:sp>
      <p:sp>
        <p:nvSpPr>
          <p:cNvPr id="3" name="Content Placeholder 2"/>
          <p:cNvSpPr>
            <a:spLocks noGrp="1"/>
          </p:cNvSpPr>
          <p:nvPr>
            <p:ph idx="1"/>
          </p:nvPr>
        </p:nvSpPr>
        <p:spPr/>
        <p:txBody>
          <a:bodyPr/>
          <a:lstStyle/>
          <a:p>
            <a:r>
              <a:rPr lang="en-US" dirty="0" smtClean="0"/>
              <a:t>Match spatial data fields between datasets</a:t>
            </a:r>
            <a:endParaRPr lang="en-US" dirty="0"/>
          </a:p>
        </p:txBody>
      </p:sp>
      <p:pic>
        <p:nvPicPr>
          <p:cNvPr id="12290"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1981200"/>
            <a:ext cx="5219700" cy="379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p:cNvSpPr/>
          <p:nvPr/>
        </p:nvSpPr>
        <p:spPr bwMode="auto">
          <a:xfrm>
            <a:off x="2743200" y="3136798"/>
            <a:ext cx="1200149" cy="141942"/>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7" name="Rounded Rectangle 6"/>
          <p:cNvSpPr/>
          <p:nvPr/>
        </p:nvSpPr>
        <p:spPr bwMode="auto">
          <a:xfrm>
            <a:off x="3352801" y="3581400"/>
            <a:ext cx="1066799" cy="91440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8" name="Rounded Rectangle 7"/>
          <p:cNvSpPr/>
          <p:nvPr/>
        </p:nvSpPr>
        <p:spPr bwMode="auto">
          <a:xfrm>
            <a:off x="4876800" y="3136798"/>
            <a:ext cx="1200149" cy="141942"/>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10" name="Rounded Rectangle 9"/>
          <p:cNvSpPr/>
          <p:nvPr/>
        </p:nvSpPr>
        <p:spPr bwMode="auto">
          <a:xfrm>
            <a:off x="3028951" y="4514850"/>
            <a:ext cx="742949" cy="91440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11" name="Rounded Rectangle 10"/>
          <p:cNvSpPr/>
          <p:nvPr/>
        </p:nvSpPr>
        <p:spPr bwMode="auto">
          <a:xfrm>
            <a:off x="2152652" y="3048000"/>
            <a:ext cx="5048248" cy="45720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6673037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 presetClass="exit" presetSubtype="0" fill="hold" grpId="1" nodeType="withEffect">
                                  <p:stCondLst>
                                    <p:cond delay="0"/>
                                  </p:stCondLst>
                                  <p:childTnLst>
                                    <p:set>
                                      <p:cBhvr>
                                        <p:cTn id="14" dur="1" fill="hold">
                                          <p:stCondLst>
                                            <p:cond delay="0"/>
                                          </p:stCondLst>
                                        </p:cTn>
                                        <p:tgtEl>
                                          <p:spTgt spid="1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 presetClass="exit" presetSubtype="0" fill="hold" grpId="1" nodeType="withEffect">
                                  <p:stCondLst>
                                    <p:cond delay="0"/>
                                  </p:stCondLst>
                                  <p:childTnLst>
                                    <p:set>
                                      <p:cBhvr>
                                        <p:cTn id="26" dur="1" fill="hold">
                                          <p:stCondLst>
                                            <p:cond delay="0"/>
                                          </p:stCondLst>
                                        </p:cTn>
                                        <p:tgtEl>
                                          <p:spTgt spid="6"/>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7"/>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10" grpId="0" animBg="1"/>
      <p:bldP spid="11" grpId="0" animBg="1"/>
      <p:bldP spid="11"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Visualization Options</a:t>
            </a:r>
            <a:endParaRPr lang="en-US" dirty="0"/>
          </a:p>
        </p:txBody>
      </p:sp>
      <p:sp>
        <p:nvSpPr>
          <p:cNvPr id="3" name="Content Placeholder 2"/>
          <p:cNvSpPr>
            <a:spLocks noGrp="1"/>
          </p:cNvSpPr>
          <p:nvPr>
            <p:ph idx="1"/>
          </p:nvPr>
        </p:nvSpPr>
        <p:spPr>
          <a:xfrm>
            <a:off x="457200" y="1524000"/>
            <a:ext cx="8229600" cy="4953000"/>
          </a:xfrm>
        </p:spPr>
        <p:txBody>
          <a:bodyPr>
            <a:normAutofit fontScale="92500" lnSpcReduction="10000"/>
          </a:bodyPr>
          <a:lstStyle/>
          <a:p>
            <a:r>
              <a:rPr lang="en-US" dirty="0" smtClean="0"/>
              <a:t>Apply theme for predefined formatting options</a:t>
            </a:r>
          </a:p>
          <a:p>
            <a:r>
              <a:rPr lang="en-US" dirty="0" smtClean="0"/>
              <a:t>Select value to visualize in map</a:t>
            </a:r>
          </a:p>
          <a:p>
            <a:pPr lvl="1"/>
            <a:r>
              <a:rPr lang="en-US" dirty="0" smtClean="0"/>
              <a:t>Sum of numeric fields in analytical dataset</a:t>
            </a:r>
          </a:p>
          <a:p>
            <a:pPr lvl="1"/>
            <a:r>
              <a:rPr lang="en-US" dirty="0" smtClean="0"/>
              <a:t>Count of non-numeric fields </a:t>
            </a:r>
            <a:br>
              <a:rPr lang="en-US" dirty="0" smtClean="0"/>
            </a:br>
            <a:r>
              <a:rPr lang="en-US" dirty="0" smtClean="0"/>
              <a:t>in either dataset</a:t>
            </a:r>
          </a:p>
          <a:p>
            <a:pPr lvl="1"/>
            <a:r>
              <a:rPr lang="en-US" dirty="0" smtClean="0"/>
              <a:t>Explicit field in either dataset</a:t>
            </a:r>
          </a:p>
          <a:p>
            <a:r>
              <a:rPr lang="en-US" dirty="0" smtClean="0"/>
              <a:t>Assign color rule</a:t>
            </a:r>
          </a:p>
          <a:p>
            <a:pPr lvl="1"/>
            <a:r>
              <a:rPr lang="en-US" dirty="0" smtClean="0"/>
              <a:t>Two or three color palette</a:t>
            </a:r>
            <a:br>
              <a:rPr lang="en-US" dirty="0" smtClean="0"/>
            </a:br>
            <a:r>
              <a:rPr lang="en-US" dirty="0" smtClean="0"/>
              <a:t>for spectrum</a:t>
            </a:r>
          </a:p>
          <a:p>
            <a:pPr lvl="1"/>
            <a:r>
              <a:rPr lang="en-US" dirty="0" smtClean="0"/>
              <a:t>First color identifies lowest values</a:t>
            </a:r>
          </a:p>
          <a:p>
            <a:pPr lvl="1"/>
            <a:r>
              <a:rPr lang="en-US" dirty="0" smtClean="0"/>
              <a:t>Last color identifies highest values</a:t>
            </a:r>
          </a:p>
          <a:p>
            <a:r>
              <a:rPr lang="en-US" dirty="0" smtClean="0"/>
              <a:t>Optionally display labels on map</a:t>
            </a:r>
            <a:endParaRPr lang="en-US" dirty="0"/>
          </a:p>
        </p:txBody>
      </p:sp>
    </p:spTree>
    <p:extLst>
      <p:ext uri="{BB962C8B-B14F-4D97-AF65-F5344CB8AC3E}">
        <p14:creationId xmlns:p14="http://schemas.microsoft.com/office/powerpoint/2010/main" val="23539064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Charts</a:t>
            </a:r>
            <a:endParaRPr lang="en-US" dirty="0"/>
          </a:p>
        </p:txBody>
      </p:sp>
      <p:pic>
        <p:nvPicPr>
          <p:cNvPr id="4" name="Picture 29" descr="G08xx01_cropped.bmp"/>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8463" y="1328306"/>
            <a:ext cx="2972937" cy="199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374" y="1381554"/>
            <a:ext cx="3124200" cy="1890785"/>
          </a:xfrm>
          <a:prstGeom prst="rect">
            <a:avLst/>
          </a:prstGeom>
          <a:ln>
            <a:solidFill>
              <a:schemeClr val="bg1">
                <a:lumMod val="95000"/>
              </a:schemeClr>
            </a:solid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24088" y="3892263"/>
            <a:ext cx="3888783" cy="1911985"/>
          </a:xfrm>
          <a:prstGeom prst="rect">
            <a:avLst/>
          </a:prstGeom>
        </p:spPr>
      </p:pic>
      <p:sp>
        <p:nvSpPr>
          <p:cNvPr id="7" name="TextBox 6"/>
          <p:cNvSpPr txBox="1"/>
          <p:nvPr/>
        </p:nvSpPr>
        <p:spPr bwMode="auto">
          <a:xfrm>
            <a:off x="596213" y="3346141"/>
            <a:ext cx="3151496"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Comparisons and patterns</a:t>
            </a:r>
            <a:endParaRPr lang="en-US" sz="1800" dirty="0">
              <a:solidFill>
                <a:srgbClr val="FFCC29"/>
              </a:solidFill>
              <a:latin typeface="Tekton Pro" pitchFamily="34" charset="0"/>
            </a:endParaRPr>
          </a:p>
        </p:txBody>
      </p:sp>
      <p:sp>
        <p:nvSpPr>
          <p:cNvPr id="8" name="TextBox 7"/>
          <p:cNvSpPr txBox="1"/>
          <p:nvPr/>
        </p:nvSpPr>
        <p:spPr bwMode="auto">
          <a:xfrm>
            <a:off x="4774726" y="3330304"/>
            <a:ext cx="3151496"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Trends</a:t>
            </a:r>
            <a:endParaRPr lang="en-US" sz="1800" dirty="0">
              <a:solidFill>
                <a:srgbClr val="FFCC29"/>
              </a:solidFill>
              <a:latin typeface="Tekton Pro" pitchFamily="34" charset="0"/>
            </a:endParaRPr>
          </a:p>
        </p:txBody>
      </p:sp>
      <p:sp>
        <p:nvSpPr>
          <p:cNvPr id="11" name="Right Arrow 10"/>
          <p:cNvSpPr/>
          <p:nvPr/>
        </p:nvSpPr>
        <p:spPr bwMode="auto">
          <a:xfrm rot="19818666">
            <a:off x="6233789" y="1367515"/>
            <a:ext cx="1324118" cy="599646"/>
          </a:xfrm>
          <a:prstGeom prst="rightArrow">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12" name="TextBox 11"/>
          <p:cNvSpPr txBox="1"/>
          <p:nvPr/>
        </p:nvSpPr>
        <p:spPr bwMode="auto">
          <a:xfrm>
            <a:off x="2667000" y="5804248"/>
            <a:ext cx="3683474"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Outliers</a:t>
            </a:r>
            <a:endParaRPr lang="en-US" sz="1800" dirty="0">
              <a:solidFill>
                <a:srgbClr val="FFCC29"/>
              </a:solidFill>
              <a:latin typeface="Tekton Pro" pitchFamily="34" charset="0"/>
            </a:endParaRPr>
          </a:p>
        </p:txBody>
      </p:sp>
      <p:sp>
        <p:nvSpPr>
          <p:cNvPr id="13" name="Oval 12"/>
          <p:cNvSpPr/>
          <p:nvPr/>
        </p:nvSpPr>
        <p:spPr bwMode="auto">
          <a:xfrm>
            <a:off x="2729291" y="3917283"/>
            <a:ext cx="852109" cy="603537"/>
          </a:xfrm>
          <a:prstGeom prst="ellipse">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42638924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animBg="1"/>
      <p:bldP spid="12" grpId="0"/>
      <p:bldP spid="1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Bars</a:t>
            </a:r>
            <a:endParaRPr lang="en-US" dirty="0"/>
          </a:p>
        </p:txBody>
      </p:sp>
      <p:sp>
        <p:nvSpPr>
          <p:cNvPr id="3" name="Text Placeholder 2"/>
          <p:cNvSpPr>
            <a:spLocks noGrp="1"/>
          </p:cNvSpPr>
          <p:nvPr>
            <p:ph type="body" idx="1"/>
          </p:nvPr>
        </p:nvSpPr>
        <p:spPr/>
        <p:txBody>
          <a:bodyPr>
            <a:normAutofit fontScale="85000" lnSpcReduction="20000"/>
          </a:bodyPr>
          <a:lstStyle/>
          <a:p>
            <a:r>
              <a:rPr lang="en-US" dirty="0" smtClean="0"/>
              <a:t>“Inline</a:t>
            </a:r>
            <a:r>
              <a:rPr lang="en-US" dirty="0"/>
              <a:t>” bar or column </a:t>
            </a:r>
            <a:r>
              <a:rPr lang="en-US" dirty="0" smtClean="0"/>
              <a:t>chart </a:t>
            </a:r>
            <a:r>
              <a:rPr lang="en-US" dirty="0"/>
              <a:t>for single data points</a:t>
            </a:r>
          </a:p>
          <a:p>
            <a:r>
              <a:rPr lang="en-US" dirty="0" smtClean="0"/>
              <a:t>Horizontal </a:t>
            </a:r>
            <a:r>
              <a:rPr lang="en-US" dirty="0"/>
              <a:t>axis properties</a:t>
            </a:r>
          </a:p>
          <a:p>
            <a:pPr lvl="1"/>
            <a:r>
              <a:rPr lang="en-US" dirty="0"/>
              <a:t>Axis scope</a:t>
            </a:r>
          </a:p>
          <a:p>
            <a:pPr lvl="1"/>
            <a:r>
              <a:rPr lang="en-US" dirty="0"/>
              <a:t>Minimum and maximum </a:t>
            </a:r>
            <a:r>
              <a:rPr lang="en-US" dirty="0" smtClean="0"/>
              <a:t/>
            </a:r>
            <a:br>
              <a:rPr lang="en-US" dirty="0" smtClean="0"/>
            </a:br>
            <a:r>
              <a:rPr lang="en-US" dirty="0" smtClean="0"/>
              <a:t>values</a:t>
            </a:r>
            <a:endParaRPr lang="en-US" dirty="0"/>
          </a:p>
          <a:p>
            <a:pPr lvl="1"/>
            <a:r>
              <a:rPr lang="en-US" dirty="0"/>
              <a:t>Scale options</a:t>
            </a:r>
          </a:p>
          <a:p>
            <a:r>
              <a:rPr lang="en-US" dirty="0" smtClean="0"/>
              <a:t>Vertical </a:t>
            </a:r>
            <a:r>
              <a:rPr lang="en-US" dirty="0"/>
              <a:t>axis </a:t>
            </a:r>
            <a:r>
              <a:rPr lang="en-US" dirty="0" smtClean="0"/>
              <a:t>properties </a:t>
            </a:r>
            <a:br>
              <a:rPr lang="en-US" dirty="0" smtClean="0"/>
            </a:br>
            <a:r>
              <a:rPr lang="en-US" dirty="0" smtClean="0"/>
              <a:t>usually</a:t>
            </a:r>
            <a:br>
              <a:rPr lang="en-US" dirty="0" smtClean="0"/>
            </a:br>
            <a:r>
              <a:rPr lang="en-US" dirty="0" smtClean="0"/>
              <a:t>not relevant</a:t>
            </a:r>
            <a:endParaRPr lang="en-US" dirty="0"/>
          </a:p>
          <a:p>
            <a:r>
              <a:rPr lang="en-US" dirty="0" smtClean="0"/>
              <a:t>Series properties</a:t>
            </a:r>
          </a:p>
          <a:p>
            <a:pPr lvl="1"/>
            <a:r>
              <a:rPr lang="en-US" dirty="0" smtClean="0"/>
              <a:t>Visibility and tooltips</a:t>
            </a:r>
          </a:p>
          <a:p>
            <a:pPr lvl="1"/>
            <a:r>
              <a:rPr lang="en-US" dirty="0" smtClean="0"/>
              <a:t>Fill</a:t>
            </a:r>
          </a:p>
          <a:p>
            <a:r>
              <a:rPr lang="en-US" dirty="0" smtClean="0"/>
              <a:t>Chart </a:t>
            </a:r>
            <a:r>
              <a:rPr lang="en-US" dirty="0"/>
              <a:t>properties</a:t>
            </a:r>
          </a:p>
          <a:p>
            <a:pPr lvl="1"/>
            <a:r>
              <a:rPr lang="en-US" dirty="0"/>
              <a:t>Visibility and tooltips</a:t>
            </a:r>
          </a:p>
          <a:p>
            <a:pPr lvl="1"/>
            <a:r>
              <a:rPr lang="en-US" dirty="0" smtClean="0"/>
              <a:t>Palette</a:t>
            </a:r>
          </a:p>
          <a:p>
            <a:pPr lvl="1"/>
            <a:r>
              <a:rPr lang="en-US" dirty="0" smtClean="0"/>
              <a:t>Filters</a:t>
            </a:r>
            <a:endParaRPr lang="en-US" dirty="0"/>
          </a:p>
          <a:p>
            <a:pPr lvl="1"/>
            <a:endParaRPr lang="en-US" dirty="0"/>
          </a:p>
          <a:p>
            <a:pPr lvl="1"/>
            <a:endParaRPr lang="en-US" dirty="0"/>
          </a:p>
          <a:p>
            <a:endParaRPr lang="en-US" dirty="0"/>
          </a:p>
          <a:p>
            <a:endParaRPr lang="en-US"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828800"/>
            <a:ext cx="3539993" cy="394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560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fade">
                                      <p:cBhvr>
                                        <p:cTn id="40" dur="500"/>
                                        <p:tgtEl>
                                          <p:spTgt spid="3">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Effect transition="in" filter="fade">
                                      <p:cBhvr>
                                        <p:cTn id="45" dur="500"/>
                                        <p:tgtEl>
                                          <p:spTgt spid="3">
                                            <p:txEl>
                                              <p:pRg st="7" end="7"/>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
                                            <p:txEl>
                                              <p:pRg st="8" end="8"/>
                                            </p:txEl>
                                          </p:spTgt>
                                        </p:tgtEl>
                                        <p:attrNameLst>
                                          <p:attrName>style.visibility</p:attrName>
                                        </p:attrNameLst>
                                      </p:cBhvr>
                                      <p:to>
                                        <p:strVal val="visible"/>
                                      </p:to>
                                    </p:set>
                                    <p:animEffect transition="in" filter="fade">
                                      <p:cBhvr>
                                        <p:cTn id="50" dur="500"/>
                                        <p:tgtEl>
                                          <p:spTgt spid="3">
                                            <p:txEl>
                                              <p:pRg st="8" end="8"/>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Effect transition="in" filter="fade">
                                      <p:cBhvr>
                                        <p:cTn id="55" dur="500"/>
                                        <p:tgtEl>
                                          <p:spTgt spid="3">
                                            <p:txEl>
                                              <p:pRg st="9" end="9"/>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
                                            <p:txEl>
                                              <p:pRg st="10" end="10"/>
                                            </p:txEl>
                                          </p:spTgt>
                                        </p:tgtEl>
                                        <p:attrNameLst>
                                          <p:attrName>style.visibility</p:attrName>
                                        </p:attrNameLst>
                                      </p:cBhvr>
                                      <p:to>
                                        <p:strVal val="visible"/>
                                      </p:to>
                                    </p:set>
                                    <p:animEffect transition="in" filter="fade">
                                      <p:cBhvr>
                                        <p:cTn id="60" dur="500"/>
                                        <p:tgtEl>
                                          <p:spTgt spid="3">
                                            <p:txEl>
                                              <p:pRg st="10" end="1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3">
                                            <p:txEl>
                                              <p:pRg st="11" end="11"/>
                                            </p:txEl>
                                          </p:spTgt>
                                        </p:tgtEl>
                                        <p:attrNameLst>
                                          <p:attrName>style.visibility</p:attrName>
                                        </p:attrNameLst>
                                      </p:cBhvr>
                                      <p:to>
                                        <p:strVal val="visible"/>
                                      </p:to>
                                    </p:set>
                                    <p:animEffect transition="in" filter="fade">
                                      <p:cBhvr>
                                        <p:cTn id="65" dur="500"/>
                                        <p:tgtEl>
                                          <p:spTgt spid="3">
                                            <p:txEl>
                                              <p:pRg st="11" end="11"/>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3">
                                            <p:txEl>
                                              <p:pRg st="12" end="12"/>
                                            </p:txEl>
                                          </p:spTgt>
                                        </p:tgtEl>
                                        <p:attrNameLst>
                                          <p:attrName>style.visibility</p:attrName>
                                        </p:attrNameLst>
                                      </p:cBhvr>
                                      <p:to>
                                        <p:strVal val="visible"/>
                                      </p:to>
                                    </p:set>
                                    <p:animEffect transition="in" filter="fade">
                                      <p:cBhvr>
                                        <p:cTn id="70"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Sparklines</a:t>
            </a:r>
            <a:endParaRPr lang="en-US" dirty="0"/>
          </a:p>
        </p:txBody>
      </p:sp>
      <p:sp>
        <p:nvSpPr>
          <p:cNvPr id="3" name="Text Placeholder 2"/>
          <p:cNvSpPr>
            <a:spLocks noGrp="1"/>
          </p:cNvSpPr>
          <p:nvPr>
            <p:ph type="body" idx="1"/>
          </p:nvPr>
        </p:nvSpPr>
        <p:spPr/>
        <p:txBody>
          <a:bodyPr>
            <a:normAutofit fontScale="92500" lnSpcReduction="10000"/>
          </a:bodyPr>
          <a:lstStyle/>
          <a:p>
            <a:r>
              <a:rPr lang="en-US" dirty="0"/>
              <a:t>Multiple inline chart types for multiple data points</a:t>
            </a:r>
          </a:p>
          <a:p>
            <a:pPr marL="742950" lvl="2" indent="-342900">
              <a:buSzPct val="75000"/>
            </a:pPr>
            <a:r>
              <a:rPr lang="en-US" dirty="0"/>
              <a:t>Column, line, area, shape, and range types</a:t>
            </a:r>
          </a:p>
          <a:p>
            <a:r>
              <a:rPr lang="en-US" dirty="0" smtClean="0"/>
              <a:t>Vertical </a:t>
            </a:r>
            <a:r>
              <a:rPr lang="en-US" dirty="0"/>
              <a:t>axis properties</a:t>
            </a:r>
          </a:p>
          <a:p>
            <a:pPr lvl="1"/>
            <a:r>
              <a:rPr lang="en-US" dirty="0"/>
              <a:t>Axis scope</a:t>
            </a:r>
          </a:p>
          <a:p>
            <a:pPr lvl="1"/>
            <a:r>
              <a:rPr lang="en-US" dirty="0"/>
              <a:t>Minimum and maximum </a:t>
            </a:r>
            <a:r>
              <a:rPr lang="en-US" dirty="0" smtClean="0"/>
              <a:t/>
            </a:r>
            <a:br>
              <a:rPr lang="en-US" dirty="0" smtClean="0"/>
            </a:br>
            <a:r>
              <a:rPr lang="en-US" dirty="0" smtClean="0"/>
              <a:t>values</a:t>
            </a:r>
            <a:endParaRPr lang="en-US" dirty="0"/>
          </a:p>
          <a:p>
            <a:pPr lvl="1"/>
            <a:r>
              <a:rPr lang="en-US" dirty="0"/>
              <a:t>Scale options</a:t>
            </a:r>
          </a:p>
          <a:p>
            <a:r>
              <a:rPr lang="en-US" dirty="0" smtClean="0"/>
              <a:t>Horizontal </a:t>
            </a:r>
            <a:r>
              <a:rPr lang="en-US" dirty="0"/>
              <a:t>axis properties</a:t>
            </a:r>
          </a:p>
          <a:p>
            <a:pPr lvl="1"/>
            <a:r>
              <a:rPr lang="en-US" dirty="0"/>
              <a:t>Axis type (category, scalar)</a:t>
            </a:r>
          </a:p>
          <a:p>
            <a:pPr lvl="1"/>
            <a:r>
              <a:rPr lang="en-US" dirty="0" smtClean="0"/>
              <a:t>Scale </a:t>
            </a:r>
            <a:r>
              <a:rPr lang="en-US" dirty="0"/>
              <a:t>direction</a:t>
            </a:r>
          </a:p>
          <a:p>
            <a:r>
              <a:rPr lang="en-US" dirty="0"/>
              <a:t>Set chart properties</a:t>
            </a:r>
          </a:p>
          <a:p>
            <a:pPr lvl="1"/>
            <a:r>
              <a:rPr lang="en-US" dirty="0"/>
              <a:t>Visibility and tooltips</a:t>
            </a:r>
          </a:p>
          <a:p>
            <a:pPr lvl="1"/>
            <a:r>
              <a:rPr lang="en-US" dirty="0"/>
              <a:t>Palette, fill, and border options</a:t>
            </a:r>
          </a:p>
          <a:p>
            <a:pPr lvl="1"/>
            <a:r>
              <a:rPr lang="en-US" dirty="0"/>
              <a:t>Filters</a:t>
            </a:r>
          </a:p>
          <a:p>
            <a:pPr lvl="1"/>
            <a:endParaRPr lang="en-US" dirty="0"/>
          </a:p>
          <a:p>
            <a:pPr lvl="1"/>
            <a:endParaRPr lang="en-US" dirty="0"/>
          </a:p>
          <a:p>
            <a:pPr lvl="1"/>
            <a:endParaRPr lang="en-US" dirty="0"/>
          </a:p>
          <a:p>
            <a:pPr lvl="1"/>
            <a:endParaRPr lang="en-US" dirty="0"/>
          </a:p>
          <a:p>
            <a:endParaRPr lang="en-US"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1897183"/>
            <a:ext cx="3276600" cy="3776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73968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fade">
                                      <p:cBhvr>
                                        <p:cTn id="40" dur="500"/>
                                        <p:tgtEl>
                                          <p:spTgt spid="3">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Effect transition="in" filter="fade">
                                      <p:cBhvr>
                                        <p:cTn id="45" dur="500"/>
                                        <p:tgtEl>
                                          <p:spTgt spid="3">
                                            <p:txEl>
                                              <p:pRg st="7" end="7"/>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
                                            <p:txEl>
                                              <p:pRg st="8" end="8"/>
                                            </p:txEl>
                                          </p:spTgt>
                                        </p:tgtEl>
                                        <p:attrNameLst>
                                          <p:attrName>style.visibility</p:attrName>
                                        </p:attrNameLst>
                                      </p:cBhvr>
                                      <p:to>
                                        <p:strVal val="visible"/>
                                      </p:to>
                                    </p:set>
                                    <p:animEffect transition="in" filter="fade">
                                      <p:cBhvr>
                                        <p:cTn id="50" dur="500"/>
                                        <p:tgtEl>
                                          <p:spTgt spid="3">
                                            <p:txEl>
                                              <p:pRg st="8" end="8"/>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Effect transition="in" filter="fade">
                                      <p:cBhvr>
                                        <p:cTn id="55" dur="500"/>
                                        <p:tgtEl>
                                          <p:spTgt spid="3">
                                            <p:txEl>
                                              <p:pRg st="9" end="9"/>
                                            </p:txEl>
                                          </p:spTgt>
                                        </p:tgtEl>
                                      </p:cBhvr>
                                    </p:animEffect>
                                  </p:childTnLst>
                                </p:cTn>
                              </p:par>
                            </p:childTnLst>
                          </p:cTn>
                        </p:par>
                        <p:par>
                          <p:cTn id="56" fill="hold">
                            <p:stCondLst>
                              <p:cond delay="500"/>
                            </p:stCondLst>
                            <p:childTnLst>
                              <p:par>
                                <p:cTn id="57" presetID="10" presetClass="entr" presetSubtype="0" fill="hold" nodeType="afterEffect">
                                  <p:stCondLst>
                                    <p:cond delay="0"/>
                                  </p:stCondLst>
                                  <p:childTnLst>
                                    <p:set>
                                      <p:cBhvr>
                                        <p:cTn id="58" dur="1" fill="hold">
                                          <p:stCondLst>
                                            <p:cond delay="0"/>
                                          </p:stCondLst>
                                        </p:cTn>
                                        <p:tgtEl>
                                          <p:spTgt spid="3">
                                            <p:txEl>
                                              <p:pRg st="10" end="10"/>
                                            </p:txEl>
                                          </p:spTgt>
                                        </p:tgtEl>
                                        <p:attrNameLst>
                                          <p:attrName>style.visibility</p:attrName>
                                        </p:attrNameLst>
                                      </p:cBhvr>
                                      <p:to>
                                        <p:strVal val="visible"/>
                                      </p:to>
                                    </p:set>
                                    <p:animEffect transition="in" filter="fade">
                                      <p:cBhvr>
                                        <p:cTn id="59" dur="500"/>
                                        <p:tgtEl>
                                          <p:spTgt spid="3">
                                            <p:txEl>
                                              <p:pRg st="10" end="10"/>
                                            </p:txEl>
                                          </p:spTgt>
                                        </p:tgtEl>
                                      </p:cBhvr>
                                    </p:animEffect>
                                  </p:childTnLst>
                                </p:cTn>
                              </p:par>
                            </p:childTnLst>
                          </p:cTn>
                        </p:par>
                        <p:par>
                          <p:cTn id="60" fill="hold">
                            <p:stCondLst>
                              <p:cond delay="1000"/>
                            </p:stCondLst>
                            <p:childTnLst>
                              <p:par>
                                <p:cTn id="61" presetID="10" presetClass="entr" presetSubtype="0" fill="hold" nodeType="afterEffect">
                                  <p:stCondLst>
                                    <p:cond delay="0"/>
                                  </p:stCondLst>
                                  <p:childTnLst>
                                    <p:set>
                                      <p:cBhvr>
                                        <p:cTn id="62" dur="1" fill="hold">
                                          <p:stCondLst>
                                            <p:cond delay="0"/>
                                          </p:stCondLst>
                                        </p:cTn>
                                        <p:tgtEl>
                                          <p:spTgt spid="3">
                                            <p:txEl>
                                              <p:pRg st="11" end="11"/>
                                            </p:txEl>
                                          </p:spTgt>
                                        </p:tgtEl>
                                        <p:attrNameLst>
                                          <p:attrName>style.visibility</p:attrName>
                                        </p:attrNameLst>
                                      </p:cBhvr>
                                      <p:to>
                                        <p:strVal val="visible"/>
                                      </p:to>
                                    </p:set>
                                    <p:animEffect transition="in" filter="fade">
                                      <p:cBhvr>
                                        <p:cTn id="63" dur="500"/>
                                        <p:tgtEl>
                                          <p:spTgt spid="3">
                                            <p:txEl>
                                              <p:pRg st="11" end="11"/>
                                            </p:txEl>
                                          </p:spTgt>
                                        </p:tgtEl>
                                      </p:cBhvr>
                                    </p:animEffect>
                                  </p:childTnLst>
                                </p:cTn>
                              </p:par>
                            </p:childTnLst>
                          </p:cTn>
                        </p:par>
                        <p:par>
                          <p:cTn id="64" fill="hold">
                            <p:stCondLst>
                              <p:cond delay="1500"/>
                            </p:stCondLst>
                            <p:childTnLst>
                              <p:par>
                                <p:cTn id="65" presetID="10" presetClass="entr" presetSubtype="0" fill="hold" nodeType="afterEffect">
                                  <p:stCondLst>
                                    <p:cond delay="0"/>
                                  </p:stCondLst>
                                  <p:childTnLst>
                                    <p:set>
                                      <p:cBhvr>
                                        <p:cTn id="66" dur="1" fill="hold">
                                          <p:stCondLst>
                                            <p:cond delay="0"/>
                                          </p:stCondLst>
                                        </p:cTn>
                                        <p:tgtEl>
                                          <p:spTgt spid="3">
                                            <p:txEl>
                                              <p:pRg st="12" end="12"/>
                                            </p:txEl>
                                          </p:spTgt>
                                        </p:tgtEl>
                                        <p:attrNameLst>
                                          <p:attrName>style.visibility</p:attrName>
                                        </p:attrNameLst>
                                      </p:cBhvr>
                                      <p:to>
                                        <p:strVal val="visible"/>
                                      </p:to>
                                    </p:set>
                                    <p:animEffect transition="in" filter="fade">
                                      <p:cBhvr>
                                        <p:cTn id="67"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Indicators</a:t>
            </a:r>
            <a:endParaRPr lang="en-US" dirty="0"/>
          </a:p>
        </p:txBody>
      </p:sp>
      <p:sp>
        <p:nvSpPr>
          <p:cNvPr id="3" name="Text Placeholder 2"/>
          <p:cNvSpPr>
            <a:spLocks noGrp="1"/>
          </p:cNvSpPr>
          <p:nvPr>
            <p:ph type="body" idx="1"/>
          </p:nvPr>
        </p:nvSpPr>
        <p:spPr>
          <a:xfrm>
            <a:off x="457200" y="3886199"/>
            <a:ext cx="8229600" cy="2522415"/>
          </a:xfrm>
        </p:spPr>
        <p:txBody>
          <a:bodyPr>
            <a:normAutofit fontScale="92500" lnSpcReduction="20000"/>
          </a:bodyPr>
          <a:lstStyle/>
          <a:p>
            <a:r>
              <a:rPr lang="en-US" dirty="0"/>
              <a:t>Display condition-based icons in a table, matrix, or list</a:t>
            </a:r>
          </a:p>
          <a:p>
            <a:r>
              <a:rPr lang="en-US" dirty="0"/>
              <a:t>Optionally use custom images</a:t>
            </a:r>
          </a:p>
          <a:p>
            <a:r>
              <a:rPr lang="en-US" dirty="0"/>
              <a:t>Set indicator states using absolute or percentage values</a:t>
            </a:r>
          </a:p>
          <a:p>
            <a:r>
              <a:rPr lang="en-US" dirty="0"/>
              <a:t>Link indicators to action</a:t>
            </a:r>
          </a:p>
          <a:p>
            <a:endParaRPr lang="en-US" dirty="0"/>
          </a:p>
          <a:p>
            <a:endParaRPr lang="en-US"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219200"/>
            <a:ext cx="2514600" cy="1994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1371600"/>
            <a:ext cx="5288969"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0259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smtClean="0"/>
              <a:t>Building Self-Service Components</a:t>
            </a:r>
          </a:p>
        </p:txBody>
      </p:sp>
      <p:sp>
        <p:nvSpPr>
          <p:cNvPr id="14339" name="Rectangle 9"/>
          <p:cNvSpPr>
            <a:spLocks noGrp="1" noChangeArrowheads="1"/>
          </p:cNvSpPr>
          <p:nvPr>
            <p:ph type="body" idx="1"/>
          </p:nvPr>
        </p:nvSpPr>
        <p:spPr>
          <a:noFill/>
        </p:spPr>
        <p:txBody>
          <a:bodyPr/>
          <a:lstStyle/>
          <a:p>
            <a:pPr fontAlgn="ctr"/>
            <a:r>
              <a:rPr lang="en-US" kern="1200" dirty="0" smtClean="0">
                <a:latin typeface="Calibri"/>
                <a:cs typeface="Calibri"/>
              </a:rPr>
              <a:t>Shared Dataset</a:t>
            </a:r>
          </a:p>
          <a:p>
            <a:pPr fontAlgn="ctr"/>
            <a:r>
              <a:rPr lang="en-US" kern="1200" dirty="0" smtClean="0">
                <a:latin typeface="Calibri"/>
                <a:cs typeface="Calibri"/>
              </a:rPr>
              <a:t>Report Part Deployment</a:t>
            </a:r>
          </a:p>
          <a:p>
            <a:pPr fontAlgn="ctr"/>
            <a:endParaRPr lang="en-US" dirty="0">
              <a:latin typeface="Calibri"/>
              <a:cs typeface="Calibri"/>
            </a:endParaRPr>
          </a:p>
        </p:txBody>
      </p:sp>
      <p:sp>
        <p:nvSpPr>
          <p:cNvPr id="4" name="Rectangle 3"/>
          <p:cNvSpPr txBox="1">
            <a:spLocks noChangeArrowheads="1"/>
          </p:cNvSpPr>
          <p:nvPr/>
        </p:nvSpPr>
        <p:spPr bwMode="auto">
          <a:xfrm>
            <a:off x="457200" y="6477000"/>
            <a:ext cx="82296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5000"/>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Char char="o"/>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65000"/>
              <a:buChar char="•"/>
              <a:defRPr sz="20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Char char="o"/>
              <a:defRPr sz="1800">
                <a:solidFill>
                  <a:schemeClr val="tx1"/>
                </a:solidFill>
                <a:latin typeface="+mn-lt"/>
              </a:defRPr>
            </a:lvl4pPr>
            <a:lvl5pPr marL="2057400" indent="-228600" algn="l" rtl="0" eaLnBrk="0" fontAlgn="base" hangingPunct="0">
              <a:spcBef>
                <a:spcPct val="20000"/>
              </a:spcBef>
              <a:spcAft>
                <a:spcPct val="0"/>
              </a:spcAft>
              <a:buClr>
                <a:schemeClr val="bg2"/>
              </a:buClr>
              <a:buChar char="•"/>
              <a:defRPr sz="1800">
                <a:solidFill>
                  <a:schemeClr val="tx1"/>
                </a:solidFill>
                <a:latin typeface="+mn-lt"/>
              </a:defRPr>
            </a:lvl5pPr>
            <a:lvl6pPr marL="2514600" indent="-228600" algn="l" rtl="0" fontAlgn="base">
              <a:spcBef>
                <a:spcPct val="20000"/>
              </a:spcBef>
              <a:spcAft>
                <a:spcPct val="0"/>
              </a:spcAft>
              <a:buClr>
                <a:schemeClr val="bg2"/>
              </a:buClr>
              <a:buChar char="•"/>
              <a:defRPr sz="1800">
                <a:solidFill>
                  <a:schemeClr val="tx1"/>
                </a:solidFill>
                <a:latin typeface="+mn-lt"/>
              </a:defRPr>
            </a:lvl6pPr>
            <a:lvl7pPr marL="2971800" indent="-228600" algn="l" rtl="0" fontAlgn="base">
              <a:spcBef>
                <a:spcPct val="20000"/>
              </a:spcBef>
              <a:spcAft>
                <a:spcPct val="0"/>
              </a:spcAft>
              <a:buClr>
                <a:schemeClr val="bg2"/>
              </a:buClr>
              <a:buChar char="•"/>
              <a:defRPr sz="1800">
                <a:solidFill>
                  <a:schemeClr val="tx1"/>
                </a:solidFill>
                <a:latin typeface="+mn-lt"/>
              </a:defRPr>
            </a:lvl7pPr>
            <a:lvl8pPr marL="3429000" indent="-228600" algn="l" rtl="0" fontAlgn="base">
              <a:spcBef>
                <a:spcPct val="20000"/>
              </a:spcBef>
              <a:spcAft>
                <a:spcPct val="0"/>
              </a:spcAft>
              <a:buClr>
                <a:schemeClr val="bg2"/>
              </a:buClr>
              <a:buChar char="•"/>
              <a:defRPr sz="1800">
                <a:solidFill>
                  <a:schemeClr val="tx1"/>
                </a:solidFill>
                <a:latin typeface="+mn-lt"/>
              </a:defRPr>
            </a:lvl8pPr>
            <a:lvl9pPr marL="3886200" indent="-228600" algn="l" rtl="0" fontAlgn="base">
              <a:spcBef>
                <a:spcPct val="20000"/>
              </a:spcBef>
              <a:spcAft>
                <a:spcPct val="0"/>
              </a:spcAft>
              <a:buClr>
                <a:schemeClr val="bg2"/>
              </a:buClr>
              <a:buChar char="•"/>
              <a:defRPr sz="1800">
                <a:solidFill>
                  <a:schemeClr val="tx1"/>
                </a:solidFill>
                <a:latin typeface="+mn-lt"/>
              </a:defRPr>
            </a:lvl9pPr>
          </a:lstStyle>
          <a:p>
            <a:pPr marL="0" indent="0" algn="ctr" eaLnBrk="1" hangingPunct="1">
              <a:buFontTx/>
              <a:buNone/>
            </a:pPr>
            <a:r>
              <a:rPr lang="en-US" sz="900" smtClean="0"/>
              <a:t>Copyright © 2010 by Data Inspirations Inc. All rights reserved.</a:t>
            </a:r>
            <a:r>
              <a:rPr lang="en-US" sz="1400" smtClean="0"/>
              <a:t> </a:t>
            </a:r>
            <a:endParaRPr lang="en-US" sz="1400" dirty="0" smtClean="0"/>
          </a:p>
        </p:txBody>
      </p:sp>
    </p:spTree>
    <p:extLst>
      <p:ext uri="{BB962C8B-B14F-4D97-AF65-F5344CB8AC3E}">
        <p14:creationId xmlns:p14="http://schemas.microsoft.com/office/powerpoint/2010/main" val="353006703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Shared Dataset</a:t>
            </a:r>
            <a:endParaRPr lang="en-US" dirty="0"/>
          </a:p>
        </p:txBody>
      </p:sp>
      <p:sp>
        <p:nvSpPr>
          <p:cNvPr id="3" name="Content Placeholder 2"/>
          <p:cNvSpPr>
            <a:spLocks noGrp="1"/>
          </p:cNvSpPr>
          <p:nvPr>
            <p:ph idx="1"/>
          </p:nvPr>
        </p:nvSpPr>
        <p:spPr/>
        <p:txBody>
          <a:bodyPr/>
          <a:lstStyle/>
          <a:p>
            <a:r>
              <a:rPr lang="en-US" dirty="0" smtClean="0"/>
              <a:t>Enables reuse of a query across many reports</a:t>
            </a:r>
          </a:p>
          <a:p>
            <a:r>
              <a:rPr lang="en-US" dirty="0" smtClean="0"/>
              <a:t>Requires Shared Data Source</a:t>
            </a:r>
          </a:p>
          <a:p>
            <a:r>
              <a:rPr lang="en-US" dirty="0" smtClean="0"/>
              <a:t>Refreshes on demand or on cache refresh schedule</a:t>
            </a:r>
          </a:p>
          <a:p>
            <a:r>
              <a:rPr lang="en-US" dirty="0" smtClean="0"/>
              <a:t>Can be parameterized</a:t>
            </a:r>
          </a:p>
          <a:p>
            <a:endParaRPr lang="en-US" dirty="0" smtClean="0"/>
          </a:p>
          <a:p>
            <a:endParaRPr lang="en-US" dirty="0" smtClean="0"/>
          </a:p>
          <a:p>
            <a:endParaRPr lang="en-US" dirty="0"/>
          </a:p>
        </p:txBody>
      </p:sp>
      <p:grpSp>
        <p:nvGrpSpPr>
          <p:cNvPr id="4" name="Group 3"/>
          <p:cNvGrpSpPr/>
          <p:nvPr/>
        </p:nvGrpSpPr>
        <p:grpSpPr>
          <a:xfrm>
            <a:off x="1411715" y="4029127"/>
            <a:ext cx="6012961" cy="2688042"/>
            <a:chOff x="133337" y="157668"/>
            <a:chExt cx="6012961" cy="796133"/>
          </a:xfrm>
          <a:scene3d>
            <a:camera prst="orthographicFront"/>
            <a:lightRig rig="threePt" dir="t">
              <a:rot lat="0" lon="0" rev="7500000"/>
            </a:lightRig>
          </a:scene3d>
        </p:grpSpPr>
        <p:sp>
          <p:nvSpPr>
            <p:cNvPr id="5" name="Rounded Rectangle 4"/>
            <p:cNvSpPr/>
            <p:nvPr/>
          </p:nvSpPr>
          <p:spPr>
            <a:xfrm>
              <a:off x="133337" y="157668"/>
              <a:ext cx="6012961" cy="754748"/>
            </a:xfrm>
            <a:prstGeom prst="roundRect">
              <a:avLst>
                <a:gd name="adj" fmla="val 10000"/>
              </a:avLst>
            </a:prstGeom>
            <a:sp3d prstMaterial="plastic">
              <a:bevelT w="127000" h="25400" prst="relaxedInset"/>
            </a:sp3d>
          </p:spPr>
          <p:style>
            <a:lnRef idx="0">
              <a:schemeClr val="lt1">
                <a:hueOff val="0"/>
                <a:satOff val="0"/>
                <a:lumOff val="0"/>
                <a:alphaOff val="0"/>
              </a:schemeClr>
            </a:lnRef>
            <a:fillRef idx="3">
              <a:schemeClr val="accent1">
                <a:shade val="80000"/>
                <a:hueOff val="0"/>
                <a:satOff val="0"/>
                <a:lumOff val="0"/>
                <a:alphaOff val="0"/>
              </a:schemeClr>
            </a:fillRef>
            <a:effectRef idx="2">
              <a:schemeClr val="accent1">
                <a:shade val="80000"/>
                <a:hueOff val="0"/>
                <a:satOff val="0"/>
                <a:lumOff val="0"/>
                <a:alphaOff val="0"/>
              </a:schemeClr>
            </a:effectRef>
            <a:fontRef idx="minor">
              <a:schemeClr val="lt1"/>
            </a:fontRef>
          </p:style>
        </p:sp>
        <p:sp>
          <p:nvSpPr>
            <p:cNvPr id="6" name="Rounded Rectangle 4"/>
            <p:cNvSpPr/>
            <p:nvPr/>
          </p:nvSpPr>
          <p:spPr>
            <a:xfrm>
              <a:off x="297551" y="186850"/>
              <a:ext cx="5362379" cy="76695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02870" tIns="102870" rIns="102870" bIns="102870" numCol="1" spcCol="1270" anchor="t" anchorCtr="0">
              <a:noAutofit/>
            </a:bodyPr>
            <a:lstStyle/>
            <a:p>
              <a:pPr lvl="0" algn="l" defTabSz="1200150">
                <a:lnSpc>
                  <a:spcPct val="90000"/>
                </a:lnSpc>
                <a:spcBef>
                  <a:spcPct val="0"/>
                </a:spcBef>
                <a:spcAft>
                  <a:spcPct val="35000"/>
                </a:spcAft>
              </a:pPr>
              <a:r>
                <a:rPr lang="en-AU" sz="2400" kern="1200" dirty="0" smtClean="0">
                  <a:solidFill>
                    <a:schemeClr val="bg2"/>
                  </a:solidFill>
                </a:rPr>
                <a:t>Scenarios</a:t>
              </a:r>
            </a:p>
            <a:p>
              <a:pPr marL="457200" lvl="0" indent="-457200" algn="l" defTabSz="1200150">
                <a:lnSpc>
                  <a:spcPct val="90000"/>
                </a:lnSpc>
                <a:spcBef>
                  <a:spcPct val="0"/>
                </a:spcBef>
                <a:spcAft>
                  <a:spcPct val="35000"/>
                </a:spcAft>
                <a:buFont typeface="Arial" pitchFamily="34" charset="0"/>
                <a:buChar char="•"/>
              </a:pPr>
              <a:r>
                <a:rPr lang="en-AU" sz="2400" dirty="0" smtClean="0">
                  <a:solidFill>
                    <a:schemeClr val="bg2"/>
                  </a:solidFill>
                </a:rPr>
                <a:t>Populate common list of values for report parameters in advance of report request</a:t>
              </a:r>
            </a:p>
            <a:p>
              <a:pPr marL="457200" lvl="0" indent="-457200" algn="l" defTabSz="1200150">
                <a:lnSpc>
                  <a:spcPct val="90000"/>
                </a:lnSpc>
                <a:spcBef>
                  <a:spcPct val="0"/>
                </a:spcBef>
                <a:spcAft>
                  <a:spcPct val="35000"/>
                </a:spcAft>
                <a:buFont typeface="Arial" pitchFamily="34" charset="0"/>
                <a:buChar char="•"/>
              </a:pPr>
              <a:r>
                <a:rPr lang="en-AU" sz="2400" kern="1200" dirty="0" smtClean="0">
                  <a:solidFill>
                    <a:schemeClr val="bg2"/>
                  </a:solidFill>
                </a:rPr>
                <a:t>Improve performance for reports that share common data</a:t>
              </a:r>
            </a:p>
            <a:p>
              <a:pPr lvl="0" algn="l" defTabSz="1200150">
                <a:lnSpc>
                  <a:spcPct val="90000"/>
                </a:lnSpc>
                <a:spcBef>
                  <a:spcPct val="0"/>
                </a:spcBef>
                <a:spcAft>
                  <a:spcPct val="35000"/>
                </a:spcAft>
              </a:pPr>
              <a:endParaRPr lang="en-AU" sz="2400" kern="1200" dirty="0" smtClean="0">
                <a:solidFill>
                  <a:schemeClr val="bg2"/>
                </a:solidFill>
              </a:endParaRPr>
            </a:p>
            <a:p>
              <a:pPr lvl="0" algn="l" defTabSz="1200150">
                <a:lnSpc>
                  <a:spcPct val="90000"/>
                </a:lnSpc>
                <a:spcBef>
                  <a:spcPct val="0"/>
                </a:spcBef>
                <a:spcAft>
                  <a:spcPct val="35000"/>
                </a:spcAft>
              </a:pPr>
              <a:endParaRPr lang="en-AU" sz="2400" kern="1200" dirty="0">
                <a:solidFill>
                  <a:schemeClr val="bg2"/>
                </a:solidFill>
              </a:endParaRPr>
            </a:p>
          </p:txBody>
        </p:sp>
      </p:grpSp>
    </p:spTree>
    <p:extLst>
      <p:ext uri="{BB962C8B-B14F-4D97-AF65-F5344CB8AC3E}">
        <p14:creationId xmlns:p14="http://schemas.microsoft.com/office/powerpoint/2010/main" val="1559203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Dataset</a:t>
            </a:r>
            <a:endParaRPr lang="en-US" dirty="0"/>
          </a:p>
        </p:txBody>
      </p:sp>
      <p:sp>
        <p:nvSpPr>
          <p:cNvPr id="3" name="Text Placeholder 2"/>
          <p:cNvSpPr>
            <a:spLocks noGrp="1"/>
          </p:cNvSpPr>
          <p:nvPr>
            <p:ph type="body" idx="1"/>
          </p:nvPr>
        </p:nvSpPr>
        <p:spPr/>
        <p:txBody>
          <a:bodyPr/>
          <a:lstStyle/>
          <a:p>
            <a:pPr>
              <a:lnSpc>
                <a:spcPct val="120000"/>
              </a:lnSpc>
            </a:pPr>
            <a:r>
              <a:rPr lang="en-US" dirty="0" smtClean="0"/>
              <a:t>Defines a </a:t>
            </a:r>
            <a:r>
              <a:rPr lang="en-US" dirty="0"/>
              <a:t>query </a:t>
            </a:r>
            <a:r>
              <a:rPr lang="en-US" dirty="0" smtClean="0"/>
              <a:t>for a </a:t>
            </a:r>
            <a:r>
              <a:rPr lang="en-US" dirty="0"/>
              <a:t>data </a:t>
            </a:r>
            <a:r>
              <a:rPr lang="en-US" dirty="0" smtClean="0"/>
              <a:t>source</a:t>
            </a:r>
          </a:p>
          <a:p>
            <a:r>
              <a:rPr lang="en-US" dirty="0" smtClean="0"/>
              <a:t>Contains collection of fields based on data columns</a:t>
            </a:r>
          </a:p>
          <a:p>
            <a:pPr lvl="1"/>
            <a:endParaRPr lang="en-US" sz="2400" dirty="0"/>
          </a:p>
          <a:p>
            <a:pPr lvl="1"/>
            <a:endParaRPr lang="en-US" sz="2400" dirty="0"/>
          </a:p>
          <a:p>
            <a:pPr>
              <a:lnSpc>
                <a:spcPct val="120000"/>
              </a:lnSpc>
            </a:pPr>
            <a:endParaRPr lang="en-US" dirty="0"/>
          </a:p>
          <a:p>
            <a:pPr>
              <a:lnSpc>
                <a:spcPct val="120000"/>
              </a:lnSpc>
            </a:pPr>
            <a:endParaRPr lang="en-US" dirty="0"/>
          </a:p>
        </p:txBody>
      </p:sp>
      <p:pic>
        <p:nvPicPr>
          <p:cNvPr id="6" name="1.1.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3184757"/>
            <a:ext cx="4180142" cy="2126776"/>
          </a:xfrm>
          <a:prstGeom prst="rect">
            <a:avLst/>
          </a:prstGeom>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4022957"/>
            <a:ext cx="4733272" cy="212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bwMode="auto">
          <a:xfrm>
            <a:off x="5181600" y="2956157"/>
            <a:ext cx="167640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Query string</a:t>
            </a:r>
            <a:endParaRPr lang="en-US" sz="1800" dirty="0">
              <a:solidFill>
                <a:srgbClr val="FFCC29"/>
              </a:solidFill>
              <a:latin typeface="Tekton Pro" pitchFamily="34" charset="0"/>
            </a:endParaRPr>
          </a:p>
        </p:txBody>
      </p:sp>
      <p:sp>
        <p:nvSpPr>
          <p:cNvPr id="9" name="TextBox 8"/>
          <p:cNvSpPr txBox="1"/>
          <p:nvPr/>
        </p:nvSpPr>
        <p:spPr bwMode="auto">
          <a:xfrm>
            <a:off x="6172201" y="3450428"/>
            <a:ext cx="2819400" cy="595548"/>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Graphical query designer</a:t>
            </a:r>
            <a:endParaRPr lang="en-US" sz="1800" dirty="0">
              <a:solidFill>
                <a:srgbClr val="FFCC29"/>
              </a:solidFill>
              <a:latin typeface="Tekton Pro" pitchFamily="34" charset="0"/>
            </a:endParaRPr>
          </a:p>
        </p:txBody>
      </p:sp>
      <p:cxnSp>
        <p:nvCxnSpPr>
          <p:cNvPr id="11" name="Straight Arrow Connector 10"/>
          <p:cNvCxnSpPr/>
          <p:nvPr/>
        </p:nvCxnSpPr>
        <p:spPr bwMode="auto">
          <a:xfrm flipH="1">
            <a:off x="4114800" y="3337157"/>
            <a:ext cx="1455736" cy="424934"/>
          </a:xfrm>
          <a:prstGeom prst="straightConnector1">
            <a:avLst/>
          </a:prstGeom>
          <a:gradFill rotWithShape="1">
            <a:gsLst>
              <a:gs pos="0">
                <a:srgbClr val="A4D289"/>
              </a:gs>
              <a:gs pos="100000">
                <a:schemeClr val="bg1"/>
              </a:gs>
            </a:gsLst>
            <a:lin ang="5400000" scaled="1"/>
          </a:gradFill>
          <a:ln w="9525" cap="flat" cmpd="sng" algn="ctr">
            <a:solidFill>
              <a:srgbClr val="FF0000"/>
            </a:solidFill>
            <a:prstDash val="solid"/>
            <a:round/>
            <a:headEnd type="none" w="med" len="med"/>
            <a:tailEnd type="arrow"/>
          </a:ln>
          <a:effectLst/>
        </p:spPr>
      </p:cxnSp>
      <p:cxnSp>
        <p:nvCxnSpPr>
          <p:cNvPr id="12" name="Straight Arrow Connector 11"/>
          <p:cNvCxnSpPr/>
          <p:nvPr/>
        </p:nvCxnSpPr>
        <p:spPr bwMode="auto">
          <a:xfrm flipH="1">
            <a:off x="6784018" y="3946757"/>
            <a:ext cx="454982" cy="720488"/>
          </a:xfrm>
          <a:prstGeom prst="straightConnector1">
            <a:avLst/>
          </a:prstGeom>
          <a:gradFill rotWithShape="1">
            <a:gsLst>
              <a:gs pos="0">
                <a:srgbClr val="A4D289"/>
              </a:gs>
              <a:gs pos="100000">
                <a:schemeClr val="bg1"/>
              </a:gs>
            </a:gsLst>
            <a:lin ang="5400000" scaled="1"/>
          </a:gradFill>
          <a:ln w="9525" cap="flat" cmpd="sng" algn="ctr">
            <a:solidFill>
              <a:srgbClr val="FF0000"/>
            </a:solidFill>
            <a:prstDash val="solid"/>
            <a:round/>
            <a:headEnd type="none" w="med" len="med"/>
            <a:tailEnd type="arrow"/>
          </a:ln>
          <a:effectLst/>
        </p:spPr>
      </p:cxnSp>
      <p:sp>
        <p:nvSpPr>
          <p:cNvPr id="14" name="Rounded Rectangle 13"/>
          <p:cNvSpPr/>
          <p:nvPr/>
        </p:nvSpPr>
        <p:spPr bwMode="auto">
          <a:xfrm>
            <a:off x="762000" y="4248145"/>
            <a:ext cx="2895600" cy="838200"/>
          </a:xfrm>
          <a:prstGeom prst="roundRect">
            <a:avLst/>
          </a:prstGeom>
          <a:noFill/>
          <a:ln w="9525"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5" name="Rounded Rectangle 14"/>
          <p:cNvSpPr/>
          <p:nvPr/>
        </p:nvSpPr>
        <p:spPr bwMode="auto">
          <a:xfrm>
            <a:off x="5295900" y="4892433"/>
            <a:ext cx="1033136" cy="419100"/>
          </a:xfrm>
          <a:prstGeom prst="roundRect">
            <a:avLst/>
          </a:prstGeom>
          <a:noFill/>
          <a:ln w="9525"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9" name="TextBox 18"/>
          <p:cNvSpPr txBox="1"/>
          <p:nvPr/>
        </p:nvSpPr>
        <p:spPr bwMode="auto">
          <a:xfrm>
            <a:off x="1524000" y="5790701"/>
            <a:ext cx="1676400" cy="595548"/>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Data columns</a:t>
            </a:r>
            <a:endParaRPr lang="en-US" sz="1800" dirty="0">
              <a:solidFill>
                <a:srgbClr val="FFCC29"/>
              </a:solidFill>
              <a:latin typeface="Tekton Pro" pitchFamily="34" charset="0"/>
            </a:endParaRPr>
          </a:p>
        </p:txBody>
      </p:sp>
      <p:cxnSp>
        <p:nvCxnSpPr>
          <p:cNvPr id="20" name="Straight Arrow Connector 19"/>
          <p:cNvCxnSpPr>
            <a:stCxn id="19" idx="0"/>
          </p:cNvCxnSpPr>
          <p:nvPr/>
        </p:nvCxnSpPr>
        <p:spPr bwMode="auto">
          <a:xfrm flipV="1">
            <a:off x="2362200" y="5101983"/>
            <a:ext cx="0" cy="688718"/>
          </a:xfrm>
          <a:prstGeom prst="straightConnector1">
            <a:avLst/>
          </a:prstGeom>
          <a:gradFill rotWithShape="1">
            <a:gsLst>
              <a:gs pos="0">
                <a:srgbClr val="A4D289"/>
              </a:gs>
              <a:gs pos="100000">
                <a:schemeClr val="bg1"/>
              </a:gs>
            </a:gsLst>
            <a:lin ang="5400000" scaled="1"/>
          </a:gradFill>
          <a:ln w="9525" cap="flat" cmpd="sng" algn="ctr">
            <a:solidFill>
              <a:srgbClr val="FF0000"/>
            </a:solidFill>
            <a:prstDash val="solid"/>
            <a:round/>
            <a:headEnd type="none" w="med" len="med"/>
            <a:tailEnd type="arrow"/>
          </a:ln>
          <a:effectLst/>
        </p:spPr>
      </p:cxnSp>
      <p:cxnSp>
        <p:nvCxnSpPr>
          <p:cNvPr id="23" name="Straight Arrow Connector 22"/>
          <p:cNvCxnSpPr>
            <a:stCxn id="19" idx="0"/>
            <a:endCxn id="15" idx="1"/>
          </p:cNvCxnSpPr>
          <p:nvPr/>
        </p:nvCxnSpPr>
        <p:spPr bwMode="auto">
          <a:xfrm flipV="1">
            <a:off x="2362200" y="5101983"/>
            <a:ext cx="2933700" cy="688718"/>
          </a:xfrm>
          <a:prstGeom prst="straightConnector1">
            <a:avLst/>
          </a:prstGeom>
          <a:gradFill rotWithShape="1">
            <a:gsLst>
              <a:gs pos="0">
                <a:srgbClr val="A4D289"/>
              </a:gs>
              <a:gs pos="100000">
                <a:schemeClr val="bg1"/>
              </a:gs>
            </a:gsLst>
            <a:lin ang="5400000" scaled="1"/>
          </a:gra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8720563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xit" presetSubtype="0" fill="hold" grpId="1" nodeType="withEffect">
                                  <p:stCondLst>
                                    <p:cond delay="0"/>
                                  </p:stCondLst>
                                  <p:childTnLst>
                                    <p:animEffect transition="out" filter="fade">
                                      <p:cBhvr>
                                        <p:cTn id="53" dur="500"/>
                                        <p:tgtEl>
                                          <p:spTgt spid="8"/>
                                        </p:tgtEl>
                                      </p:cBhvr>
                                    </p:animEffect>
                                    <p:set>
                                      <p:cBhvr>
                                        <p:cTn id="54" dur="1" fill="hold">
                                          <p:stCondLst>
                                            <p:cond delay="499"/>
                                          </p:stCondLst>
                                        </p:cTn>
                                        <p:tgtEl>
                                          <p:spTgt spid="8"/>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11"/>
                                        </p:tgtEl>
                                      </p:cBhvr>
                                    </p:animEffect>
                                    <p:set>
                                      <p:cBhvr>
                                        <p:cTn id="57" dur="1" fill="hold">
                                          <p:stCondLst>
                                            <p:cond delay="499"/>
                                          </p:stCondLst>
                                        </p:cTn>
                                        <p:tgtEl>
                                          <p:spTgt spid="11"/>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9"/>
                                        </p:tgtEl>
                                      </p:cBhvr>
                                    </p:animEffect>
                                    <p:set>
                                      <p:cBhvr>
                                        <p:cTn id="60" dur="1" fill="hold">
                                          <p:stCondLst>
                                            <p:cond delay="499"/>
                                          </p:stCondLst>
                                        </p:cTn>
                                        <p:tgtEl>
                                          <p:spTgt spid="9"/>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12"/>
                                        </p:tgtEl>
                                      </p:cBhvr>
                                    </p:animEffect>
                                    <p:set>
                                      <p:cBhvr>
                                        <p:cTn id="63"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4" grpId="0" animBg="1"/>
      <p:bldP spid="15" grpId="0" animBg="1"/>
      <p:bldP spid="1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cstate="print"/>
          <a:srcRect r="32004"/>
          <a:stretch>
            <a:fillRect/>
          </a:stretch>
        </p:blipFill>
        <p:spPr bwMode="auto">
          <a:xfrm>
            <a:off x="6349580" y="2405001"/>
            <a:ext cx="1942986" cy="20955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Creation</a:t>
            </a:r>
            <a:endParaRPr lang="en-US" dirty="0"/>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360" y="1574429"/>
            <a:ext cx="2775618" cy="1387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b="28004"/>
          <a:stretch>
            <a:fillRect/>
          </a:stretch>
        </p:blipFill>
        <p:spPr bwMode="auto">
          <a:xfrm>
            <a:off x="594360" y="3567626"/>
            <a:ext cx="4678284" cy="246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594360" y="1241761"/>
            <a:ext cx="2473429" cy="318036"/>
          </a:xfrm>
          <a:prstGeom prst="rect">
            <a:avLst/>
          </a:prstGeom>
          <a:noFill/>
        </p:spPr>
        <p:txBody>
          <a:bodyPr wrap="square" rtlCol="0">
            <a:spAutoFit/>
          </a:bodyPr>
          <a:lstStyle/>
          <a:p>
            <a:r>
              <a:rPr lang="en-US" sz="1600" dirty="0" smtClean="0">
                <a:solidFill>
                  <a:schemeClr val="tx2"/>
                </a:solidFill>
              </a:rPr>
              <a:t>Report Designer</a:t>
            </a:r>
            <a:endParaRPr lang="en-US" sz="1600" dirty="0">
              <a:solidFill>
                <a:schemeClr val="tx2"/>
              </a:solidFill>
            </a:endParaRPr>
          </a:p>
        </p:txBody>
      </p:sp>
      <p:sp>
        <p:nvSpPr>
          <p:cNvPr id="9" name="TextBox 8"/>
          <p:cNvSpPr txBox="1"/>
          <p:nvPr/>
        </p:nvSpPr>
        <p:spPr>
          <a:xfrm>
            <a:off x="594360" y="3213774"/>
            <a:ext cx="2049166" cy="318036"/>
          </a:xfrm>
          <a:prstGeom prst="rect">
            <a:avLst/>
          </a:prstGeom>
          <a:noFill/>
        </p:spPr>
        <p:txBody>
          <a:bodyPr wrap="square" rtlCol="0">
            <a:spAutoFit/>
          </a:bodyPr>
          <a:lstStyle/>
          <a:p>
            <a:r>
              <a:rPr lang="en-US" sz="1600" dirty="0" smtClean="0">
                <a:solidFill>
                  <a:schemeClr val="tx2"/>
                </a:solidFill>
              </a:rPr>
              <a:t>Report </a:t>
            </a:r>
            <a:r>
              <a:rPr lang="en-US" sz="1600" dirty="0" smtClean="0">
                <a:solidFill>
                  <a:schemeClr val="tx2"/>
                </a:solidFill>
              </a:rPr>
              <a:t>Builder</a:t>
            </a:r>
            <a:endParaRPr lang="en-US" sz="1600" dirty="0">
              <a:solidFill>
                <a:schemeClr val="tx2"/>
              </a:solidFill>
            </a:endParaRPr>
          </a:p>
        </p:txBody>
      </p:sp>
      <p:cxnSp>
        <p:nvCxnSpPr>
          <p:cNvPr id="13" name="Straight Arrow Connector 12"/>
          <p:cNvCxnSpPr/>
          <p:nvPr/>
        </p:nvCxnSpPr>
        <p:spPr>
          <a:xfrm rot="16200000" flipV="1">
            <a:off x="6632363" y="4079176"/>
            <a:ext cx="938149" cy="665016"/>
          </a:xfrm>
          <a:prstGeom prst="straightConnector1">
            <a:avLst/>
          </a:prstGeom>
          <a:ln w="2222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870081" y="4886110"/>
            <a:ext cx="2107664" cy="539635"/>
          </a:xfrm>
          <a:prstGeom prst="rect">
            <a:avLst/>
          </a:prstGeom>
          <a:noFill/>
        </p:spPr>
        <p:txBody>
          <a:bodyPr wrap="square" rtlCol="0">
            <a:spAutoFit/>
          </a:bodyPr>
          <a:lstStyle/>
          <a:p>
            <a:r>
              <a:rPr lang="en-US" sz="1600" dirty="0" smtClean="0">
                <a:solidFill>
                  <a:schemeClr val="tx2"/>
                </a:solidFill>
              </a:rPr>
              <a:t>New Icon –</a:t>
            </a:r>
          </a:p>
          <a:p>
            <a:r>
              <a:rPr lang="en-US" sz="1600" dirty="0" smtClean="0">
                <a:solidFill>
                  <a:schemeClr val="tx2"/>
                </a:solidFill>
              </a:rPr>
              <a:t>Report Data pane</a:t>
            </a:r>
            <a:endParaRPr lang="en-US" sz="1600" dirty="0">
              <a:solidFill>
                <a:schemeClr val="tx2"/>
              </a:solidFill>
            </a:endParaRPr>
          </a:p>
        </p:txBody>
      </p:sp>
      <p:cxnSp>
        <p:nvCxnSpPr>
          <p:cNvPr id="16" name="Straight Connector 15"/>
          <p:cNvCxnSpPr/>
          <p:nvPr/>
        </p:nvCxnSpPr>
        <p:spPr>
          <a:xfrm rot="5400000">
            <a:off x="3283528" y="3770415"/>
            <a:ext cx="4667003"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041774" y="2093429"/>
            <a:ext cx="1349623" cy="318036"/>
          </a:xfrm>
          <a:prstGeom prst="rect">
            <a:avLst/>
          </a:prstGeom>
          <a:noFill/>
        </p:spPr>
        <p:txBody>
          <a:bodyPr wrap="square" rtlCol="0">
            <a:spAutoFit/>
          </a:bodyPr>
          <a:lstStyle/>
          <a:p>
            <a:r>
              <a:rPr lang="en-US" sz="1600" dirty="0" smtClean="0">
                <a:solidFill>
                  <a:schemeClr val="tx2"/>
                </a:solidFill>
              </a:rPr>
              <a:t>New Option</a:t>
            </a:r>
            <a:endParaRPr lang="en-US" sz="1600" dirty="0">
              <a:solidFill>
                <a:schemeClr val="tx2"/>
              </a:solidFill>
            </a:endParaRPr>
          </a:p>
        </p:txBody>
      </p:sp>
      <p:cxnSp>
        <p:nvCxnSpPr>
          <p:cNvPr id="23" name="Straight Arrow Connector 22"/>
          <p:cNvCxnSpPr>
            <a:stCxn id="22" idx="1"/>
          </p:cNvCxnSpPr>
          <p:nvPr/>
        </p:nvCxnSpPr>
        <p:spPr>
          <a:xfrm flipH="1">
            <a:off x="3277590" y="2252447"/>
            <a:ext cx="764184" cy="229495"/>
          </a:xfrm>
          <a:prstGeom prst="straightConnector1">
            <a:avLst/>
          </a:prstGeom>
          <a:ln w="2222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22" idx="1"/>
          </p:cNvCxnSpPr>
          <p:nvPr/>
        </p:nvCxnSpPr>
        <p:spPr>
          <a:xfrm flipH="1">
            <a:off x="1745675" y="2252447"/>
            <a:ext cx="2296099" cy="2960821"/>
          </a:xfrm>
          <a:prstGeom prst="straightConnector1">
            <a:avLst/>
          </a:prstGeom>
          <a:ln w="2222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20818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a:t>
            </a:r>
            <a:endParaRPr lang="en-US"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88971" y="2019875"/>
            <a:ext cx="3421842" cy="2860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p:nvPr/>
        </p:nvGrpSpPr>
        <p:grpSpPr>
          <a:xfrm>
            <a:off x="261257" y="2022650"/>
            <a:ext cx="4726380" cy="2841976"/>
            <a:chOff x="368135" y="1227001"/>
            <a:chExt cx="5082639" cy="3056193"/>
          </a:xfrm>
        </p:grpSpPr>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8135" y="1227001"/>
              <a:ext cx="5082639" cy="3056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1975450" y="2691659"/>
              <a:ext cx="2872596" cy="117412"/>
            </a:xfrm>
            <a:prstGeom prst="rect">
              <a:avLst/>
            </a:prstGeom>
            <a:solidFill>
              <a:srgbClr val="FFFF00">
                <a:alpha val="25000"/>
              </a:srgbClr>
            </a:solidFill>
            <a:ln>
              <a:solidFill>
                <a:srgbClr val="FFFF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00"/>
                </a:solidFill>
              </a:endParaRPr>
            </a:p>
          </p:txBody>
        </p:sp>
      </p:grpSp>
      <p:sp>
        <p:nvSpPr>
          <p:cNvPr id="8" name="TextBox 7"/>
          <p:cNvSpPr txBox="1"/>
          <p:nvPr/>
        </p:nvSpPr>
        <p:spPr>
          <a:xfrm>
            <a:off x="244550" y="1521031"/>
            <a:ext cx="4752752" cy="346249"/>
          </a:xfrm>
          <a:prstGeom prst="rect">
            <a:avLst/>
          </a:prstGeom>
          <a:noFill/>
        </p:spPr>
        <p:txBody>
          <a:bodyPr wrap="square" rtlCol="0">
            <a:spAutoFit/>
          </a:bodyPr>
          <a:lstStyle/>
          <a:p>
            <a:pPr algn="ctr"/>
            <a:r>
              <a:rPr lang="en-US" sz="1800" dirty="0" smtClean="0">
                <a:solidFill>
                  <a:srgbClr val="FFCC29"/>
                </a:solidFill>
                <a:latin typeface="Calibri"/>
                <a:cs typeface="Calibri"/>
              </a:rPr>
              <a:t>Report Designer</a:t>
            </a:r>
            <a:endParaRPr lang="en-US" sz="1800" dirty="0">
              <a:solidFill>
                <a:srgbClr val="FFCC29"/>
              </a:solidFill>
              <a:latin typeface="Calibri"/>
              <a:cs typeface="Calibri"/>
            </a:endParaRPr>
          </a:p>
        </p:txBody>
      </p:sp>
      <p:sp>
        <p:nvSpPr>
          <p:cNvPr id="9" name="TextBox 8"/>
          <p:cNvSpPr txBox="1"/>
          <p:nvPr/>
        </p:nvSpPr>
        <p:spPr>
          <a:xfrm>
            <a:off x="5263116" y="1521031"/>
            <a:ext cx="3476847" cy="346249"/>
          </a:xfrm>
          <a:prstGeom prst="rect">
            <a:avLst/>
          </a:prstGeom>
          <a:noFill/>
        </p:spPr>
        <p:txBody>
          <a:bodyPr wrap="square" rtlCol="0">
            <a:spAutoFit/>
          </a:bodyPr>
          <a:lstStyle/>
          <a:p>
            <a:pPr algn="ctr"/>
            <a:r>
              <a:rPr lang="en-US" sz="1800" dirty="0" smtClean="0">
                <a:solidFill>
                  <a:srgbClr val="FFCC29"/>
                </a:solidFill>
                <a:latin typeface="Calibri"/>
                <a:cs typeface="Calibri"/>
              </a:rPr>
              <a:t>Report </a:t>
            </a:r>
            <a:r>
              <a:rPr lang="en-US" sz="1800" dirty="0" smtClean="0">
                <a:solidFill>
                  <a:srgbClr val="FFCC29"/>
                </a:solidFill>
                <a:latin typeface="Calibri"/>
                <a:cs typeface="Calibri"/>
              </a:rPr>
              <a:t>Builder</a:t>
            </a:r>
            <a:endParaRPr lang="en-US" sz="1800" dirty="0">
              <a:solidFill>
                <a:srgbClr val="FFCC29"/>
              </a:solidFill>
              <a:latin typeface="Calibri"/>
              <a:cs typeface="Calibri"/>
            </a:endParaRPr>
          </a:p>
        </p:txBody>
      </p:sp>
      <p:sp>
        <p:nvSpPr>
          <p:cNvPr id="10" name="TextBox 9"/>
          <p:cNvSpPr txBox="1"/>
          <p:nvPr/>
        </p:nvSpPr>
        <p:spPr>
          <a:xfrm>
            <a:off x="5263116" y="4928640"/>
            <a:ext cx="3455582" cy="539635"/>
          </a:xfrm>
          <a:prstGeom prst="rect">
            <a:avLst/>
          </a:prstGeom>
          <a:noFill/>
        </p:spPr>
        <p:txBody>
          <a:bodyPr wrap="square" rtlCol="0">
            <a:spAutoFit/>
          </a:bodyPr>
          <a:lstStyle/>
          <a:p>
            <a:pPr algn="ctr"/>
            <a:r>
              <a:rPr lang="en-US" sz="1600" dirty="0" smtClean="0">
                <a:solidFill>
                  <a:srgbClr val="FFCC29"/>
                </a:solidFill>
                <a:latin typeface="Calibri"/>
                <a:cs typeface="Calibri"/>
              </a:rPr>
              <a:t>File | Save As</a:t>
            </a:r>
          </a:p>
          <a:p>
            <a:pPr algn="ctr"/>
            <a:r>
              <a:rPr lang="en-US" sz="1600" dirty="0" smtClean="0">
                <a:solidFill>
                  <a:srgbClr val="FFCC29"/>
                </a:solidFill>
                <a:latin typeface="Calibri"/>
                <a:cs typeface="Calibri"/>
              </a:rPr>
              <a:t>Deploys to specified location</a:t>
            </a:r>
            <a:endParaRPr lang="en-US" sz="1600" dirty="0">
              <a:solidFill>
                <a:srgbClr val="FFCC29"/>
              </a:solidFill>
              <a:latin typeface="Calibri"/>
              <a:cs typeface="Calibri"/>
            </a:endParaRPr>
          </a:p>
        </p:txBody>
      </p:sp>
      <p:sp>
        <p:nvSpPr>
          <p:cNvPr id="11" name="TextBox 10"/>
          <p:cNvSpPr txBox="1"/>
          <p:nvPr/>
        </p:nvSpPr>
        <p:spPr>
          <a:xfrm>
            <a:off x="279990" y="4974715"/>
            <a:ext cx="4632252" cy="539635"/>
          </a:xfrm>
          <a:prstGeom prst="rect">
            <a:avLst/>
          </a:prstGeom>
          <a:noFill/>
        </p:spPr>
        <p:txBody>
          <a:bodyPr wrap="square" rtlCol="0">
            <a:spAutoFit/>
          </a:bodyPr>
          <a:lstStyle/>
          <a:p>
            <a:pPr algn="ctr"/>
            <a:r>
              <a:rPr lang="en-US" sz="1600" dirty="0" smtClean="0">
                <a:solidFill>
                  <a:srgbClr val="FFCC29"/>
                </a:solidFill>
                <a:latin typeface="Calibri"/>
                <a:cs typeface="Calibri"/>
              </a:rPr>
              <a:t>Project Properties:</a:t>
            </a:r>
          </a:p>
          <a:p>
            <a:pPr algn="ctr"/>
            <a:r>
              <a:rPr lang="en-US" sz="1600" dirty="0" err="1" smtClean="0">
                <a:solidFill>
                  <a:srgbClr val="FFCC29"/>
                </a:solidFill>
                <a:latin typeface="Calibri"/>
                <a:cs typeface="Calibri"/>
              </a:rPr>
              <a:t>OverwriteDatasets</a:t>
            </a:r>
            <a:r>
              <a:rPr lang="en-US" sz="1600" dirty="0" smtClean="0">
                <a:solidFill>
                  <a:srgbClr val="FFCC29"/>
                </a:solidFill>
                <a:latin typeface="Calibri"/>
                <a:cs typeface="Calibri"/>
              </a:rPr>
              <a:t> and </a:t>
            </a:r>
            <a:r>
              <a:rPr lang="en-US" sz="1600" dirty="0" err="1" smtClean="0">
                <a:solidFill>
                  <a:srgbClr val="FFCC29"/>
                </a:solidFill>
                <a:latin typeface="Calibri"/>
                <a:cs typeface="Calibri"/>
              </a:rPr>
              <a:t>TargetDatasetFolder</a:t>
            </a:r>
            <a:endParaRPr lang="en-US" sz="1600" dirty="0">
              <a:solidFill>
                <a:srgbClr val="FFCC29"/>
              </a:solidFill>
              <a:latin typeface="Calibri"/>
              <a:cs typeface="Calibri"/>
            </a:endParaRPr>
          </a:p>
        </p:txBody>
      </p:sp>
      <p:sp>
        <p:nvSpPr>
          <p:cNvPr id="12" name="Rectangle 11"/>
          <p:cNvSpPr/>
          <p:nvPr/>
        </p:nvSpPr>
        <p:spPr>
          <a:xfrm>
            <a:off x="1770081" y="3186157"/>
            <a:ext cx="2671246" cy="109182"/>
          </a:xfrm>
          <a:prstGeom prst="rect">
            <a:avLst/>
          </a:prstGeom>
          <a:solidFill>
            <a:srgbClr val="FFFF00">
              <a:alpha val="25000"/>
            </a:srgbClr>
          </a:solidFill>
          <a:ln>
            <a:solidFill>
              <a:srgbClr val="FFFF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00"/>
              </a:solidFill>
            </a:endParaRPr>
          </a:p>
        </p:txBody>
      </p:sp>
      <p:cxnSp>
        <p:nvCxnSpPr>
          <p:cNvPr id="13" name="Straight Arrow Connector 12"/>
          <p:cNvCxnSpPr/>
          <p:nvPr/>
        </p:nvCxnSpPr>
        <p:spPr>
          <a:xfrm rot="5400000" flipH="1" flipV="1">
            <a:off x="5816010" y="3391789"/>
            <a:ext cx="2381695" cy="637951"/>
          </a:xfrm>
          <a:prstGeom prst="straightConnector1">
            <a:avLst/>
          </a:prstGeom>
          <a:ln w="2222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1" idx="0"/>
          </p:cNvCxnSpPr>
          <p:nvPr/>
        </p:nvCxnSpPr>
        <p:spPr>
          <a:xfrm flipV="1">
            <a:off x="2596116" y="3264197"/>
            <a:ext cx="327839" cy="1710518"/>
          </a:xfrm>
          <a:prstGeom prst="straightConnector1">
            <a:avLst/>
          </a:prstGeom>
          <a:ln w="2222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1" idx="0"/>
          </p:cNvCxnSpPr>
          <p:nvPr/>
        </p:nvCxnSpPr>
        <p:spPr>
          <a:xfrm flipV="1">
            <a:off x="2596116" y="3498113"/>
            <a:ext cx="349107" cy="1476602"/>
          </a:xfrm>
          <a:prstGeom prst="straightConnector1">
            <a:avLst/>
          </a:prstGeom>
          <a:ln w="2222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84118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2192" y="1853459"/>
            <a:ext cx="3837668" cy="1977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Management</a:t>
            </a:r>
            <a:endParaRPr lang="en-US" dirty="0"/>
          </a:p>
        </p:txBody>
      </p:sp>
      <p:sp>
        <p:nvSpPr>
          <p:cNvPr id="3" name="Content Placeholder 2"/>
          <p:cNvSpPr>
            <a:spLocks noGrp="1"/>
          </p:cNvSpPr>
          <p:nvPr>
            <p:ph idx="1"/>
          </p:nvPr>
        </p:nvSpPr>
        <p:spPr>
          <a:xfrm>
            <a:off x="5146353" y="1453020"/>
            <a:ext cx="3785191" cy="4673144"/>
          </a:xfrm>
        </p:spPr>
        <p:txBody>
          <a:bodyPr>
            <a:normAutofit fontScale="85000" lnSpcReduction="10000"/>
          </a:bodyPr>
          <a:lstStyle/>
          <a:p>
            <a:r>
              <a:rPr lang="en-US" dirty="0" smtClean="0"/>
              <a:t>Configure properties</a:t>
            </a:r>
          </a:p>
          <a:p>
            <a:pPr lvl="1"/>
            <a:r>
              <a:rPr lang="en-US" dirty="0" smtClean="0"/>
              <a:t>Name</a:t>
            </a:r>
          </a:p>
          <a:p>
            <a:pPr lvl="1"/>
            <a:r>
              <a:rPr lang="en-US" dirty="0" smtClean="0"/>
              <a:t>Visibility in tile view</a:t>
            </a:r>
          </a:p>
          <a:p>
            <a:pPr lvl="1"/>
            <a:r>
              <a:rPr lang="en-US" dirty="0" smtClean="0"/>
              <a:t>Query time-out</a:t>
            </a:r>
          </a:p>
          <a:p>
            <a:r>
              <a:rPr lang="en-US" dirty="0" smtClean="0"/>
              <a:t>Change data source</a:t>
            </a:r>
          </a:p>
          <a:p>
            <a:r>
              <a:rPr lang="en-US" dirty="0" smtClean="0"/>
              <a:t>View dependent items</a:t>
            </a:r>
          </a:p>
          <a:p>
            <a:r>
              <a:rPr lang="en-US" dirty="0" smtClean="0"/>
              <a:t>Define caching, </a:t>
            </a:r>
            <a:br>
              <a:rPr lang="en-US" dirty="0" smtClean="0"/>
            </a:br>
            <a:r>
              <a:rPr lang="en-US" dirty="0" smtClean="0"/>
              <a:t>cache expiration, and </a:t>
            </a:r>
            <a:br>
              <a:rPr lang="en-US" dirty="0" smtClean="0"/>
            </a:br>
            <a:r>
              <a:rPr lang="en-US" dirty="0" smtClean="0"/>
              <a:t>cache refresh schedule</a:t>
            </a:r>
          </a:p>
          <a:p>
            <a:r>
              <a:rPr lang="en-US" dirty="0" smtClean="0"/>
              <a:t>Specify security</a:t>
            </a:r>
          </a:p>
          <a:p>
            <a:endParaRPr lang="en-US" dirty="0"/>
          </a:p>
        </p:txBody>
      </p:sp>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28306" y="2849525"/>
            <a:ext cx="1961058" cy="220094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Group 4"/>
          <p:cNvGrpSpPr/>
          <p:nvPr/>
        </p:nvGrpSpPr>
        <p:grpSpPr>
          <a:xfrm>
            <a:off x="454856" y="5343016"/>
            <a:ext cx="4184391" cy="647030"/>
            <a:chOff x="1482762" y="5547214"/>
            <a:chExt cx="4184391" cy="647030"/>
          </a:xfrm>
        </p:grpSpPr>
        <p:sp>
          <p:nvSpPr>
            <p:cNvPr id="8" name="Rounded Rectangle 7"/>
            <p:cNvSpPr/>
            <p:nvPr/>
          </p:nvSpPr>
          <p:spPr>
            <a:xfrm>
              <a:off x="1482762" y="5547214"/>
              <a:ext cx="4088698" cy="647030"/>
            </a:xfrm>
            <a:prstGeom prst="roundRect">
              <a:avLst>
                <a:gd name="adj" fmla="val 10000"/>
              </a:avLst>
            </a:pr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shade val="80000"/>
                <a:hueOff val="0"/>
                <a:satOff val="0"/>
                <a:lumOff val="0"/>
                <a:alphaOff val="0"/>
              </a:schemeClr>
            </a:fillRef>
            <a:effectRef idx="2">
              <a:schemeClr val="accent1">
                <a:shade val="80000"/>
                <a:hueOff val="0"/>
                <a:satOff val="0"/>
                <a:lumOff val="0"/>
                <a:alphaOff val="0"/>
              </a:schemeClr>
            </a:effectRef>
            <a:fontRef idx="minor">
              <a:schemeClr val="lt1"/>
            </a:fontRef>
          </p:style>
        </p:sp>
        <p:sp>
          <p:nvSpPr>
            <p:cNvPr id="4" name="TextBox 3"/>
            <p:cNvSpPr txBox="1"/>
            <p:nvPr/>
          </p:nvSpPr>
          <p:spPr>
            <a:xfrm>
              <a:off x="1743740" y="5699050"/>
              <a:ext cx="3923413" cy="346249"/>
            </a:xfrm>
            <a:prstGeom prst="rect">
              <a:avLst/>
            </a:prstGeom>
            <a:noFill/>
          </p:spPr>
          <p:txBody>
            <a:bodyPr wrap="square" rtlCol="0">
              <a:spAutoFit/>
            </a:bodyPr>
            <a:lstStyle/>
            <a:p>
              <a:r>
                <a:rPr lang="en-US" sz="1800" dirty="0" smtClean="0">
                  <a:solidFill>
                    <a:srgbClr val="000000"/>
                  </a:solidFill>
                </a:rPr>
                <a:t>Tip: Use URL access to view query</a:t>
              </a:r>
              <a:endParaRPr lang="en-US" sz="1800" dirty="0">
                <a:solidFill>
                  <a:srgbClr val="000000"/>
                </a:solidFill>
              </a:endParaRPr>
            </a:p>
          </p:txBody>
        </p:sp>
      </p:grpSp>
    </p:spTree>
    <p:extLst>
      <p:ext uri="{BB962C8B-B14F-4D97-AF65-F5344CB8AC3E}">
        <p14:creationId xmlns:p14="http://schemas.microsoft.com/office/powerpoint/2010/main" val="4248647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Cache Refresh</a:t>
            </a:r>
            <a:endParaRPr lang="en-US" dirty="0"/>
          </a:p>
        </p:txBody>
      </p:sp>
      <p:sp>
        <p:nvSpPr>
          <p:cNvPr id="3" name="Content Placeholder 2"/>
          <p:cNvSpPr>
            <a:spLocks noGrp="1"/>
          </p:cNvSpPr>
          <p:nvPr>
            <p:ph idx="1"/>
          </p:nvPr>
        </p:nvSpPr>
        <p:spPr/>
        <p:txBody>
          <a:bodyPr/>
          <a:lstStyle/>
          <a:p>
            <a:r>
              <a:rPr lang="en-US" dirty="0" smtClean="0"/>
              <a:t>Prior to SQL Server 2008 R2</a:t>
            </a:r>
          </a:p>
          <a:p>
            <a:pPr lvl="1"/>
            <a:r>
              <a:rPr lang="en-US" dirty="0" smtClean="0"/>
              <a:t>Create a subscription with NULL delivery provider </a:t>
            </a:r>
          </a:p>
          <a:p>
            <a:r>
              <a:rPr lang="en-US" dirty="0" smtClean="0"/>
              <a:t>Beginning with SQL Server 2008 R2</a:t>
            </a:r>
          </a:p>
          <a:p>
            <a:pPr lvl="1"/>
            <a:r>
              <a:rPr lang="en-US" dirty="0" smtClean="0"/>
              <a:t>Define a schedule for cache refresh</a:t>
            </a:r>
          </a:p>
          <a:p>
            <a:r>
              <a:rPr lang="en-US" dirty="0" smtClean="0"/>
              <a:t>Specify default value for each parameter</a:t>
            </a:r>
            <a:endParaRPr lang="en-US"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03229" y="4076975"/>
            <a:ext cx="2835571" cy="2285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33136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Report Part Deployment</a:t>
            </a:r>
            <a:endParaRPr lang="en-US" dirty="0"/>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3890" y="1595719"/>
            <a:ext cx="3050891" cy="2033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1504" y="3454107"/>
            <a:ext cx="2362253" cy="2755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Group 8"/>
          <p:cNvGrpSpPr/>
          <p:nvPr/>
        </p:nvGrpSpPr>
        <p:grpSpPr>
          <a:xfrm>
            <a:off x="219492" y="2247375"/>
            <a:ext cx="4002880" cy="2643601"/>
            <a:chOff x="4940350" y="1354240"/>
            <a:chExt cx="4002880" cy="2643601"/>
          </a:xfrm>
        </p:grpSpPr>
        <p:pic>
          <p:nvPicPr>
            <p:cNvPr id="922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40350" y="1354240"/>
              <a:ext cx="4002880" cy="2643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5844844" y="2157984"/>
              <a:ext cx="2874873" cy="146304"/>
            </a:xfrm>
            <a:prstGeom prst="rect">
              <a:avLst/>
            </a:prstGeom>
            <a:solidFill>
              <a:srgbClr val="FFFF00">
                <a:alpha val="25000"/>
              </a:srgbClr>
            </a:solidFill>
            <a:ln>
              <a:solidFill>
                <a:srgbClr val="FFFF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00"/>
                </a:solidFill>
              </a:endParaRPr>
            </a:p>
          </p:txBody>
        </p:sp>
      </p:grpSp>
      <p:sp>
        <p:nvSpPr>
          <p:cNvPr id="8" name="TextBox 7"/>
          <p:cNvSpPr txBox="1"/>
          <p:nvPr/>
        </p:nvSpPr>
        <p:spPr>
          <a:xfrm>
            <a:off x="4210493" y="2094613"/>
            <a:ext cx="1307805" cy="982833"/>
          </a:xfrm>
          <a:prstGeom prst="rect">
            <a:avLst/>
          </a:prstGeom>
          <a:noFill/>
        </p:spPr>
        <p:txBody>
          <a:bodyPr wrap="square" rtlCol="0">
            <a:spAutoFit/>
          </a:bodyPr>
          <a:lstStyle/>
          <a:p>
            <a:pPr algn="ctr"/>
            <a:r>
              <a:rPr lang="en-US" sz="1600" dirty="0" smtClean="0">
                <a:solidFill>
                  <a:srgbClr val="FFCC29"/>
                </a:solidFill>
              </a:rPr>
              <a:t>Step 2: Publish Report Parts</a:t>
            </a:r>
            <a:endParaRPr lang="en-US" sz="1600" dirty="0">
              <a:solidFill>
                <a:srgbClr val="FFCC29"/>
              </a:solidFill>
            </a:endParaRPr>
          </a:p>
        </p:txBody>
      </p:sp>
      <p:sp>
        <p:nvSpPr>
          <p:cNvPr id="10" name="TextBox 9"/>
          <p:cNvSpPr txBox="1"/>
          <p:nvPr/>
        </p:nvSpPr>
        <p:spPr>
          <a:xfrm>
            <a:off x="4933507" y="4554279"/>
            <a:ext cx="1392865" cy="761234"/>
          </a:xfrm>
          <a:prstGeom prst="rect">
            <a:avLst/>
          </a:prstGeom>
          <a:noFill/>
        </p:spPr>
        <p:txBody>
          <a:bodyPr wrap="square" rtlCol="0">
            <a:spAutoFit/>
          </a:bodyPr>
          <a:lstStyle/>
          <a:p>
            <a:pPr algn="ctr"/>
            <a:r>
              <a:rPr lang="en-US" sz="1600" dirty="0" smtClean="0">
                <a:solidFill>
                  <a:srgbClr val="FFCC29"/>
                </a:solidFill>
              </a:rPr>
              <a:t>Step 3: Select Report Parts</a:t>
            </a:r>
            <a:endParaRPr lang="en-US" sz="1600" dirty="0">
              <a:solidFill>
                <a:srgbClr val="FFCC29"/>
              </a:solidFill>
            </a:endParaRPr>
          </a:p>
        </p:txBody>
      </p:sp>
      <p:sp>
        <p:nvSpPr>
          <p:cNvPr id="11" name="TextBox 10"/>
          <p:cNvSpPr txBox="1"/>
          <p:nvPr/>
        </p:nvSpPr>
        <p:spPr>
          <a:xfrm>
            <a:off x="1523999" y="1577162"/>
            <a:ext cx="1648046" cy="539635"/>
          </a:xfrm>
          <a:prstGeom prst="rect">
            <a:avLst/>
          </a:prstGeom>
          <a:noFill/>
        </p:spPr>
        <p:txBody>
          <a:bodyPr wrap="square" rtlCol="0">
            <a:spAutoFit/>
          </a:bodyPr>
          <a:lstStyle/>
          <a:p>
            <a:pPr algn="ctr"/>
            <a:r>
              <a:rPr lang="en-US" sz="1600" dirty="0" smtClean="0">
                <a:solidFill>
                  <a:srgbClr val="FFCC29"/>
                </a:solidFill>
              </a:rPr>
              <a:t>Step 1: Set target folder</a:t>
            </a:r>
            <a:endParaRPr lang="en-US" sz="1600" dirty="0">
              <a:solidFill>
                <a:srgbClr val="FFCC29"/>
              </a:solidFill>
            </a:endParaRPr>
          </a:p>
        </p:txBody>
      </p:sp>
    </p:spTree>
    <p:extLst>
      <p:ext uri="{BB962C8B-B14F-4D97-AF65-F5344CB8AC3E}">
        <p14:creationId xmlns:p14="http://schemas.microsoft.com/office/powerpoint/2010/main" val="137816185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4796" y="1360339"/>
            <a:ext cx="4530604" cy="4669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Dataset Properties</a:t>
            </a:r>
            <a:endParaRPr lang="en-US" dirty="0"/>
          </a:p>
        </p:txBody>
      </p:sp>
      <p:sp>
        <p:nvSpPr>
          <p:cNvPr id="3" name="Text Placeholder 2"/>
          <p:cNvSpPr>
            <a:spLocks noGrp="1"/>
          </p:cNvSpPr>
          <p:nvPr>
            <p:ph type="body" idx="1"/>
          </p:nvPr>
        </p:nvSpPr>
        <p:spPr/>
        <p:txBody>
          <a:bodyPr/>
          <a:lstStyle/>
          <a:p>
            <a:pPr>
              <a:lnSpc>
                <a:spcPct val="120000"/>
              </a:lnSpc>
            </a:pPr>
            <a:r>
              <a:rPr lang="en-US" sz="2600" dirty="0" smtClean="0"/>
              <a:t>Data </a:t>
            </a:r>
            <a:r>
              <a:rPr lang="en-US" sz="2600" dirty="0"/>
              <a:t>source </a:t>
            </a:r>
            <a:r>
              <a:rPr lang="en-US" sz="2600" dirty="0" smtClean="0"/>
              <a:t>association</a:t>
            </a:r>
            <a:endParaRPr lang="en-US" sz="2600" dirty="0"/>
          </a:p>
          <a:p>
            <a:pPr>
              <a:lnSpc>
                <a:spcPct val="120000"/>
              </a:lnSpc>
            </a:pPr>
            <a:r>
              <a:rPr lang="en-US" sz="2600" dirty="0" smtClean="0"/>
              <a:t>Query type</a:t>
            </a:r>
          </a:p>
          <a:p>
            <a:pPr lvl="1"/>
            <a:r>
              <a:rPr lang="en-US" sz="2600" dirty="0" smtClean="0"/>
              <a:t>Text—</a:t>
            </a:r>
            <a:br>
              <a:rPr lang="en-US" sz="2600" dirty="0" smtClean="0"/>
            </a:br>
            <a:r>
              <a:rPr lang="en-US" sz="2600" dirty="0" smtClean="0"/>
              <a:t>selectively query data</a:t>
            </a:r>
          </a:p>
          <a:p>
            <a:pPr lvl="1"/>
            <a:r>
              <a:rPr lang="en-US" sz="2600" dirty="0" smtClean="0"/>
              <a:t>Table—</a:t>
            </a:r>
            <a:br>
              <a:rPr lang="en-US" sz="2600" dirty="0" smtClean="0"/>
            </a:br>
            <a:r>
              <a:rPr lang="en-US" sz="2600" dirty="0" smtClean="0"/>
              <a:t>all data from table</a:t>
            </a:r>
          </a:p>
          <a:p>
            <a:pPr lvl="1"/>
            <a:r>
              <a:rPr lang="en-US" sz="2600" dirty="0" smtClean="0"/>
              <a:t>Stored Procedure—</a:t>
            </a:r>
            <a:br>
              <a:rPr lang="en-US" sz="2600" dirty="0" smtClean="0"/>
            </a:br>
            <a:r>
              <a:rPr lang="en-US" sz="2600" dirty="0" smtClean="0"/>
              <a:t>data</a:t>
            </a:r>
            <a:br>
              <a:rPr lang="en-US" sz="2600" dirty="0" smtClean="0"/>
            </a:br>
            <a:r>
              <a:rPr lang="en-US" sz="2600" dirty="0" smtClean="0"/>
              <a:t>retrieved by stored </a:t>
            </a:r>
            <a:br>
              <a:rPr lang="en-US" sz="2600" dirty="0" smtClean="0"/>
            </a:br>
            <a:r>
              <a:rPr lang="en-US" sz="2600" dirty="0" smtClean="0"/>
              <a:t>procedure</a:t>
            </a:r>
          </a:p>
          <a:p>
            <a:pPr>
              <a:lnSpc>
                <a:spcPct val="120000"/>
              </a:lnSpc>
            </a:pPr>
            <a:r>
              <a:rPr lang="en-US" sz="2600" dirty="0" smtClean="0"/>
              <a:t>Timeout</a:t>
            </a:r>
            <a:endParaRPr lang="en-US" sz="2600" dirty="0"/>
          </a:p>
        </p:txBody>
      </p:sp>
      <p:sp>
        <p:nvSpPr>
          <p:cNvPr id="7" name="Rounded Rectangle 6"/>
          <p:cNvSpPr/>
          <p:nvPr/>
        </p:nvSpPr>
        <p:spPr bwMode="auto">
          <a:xfrm>
            <a:off x="5497033" y="3383826"/>
            <a:ext cx="381000" cy="157438"/>
          </a:xfrm>
          <a:prstGeom prst="roundRect">
            <a:avLst/>
          </a:prstGeom>
          <a:noFill/>
          <a:ln w="9525"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8" name="Rounded Rectangle 7"/>
          <p:cNvSpPr/>
          <p:nvPr/>
        </p:nvSpPr>
        <p:spPr bwMode="auto">
          <a:xfrm>
            <a:off x="5909932" y="3391190"/>
            <a:ext cx="381000" cy="157438"/>
          </a:xfrm>
          <a:prstGeom prst="roundRect">
            <a:avLst/>
          </a:prstGeom>
          <a:noFill/>
          <a:ln w="9525"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9" name="Rounded Rectangle 8"/>
          <p:cNvSpPr/>
          <p:nvPr/>
        </p:nvSpPr>
        <p:spPr bwMode="auto">
          <a:xfrm>
            <a:off x="6375994" y="3383826"/>
            <a:ext cx="863006" cy="164802"/>
          </a:xfrm>
          <a:prstGeom prst="roundRect">
            <a:avLst/>
          </a:prstGeom>
          <a:noFill/>
          <a:ln w="9525"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0" name="Rounded Rectangle 9"/>
          <p:cNvSpPr/>
          <p:nvPr/>
        </p:nvSpPr>
        <p:spPr bwMode="auto">
          <a:xfrm>
            <a:off x="5458932" y="5115160"/>
            <a:ext cx="917062" cy="457200"/>
          </a:xfrm>
          <a:prstGeom prst="roundRect">
            <a:avLst/>
          </a:prstGeom>
          <a:noFill/>
          <a:ln w="9525"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1" name="Rounded Rectangle 10"/>
          <p:cNvSpPr/>
          <p:nvPr/>
        </p:nvSpPr>
        <p:spPr bwMode="auto">
          <a:xfrm>
            <a:off x="5427926" y="2752960"/>
            <a:ext cx="3106474" cy="381000"/>
          </a:xfrm>
          <a:prstGeom prst="roundRect">
            <a:avLst/>
          </a:prstGeom>
          <a:noFill/>
          <a:ln w="9525"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2826386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xit" presetSubtype="0" fill="hold" grpId="1" nodeType="withEffect">
                                  <p:stCondLst>
                                    <p:cond delay="0"/>
                                  </p:stCondLst>
                                  <p:childTnLst>
                                    <p:animEffect transition="out" filter="fade">
                                      <p:cBhvr>
                                        <p:cTn id="25" dur="500"/>
                                        <p:tgtEl>
                                          <p:spTgt spid="11"/>
                                        </p:tgtEl>
                                      </p:cBhvr>
                                    </p:animEffect>
                                    <p:set>
                                      <p:cBhvr>
                                        <p:cTn id="26" dur="1" fill="hold">
                                          <p:stCondLst>
                                            <p:cond delay="499"/>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500"/>
                                        <p:tgtEl>
                                          <p:spTgt spid="3">
                                            <p:txEl>
                                              <p:pRg st="3" end="3"/>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xit" presetSubtype="0" fill="hold" grpId="1" nodeType="withEffect">
                                  <p:stCondLst>
                                    <p:cond delay="0"/>
                                  </p:stCondLst>
                                  <p:childTnLst>
                                    <p:animEffect transition="out" filter="fade">
                                      <p:cBhvr>
                                        <p:cTn id="36" dur="500"/>
                                        <p:tgtEl>
                                          <p:spTgt spid="7"/>
                                        </p:tgtEl>
                                      </p:cBhvr>
                                    </p:animEffect>
                                    <p:set>
                                      <p:cBhvr>
                                        <p:cTn id="37" dur="1" fill="hold">
                                          <p:stCondLst>
                                            <p:cond delay="499"/>
                                          </p:stCondLst>
                                        </p:cTn>
                                        <p:tgtEl>
                                          <p:spTgt spid="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500"/>
                                        <p:tgtEl>
                                          <p:spTgt spid="3">
                                            <p:txEl>
                                              <p:pRg st="4" end="4"/>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par>
                                <p:cTn id="46" presetID="10" presetClass="exit" presetSubtype="0" fill="hold" grpId="1" nodeType="withEffect">
                                  <p:stCondLst>
                                    <p:cond delay="0"/>
                                  </p:stCondLst>
                                  <p:childTnLst>
                                    <p:animEffect transition="out" filter="fade">
                                      <p:cBhvr>
                                        <p:cTn id="47" dur="500"/>
                                        <p:tgtEl>
                                          <p:spTgt spid="8"/>
                                        </p:tgtEl>
                                      </p:cBhvr>
                                    </p:animEffect>
                                    <p:set>
                                      <p:cBhvr>
                                        <p:cTn id="48" dur="1" fill="hold">
                                          <p:stCondLst>
                                            <p:cond delay="499"/>
                                          </p:stCondLst>
                                        </p:cTn>
                                        <p:tgtEl>
                                          <p:spTgt spid="8"/>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3">
                                            <p:txEl>
                                              <p:pRg st="5" end="5"/>
                                            </p:txEl>
                                          </p:spTgt>
                                        </p:tgtEl>
                                        <p:attrNameLst>
                                          <p:attrName>style.visibility</p:attrName>
                                        </p:attrNameLst>
                                      </p:cBhvr>
                                      <p:to>
                                        <p:strVal val="visible"/>
                                      </p:to>
                                    </p:set>
                                    <p:animEffect transition="in" filter="fade">
                                      <p:cBhvr>
                                        <p:cTn id="53" dur="500"/>
                                        <p:tgtEl>
                                          <p:spTgt spid="3">
                                            <p:txEl>
                                              <p:pRg st="5" end="5"/>
                                            </p:txEl>
                                          </p:spTgt>
                                        </p:tgtEl>
                                      </p:cBhvr>
                                    </p:animEffect>
                                  </p:childTnLst>
                                </p:cTn>
                              </p:par>
                              <p:par>
                                <p:cTn id="54" presetID="10" presetClass="exit" presetSubtype="0" fill="hold" grpId="1" nodeType="withEffect">
                                  <p:stCondLst>
                                    <p:cond delay="0"/>
                                  </p:stCondLst>
                                  <p:childTnLst>
                                    <p:animEffect transition="out" filter="fade">
                                      <p:cBhvr>
                                        <p:cTn id="55" dur="500"/>
                                        <p:tgtEl>
                                          <p:spTgt spid="9"/>
                                        </p:tgtEl>
                                      </p:cBhvr>
                                    </p:animEffect>
                                    <p:set>
                                      <p:cBhvr>
                                        <p:cTn id="56" dur="1" fill="hold">
                                          <p:stCondLst>
                                            <p:cond delay="499"/>
                                          </p:stCondLst>
                                        </p:cTn>
                                        <p:tgtEl>
                                          <p:spTgt spid="9"/>
                                        </p:tgtEl>
                                        <p:attrNameLst>
                                          <p:attrName>style.visibility</p:attrName>
                                        </p:attrNameLst>
                                      </p:cBhvr>
                                      <p:to>
                                        <p:strVal val="hidden"/>
                                      </p:to>
                                    </p:set>
                                  </p:childTnLst>
                                </p:cTn>
                              </p:par>
                              <p:par>
                                <p:cTn id="57" presetID="10" presetClass="entr" presetSubtype="0"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1" grpId="0" animBg="1"/>
      <p:bldP spid="11"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Dataset Collections</a:t>
            </a:r>
            <a:endParaRPr lang="en-US" dirty="0"/>
          </a:p>
        </p:txBody>
      </p:sp>
      <p:sp>
        <p:nvSpPr>
          <p:cNvPr id="3" name="Text Placeholder 2"/>
          <p:cNvSpPr>
            <a:spLocks noGrp="1"/>
          </p:cNvSpPr>
          <p:nvPr>
            <p:ph type="body" idx="1"/>
          </p:nvPr>
        </p:nvSpPr>
        <p:spPr/>
        <p:txBody>
          <a:bodyPr/>
          <a:lstStyle/>
          <a:p>
            <a:pPr>
              <a:lnSpc>
                <a:spcPct val="120000"/>
              </a:lnSpc>
            </a:pPr>
            <a:r>
              <a:rPr lang="en-US" dirty="0" smtClean="0"/>
              <a:t>Fields</a:t>
            </a:r>
          </a:p>
          <a:p>
            <a:pPr lvl="1">
              <a:lnSpc>
                <a:spcPct val="120000"/>
              </a:lnSpc>
            </a:pPr>
            <a:r>
              <a:rPr lang="en-US" dirty="0" smtClean="0"/>
              <a:t>Column retrieved by query</a:t>
            </a:r>
          </a:p>
          <a:p>
            <a:pPr lvl="1">
              <a:lnSpc>
                <a:spcPct val="120000"/>
              </a:lnSpc>
            </a:pPr>
            <a:r>
              <a:rPr lang="en-US" dirty="0" smtClean="0"/>
              <a:t>Calculated field based on an expression</a:t>
            </a:r>
            <a:endParaRPr lang="en-US" dirty="0"/>
          </a:p>
          <a:p>
            <a:pPr>
              <a:lnSpc>
                <a:spcPct val="120000"/>
              </a:lnSpc>
            </a:pPr>
            <a:r>
              <a:rPr lang="en-US" dirty="0" smtClean="0"/>
              <a:t>Filters</a:t>
            </a:r>
          </a:p>
          <a:p>
            <a:pPr lvl="1">
              <a:lnSpc>
                <a:spcPct val="120000"/>
              </a:lnSpc>
            </a:pPr>
            <a:r>
              <a:rPr lang="en-US" dirty="0" smtClean="0"/>
              <a:t>Exclusion of rows </a:t>
            </a:r>
            <a:r>
              <a:rPr lang="en-US" i="1" dirty="0" smtClean="0"/>
              <a:t>after </a:t>
            </a:r>
            <a:r>
              <a:rPr lang="en-US" dirty="0" smtClean="0"/>
              <a:t>query execution</a:t>
            </a:r>
            <a:endParaRPr lang="en-US" dirty="0"/>
          </a:p>
          <a:p>
            <a:pPr>
              <a:lnSpc>
                <a:spcPct val="120000"/>
              </a:lnSpc>
            </a:pPr>
            <a:r>
              <a:rPr lang="en-US" dirty="0" smtClean="0"/>
              <a:t>Parameters</a:t>
            </a:r>
          </a:p>
          <a:p>
            <a:pPr lvl="1">
              <a:lnSpc>
                <a:spcPct val="120000"/>
              </a:lnSpc>
            </a:pPr>
            <a:r>
              <a:rPr lang="en-US" dirty="0" smtClean="0"/>
              <a:t>Modification to WHERE clause of query text</a:t>
            </a:r>
          </a:p>
          <a:p>
            <a:pPr lvl="1">
              <a:lnSpc>
                <a:spcPct val="120000"/>
              </a:lnSpc>
            </a:pPr>
            <a:r>
              <a:rPr lang="en-US" dirty="0" smtClean="0"/>
              <a:t>Input for stored procedure</a:t>
            </a:r>
            <a:endParaRPr lang="en-US" dirty="0"/>
          </a:p>
        </p:txBody>
      </p:sp>
    </p:spTree>
    <p:extLst>
      <p:ext uri="{BB962C8B-B14F-4D97-AF65-F5344CB8AC3E}">
        <p14:creationId xmlns:p14="http://schemas.microsoft.com/office/powerpoint/2010/main" val="15427099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Shared Dataset</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759" y="1664877"/>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817278"/>
            <a:ext cx="446594" cy="502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9579" y="2286000"/>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8759" y="1930109"/>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Arrow Connector 7"/>
          <p:cNvCxnSpPr/>
          <p:nvPr/>
        </p:nvCxnSpPr>
        <p:spPr bwMode="auto">
          <a:xfrm flipV="1">
            <a:off x="4796939" y="1866682"/>
            <a:ext cx="1905000" cy="201805"/>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cxnSp>
        <p:nvCxnSpPr>
          <p:cNvPr id="9" name="Straight Arrow Connector 8"/>
          <p:cNvCxnSpPr/>
          <p:nvPr/>
        </p:nvCxnSpPr>
        <p:spPr bwMode="auto">
          <a:xfrm>
            <a:off x="4796939" y="2119984"/>
            <a:ext cx="3356461" cy="0"/>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cxnSp>
        <p:nvCxnSpPr>
          <p:cNvPr id="10" name="Straight Arrow Connector 9"/>
          <p:cNvCxnSpPr/>
          <p:nvPr/>
        </p:nvCxnSpPr>
        <p:spPr bwMode="auto">
          <a:xfrm>
            <a:off x="4796939" y="2119984"/>
            <a:ext cx="2819400" cy="348553"/>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sp>
        <p:nvSpPr>
          <p:cNvPr id="11" name="Rectangle 10"/>
          <p:cNvSpPr/>
          <p:nvPr/>
        </p:nvSpPr>
        <p:spPr>
          <a:xfrm>
            <a:off x="841369" y="2346391"/>
            <a:ext cx="3056554" cy="318036"/>
          </a:xfrm>
          <a:prstGeom prst="rect">
            <a:avLst/>
          </a:prstGeom>
        </p:spPr>
        <p:txBody>
          <a:bodyPr wrap="square">
            <a:spAutoFit/>
          </a:bodyPr>
          <a:lstStyle/>
          <a:p>
            <a:r>
              <a:rPr lang="en-US" sz="1600" dirty="0" smtClean="0">
                <a:solidFill>
                  <a:srgbClr val="FFCC29"/>
                </a:solidFill>
                <a:latin typeface="Tekton Pro" pitchFamily="34" charset="0"/>
              </a:rPr>
              <a:t>AdventureWorksDW2008R2</a:t>
            </a:r>
            <a:endParaRPr lang="en-US" sz="1600" dirty="0">
              <a:solidFill>
                <a:srgbClr val="FFCC29"/>
              </a:solidFill>
              <a:latin typeface="Tekton Pro" pitchFamily="34" charset="0"/>
            </a:endParaRPr>
          </a:p>
        </p:txBody>
      </p:sp>
      <p:pic>
        <p:nvPicPr>
          <p:cNvPr id="12"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97492" y="1911712"/>
            <a:ext cx="474508" cy="390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Straight Arrow Connector 12"/>
          <p:cNvCxnSpPr/>
          <p:nvPr/>
        </p:nvCxnSpPr>
        <p:spPr bwMode="auto">
          <a:xfrm>
            <a:off x="1437194" y="2031012"/>
            <a:ext cx="2296606" cy="0"/>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spTree>
    <p:extLst>
      <p:ext uri="{BB962C8B-B14F-4D97-AF65-F5344CB8AC3E}">
        <p14:creationId xmlns:p14="http://schemas.microsoft.com/office/powerpoint/2010/main" val="301666522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4271</TotalTime>
  <Words>15681</Words>
  <Application>Microsoft Macintosh PowerPoint</Application>
  <PresentationFormat>On-screen Show (4:3)</PresentationFormat>
  <Paragraphs>1367</Paragraphs>
  <Slides>64</Slides>
  <Notes>62</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1_Custom Design</vt:lpstr>
      <vt:lpstr>Module 5 SQL Server Reporting Services</vt:lpstr>
      <vt:lpstr>Module Overview</vt:lpstr>
      <vt:lpstr>Data Source Definition</vt:lpstr>
      <vt:lpstr>Data Sources</vt:lpstr>
      <vt:lpstr>Data Source Types</vt:lpstr>
      <vt:lpstr>Dataset</vt:lpstr>
      <vt:lpstr>Dataset Properties</vt:lpstr>
      <vt:lpstr>Dataset Collections</vt:lpstr>
      <vt:lpstr>Shared Dataset</vt:lpstr>
      <vt:lpstr>Report Items</vt:lpstr>
      <vt:lpstr>Report Items</vt:lpstr>
      <vt:lpstr>Data Regions</vt:lpstr>
      <vt:lpstr>Table</vt:lpstr>
      <vt:lpstr>Matrix</vt:lpstr>
      <vt:lpstr>List</vt:lpstr>
      <vt:lpstr>Basic Tablix Structure</vt:lpstr>
      <vt:lpstr>Tablix Cell Contents</vt:lpstr>
      <vt:lpstr>Tablix Cell Scope</vt:lpstr>
      <vt:lpstr>Expression Usage</vt:lpstr>
      <vt:lpstr>Expression Editor</vt:lpstr>
      <vt:lpstr>Expression Examples</vt:lpstr>
      <vt:lpstr>Built-in Fields</vt:lpstr>
      <vt:lpstr>Placeholders</vt:lpstr>
      <vt:lpstr>Global Collections</vt:lpstr>
      <vt:lpstr>Aggregate Functions</vt:lpstr>
      <vt:lpstr>Scope Argument</vt:lpstr>
      <vt:lpstr>Introducing Report Interactivity</vt:lpstr>
      <vt:lpstr>Report Parameters</vt:lpstr>
      <vt:lpstr>Report Parameter Properties</vt:lpstr>
      <vt:lpstr>Available Values</vt:lpstr>
      <vt:lpstr>Default Values</vt:lpstr>
      <vt:lpstr>Report Parameter Filters</vt:lpstr>
      <vt:lpstr>Filter Operators</vt:lpstr>
      <vt:lpstr>Linked Reports</vt:lpstr>
      <vt:lpstr>Subreports and Drillthrough Reports</vt:lpstr>
      <vt:lpstr>Parameters in Expressions</vt:lpstr>
      <vt:lpstr>Query Parameters</vt:lpstr>
      <vt:lpstr>Visibility</vt:lpstr>
      <vt:lpstr>Actions – Go To Report</vt:lpstr>
      <vt:lpstr>Data Visualizations</vt:lpstr>
      <vt:lpstr>Spatial Data Types</vt:lpstr>
      <vt:lpstr>Points</vt:lpstr>
      <vt:lpstr>Bing Maps Integration</vt:lpstr>
      <vt:lpstr>Bing Maps Integration</vt:lpstr>
      <vt:lpstr>Lines</vt:lpstr>
      <vt:lpstr>Polygons</vt:lpstr>
      <vt:lpstr>Spatial Data Source</vt:lpstr>
      <vt:lpstr>Spatial Data Sources</vt:lpstr>
      <vt:lpstr>Spatial Data Sources</vt:lpstr>
      <vt:lpstr>Map View Options</vt:lpstr>
      <vt:lpstr>Analytical Dataset</vt:lpstr>
      <vt:lpstr>Spatial and Analytical Dataset Matching</vt:lpstr>
      <vt:lpstr>Data Visualization Options</vt:lpstr>
      <vt:lpstr>Charts</vt:lpstr>
      <vt:lpstr>Data Bars</vt:lpstr>
      <vt:lpstr>Sparklines</vt:lpstr>
      <vt:lpstr>Indicators</vt:lpstr>
      <vt:lpstr>Building Self-Service Components</vt:lpstr>
      <vt:lpstr>Shared Dataset</vt:lpstr>
      <vt:lpstr>Creation</vt:lpstr>
      <vt:lpstr>Deployment</vt:lpstr>
      <vt:lpstr>Management</vt:lpstr>
      <vt:lpstr>Cache Refresh</vt:lpstr>
      <vt:lpstr>Report Part Deployment</vt:lpstr>
    </vt:vector>
  </TitlesOfParts>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Reporting and Analytics: SSRS</dc:title>
  <dc:subject>SQL Server 2005 &amp; 2008</dc:subject>
  <dc:creator>stacia@sqlskills.com</dc:creator>
  <dc:description>Courses written by and instructed by authorized SQLskills trainers 
http://www.SQLskills.com
Template design: SQLskills.com</dc:description>
  <cp:lastModifiedBy>Stacia Misner</cp:lastModifiedBy>
  <cp:revision>196</cp:revision>
  <dcterms:created xsi:type="dcterms:W3CDTF">2004-05-26T19:38:49Z</dcterms:created>
  <dcterms:modified xsi:type="dcterms:W3CDTF">2012-08-22T07:24:59Z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