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36"/>
  </p:notesMasterIdLst>
  <p:handoutMasterIdLst>
    <p:handoutMasterId r:id="rId37"/>
  </p:handoutMasterIdLst>
  <p:sldIdLst>
    <p:sldId id="256" r:id="rId2"/>
    <p:sldId id="341" r:id="rId3"/>
    <p:sldId id="492" r:id="rId4"/>
    <p:sldId id="494" r:id="rId5"/>
    <p:sldId id="484" r:id="rId6"/>
    <p:sldId id="485" r:id="rId7"/>
    <p:sldId id="493" r:id="rId8"/>
    <p:sldId id="495" r:id="rId9"/>
    <p:sldId id="498" r:id="rId10"/>
    <p:sldId id="497" r:id="rId11"/>
    <p:sldId id="505" r:id="rId12"/>
    <p:sldId id="503" r:id="rId13"/>
    <p:sldId id="504" r:id="rId14"/>
    <p:sldId id="506" r:id="rId15"/>
    <p:sldId id="486" r:id="rId16"/>
    <p:sldId id="496" r:id="rId17"/>
    <p:sldId id="487" r:id="rId18"/>
    <p:sldId id="499" r:id="rId19"/>
    <p:sldId id="513" r:id="rId20"/>
    <p:sldId id="514" r:id="rId21"/>
    <p:sldId id="515" r:id="rId22"/>
    <p:sldId id="488" r:id="rId23"/>
    <p:sldId id="489" r:id="rId24"/>
    <p:sldId id="507" r:id="rId25"/>
    <p:sldId id="508" r:id="rId26"/>
    <p:sldId id="510" r:id="rId27"/>
    <p:sldId id="521" r:id="rId28"/>
    <p:sldId id="522" r:id="rId29"/>
    <p:sldId id="509" r:id="rId30"/>
    <p:sldId id="511" r:id="rId31"/>
    <p:sldId id="491" r:id="rId32"/>
    <p:sldId id="490" r:id="rId33"/>
    <p:sldId id="523" r:id="rId34"/>
    <p:sldId id="442" r:id="rId35"/>
  </p:sldIdLst>
  <p:sldSz cx="9144000" cy="6858000" type="screen4x3"/>
  <p:notesSz cx="7315200" cy="9601200"/>
  <p:custDataLst>
    <p:tags r:id="rId38"/>
  </p:custDataLst>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 initials="p" lastIdx="25" clrIdx="0"/>
  <p:cmAuthor id="1" name="Jonathan Kehayias" initials="JMK"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99"/>
    <a:srgbClr val="808080"/>
    <a:srgbClr val="C0C0C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24" autoAdjust="0"/>
    <p:restoredTop sz="90173" autoAdjust="0"/>
  </p:normalViewPr>
  <p:slideViewPr>
    <p:cSldViewPr snapToGrid="0">
      <p:cViewPr varScale="1">
        <p:scale>
          <a:sx n="128" d="100"/>
          <a:sy n="128" d="100"/>
        </p:scale>
        <p:origin x="-1140" y="-96"/>
      </p:cViewPr>
      <p:guideLst>
        <p:guide orient="horz" pos="2160"/>
        <p:guide pos="2872"/>
      </p:guideLst>
    </p:cSldViewPr>
  </p:slideViewPr>
  <p:outlineViewPr>
    <p:cViewPr>
      <p:scale>
        <a:sx n="33" d="100"/>
        <a:sy n="33" d="100"/>
      </p:scale>
      <p:origin x="0" y="32484"/>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4020" y="-762"/>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579" name="Picture 25" descr="SQLskills wide Logo2"/>
          <p:cNvPicPr>
            <a:picLocks noChangeAspect="1" noChangeArrowheads="1"/>
          </p:cNvPicPr>
          <p:nvPr/>
        </p:nvPicPr>
        <p:blipFill>
          <a:blip r:embed="rId2" cstate="print"/>
          <a:srcRect l="6503" t="22223" r="4047" b="33333"/>
          <a:stretch>
            <a:fillRect/>
          </a:stretch>
        </p:blipFill>
        <p:spPr bwMode="auto">
          <a:xfrm>
            <a:off x="2498725" y="193675"/>
            <a:ext cx="2481263" cy="596900"/>
          </a:xfrm>
          <a:prstGeom prst="rect">
            <a:avLst/>
          </a:prstGeom>
          <a:noFill/>
          <a:ln w="9525">
            <a:noFill/>
            <a:miter lim="800000"/>
            <a:headEnd/>
            <a:tailEnd/>
          </a:ln>
        </p:spPr>
      </p:pic>
      <p:sp>
        <p:nvSpPr>
          <p:cNvPr id="4" name="Rectangle 24"/>
          <p:cNvSpPr>
            <a:spLocks noGrp="1" noChangeArrowheads="1"/>
          </p:cNvSpPr>
          <p:nvPr>
            <p:ph type="sldNum" sz="quarter" idx="3"/>
          </p:nvPr>
        </p:nvSpPr>
        <p:spPr bwMode="auto">
          <a:xfrm>
            <a:off x="0" y="9120188"/>
            <a:ext cx="7315199"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smtClean="0">
                <a:latin typeface="Calibri" pitchFamily="34" charset="0"/>
              </a:rPr>
              <a:t>SQLskills Immersion Event</a:t>
            </a:r>
            <a:br>
              <a:rPr lang="en-US" dirty="0" smtClean="0">
                <a:latin typeface="Calibri" pitchFamily="34" charset="0"/>
              </a:rPr>
            </a:br>
            <a:r>
              <a:rPr lang="en-US" b="0" dirty="0" smtClean="0">
                <a:latin typeface="Calibri" pitchFamily="34" charset="0"/>
              </a:rPr>
              <a:t>Page </a:t>
            </a:r>
            <a:fld id="{726231B1-EC7A-4FC1-96E9-E3A5007216C4}" type="slidenum">
              <a:rPr lang="en-US" b="0" smtClean="0">
                <a:latin typeface="Calibri" pitchFamily="34" charset="0"/>
              </a:rPr>
              <a:pPr>
                <a:defRPr/>
              </a:pPr>
              <a:t>‹#›</a:t>
            </a:fld>
            <a:endParaRPr lang="en-US" b="0" dirty="0">
              <a:latin typeface="Calibri" pitchFamily="34" charset="0"/>
            </a:endParaRPr>
          </a:p>
        </p:txBody>
      </p:sp>
    </p:spTree>
    <p:extLst>
      <p:ext uri="{BB962C8B-B14F-4D97-AF65-F5344CB8AC3E}">
        <p14:creationId xmlns:p14="http://schemas.microsoft.com/office/powerpoint/2010/main" xmlns="" val="20189906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8"/>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50185" name="Rectangle 9"/>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lnSpc>
                <a:spcPct val="100000"/>
              </a:lnSpc>
              <a:defRPr sz="1200" b="0">
                <a:solidFill>
                  <a:schemeClr val="tx1"/>
                </a:solidFill>
                <a:latin typeface="Times New Roman" pitchFamily="18" charset="0"/>
              </a:defRPr>
            </a:lvl1pPr>
          </a:lstStyle>
          <a:p>
            <a:pPr>
              <a:defRPr/>
            </a:pPr>
            <a:endParaRPr lang="en-US" dirty="0"/>
          </a:p>
        </p:txBody>
      </p:sp>
      <p:sp>
        <p:nvSpPr>
          <p:cNvPr id="50186" name="Rectangle 10"/>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endParaRPr lang="en-US" dirty="0"/>
          </a:p>
        </p:txBody>
      </p:sp>
      <p:sp>
        <p:nvSpPr>
          <p:cNvPr id="50187" name="Rectangle 11"/>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0188" name="Rectangle 12"/>
          <p:cNvSpPr>
            <a:spLocks noGrp="1" noChangeArrowheads="1"/>
          </p:cNvSpPr>
          <p:nvPr>
            <p:ph type="ftr" sz="quarter" idx="4"/>
          </p:nvPr>
        </p:nvSpPr>
        <p:spPr bwMode="auto">
          <a:xfrm>
            <a:off x="0" y="9118600"/>
            <a:ext cx="60531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lnSpc>
                <a:spcPct val="100000"/>
              </a:lnSpc>
              <a:defRPr sz="800" b="0">
                <a:solidFill>
                  <a:schemeClr val="tx1"/>
                </a:solidFill>
                <a:latin typeface="Arial" charset="0"/>
              </a:defRPr>
            </a:lvl1pPr>
          </a:lstStyle>
          <a:p>
            <a:pPr>
              <a:defRPr/>
            </a:pPr>
            <a:r>
              <a:rPr lang="en-US" dirty="0" smtClean="0"/>
              <a:t>© SQLskills.com. All rights reserved.</a:t>
            </a:r>
            <a:endParaRPr lang="en-US" dirty="0"/>
          </a:p>
        </p:txBody>
      </p:sp>
      <p:sp>
        <p:nvSpPr>
          <p:cNvPr id="50189" name="Rectangle 13"/>
          <p:cNvSpPr>
            <a:spLocks noGrp="1" noChangeArrowheads="1"/>
          </p:cNvSpPr>
          <p:nvPr>
            <p:ph type="sldNum" sz="quarter" idx="5"/>
          </p:nvPr>
        </p:nvSpPr>
        <p:spPr bwMode="auto">
          <a:xfrm>
            <a:off x="6146800" y="9118600"/>
            <a:ext cx="1166813"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fld id="{26BEAA27-4A18-4736-9A8C-288F912A16EA}" type="slidenum">
              <a:rPr lang="en-US"/>
              <a:pPr>
                <a:defRPr/>
              </a:pPr>
              <a:t>‹#›</a:t>
            </a:fld>
            <a:endParaRPr lang="en-US" dirty="0"/>
          </a:p>
        </p:txBody>
      </p:sp>
    </p:spTree>
    <p:extLst>
      <p:ext uri="{BB962C8B-B14F-4D97-AF65-F5344CB8AC3E}">
        <p14:creationId xmlns:p14="http://schemas.microsoft.com/office/powerpoint/2010/main" xmlns="" val="4285367730"/>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r>
              <a:rPr lang="en-US" dirty="0" smtClean="0"/>
              <a:t>© Kimberly L. Tripp</a:t>
            </a:r>
            <a:br>
              <a:rPr lang="en-US" dirty="0" smtClean="0"/>
            </a:br>
            <a:r>
              <a:rPr lang="en-US" dirty="0" smtClean="0"/>
              <a:t>SYSolutions, Inc. All rights reserved.</a:t>
            </a:r>
          </a:p>
        </p:txBody>
      </p:sp>
      <p:sp>
        <p:nvSpPr>
          <p:cNvPr id="21507" name="Rectangle 13"/>
          <p:cNvSpPr>
            <a:spLocks noGrp="1" noChangeArrowheads="1"/>
          </p:cNvSpPr>
          <p:nvPr>
            <p:ph type="sldNum" sz="quarter" idx="5"/>
          </p:nvPr>
        </p:nvSpPr>
        <p:spPr>
          <a:noFill/>
        </p:spPr>
        <p:txBody>
          <a:bodyPr/>
          <a:lstStyle/>
          <a:p>
            <a:fld id="{8CAA9B48-0A40-4E5A-B8B2-4B643D97A46C}" type="slidenum">
              <a:rPr lang="en-US" smtClean="0"/>
              <a:pPr/>
              <a:t>1</a:t>
            </a:fld>
            <a:endParaRPr lang="en-US" dirty="0" smtClean="0"/>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cstate="print"/>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4" cstate="print"/>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1540806" cy="400110"/>
          </a:xfrm>
          <a:prstGeom prst="rect">
            <a:avLst/>
          </a:prstGeom>
          <a:noFill/>
          <a:ln w="12700">
            <a:noFill/>
            <a:miter lim="800000"/>
            <a:headEnd/>
            <a:tailEnd/>
          </a:ln>
          <a:effectLst/>
        </p:spPr>
        <p:txBody>
          <a:bodyPr wrap="none">
            <a:spAutoFit/>
          </a:bodyPr>
          <a:lstStyle/>
          <a:p>
            <a:pPr>
              <a:lnSpc>
                <a:spcPct val="100000"/>
              </a:lnSpc>
              <a:defRPr/>
            </a:pPr>
            <a:r>
              <a:rPr lang="en-US" sz="1000" b="0" dirty="0">
                <a:solidFill>
                  <a:srgbClr val="969696"/>
                </a:solidFill>
                <a:latin typeface="Calibri" pitchFamily="34" charset="0"/>
                <a:sym typeface="Symbol" pitchFamily="18" charset="2"/>
              </a:rPr>
              <a:t></a:t>
            </a:r>
            <a:r>
              <a:rPr lang="en-US" sz="1000" b="0" dirty="0">
                <a:solidFill>
                  <a:srgbClr val="969696"/>
                </a:solidFill>
                <a:latin typeface="Calibri" pitchFamily="34" charset="0"/>
              </a:rPr>
              <a:t>SQLskills.com</a:t>
            </a:r>
            <a:br>
              <a:rPr lang="en-US" sz="1000" b="0" dirty="0">
                <a:solidFill>
                  <a:srgbClr val="969696"/>
                </a:solidFill>
                <a:latin typeface="Calibri" pitchFamily="34" charset="0"/>
              </a:rPr>
            </a:br>
            <a:r>
              <a:rPr lang="en-US" sz="1000" b="0" dirty="0" smtClean="0">
                <a:solidFill>
                  <a:srgbClr val="969696"/>
                </a:solidFill>
                <a:latin typeface="Calibri" pitchFamily="34" charset="0"/>
              </a:rPr>
              <a:t>SQLskills</a:t>
            </a:r>
            <a:r>
              <a:rPr lang="en-US" sz="1000" b="0" baseline="0" dirty="0" smtClean="0">
                <a:solidFill>
                  <a:srgbClr val="969696"/>
                </a:solidFill>
                <a:latin typeface="Calibri" pitchFamily="34" charset="0"/>
              </a:rPr>
              <a:t> Immersion Event</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98"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ransition/>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5"/>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5"/>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5"/>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5"/>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5"/>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msdn.microsoft.com/en-us/library/ms189128.aspx"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qlskills.com/BLOGS/PAUL/post/Performance-issues-from-wasted-buffer-pool-memory.aspx"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1477328"/>
          </a:xfrm>
        </p:spPr>
        <p:txBody>
          <a:bodyPr anchor="t"/>
          <a:lstStyle/>
          <a:p>
            <a:pPr eaLnBrk="1" hangingPunct="1">
              <a:defRPr/>
            </a:pPr>
            <a:r>
              <a:rPr lang="en-US" sz="4000" dirty="0" smtClean="0">
                <a:solidFill>
                  <a:schemeClr val="accent1"/>
                </a:solidFill>
              </a:rPr>
              <a:t>Module </a:t>
            </a:r>
            <a:r>
              <a:rPr lang="en-US" sz="4000" dirty="0">
                <a:solidFill>
                  <a:schemeClr val="accent1"/>
                </a:solidFill>
              </a:rPr>
              <a:t>2</a:t>
            </a:r>
            <a:r>
              <a:rPr lang="en-US" sz="6000" dirty="0" smtClean="0"/>
              <a:t/>
            </a:r>
            <a:br>
              <a:rPr lang="en-US" sz="6000" dirty="0" smtClean="0"/>
            </a:br>
            <a:r>
              <a:rPr lang="en-US" sz="6000" dirty="0" smtClean="0"/>
              <a:t>Consolidation</a:t>
            </a:r>
            <a:endParaRPr lang="en-US" sz="3200" dirty="0" smtClean="0">
              <a:solidFill>
                <a:srgbClr val="FCEB98"/>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34129"/>
          </a:xfrm>
        </p:spPr>
        <p:txBody>
          <a:bodyPr/>
          <a:lstStyle/>
          <a:p>
            <a:r>
              <a:rPr lang="en-US" dirty="0" smtClean="0"/>
              <a:t>Database Migration Strategies</a:t>
            </a:r>
            <a:br>
              <a:rPr lang="en-US" dirty="0" smtClean="0"/>
            </a:br>
            <a:r>
              <a:rPr lang="en-US" sz="2400" dirty="0" smtClean="0">
                <a:solidFill>
                  <a:schemeClr val="accent1"/>
                </a:solidFill>
              </a:rPr>
              <a:t>Detach, Copy, Attach</a:t>
            </a:r>
            <a:endParaRPr lang="en-US" sz="2400" dirty="0">
              <a:solidFill>
                <a:schemeClr val="accent1"/>
              </a:solidFill>
            </a:endParaRPr>
          </a:p>
        </p:txBody>
      </p:sp>
      <p:sp>
        <p:nvSpPr>
          <p:cNvPr id="3" name="Content Placeholder 2"/>
          <p:cNvSpPr>
            <a:spLocks noGrp="1"/>
          </p:cNvSpPr>
          <p:nvPr>
            <p:ph idx="1"/>
          </p:nvPr>
        </p:nvSpPr>
        <p:spPr/>
        <p:txBody>
          <a:bodyPr/>
          <a:lstStyle/>
          <a:p>
            <a:pPr marL="457200" lvl="1" indent="-457200"/>
            <a:r>
              <a:rPr lang="en-US" sz="2400" dirty="0" smtClean="0"/>
              <a:t>One of the most common ways of moving databases between instances of SQL Server is to detach the database from the source, copy the files to the new server, and attach the database to the new instance</a:t>
            </a:r>
          </a:p>
          <a:p>
            <a:pPr marL="457200" lvl="1" indent="-457200"/>
            <a:r>
              <a:rPr lang="en-US" sz="2400" dirty="0" smtClean="0"/>
              <a:t>Incurs the most downtime for the database</a:t>
            </a:r>
          </a:p>
          <a:p>
            <a:pPr marL="908050" lvl="2" indent="-457200"/>
            <a:r>
              <a:rPr lang="en-US" sz="2000" dirty="0" smtClean="0"/>
              <a:t>Downtime </a:t>
            </a:r>
            <a:r>
              <a:rPr lang="en-US" sz="2000" dirty="0" smtClean="0"/>
              <a:t>proportional </a:t>
            </a:r>
            <a:r>
              <a:rPr lang="en-US" sz="2000" dirty="0" smtClean="0"/>
              <a:t>to the size of the database files</a:t>
            </a:r>
          </a:p>
          <a:p>
            <a:pPr marL="908050" lvl="2" indent="-457200"/>
            <a:r>
              <a:rPr lang="en-US" sz="2000" dirty="0" smtClean="0"/>
              <a:t>Database files will usually contain free space that has to be copied across the network and can increase the time to copy</a:t>
            </a:r>
          </a:p>
          <a:p>
            <a:pPr marL="457200" lvl="1" indent="-457200"/>
            <a:r>
              <a:rPr lang="en-US" sz="2400" dirty="0" smtClean="0"/>
              <a:t>May require file system ACL changes </a:t>
            </a:r>
            <a:r>
              <a:rPr lang="en-US" sz="2400" dirty="0" smtClean="0"/>
              <a:t>on </a:t>
            </a:r>
            <a:r>
              <a:rPr lang="en-US" sz="2400" dirty="0" smtClean="0"/>
              <a:t>the database files to be able to attach them to the new instance</a:t>
            </a:r>
          </a:p>
          <a:p>
            <a:pPr marL="908050" lvl="2" indent="-457200"/>
            <a:r>
              <a:rPr lang="en-US" sz="2000" dirty="0" smtClean="0">
                <a:hlinkClick r:id="rId2"/>
              </a:rPr>
              <a:t>http</a:t>
            </a:r>
            <a:r>
              <a:rPr lang="en-US" sz="2000" dirty="0">
                <a:hlinkClick r:id="rId2"/>
              </a:rPr>
              <a:t>://</a:t>
            </a:r>
            <a:r>
              <a:rPr lang="en-US" sz="2000" dirty="0" smtClean="0">
                <a:hlinkClick r:id="rId2"/>
              </a:rPr>
              <a:t>msdn.microsoft.com/en-us/library/ms189128.aspx</a:t>
            </a:r>
            <a:endParaRPr lang="en-US" sz="20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336650124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34129"/>
          </a:xfrm>
        </p:spPr>
        <p:txBody>
          <a:bodyPr/>
          <a:lstStyle/>
          <a:p>
            <a:r>
              <a:rPr lang="en-US" dirty="0" smtClean="0"/>
              <a:t>Database Migration Strategies</a:t>
            </a:r>
            <a:br>
              <a:rPr lang="en-US" dirty="0" smtClean="0"/>
            </a:br>
            <a:r>
              <a:rPr lang="en-US" sz="2400" dirty="0" smtClean="0">
                <a:solidFill>
                  <a:schemeClr val="accent1"/>
                </a:solidFill>
              </a:rPr>
              <a:t>Detach, Copy, Attach</a:t>
            </a:r>
            <a:endParaRPr lang="en-US" sz="2400" dirty="0">
              <a:solidFill>
                <a:schemeClr val="accent1"/>
              </a:solidFill>
            </a:endParaRPr>
          </a:p>
        </p:txBody>
      </p:sp>
      <p:sp>
        <p:nvSpPr>
          <p:cNvPr id="3" name="Content Placeholder 2"/>
          <p:cNvSpPr>
            <a:spLocks noGrp="1"/>
          </p:cNvSpPr>
          <p:nvPr>
            <p:ph idx="1"/>
          </p:nvPr>
        </p:nvSpPr>
        <p:spPr/>
        <p:txBody>
          <a:bodyPr/>
          <a:lstStyle/>
          <a:p>
            <a:pPr marL="457200" lvl="1" indent="-457200"/>
            <a:r>
              <a:rPr lang="en-US" sz="2400" dirty="0" smtClean="0"/>
              <a:t>SAN LUN migration</a:t>
            </a:r>
          </a:p>
          <a:p>
            <a:pPr marL="908050" lvl="2" indent="-457200"/>
            <a:r>
              <a:rPr lang="en-US" sz="2000" dirty="0" smtClean="0"/>
              <a:t>If the database files are currently hosted on a SAN </a:t>
            </a:r>
            <a:r>
              <a:rPr lang="en-US" sz="2000" dirty="0" err="1" smtClean="0"/>
              <a:t>LUN</a:t>
            </a:r>
            <a:r>
              <a:rPr lang="en-US" sz="2000" dirty="0" smtClean="0"/>
              <a:t>, </a:t>
            </a:r>
            <a:r>
              <a:rPr lang="en-US" sz="2000" dirty="0" smtClean="0"/>
              <a:t>the fastest way to move the databases is often to remove the SAN LUN from the original server and present it to the new server</a:t>
            </a:r>
          </a:p>
          <a:p>
            <a:pPr marL="908050" lvl="2" indent="-457200"/>
            <a:r>
              <a:rPr lang="en-US" sz="2000" dirty="0" smtClean="0"/>
              <a:t>SQL Server instance installation must be done separately</a:t>
            </a:r>
          </a:p>
          <a:p>
            <a:pPr marL="908050" lvl="2" indent="-457200"/>
            <a:r>
              <a:rPr lang="en-US" sz="2000" dirty="0" smtClean="0"/>
              <a:t>After the LUN is presented to the new server and brought online, the databases can be attached to SQL Server</a:t>
            </a:r>
          </a:p>
          <a:p>
            <a:pPr marL="457200" lvl="1" indent="-457200"/>
            <a:r>
              <a:rPr lang="en-US" sz="2400" dirty="0" smtClean="0"/>
              <a:t>In consolidations involving virtual </a:t>
            </a:r>
            <a:r>
              <a:rPr lang="en-US" sz="2400" dirty="0" smtClean="0"/>
              <a:t>machines, </a:t>
            </a:r>
            <a:r>
              <a:rPr lang="en-US" sz="2400" dirty="0" smtClean="0"/>
              <a:t>the SAN LUN can be mounted as </a:t>
            </a:r>
            <a:r>
              <a:rPr lang="en-US" sz="2400" dirty="0" smtClean="0"/>
              <a:t>an </a:t>
            </a:r>
            <a:r>
              <a:rPr lang="en-US" sz="2400" dirty="0" smtClean="0"/>
              <a:t>RDM to the VM allowing access to the database files</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118870976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34129"/>
          </a:xfrm>
        </p:spPr>
        <p:txBody>
          <a:bodyPr/>
          <a:lstStyle/>
          <a:p>
            <a:r>
              <a:rPr lang="en-US" dirty="0" smtClean="0"/>
              <a:t>Database Migration Strategies</a:t>
            </a:r>
            <a:br>
              <a:rPr lang="en-US" dirty="0" smtClean="0"/>
            </a:br>
            <a:r>
              <a:rPr lang="en-US" sz="2400" dirty="0" smtClean="0">
                <a:solidFill>
                  <a:schemeClr val="accent1"/>
                </a:solidFill>
              </a:rPr>
              <a:t>Database Mirroring/Log Shipping</a:t>
            </a:r>
            <a:endParaRPr lang="en-US" sz="2400" dirty="0">
              <a:solidFill>
                <a:schemeClr val="accent1"/>
              </a:solidFill>
            </a:endParaRPr>
          </a:p>
        </p:txBody>
      </p:sp>
      <p:sp>
        <p:nvSpPr>
          <p:cNvPr id="3" name="Content Placeholder 2"/>
          <p:cNvSpPr>
            <a:spLocks noGrp="1"/>
          </p:cNvSpPr>
          <p:nvPr>
            <p:ph idx="1"/>
          </p:nvPr>
        </p:nvSpPr>
        <p:spPr/>
        <p:txBody>
          <a:bodyPr/>
          <a:lstStyle/>
          <a:p>
            <a:pPr marL="457200" lvl="1" indent="-457200"/>
            <a:r>
              <a:rPr lang="en-US" sz="2400" dirty="0" smtClean="0"/>
              <a:t>Database mirroring and log shipping can be used to minimize the amount of downtime associated with a database migration by pre-staging a majority of the data on the new server ahead of the final migration</a:t>
            </a:r>
          </a:p>
          <a:p>
            <a:pPr marL="908050" lvl="2" indent="-457200"/>
            <a:r>
              <a:rPr lang="en-US" sz="2000" dirty="0" smtClean="0"/>
              <a:t>Restore the last FULL backup and all subsequent backups onto the destination server to stage the database</a:t>
            </a:r>
          </a:p>
          <a:p>
            <a:pPr marL="908050" lvl="2" indent="-457200"/>
            <a:r>
              <a:rPr lang="en-US" sz="2000" dirty="0" smtClean="0"/>
              <a:t>Configure database mirroring using High Performance mode initially if available,  and then switch to High Availability mode before initiating failover </a:t>
            </a:r>
          </a:p>
          <a:p>
            <a:pPr marL="908050" lvl="2" indent="-457200"/>
            <a:r>
              <a:rPr lang="en-US" sz="2000" dirty="0" smtClean="0"/>
              <a:t>Configure log shipping and perform a tail-log backup immediately prior to migrating to take the database offline, allowing the tail-log to be applied to the new server and the database to be brought online</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2358631077"/>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34129"/>
          </a:xfrm>
        </p:spPr>
        <p:txBody>
          <a:bodyPr/>
          <a:lstStyle/>
          <a:p>
            <a:r>
              <a:rPr lang="en-US" dirty="0" smtClean="0"/>
              <a:t>Database Migration Strategies</a:t>
            </a:r>
            <a:br>
              <a:rPr lang="en-US" dirty="0" smtClean="0"/>
            </a:br>
            <a:r>
              <a:rPr lang="en-US" sz="2400" dirty="0" smtClean="0">
                <a:solidFill>
                  <a:schemeClr val="accent1"/>
                </a:solidFill>
              </a:rPr>
              <a:t>Physical-to-Virtual </a:t>
            </a:r>
            <a:r>
              <a:rPr lang="en-US" sz="2400" dirty="0" smtClean="0">
                <a:solidFill>
                  <a:schemeClr val="accent1"/>
                </a:solidFill>
              </a:rPr>
              <a:t>Machine Migration (P2V)</a:t>
            </a:r>
            <a:endParaRPr lang="en-US" sz="2400" dirty="0">
              <a:solidFill>
                <a:schemeClr val="accent1"/>
              </a:solidFill>
            </a:endParaRPr>
          </a:p>
        </p:txBody>
      </p:sp>
      <p:sp>
        <p:nvSpPr>
          <p:cNvPr id="3" name="Content Placeholder 2"/>
          <p:cNvSpPr>
            <a:spLocks noGrp="1"/>
          </p:cNvSpPr>
          <p:nvPr>
            <p:ph idx="1"/>
          </p:nvPr>
        </p:nvSpPr>
        <p:spPr/>
        <p:txBody>
          <a:bodyPr/>
          <a:lstStyle/>
          <a:p>
            <a:pPr marL="457200" lvl="1" indent="-457200"/>
            <a:r>
              <a:rPr lang="en-US" sz="2400" dirty="0" smtClean="0"/>
              <a:t>Third-party </a:t>
            </a:r>
            <a:r>
              <a:rPr lang="en-US" sz="2400" dirty="0" smtClean="0"/>
              <a:t>and </a:t>
            </a:r>
            <a:r>
              <a:rPr lang="en-US" sz="2400" dirty="0" smtClean="0"/>
              <a:t>hypervisor-vendor </a:t>
            </a:r>
            <a:r>
              <a:rPr lang="en-US" sz="2400" dirty="0" smtClean="0"/>
              <a:t>tools exist to migrate a server from physical hardware into a virtual machine with minimal downtime to the end users for the migration</a:t>
            </a:r>
          </a:p>
          <a:p>
            <a:pPr marL="908050" lvl="2" indent="-457200"/>
            <a:r>
              <a:rPr lang="en-US" sz="2000" dirty="0" smtClean="0"/>
              <a:t>Requires a brief downtime for the actual switch from physical server requiring it to be powered off, to the new virtual machine which gets powered on as a direct replacement</a:t>
            </a:r>
          </a:p>
          <a:p>
            <a:pPr marL="457200" lvl="1" indent="-457200"/>
            <a:r>
              <a:rPr lang="en-US" sz="2400" dirty="0" smtClean="0"/>
              <a:t>It is generally recommended that the SQL Server services be </a:t>
            </a:r>
            <a:r>
              <a:rPr lang="en-US" sz="2400" dirty="0" smtClean="0"/>
              <a:t>shut down </a:t>
            </a:r>
            <a:r>
              <a:rPr lang="en-US" sz="2400" dirty="0" smtClean="0"/>
              <a:t>during the P2V process to </a:t>
            </a:r>
            <a:r>
              <a:rPr lang="en-US" sz="2400" dirty="0" smtClean="0"/>
              <a:t>prevent data </a:t>
            </a:r>
            <a:r>
              <a:rPr lang="en-US" sz="2400" dirty="0" smtClean="0"/>
              <a:t>integrity </a:t>
            </a:r>
            <a:r>
              <a:rPr lang="en-US" sz="2400" dirty="0" smtClean="0"/>
              <a:t>problems</a:t>
            </a:r>
            <a:endParaRPr lang="en-US" sz="24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3462609022"/>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34129"/>
          </a:xfrm>
        </p:spPr>
        <p:txBody>
          <a:bodyPr/>
          <a:lstStyle/>
          <a:p>
            <a:r>
              <a:rPr lang="en-US" dirty="0" smtClean="0"/>
              <a:t>Database Migration Strategies</a:t>
            </a:r>
            <a:br>
              <a:rPr lang="en-US" dirty="0" smtClean="0"/>
            </a:br>
            <a:r>
              <a:rPr lang="en-US" sz="2400" dirty="0" smtClean="0">
                <a:solidFill>
                  <a:schemeClr val="accent1"/>
                </a:solidFill>
              </a:rPr>
              <a:t>Virtual Machine to Virtual Machine Migration</a:t>
            </a:r>
            <a:endParaRPr lang="en-US" sz="2400" dirty="0">
              <a:solidFill>
                <a:schemeClr val="accent1"/>
              </a:solidFill>
            </a:endParaRPr>
          </a:p>
        </p:txBody>
      </p:sp>
      <p:sp>
        <p:nvSpPr>
          <p:cNvPr id="3" name="Content Placeholder 2"/>
          <p:cNvSpPr>
            <a:spLocks noGrp="1"/>
          </p:cNvSpPr>
          <p:nvPr>
            <p:ph idx="1"/>
          </p:nvPr>
        </p:nvSpPr>
        <p:spPr/>
        <p:txBody>
          <a:bodyPr/>
          <a:lstStyle/>
          <a:p>
            <a:pPr marL="457200" lvl="1" indent="-457200"/>
            <a:r>
              <a:rPr lang="en-US" sz="2400" dirty="0" smtClean="0"/>
              <a:t>Consolidating databases between virtual machines can sometimes be accomplished in </a:t>
            </a:r>
            <a:r>
              <a:rPr lang="en-US" sz="2400" dirty="0" smtClean="0"/>
              <a:t>the same </a:t>
            </a:r>
            <a:r>
              <a:rPr lang="en-US" sz="2400" dirty="0" smtClean="0"/>
              <a:t>way </a:t>
            </a:r>
            <a:r>
              <a:rPr lang="en-US" sz="2400" dirty="0" smtClean="0"/>
              <a:t>as </a:t>
            </a:r>
            <a:r>
              <a:rPr lang="en-US" sz="2400" dirty="0" smtClean="0"/>
              <a:t>a </a:t>
            </a:r>
            <a:r>
              <a:rPr lang="en-US" sz="2400" dirty="0" err="1" smtClean="0"/>
              <a:t>LUN</a:t>
            </a:r>
            <a:r>
              <a:rPr lang="en-US" sz="2400" dirty="0" smtClean="0"/>
              <a:t> </a:t>
            </a:r>
            <a:r>
              <a:rPr lang="en-US" sz="2400" dirty="0" smtClean="0"/>
              <a:t>migration </a:t>
            </a:r>
            <a:r>
              <a:rPr lang="en-US" sz="2400" dirty="0" smtClean="0"/>
              <a:t>under the detach, copy, attach methodology</a:t>
            </a:r>
          </a:p>
          <a:p>
            <a:pPr marL="457200" lvl="1" indent="-457200"/>
            <a:r>
              <a:rPr lang="en-US" sz="2400" dirty="0" smtClean="0"/>
              <a:t>Virtual machines use virtual hard disk files (VMDKs for VMware and VHDs for Hyper-V) that can be removed from one virtual machine and added to another virtual machine </a:t>
            </a:r>
            <a:r>
              <a:rPr lang="en-US" sz="2400" dirty="0" smtClean="0"/>
              <a:t>on-the-fly</a:t>
            </a:r>
            <a:endParaRPr lang="en-US" sz="2400" dirty="0" smtClean="0"/>
          </a:p>
          <a:p>
            <a:pPr marL="908050" lvl="2" indent="-457200"/>
            <a:r>
              <a:rPr lang="en-US" sz="2000" dirty="0" smtClean="0"/>
              <a:t>Depending on the version of the hypervisor and the Windows OS, removing the disk may require rebooting the source VM to get it released from Windows</a:t>
            </a:r>
          </a:p>
          <a:p>
            <a:pPr marL="908050" lvl="2" indent="-457200"/>
            <a:r>
              <a:rPr lang="en-US" sz="2000" dirty="0" smtClean="0"/>
              <a:t>Useful in scenarios where you’ve over consolidated to migrate databases to another VM for balancing load</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384282791"/>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ChangeArrowheads="1"/>
          </p:cNvSpPr>
          <p:nvPr>
            <p:ph type="title"/>
          </p:nvPr>
        </p:nvSpPr>
        <p:spPr/>
        <p:txBody>
          <a:bodyPr/>
          <a:lstStyle/>
          <a:p>
            <a:r>
              <a:rPr lang="en-US" dirty="0" smtClean="0"/>
              <a:t>Overview</a:t>
            </a:r>
            <a:endParaRPr lang="en-US" dirty="0"/>
          </a:p>
        </p:txBody>
      </p:sp>
      <p:sp>
        <p:nvSpPr>
          <p:cNvPr id="558083" name="Rectangle 3"/>
          <p:cNvSpPr>
            <a:spLocks noGrp="1" noChangeArrowheads="1"/>
          </p:cNvSpPr>
          <p:nvPr>
            <p:ph idx="1"/>
          </p:nvPr>
        </p:nvSpPr>
        <p:spPr/>
        <p:txBody>
          <a:bodyPr/>
          <a:lstStyle/>
          <a:p>
            <a:r>
              <a:rPr lang="en-US" sz="2800" dirty="0" smtClean="0">
                <a:solidFill>
                  <a:schemeClr val="tx1">
                    <a:lumMod val="50000"/>
                  </a:schemeClr>
                </a:solidFill>
              </a:rPr>
              <a:t>Consolidation methods</a:t>
            </a:r>
          </a:p>
          <a:p>
            <a:r>
              <a:rPr lang="en-US" sz="2800" dirty="0" smtClean="0"/>
              <a:t>Choosing a consolidation strategy</a:t>
            </a:r>
          </a:p>
          <a:p>
            <a:pPr lvl="1"/>
            <a:r>
              <a:rPr lang="en-US" sz="2400" dirty="0" smtClean="0"/>
              <a:t>Security</a:t>
            </a:r>
          </a:p>
          <a:p>
            <a:pPr lvl="1"/>
            <a:r>
              <a:rPr lang="en-US" sz="2400" dirty="0" smtClean="0"/>
              <a:t>High availability</a:t>
            </a:r>
          </a:p>
          <a:p>
            <a:pPr lvl="1"/>
            <a:r>
              <a:rPr lang="en-US" sz="2400" dirty="0" smtClean="0"/>
              <a:t>Resource management</a:t>
            </a:r>
            <a:endParaRPr lang="en-US" sz="2400" dirty="0"/>
          </a:p>
          <a:p>
            <a:r>
              <a:rPr lang="en-US" sz="2800" dirty="0" smtClean="0">
                <a:solidFill>
                  <a:schemeClr val="tx1">
                    <a:lumMod val="50000"/>
                  </a:schemeClr>
                </a:solidFill>
              </a:rPr>
              <a:t>Hardware and software considerations</a:t>
            </a:r>
          </a:p>
          <a:p>
            <a:r>
              <a:rPr lang="en-US" sz="2800" dirty="0" smtClean="0">
                <a:solidFill>
                  <a:schemeClr val="tx1">
                    <a:lumMod val="50000"/>
                  </a:schemeClr>
                </a:solidFill>
              </a:rPr>
              <a:t>Post-consolidation tools </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34101983"/>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Considerations of Consolidating</a:t>
            </a:r>
            <a:endParaRPr lang="en-US" dirty="0"/>
          </a:p>
        </p:txBody>
      </p:sp>
      <p:sp>
        <p:nvSpPr>
          <p:cNvPr id="3" name="Content Placeholder 2"/>
          <p:cNvSpPr>
            <a:spLocks noGrp="1"/>
          </p:cNvSpPr>
          <p:nvPr>
            <p:ph idx="1"/>
          </p:nvPr>
        </p:nvSpPr>
        <p:spPr/>
        <p:txBody>
          <a:bodyPr/>
          <a:lstStyle/>
          <a:p>
            <a:r>
              <a:rPr lang="en-US" sz="2400" dirty="0" smtClean="0"/>
              <a:t>Consolidating increases hardware utilization regardless of the consolidation method being used, potentially requiring a larger server to handle the combined workloads</a:t>
            </a:r>
            <a:endParaRPr lang="en-US" sz="2400" dirty="0"/>
          </a:p>
          <a:p>
            <a:r>
              <a:rPr lang="en-US" sz="2400" dirty="0" smtClean="0"/>
              <a:t>Multiple databases on the same instance cost the same as multiple instances on the same SQL Server</a:t>
            </a:r>
          </a:p>
          <a:p>
            <a:r>
              <a:rPr lang="en-US" sz="2400" dirty="0" smtClean="0"/>
              <a:t>Windows Server 2008 R2 and SQL Server 2008/2008 R2 licensing are designed for virtualization support, allowing multiple virtual machines on the same physical server to share the </a:t>
            </a:r>
            <a:r>
              <a:rPr lang="en-US" sz="2400" dirty="0" smtClean="0"/>
              <a:t>license</a:t>
            </a:r>
          </a:p>
          <a:p>
            <a:r>
              <a:rPr lang="en-US" sz="2400" dirty="0" smtClean="0"/>
              <a:t>SQL Server 2012 licensing has changed though…</a:t>
            </a:r>
            <a:endParaRPr lang="en-US" sz="24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2371823080"/>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a:t>
            </a:r>
            <a:endParaRPr lang="en-US" dirty="0"/>
          </a:p>
        </p:txBody>
      </p:sp>
      <p:sp>
        <p:nvSpPr>
          <p:cNvPr id="3" name="Content Placeholder 2"/>
          <p:cNvSpPr>
            <a:spLocks noGrp="1"/>
          </p:cNvSpPr>
          <p:nvPr>
            <p:ph idx="1"/>
          </p:nvPr>
        </p:nvSpPr>
        <p:spPr/>
        <p:txBody>
          <a:bodyPr/>
          <a:lstStyle/>
          <a:p>
            <a:r>
              <a:rPr lang="en-US" sz="2400" dirty="0" smtClean="0"/>
              <a:t>Security is one of the most overlooked consolidation considerations until it is too late</a:t>
            </a:r>
          </a:p>
          <a:p>
            <a:r>
              <a:rPr lang="en-US" sz="2400" dirty="0" smtClean="0"/>
              <a:t>Data-security </a:t>
            </a:r>
            <a:r>
              <a:rPr lang="en-US" sz="2400" dirty="0" smtClean="0"/>
              <a:t>requirements need to be evaluated before choosing a consolidation method</a:t>
            </a:r>
            <a:endParaRPr lang="en-US" sz="2000" dirty="0" smtClean="0"/>
          </a:p>
          <a:p>
            <a:r>
              <a:rPr lang="en-US" sz="2400" dirty="0" smtClean="0"/>
              <a:t>Consider:</a:t>
            </a:r>
            <a:endParaRPr lang="en-US" sz="2400" dirty="0" smtClean="0"/>
          </a:p>
          <a:p>
            <a:pPr lvl="1"/>
            <a:r>
              <a:rPr lang="en-US" sz="2000" dirty="0" smtClean="0"/>
              <a:t>Application use of fixed server roles (especially sysadmin/securityadmin roles)</a:t>
            </a:r>
          </a:p>
          <a:p>
            <a:pPr lvl="1"/>
            <a:r>
              <a:rPr lang="en-US" sz="2000" dirty="0" smtClean="0"/>
              <a:t>Common SQL logins with different passwords and levels of access</a:t>
            </a:r>
          </a:p>
          <a:p>
            <a:pPr lvl="1"/>
            <a:r>
              <a:rPr lang="en-US" sz="2000" dirty="0" smtClean="0"/>
              <a:t>Multiple-instance </a:t>
            </a:r>
            <a:r>
              <a:rPr lang="en-US" sz="2000" dirty="0"/>
              <a:t>consolidation separates </a:t>
            </a:r>
            <a:r>
              <a:rPr lang="en-US" sz="2000" dirty="0" smtClean="0"/>
              <a:t>instance-level </a:t>
            </a:r>
            <a:r>
              <a:rPr lang="en-US" sz="2000" dirty="0"/>
              <a:t>access, but server administrators still have </a:t>
            </a:r>
            <a:r>
              <a:rPr lang="en-US" sz="2000" dirty="0" smtClean="0"/>
              <a:t>high-level </a:t>
            </a:r>
            <a:r>
              <a:rPr lang="en-US" sz="2000" dirty="0"/>
              <a:t>access to the data for all consolidated </a:t>
            </a:r>
            <a:r>
              <a:rPr lang="en-US" sz="2000" dirty="0" smtClean="0"/>
              <a:t>databases</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2613874648"/>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Availability</a:t>
            </a:r>
            <a:endParaRPr lang="en-US" dirty="0"/>
          </a:p>
        </p:txBody>
      </p:sp>
      <p:sp>
        <p:nvSpPr>
          <p:cNvPr id="3" name="Content Placeholder 2"/>
          <p:cNvSpPr>
            <a:spLocks noGrp="1"/>
          </p:cNvSpPr>
          <p:nvPr>
            <p:ph idx="1"/>
          </p:nvPr>
        </p:nvSpPr>
        <p:spPr/>
        <p:txBody>
          <a:bodyPr/>
          <a:lstStyle/>
          <a:p>
            <a:r>
              <a:rPr lang="en-US" sz="2400" dirty="0" smtClean="0"/>
              <a:t>Increasing the density of databases on a single server through consolidation also increases the </a:t>
            </a:r>
            <a:r>
              <a:rPr lang="en-US" sz="2400" dirty="0" smtClean="0"/>
              <a:t>level </a:t>
            </a:r>
            <a:r>
              <a:rPr lang="en-US" sz="2400" dirty="0" smtClean="0"/>
              <a:t>of impact an outage will have across the enterprise</a:t>
            </a:r>
          </a:p>
          <a:p>
            <a:r>
              <a:rPr lang="en-US" sz="2400" dirty="0" smtClean="0"/>
              <a:t>SQL Server high availability</a:t>
            </a:r>
          </a:p>
          <a:p>
            <a:pPr lvl="1"/>
            <a:r>
              <a:rPr lang="en-US" sz="2000" dirty="0" smtClean="0"/>
              <a:t>Database mirroring</a:t>
            </a:r>
          </a:p>
          <a:p>
            <a:pPr lvl="1"/>
            <a:r>
              <a:rPr lang="en-US" sz="2000" dirty="0" smtClean="0"/>
              <a:t>Failover clustering</a:t>
            </a:r>
          </a:p>
          <a:p>
            <a:pPr lvl="1"/>
            <a:r>
              <a:rPr lang="en-US" sz="2000" dirty="0" smtClean="0"/>
              <a:t>Log shipping</a:t>
            </a:r>
          </a:p>
          <a:p>
            <a:r>
              <a:rPr lang="en-US" sz="2400" dirty="0" smtClean="0"/>
              <a:t>Virtualization high availability</a:t>
            </a:r>
          </a:p>
          <a:p>
            <a:pPr lvl="1"/>
            <a:r>
              <a:rPr lang="en-US" sz="2000" dirty="0" smtClean="0"/>
              <a:t>VMware DRS and Hyper-V </a:t>
            </a:r>
            <a:r>
              <a:rPr lang="en-US" sz="2000" dirty="0"/>
              <a:t>f</a:t>
            </a:r>
            <a:r>
              <a:rPr lang="en-US" sz="2000" dirty="0" smtClean="0"/>
              <a:t>ailover clustering</a:t>
            </a:r>
          </a:p>
          <a:p>
            <a:pPr lvl="1"/>
            <a:r>
              <a:rPr lang="en-US" sz="2000" dirty="0" smtClean="0"/>
              <a:t>VMotion and Live Migration</a:t>
            </a:r>
          </a:p>
          <a:p>
            <a:pPr marL="576263" lvl="1" indent="0">
              <a:buNone/>
            </a:pPr>
            <a:endParaRPr lang="en-US" sz="2000" dirty="0" smtClean="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279263009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34129"/>
          </a:xfrm>
        </p:spPr>
        <p:txBody>
          <a:bodyPr/>
          <a:lstStyle/>
          <a:p>
            <a:r>
              <a:rPr lang="en-US" dirty="0" smtClean="0"/>
              <a:t>Resource Management</a:t>
            </a:r>
            <a:br>
              <a:rPr lang="en-US" dirty="0" smtClean="0"/>
            </a:br>
            <a:r>
              <a:rPr lang="en-US" sz="2400" dirty="0" smtClean="0">
                <a:solidFill>
                  <a:schemeClr val="accent1"/>
                </a:solidFill>
              </a:rPr>
              <a:t>SQL Server Soft NUMA</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Soft NUMA can be used to create a </a:t>
            </a:r>
            <a:r>
              <a:rPr lang="en-US" sz="2400" dirty="0"/>
              <a:t>custom NUMA configuration independent of hardware NUMA </a:t>
            </a:r>
            <a:r>
              <a:rPr lang="en-US" sz="2400" dirty="0" smtClean="0"/>
              <a:t>configuration to fix specific instances of SQL Server to specific CPUs</a:t>
            </a:r>
            <a:endParaRPr lang="en-US" sz="2400" dirty="0"/>
          </a:p>
          <a:p>
            <a:pPr lvl="1"/>
            <a:r>
              <a:rPr lang="en-US" sz="2000" dirty="0"/>
              <a:t>Registry settings control Soft NUMA configuration</a:t>
            </a:r>
          </a:p>
          <a:p>
            <a:pPr lvl="1"/>
            <a:r>
              <a:rPr lang="en-US" sz="2000" dirty="0" smtClean="0"/>
              <a:t>Allows </a:t>
            </a:r>
            <a:r>
              <a:rPr lang="en-US" sz="2000" dirty="0"/>
              <a:t>the ability to mask independent </a:t>
            </a:r>
            <a:r>
              <a:rPr lang="en-US" sz="2000" dirty="0" smtClean="0"/>
              <a:t>instances as nodes </a:t>
            </a:r>
            <a:r>
              <a:rPr lang="en-US" sz="2000" dirty="0"/>
              <a:t>to specific TCP ports for increased performance</a:t>
            </a:r>
          </a:p>
          <a:p>
            <a:r>
              <a:rPr lang="en-US" sz="2400" dirty="0"/>
              <a:t>Excludes the usage of hardware NUMA when enabled</a:t>
            </a:r>
          </a:p>
          <a:p>
            <a:pPr lvl="1"/>
            <a:r>
              <a:rPr lang="en-US" sz="2000" dirty="0"/>
              <a:t>Soft NUMA interleaves nodes in the SQLOS regardless of the BIOS/hardware NUMA configuration</a:t>
            </a:r>
          </a:p>
          <a:p>
            <a:endParaRPr lang="en-US" sz="2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19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326256362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ChangeArrowheads="1"/>
          </p:cNvSpPr>
          <p:nvPr>
            <p:ph type="title"/>
          </p:nvPr>
        </p:nvSpPr>
        <p:spPr/>
        <p:txBody>
          <a:bodyPr/>
          <a:lstStyle/>
          <a:p>
            <a:r>
              <a:rPr lang="en-US" dirty="0" smtClean="0"/>
              <a:t>Overview</a:t>
            </a:r>
            <a:endParaRPr lang="en-US" dirty="0"/>
          </a:p>
        </p:txBody>
      </p:sp>
      <p:sp>
        <p:nvSpPr>
          <p:cNvPr id="558083" name="Rectangle 3"/>
          <p:cNvSpPr>
            <a:spLocks noGrp="1" noChangeArrowheads="1"/>
          </p:cNvSpPr>
          <p:nvPr>
            <p:ph idx="1"/>
          </p:nvPr>
        </p:nvSpPr>
        <p:spPr/>
        <p:txBody>
          <a:bodyPr/>
          <a:lstStyle/>
          <a:p>
            <a:r>
              <a:rPr lang="en-US" sz="2800" dirty="0" smtClean="0"/>
              <a:t>Consolidation methods</a:t>
            </a:r>
          </a:p>
          <a:p>
            <a:r>
              <a:rPr lang="en-US" sz="2800" dirty="0" smtClean="0"/>
              <a:t>Choosing a consolidation strategy</a:t>
            </a:r>
          </a:p>
          <a:p>
            <a:r>
              <a:rPr lang="en-US" sz="2800" dirty="0" smtClean="0"/>
              <a:t>Hardware and software considerations</a:t>
            </a:r>
          </a:p>
          <a:p>
            <a:r>
              <a:rPr lang="en-US" sz="2800" dirty="0" smtClean="0"/>
              <a:t>Post-consolidation tools </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2490424748"/>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34129"/>
          </a:xfrm>
        </p:spPr>
        <p:txBody>
          <a:bodyPr/>
          <a:lstStyle/>
          <a:p>
            <a:r>
              <a:rPr lang="en-US" dirty="0" smtClean="0"/>
              <a:t>Resource Management</a:t>
            </a:r>
            <a:br>
              <a:rPr lang="en-US" dirty="0" smtClean="0"/>
            </a:br>
            <a:r>
              <a:rPr lang="en-US" sz="2400" dirty="0" smtClean="0">
                <a:solidFill>
                  <a:schemeClr val="accent1"/>
                </a:solidFill>
              </a:rPr>
              <a:t>SQL Server Min and Max Server Memory</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Use </a:t>
            </a:r>
            <a:r>
              <a:rPr lang="en-US" sz="2400" dirty="0" smtClean="0"/>
              <a:t>Min Server Memory </a:t>
            </a:r>
            <a:r>
              <a:rPr lang="en-US" sz="2400" dirty="0" smtClean="0"/>
              <a:t>to guarantee a minimum amount of memory to the buffer pool after memory ramp up completes</a:t>
            </a:r>
          </a:p>
          <a:p>
            <a:r>
              <a:rPr lang="en-US" sz="2400" dirty="0" smtClean="0"/>
              <a:t>Use </a:t>
            </a:r>
            <a:r>
              <a:rPr lang="en-US" sz="2400" dirty="0" smtClean="0"/>
              <a:t>Max Server Memory </a:t>
            </a:r>
            <a:r>
              <a:rPr lang="en-US" sz="2400" dirty="0" smtClean="0"/>
              <a:t>to limit the maximum amount of memory </a:t>
            </a:r>
            <a:r>
              <a:rPr lang="en-US" sz="2400" dirty="0" smtClean="0"/>
              <a:t>that the </a:t>
            </a:r>
            <a:r>
              <a:rPr lang="en-US" sz="2400" dirty="0" smtClean="0"/>
              <a:t>buffer pool for a SQL instance can allocate</a:t>
            </a:r>
          </a:p>
          <a:p>
            <a:pPr lvl="1"/>
            <a:r>
              <a:rPr lang="en-US" sz="2000" dirty="0"/>
              <a:t>Only applies to the buffer pool, does not set the total amount of memory used by SQL Server</a:t>
            </a:r>
          </a:p>
          <a:p>
            <a:pPr lvl="1"/>
            <a:r>
              <a:rPr lang="en-US" sz="2000" dirty="0"/>
              <a:t>Additional memory for thread stack and multipage allocators </a:t>
            </a:r>
            <a:endParaRPr lang="en-US" sz="2400" dirty="0" smtClean="0"/>
          </a:p>
          <a:p>
            <a:r>
              <a:rPr lang="en-US" sz="2400" dirty="0" smtClean="0"/>
              <a:t>(</a:t>
            </a:r>
            <a:r>
              <a:rPr lang="en-US" sz="2400" dirty="0"/>
              <a:t>Total system memory) – (memory for thread stack) – (OS memory requirements ~ 2-4GB) – (memory for other applications) </a:t>
            </a:r>
          </a:p>
          <a:p>
            <a:pPr lvl="1"/>
            <a:r>
              <a:rPr lang="en-US" sz="2000" dirty="0"/>
              <a:t>Memory for thread stack = (max worker threads) </a:t>
            </a:r>
            <a:r>
              <a:rPr lang="en-US" sz="2000" dirty="0" smtClean="0"/>
              <a:t>x (stack </a:t>
            </a:r>
            <a:r>
              <a:rPr lang="en-US" sz="2000" dirty="0"/>
              <a:t>size)</a:t>
            </a:r>
          </a:p>
          <a:p>
            <a:pPr lvl="1"/>
            <a:r>
              <a:rPr lang="en-US" sz="2000" dirty="0" smtClean="0"/>
              <a:t>x86 </a:t>
            </a:r>
            <a:r>
              <a:rPr lang="en-US" sz="2000" dirty="0"/>
              <a:t>= 512K; x64 = 2MB; ia64 = 4MB</a:t>
            </a:r>
          </a:p>
          <a:p>
            <a:r>
              <a:rPr lang="en-US" sz="2400" dirty="0"/>
              <a:t>Memory\Available Mbytes &gt; 150-300MB</a:t>
            </a:r>
          </a:p>
          <a:p>
            <a:pPr lvl="1"/>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3305993443"/>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34129"/>
          </a:xfrm>
        </p:spPr>
        <p:txBody>
          <a:bodyPr/>
          <a:lstStyle/>
          <a:p>
            <a:r>
              <a:rPr lang="en-US" dirty="0" smtClean="0"/>
              <a:t>Resource Management</a:t>
            </a:r>
            <a:br>
              <a:rPr lang="en-US" dirty="0" smtClean="0"/>
            </a:br>
            <a:r>
              <a:rPr lang="en-US" sz="2400" dirty="0" smtClean="0">
                <a:solidFill>
                  <a:schemeClr val="accent1"/>
                </a:solidFill>
              </a:rPr>
              <a:t>VM Reservations vs. VM Limits vs. VM Priority</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VM reservations guarantee a fixed amount of physical resources to a guest VM</a:t>
            </a:r>
          </a:p>
          <a:p>
            <a:r>
              <a:rPr lang="en-US" sz="2400" dirty="0" smtClean="0"/>
              <a:t>VM Limits guarantee a minimum amount of physical resources to a guest VM</a:t>
            </a:r>
          </a:p>
          <a:p>
            <a:r>
              <a:rPr lang="en-US" sz="2400" dirty="0" smtClean="0"/>
              <a:t>VM priority guarantees that a VM is prioritized higher in the hypervisor than other VMs of lower priority</a:t>
            </a:r>
          </a:p>
          <a:p>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2593291140"/>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ChangeArrowheads="1"/>
          </p:cNvSpPr>
          <p:nvPr>
            <p:ph type="title"/>
          </p:nvPr>
        </p:nvSpPr>
        <p:spPr/>
        <p:txBody>
          <a:bodyPr/>
          <a:lstStyle/>
          <a:p>
            <a:r>
              <a:rPr lang="en-US" dirty="0" smtClean="0"/>
              <a:t>Overview</a:t>
            </a:r>
            <a:endParaRPr lang="en-US" dirty="0"/>
          </a:p>
        </p:txBody>
      </p:sp>
      <p:sp>
        <p:nvSpPr>
          <p:cNvPr id="558083" name="Rectangle 3"/>
          <p:cNvSpPr>
            <a:spLocks noGrp="1" noChangeArrowheads="1"/>
          </p:cNvSpPr>
          <p:nvPr>
            <p:ph idx="1"/>
          </p:nvPr>
        </p:nvSpPr>
        <p:spPr/>
        <p:txBody>
          <a:bodyPr/>
          <a:lstStyle/>
          <a:p>
            <a:r>
              <a:rPr lang="en-US" sz="2800" dirty="0" smtClean="0">
                <a:solidFill>
                  <a:schemeClr val="tx1">
                    <a:lumMod val="50000"/>
                  </a:schemeClr>
                </a:solidFill>
              </a:rPr>
              <a:t>Consolidation methods</a:t>
            </a:r>
          </a:p>
          <a:p>
            <a:r>
              <a:rPr lang="en-US" sz="2800" dirty="0" smtClean="0">
                <a:solidFill>
                  <a:schemeClr val="tx1">
                    <a:lumMod val="50000"/>
                  </a:schemeClr>
                </a:solidFill>
              </a:rPr>
              <a:t>Choosing a consolidation strategy</a:t>
            </a:r>
          </a:p>
          <a:p>
            <a:r>
              <a:rPr lang="en-US" sz="2800" dirty="0" smtClean="0"/>
              <a:t>Hardware and software considerations</a:t>
            </a:r>
          </a:p>
          <a:p>
            <a:pPr lvl="1"/>
            <a:r>
              <a:rPr lang="en-US" sz="2400" dirty="0" smtClean="0"/>
              <a:t>Hardware sizing</a:t>
            </a:r>
          </a:p>
          <a:p>
            <a:pPr lvl="1"/>
            <a:r>
              <a:rPr lang="en-US" sz="2400" dirty="0" smtClean="0"/>
              <a:t>New technologies</a:t>
            </a:r>
          </a:p>
          <a:p>
            <a:pPr lvl="1"/>
            <a:r>
              <a:rPr lang="en-US" sz="2400" dirty="0" smtClean="0"/>
              <a:t>Bottlenecks</a:t>
            </a:r>
          </a:p>
          <a:p>
            <a:r>
              <a:rPr lang="en-US" sz="2800" dirty="0" smtClean="0">
                <a:solidFill>
                  <a:schemeClr val="tx1">
                    <a:lumMod val="50000"/>
                  </a:schemeClr>
                </a:solidFill>
              </a:rPr>
              <a:t>Post-consolidation tools </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34101983"/>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Hardware Sizing</a:t>
            </a:r>
            <a:endParaRPr lang="en-US" dirty="0"/>
          </a:p>
        </p:txBody>
      </p:sp>
      <p:sp>
        <p:nvSpPr>
          <p:cNvPr id="3" name="Content Placeholder 2"/>
          <p:cNvSpPr>
            <a:spLocks noGrp="1"/>
          </p:cNvSpPr>
          <p:nvPr>
            <p:ph idx="1"/>
          </p:nvPr>
        </p:nvSpPr>
        <p:spPr/>
        <p:txBody>
          <a:bodyPr/>
          <a:lstStyle/>
          <a:p>
            <a:r>
              <a:rPr lang="en-US" sz="2400" dirty="0" smtClean="0"/>
              <a:t>Appropriately sizing the hardware being used for consolidation projects is critical to the success or failure of the project</a:t>
            </a:r>
          </a:p>
          <a:p>
            <a:r>
              <a:rPr lang="en-US" sz="2400" dirty="0" smtClean="0"/>
              <a:t>Benchmarking and </a:t>
            </a:r>
            <a:r>
              <a:rPr lang="en-US" sz="2400" dirty="0" err="1" smtClean="0"/>
              <a:t>baselining</a:t>
            </a:r>
            <a:r>
              <a:rPr lang="en-US" sz="2400" dirty="0" smtClean="0"/>
              <a:t> </a:t>
            </a:r>
            <a:r>
              <a:rPr lang="en-US" sz="2400" dirty="0" smtClean="0"/>
              <a:t>existing hardware configurations is a critical first step in any consolidation effort to allow appropriate sizing and planning of the consolidation effort</a:t>
            </a:r>
          </a:p>
          <a:p>
            <a:pPr lvl="1"/>
            <a:r>
              <a:rPr lang="en-US" sz="2000" dirty="0" smtClean="0"/>
              <a:t>Reducing the number of physical servers in the datacenter gains you nothing if you also reduce the overall performance at the same time</a:t>
            </a:r>
          </a:p>
          <a:p>
            <a:r>
              <a:rPr lang="en-US" sz="2400" dirty="0" smtClean="0"/>
              <a:t>Consolidation may save money long term, but it can also cost money short term</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1159582533"/>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34129"/>
          </a:xfrm>
        </p:spPr>
        <p:txBody>
          <a:bodyPr/>
          <a:lstStyle/>
          <a:p>
            <a:r>
              <a:rPr lang="en-US" dirty="0" smtClean="0"/>
              <a:t>Hardware Sizing</a:t>
            </a:r>
            <a:br>
              <a:rPr lang="en-US" dirty="0" smtClean="0"/>
            </a:br>
            <a:r>
              <a:rPr lang="en-US" sz="2400" dirty="0" smtClean="0">
                <a:solidFill>
                  <a:schemeClr val="accent1"/>
                </a:solidFill>
              </a:rPr>
              <a:t>CPU Usage</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Each of the workloads being consolidated should be evaluated for its representative CPU usage before actually being migrated to a consolidated server</a:t>
            </a:r>
          </a:p>
          <a:p>
            <a:r>
              <a:rPr lang="en-US" sz="2400" dirty="0" smtClean="0"/>
              <a:t>Items of importance</a:t>
            </a:r>
          </a:p>
          <a:p>
            <a:pPr lvl="1"/>
            <a:r>
              <a:rPr lang="en-US" sz="2000" dirty="0" smtClean="0"/>
              <a:t>CPU % utilization</a:t>
            </a:r>
          </a:p>
          <a:p>
            <a:pPr lvl="2"/>
            <a:r>
              <a:rPr lang="en-US" sz="1800" dirty="0" smtClean="0"/>
              <a:t>Possible to reduce </a:t>
            </a:r>
            <a:r>
              <a:rPr lang="en-US" sz="1800" dirty="0" smtClean="0"/>
              <a:t>with appropriate tuning of indexes and code</a:t>
            </a:r>
          </a:p>
          <a:p>
            <a:pPr lvl="2"/>
            <a:r>
              <a:rPr lang="en-US" sz="1800" dirty="0" smtClean="0"/>
              <a:t>Be aware of the impact of backup compression on CPU usage</a:t>
            </a:r>
          </a:p>
          <a:p>
            <a:pPr lvl="1"/>
            <a:r>
              <a:rPr lang="en-US" sz="2000" dirty="0" smtClean="0"/>
              <a:t>Number of concurrent user connections and the amount of concurrent user activity</a:t>
            </a:r>
          </a:p>
          <a:p>
            <a:pPr lvl="2"/>
            <a:r>
              <a:rPr lang="en-US" sz="1800" dirty="0" smtClean="0"/>
              <a:t>Thread-pool </a:t>
            </a:r>
            <a:r>
              <a:rPr lang="en-US" sz="1800" dirty="0" smtClean="0"/>
              <a:t>starvation problems can occur in SQL Server through over consolidation of databases with high numbers of concurrent user connections that also generate large volumes of concurrent user activity</a:t>
            </a:r>
          </a:p>
          <a:p>
            <a:pPr lvl="2"/>
            <a:r>
              <a:rPr lang="en-US" sz="1800" dirty="0" smtClean="0"/>
              <a:t>Each executing task requires at least 1 worker thread while executing</a:t>
            </a:r>
          </a:p>
          <a:p>
            <a:pPr lvl="1"/>
            <a:r>
              <a:rPr lang="en-US" sz="2000" dirty="0"/>
              <a:t>Usage of </a:t>
            </a:r>
            <a:r>
              <a:rPr lang="en-US" sz="2000" dirty="0" smtClean="0"/>
              <a:t>parallelism</a:t>
            </a:r>
            <a:endParaRPr lang="en-US" sz="2000" dirty="0"/>
          </a:p>
          <a:p>
            <a:pPr lvl="2"/>
            <a:r>
              <a:rPr lang="en-US" sz="1800" dirty="0"/>
              <a:t>Parallel tasks require 1 control thread and 2 worker threads per level of DOP and parallelism operator </a:t>
            </a:r>
            <a:r>
              <a:rPr lang="en-US" sz="1800" dirty="0" smtClean="0"/>
              <a:t>contained in the execution plan during execution</a:t>
            </a:r>
            <a:endParaRPr lang="en-US" sz="1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1604896199"/>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34129"/>
          </a:xfrm>
        </p:spPr>
        <p:txBody>
          <a:bodyPr/>
          <a:lstStyle/>
          <a:p>
            <a:r>
              <a:rPr lang="en-US" dirty="0" smtClean="0"/>
              <a:t>Hardware Sizing</a:t>
            </a:r>
            <a:br>
              <a:rPr lang="en-US" dirty="0" smtClean="0"/>
            </a:br>
            <a:r>
              <a:rPr lang="en-US" sz="2400" dirty="0" smtClean="0">
                <a:solidFill>
                  <a:schemeClr val="accent1"/>
                </a:solidFill>
              </a:rPr>
              <a:t>Memory Usage</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Evaluate each databases usage of the buffer cache by querying the sys.dm_os_buffer_descriptors DMV prior to migrating the database</a:t>
            </a:r>
          </a:p>
          <a:p>
            <a:r>
              <a:rPr lang="en-US" sz="2400" dirty="0" smtClean="0"/>
              <a:t>Evaluate the impact each databases workload has on plan cache usage</a:t>
            </a:r>
          </a:p>
          <a:p>
            <a:pPr lvl="1"/>
            <a:r>
              <a:rPr lang="en-US" sz="2000" dirty="0" smtClean="0"/>
              <a:t>Ad hoc workloads will cause excessive cache bloat problems and may impact the cache reuse of non-ad hoc workloads</a:t>
            </a:r>
          </a:p>
          <a:p>
            <a:r>
              <a:rPr lang="en-US" sz="2400" dirty="0" smtClean="0"/>
              <a:t>Items of importance</a:t>
            </a:r>
          </a:p>
          <a:p>
            <a:pPr lvl="1"/>
            <a:r>
              <a:rPr lang="en-US" sz="2000" dirty="0" smtClean="0"/>
              <a:t>Current buffer pool memory usage</a:t>
            </a:r>
          </a:p>
          <a:p>
            <a:pPr lvl="2"/>
            <a:r>
              <a:rPr lang="en-US" sz="1600" dirty="0" smtClean="0"/>
              <a:t>Use Paul’s Buffer Pool Summary script to determine current </a:t>
            </a:r>
            <a:r>
              <a:rPr lang="en-US" sz="1600" dirty="0"/>
              <a:t>usage trends</a:t>
            </a:r>
            <a:br>
              <a:rPr lang="en-US" sz="1600" dirty="0"/>
            </a:br>
            <a:r>
              <a:rPr lang="en-US" sz="1600" dirty="0">
                <a:hlinkClick r:id="rId2"/>
              </a:rPr>
              <a:t>http://</a:t>
            </a:r>
            <a:r>
              <a:rPr lang="en-US" sz="1600" dirty="0" smtClean="0">
                <a:hlinkClick r:id="rId2"/>
              </a:rPr>
              <a:t>sqlskills.com/BLOGS/PAUL/post/Performance-issues-from-wasted-buffer-pool-memory.aspx</a:t>
            </a:r>
            <a:r>
              <a:rPr lang="en-US" sz="1600" dirty="0" smtClean="0"/>
              <a:t> (http://</a:t>
            </a:r>
            <a:r>
              <a:rPr lang="en-US" sz="1600" dirty="0" smtClean="0"/>
              <a:t>bit.ly/u63ACc)</a:t>
            </a:r>
            <a:endParaRPr lang="en-US" sz="1600" dirty="0" smtClean="0"/>
          </a:p>
          <a:p>
            <a:pPr lvl="1"/>
            <a:r>
              <a:rPr lang="en-US" sz="2000" dirty="0" smtClean="0"/>
              <a:t>Database workload for ad hoc and </a:t>
            </a:r>
            <a:r>
              <a:rPr lang="en-US" sz="2000" dirty="0" smtClean="0"/>
              <a:t>single-use </a:t>
            </a:r>
            <a:r>
              <a:rPr lang="en-US" sz="2000" dirty="0" smtClean="0"/>
              <a:t>plans</a:t>
            </a:r>
          </a:p>
          <a:p>
            <a:pPr lvl="1"/>
            <a:r>
              <a:rPr lang="en-US" sz="2000" dirty="0" smtClean="0"/>
              <a:t>Database usage of multipage allocators like SQLCLR, OLE </a:t>
            </a:r>
            <a:r>
              <a:rPr lang="en-US" sz="2000" dirty="0" smtClean="0"/>
              <a:t>Automation</a:t>
            </a:r>
            <a:r>
              <a:rPr lang="en-US" sz="2000" dirty="0" smtClean="0"/>
              <a:t>, Extended Stored Procedures, or Linked Servers</a:t>
            </a:r>
            <a:endParaRPr lang="en-US" sz="1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1667948150"/>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34129"/>
          </a:xfrm>
        </p:spPr>
        <p:txBody>
          <a:bodyPr/>
          <a:lstStyle/>
          <a:p>
            <a:r>
              <a:rPr lang="en-US" dirty="0" smtClean="0"/>
              <a:t>Hardware Sizing</a:t>
            </a:r>
            <a:br>
              <a:rPr lang="en-US" dirty="0" smtClean="0"/>
            </a:br>
            <a:r>
              <a:rPr lang="en-US" sz="2400" dirty="0" smtClean="0">
                <a:solidFill>
                  <a:schemeClr val="accent1"/>
                </a:solidFill>
              </a:rPr>
              <a:t>Disk Usage</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Evaluate each databases I/O profile and usage by querying the sys.dm_io_virtual_file_stats DMV and monitoring the Physical Disk performance counters</a:t>
            </a:r>
          </a:p>
          <a:p>
            <a:pPr lvl="1"/>
            <a:r>
              <a:rPr lang="en-US" sz="2000" dirty="0"/>
              <a:t>Physical Disk: Disk Transfers/Sec</a:t>
            </a:r>
          </a:p>
          <a:p>
            <a:pPr lvl="1"/>
            <a:r>
              <a:rPr lang="en-US" sz="2000" dirty="0"/>
              <a:t>Physical Disk: Disk Writes/Sec</a:t>
            </a:r>
          </a:p>
          <a:p>
            <a:pPr lvl="1"/>
            <a:r>
              <a:rPr lang="en-US" sz="2000" dirty="0"/>
              <a:t>Physical Disk: Disk </a:t>
            </a:r>
            <a:r>
              <a:rPr lang="en-US" sz="2000" dirty="0" smtClean="0"/>
              <a:t>Reads/Sec</a:t>
            </a:r>
          </a:p>
          <a:p>
            <a:r>
              <a:rPr lang="en-US" sz="2400" dirty="0" smtClean="0"/>
              <a:t>Isolating I/O for a single database by segregating the data and log files physically will provide the most accurate sizing for partially consolidated environments </a:t>
            </a:r>
          </a:p>
          <a:p>
            <a:pPr lvl="1"/>
            <a:r>
              <a:rPr lang="en-US" sz="2000" dirty="0" smtClean="0"/>
              <a:t>This may not be possible without using a intermediate server as a part of the consolidation process that allows each database or applications workload profile to be isolated and understood</a:t>
            </a:r>
          </a:p>
          <a:p>
            <a:pPr lvl="1"/>
            <a:endParaRPr lang="en-US" sz="1800" dirty="0"/>
          </a:p>
          <a:p>
            <a:pPr lvl="2"/>
            <a:endParaRPr lang="en-US" sz="1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20150604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dirty="0" smtClean="0"/>
              <a:t>Performing the Consolidation</a:t>
            </a:r>
            <a:br>
              <a:rPr lang="en-US" dirty="0" smtClean="0"/>
            </a:br>
            <a:r>
              <a:rPr lang="en-US" sz="2800" dirty="0" smtClean="0">
                <a:solidFill>
                  <a:schemeClr val="accent1"/>
                </a:solidFill>
              </a:rPr>
              <a:t>Determining What to Consolidate Together</a:t>
            </a:r>
            <a:endParaRPr lang="en-US" dirty="0">
              <a:solidFill>
                <a:schemeClr val="accent1"/>
              </a:solidFill>
            </a:endParaRPr>
          </a:p>
        </p:txBody>
      </p:sp>
      <p:sp>
        <p:nvSpPr>
          <p:cNvPr id="3" name="Content Placeholder 2"/>
          <p:cNvSpPr>
            <a:spLocks noGrp="1"/>
          </p:cNvSpPr>
          <p:nvPr>
            <p:ph idx="1"/>
          </p:nvPr>
        </p:nvSpPr>
        <p:spPr/>
        <p:txBody>
          <a:bodyPr/>
          <a:lstStyle/>
          <a:p>
            <a:r>
              <a:rPr lang="en-US" sz="2400" dirty="0" smtClean="0"/>
              <a:t>Based on the usage analysis and baseline data collected for the existing configuration and ongoing analysis of the consolidation environment</a:t>
            </a:r>
          </a:p>
          <a:p>
            <a:pPr lvl="1"/>
            <a:r>
              <a:rPr lang="en-US" sz="2000" dirty="0" smtClean="0"/>
              <a:t>Don’t rush to consolidate to fast or performance problems will result</a:t>
            </a:r>
          </a:p>
          <a:p>
            <a:pPr lvl="1"/>
            <a:r>
              <a:rPr lang="en-US" sz="2000" dirty="0" smtClean="0"/>
              <a:t>Ensure that there is sufficient time after moving a database to gauge its total impact to the new environment</a:t>
            </a:r>
          </a:p>
          <a:p>
            <a:pPr lvl="1"/>
            <a:r>
              <a:rPr lang="en-US" sz="2000" dirty="0" smtClean="0"/>
              <a:t>Ensure that the consolidated workloads continue to have resources available for growth over time</a:t>
            </a:r>
          </a:p>
          <a:p>
            <a:pPr lvl="1"/>
            <a:r>
              <a:rPr lang="en-US" sz="2000" dirty="0" smtClean="0"/>
              <a:t>Use CNAME records in DNS on a per application basis to allow easier movement of databases if a problem does occur</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2529096592"/>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Handling New Applications/DBs</a:t>
            </a:r>
            <a:endParaRPr lang="en-US" dirty="0"/>
          </a:p>
        </p:txBody>
      </p:sp>
      <p:sp>
        <p:nvSpPr>
          <p:cNvPr id="3" name="Content Placeholder 2"/>
          <p:cNvSpPr>
            <a:spLocks noGrp="1"/>
          </p:cNvSpPr>
          <p:nvPr>
            <p:ph idx="1"/>
          </p:nvPr>
        </p:nvSpPr>
        <p:spPr/>
        <p:txBody>
          <a:bodyPr/>
          <a:lstStyle/>
          <a:p>
            <a:r>
              <a:rPr lang="en-US" sz="2400" dirty="0" smtClean="0"/>
              <a:t>Continue to maintain an environment where the impact of a new application or database can be benchmarked to obtain a valid baseline before deciding to consolidate it with other databases</a:t>
            </a:r>
          </a:p>
          <a:p>
            <a:r>
              <a:rPr lang="en-US" sz="2400" dirty="0" smtClean="0"/>
              <a:t>Ensure that the baseline is created after the application is under its true production load for a few weeks to gauge the actual impact</a:t>
            </a:r>
          </a:p>
          <a:p>
            <a:r>
              <a:rPr lang="en-US" sz="2400" dirty="0" smtClean="0"/>
              <a:t>Use a CNAME in DNS for the application configuration to allow movement of the databases without reconfiguring the application settings</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1176399969"/>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Technologies</a:t>
            </a:r>
            <a:endParaRPr lang="en-US" dirty="0"/>
          </a:p>
        </p:txBody>
      </p:sp>
      <p:sp>
        <p:nvSpPr>
          <p:cNvPr id="3" name="Content Placeholder 2"/>
          <p:cNvSpPr>
            <a:spLocks noGrp="1"/>
          </p:cNvSpPr>
          <p:nvPr>
            <p:ph idx="1"/>
          </p:nvPr>
        </p:nvSpPr>
        <p:spPr/>
        <p:txBody>
          <a:bodyPr/>
          <a:lstStyle/>
          <a:p>
            <a:r>
              <a:rPr lang="en-US" sz="2400" dirty="0" smtClean="0"/>
              <a:t>Hardware</a:t>
            </a:r>
          </a:p>
          <a:p>
            <a:pPr lvl="1"/>
            <a:r>
              <a:rPr lang="en-US" sz="2000" dirty="0" smtClean="0"/>
              <a:t>Intel and AMD have included special virtualization instructions in processors for </a:t>
            </a:r>
            <a:r>
              <a:rPr lang="en-US" sz="2000" dirty="0" smtClean="0"/>
              <a:t>years, </a:t>
            </a:r>
            <a:r>
              <a:rPr lang="en-US" sz="2000" dirty="0" smtClean="0"/>
              <a:t>making hardware based virtualization possible</a:t>
            </a:r>
          </a:p>
          <a:p>
            <a:pPr lvl="1"/>
            <a:r>
              <a:rPr lang="en-US" sz="2000" dirty="0" smtClean="0"/>
              <a:t>Newer processors have more cores and multiple memory controllers per socket allowing greater scalability</a:t>
            </a:r>
          </a:p>
          <a:p>
            <a:r>
              <a:rPr lang="en-US" sz="2400" dirty="0" smtClean="0"/>
              <a:t>Software</a:t>
            </a:r>
          </a:p>
          <a:p>
            <a:pPr lvl="1"/>
            <a:r>
              <a:rPr lang="en-US" sz="2000" dirty="0" smtClean="0"/>
              <a:t>SQL Server 2012 AlwaysOn Availability Groups allow for better consolidation by offloading read-only workloads to secondary replicas</a:t>
            </a:r>
          </a:p>
          <a:p>
            <a:pPr lvl="1"/>
            <a:r>
              <a:rPr lang="en-US" sz="2000" dirty="0" smtClean="0"/>
              <a:t>Hypervisor changes increase the scalability and features available to virtual machines</a:t>
            </a:r>
          </a:p>
          <a:p>
            <a:pPr lvl="2"/>
            <a:r>
              <a:rPr lang="en-US" sz="1800" dirty="0" smtClean="0"/>
              <a:t>VMware ESX 5.0 allows VMs with 32 vCPUs and up to 1TB of RAM</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29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218302327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Reasons </a:t>
            </a:r>
            <a:r>
              <a:rPr lang="en-US" dirty="0" smtClean="0"/>
              <a:t>For </a:t>
            </a:r>
            <a:r>
              <a:rPr lang="en-US" dirty="0" smtClean="0"/>
              <a:t>Consolidating</a:t>
            </a:r>
            <a:endParaRPr lang="en-US" dirty="0"/>
          </a:p>
        </p:txBody>
      </p:sp>
      <p:sp>
        <p:nvSpPr>
          <p:cNvPr id="3" name="Content Placeholder 2"/>
          <p:cNvSpPr>
            <a:spLocks noGrp="1"/>
          </p:cNvSpPr>
          <p:nvPr>
            <p:ph idx="1"/>
          </p:nvPr>
        </p:nvSpPr>
        <p:spPr/>
        <p:txBody>
          <a:bodyPr/>
          <a:lstStyle/>
          <a:p>
            <a:r>
              <a:rPr lang="en-US" sz="2400" dirty="0" smtClean="0"/>
              <a:t>Reducing the server </a:t>
            </a:r>
            <a:r>
              <a:rPr lang="en-US" sz="2400" dirty="0" smtClean="0"/>
              <a:t>sprawl caused by adding new servers for each application that is implemented in the environment</a:t>
            </a:r>
          </a:p>
          <a:p>
            <a:r>
              <a:rPr lang="en-US" sz="2400" dirty="0" smtClean="0"/>
              <a:t>Simplifying </a:t>
            </a:r>
            <a:r>
              <a:rPr lang="en-US" sz="2400" dirty="0" smtClean="0"/>
              <a:t>manageability and reduce patching requirements</a:t>
            </a:r>
          </a:p>
          <a:p>
            <a:r>
              <a:rPr lang="en-US" sz="2400" dirty="0" smtClean="0"/>
              <a:t>Improving </a:t>
            </a:r>
            <a:r>
              <a:rPr lang="en-US" sz="2400" dirty="0" smtClean="0"/>
              <a:t>hardware utilization and </a:t>
            </a:r>
            <a:r>
              <a:rPr lang="en-US" sz="2400" dirty="0" smtClean="0"/>
              <a:t>reducing </a:t>
            </a:r>
            <a:r>
              <a:rPr lang="en-US" sz="2400" dirty="0" smtClean="0"/>
              <a:t>power and cooling </a:t>
            </a:r>
            <a:r>
              <a:rPr lang="en-US" sz="2400" dirty="0" smtClean="0"/>
              <a:t>costs</a:t>
            </a:r>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1463897177"/>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 Bottlenecks</a:t>
            </a:r>
            <a:endParaRPr lang="en-US" dirty="0"/>
          </a:p>
        </p:txBody>
      </p:sp>
      <p:sp>
        <p:nvSpPr>
          <p:cNvPr id="3" name="Content Placeholder 2"/>
          <p:cNvSpPr>
            <a:spLocks noGrp="1"/>
          </p:cNvSpPr>
          <p:nvPr>
            <p:ph idx="1"/>
          </p:nvPr>
        </p:nvSpPr>
        <p:spPr/>
        <p:txBody>
          <a:bodyPr/>
          <a:lstStyle/>
          <a:p>
            <a:r>
              <a:rPr lang="en-US" sz="2400" dirty="0" smtClean="0"/>
              <a:t>One of the biggest problems for consolidated workloads is the overall impact of resource bottlenecks to the enterprise when they occur</a:t>
            </a:r>
          </a:p>
          <a:p>
            <a:r>
              <a:rPr lang="en-US" sz="2400" dirty="0" smtClean="0"/>
              <a:t>Consolidation requires proactive monitoring and resource management to prevent performance problems from becoming system outages</a:t>
            </a:r>
          </a:p>
          <a:p>
            <a:pPr lvl="1"/>
            <a:r>
              <a:rPr lang="en-US" sz="2000" dirty="0" smtClean="0"/>
              <a:t>Tools are available to assist with monitoring and responding to resource based issues dynamically</a:t>
            </a:r>
          </a:p>
          <a:p>
            <a:pPr lvl="2"/>
            <a:r>
              <a:rPr lang="en-US" sz="1800" dirty="0" smtClean="0"/>
              <a:t>DRS under VMware can automatically load balance VMs across a cluster</a:t>
            </a:r>
          </a:p>
          <a:p>
            <a:pPr lvl="2"/>
            <a:r>
              <a:rPr lang="en-US" sz="1800" dirty="0" smtClean="0"/>
              <a:t>Resource Governor can be used to limit SQL Server CPU and Memory usage within a single instance</a:t>
            </a:r>
          </a:p>
          <a:p>
            <a:pPr lvl="2"/>
            <a:r>
              <a:rPr lang="en-US" sz="1800" dirty="0" smtClean="0"/>
              <a:t>PerfMon or </a:t>
            </a:r>
            <a:r>
              <a:rPr lang="en-US" sz="1800" dirty="0" smtClean="0"/>
              <a:t>third-party </a:t>
            </a:r>
            <a:r>
              <a:rPr lang="en-US" sz="1800" dirty="0" smtClean="0"/>
              <a:t>tools can monitor performance for the host and VMs </a:t>
            </a:r>
            <a:endParaRPr lang="en-US" sz="1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30</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4122738106"/>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ChangeArrowheads="1"/>
          </p:cNvSpPr>
          <p:nvPr>
            <p:ph type="title"/>
          </p:nvPr>
        </p:nvSpPr>
        <p:spPr/>
        <p:txBody>
          <a:bodyPr/>
          <a:lstStyle/>
          <a:p>
            <a:r>
              <a:rPr lang="en-US" dirty="0" smtClean="0"/>
              <a:t>Overview</a:t>
            </a:r>
            <a:endParaRPr lang="en-US" dirty="0"/>
          </a:p>
        </p:txBody>
      </p:sp>
      <p:sp>
        <p:nvSpPr>
          <p:cNvPr id="558083" name="Rectangle 3"/>
          <p:cNvSpPr>
            <a:spLocks noGrp="1" noChangeArrowheads="1"/>
          </p:cNvSpPr>
          <p:nvPr>
            <p:ph idx="1"/>
          </p:nvPr>
        </p:nvSpPr>
        <p:spPr/>
        <p:txBody>
          <a:bodyPr/>
          <a:lstStyle/>
          <a:p>
            <a:r>
              <a:rPr lang="en-US" sz="2800" dirty="0" smtClean="0">
                <a:solidFill>
                  <a:schemeClr val="tx1">
                    <a:lumMod val="50000"/>
                  </a:schemeClr>
                </a:solidFill>
              </a:rPr>
              <a:t>Consolidation methods</a:t>
            </a:r>
          </a:p>
          <a:p>
            <a:r>
              <a:rPr lang="en-US" sz="2800" dirty="0" smtClean="0">
                <a:solidFill>
                  <a:schemeClr val="tx1">
                    <a:lumMod val="50000"/>
                  </a:schemeClr>
                </a:solidFill>
              </a:rPr>
              <a:t>Choosing a consolidation strategy</a:t>
            </a:r>
          </a:p>
          <a:p>
            <a:r>
              <a:rPr lang="en-US" sz="2800" dirty="0" smtClean="0">
                <a:solidFill>
                  <a:schemeClr val="tx1">
                    <a:lumMod val="50000"/>
                  </a:schemeClr>
                </a:solidFill>
              </a:rPr>
              <a:t>Hardware and software considerations</a:t>
            </a:r>
          </a:p>
          <a:p>
            <a:r>
              <a:rPr lang="en-US" sz="2800" dirty="0" smtClean="0"/>
              <a:t>Post-consolidation tools </a:t>
            </a:r>
          </a:p>
          <a:p>
            <a:pPr lvl="1"/>
            <a:r>
              <a:rPr lang="en-US" sz="2400" dirty="0" smtClean="0"/>
              <a:t>Resource governor</a:t>
            </a:r>
          </a:p>
          <a:p>
            <a:pPr lvl="1"/>
            <a:r>
              <a:rPr lang="en-US" sz="2400" dirty="0" smtClean="0"/>
              <a:t>Performance monitor</a:t>
            </a:r>
            <a:endParaRPr lang="en-US" sz="2400" dirty="0">
              <a:effectLst/>
            </a:endParaRP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31</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34101983"/>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 Governor</a:t>
            </a:r>
            <a:endParaRPr lang="en-US" dirty="0"/>
          </a:p>
        </p:txBody>
      </p:sp>
      <p:sp>
        <p:nvSpPr>
          <p:cNvPr id="3" name="Content Placeholder 2"/>
          <p:cNvSpPr>
            <a:spLocks noGrp="1"/>
          </p:cNvSpPr>
          <p:nvPr>
            <p:ph idx="1"/>
          </p:nvPr>
        </p:nvSpPr>
        <p:spPr/>
        <p:txBody>
          <a:bodyPr/>
          <a:lstStyle/>
          <a:p>
            <a:r>
              <a:rPr lang="en-US" sz="2400" dirty="0" smtClean="0"/>
              <a:t>Useful when multiple databases have been consolidated into a single instance of SQL Server</a:t>
            </a:r>
          </a:p>
          <a:p>
            <a:r>
              <a:rPr lang="en-US" sz="2400" dirty="0" smtClean="0"/>
              <a:t>Can be used to prevent or minimize run-away query scenarios</a:t>
            </a:r>
          </a:p>
          <a:p>
            <a:r>
              <a:rPr lang="en-US" sz="2400" dirty="0" smtClean="0"/>
              <a:t>Can be used to provide predictable concurrent execution of different workloads within the same instance</a:t>
            </a:r>
          </a:p>
          <a:p>
            <a:pPr lvl="1"/>
            <a:r>
              <a:rPr lang="en-US" sz="2000" dirty="0" smtClean="0"/>
              <a:t>Provide mission critical workloads with a guaranteed minimum set of resources</a:t>
            </a:r>
          </a:p>
          <a:p>
            <a:pPr lvl="1"/>
            <a:r>
              <a:rPr lang="en-US" sz="2000" dirty="0" smtClean="0"/>
              <a:t>Limit the amount of resources a large workload receives</a:t>
            </a:r>
          </a:p>
          <a:p>
            <a:pPr lvl="1"/>
            <a:r>
              <a:rPr lang="en-US" sz="2000" dirty="0" smtClean="0"/>
              <a:t>Prioritize workloads in the instance</a:t>
            </a:r>
          </a:p>
          <a:p>
            <a:r>
              <a:rPr lang="en-US" sz="2400" dirty="0" smtClean="0"/>
              <a:t>Only controls CPU bandwidth and memory usage</a:t>
            </a:r>
          </a:p>
          <a:p>
            <a:pPr lvl="1"/>
            <a:r>
              <a:rPr lang="en-US" sz="2000" dirty="0" smtClean="0"/>
              <a:t>Memory = any request through the Single Page Allocator in the SQLOS</a:t>
            </a:r>
          </a:p>
          <a:p>
            <a:pPr lvl="1"/>
            <a:r>
              <a:rPr lang="en-US" sz="2000" dirty="0" smtClean="0"/>
              <a:t>Does not limit I/O resources for the server</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32</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533256248"/>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Monitor</a:t>
            </a:r>
            <a:endParaRPr lang="en-US" dirty="0"/>
          </a:p>
        </p:txBody>
      </p:sp>
      <p:sp>
        <p:nvSpPr>
          <p:cNvPr id="3" name="Content Placeholder 2"/>
          <p:cNvSpPr>
            <a:spLocks noGrp="1"/>
          </p:cNvSpPr>
          <p:nvPr>
            <p:ph idx="1"/>
          </p:nvPr>
        </p:nvSpPr>
        <p:spPr/>
        <p:txBody>
          <a:bodyPr/>
          <a:lstStyle/>
          <a:p>
            <a:r>
              <a:rPr lang="en-US" sz="2400" dirty="0" smtClean="0"/>
              <a:t>Provides the ability to collect performance counters to identify resource usage metrics.</a:t>
            </a:r>
          </a:p>
          <a:p>
            <a:r>
              <a:rPr lang="en-US" sz="2400" dirty="0" smtClean="0"/>
              <a:t>Performance counters exist for physical resources in Windows, .NET, SQL Server, and most modern applications</a:t>
            </a:r>
          </a:p>
          <a:p>
            <a:r>
              <a:rPr lang="en-US" sz="2400" dirty="0" smtClean="0"/>
              <a:t>Performance Monitor provides a graphical user interface for collecting, viewing and performing limited analysis of performance counter information</a:t>
            </a:r>
          </a:p>
          <a:p>
            <a:r>
              <a:rPr lang="en-US" sz="2400" dirty="0" smtClean="0"/>
              <a:t>Performance Monitor can be opened from the Administrative Tools, or by running perfmon from the command line</a:t>
            </a:r>
          </a:p>
          <a:p>
            <a:r>
              <a:rPr lang="en-US" sz="2400" dirty="0" smtClean="0"/>
              <a:t>Leverage PAL SQL Server Template for rapid data collection and workload analysis</a:t>
            </a:r>
          </a:p>
          <a:p>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33</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522629462"/>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ChangeArrowheads="1"/>
          </p:cNvSpPr>
          <p:nvPr>
            <p:ph type="title"/>
          </p:nvPr>
        </p:nvSpPr>
        <p:spPr/>
        <p:txBody>
          <a:bodyPr/>
          <a:lstStyle/>
          <a:p>
            <a:r>
              <a:rPr lang="en-US" dirty="0" smtClean="0"/>
              <a:t>Review</a:t>
            </a:r>
            <a:endParaRPr lang="en-US" dirty="0"/>
          </a:p>
        </p:txBody>
      </p:sp>
      <p:sp>
        <p:nvSpPr>
          <p:cNvPr id="558083" name="Rectangle 3"/>
          <p:cNvSpPr>
            <a:spLocks noGrp="1" noChangeArrowheads="1"/>
          </p:cNvSpPr>
          <p:nvPr>
            <p:ph idx="1"/>
          </p:nvPr>
        </p:nvSpPr>
        <p:spPr/>
        <p:txBody>
          <a:bodyPr/>
          <a:lstStyle/>
          <a:p>
            <a:r>
              <a:rPr lang="en-US" sz="2800" dirty="0"/>
              <a:t>Consolidation </a:t>
            </a:r>
            <a:r>
              <a:rPr lang="en-US" sz="2800" dirty="0" smtClean="0"/>
              <a:t>methods</a:t>
            </a:r>
            <a:endParaRPr lang="en-US" sz="2800" dirty="0"/>
          </a:p>
          <a:p>
            <a:r>
              <a:rPr lang="en-US" sz="2800" dirty="0" smtClean="0"/>
              <a:t>Choosing a consolidation strategy</a:t>
            </a:r>
            <a:endParaRPr lang="en-US" sz="2800" dirty="0"/>
          </a:p>
          <a:p>
            <a:r>
              <a:rPr lang="en-US" sz="2800" dirty="0"/>
              <a:t>Hardware and </a:t>
            </a:r>
            <a:r>
              <a:rPr lang="en-US" sz="2800" dirty="0" smtClean="0"/>
              <a:t>software considerations</a:t>
            </a:r>
            <a:endParaRPr lang="en-US" sz="2800" dirty="0"/>
          </a:p>
          <a:p>
            <a:r>
              <a:rPr lang="en-US" sz="2800" dirty="0" smtClean="0"/>
              <a:t>Post-consolidation tools </a:t>
            </a:r>
            <a:endParaRPr lang="en-US" sz="2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34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149408676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Consolidation</a:t>
            </a:r>
            <a:endParaRPr lang="en-US" dirty="0"/>
          </a:p>
        </p:txBody>
      </p:sp>
      <p:sp>
        <p:nvSpPr>
          <p:cNvPr id="3" name="Content Placeholder 2"/>
          <p:cNvSpPr>
            <a:spLocks noGrp="1"/>
          </p:cNvSpPr>
          <p:nvPr>
            <p:ph idx="1"/>
          </p:nvPr>
        </p:nvSpPr>
        <p:spPr/>
        <p:txBody>
          <a:bodyPr/>
          <a:lstStyle/>
          <a:p>
            <a:r>
              <a:rPr lang="en-US" sz="2400" dirty="0" smtClean="0"/>
              <a:t>Consolidation eliminates </a:t>
            </a:r>
            <a:r>
              <a:rPr lang="en-US" sz="2400" dirty="0" smtClean="0"/>
              <a:t>department-level </a:t>
            </a:r>
            <a:r>
              <a:rPr lang="en-US" sz="2400" dirty="0" smtClean="0"/>
              <a:t>isolation from other departments within the company</a:t>
            </a:r>
          </a:p>
          <a:p>
            <a:r>
              <a:rPr lang="en-US" sz="2400" dirty="0" smtClean="0"/>
              <a:t>Consolidation reduces performance of </a:t>
            </a:r>
            <a:r>
              <a:rPr lang="en-US" sz="2400" dirty="0" smtClean="0"/>
              <a:t>Line-Of-Business </a:t>
            </a:r>
            <a:r>
              <a:rPr lang="en-US" sz="2400" dirty="0" smtClean="0"/>
              <a:t>applications in the environment</a:t>
            </a:r>
          </a:p>
          <a:p>
            <a:r>
              <a:rPr lang="en-US" sz="2400" dirty="0" smtClean="0"/>
              <a:t>Vendors </a:t>
            </a:r>
            <a:r>
              <a:rPr lang="en-US" sz="2400" dirty="0" smtClean="0"/>
              <a:t>may not </a:t>
            </a:r>
            <a:r>
              <a:rPr lang="en-US" sz="2400" dirty="0" smtClean="0"/>
              <a:t>support their databases being run </a:t>
            </a:r>
            <a:r>
              <a:rPr lang="en-US" sz="2400" dirty="0" smtClean="0"/>
              <a:t>on the </a:t>
            </a:r>
            <a:r>
              <a:rPr lang="en-US" sz="2400" dirty="0" smtClean="0"/>
              <a:t>same instance of SQL Server with other databases in the environment</a:t>
            </a:r>
          </a:p>
          <a:p>
            <a:r>
              <a:rPr lang="en-US" sz="2400" dirty="0" smtClean="0"/>
              <a:t>Consolidation increases visibility and risk of impact from hardware failures and downtimes</a:t>
            </a:r>
          </a:p>
          <a:p>
            <a:endParaRPr lang="en-US" sz="24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4</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198401678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ChangeArrowheads="1"/>
          </p:cNvSpPr>
          <p:nvPr>
            <p:ph type="title"/>
          </p:nvPr>
        </p:nvSpPr>
        <p:spPr/>
        <p:txBody>
          <a:bodyPr/>
          <a:lstStyle/>
          <a:p>
            <a:r>
              <a:rPr lang="en-US" dirty="0" smtClean="0"/>
              <a:t>Overview</a:t>
            </a:r>
            <a:endParaRPr lang="en-US" dirty="0"/>
          </a:p>
        </p:txBody>
      </p:sp>
      <p:sp>
        <p:nvSpPr>
          <p:cNvPr id="558083" name="Rectangle 3"/>
          <p:cNvSpPr>
            <a:spLocks noGrp="1" noChangeArrowheads="1"/>
          </p:cNvSpPr>
          <p:nvPr>
            <p:ph idx="1"/>
          </p:nvPr>
        </p:nvSpPr>
        <p:spPr/>
        <p:txBody>
          <a:bodyPr/>
          <a:lstStyle/>
          <a:p>
            <a:r>
              <a:rPr lang="en-US" sz="2800" dirty="0" smtClean="0"/>
              <a:t>Consolidation methods</a:t>
            </a:r>
          </a:p>
          <a:p>
            <a:pPr lvl="1"/>
            <a:r>
              <a:rPr lang="en-US" sz="2400" dirty="0" smtClean="0"/>
              <a:t>Database-level</a:t>
            </a:r>
          </a:p>
          <a:p>
            <a:pPr lvl="1"/>
            <a:r>
              <a:rPr lang="en-US" sz="2400" dirty="0" smtClean="0"/>
              <a:t>Instance-level</a:t>
            </a:r>
          </a:p>
          <a:p>
            <a:pPr lvl="1"/>
            <a:r>
              <a:rPr lang="en-US" sz="2400" dirty="0" smtClean="0"/>
              <a:t>Virtualization</a:t>
            </a:r>
          </a:p>
          <a:p>
            <a:r>
              <a:rPr lang="en-US" sz="2800" dirty="0" smtClean="0">
                <a:solidFill>
                  <a:schemeClr val="tx1">
                    <a:lumMod val="50000"/>
                  </a:schemeClr>
                </a:solidFill>
              </a:rPr>
              <a:t>Choosing a consolidation strategy</a:t>
            </a:r>
          </a:p>
          <a:p>
            <a:r>
              <a:rPr lang="en-US" sz="2800" dirty="0" smtClean="0">
                <a:solidFill>
                  <a:schemeClr val="tx1">
                    <a:lumMod val="50000"/>
                  </a:schemeClr>
                </a:solidFill>
              </a:rPr>
              <a:t>Hardware and software considerations</a:t>
            </a:r>
          </a:p>
          <a:p>
            <a:r>
              <a:rPr lang="en-US" sz="2800" dirty="0" smtClean="0">
                <a:solidFill>
                  <a:schemeClr val="tx1">
                    <a:lumMod val="50000"/>
                  </a:schemeClr>
                </a:solidFill>
              </a:rPr>
              <a:t>Post-consolidation tools </a:t>
            </a:r>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5</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3410198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Database-Level Consolidation</a:t>
            </a:r>
            <a:endParaRPr lang="en-US" dirty="0"/>
          </a:p>
        </p:txBody>
      </p:sp>
      <p:sp>
        <p:nvSpPr>
          <p:cNvPr id="3" name="Content Placeholder 2"/>
          <p:cNvSpPr>
            <a:spLocks noGrp="1"/>
          </p:cNvSpPr>
          <p:nvPr>
            <p:ph idx="1"/>
          </p:nvPr>
        </p:nvSpPr>
        <p:spPr/>
        <p:txBody>
          <a:bodyPr/>
          <a:lstStyle/>
          <a:p>
            <a:r>
              <a:rPr lang="en-US" sz="2400" dirty="0" smtClean="0"/>
              <a:t>Methodology</a:t>
            </a:r>
          </a:p>
          <a:p>
            <a:pPr lvl="1"/>
            <a:r>
              <a:rPr lang="en-US" sz="2000" dirty="0" smtClean="0"/>
              <a:t>Multiple application databases are moved to a single server that hosts a single SQL Server instance</a:t>
            </a:r>
          </a:p>
          <a:p>
            <a:r>
              <a:rPr lang="en-US" sz="2400" dirty="0" smtClean="0"/>
              <a:t>Pros:</a:t>
            </a:r>
          </a:p>
          <a:p>
            <a:pPr lvl="1"/>
            <a:r>
              <a:rPr lang="en-US" sz="2000" dirty="0" smtClean="0"/>
              <a:t>Reduces the total number of instances installed in the environment as well as the number of servers</a:t>
            </a:r>
          </a:p>
          <a:p>
            <a:r>
              <a:rPr lang="en-US" sz="2400" dirty="0" smtClean="0"/>
              <a:t>Cons:</a:t>
            </a:r>
          </a:p>
          <a:p>
            <a:pPr lvl="1"/>
            <a:r>
              <a:rPr lang="en-US" sz="2000" dirty="0" smtClean="0"/>
              <a:t>All server-level objects and resources, such as tempdb, are shared thus increasing the risk of impact a single database can have across the environment</a:t>
            </a:r>
          </a:p>
          <a:p>
            <a:pPr lvl="1"/>
            <a:r>
              <a:rPr lang="en-US" sz="2000" dirty="0" smtClean="0"/>
              <a:t>Server security is more complex and requires enforcement of least-privilege required which may be difficult for vendor applications</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6</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123964870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Instance-Level </a:t>
            </a:r>
            <a:r>
              <a:rPr lang="en-US" dirty="0" smtClean="0"/>
              <a:t>Consolidation</a:t>
            </a:r>
            <a:endParaRPr lang="en-US" dirty="0"/>
          </a:p>
        </p:txBody>
      </p:sp>
      <p:sp>
        <p:nvSpPr>
          <p:cNvPr id="3" name="Content Placeholder 2"/>
          <p:cNvSpPr>
            <a:spLocks noGrp="1"/>
          </p:cNvSpPr>
          <p:nvPr>
            <p:ph idx="1"/>
          </p:nvPr>
        </p:nvSpPr>
        <p:spPr/>
        <p:txBody>
          <a:bodyPr/>
          <a:lstStyle/>
          <a:p>
            <a:r>
              <a:rPr lang="en-US" sz="2400" dirty="0" smtClean="0"/>
              <a:t>Methodology</a:t>
            </a:r>
          </a:p>
          <a:p>
            <a:pPr lvl="1"/>
            <a:r>
              <a:rPr lang="en-US" sz="2000" dirty="0" smtClean="0"/>
              <a:t>Databases for a single application have a dedicated instance of SQL Server but multiple named instances are installed on a single server</a:t>
            </a:r>
          </a:p>
          <a:p>
            <a:r>
              <a:rPr lang="en-US" sz="2400" dirty="0" smtClean="0"/>
              <a:t>Pros:</a:t>
            </a:r>
            <a:endParaRPr lang="en-US" sz="2400" dirty="0" smtClean="0"/>
          </a:p>
          <a:p>
            <a:pPr lvl="1"/>
            <a:r>
              <a:rPr lang="en-US" sz="2000" dirty="0" smtClean="0"/>
              <a:t>Reduces the number of physical servers in the data center</a:t>
            </a:r>
          </a:p>
          <a:p>
            <a:pPr lvl="1"/>
            <a:r>
              <a:rPr lang="en-US" sz="2000" dirty="0" smtClean="0"/>
              <a:t>Provides security isolation by </a:t>
            </a:r>
            <a:r>
              <a:rPr lang="en-US" sz="2000" dirty="0" smtClean="0"/>
              <a:t>application, </a:t>
            </a:r>
            <a:r>
              <a:rPr lang="en-US" sz="2000" dirty="0" smtClean="0"/>
              <a:t>allowing vendor applications </a:t>
            </a:r>
            <a:r>
              <a:rPr lang="en-US" sz="2000" dirty="0" smtClean="0"/>
              <a:t>that check </a:t>
            </a:r>
            <a:r>
              <a:rPr lang="en-US" sz="2000" dirty="0" smtClean="0"/>
              <a:t>if </a:t>
            </a:r>
            <a:r>
              <a:rPr lang="en-US" sz="2000" dirty="0" smtClean="0"/>
              <a:t>their </a:t>
            </a:r>
            <a:r>
              <a:rPr lang="en-US" sz="2000" dirty="0" smtClean="0"/>
              <a:t>account is in the sysadmin role to function</a:t>
            </a:r>
          </a:p>
          <a:p>
            <a:pPr lvl="1"/>
            <a:r>
              <a:rPr lang="en-US" sz="2000" dirty="0" smtClean="0"/>
              <a:t>Separate tempdb for each application</a:t>
            </a:r>
          </a:p>
          <a:p>
            <a:r>
              <a:rPr lang="en-US" sz="2400" dirty="0" smtClean="0"/>
              <a:t>Cons:</a:t>
            </a:r>
            <a:endParaRPr lang="en-US" sz="2400" dirty="0" smtClean="0"/>
          </a:p>
          <a:p>
            <a:pPr lvl="1"/>
            <a:r>
              <a:rPr lang="en-US" sz="2000" dirty="0" smtClean="0"/>
              <a:t>Increased potential for resource contention</a:t>
            </a:r>
          </a:p>
          <a:p>
            <a:pPr lvl="2"/>
            <a:r>
              <a:rPr lang="en-US" sz="1800" dirty="0" smtClean="0"/>
              <a:t>Soft NUMA can limit specific instances to specific CPUs</a:t>
            </a:r>
          </a:p>
          <a:p>
            <a:pPr lvl="2"/>
            <a:r>
              <a:rPr lang="en-US" sz="1800" dirty="0" smtClean="0"/>
              <a:t>Min/Max Server Memory can limit memory contention</a:t>
            </a:r>
            <a:endParaRPr lang="en-US" sz="18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7</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118518458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Virtualization</a:t>
            </a:r>
            <a:endParaRPr lang="en-US" dirty="0"/>
          </a:p>
        </p:txBody>
      </p:sp>
      <p:sp>
        <p:nvSpPr>
          <p:cNvPr id="3" name="Content Placeholder 2"/>
          <p:cNvSpPr>
            <a:spLocks noGrp="1"/>
          </p:cNvSpPr>
          <p:nvPr>
            <p:ph idx="1"/>
          </p:nvPr>
        </p:nvSpPr>
        <p:spPr/>
        <p:txBody>
          <a:bodyPr/>
          <a:lstStyle/>
          <a:p>
            <a:r>
              <a:rPr lang="en-US" sz="2400" dirty="0" smtClean="0"/>
              <a:t>Methodology</a:t>
            </a:r>
          </a:p>
          <a:p>
            <a:pPr lvl="1"/>
            <a:r>
              <a:rPr lang="en-US" sz="2000" dirty="0" smtClean="0"/>
              <a:t>Convert consolidation candidates to virtual machines using physical to virtual conversion or P2V</a:t>
            </a:r>
          </a:p>
          <a:p>
            <a:pPr lvl="1"/>
            <a:r>
              <a:rPr lang="en-US" sz="2000" dirty="0" smtClean="0"/>
              <a:t>The entire server is moved into a virtual machine</a:t>
            </a:r>
          </a:p>
          <a:p>
            <a:r>
              <a:rPr lang="en-US" sz="2400" dirty="0" smtClean="0"/>
              <a:t>Pros:</a:t>
            </a:r>
            <a:endParaRPr lang="en-US" sz="2400" dirty="0" smtClean="0"/>
          </a:p>
          <a:p>
            <a:pPr lvl="1"/>
            <a:r>
              <a:rPr lang="en-US" sz="2000" dirty="0" smtClean="0"/>
              <a:t>Reduces the number of physical servers in the </a:t>
            </a:r>
            <a:r>
              <a:rPr lang="en-US" sz="2000" dirty="0" smtClean="0"/>
              <a:t>data center</a:t>
            </a:r>
            <a:endParaRPr lang="en-US" sz="2000" dirty="0" smtClean="0"/>
          </a:p>
          <a:p>
            <a:pPr lvl="1"/>
            <a:r>
              <a:rPr lang="en-US" sz="2000" dirty="0" smtClean="0"/>
              <a:t>Minimal or no downtime associated with the P2V process</a:t>
            </a:r>
          </a:p>
          <a:p>
            <a:pPr lvl="1"/>
            <a:r>
              <a:rPr lang="en-US" sz="2000" dirty="0" smtClean="0"/>
              <a:t>Maintains the same security isolation at the Windows OS and SQL level as a physical environment</a:t>
            </a:r>
          </a:p>
          <a:p>
            <a:r>
              <a:rPr lang="en-US" sz="2400" dirty="0" smtClean="0"/>
              <a:t>Cons:</a:t>
            </a:r>
            <a:endParaRPr lang="en-US" sz="2400" dirty="0" smtClean="0"/>
          </a:p>
          <a:p>
            <a:pPr lvl="1"/>
            <a:r>
              <a:rPr lang="en-US" sz="2000" dirty="0" smtClean="0"/>
              <a:t>Can be more expensive to implement overall </a:t>
            </a:r>
          </a:p>
          <a:p>
            <a:pPr lvl="1"/>
            <a:r>
              <a:rPr lang="en-US" sz="2000" dirty="0" smtClean="0"/>
              <a:t>Same management and patching requirements as an entirely physical environment</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8</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17297650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01731"/>
          </a:xfrm>
        </p:spPr>
        <p:txBody>
          <a:bodyPr/>
          <a:lstStyle/>
          <a:p>
            <a:r>
              <a:rPr lang="en-US" dirty="0" smtClean="0"/>
              <a:t>Hybrid Consolidation</a:t>
            </a:r>
            <a:endParaRPr lang="en-US" dirty="0"/>
          </a:p>
        </p:txBody>
      </p:sp>
      <p:sp>
        <p:nvSpPr>
          <p:cNvPr id="3" name="Content Placeholder 2"/>
          <p:cNvSpPr>
            <a:spLocks noGrp="1"/>
          </p:cNvSpPr>
          <p:nvPr>
            <p:ph idx="1"/>
          </p:nvPr>
        </p:nvSpPr>
        <p:spPr/>
        <p:txBody>
          <a:bodyPr/>
          <a:lstStyle/>
          <a:p>
            <a:r>
              <a:rPr lang="en-US" sz="2400" dirty="0" smtClean="0"/>
              <a:t>It is possible to have multiple virtual machines running on a hypervisor that </a:t>
            </a:r>
            <a:r>
              <a:rPr lang="en-US" sz="2400" dirty="0" smtClean="0"/>
              <a:t>hosts </a:t>
            </a:r>
            <a:r>
              <a:rPr lang="en-US" sz="2400" dirty="0" smtClean="0"/>
              <a:t>multiple instances with one or more databases per instance to build a </a:t>
            </a:r>
            <a:r>
              <a:rPr lang="en-US" sz="2400" dirty="0" smtClean="0"/>
              <a:t>hybrid-stacked </a:t>
            </a:r>
            <a:r>
              <a:rPr lang="en-US" sz="2400" dirty="0" smtClean="0"/>
              <a:t>version of all three consolidation methods</a:t>
            </a:r>
          </a:p>
          <a:p>
            <a:pPr lvl="1"/>
            <a:r>
              <a:rPr lang="en-US" sz="2000" dirty="0" smtClean="0"/>
              <a:t>Be careful that manageability costs don’t exceed the hardware or resource savings </a:t>
            </a:r>
            <a:r>
              <a:rPr lang="en-US" sz="2000" dirty="0" smtClean="0"/>
              <a:t>that a </a:t>
            </a:r>
            <a:r>
              <a:rPr lang="en-US" sz="2000" dirty="0" smtClean="0"/>
              <a:t>hybrid approach might provide</a:t>
            </a:r>
            <a:endParaRPr lang="en-US" sz="2000" dirty="0"/>
          </a:p>
        </p:txBody>
      </p:sp>
      <p:sp>
        <p:nvSpPr>
          <p:cNvPr id="4" name="Slide Number Placeholder 5"/>
          <p:cNvSpPr txBox="1">
            <a:spLocks/>
          </p:cNvSpPr>
          <p:nvPr/>
        </p:nvSpPr>
        <p:spPr>
          <a:xfrm>
            <a:off x="4306207" y="6492875"/>
            <a:ext cx="531586" cy="365125"/>
          </a:xfrm>
          <a:prstGeom prst="rect">
            <a:avLst/>
          </a:prstGeom>
        </p:spPr>
        <p:txBody>
          <a:bodyPr vert="horz" lIns="91440" tIns="45720" rIns="91440" bIns="45720" rtlCol="0" anchor="ctr"/>
          <a:lstStyle>
            <a:defPPr>
              <a:defRPr lang="en-US"/>
            </a:defPPr>
            <a:lvl1pPr algn="r" rtl="0" fontAlgn="base">
              <a:lnSpc>
                <a:spcPct val="90000"/>
              </a:lnSpc>
              <a:spcBef>
                <a:spcPct val="0"/>
              </a:spcBef>
              <a:spcAft>
                <a:spcPct val="0"/>
              </a:spcAft>
              <a:defRPr sz="1200" b="1" kern="1200">
                <a:ln>
                  <a:noFill/>
                </a:ln>
                <a:solidFill>
                  <a:schemeClr val="bg1"/>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a:lstStyle>
          <a:p>
            <a:pPr algn="ctr"/>
            <a:fld id="{CA3ED451-F5FE-8C48-AA62-6EEECD8D2E93}" type="slidenum">
              <a:rPr lang="en-US" smtClean="0">
                <a:solidFill>
                  <a:schemeClr val="accent1"/>
                </a:solidFill>
                <a:effectLst>
                  <a:outerShdw blurRad="38100" dist="38100" dir="2700000" algn="tl">
                    <a:srgbClr val="000000">
                      <a:alpha val="43137"/>
                    </a:srgbClr>
                  </a:outerShdw>
                </a:effectLst>
                <a:latin typeface="Calibri" pitchFamily="34" charset="0"/>
                <a:cs typeface="Calibri" pitchFamily="34" charset="0"/>
              </a:rPr>
              <a:pPr algn="ctr"/>
              <a:t>9</a:t>
            </a:fld>
            <a:endParaRPr lang="en-US" dirty="0">
              <a:solidFill>
                <a:schemeClr val="accent1"/>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xmlns="" val="3125544097"/>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6/28/2008 8:42:43 AM&quot;&gt;&lt;Slide id=&quot;378&quot; dur=&quot;13.90625&quot; bld=&quot;INVLD|1|0|1.1|1.6|.2|1.5|0|1.3&quot;/&gt;&lt;/Timings&gt;&lt;Timings time=&quot;6/28/2008 8:40:20 AM&quot;&gt;&lt;Slide id=&quot;376&quot; dur=&quot;1.328125&quot; bld=&quot;INVLD&quot;/&gt;&lt;Slide id=&quot;377&quot; dur=&quot;1.015625&quot;/&gt;&lt;/Timings&gt;&lt;Timings time=&quot;6/28/2008 8:39:05 AM&quot;&gt;&lt;Slide id=&quot;373&quot; dur=&quot;.578125&quot; bld=&quot;INVLD&quot;/&gt;&lt;Slide id=&quot;374&quot; dur=&quot;.984375&quot;/&gt;&lt;/Timings&gt;&lt;Timings time=&quot;6/25/2008 12:12:37 PM&quot;&gt;&lt;Slide id=&quot;324&quot; dur=&quot;7.4375&quot; bld=&quot;INVLD&quot;/&gt;&lt;Slide id=&quot;347&quot; dur=&quot;8.90625&quot;/&gt;&lt;Slide id=&quot;348&quot; dur=&quot;18.3125&quot;/&gt;&lt;Slide id=&quot;349&quot; dur=&quot;4.15625&quot;/&gt;&lt;Slide id=&quot;298&quot; dur=&quot;2.34375&quot;/&gt;&lt;Slide id=&quot;345&quot; dur=&quot;1.609375&quot;/&gt;&lt;Slide id=&quot;346&quot; dur=&quot;.5625&quot;/&gt;&lt;Slide id=&quot;309&quot; dur=&quot;1.15625&quot;/&gt;&lt;Slide id=&quot;346&quot; dur=&quot;25.57813&quot;/&gt;&lt;Slide id=&quot;309&quot; dur=&quot;1.234375&quot;/&gt;&lt;/Timings&gt;&lt;/WMTools&gt;"/>
</p:tagLst>
</file>

<file path=ppt/theme/theme1.xml><?xml version="1.0" encoding="utf-8"?>
<a:theme xmlns:a="http://schemas.openxmlformats.org/drawingml/2006/main" name="1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lumMod val="75000"/>
            <a:lumOff val="25000"/>
          </a:schemeClr>
        </a:solidFill>
        <a:ln w="12700" cap="flat" cmpd="sng" algn="ctr">
          <a:solidFill>
            <a:schemeClr val="bg2">
              <a:lumMod val="85000"/>
              <a:lumOff val="15000"/>
            </a:schemeClr>
          </a:solidFill>
          <a:prstDash val="solid"/>
          <a:round/>
          <a:headEnd type="none" w="med" len="med"/>
          <a:tailEnd type="none" w="med" len="med"/>
        </a:ln>
        <a:effectLst/>
      </a:spPr>
      <a:bodyPr vert="horz" wrap="square" lIns="91440" tIns="45720" rIns="91440" bIns="45720" numCol="1" rtlCol="0" anchor="t" anchorCtr="1" compatLnSpc="1">
        <a:prstTxWarp prst="textNoShape">
          <a:avLst/>
        </a:prstTxWarp>
        <a:noAutofit/>
      </a:bodyPr>
      <a:lstStyle>
        <a:defPPr marL="0" marR="0" indent="0" algn="l" defTabSz="914400" rtl="0" eaLnBrk="1" fontAlgn="base" latinLnBrk="0" hangingPunct="1">
          <a:lnSpc>
            <a:spcPct val="90000"/>
          </a:lnSpc>
          <a:spcBef>
            <a:spcPct val="0"/>
          </a:spcBef>
          <a:spcAft>
            <a:spcPct val="0"/>
          </a:spcAft>
          <a:buClrTx/>
          <a:buSzTx/>
          <a:buFontTx/>
          <a:buNone/>
          <a:tabLst/>
          <a:defRPr kumimoji="0" sz="2000" b="1" i="0" u="none" strike="noStrike" cap="none" normalizeH="0" baseline="0" dirty="0" smtClean="0">
            <a:ln>
              <a:noFill/>
            </a:ln>
            <a:solidFill>
              <a:schemeClr val="tx1"/>
            </a:solidFill>
            <a:effectLst/>
            <a:latin typeface="Calibri" pitchFamily="34" charset="0"/>
            <a:cs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47912</TotalTime>
  <Words>2349</Words>
  <Application>Microsoft Office PowerPoint</Application>
  <PresentationFormat>On-screen Show (4:3)</PresentationFormat>
  <Paragraphs>259</Paragraphs>
  <Slides>34</Slides>
  <Notes>1</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1_Custom Design</vt:lpstr>
      <vt:lpstr>Module 2 Consolidation</vt:lpstr>
      <vt:lpstr>Overview</vt:lpstr>
      <vt:lpstr>Reasons For Consolidating</vt:lpstr>
      <vt:lpstr>Complications of Consolidation</vt:lpstr>
      <vt:lpstr>Overview</vt:lpstr>
      <vt:lpstr>Database-Level Consolidation</vt:lpstr>
      <vt:lpstr>Instance-Level Consolidation</vt:lpstr>
      <vt:lpstr>Virtualization</vt:lpstr>
      <vt:lpstr>Hybrid Consolidation</vt:lpstr>
      <vt:lpstr>Database Migration Strategies Detach, Copy, Attach</vt:lpstr>
      <vt:lpstr>Database Migration Strategies Detach, Copy, Attach</vt:lpstr>
      <vt:lpstr>Database Migration Strategies Database Mirroring/Log Shipping</vt:lpstr>
      <vt:lpstr>Database Migration Strategies Physical-to-Virtual Machine Migration (P2V)</vt:lpstr>
      <vt:lpstr>Database Migration Strategies Virtual Machine to Virtual Machine Migration</vt:lpstr>
      <vt:lpstr>Overview</vt:lpstr>
      <vt:lpstr>Cost Considerations of Consolidating</vt:lpstr>
      <vt:lpstr>Security</vt:lpstr>
      <vt:lpstr>High Availability</vt:lpstr>
      <vt:lpstr>Resource Management SQL Server Soft NUMA</vt:lpstr>
      <vt:lpstr>Resource Management SQL Server Min and Max Server Memory</vt:lpstr>
      <vt:lpstr>Resource Management VM Reservations vs. VM Limits vs. VM Priority</vt:lpstr>
      <vt:lpstr>Overview</vt:lpstr>
      <vt:lpstr>Hardware Sizing</vt:lpstr>
      <vt:lpstr>Hardware Sizing CPU Usage</vt:lpstr>
      <vt:lpstr>Hardware Sizing Memory Usage</vt:lpstr>
      <vt:lpstr>Hardware Sizing Disk Usage</vt:lpstr>
      <vt:lpstr>Performing the Consolidation Determining What to Consolidate Together</vt:lpstr>
      <vt:lpstr>Handling New Applications/DBs</vt:lpstr>
      <vt:lpstr>New Technologies</vt:lpstr>
      <vt:lpstr>Resource Bottlenecks</vt:lpstr>
      <vt:lpstr>Overview</vt:lpstr>
      <vt:lpstr>Resource Governor</vt:lpstr>
      <vt:lpstr>Performance Monitor</vt:lpstr>
      <vt:lpstr>Review</vt:lpstr>
    </vt:vector>
  </TitlesOfParts>
  <Company>SYSolutions,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Database Maintenance</dc:title>
  <dc:subject>Logging, Recovery, and Log File Maintenance</dc:subject>
  <dc:creator>Kimberly L. Tripp &amp; Paul S. Randal</dc:creator>
  <dc:description>Courses written by and instructed by authorized SQLskills trainers 
http://www.SQLskills.com
Template design: SQLskills.com</dc:description>
  <cp:lastModifiedBy>paul</cp:lastModifiedBy>
  <cp:revision>1107</cp:revision>
  <cp:lastPrinted>2012-03-10T19:02:37Z</cp:lastPrinted>
  <dcterms:created xsi:type="dcterms:W3CDTF">2004-05-26T19:38:49Z</dcterms:created>
  <dcterms:modified xsi:type="dcterms:W3CDTF">2012-08-14T16:17:55Z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