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4"/>
  </p:notesMasterIdLst>
  <p:handoutMasterIdLst>
    <p:handoutMasterId r:id="rId45"/>
  </p:handoutMasterIdLst>
  <p:sldIdLst>
    <p:sldId id="298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57" r:id="rId31"/>
    <p:sldId id="328" r:id="rId32"/>
    <p:sldId id="329" r:id="rId33"/>
    <p:sldId id="330" r:id="rId34"/>
    <p:sldId id="331" r:id="rId35"/>
    <p:sldId id="332" r:id="rId36"/>
    <p:sldId id="353" r:id="rId37"/>
    <p:sldId id="354" r:id="rId38"/>
    <p:sldId id="355" r:id="rId39"/>
    <p:sldId id="333" r:id="rId40"/>
    <p:sldId id="334" r:id="rId41"/>
    <p:sldId id="356" r:id="rId42"/>
    <p:sldId id="352" r:id="rId43"/>
  </p:sldIdLst>
  <p:sldSz cx="9144000" cy="6858000" type="screen4x3"/>
  <p:notesSz cx="7315200" cy="9601200"/>
  <p:custDataLst>
    <p:tags r:id="rId46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2" autoAdjust="0"/>
  </p:normalViewPr>
  <p:slideViewPr>
    <p:cSldViewPr snapToGrid="0">
      <p:cViewPr varScale="1">
        <p:scale>
          <a:sx n="121" d="100"/>
          <a:sy n="121" d="100"/>
        </p:scale>
        <p:origin x="-1350" y="-96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94"/>
    </p:cViewPr>
  </p:sorterViewPr>
  <p:notesViewPr>
    <p:cSldViewPr snapToGrid="0">
      <p:cViewPr>
        <p:scale>
          <a:sx n="75" d="100"/>
          <a:sy n="75" d="100"/>
        </p:scale>
        <p:origin x="-4020" y="-76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220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296360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  <a:noFill/>
          <a:ln/>
        </p:spPr>
        <p:txBody>
          <a:bodyPr lIns="91432" tIns="45716" rIns="91432" bIns="45716"/>
          <a:lstStyle/>
          <a:p>
            <a:r>
              <a:rPr lang="en-US" smtClean="0"/>
              <a:t>Summary slide of what we’ve just discussed. Biggest impact to availability is the human factor.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4506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9059C0-AFB1-4F61-9B1B-70A57F25046F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147FA-3FD6-4031-95DE-04146A18DB50}" type="slidenum">
              <a:rPr lang="en-CA" smtClean="0"/>
              <a:pPr/>
              <a:t>31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1839" y="4560889"/>
            <a:ext cx="5851525" cy="4319587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147FA-3FD6-4031-95DE-04146A18DB50}" type="slidenum">
              <a:rPr lang="en-CA" smtClean="0"/>
              <a:pPr/>
              <a:t>32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156966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</a:t>
            </a: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qlskills.com/BLOGS/PAUL/post/Importance-of-defining-and-measuring-SLAs.asp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PAUL/post/Importance-of-defining-and-measuring-SLAs.aspx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PAUL/post/Importance-of-having-a-good-disaster-recovery-plan.asp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PAUL/post/Human-nature-is-a-significant-hurdle-to-successful-disaster-recovery.asp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sqlskills.com/BLOGS/PAUL/post/Importance-of-testing-your-disaster-recovery-plan.aspx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sqlskills.com/BLOGS/PAUL/post/Human-nature-is-a-significant-hurdle-to-successful-disaster-recovery.aspx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2852t6w" TargetMode="External"/><Relationship Id="rId2" Type="http://schemas.openxmlformats.org/officeDocument/2006/relationships/hyperlink" Target="http://msdn.microsoft.com/en-us/library/ee523927.aspx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1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Designing a Strategy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#1 Requirement: SLAs</a:t>
            </a:r>
            <a:endParaRPr lang="en-US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Do you know what </a:t>
            </a:r>
            <a:r>
              <a:rPr lang="en-US" sz="2400" dirty="0" err="1" smtClean="0"/>
              <a:t>SLAs</a:t>
            </a:r>
            <a:r>
              <a:rPr lang="en-US" sz="2400" dirty="0" smtClean="0"/>
              <a:t> are?</a:t>
            </a:r>
          </a:p>
          <a:p>
            <a:pPr lvl="1"/>
            <a:r>
              <a:rPr lang="en-US" sz="2000" dirty="0" smtClean="0"/>
              <a:t>Service Level Agreements</a:t>
            </a:r>
          </a:p>
          <a:p>
            <a:r>
              <a:rPr lang="en-US" sz="2400" dirty="0" smtClean="0"/>
              <a:t>Do you know why they’re important?</a:t>
            </a:r>
          </a:p>
          <a:p>
            <a:pPr lvl="1"/>
            <a:r>
              <a:rPr lang="en-US" sz="2000" dirty="0" smtClean="0"/>
              <a:t>They’re a contract to be met and also they’re basic design input</a:t>
            </a:r>
          </a:p>
          <a:p>
            <a:r>
              <a:rPr lang="en-US" sz="2400" dirty="0" smtClean="0"/>
              <a:t>Do you know what your </a:t>
            </a:r>
            <a:r>
              <a:rPr lang="en-US" sz="2400" dirty="0" err="1" smtClean="0"/>
              <a:t>SLAs</a:t>
            </a:r>
            <a:r>
              <a:rPr lang="en-US" sz="2400" dirty="0" smtClean="0"/>
              <a:t> are?</a:t>
            </a:r>
          </a:p>
          <a:p>
            <a:pPr lvl="1"/>
            <a:r>
              <a:rPr lang="en-US" sz="2000" b="1" i="1" dirty="0" smtClean="0"/>
              <a:t>YOU</a:t>
            </a:r>
            <a:r>
              <a:rPr lang="en-US" sz="2000" dirty="0" smtClean="0"/>
              <a:t> are responsible for meeting them</a:t>
            </a:r>
          </a:p>
          <a:p>
            <a:r>
              <a:rPr lang="en-US" sz="2400" dirty="0" smtClean="0"/>
              <a:t>Do you think you can meet them?</a:t>
            </a:r>
          </a:p>
          <a:p>
            <a:pPr lvl="1"/>
            <a:r>
              <a:rPr lang="en-US" sz="2000" dirty="0" smtClean="0"/>
              <a:t>Have you taken them into account when designing?</a:t>
            </a:r>
          </a:p>
          <a:p>
            <a:r>
              <a:rPr lang="en-US" sz="2400" dirty="0" smtClean="0"/>
              <a:t>Once the system is operational, do you know you can meet them?</a:t>
            </a:r>
          </a:p>
          <a:p>
            <a:pPr lvl="1"/>
            <a:r>
              <a:rPr lang="en-US" sz="2000" dirty="0" smtClean="0"/>
              <a:t>Have you tested the </a:t>
            </a:r>
            <a:r>
              <a:rPr lang="en-US" sz="2000" dirty="0" err="1" smtClean="0"/>
              <a:t>SLAs</a:t>
            </a:r>
            <a:r>
              <a:rPr lang="en-US" sz="2000" dirty="0" smtClean="0"/>
              <a:t> on the live system?</a:t>
            </a:r>
          </a:p>
          <a:p>
            <a:endParaRPr lang="en-US" sz="2400" dirty="0" smtClean="0"/>
          </a:p>
          <a:p>
            <a:r>
              <a:rPr lang="en-US" sz="2400" dirty="0" smtClean="0"/>
              <a:t>The answer to all of these should be </a:t>
            </a:r>
            <a:r>
              <a:rPr lang="en-US" sz="2400" b="1" i="1" dirty="0" smtClean="0"/>
              <a:t>YES!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Downtime SLA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Maximum allowable downtime or RTO</a:t>
            </a:r>
          </a:p>
          <a:p>
            <a:pPr lvl="1"/>
            <a:r>
              <a:rPr lang="en-US" sz="2000" dirty="0" smtClean="0"/>
              <a:t>Recovery Time Objective</a:t>
            </a:r>
          </a:p>
          <a:p>
            <a:r>
              <a:rPr lang="en-US" sz="2400" dirty="0" smtClean="0"/>
              <a:t>Commonly discussed in terms of ‘number of nines’</a:t>
            </a:r>
          </a:p>
          <a:p>
            <a:pPr lvl="1"/>
            <a:r>
              <a:rPr lang="en-US" sz="2000" dirty="0" smtClean="0"/>
              <a:t>5-nines = 99.999% uptime</a:t>
            </a:r>
          </a:p>
          <a:p>
            <a:pPr lvl="2"/>
            <a:r>
              <a:rPr lang="en-US" sz="1600" dirty="0" smtClean="0"/>
              <a:t>Slightly over 5 minutes downtime per year </a:t>
            </a:r>
          </a:p>
          <a:p>
            <a:pPr lvl="1"/>
            <a:r>
              <a:rPr lang="en-US" sz="2000" dirty="0" smtClean="0"/>
              <a:t>4-nines = 99.99% uptime</a:t>
            </a:r>
          </a:p>
          <a:p>
            <a:pPr lvl="2"/>
            <a:r>
              <a:rPr lang="en-US" sz="1600" dirty="0" smtClean="0"/>
              <a:t>Almost 52.5 minutes downtime per year</a:t>
            </a:r>
          </a:p>
          <a:p>
            <a:pPr lvl="1"/>
            <a:r>
              <a:rPr lang="en-US" sz="2000" dirty="0" smtClean="0"/>
              <a:t>3-nines = 99.9% uptime</a:t>
            </a:r>
          </a:p>
          <a:p>
            <a:pPr lvl="2"/>
            <a:r>
              <a:rPr lang="en-US" sz="1600" dirty="0" smtClean="0"/>
              <a:t>Almost 8.75 hours downtime per year</a:t>
            </a:r>
          </a:p>
          <a:p>
            <a:r>
              <a:rPr lang="en-US" sz="2400" dirty="0" smtClean="0"/>
              <a:t>Must consider how downtime is defined for you</a:t>
            </a:r>
          </a:p>
          <a:p>
            <a:pPr lvl="1"/>
            <a:r>
              <a:rPr lang="en-US" sz="2000" dirty="0" smtClean="0"/>
              <a:t>Is it 24x7 or, maybe just 9am-5pm weekdays</a:t>
            </a:r>
          </a:p>
          <a:p>
            <a:r>
              <a:rPr lang="en-US" sz="2400" dirty="0" smtClean="0"/>
              <a:t>Achieving 5-nines of 24x7 operation is very hard</a:t>
            </a:r>
          </a:p>
          <a:p>
            <a:r>
              <a:rPr lang="en-US" sz="2400" dirty="0" smtClean="0"/>
              <a:t>Management may ask for zero downtime!</a:t>
            </a:r>
          </a:p>
          <a:p>
            <a:pPr lvl="1"/>
            <a:r>
              <a:rPr lang="en-US" sz="2000" dirty="0" smtClean="0"/>
              <a:t>Not technically possible</a:t>
            </a:r>
          </a:p>
          <a:p>
            <a:r>
              <a:rPr lang="en-US" sz="2400" dirty="0" smtClean="0"/>
              <a:t>You have to know how technologies introduce downtime</a:t>
            </a:r>
          </a:p>
          <a:p>
            <a:pPr lvl="1"/>
            <a:r>
              <a:rPr lang="en-US" sz="2000" dirty="0" smtClean="0"/>
              <a:t>E.g. failover time with database mirroring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Data-Loss SLA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Maximum allowable data loss or RPO</a:t>
            </a:r>
          </a:p>
          <a:p>
            <a:pPr lvl="1"/>
            <a:r>
              <a:rPr lang="en-US" sz="2000" dirty="0" smtClean="0"/>
              <a:t>Recovery Point Objective</a:t>
            </a:r>
          </a:p>
          <a:p>
            <a:r>
              <a:rPr lang="en-US" sz="2400" dirty="0" smtClean="0"/>
              <a:t>Must consider how data loss is defined for you</a:t>
            </a:r>
            <a:endParaRPr lang="en-US" sz="2000" dirty="0" smtClean="0"/>
          </a:p>
          <a:p>
            <a:pPr lvl="1"/>
            <a:r>
              <a:rPr lang="en-US" sz="2000" dirty="0" smtClean="0"/>
              <a:t>Number of transactions</a:t>
            </a:r>
          </a:p>
          <a:p>
            <a:pPr lvl="1"/>
            <a:r>
              <a:rPr lang="en-US" sz="2000" dirty="0" smtClean="0"/>
              <a:t>Work done in a period of time</a:t>
            </a:r>
          </a:p>
          <a:p>
            <a:r>
              <a:rPr lang="en-US" sz="2400" dirty="0" smtClean="0"/>
              <a:t>May be different for different tables or databases</a:t>
            </a:r>
          </a:p>
          <a:p>
            <a:r>
              <a:rPr lang="en-US" sz="2400" dirty="0" smtClean="0"/>
              <a:t>Zero data loss is much more easily achievable than 5-nines uptime</a:t>
            </a:r>
          </a:p>
          <a:p>
            <a:r>
              <a:rPr lang="en-US" sz="2400" dirty="0" smtClean="0"/>
              <a:t>Press the business owners for proper answer</a:t>
            </a:r>
          </a:p>
          <a:p>
            <a:r>
              <a:rPr lang="en-US" sz="2400" dirty="0" smtClean="0"/>
              <a:t>Management may ask for zero data loss too!</a:t>
            </a:r>
          </a:p>
          <a:p>
            <a:pPr lvl="1"/>
            <a:r>
              <a:rPr lang="en-US" sz="2000" dirty="0" smtClean="0"/>
              <a:t>This </a:t>
            </a:r>
            <a:r>
              <a:rPr lang="en-US" sz="2000" b="1" i="1" dirty="0" smtClean="0"/>
              <a:t>IS</a:t>
            </a:r>
            <a:r>
              <a:rPr lang="en-US" sz="2000" dirty="0" smtClean="0"/>
              <a:t> achievable, but is it absolutely necessary?</a:t>
            </a:r>
          </a:p>
          <a:p>
            <a:endParaRPr lang="en-US" sz="24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SLAs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Although management will want zero downtime </a:t>
            </a:r>
            <a:r>
              <a:rPr lang="en-US" sz="2400" b="1" i="1" dirty="0" smtClean="0"/>
              <a:t>and</a:t>
            </a:r>
            <a:r>
              <a:rPr lang="en-US" sz="2400" dirty="0" smtClean="0"/>
              <a:t> zero data loss, this is usually unreasonable</a:t>
            </a:r>
          </a:p>
          <a:p>
            <a:r>
              <a:rPr lang="en-US" sz="2400" dirty="0" smtClean="0"/>
              <a:t>All interested parties need to be involved in defining </a:t>
            </a:r>
            <a:r>
              <a:rPr lang="en-US" sz="2400" dirty="0" err="1" smtClean="0"/>
              <a:t>SLAs</a:t>
            </a:r>
            <a:r>
              <a:rPr lang="en-US" sz="2400" dirty="0" smtClean="0"/>
              <a:t> otherwise agreement may not be reached</a:t>
            </a:r>
          </a:p>
          <a:p>
            <a:r>
              <a:rPr lang="en-US" sz="2400" dirty="0" smtClean="0"/>
              <a:t>SLAs may need to be revisited and tweaked after:</a:t>
            </a:r>
          </a:p>
          <a:p>
            <a:pPr lvl="1"/>
            <a:r>
              <a:rPr lang="en-US" sz="2000" dirty="0" smtClean="0"/>
              <a:t>The design limitations have been identified</a:t>
            </a:r>
          </a:p>
          <a:p>
            <a:pPr lvl="1"/>
            <a:r>
              <a:rPr lang="en-US" sz="2000" dirty="0" smtClean="0"/>
              <a:t>The design is complete</a:t>
            </a:r>
          </a:p>
          <a:p>
            <a:pPr lvl="1"/>
            <a:r>
              <a:rPr lang="en-US" sz="2000" dirty="0" smtClean="0"/>
              <a:t>The implementation and testing phases are complete</a:t>
            </a:r>
          </a:p>
          <a:p>
            <a:r>
              <a:rPr lang="en-US" sz="2400" dirty="0" smtClean="0"/>
              <a:t>SLAs should also be periodically reassessed to account for:</a:t>
            </a:r>
          </a:p>
          <a:p>
            <a:pPr lvl="1"/>
            <a:r>
              <a:rPr lang="en-US" sz="2000" dirty="0" smtClean="0"/>
              <a:t>Changing business requirements</a:t>
            </a:r>
          </a:p>
          <a:p>
            <a:pPr lvl="1"/>
            <a:r>
              <a:rPr lang="en-US" sz="2000" dirty="0" smtClean="0"/>
              <a:t>Increases/decreases in workload</a:t>
            </a:r>
          </a:p>
          <a:p>
            <a:pPr lvl="1"/>
            <a:r>
              <a:rPr lang="en-US" sz="2000" dirty="0" smtClean="0"/>
              <a:t>Changes in application behavior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SLA Survey: 24x7 Target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Source: </a:t>
            </a:r>
            <a:r>
              <a:rPr lang="en-US" sz="2000" dirty="0" smtClean="0">
                <a:hlinkClick r:id="rId2"/>
              </a:rPr>
              <a:t>http://www.sqlskills.com/BLOGS/PAUL/post/Importance-of-defining-and-measuring-SLAs.aspx</a:t>
            </a:r>
            <a:r>
              <a:rPr lang="en-US" sz="2000" dirty="0" smtClean="0"/>
              <a:t> (http://bit.ly/18qRia)</a:t>
            </a:r>
          </a:p>
          <a:p>
            <a:endParaRPr lang="en-US" sz="2000" dirty="0"/>
          </a:p>
        </p:txBody>
      </p:sp>
      <p:pic>
        <p:nvPicPr>
          <p:cNvPr id="17410" name="Picture 2" descr="http://www.sqlskills.com/BLOGS/PAUL/image.axd?picture=2009%2f5%2f24x7TargetUpti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4038" y="1643063"/>
            <a:ext cx="5495925" cy="3571875"/>
          </a:xfrm>
          <a:prstGeom prst="rect">
            <a:avLst/>
          </a:prstGeom>
          <a:noFill/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 Survey: 24x7 Actual</a:t>
            </a:r>
            <a:endParaRPr lang="en-US" dirty="0"/>
          </a:p>
        </p:txBody>
      </p:sp>
      <p:pic>
        <p:nvPicPr>
          <p:cNvPr id="46082" name="Picture 2" descr="http://www.sqlskills.com/BLOGS/PAUL/image.axd?picture=2009%2f5%2f24x7ActualUpti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47825"/>
            <a:ext cx="5486400" cy="3562351"/>
          </a:xfrm>
          <a:prstGeom prst="rect">
            <a:avLst/>
          </a:prstGeom>
          <a:noFill/>
        </p:spPr>
      </p:pic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Source: </a:t>
            </a:r>
            <a:r>
              <a:rPr lang="en-US" sz="2000" dirty="0" smtClean="0">
                <a:hlinkClick r:id="rId3"/>
              </a:rPr>
              <a:t>http://www.sqlskills.com/BLOGS/PAUL/post/Importance-of-defining-and-measuring-SLAs.aspx</a:t>
            </a:r>
            <a:r>
              <a:rPr lang="en-US" sz="2000" dirty="0" smtClean="0"/>
              <a:t> (http://bit.ly/18qRia)</a:t>
            </a:r>
          </a:p>
          <a:p>
            <a:endParaRPr lang="en-US" sz="200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SLAs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Not much point having SLAs if you don’t track progress against them</a:t>
            </a:r>
          </a:p>
          <a:p>
            <a:r>
              <a:rPr lang="en-US" sz="2400" dirty="0" smtClean="0"/>
              <a:t>Monitor all defined SLAs and then periodically reassess them and/or HA strategy</a:t>
            </a:r>
          </a:p>
          <a:p>
            <a:pPr lvl="1"/>
            <a:r>
              <a:rPr lang="en-US" sz="2000" dirty="0" smtClean="0"/>
              <a:t>If they’re not being met, decrease them or change HA strategy</a:t>
            </a:r>
          </a:p>
          <a:p>
            <a:pPr lvl="1"/>
            <a:r>
              <a:rPr lang="en-US" sz="2000" dirty="0" smtClean="0"/>
              <a:t>If they’re being met, consider pushing them higher?</a:t>
            </a:r>
          </a:p>
          <a:p>
            <a:r>
              <a:rPr lang="en-US" sz="2400" dirty="0" smtClean="0"/>
              <a:t>Don’t fudge the numbers, you’re just kidding yourself!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 the Risk of Unavailability</a:t>
            </a:r>
          </a:p>
        </p:txBody>
      </p:sp>
      <p:sp>
        <p:nvSpPr>
          <p:cNvPr id="75776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Assess your potential risks for downtime</a:t>
            </a:r>
          </a:p>
          <a:p>
            <a:pPr lvl="1"/>
            <a:r>
              <a:rPr lang="en-US" sz="2000" dirty="0" smtClean="0"/>
              <a:t>Site is unavailable</a:t>
            </a:r>
          </a:p>
          <a:p>
            <a:pPr lvl="1"/>
            <a:r>
              <a:rPr lang="en-US" sz="2000" dirty="0" smtClean="0"/>
              <a:t>System is unavailable</a:t>
            </a:r>
          </a:p>
          <a:p>
            <a:pPr lvl="1"/>
            <a:r>
              <a:rPr lang="en-US" sz="2000" dirty="0" smtClean="0"/>
              <a:t>Database is completely offline/unavailable</a:t>
            </a:r>
          </a:p>
          <a:p>
            <a:pPr lvl="1"/>
            <a:r>
              <a:rPr lang="en-US" sz="2000" dirty="0" smtClean="0"/>
              <a:t>Database is partially offline/unavailable</a:t>
            </a:r>
          </a:p>
          <a:p>
            <a:pPr lvl="1"/>
            <a:r>
              <a:rPr lang="en-US" sz="2000" dirty="0" smtClean="0"/>
              <a:t>Table is unavailable</a:t>
            </a:r>
          </a:p>
          <a:p>
            <a:pPr lvl="1"/>
            <a:r>
              <a:rPr lang="en-US" sz="2000" dirty="0" smtClean="0"/>
              <a:t>Data/row(s) are unavailable</a:t>
            </a:r>
          </a:p>
          <a:p>
            <a:r>
              <a:rPr lang="en-US" sz="2400" dirty="0" smtClean="0"/>
              <a:t>What is going to be the greatest impact on the business?</a:t>
            </a:r>
          </a:p>
          <a:p>
            <a:r>
              <a:rPr lang="en-US" sz="2400" dirty="0" smtClean="0"/>
              <a:t>The strategy should cope with the </a:t>
            </a:r>
            <a:r>
              <a:rPr lang="en-US" sz="2400" b="1" i="1" dirty="0" smtClean="0"/>
              <a:t>highest impact</a:t>
            </a:r>
            <a:r>
              <a:rPr lang="en-US" sz="2400" dirty="0" smtClean="0"/>
              <a:t> disasters first</a:t>
            </a:r>
          </a:p>
          <a:p>
            <a:pPr lvl="1"/>
            <a:r>
              <a:rPr lang="en-US" sz="2000" dirty="0" smtClean="0"/>
              <a:t>Site loss might not be highest impact if critical data is available in another location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Failure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Problems by region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Where is power cheap?</a:t>
            </a:r>
            <a:endParaRPr lang="en-US" sz="2400" dirty="0"/>
          </a:p>
        </p:txBody>
      </p:sp>
      <p:pic>
        <p:nvPicPr>
          <p:cNvPr id="12290" name="Picture 2" descr="http://geology.com/state-map/maps/usa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7795" y="1863786"/>
            <a:ext cx="5793606" cy="38659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7247783">
            <a:off x="4783274" y="3454811"/>
            <a:ext cx="2582758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Hurricanes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Earthquakes</a:t>
            </a:r>
            <a:endParaRPr lang="en-US" sz="3200" dirty="0">
              <a:solidFill>
                <a:srgbClr val="FF0000"/>
              </a:solidFill>
              <a:latin typeface="Castellar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730394">
            <a:off x="2924278" y="3589844"/>
            <a:ext cx="3002745" cy="538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Tornadoes</a:t>
            </a:r>
            <a:endParaRPr lang="en-US" sz="3200" dirty="0">
              <a:solidFill>
                <a:srgbClr val="FF0000"/>
              </a:solidFill>
              <a:latin typeface="Castellar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461381">
            <a:off x="650812" y="2986372"/>
            <a:ext cx="3544945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Volcanoes 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Earthquakes</a:t>
            </a:r>
            <a:endParaRPr lang="en-US" sz="3200" dirty="0">
              <a:solidFill>
                <a:srgbClr val="FF0000"/>
              </a:solidFill>
              <a:latin typeface="Castellar" pitchFamily="18" charset="0"/>
            </a:endParaRPr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34503">
            <a:off x="1907593" y="4810359"/>
            <a:ext cx="1178528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  <a:t>Cold</a:t>
            </a:r>
            <a:br>
              <a:rPr lang="en-US" sz="3200" dirty="0" smtClean="0">
                <a:solidFill>
                  <a:srgbClr val="FF0000"/>
                </a:solidFill>
                <a:latin typeface="Castellar" pitchFamily="18" charset="0"/>
              </a:rPr>
            </a:br>
            <a:r>
              <a:rPr lang="en-US" sz="1600" dirty="0" smtClean="0">
                <a:solidFill>
                  <a:srgbClr val="FF0000"/>
                </a:solidFill>
                <a:latin typeface="Castellar" pitchFamily="18" charset="0"/>
              </a:rPr>
              <a:t>But Pretty</a:t>
            </a:r>
            <a:endParaRPr lang="en-US" sz="3200" dirty="0">
              <a:solidFill>
                <a:srgbClr val="FF0000"/>
              </a:solidFill>
              <a:latin typeface="Castellar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34503">
            <a:off x="3197484" y="5136621"/>
            <a:ext cx="79541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Castellar" pitchFamily="18" charset="0"/>
              </a:rPr>
              <a:t>Good</a:t>
            </a:r>
            <a:br>
              <a:rPr lang="en-US" sz="1600" dirty="0" smtClean="0">
                <a:solidFill>
                  <a:srgbClr val="FF0000"/>
                </a:solidFill>
                <a:latin typeface="Castellar" pitchFamily="18" charset="0"/>
              </a:rPr>
            </a:br>
            <a:r>
              <a:rPr lang="en-US" sz="1600" dirty="0" smtClean="0">
                <a:solidFill>
                  <a:srgbClr val="FF0000"/>
                </a:solidFill>
                <a:latin typeface="Castellar" pitchFamily="18" charset="0"/>
              </a:rPr>
              <a:t>Diving</a:t>
            </a:r>
            <a:endParaRPr lang="en-US" sz="1600" dirty="0">
              <a:solidFill>
                <a:srgbClr val="FF0000"/>
              </a:solidFill>
              <a:latin typeface="Castellar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Top Requirements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are you trying to protect?</a:t>
            </a:r>
          </a:p>
          <a:p>
            <a:pPr lvl="1"/>
            <a:r>
              <a:rPr lang="en-US" sz="2000" dirty="0" smtClean="0"/>
              <a:t>A list ranked by risk/cost</a:t>
            </a:r>
          </a:p>
          <a:p>
            <a:r>
              <a:rPr lang="en-US" sz="2400" dirty="0" smtClean="0"/>
              <a:t>What are the downtime SLAs?</a:t>
            </a:r>
          </a:p>
          <a:p>
            <a:r>
              <a:rPr lang="en-US" sz="2400" dirty="0" smtClean="0"/>
              <a:t>What are the data-loss SLAs?</a:t>
            </a:r>
          </a:p>
          <a:p>
            <a:r>
              <a:rPr lang="en-US" sz="2400" dirty="0" smtClean="0"/>
              <a:t>What are the performance SLAs?</a:t>
            </a:r>
          </a:p>
          <a:p>
            <a:pPr lvl="1"/>
            <a:r>
              <a:rPr lang="en-US" sz="2000" dirty="0" smtClean="0"/>
              <a:t>Some technologies can impact performance in a big way</a:t>
            </a:r>
          </a:p>
          <a:p>
            <a:pPr lvl="1"/>
            <a:r>
              <a:rPr lang="en-US" sz="2000" dirty="0" smtClean="0"/>
              <a:t>E.g. synchronous database mirroring</a:t>
            </a:r>
          </a:p>
          <a:p>
            <a:r>
              <a:rPr lang="en-US" sz="2400" dirty="0" smtClean="0"/>
              <a:t>What is the application ecosystem?</a:t>
            </a:r>
          </a:p>
          <a:p>
            <a:pPr lvl="1"/>
            <a:r>
              <a:rPr lang="en-US" sz="2000" dirty="0" smtClean="0"/>
              <a:t>E.g. what dependencies are there?</a:t>
            </a:r>
          </a:p>
          <a:p>
            <a:r>
              <a:rPr lang="en-US" sz="2400" dirty="0" smtClean="0"/>
              <a:t>Should failover be automatic?</a:t>
            </a:r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19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 vs. DR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Limitations</a:t>
            </a:r>
          </a:p>
          <a:p>
            <a:r>
              <a:rPr lang="en-US" dirty="0" smtClean="0"/>
              <a:t>DR planning and testing</a:t>
            </a:r>
          </a:p>
          <a:p>
            <a:endParaRPr lang="en-US" dirty="0" smtClean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Has to Come Online First?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The order of recovery of parts of the data/database dictates physical layout and sometimes backup type</a:t>
            </a:r>
          </a:p>
          <a:p>
            <a:r>
              <a:rPr lang="en-US" sz="2400" dirty="0" smtClean="0"/>
              <a:t>E.g. the whole database</a:t>
            </a:r>
          </a:p>
          <a:p>
            <a:pPr lvl="1"/>
            <a:r>
              <a:rPr lang="en-US" sz="2200" dirty="0" smtClean="0"/>
              <a:t>Sounds simple, but not really</a:t>
            </a:r>
          </a:p>
          <a:p>
            <a:pPr lvl="1"/>
            <a:r>
              <a:rPr lang="en-US" sz="2200" dirty="0" smtClean="0"/>
              <a:t>Consider size, </a:t>
            </a:r>
            <a:r>
              <a:rPr lang="en-US" sz="2200" dirty="0" err="1" smtClean="0"/>
              <a:t>tran</a:t>
            </a:r>
            <a:r>
              <a:rPr lang="en-US" sz="2200" dirty="0" smtClean="0"/>
              <a:t>-log generation rate, regulatory compliance</a:t>
            </a:r>
          </a:p>
          <a:p>
            <a:r>
              <a:rPr lang="en-US" sz="2400" dirty="0" smtClean="0"/>
              <a:t>E.g. a single, critical table in a very large database</a:t>
            </a:r>
          </a:p>
          <a:p>
            <a:pPr lvl="1"/>
            <a:r>
              <a:rPr lang="en-US" sz="2200" dirty="0" smtClean="0"/>
              <a:t>Can you do single-table restore from native SQL backups? No</a:t>
            </a:r>
          </a:p>
          <a:p>
            <a:pPr lvl="1"/>
            <a:r>
              <a:rPr lang="en-US" sz="2200" dirty="0" smtClean="0"/>
              <a:t>Requires the table to be isolated in a filegroup, or 3</a:t>
            </a:r>
            <a:r>
              <a:rPr lang="en-US" sz="2200" baseline="30000" dirty="0" smtClean="0"/>
              <a:t>rd</a:t>
            </a:r>
            <a:r>
              <a:rPr lang="en-US" sz="2200" dirty="0" smtClean="0"/>
              <a:t>-party software, plus log backups</a:t>
            </a:r>
          </a:p>
          <a:p>
            <a:r>
              <a:rPr lang="en-US" sz="2400" dirty="0" smtClean="0"/>
              <a:t>E.g. the most recent month’s data in a very large table</a:t>
            </a:r>
          </a:p>
          <a:p>
            <a:pPr lvl="1"/>
            <a:r>
              <a:rPr lang="en-US" sz="2200" dirty="0" smtClean="0"/>
              <a:t>Requires partitioning, multiple-filegroups, and log backups</a:t>
            </a:r>
            <a:endParaRPr lang="en-US" sz="2000" dirty="0" smtClean="0"/>
          </a:p>
          <a:p>
            <a:pPr lvl="1">
              <a:lnSpc>
                <a:spcPct val="100000"/>
              </a:lnSpc>
            </a:pPr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There’s no point going through the entire design process only to find that its flawed because of a pre-existing limitation</a:t>
            </a:r>
          </a:p>
          <a:p>
            <a:pPr lvl="1"/>
            <a:r>
              <a:rPr lang="en-US" sz="2000" dirty="0" smtClean="0"/>
              <a:t>E.g. the design calls for a redundant data centre but the budget is only US$10k</a:t>
            </a:r>
          </a:p>
          <a:p>
            <a:r>
              <a:rPr lang="en-US" sz="2400" dirty="0" smtClean="0"/>
              <a:t>Limitations need to be known up front and are just as important as requirements</a:t>
            </a:r>
          </a:p>
          <a:p>
            <a:r>
              <a:rPr lang="en-US" sz="2400" dirty="0" smtClean="0"/>
              <a:t>There are technical and non-technical limitations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Non-Technical Limitations </a:t>
            </a:r>
            <a:r>
              <a:rPr lang="en-US" sz="2800" dirty="0" smtClean="0"/>
              <a:t>(1)</a:t>
            </a:r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Power</a:t>
            </a:r>
          </a:p>
          <a:p>
            <a:pPr lvl="1"/>
            <a:r>
              <a:rPr lang="en-US" sz="2000" dirty="0" smtClean="0"/>
              <a:t>Consider power requirements for all parts of the system</a:t>
            </a:r>
          </a:p>
          <a:p>
            <a:pPr lvl="2"/>
            <a:r>
              <a:rPr lang="en-US" sz="1600" dirty="0" smtClean="0"/>
              <a:t>Servers, drives, networking, HVAC</a:t>
            </a:r>
          </a:p>
          <a:p>
            <a:pPr lvl="1"/>
            <a:r>
              <a:rPr lang="en-US" sz="2000" dirty="0" smtClean="0"/>
              <a:t>Do you need UPSs? Backup generators?</a:t>
            </a:r>
          </a:p>
          <a:p>
            <a:r>
              <a:rPr lang="en-US" sz="2400" dirty="0" smtClean="0"/>
              <a:t>Space</a:t>
            </a:r>
          </a:p>
          <a:p>
            <a:pPr lvl="1"/>
            <a:r>
              <a:rPr lang="en-US" sz="2000" dirty="0" smtClean="0"/>
              <a:t>Only so many servers you can fit in a closet</a:t>
            </a:r>
          </a:p>
          <a:p>
            <a:pPr lvl="1"/>
            <a:r>
              <a:rPr lang="en-US" sz="2000" dirty="0" smtClean="0"/>
              <a:t>Consider servers, I/O subsystem, networking, people, HVAC, PSUs</a:t>
            </a:r>
          </a:p>
          <a:p>
            <a:r>
              <a:rPr lang="en-US" sz="2400" dirty="0" smtClean="0"/>
              <a:t>Air Conditioning</a:t>
            </a:r>
          </a:p>
          <a:p>
            <a:pPr lvl="1"/>
            <a:r>
              <a:rPr lang="en-US" sz="2000" dirty="0" smtClean="0"/>
              <a:t>Too many servers in the closet and they’ll overheat</a:t>
            </a:r>
          </a:p>
          <a:p>
            <a:pPr lvl="1"/>
            <a:r>
              <a:rPr lang="en-US" sz="2000" dirty="0" smtClean="0"/>
              <a:t>More HVAC means more power and space required too</a:t>
            </a:r>
          </a:p>
          <a:p>
            <a:r>
              <a:rPr lang="en-US" sz="2400" dirty="0" smtClean="0"/>
              <a:t>Manpower</a:t>
            </a:r>
          </a:p>
          <a:p>
            <a:pPr lvl="1"/>
            <a:r>
              <a:rPr lang="en-US" sz="2000" dirty="0" smtClean="0"/>
              <a:t>Who’s going to implement, monitor, and maintain the system?</a:t>
            </a:r>
          </a:p>
          <a:p>
            <a:pPr lvl="1"/>
            <a:r>
              <a:rPr lang="en-US" sz="2000" dirty="0" smtClean="0"/>
              <a:t>Consider costs of failover site – vendor or company operated?</a:t>
            </a:r>
          </a:p>
          <a:p>
            <a:pPr lvl="1"/>
            <a:r>
              <a:rPr lang="en-US" sz="2000" dirty="0" smtClean="0"/>
              <a:t>One person can’t recover multiple systems simultaneously without the possibility of mistakes</a:t>
            </a:r>
          </a:p>
          <a:p>
            <a:pPr lvl="1"/>
            <a:endParaRPr lang="en-US" sz="20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Non-Technical Limitations </a:t>
            </a:r>
            <a:r>
              <a:rPr lang="en-US" sz="2800" dirty="0" smtClean="0"/>
              <a:t>(2)</a:t>
            </a:r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Time to implement</a:t>
            </a:r>
          </a:p>
          <a:p>
            <a:pPr lvl="1"/>
            <a:r>
              <a:rPr lang="en-US" sz="2000" dirty="0" smtClean="0"/>
              <a:t>A good design and solid implementation won’t happen overnight</a:t>
            </a:r>
          </a:p>
          <a:p>
            <a:pPr lvl="1"/>
            <a:r>
              <a:rPr lang="en-US" sz="2000" dirty="0" smtClean="0"/>
              <a:t>After a disaster, HA usually becomes the hot topic</a:t>
            </a:r>
          </a:p>
          <a:p>
            <a:r>
              <a:rPr lang="en-US" sz="2400" dirty="0" smtClean="0"/>
              <a:t>Single solution provider for hardware or software</a:t>
            </a:r>
          </a:p>
          <a:p>
            <a:pPr lvl="1"/>
            <a:r>
              <a:rPr lang="en-US" sz="2000" dirty="0" smtClean="0"/>
              <a:t>E.g. does your hardware vendor provide a SAN replication solution?</a:t>
            </a:r>
          </a:p>
          <a:p>
            <a:pPr lvl="1"/>
            <a:r>
              <a:rPr lang="en-US" sz="2000" dirty="0" smtClean="0"/>
              <a:t>E.g. does you software vendor provide backup compression?</a:t>
            </a:r>
          </a:p>
          <a:p>
            <a:r>
              <a:rPr lang="en-US" sz="2400" dirty="0" smtClean="0"/>
              <a:t>Politics</a:t>
            </a:r>
          </a:p>
          <a:p>
            <a:pPr lvl="1"/>
            <a:r>
              <a:rPr lang="en-US" sz="2000" dirty="0" smtClean="0"/>
              <a:t>E.g. who needs to authorize a failover?</a:t>
            </a:r>
          </a:p>
          <a:p>
            <a:pPr lvl="1"/>
            <a:r>
              <a:rPr lang="en-US" sz="2000" dirty="0" smtClean="0"/>
              <a:t>E.g. which teams need to be involved?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Most of the limitations boil down to </a:t>
            </a:r>
            <a:r>
              <a:rPr lang="en-US" sz="2400" b="1" u="sng" dirty="0" smtClean="0"/>
              <a:t>BUDGET</a:t>
            </a:r>
          </a:p>
          <a:p>
            <a:pPr lvl="1"/>
            <a:r>
              <a:rPr lang="en-US" sz="2000" dirty="0" smtClean="0"/>
              <a:t> You can’t implement a new data-centre with US$10k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Limitations </a:t>
            </a:r>
            <a:r>
              <a:rPr lang="en-US" sz="2800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What is the transaction log generation rate of your workload?</a:t>
            </a:r>
          </a:p>
          <a:p>
            <a:pPr lvl="1"/>
            <a:r>
              <a:rPr lang="en-US" sz="2000" dirty="0" smtClean="0"/>
              <a:t>Impacts database mirroring, log shipping, replication, log file size management</a:t>
            </a:r>
          </a:p>
          <a:p>
            <a:r>
              <a:rPr lang="en-US" sz="2400" dirty="0" smtClean="0"/>
              <a:t>How large are the average transactions?</a:t>
            </a:r>
          </a:p>
          <a:p>
            <a:pPr lvl="1"/>
            <a:r>
              <a:rPr lang="en-US" sz="2000" dirty="0" smtClean="0"/>
              <a:t>Impacts all failover technologies, log file size management</a:t>
            </a:r>
          </a:p>
          <a:p>
            <a:pPr lvl="1"/>
            <a:r>
              <a:rPr lang="en-US" sz="2000" dirty="0" smtClean="0"/>
              <a:t>Smaller transactions affected more on synchronous mirroring</a:t>
            </a:r>
          </a:p>
          <a:p>
            <a:r>
              <a:rPr lang="en-US" sz="2400" dirty="0" smtClean="0"/>
              <a:t>What recovery model are you running? </a:t>
            </a:r>
          </a:p>
          <a:p>
            <a:pPr lvl="1"/>
            <a:r>
              <a:rPr lang="en-US" sz="2000" dirty="0" smtClean="0"/>
              <a:t>Database mirroring requires FULL, impacts index maintenance</a:t>
            </a:r>
          </a:p>
          <a:p>
            <a:r>
              <a:rPr lang="en-US" sz="2400" dirty="0" smtClean="0"/>
              <a:t>What’s the network bandwidth and latency to the second site? </a:t>
            </a:r>
          </a:p>
          <a:p>
            <a:pPr lvl="1"/>
            <a:r>
              <a:rPr lang="en-US" sz="2000" dirty="0" smtClean="0"/>
              <a:t>Impacts ability to implement any cross-site technology</a:t>
            </a:r>
          </a:p>
          <a:p>
            <a:r>
              <a:rPr lang="en-US" sz="2400" dirty="0" smtClean="0"/>
              <a:t>Can you alter the application at all?</a:t>
            </a:r>
          </a:p>
          <a:p>
            <a:pPr lvl="1"/>
            <a:r>
              <a:rPr lang="en-US" sz="2000" dirty="0" smtClean="0"/>
              <a:t>Impacts ability to failover gracefully</a:t>
            </a:r>
          </a:p>
          <a:p>
            <a:r>
              <a:rPr lang="en-US" sz="2400" dirty="0" smtClean="0"/>
              <a:t>What features do you need?</a:t>
            </a:r>
          </a:p>
          <a:p>
            <a:pPr lvl="1"/>
            <a:r>
              <a:rPr lang="en-US" sz="2000" dirty="0" smtClean="0"/>
              <a:t>FILESTREAM can heavily impact backup size</a:t>
            </a:r>
          </a:p>
          <a:p>
            <a:pPr lvl="1"/>
            <a:r>
              <a:rPr lang="en-US" sz="2000" dirty="0" smtClean="0"/>
              <a:t>FILESTREAM not available with database mirroring</a:t>
            </a:r>
            <a:endParaRPr lang="en-US" sz="2400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Limitations </a:t>
            </a:r>
            <a:r>
              <a:rPr lang="en-US" sz="2800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Are you limited in terms of:</a:t>
            </a:r>
          </a:p>
          <a:p>
            <a:pPr lvl="1"/>
            <a:r>
              <a:rPr lang="en-US" sz="2000" dirty="0" smtClean="0"/>
              <a:t>CPU architecture</a:t>
            </a:r>
          </a:p>
          <a:p>
            <a:pPr lvl="2"/>
            <a:r>
              <a:rPr lang="en-US" sz="1600" dirty="0" smtClean="0"/>
              <a:t>32-bit is limited by worker threads which impacts database mirroring</a:t>
            </a:r>
          </a:p>
          <a:p>
            <a:pPr lvl="1"/>
            <a:r>
              <a:rPr lang="en-US" sz="2000" dirty="0" smtClean="0"/>
              <a:t>Disk space</a:t>
            </a:r>
          </a:p>
          <a:p>
            <a:pPr lvl="2"/>
            <a:r>
              <a:rPr lang="en-US" sz="1600" dirty="0" smtClean="0"/>
              <a:t>Impacts ability to implement partitioning, backup strategy, RAID 10</a:t>
            </a:r>
          </a:p>
          <a:p>
            <a:pPr lvl="1"/>
            <a:r>
              <a:rPr lang="en-US" sz="2000" dirty="0" smtClean="0"/>
              <a:t>I/O subsystem</a:t>
            </a:r>
          </a:p>
          <a:p>
            <a:pPr lvl="2"/>
            <a:r>
              <a:rPr lang="en-US" sz="1600" dirty="0" smtClean="0"/>
              <a:t>Low throughput can hamper all multi-instance HA technologies</a:t>
            </a:r>
          </a:p>
          <a:p>
            <a:pPr lvl="1"/>
            <a:r>
              <a:rPr lang="en-US" sz="2000" dirty="0" smtClean="0"/>
              <a:t>Memory</a:t>
            </a:r>
          </a:p>
          <a:p>
            <a:pPr lvl="2"/>
            <a:r>
              <a:rPr lang="en-US" sz="1600" dirty="0" smtClean="0"/>
              <a:t>Impacts ability to have multi-instance clustering</a:t>
            </a:r>
          </a:p>
          <a:p>
            <a:pPr lvl="1"/>
            <a:r>
              <a:rPr lang="en-US" sz="2000" dirty="0" smtClean="0"/>
              <a:t>SQL Server Edition</a:t>
            </a:r>
          </a:p>
          <a:p>
            <a:pPr lvl="2"/>
            <a:r>
              <a:rPr lang="en-US" sz="1600" dirty="0" smtClean="0"/>
              <a:t>Standard Edition can’t use asynchronous database mirroring</a:t>
            </a:r>
          </a:p>
          <a:p>
            <a:r>
              <a:rPr lang="en-US" sz="2400" dirty="0" smtClean="0"/>
              <a:t>Does the hardware in the other data-centers match that in the primary data-center?</a:t>
            </a:r>
          </a:p>
          <a:p>
            <a:pPr lvl="1"/>
            <a:r>
              <a:rPr lang="en-US" sz="2000" dirty="0" smtClean="0"/>
              <a:t>If not, workload performance after failover may be lower</a:t>
            </a:r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Compromise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Limitations may stop all requirements being met</a:t>
            </a:r>
          </a:p>
          <a:p>
            <a:r>
              <a:rPr lang="en-US" sz="2400" dirty="0" smtClean="0"/>
              <a:t>If they do, several solutions:</a:t>
            </a:r>
          </a:p>
          <a:p>
            <a:pPr lvl="1"/>
            <a:r>
              <a:rPr lang="en-US" sz="2000" dirty="0" smtClean="0"/>
              <a:t>Push back on limitations and/or requirements</a:t>
            </a:r>
          </a:p>
          <a:p>
            <a:pPr lvl="1"/>
            <a:r>
              <a:rPr lang="en-US" sz="2000" dirty="0" smtClean="0"/>
              <a:t>Accept limitations, prioritize requirements, and design to meet them in order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Crucial that management are made aware of which requirements cannot be met and why</a:t>
            </a:r>
          </a:p>
          <a:p>
            <a:pPr lvl="1"/>
            <a:r>
              <a:rPr lang="en-US" sz="2000" dirty="0" smtClean="0"/>
              <a:t>Unacceptable for you to only complain for the first time when a disaster strikes</a:t>
            </a:r>
          </a:p>
          <a:p>
            <a:endParaRPr lang="en-US" sz="28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Good Disaster Recovery Plan…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Should be written by the most senior staff members who have seen the most failures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Should be tested by the most junior staff members who may be on duty late at night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It won’t be the most senior people on call on a holiday…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Should be comprehensive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‘Restore the database from backups’ isn’t good enough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something goes wrong?</a:t>
            </a:r>
          </a:p>
          <a:p>
            <a:r>
              <a:rPr lang="en-US" sz="2400" dirty="0" smtClean="0"/>
              <a:t>Should consider human factors in a widespread disaster</a:t>
            </a:r>
          </a:p>
          <a:p>
            <a:r>
              <a:rPr lang="en-US" sz="2400" dirty="0" smtClean="0"/>
              <a:t>Should be tested regularly and updated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DR Planning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Consider glitches at each step: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the server is physically damaged?</a:t>
            </a:r>
          </a:p>
          <a:p>
            <a:pPr lvl="2"/>
            <a:r>
              <a:rPr lang="en-US" sz="1800" dirty="0" smtClean="0"/>
              <a:t>Performing a bare-metal install of back-end and mid-tier servers…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the SAN is physically damaged?</a:t>
            </a:r>
          </a:p>
          <a:p>
            <a:pPr lvl="2"/>
            <a:r>
              <a:rPr lang="en-US" sz="1800" dirty="0" smtClean="0"/>
              <a:t>How many USB drives can you find?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there’s no power at the data centre?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there’s no data centre?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Where are the off-site backups stored?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the backups are corrupt?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if no people are available?</a:t>
            </a:r>
          </a:p>
          <a:p>
            <a:r>
              <a:rPr lang="en-US" sz="2400" dirty="0" smtClean="0"/>
              <a:t>What insurance do you have to buy new equipment?</a:t>
            </a:r>
          </a:p>
          <a:p>
            <a:r>
              <a:rPr lang="en-US" sz="2400" dirty="0" smtClean="0"/>
              <a:t>How do people work with no data center? Phones?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 Planning: People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Who gets notified first of failures?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Who is </a:t>
            </a:r>
            <a:r>
              <a:rPr lang="en-US" sz="2400" b="1" i="1" dirty="0" smtClean="0"/>
              <a:t>responsible</a:t>
            </a:r>
            <a:r>
              <a:rPr lang="en-US" sz="2400" dirty="0" smtClean="0"/>
              <a:t> (i.e. in charge of decision process) at each phase of recovery?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Who’s the ‘sponsor’ that can resolve disputes about progress method? (e.g. CIO)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Who needs to be kept informed? (e.g. CIO, customers, users)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Who has to authorize a failover?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How do things get escalated if progress is not being made?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Who’s in overall command of the DR effort?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Contact info for everyone who may become involved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Which other teams need to be involved for success?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Server team, SAN team, network team,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-party companies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How to test the application is working after DR is performed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29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Definition of ‘High Availability’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‘Availability’ means that ‘something’ is able to be used as expected</a:t>
            </a:r>
          </a:p>
          <a:p>
            <a:pPr lvl="1"/>
            <a:r>
              <a:rPr lang="en-US" sz="2000" dirty="0" smtClean="0"/>
              <a:t>E.g. the back-end database behind a web-store is able to service new sales transactions</a:t>
            </a:r>
          </a:p>
          <a:p>
            <a:r>
              <a:rPr lang="en-US" sz="2400" dirty="0" smtClean="0"/>
              <a:t>‘High availability’ means that the ‘something’ is protected by various technologies to prevent it becoming unavailable</a:t>
            </a:r>
          </a:p>
          <a:p>
            <a:pPr lvl="1"/>
            <a:r>
              <a:rPr lang="en-US" sz="2000" dirty="0" smtClean="0"/>
              <a:t>E.g. the back-end database is protected with database mirroring so continues to be available if a disaster strikes</a:t>
            </a:r>
          </a:p>
          <a:p>
            <a:r>
              <a:rPr lang="en-US" sz="2400" dirty="0" smtClean="0"/>
              <a:t>Basically, users/applications are always able to do what they need to be able to do</a:t>
            </a:r>
          </a:p>
          <a:p>
            <a:r>
              <a:rPr lang="en-US" sz="2400" dirty="0" smtClean="0"/>
              <a:t>But what is the ‘something’ mentioned above?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(Reminders for me to tell stories)</a:t>
            </a:r>
          </a:p>
          <a:p>
            <a:r>
              <a:rPr lang="en-US" sz="2400" dirty="0" smtClean="0"/>
              <a:t>Christchurch earthquake building demolitions</a:t>
            </a:r>
          </a:p>
          <a:p>
            <a:r>
              <a:rPr lang="en-US" sz="2400" dirty="0" smtClean="0"/>
              <a:t>Nisqually earthquake coffee company</a:t>
            </a:r>
          </a:p>
          <a:p>
            <a:endParaRPr lang="en-US" sz="2400" dirty="0" smtClean="0"/>
          </a:p>
          <a:p>
            <a:r>
              <a:rPr lang="en-US" sz="2400" dirty="0" smtClean="0"/>
              <a:t>Figure out if there are any volunteer emergency personnel in your organization</a:t>
            </a:r>
          </a:p>
          <a:p>
            <a:pPr lvl="1"/>
            <a:r>
              <a:rPr lang="en-US" sz="2000" dirty="0" smtClean="0"/>
              <a:t>They may be able to get into a dangerous building to retrieve hard-drives</a:t>
            </a:r>
          </a:p>
          <a:p>
            <a:pPr lvl="1"/>
            <a:r>
              <a:rPr lang="en-US" sz="2000" dirty="0" smtClean="0"/>
              <a:t>But they may be unavailable to help because they’re busy responding…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 Planning Survey </a:t>
            </a:r>
            <a:r>
              <a:rPr lang="en-US" sz="2800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r>
              <a:rPr lang="en-US" sz="1800" dirty="0" smtClean="0"/>
              <a:t>Source: </a:t>
            </a:r>
            <a:r>
              <a:rPr lang="en-US" sz="1800" dirty="0" smtClean="0">
                <a:hlinkClick r:id="rId3"/>
              </a:rPr>
              <a:t>http://www.sqlskills.com/BLOGS/PAUL/post/Importance-of-having-a-good-disaster-recovery-plan.aspx</a:t>
            </a:r>
            <a:r>
              <a:rPr lang="en-US" sz="1800" dirty="0" smtClean="0"/>
              <a:t> (http://bit.ly/rfnGD)</a:t>
            </a:r>
          </a:p>
          <a:p>
            <a:pPr>
              <a:lnSpc>
                <a:spcPct val="120000"/>
              </a:lnSpc>
            </a:pPr>
            <a:endParaRPr lang="en-US" sz="1800" dirty="0"/>
          </a:p>
        </p:txBody>
      </p:sp>
      <p:pic>
        <p:nvPicPr>
          <p:cNvPr id="1026" name="Picture 2" descr="http://www.sqlskills.com/BLOGS/PAUL/image.axd?picture=2009%2f9%2fDisasterRecov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8577" y="1392729"/>
            <a:ext cx="7206846" cy="3584624"/>
          </a:xfrm>
          <a:prstGeom prst="rect">
            <a:avLst/>
          </a:prstGeom>
          <a:noFill/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 Planning Survey </a:t>
            </a:r>
            <a:r>
              <a:rPr lang="en-US" sz="2800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endParaRPr lang="en-US" sz="1800" dirty="0" smtClean="0"/>
          </a:p>
          <a:p>
            <a:pPr>
              <a:lnSpc>
                <a:spcPct val="120000"/>
              </a:lnSpc>
            </a:pPr>
            <a:r>
              <a:rPr lang="en-US" sz="1800" dirty="0" smtClean="0"/>
              <a:t>Source: </a:t>
            </a:r>
            <a:r>
              <a:rPr lang="en-US" sz="1800" dirty="0" smtClean="0">
                <a:hlinkClick r:id="rId3"/>
              </a:rPr>
              <a:t>http://www.sqlskills.com/BLOGS/PAUL/post/Human-nature-is-a-significant-hurdle-to-successful-disaster-recovery.aspx</a:t>
            </a:r>
            <a:r>
              <a:rPr lang="en-US" sz="1800" dirty="0" smtClean="0"/>
              <a:t> (http://bit.ly/RbcFP6)</a:t>
            </a:r>
            <a:endParaRPr lang="en-US" sz="1800" dirty="0"/>
          </a:p>
        </p:txBody>
      </p:sp>
      <p:pic>
        <p:nvPicPr>
          <p:cNvPr id="2050" name="Picture 2" descr="http://www.sqlskills.com/BLOGS/PAUL/image.axd?picture=2011%2f3%2fDRTesting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240" y="1732788"/>
            <a:ext cx="7515521" cy="3392424"/>
          </a:xfrm>
          <a:prstGeom prst="rect">
            <a:avLst/>
          </a:prstGeom>
          <a:noFill/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Test the solution before going into production with various disasters</a:t>
            </a:r>
          </a:p>
          <a:p>
            <a:pPr lvl="1"/>
            <a:r>
              <a:rPr lang="en-US" sz="2000" dirty="0" smtClean="0"/>
              <a:t>Pull out a drive</a:t>
            </a:r>
          </a:p>
          <a:p>
            <a:pPr lvl="1"/>
            <a:r>
              <a:rPr lang="en-US" sz="2000" dirty="0" smtClean="0"/>
              <a:t>Drop a table</a:t>
            </a:r>
          </a:p>
          <a:p>
            <a:pPr lvl="1"/>
            <a:r>
              <a:rPr lang="en-US" sz="2000" dirty="0" smtClean="0"/>
              <a:t>Unplug a network cable</a:t>
            </a:r>
          </a:p>
          <a:p>
            <a:pPr lvl="1"/>
            <a:r>
              <a:rPr lang="en-US" sz="2000" dirty="0" smtClean="0"/>
              <a:t>And everything else you’ve specified as a requirement</a:t>
            </a:r>
          </a:p>
          <a:p>
            <a:r>
              <a:rPr lang="en-US" sz="2400" dirty="0" smtClean="0"/>
              <a:t>Try doing a bare metal install or a full restore from backups</a:t>
            </a:r>
          </a:p>
          <a:p>
            <a:r>
              <a:rPr lang="en-US" sz="2400" dirty="0" smtClean="0"/>
              <a:t>What if  you can’t meet your requirements?</a:t>
            </a:r>
          </a:p>
          <a:p>
            <a:pPr lvl="1"/>
            <a:r>
              <a:rPr lang="en-US" sz="2000" dirty="0" smtClean="0"/>
              <a:t>Push back or tweak the strategy as appropriate</a:t>
            </a:r>
          </a:p>
          <a:p>
            <a:pPr lvl="1"/>
            <a:r>
              <a:rPr lang="en-US" sz="2000" dirty="0" smtClean="0"/>
              <a:t>Make sure management knows what’s possible and what’s not </a:t>
            </a:r>
            <a:r>
              <a:rPr lang="en-US" sz="2000" b="1" i="1" dirty="0" smtClean="0"/>
              <a:t>BEFORE</a:t>
            </a:r>
            <a:r>
              <a:rPr lang="en-US" sz="2000" dirty="0" smtClean="0"/>
              <a:t> going into production</a:t>
            </a:r>
          </a:p>
          <a:p>
            <a:r>
              <a:rPr lang="en-US" sz="2400" dirty="0" smtClean="0"/>
              <a:t>Perform regular real-life disaster testing IN production</a:t>
            </a:r>
          </a:p>
          <a:p>
            <a:pPr lvl="1"/>
            <a:r>
              <a:rPr lang="en-US" sz="2000" dirty="0" smtClean="0"/>
              <a:t>No other way to test it for real… but easier said than done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33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 Testing Survey </a:t>
            </a:r>
            <a:r>
              <a:rPr lang="en-US" sz="2800" dirty="0" smtClean="0"/>
              <a:t>(1)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Source: </a:t>
            </a:r>
            <a:r>
              <a:rPr lang="en-US" sz="1800" dirty="0" smtClean="0">
                <a:hlinkClick r:id="rId2"/>
              </a:rPr>
              <a:t>http://www.sqlskills.com/BLOGS/PAUL/post/Importance-of-testing-your-disaster-recovery-plan.aspx</a:t>
            </a:r>
            <a:r>
              <a:rPr lang="en-US" sz="1800" dirty="0" smtClean="0"/>
              <a:t> (http://bit.ly/BLAtT)</a:t>
            </a:r>
          </a:p>
          <a:p>
            <a:endParaRPr lang="en-US" sz="1800" dirty="0"/>
          </a:p>
        </p:txBody>
      </p:sp>
      <p:pic>
        <p:nvPicPr>
          <p:cNvPr id="1026" name="Picture 2" descr="http://www.sqlskills.com/BLOGS/PAUL/image.axd?picture=2009%2f5%2fDisasterRecove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331" y="1097561"/>
            <a:ext cx="7105338" cy="4369985"/>
          </a:xfrm>
          <a:prstGeom prst="rect">
            <a:avLst/>
          </a:prstGeom>
          <a:noFill/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 Testing Survey </a:t>
            </a:r>
            <a:r>
              <a:rPr lang="en-US" sz="2800" dirty="0" smtClean="0"/>
              <a:t>(2)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Source: </a:t>
            </a:r>
            <a:r>
              <a:rPr lang="en-US" sz="1800" dirty="0" smtClean="0">
                <a:hlinkClick r:id="rId2"/>
              </a:rPr>
              <a:t>http://www.sqlskills.com/BLOGS/PAUL/post/Human-nature-is-a-significant-hurdle-to-successful-disaster-recovery.aspx</a:t>
            </a:r>
            <a:r>
              <a:rPr lang="en-US" sz="1800" dirty="0" smtClean="0"/>
              <a:t> (http://bit.ly/RbcFP6)</a:t>
            </a:r>
          </a:p>
          <a:p>
            <a:endParaRPr lang="en-US" sz="1800" dirty="0"/>
          </a:p>
        </p:txBody>
      </p:sp>
      <p:pic>
        <p:nvPicPr>
          <p:cNvPr id="3074" name="Picture 2" descr="http://www.sqlskills.com/BLOGS/PAUL/image.axd?picture=2011%2f3%2fDRTest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4129" y="1243584"/>
            <a:ext cx="6695743" cy="4370832"/>
          </a:xfrm>
          <a:prstGeom prst="rect">
            <a:avLst/>
          </a:prstGeom>
          <a:noFill/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Layout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Physical layout of the database can have a HUGE effect on the availability of the data</a:t>
            </a:r>
          </a:p>
          <a:p>
            <a:r>
              <a:rPr lang="en-US" sz="2400" dirty="0" smtClean="0"/>
              <a:t>Comes down to a few simple questions:</a:t>
            </a:r>
          </a:p>
          <a:p>
            <a:pPr lvl="1"/>
            <a:r>
              <a:rPr lang="en-US" sz="2000" dirty="0" smtClean="0"/>
              <a:t>Do you split the database into multiple files/filegroups for performance?</a:t>
            </a:r>
          </a:p>
          <a:p>
            <a:pPr lvl="2"/>
            <a:r>
              <a:rPr lang="en-US" sz="1800" dirty="0" smtClean="0"/>
              <a:t>Depends on I/O subsystem and possibility of contention</a:t>
            </a:r>
          </a:p>
          <a:p>
            <a:pPr lvl="2"/>
            <a:r>
              <a:rPr lang="en-US" sz="1800" dirty="0" smtClean="0"/>
              <a:t>Remember from IE1 and IE2 classes:</a:t>
            </a:r>
          </a:p>
          <a:p>
            <a:pPr lvl="3"/>
            <a:r>
              <a:rPr lang="en-US" sz="1600" dirty="0" smtClean="0"/>
              <a:t>Multiple data files can help</a:t>
            </a:r>
          </a:p>
          <a:p>
            <a:pPr lvl="3"/>
            <a:r>
              <a:rPr lang="en-US" sz="1600" dirty="0" smtClean="0"/>
              <a:t>Multiple log files gives no performance gain</a:t>
            </a:r>
          </a:p>
          <a:p>
            <a:pPr lvl="3"/>
            <a:r>
              <a:rPr lang="en-US" sz="1600" dirty="0" smtClean="0"/>
              <a:t>Tempdb is a special case</a:t>
            </a:r>
          </a:p>
          <a:p>
            <a:pPr lvl="1"/>
            <a:r>
              <a:rPr lang="en-US" sz="2000" dirty="0" smtClean="0"/>
              <a:t>Do you split the database into multiple filegroups for availability?</a:t>
            </a:r>
          </a:p>
          <a:p>
            <a:pPr lvl="1"/>
            <a:r>
              <a:rPr lang="en-US" sz="2000" dirty="0" smtClean="0"/>
              <a:t>What RAID level to use for availability?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an Appropriate RAID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Consider:</a:t>
            </a:r>
          </a:p>
          <a:p>
            <a:pPr lvl="1"/>
            <a:r>
              <a:rPr lang="en-US" sz="2000" dirty="0" smtClean="0"/>
              <a:t>Read/write vs. read-mostly workload that the application puts on the database (e.g. OLTP vs. </a:t>
            </a:r>
            <a:r>
              <a:rPr lang="en-US" sz="2000" dirty="0" err="1" smtClean="0"/>
              <a:t>DW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Performance characteristics of the RAID levels</a:t>
            </a:r>
          </a:p>
          <a:p>
            <a:pPr lvl="2"/>
            <a:r>
              <a:rPr lang="en-US" sz="1800" dirty="0" smtClean="0"/>
              <a:t>E.g. RAID 5 requires an extra parity calculation and write for each data write, but that overhead may be masked by caching</a:t>
            </a:r>
          </a:p>
          <a:p>
            <a:pPr lvl="1"/>
            <a:r>
              <a:rPr lang="en-US" sz="2000" dirty="0" smtClean="0"/>
              <a:t>Redundancy capabilities of the RAID levels</a:t>
            </a:r>
          </a:p>
          <a:p>
            <a:pPr lvl="1"/>
            <a:r>
              <a:rPr lang="en-US" sz="2000" dirty="0" smtClean="0"/>
              <a:t>Resources available (usually budget)</a:t>
            </a:r>
          </a:p>
          <a:p>
            <a:r>
              <a:rPr lang="en-US" sz="2400" dirty="0" smtClean="0"/>
              <a:t>For example (generalizations):</a:t>
            </a:r>
          </a:p>
          <a:p>
            <a:pPr lvl="1"/>
            <a:r>
              <a:rPr lang="en-US" sz="2000" dirty="0" smtClean="0"/>
              <a:t>RAID 5 is the least costly way to get some redundancy</a:t>
            </a:r>
          </a:p>
          <a:p>
            <a:pPr lvl="1"/>
            <a:r>
              <a:rPr lang="en-US" sz="2000" dirty="0" smtClean="0"/>
              <a:t>Transaction logs usually go on RAID 1 or 10</a:t>
            </a:r>
          </a:p>
          <a:p>
            <a:r>
              <a:rPr lang="en-US" sz="2400" dirty="0" smtClean="0"/>
              <a:t>What about </a:t>
            </a:r>
            <a:r>
              <a:rPr lang="en-US" sz="2400" dirty="0" err="1" smtClean="0"/>
              <a:t>SSDs</a:t>
            </a:r>
            <a:r>
              <a:rPr lang="en-US" sz="2400" dirty="0" smtClean="0"/>
              <a:t>?</a:t>
            </a:r>
          </a:p>
          <a:p>
            <a:pPr lvl="1"/>
            <a:r>
              <a:rPr lang="en-US" sz="2000" dirty="0" smtClean="0"/>
              <a:t>Don’t just use RAID 0, even for tempdb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Essential Database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When I teach database maintenance I say:</a:t>
            </a:r>
          </a:p>
          <a:p>
            <a:pPr lvl="1"/>
            <a:r>
              <a:rPr lang="en-US" sz="2000" dirty="0" smtClean="0"/>
              <a:t>‘you usually can’t put a database into production and walk away’</a:t>
            </a:r>
          </a:p>
          <a:p>
            <a:r>
              <a:rPr lang="en-US" sz="2400" dirty="0" smtClean="0"/>
              <a:t>A database must be maintained so it remains available:</a:t>
            </a:r>
          </a:p>
          <a:p>
            <a:pPr lvl="1"/>
            <a:r>
              <a:rPr lang="en-US" sz="2000" dirty="0" smtClean="0"/>
              <a:t>Index/statistics maintenance</a:t>
            </a:r>
          </a:p>
          <a:p>
            <a:pPr lvl="1"/>
            <a:r>
              <a:rPr lang="en-US" sz="2000" dirty="0" smtClean="0"/>
              <a:t>File management</a:t>
            </a:r>
          </a:p>
          <a:p>
            <a:pPr lvl="1"/>
            <a:r>
              <a:rPr lang="en-US" sz="2000" dirty="0" smtClean="0"/>
              <a:t>Page protection</a:t>
            </a:r>
          </a:p>
          <a:p>
            <a:pPr lvl="1"/>
            <a:r>
              <a:rPr lang="en-US" sz="2000" dirty="0" smtClean="0"/>
              <a:t>Consistency checking</a:t>
            </a:r>
          </a:p>
          <a:p>
            <a:pPr lvl="1"/>
            <a:r>
              <a:rPr lang="en-US" sz="2000" dirty="0" smtClean="0"/>
              <a:t>Monitoring</a:t>
            </a:r>
          </a:p>
          <a:p>
            <a:pPr lvl="1"/>
            <a:r>
              <a:rPr lang="en-US" sz="2000" dirty="0" smtClean="0"/>
              <a:t>Backups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When to Pick Technologies?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Note I said ‘technologies’, not ‘a technology’</a:t>
            </a:r>
          </a:p>
          <a:p>
            <a:pPr lvl="1"/>
            <a:r>
              <a:rPr lang="en-US" sz="2000" dirty="0" smtClean="0"/>
              <a:t>Most solutions involve multiple technologies</a:t>
            </a:r>
          </a:p>
          <a:p>
            <a:r>
              <a:rPr lang="en-US" sz="2400" dirty="0" smtClean="0"/>
              <a:t>Once the final, post-compromise requirements are known, THEN and only then is the time to start evaluating technologies</a:t>
            </a:r>
          </a:p>
          <a:p>
            <a:pPr lvl="1"/>
            <a:r>
              <a:rPr lang="en-US" sz="2000" dirty="0" smtClean="0"/>
              <a:t>Choosing technologies then evaluating requirements and having to then change technology choice wastes time</a:t>
            </a:r>
          </a:p>
          <a:p>
            <a:r>
              <a:rPr lang="en-US" sz="2400" dirty="0" smtClean="0"/>
              <a:t>Make sure to understand technologies before picking them</a:t>
            </a:r>
          </a:p>
          <a:p>
            <a:r>
              <a:rPr lang="en-US" sz="2400" dirty="0" smtClean="0"/>
              <a:t>Success will not come from picking a technology and then trying to make it do something it’s not designed to</a:t>
            </a:r>
          </a:p>
          <a:p>
            <a:pPr lvl="1"/>
            <a:r>
              <a:rPr lang="en-US" sz="2000" dirty="0" smtClean="0"/>
              <a:t>E.g. picking log shipping for a system that requires zero data-loss</a:t>
            </a:r>
          </a:p>
          <a:p>
            <a:pPr lvl="1"/>
            <a:r>
              <a:rPr lang="en-US" sz="2000" dirty="0" smtClean="0"/>
              <a:t>E.g. picking database mirroring for a system that requires multiple databases to failover</a:t>
            </a:r>
            <a:endParaRPr lang="en-US" sz="20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39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‘Something’?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‘something’ will vary by situation and so will the protecting technologies</a:t>
            </a:r>
          </a:p>
          <a:p>
            <a:r>
              <a:rPr lang="en-US" sz="2400" dirty="0" smtClean="0"/>
              <a:t>E.g. a table</a:t>
            </a:r>
          </a:p>
          <a:p>
            <a:pPr lvl="1"/>
            <a:r>
              <a:rPr lang="en-US" sz="2200" dirty="0" smtClean="0"/>
              <a:t>Could be protected by replication, or a solution that protects the whole database</a:t>
            </a:r>
          </a:p>
          <a:p>
            <a:r>
              <a:rPr lang="en-US" sz="2400" dirty="0" smtClean="0"/>
              <a:t>E.g. a group of databases</a:t>
            </a:r>
          </a:p>
          <a:p>
            <a:pPr lvl="1"/>
            <a:r>
              <a:rPr lang="en-US" sz="2000" dirty="0" smtClean="0"/>
              <a:t>Could be protected by an Availability Group in SQL 2012</a:t>
            </a:r>
          </a:p>
          <a:p>
            <a:r>
              <a:rPr lang="en-US" sz="2400" dirty="0" smtClean="0"/>
              <a:t>E.g. a server</a:t>
            </a:r>
          </a:p>
          <a:p>
            <a:pPr lvl="1"/>
            <a:r>
              <a:rPr lang="en-US" sz="2200" dirty="0" smtClean="0"/>
              <a:t>Could be protected by failover-clustering</a:t>
            </a:r>
          </a:p>
          <a:p>
            <a:r>
              <a:rPr lang="en-US" sz="2400" dirty="0" smtClean="0"/>
              <a:t>E.g. a data-centre</a:t>
            </a:r>
          </a:p>
          <a:p>
            <a:pPr lvl="1"/>
            <a:r>
              <a:rPr lang="en-US" sz="2200" dirty="0" smtClean="0"/>
              <a:t>Could be protected using SAN-replication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Evaluating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each technology, consider:</a:t>
            </a:r>
          </a:p>
          <a:p>
            <a:pPr lvl="1"/>
            <a:r>
              <a:rPr lang="en-US" sz="2000" dirty="0" smtClean="0"/>
              <a:t>Cost</a:t>
            </a:r>
          </a:p>
          <a:p>
            <a:pPr lvl="1"/>
            <a:r>
              <a:rPr lang="en-US" sz="2000" dirty="0" smtClean="0"/>
              <a:t>Complexity</a:t>
            </a:r>
          </a:p>
          <a:p>
            <a:pPr lvl="2"/>
            <a:r>
              <a:rPr lang="en-US" sz="1800" dirty="0" smtClean="0"/>
              <a:t>Implementation, configuration, manageability</a:t>
            </a:r>
          </a:p>
          <a:p>
            <a:pPr lvl="1"/>
            <a:r>
              <a:rPr lang="en-US" sz="2000" dirty="0" smtClean="0"/>
              <a:t>Impact on performance</a:t>
            </a:r>
          </a:p>
          <a:p>
            <a:pPr lvl="1"/>
            <a:r>
              <a:rPr lang="en-US" sz="2000" dirty="0" smtClean="0"/>
              <a:t>Data loss exposure</a:t>
            </a:r>
          </a:p>
          <a:p>
            <a:pPr lvl="1"/>
            <a:r>
              <a:rPr lang="en-US" sz="2000" dirty="0" smtClean="0"/>
              <a:t>Downtime potential</a:t>
            </a:r>
          </a:p>
          <a:p>
            <a:pPr lvl="1"/>
            <a:r>
              <a:rPr lang="en-US" sz="2000" dirty="0" smtClean="0"/>
              <a:t>Feature compatibility</a:t>
            </a:r>
          </a:p>
          <a:p>
            <a:pPr lvl="1"/>
            <a:r>
              <a:rPr lang="en-US" sz="2000" dirty="0" smtClean="0"/>
              <a:t>Does it allow you to meet only some or all of your requirements?</a:t>
            </a:r>
          </a:p>
          <a:p>
            <a:r>
              <a:rPr lang="en-US" sz="2400" dirty="0" smtClean="0"/>
              <a:t>If, after evaluating technologies you can’t meet all requirements, you’ll need to reduce them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40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Whitepaper: High Availability with SQL Server 2008</a:t>
            </a:r>
          </a:p>
          <a:p>
            <a:pPr lvl="1"/>
            <a:r>
              <a:rPr lang="en-US" sz="2000" dirty="0" smtClean="0">
                <a:hlinkClick r:id="rId2"/>
              </a:rPr>
              <a:t>http://msdn.microsoft.com/en-us/library/ee523927.aspx</a:t>
            </a:r>
            <a:endParaRPr lang="en-US" sz="2000" dirty="0" smtClean="0"/>
          </a:p>
          <a:p>
            <a:r>
              <a:rPr lang="en-US" sz="2400" dirty="0" smtClean="0"/>
              <a:t>Whitepaper: Proven SQL Server Architectures for High Availability and Disaster Recovery</a:t>
            </a:r>
          </a:p>
          <a:p>
            <a:pPr lvl="1"/>
            <a:r>
              <a:rPr lang="en-US" sz="2000" dirty="0" smtClean="0">
                <a:hlinkClick r:id="rId3"/>
              </a:rPr>
              <a:t>http://tinyurl.com/2852t6w</a:t>
            </a:r>
            <a:endParaRPr lang="en-US" sz="2000" dirty="0" smtClean="0"/>
          </a:p>
          <a:p>
            <a:r>
              <a:rPr lang="en-US" sz="2400" dirty="0" smtClean="0"/>
              <a:t>Book: Pro SQL Server 2005 High Availability</a:t>
            </a:r>
          </a:p>
          <a:p>
            <a:endParaRPr lang="en-US" sz="2400" dirty="0" smtClean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41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 dirty="0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 vs. DR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Limitations</a:t>
            </a:r>
          </a:p>
          <a:p>
            <a:r>
              <a:rPr lang="en-US" dirty="0" smtClean="0"/>
              <a:t>DR planning and testing</a:t>
            </a:r>
          </a:p>
          <a:p>
            <a:endParaRPr lang="en-US" dirty="0" smtClean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42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What High Availability is NOT…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HA is NOT a single, pre-packaged solution from any vendor</a:t>
            </a:r>
          </a:p>
          <a:p>
            <a:pPr lvl="1" eaLnBrk="1" hangingPunct="1">
              <a:defRPr/>
            </a:pPr>
            <a:r>
              <a:rPr lang="en-US" sz="2000" dirty="0" smtClean="0"/>
              <a:t>Hardware, software or application</a:t>
            </a:r>
          </a:p>
          <a:p>
            <a:pPr eaLnBrk="1" hangingPunct="1">
              <a:defRPr/>
            </a:pPr>
            <a:r>
              <a:rPr lang="en-US" sz="2400" dirty="0" smtClean="0"/>
              <a:t>HA is NOT a technology choice isolated from:</a:t>
            </a:r>
          </a:p>
          <a:p>
            <a:pPr lvl="1" eaLnBrk="1" hangingPunct="1">
              <a:defRPr/>
            </a:pPr>
            <a:r>
              <a:rPr lang="en-US" sz="2000" dirty="0" smtClean="0"/>
              <a:t>Business knowledge and risk assessment</a:t>
            </a:r>
          </a:p>
          <a:p>
            <a:pPr lvl="1" eaLnBrk="1" hangingPunct="1">
              <a:defRPr/>
            </a:pPr>
            <a:r>
              <a:rPr lang="en-US" sz="2000" dirty="0" smtClean="0"/>
              <a:t>The cost of downtime</a:t>
            </a:r>
          </a:p>
          <a:p>
            <a:pPr lvl="1" eaLnBrk="1" hangingPunct="1">
              <a:defRPr/>
            </a:pPr>
            <a:r>
              <a:rPr lang="en-US" sz="2000" dirty="0" smtClean="0"/>
              <a:t>The cost of data loss</a:t>
            </a:r>
          </a:p>
          <a:p>
            <a:pPr eaLnBrk="1" hangingPunct="1">
              <a:defRPr/>
            </a:pPr>
            <a:r>
              <a:rPr lang="en-US" sz="2400" dirty="0" smtClean="0"/>
              <a:t>HA is NOT a business decision isolated from:</a:t>
            </a:r>
          </a:p>
          <a:p>
            <a:pPr lvl="1" eaLnBrk="1" hangingPunct="1">
              <a:defRPr/>
            </a:pPr>
            <a:r>
              <a:rPr lang="en-US" sz="2000" dirty="0" smtClean="0"/>
              <a:t>The cost/complexity of design and implementation</a:t>
            </a:r>
          </a:p>
          <a:p>
            <a:pPr lvl="1" eaLnBrk="1" hangingPunct="1">
              <a:defRPr/>
            </a:pPr>
            <a:r>
              <a:rPr lang="en-US" sz="2000" dirty="0" smtClean="0"/>
              <a:t>The cost/complexity of management and monitoring</a:t>
            </a:r>
          </a:p>
          <a:p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is Also NOT DR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HA is how you protect something against becoming unavailable</a:t>
            </a:r>
          </a:p>
          <a:p>
            <a:r>
              <a:rPr lang="en-US" sz="2400" dirty="0" smtClean="0"/>
              <a:t>DR is how you make something available again after it has become unavailable</a:t>
            </a:r>
          </a:p>
          <a:p>
            <a:r>
              <a:rPr lang="en-US" sz="2400" dirty="0" smtClean="0"/>
              <a:t>Example:</a:t>
            </a:r>
            <a:endParaRPr lang="en-US" sz="2000" dirty="0" smtClean="0"/>
          </a:p>
          <a:p>
            <a:pPr lvl="1"/>
            <a:r>
              <a:rPr lang="en-US" sz="2000" dirty="0" smtClean="0"/>
              <a:t>Implementing database mirroring is adding an HA technology to protect a database, but performing a manual failover is performing DR using the HA technology after a failure</a:t>
            </a:r>
          </a:p>
          <a:p>
            <a:r>
              <a:rPr lang="en-US" sz="2400" dirty="0" smtClean="0"/>
              <a:t>Many people consider HA and DR together because they’re so interlinked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Disaster Recovery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Designing a disaster-recovery strategy is integral to designing a highly-available system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Even with the most sophisticated redundancy, recovery from total loss of all data centers can only be done using backups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Even if redundancy is available when disaster strikes, failover may not be automatic or the first resort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The requirements gathering process feeds into the backup/restore strategy too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And the fact that storage space and management are required for backups then feeds back into the requirements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What restores you need to be able to do depends on: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What needs to be brought online first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Data loss SLA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Downtime SLA</a:t>
            </a:r>
            <a:endParaRPr lang="en-US" sz="36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How To Plan an HA/DR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First answer from many people is “get a failover cluster” or the latest new whiz-bang feature: wrong!</a:t>
            </a:r>
          </a:p>
          <a:p>
            <a:pPr eaLnBrk="1" hangingPunct="1">
              <a:defRPr/>
            </a:pPr>
            <a:r>
              <a:rPr lang="en-US" sz="2400" dirty="0" smtClean="0"/>
              <a:t>It takes a very layered approach</a:t>
            </a:r>
          </a:p>
          <a:p>
            <a:pPr lvl="1" eaLnBrk="1" hangingPunct="1">
              <a:defRPr/>
            </a:pPr>
            <a:r>
              <a:rPr lang="en-US" sz="2000" dirty="0" smtClean="0"/>
              <a:t>Requirements gathering</a:t>
            </a:r>
          </a:p>
          <a:p>
            <a:pPr lvl="1" eaLnBrk="1" hangingPunct="1">
              <a:defRPr/>
            </a:pPr>
            <a:r>
              <a:rPr lang="en-US" sz="2000" dirty="0" smtClean="0"/>
              <a:t>Requirements ordering</a:t>
            </a:r>
          </a:p>
          <a:p>
            <a:pPr lvl="1" eaLnBrk="1" hangingPunct="1">
              <a:defRPr/>
            </a:pPr>
            <a:r>
              <a:rPr lang="en-US" sz="2000" dirty="0" smtClean="0"/>
              <a:t>Limitations gathering</a:t>
            </a:r>
          </a:p>
          <a:p>
            <a:pPr lvl="1" eaLnBrk="1" hangingPunct="1">
              <a:defRPr/>
            </a:pPr>
            <a:r>
              <a:rPr lang="en-US" sz="2000" dirty="0" smtClean="0"/>
              <a:t>Trade-off/compromise</a:t>
            </a:r>
          </a:p>
          <a:p>
            <a:pPr lvl="1" eaLnBrk="1" hangingPunct="1">
              <a:defRPr/>
            </a:pPr>
            <a:r>
              <a:rPr lang="en-US" sz="2000" dirty="0" smtClean="0"/>
              <a:t>Technology evaluation and choice</a:t>
            </a:r>
          </a:p>
          <a:p>
            <a:pPr eaLnBrk="1" hangingPunct="1">
              <a:defRPr/>
            </a:pPr>
            <a:r>
              <a:rPr lang="en-US" sz="2400" dirty="0" smtClean="0"/>
              <a:t>It requires the </a:t>
            </a:r>
            <a:r>
              <a:rPr lang="en-US" sz="2400" i="1" dirty="0" smtClean="0"/>
              <a:t>right</a:t>
            </a:r>
            <a:r>
              <a:rPr lang="en-US" sz="2400" dirty="0" smtClean="0"/>
              <a:t> solution for the problem</a:t>
            </a:r>
          </a:p>
          <a:p>
            <a:pPr eaLnBrk="1" hangingPunct="1">
              <a:defRPr/>
            </a:pPr>
            <a:r>
              <a:rPr lang="en-US" sz="2400" dirty="0" smtClean="0"/>
              <a:t>You can’t pick a technology without evaluating requirements</a:t>
            </a:r>
          </a:p>
          <a:p>
            <a:pPr lvl="1" eaLnBrk="1" hangingPunct="1">
              <a:defRPr/>
            </a:pPr>
            <a:r>
              <a:rPr lang="en-US" sz="2000" dirty="0" smtClean="0"/>
              <a:t>Don’t just choose incumbent technologies</a:t>
            </a:r>
          </a:p>
          <a:p>
            <a:pPr eaLnBrk="1" hangingPunct="1">
              <a:defRPr/>
            </a:pPr>
            <a:r>
              <a:rPr lang="en-US" sz="2400" dirty="0" smtClean="0"/>
              <a:t>It needs to be constantly re-evaluated, re-examined, updated</a:t>
            </a:r>
          </a:p>
          <a:p>
            <a:pPr eaLnBrk="1" hangingPunct="1">
              <a:defRPr/>
            </a:pPr>
            <a:r>
              <a:rPr lang="en-US" sz="2400" dirty="0" smtClean="0"/>
              <a:t>It should just work, even through a fault</a:t>
            </a:r>
          </a:p>
          <a:p>
            <a:pPr lvl="1" eaLnBrk="1" hangingPunct="1">
              <a:defRPr/>
            </a:pPr>
            <a:r>
              <a:rPr lang="en-US" sz="2000" dirty="0" smtClean="0"/>
              <a:t>If your system isn’t designed to protect against the fault that occurs then what’s the point?</a:t>
            </a:r>
            <a:endParaRPr lang="en-US" sz="2400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Aim of Requirements Gathering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Goal: an ordered list of what needs to be protected and to what level</a:t>
            </a:r>
          </a:p>
          <a:p>
            <a:r>
              <a:rPr lang="en-US" sz="2400" dirty="0" smtClean="0"/>
              <a:t>Examples:</a:t>
            </a:r>
          </a:p>
          <a:p>
            <a:pPr marL="1090613" lvl="1" indent="-514350">
              <a:buFont typeface="+mj-lt"/>
              <a:buAutoNum type="arabicPeriod"/>
            </a:pPr>
            <a:r>
              <a:rPr lang="en-US" sz="2000" dirty="0" smtClean="0"/>
              <a:t>Database X must be available as close to 24x7 as possible, and no data loss can be tolerated</a:t>
            </a:r>
          </a:p>
          <a:p>
            <a:pPr marL="1090613" lvl="1" indent="-514350">
              <a:buFont typeface="+mj-lt"/>
              <a:buAutoNum type="arabicPeriod"/>
            </a:pPr>
            <a:r>
              <a:rPr lang="en-US" sz="2000" dirty="0" smtClean="0"/>
              <a:t>The group of databases A, B, C must be available from 9am to 5pm weekdays, no data loss can be tolerated, and they must fail over together</a:t>
            </a:r>
          </a:p>
          <a:p>
            <a:r>
              <a:rPr lang="en-US" sz="2400" dirty="0" smtClean="0"/>
              <a:t>Used for:</a:t>
            </a:r>
          </a:p>
          <a:p>
            <a:pPr lvl="1"/>
            <a:r>
              <a:rPr lang="en-US" sz="2000" dirty="0" smtClean="0"/>
              <a:t>Input into the design</a:t>
            </a:r>
          </a:p>
          <a:p>
            <a:pPr lvl="1"/>
            <a:r>
              <a:rPr lang="en-US" sz="2000" dirty="0" smtClean="0"/>
              <a:t>Validating the design before its implemented</a:t>
            </a:r>
          </a:p>
          <a:p>
            <a:pPr lvl="1"/>
            <a:r>
              <a:rPr lang="en-US" sz="2000" dirty="0" smtClean="0"/>
              <a:t>Testing the design before it goes into production</a:t>
            </a:r>
          </a:p>
          <a:p>
            <a:pPr lvl="1"/>
            <a:r>
              <a:rPr lang="en-US" sz="2000" dirty="0" smtClean="0"/>
              <a:t>Input into the operations guide and testing plan</a:t>
            </a: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306207" y="6492875"/>
            <a:ext cx="531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ln>
                  <a:noFill/>
                </a:ln>
                <a:solidFill>
                  <a:schemeClr val="bg1"/>
                </a:solidFill>
                <a:latin typeface="Eurostile" pitchFamily="34" charset="0"/>
                <a:ea typeface="+mn-ea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rgbClr val="FFCC00"/>
                </a:solidFill>
                <a:latin typeface="Eurostile" pitchFamily="34" charset="0"/>
                <a:ea typeface="+mn-ea"/>
                <a:cs typeface="+mn-cs"/>
              </a:defRPr>
            </a:lvl9pPr>
          </a:lstStyle>
          <a:p>
            <a:pPr algn="ctr"/>
            <a:fld id="{CA3ED451-F5FE-8C48-AA62-6EEECD8D2E93}" type="slidenum"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ustom Design 1">
    <a:dk1>
      <a:srgbClr val="000000"/>
    </a:dk1>
    <a:lt1>
      <a:srgbClr val="FFFFFF"/>
    </a:lt1>
    <a:dk2>
      <a:srgbClr val="00478E"/>
    </a:dk2>
    <a:lt2>
      <a:srgbClr val="FFCC29"/>
    </a:lt2>
    <a:accent1>
      <a:srgbClr val="FCEB98"/>
    </a:accent1>
    <a:accent2>
      <a:srgbClr val="EC773C"/>
    </a:accent2>
    <a:accent3>
      <a:srgbClr val="AAB1C6"/>
    </a:accent3>
    <a:accent4>
      <a:srgbClr val="DADADA"/>
    </a:accent4>
    <a:accent5>
      <a:srgbClr val="FDF3CA"/>
    </a:accent5>
    <a:accent6>
      <a:srgbClr val="D66B35"/>
    </a:accent6>
    <a:hlink>
      <a:srgbClr val="FFFFCC"/>
    </a:hlink>
    <a:folHlink>
      <a:srgbClr val="FFCC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7375</TotalTime>
  <Words>2905</Words>
  <Application>Microsoft Office PowerPoint</Application>
  <PresentationFormat>On-screen Show (4:3)</PresentationFormat>
  <Paragraphs>516</Paragraphs>
  <Slides>42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1_Custom Design</vt:lpstr>
      <vt:lpstr>Module 1 Designing a Strategy</vt:lpstr>
      <vt:lpstr>Overview</vt:lpstr>
      <vt:lpstr>Definition of ‘High Availability’</vt:lpstr>
      <vt:lpstr>What is the ‘Something’?</vt:lpstr>
      <vt:lpstr>What High Availability is NOT…</vt:lpstr>
      <vt:lpstr>HA is Also NOT DR</vt:lpstr>
      <vt:lpstr>Disaster Recovery Planning</vt:lpstr>
      <vt:lpstr>How To Plan an HA/DR Strategy</vt:lpstr>
      <vt:lpstr>Aim of Requirements Gathering</vt:lpstr>
      <vt:lpstr>#1 Requirement: SLAs</vt:lpstr>
      <vt:lpstr>Downtime SLA</vt:lpstr>
      <vt:lpstr>Data-Loss SLA</vt:lpstr>
      <vt:lpstr>Defining SLAs</vt:lpstr>
      <vt:lpstr>SLA Survey: 24x7 Target</vt:lpstr>
      <vt:lpstr>SLA Survey: 24x7 Actual</vt:lpstr>
      <vt:lpstr>Tracking SLAs</vt:lpstr>
      <vt:lpstr>Assess the Risk of Unavailability</vt:lpstr>
      <vt:lpstr>Site Failure Considerations</vt:lpstr>
      <vt:lpstr>Top Requirements Questions</vt:lpstr>
      <vt:lpstr>What Has to Come Online First?</vt:lpstr>
      <vt:lpstr>Consider Limitations</vt:lpstr>
      <vt:lpstr>Non-Technical Limitations (1)</vt:lpstr>
      <vt:lpstr>Non-Technical Limitations (2)</vt:lpstr>
      <vt:lpstr>Technical Limitations (1)</vt:lpstr>
      <vt:lpstr>Technical Limitations (2)</vt:lpstr>
      <vt:lpstr>Compromise</vt:lpstr>
      <vt:lpstr>A Good Disaster Recovery Plan…</vt:lpstr>
      <vt:lpstr>More DR Planning Considerations</vt:lpstr>
      <vt:lpstr>DR Planning: People Issues</vt:lpstr>
      <vt:lpstr>Examples</vt:lpstr>
      <vt:lpstr>DR Planning Survey (1)</vt:lpstr>
      <vt:lpstr>DR Planning Survey (2)</vt:lpstr>
      <vt:lpstr>Testing</vt:lpstr>
      <vt:lpstr>DR Testing Survey (1)</vt:lpstr>
      <vt:lpstr>DR Testing Survey (2)</vt:lpstr>
      <vt:lpstr>Database Layout Considerations</vt:lpstr>
      <vt:lpstr>Choosing an Appropriate RAID Level</vt:lpstr>
      <vt:lpstr>Essential Database Maintenance</vt:lpstr>
      <vt:lpstr>When to Pick Technologies?</vt:lpstr>
      <vt:lpstr>Evaluating Technologies</vt:lpstr>
      <vt:lpstr>General Resources</vt:lpstr>
      <vt:lpstr>Review</vt:lpstr>
    </vt:vector>
  </TitlesOfParts>
  <Company>SYSolutions,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Database Structures</dc:subject>
  <dc:creator>Kimberly L. Tripp &amp; Paul S. Randal</dc:creator>
  <dc:description>Courses written by and instructed by authorized SQLskills trainers 
http://www.SQLskills.com
Template design: SQLskills.com</dc:description>
  <cp:lastModifiedBy>paul</cp:lastModifiedBy>
  <cp:revision>1934</cp:revision>
  <cp:lastPrinted>2011-04-30T23:59:13Z</cp:lastPrinted>
  <dcterms:created xsi:type="dcterms:W3CDTF">2004-05-26T19:38:49Z</dcterms:created>
  <dcterms:modified xsi:type="dcterms:W3CDTF">2012-08-20T18:20:22Z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