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4"/>
  </p:notesMasterIdLst>
  <p:handoutMasterIdLst>
    <p:handoutMasterId r:id="rId25"/>
  </p:handoutMasterIdLst>
  <p:sldIdLst>
    <p:sldId id="298" r:id="rId2"/>
    <p:sldId id="338" r:id="rId3"/>
    <p:sldId id="529" r:id="rId4"/>
    <p:sldId id="505" r:id="rId5"/>
    <p:sldId id="506" r:id="rId6"/>
    <p:sldId id="508" r:id="rId7"/>
    <p:sldId id="509" r:id="rId8"/>
    <p:sldId id="515" r:id="rId9"/>
    <p:sldId id="516" r:id="rId10"/>
    <p:sldId id="511" r:id="rId11"/>
    <p:sldId id="512" r:id="rId12"/>
    <p:sldId id="495" r:id="rId13"/>
    <p:sldId id="494" r:id="rId14"/>
    <p:sldId id="523" r:id="rId15"/>
    <p:sldId id="524" r:id="rId16"/>
    <p:sldId id="525" r:id="rId17"/>
    <p:sldId id="526" r:id="rId18"/>
    <p:sldId id="527" r:id="rId19"/>
    <p:sldId id="522" r:id="rId20"/>
    <p:sldId id="528" r:id="rId21"/>
    <p:sldId id="459" r:id="rId22"/>
    <p:sldId id="476" r:id="rId23"/>
  </p:sldIdLst>
  <p:sldSz cx="9144000" cy="6858000" type="screen4x3"/>
  <p:notesSz cx="7315200" cy="9601200"/>
  <p:custDataLst>
    <p:tags r:id="rId26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0C0C0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78246" autoAdjust="0"/>
  </p:normalViewPr>
  <p:slideViewPr>
    <p:cSldViewPr snapToGrid="0">
      <p:cViewPr varScale="1">
        <p:scale>
          <a:sx n="89" d="100"/>
          <a:sy n="89" d="100"/>
        </p:scale>
        <p:origin x="-1229" y="-67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000"/>
    </p:cViewPr>
  </p:sorterViewPr>
  <p:notesViewPr>
    <p:cSldViewPr snapToGrid="0">
      <p:cViewPr>
        <p:scale>
          <a:sx n="75" d="100"/>
          <a:sy n="75" d="100"/>
        </p:scale>
        <p:origin x="-4020" y="-76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08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20188"/>
            <a:ext cx="7477125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err="1" smtClean="0">
                <a:latin typeface="Calibri" pitchFamily="34" charset="0"/>
              </a:rPr>
              <a:t>SQLskills</a:t>
            </a:r>
            <a:r>
              <a:rPr lang="en-US" dirty="0" smtClean="0">
                <a:latin typeface="Calibri" pitchFamily="34" charset="0"/>
              </a:rPr>
              <a:t> Immersion Event</a:t>
            </a:r>
            <a:r>
              <a:rPr lang="en-US" b="0" dirty="0" smtClean="0">
                <a:latin typeface="Calibri" pitchFamily="34" charset="0"/>
              </a:rPr>
              <a:t/>
            </a:r>
            <a:br>
              <a:rPr lang="en-US" b="0" dirty="0" smtClean="0">
                <a:latin typeface="Calibri" pitchFamily="34" charset="0"/>
              </a:rPr>
            </a:br>
            <a:r>
              <a:rPr lang="en-US" b="0" dirty="0" smtClean="0">
                <a:latin typeface="Calibri" pitchFamily="34" charset="0"/>
              </a:rPr>
              <a:t>Page </a:t>
            </a:r>
            <a:fld id="{726231B1-EC7A-4FC1-96E9-E3A5007216C4}" type="slidenum">
              <a:rPr lang="en-US" b="0">
                <a:latin typeface="Calibri" pitchFamily="34" charset="0"/>
              </a:rPr>
              <a:pPr>
                <a:defRPr/>
              </a:pPr>
              <a:t>‹#›</a:t>
            </a:fld>
            <a:endParaRPr lang="en-US" b="0" dirty="0">
              <a:latin typeface="Calibri" pitchFamily="34" charset="0"/>
            </a:endParaRPr>
          </a:p>
        </p:txBody>
      </p:sp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725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13767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SQLskills.com. All rights reserved.</a:t>
            </a:r>
            <a:endParaRPr lang="en-US" dirty="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9994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8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chemeClr val="tx1"/>
          </a:solidFill>
        </p:spPr>
        <p:txBody>
          <a:bodyPr rtlCol="0" anchor="ctr" anchorCtr="0"/>
          <a:lstStyle>
            <a:lvl1pPr algn="ctr">
              <a:lnSpc>
                <a:spcPct val="90000"/>
              </a:lnSpc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</p:sldLayoutIdLst>
  <p:transition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jj215886" TargetMode="External"/><Relationship Id="rId2" Type="http://schemas.openxmlformats.org/officeDocument/2006/relationships/hyperlink" Target="http://msdn.microsoft.com/en-us/library/jj19171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sdn.microsoft.com/en-us/library/hh923056" TargetMode="External"/><Relationship Id="rId4" Type="http://schemas.openxmlformats.org/officeDocument/2006/relationships/hyperlink" Target="http://msdn.microsoft.com/en-us/library/jj54241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477328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accent1"/>
                </a:solidFill>
              </a:rPr>
              <a:t>Module 8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Availability Groups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Partial Database Containment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Contained Database Authentication stores credentials inside the database removing the need to manually manage logins across environments or Availability Group nodes</a:t>
            </a:r>
          </a:p>
          <a:p>
            <a:pPr lvl="1"/>
            <a:r>
              <a:rPr lang="en-US" sz="2000" dirty="0" smtClean="0"/>
              <a:t>Requires enabling the 'contained database authentication' </a:t>
            </a:r>
            <a:r>
              <a:rPr lang="en-US" sz="2000" dirty="0" err="1" smtClean="0"/>
              <a:t>sp_configure</a:t>
            </a:r>
            <a:r>
              <a:rPr lang="en-US" sz="2000" dirty="0" smtClean="0"/>
              <a:t> option for the instance</a:t>
            </a:r>
          </a:p>
          <a:p>
            <a:pPr lvl="1"/>
            <a:r>
              <a:rPr lang="en-US" sz="2000" dirty="0" smtClean="0"/>
              <a:t>Individual databases can be converted to a contained database using ALTER DATABASE &lt;</a:t>
            </a:r>
            <a:r>
              <a:rPr lang="en-US" sz="2000" dirty="0" err="1" smtClean="0"/>
              <a:t>database_name</a:t>
            </a:r>
            <a:r>
              <a:rPr lang="en-US" sz="2000" dirty="0" smtClean="0"/>
              <a:t>&gt; SET CONTAINMENT = PARTIAL</a:t>
            </a:r>
          </a:p>
          <a:p>
            <a:pPr lvl="1"/>
            <a:r>
              <a:rPr lang="en-US" sz="2000" dirty="0" smtClean="0"/>
              <a:t>Existing SQL Server Logins can be converted to a contained database user with the </a:t>
            </a:r>
            <a:r>
              <a:rPr lang="en-US" sz="2000" dirty="0" err="1" smtClean="0"/>
              <a:t>sp_migrate_user_to_contained</a:t>
            </a:r>
            <a:r>
              <a:rPr lang="en-US" sz="2000" dirty="0" smtClean="0"/>
              <a:t> system stored procedure</a:t>
            </a:r>
          </a:p>
          <a:p>
            <a:pPr lvl="1"/>
            <a:r>
              <a:rPr lang="en-US" sz="2000" dirty="0" smtClean="0"/>
              <a:t>New contained database users can be created using the new </a:t>
            </a:r>
            <a:r>
              <a:rPr lang="en-US" sz="2000" dirty="0" err="1" smtClean="0"/>
              <a:t>DDL</a:t>
            </a:r>
            <a:r>
              <a:rPr lang="en-US" sz="2000" dirty="0" smtClean="0"/>
              <a:t> feature CREATE USER &lt;username&gt; WITH PASSWORD = ‘password’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19216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Database Containment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Defines an application boundary for development that reduces the instance level dependencies as a part of the development considerations</a:t>
            </a:r>
          </a:p>
          <a:p>
            <a:pPr lvl="1"/>
            <a:r>
              <a:rPr lang="en-US" sz="2000" dirty="0"/>
              <a:t>Temporary </a:t>
            </a:r>
            <a:r>
              <a:rPr lang="en-US" sz="2000" dirty="0" smtClean="0"/>
              <a:t>tables</a:t>
            </a:r>
            <a:endParaRPr lang="en-US" sz="2000" dirty="0"/>
          </a:p>
          <a:p>
            <a:pPr lvl="2"/>
            <a:r>
              <a:rPr lang="en-US" sz="2000" dirty="0" smtClean="0"/>
              <a:t>Use </a:t>
            </a:r>
            <a:r>
              <a:rPr lang="en-US" sz="2000" dirty="0"/>
              <a:t>the collation of the contained database instead of the tempdb collation</a:t>
            </a:r>
          </a:p>
          <a:p>
            <a:pPr lvl="2"/>
            <a:r>
              <a:rPr lang="en-US" sz="2000" dirty="0" smtClean="0"/>
              <a:t>Cannot contain named constraints, or refer </a:t>
            </a:r>
            <a:r>
              <a:rPr lang="en-US" sz="2000" dirty="0"/>
              <a:t>to user-defined types, XML schema collections, or user-defined functions</a:t>
            </a:r>
          </a:p>
          <a:p>
            <a:pPr lvl="1"/>
            <a:r>
              <a:rPr lang="en-US" sz="2000" dirty="0" smtClean="0"/>
              <a:t>Instance-level features like replication</a:t>
            </a:r>
            <a:r>
              <a:rPr lang="en-US" sz="2000" dirty="0"/>
              <a:t>, change data capture, or change tracking can not be </a:t>
            </a:r>
            <a:r>
              <a:rPr lang="en-US" sz="2000" dirty="0" smtClean="0"/>
              <a:t>used</a:t>
            </a:r>
          </a:p>
          <a:p>
            <a:pPr lvl="1"/>
            <a:r>
              <a:rPr lang="en-US" sz="2000" dirty="0" smtClean="0"/>
              <a:t>Feature usage that crosses the application boundary can be tracked with </a:t>
            </a:r>
            <a:r>
              <a:rPr lang="en-US" sz="2000" dirty="0" err="1" smtClean="0"/>
              <a:t>sys.dm_db_uncontained_entities</a:t>
            </a:r>
            <a:r>
              <a:rPr lang="en-US" sz="2000" dirty="0" smtClean="0"/>
              <a:t> or the </a:t>
            </a:r>
            <a:r>
              <a:rPr lang="en-US" sz="2000" dirty="0" err="1" smtClean="0"/>
              <a:t>database_uncontained</a:t>
            </a:r>
            <a:r>
              <a:rPr lang="en-US" sz="2000" dirty="0" smtClean="0"/>
              <a:t> usage Extended Event</a:t>
            </a:r>
          </a:p>
          <a:p>
            <a:pPr lvl="1"/>
            <a:r>
              <a:rPr lang="en-US" sz="2000" dirty="0" smtClean="0"/>
              <a:t>Any Dynamic </a:t>
            </a:r>
            <a:r>
              <a:rPr lang="en-US" sz="2000" dirty="0"/>
              <a:t>SQL </a:t>
            </a:r>
            <a:r>
              <a:rPr lang="en-US" sz="2000" dirty="0" smtClean="0"/>
              <a:t>used will </a:t>
            </a:r>
            <a:r>
              <a:rPr lang="en-US" sz="2000" dirty="0"/>
              <a:t>be flagged as uncontained usage </a:t>
            </a:r>
            <a:r>
              <a:rPr lang="en-US" sz="2000" dirty="0" smtClean="0"/>
              <a:t>since </a:t>
            </a:r>
            <a:r>
              <a:rPr lang="en-US" sz="2000" dirty="0"/>
              <a:t>its actual containment cannot be determined until run time</a:t>
            </a:r>
            <a:endParaRPr lang="en-US" sz="20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452791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Cross-Database Transactions 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As with database mirroring, cross-database transactions and distributed transactions for availability group databases are ‘not supported’</a:t>
            </a:r>
          </a:p>
          <a:p>
            <a:r>
              <a:rPr lang="en-US" sz="2400" dirty="0" smtClean="0"/>
              <a:t>For cross-database transactions, each database commits independently, even for databases in the same availability group, as a failover can happen after one database commits a transaction but the other database does not</a:t>
            </a:r>
          </a:p>
          <a:p>
            <a:r>
              <a:rPr lang="en-US" sz="2400" dirty="0" smtClean="0"/>
              <a:t>For distributed transactions, post-failover the new primary replica can’t connect to the distributed transaction coordinator of the prior primary replica (unable to get transaction status)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628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Migrating from Database Mirroring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Non-SQL Server staff must be involved as there are </a:t>
            </a:r>
            <a:r>
              <a:rPr lang="en-US" sz="2400" dirty="0" err="1" smtClean="0"/>
              <a:t>WSFC</a:t>
            </a:r>
            <a:r>
              <a:rPr lang="en-US" sz="2400" dirty="0" smtClean="0"/>
              <a:t>, networking, and storage considerations</a:t>
            </a:r>
          </a:p>
          <a:p>
            <a:r>
              <a:rPr lang="en-US" sz="2400" dirty="0" smtClean="0"/>
              <a:t>Relying on transparent client redirect? </a:t>
            </a:r>
          </a:p>
          <a:p>
            <a:pPr lvl="1"/>
            <a:r>
              <a:rPr lang="en-US" sz="2000" dirty="0" smtClean="0"/>
              <a:t>Once you move past a second replica, you’ll need to move to an AG Listener or other approach</a:t>
            </a:r>
          </a:p>
          <a:p>
            <a:r>
              <a:rPr lang="en-US" sz="2400" dirty="0" smtClean="0"/>
              <a:t>Existing database mirroring sessions?</a:t>
            </a:r>
          </a:p>
          <a:p>
            <a:pPr lvl="1"/>
            <a:r>
              <a:rPr lang="en-US" sz="2000" dirty="0" smtClean="0"/>
              <a:t>SQL Server instances need to exist on nodes of the same WSFC</a:t>
            </a:r>
          </a:p>
          <a:p>
            <a:pPr lvl="2"/>
            <a:r>
              <a:rPr lang="en-US" sz="1600" dirty="0" smtClean="0"/>
              <a:t>New considerations around WSFC Quorum Mode and Node Votes</a:t>
            </a:r>
          </a:p>
          <a:p>
            <a:pPr lvl="1"/>
            <a:r>
              <a:rPr lang="en-US" sz="2000" dirty="0" smtClean="0"/>
              <a:t>Shared storage is NOT required – can use non-shared</a:t>
            </a:r>
          </a:p>
          <a:p>
            <a:pPr lvl="2"/>
            <a:r>
              <a:rPr lang="en-US" sz="1600" dirty="0" smtClean="0"/>
              <a:t>New considerations around </a:t>
            </a:r>
            <a:r>
              <a:rPr lang="en-US" sz="1600" dirty="0" err="1" smtClean="0"/>
              <a:t>async</a:t>
            </a:r>
            <a:r>
              <a:rPr lang="en-US" sz="1600" dirty="0" smtClean="0"/>
              <a:t> shared storage in WSFCs</a:t>
            </a:r>
          </a:p>
          <a:p>
            <a:pPr lvl="1"/>
            <a:r>
              <a:rPr lang="en-US" sz="2000" dirty="0" smtClean="0"/>
              <a:t>Enable AlwaysOn HA for each SQL Server service (requires restart)</a:t>
            </a:r>
          </a:p>
          <a:p>
            <a:pPr lvl="1"/>
            <a:r>
              <a:rPr lang="en-US" sz="2000" dirty="0" smtClean="0"/>
              <a:t>Remove Database Mirroring (SET PARTNER OFF) on principal</a:t>
            </a:r>
          </a:p>
          <a:p>
            <a:pPr lvl="1"/>
            <a:r>
              <a:rPr lang="en-US" sz="2000" dirty="0" smtClean="0"/>
              <a:t>Temporarily stop log backup jobs on principal database</a:t>
            </a:r>
          </a:p>
          <a:p>
            <a:pPr lvl="1"/>
            <a:r>
              <a:rPr lang="en-US" sz="2000" dirty="0" smtClean="0"/>
              <a:t>Create AG on principal instance and the existing “mirror” recovering database(s) can be “joined only” to w/o having to restore again</a:t>
            </a:r>
          </a:p>
          <a:p>
            <a:pPr lvl="1"/>
            <a:r>
              <a:rPr lang="en-US" sz="2000" dirty="0" smtClean="0"/>
              <a:t>Create AG Listener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5357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Quorum Model and Node Votes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Quorum model is managed via the WSFC</a:t>
            </a:r>
          </a:p>
          <a:p>
            <a:pPr lvl="1"/>
            <a:r>
              <a:rPr lang="en-US" sz="2000" dirty="0" smtClean="0"/>
              <a:t>Number of ‘elements’ needed to keep the </a:t>
            </a:r>
            <a:r>
              <a:rPr lang="en-US" sz="2000" dirty="0" err="1" smtClean="0"/>
              <a:t>WSFC</a:t>
            </a:r>
            <a:r>
              <a:rPr lang="en-US" sz="2000" dirty="0" smtClean="0"/>
              <a:t> running, and also avoid ‘split brain’ by ensuring majority of elements are visible</a:t>
            </a:r>
          </a:p>
          <a:p>
            <a:r>
              <a:rPr lang="en-US" sz="2400" dirty="0" smtClean="0"/>
              <a:t>Must consider non-shared vs. shared-storage models</a:t>
            </a:r>
          </a:p>
          <a:p>
            <a:pPr lvl="1"/>
            <a:r>
              <a:rPr lang="en-US" sz="2000" dirty="0" smtClean="0"/>
              <a:t>Node and Disk Majority (shared disk)</a:t>
            </a:r>
          </a:p>
          <a:p>
            <a:pPr lvl="1"/>
            <a:r>
              <a:rPr lang="en-US" sz="2000" dirty="0" smtClean="0"/>
              <a:t>No Majority: Disk Only (shared disk)</a:t>
            </a:r>
          </a:p>
          <a:p>
            <a:pPr lvl="1"/>
            <a:r>
              <a:rPr lang="en-US" sz="2000" dirty="0" smtClean="0"/>
              <a:t>Node Majority</a:t>
            </a:r>
          </a:p>
          <a:p>
            <a:pPr lvl="1"/>
            <a:r>
              <a:rPr lang="en-US" sz="2000" dirty="0" smtClean="0"/>
              <a:t>Node and File Share Majority</a:t>
            </a:r>
          </a:p>
          <a:p>
            <a:r>
              <a:rPr lang="en-US" sz="2400" dirty="0" smtClean="0"/>
              <a:t>By default every node has a ‘vote’ in quorum, but this may not be appropriate for your topology</a:t>
            </a:r>
          </a:p>
          <a:p>
            <a:pPr lvl="1"/>
            <a:r>
              <a:rPr lang="en-US" sz="2000" dirty="0" smtClean="0"/>
              <a:t>Example: </a:t>
            </a:r>
            <a:r>
              <a:rPr lang="en-US" sz="2000" dirty="0"/>
              <a:t>you may only want nodes in the primary data centers to have votes, and then no votes in the disaster recovery data center</a:t>
            </a:r>
          </a:p>
          <a:p>
            <a:pPr lvl="1"/>
            <a:r>
              <a:rPr lang="en-US" sz="2000" dirty="0" smtClean="0"/>
              <a:t>Windows Server hotfix KB 2494036 allows assignment of votes via NodeWeight property</a:t>
            </a:r>
          </a:p>
          <a:p>
            <a:pPr lvl="2"/>
            <a:r>
              <a:rPr lang="en-US" sz="2000" dirty="0" smtClean="0"/>
              <a:t>Can configure PowerShell </a:t>
            </a:r>
            <a:r>
              <a:rPr lang="en-US" sz="2000" dirty="0" err="1" smtClean="0"/>
              <a:t>cmdlet</a:t>
            </a:r>
            <a:r>
              <a:rPr lang="en-US" sz="2000" dirty="0" smtClean="0"/>
              <a:t> or Cluster.exe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097736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Node Votes Example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73465" y="5781572"/>
            <a:ext cx="873380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Source: </a:t>
            </a:r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“Building a High Availability and Disaster Recovery Solution using AlwaysOn Availability Groups (Joe Sack, Sanjay </a:t>
            </a:r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Mishra), http://bit.ly/L9RbLg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326353"/>
              </p:ext>
            </p:extLst>
          </p:nvPr>
        </p:nvGraphicFramePr>
        <p:xfrm>
          <a:off x="273465" y="1398363"/>
          <a:ext cx="8367457" cy="4623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Visio" r:id="rId3" imgW="4960890" imgH="2740883" progId="Visio.Drawing.11">
                  <p:embed/>
                </p:oleObj>
              </mc:Choice>
              <mc:Fallback>
                <p:oleObj name="Visio" r:id="rId3" imgW="4960890" imgH="2740883" progId="Visio.Drawing.11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465" y="1398363"/>
                        <a:ext cx="8367457" cy="46232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219734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Asymmetric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Consider a scenario where you have an AG that has replicas on two SQL FCIs across a multi-site WSFC…</a:t>
            </a:r>
          </a:p>
          <a:p>
            <a:r>
              <a:rPr lang="en-US" sz="2400" dirty="0" smtClean="0"/>
              <a:t>Shared storage on the primary data center may not be visible to storage on the second data center </a:t>
            </a:r>
          </a:p>
          <a:p>
            <a:r>
              <a:rPr lang="en-US" sz="2400" dirty="0" smtClean="0"/>
              <a:t>Functionality to share storage between just a subset of nodes is called asymmetric storage</a:t>
            </a:r>
          </a:p>
          <a:p>
            <a:pPr lvl="1"/>
            <a:r>
              <a:rPr lang="en-US" sz="2000" dirty="0" smtClean="0"/>
              <a:t>Symmetric storage used to be required</a:t>
            </a:r>
          </a:p>
          <a:p>
            <a:r>
              <a:rPr lang="en-US" sz="2400" dirty="0" smtClean="0"/>
              <a:t>Asymmetric storage supported in Windows Server 2008 R2 SP1 and Windows Server 2008 via hot-fix (KB 976097)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85097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FCI for HA and AG for DR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29012" y="5160686"/>
            <a:ext cx="831933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Source: “AlwaysOn Architecture Guide: Building a High Availability and Disaster Recovery Solution by Using Failover Cluster Instances and Availability Groups (Joe Sack, Sanjay Mishra), http://bit.ly/Rjql54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3878" y="1401507"/>
            <a:ext cx="8396244" cy="351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29757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FCI + AG Vote Assignments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29012" y="5160686"/>
            <a:ext cx="831933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Source: “AlwaysOn Architecture Guide: Building a High Availability and Disaster Recovery Solution by Using Failover Cluster Instances and Availability Groups (Joe Sack, Sanjay Mishra), http://bit.ly/Rjql54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1149" y="1247687"/>
            <a:ext cx="8481702" cy="378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13167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Collaboration is </a:t>
            </a:r>
            <a:r>
              <a:rPr lang="en-US" smtClean="0"/>
              <a:t>a 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Not just for initial configuration, but for high availability and disaster recovery scenarios</a:t>
            </a:r>
            <a:endParaRPr lang="en-US" dirty="0"/>
          </a:p>
          <a:p>
            <a:pPr lvl="1"/>
            <a:r>
              <a:rPr lang="en-US" sz="2000" dirty="0" smtClean="0"/>
              <a:t>DBA, Windows Server, network, storage</a:t>
            </a:r>
          </a:p>
          <a:p>
            <a:pPr lvl="1"/>
            <a:r>
              <a:rPr lang="en-US" sz="2000" dirty="0"/>
              <a:t>More involved than </a:t>
            </a:r>
            <a:r>
              <a:rPr lang="en-US" sz="2000" dirty="0" smtClean="0"/>
              <a:t>database mirroring</a:t>
            </a:r>
            <a:endParaRPr lang="en-US" sz="2000" dirty="0"/>
          </a:p>
          <a:p>
            <a:r>
              <a:rPr lang="en-US" sz="2400" dirty="0" smtClean="0"/>
              <a:t>Disaster-recovery scenario definitely requires a run-book and a detailed assignment of duties, for example, on bringing up service at the disaster recovery data center:</a:t>
            </a:r>
          </a:p>
          <a:p>
            <a:pPr lvl="1"/>
            <a:r>
              <a:rPr lang="en-US" sz="2000" dirty="0" smtClean="0"/>
              <a:t>Confirm state of primary data center </a:t>
            </a:r>
            <a:r>
              <a:rPr lang="en-US" sz="2000" dirty="0"/>
              <a:t>(DBA, Windows, </a:t>
            </a:r>
            <a:r>
              <a:rPr lang="en-US" sz="2000" dirty="0" smtClean="0"/>
              <a:t>network</a:t>
            </a:r>
            <a:r>
              <a:rPr lang="en-US" sz="2000" dirty="0"/>
              <a:t>)</a:t>
            </a:r>
          </a:p>
          <a:p>
            <a:pPr lvl="1"/>
            <a:r>
              <a:rPr lang="en-US" sz="2000" dirty="0" smtClean="0"/>
              <a:t>Force quorum on DR site node (Windows)</a:t>
            </a:r>
          </a:p>
          <a:p>
            <a:pPr lvl="1"/>
            <a:r>
              <a:rPr lang="en-US" sz="2000" dirty="0" smtClean="0"/>
              <a:t>Force AG group to DR site (DBA)</a:t>
            </a:r>
          </a:p>
          <a:p>
            <a:pPr lvl="1"/>
            <a:r>
              <a:rPr lang="en-US" sz="2000" dirty="0" smtClean="0"/>
              <a:t>Add votes to DR nodes (Windows)</a:t>
            </a:r>
          </a:p>
          <a:p>
            <a:pPr marL="576263" lvl="1" indent="0">
              <a:buNone/>
            </a:pPr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8977751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</p:txBody>
      </p:sp>
      <p:sp>
        <p:nvSpPr>
          <p:cNvPr id="3317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Availability Group overview</a:t>
            </a:r>
          </a:p>
          <a:p>
            <a:r>
              <a:rPr lang="en-US" sz="2800" dirty="0" smtClean="0"/>
              <a:t>Readable </a:t>
            </a:r>
            <a:r>
              <a:rPr lang="en-US" sz="2800" dirty="0" err="1" smtClean="0"/>
              <a:t>secondaries</a:t>
            </a:r>
            <a:endParaRPr lang="en-US" sz="2800" dirty="0"/>
          </a:p>
          <a:p>
            <a:r>
              <a:rPr lang="en-US" sz="2800" dirty="0"/>
              <a:t>Application </a:t>
            </a:r>
            <a:r>
              <a:rPr lang="en-US" sz="2800" dirty="0" smtClean="0"/>
              <a:t>connection support</a:t>
            </a:r>
            <a:endParaRPr lang="en-US" sz="2800" dirty="0"/>
          </a:p>
          <a:p>
            <a:r>
              <a:rPr lang="en-US" sz="2800" dirty="0" smtClean="0"/>
              <a:t>Partial database containment</a:t>
            </a:r>
            <a:endParaRPr lang="en-US" sz="2800" dirty="0"/>
          </a:p>
          <a:p>
            <a:r>
              <a:rPr lang="en-US" sz="2800" dirty="0"/>
              <a:t>Migrating from </a:t>
            </a:r>
            <a:r>
              <a:rPr lang="en-US" sz="2800" dirty="0" smtClean="0"/>
              <a:t>database mirroring</a:t>
            </a:r>
            <a:endParaRPr lang="en-US" sz="2800" dirty="0"/>
          </a:p>
          <a:p>
            <a:r>
              <a:rPr lang="en-US" sz="2800" dirty="0"/>
              <a:t>Quorum </a:t>
            </a:r>
            <a:r>
              <a:rPr lang="en-US" sz="2800" dirty="0" smtClean="0"/>
              <a:t>model and node votes</a:t>
            </a:r>
            <a:endParaRPr lang="en-US" sz="2800" dirty="0"/>
          </a:p>
          <a:p>
            <a:r>
              <a:rPr lang="en-US" sz="2800" dirty="0"/>
              <a:t>Asymmetric </a:t>
            </a:r>
            <a:r>
              <a:rPr lang="en-US" sz="2800" dirty="0" smtClean="0"/>
              <a:t>storage considerations</a:t>
            </a:r>
            <a:endParaRPr lang="en-US" sz="2800" dirty="0"/>
          </a:p>
          <a:p>
            <a:r>
              <a:rPr lang="en-US" sz="2800" dirty="0" smtClean="0"/>
              <a:t>Demos!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Latest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AGs </a:t>
            </a:r>
            <a:r>
              <a:rPr lang="en-US" sz="2400" dirty="0"/>
              <a:t>on Windows Server 2008 </a:t>
            </a:r>
            <a:r>
              <a:rPr lang="en-US" sz="2400" dirty="0" smtClean="0"/>
              <a:t>R2 may have excessively long failover times</a:t>
            </a:r>
          </a:p>
          <a:p>
            <a:pPr lvl="1"/>
            <a:r>
              <a:rPr lang="en-US" sz="2000" dirty="0" smtClean="0"/>
              <a:t>See KB 2687741 Windows Server 2008 R2 hotfix</a:t>
            </a:r>
          </a:p>
          <a:p>
            <a:r>
              <a:rPr lang="en-US" sz="2400" dirty="0" smtClean="0"/>
              <a:t>Check future SQL Server 2012 cumulative updates and upcoming SP1 for AG related fixes as well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91205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Availability Group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Whitepapers</a:t>
            </a:r>
          </a:p>
          <a:p>
            <a:pPr lvl="1"/>
            <a:r>
              <a:rPr lang="en-US" sz="2000" dirty="0"/>
              <a:t>AlwaysOn Architecture Guide: Building a High Availability and Disaster Recovery Solution by Using AlwaysOn Availability Groups</a:t>
            </a:r>
          </a:p>
          <a:p>
            <a:pPr lvl="2"/>
            <a:r>
              <a:rPr lang="en-US" sz="1600" dirty="0">
                <a:hlinkClick r:id="rId2"/>
              </a:rPr>
              <a:t>http</a:t>
            </a:r>
            <a:r>
              <a:rPr lang="en-US" sz="1600">
                <a:hlinkClick r:id="rId2"/>
              </a:rPr>
              <a:t>://</a:t>
            </a:r>
            <a:r>
              <a:rPr lang="en-US" sz="1600" smtClean="0">
                <a:hlinkClick r:id="rId2"/>
              </a:rPr>
              <a:t>msdn.microsoft.com/en-us/library/jj191711</a:t>
            </a:r>
            <a:endParaRPr lang="en-US" sz="1600" dirty="0" smtClean="0"/>
          </a:p>
          <a:p>
            <a:pPr lvl="1"/>
            <a:r>
              <a:rPr lang="en-US" sz="2000" dirty="0"/>
              <a:t>AlwaysOn Architecture Guide: Building a High Availability and Disaster Recovery Solution by Using Failover Cluster Instances and Availability Groups </a:t>
            </a:r>
            <a:endParaRPr lang="en-US" sz="2000" dirty="0" smtClean="0"/>
          </a:p>
          <a:p>
            <a:pPr lvl="2"/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msdn.microsoft.com/en-us/library/jj215886</a:t>
            </a:r>
            <a:endParaRPr lang="en-US" sz="1600" dirty="0" smtClean="0"/>
          </a:p>
          <a:p>
            <a:pPr lvl="1"/>
            <a:r>
              <a:rPr lang="en-US" sz="2000" dirty="0"/>
              <a:t>AlwaysOn Solution Guide: Offloading Read-Only Workloads to Secondary Replicas</a:t>
            </a:r>
          </a:p>
          <a:p>
            <a:pPr lvl="2"/>
            <a:r>
              <a:rPr lang="en-US" sz="1600" dirty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msdn.microsoft.com/en-us/library/jj542414</a:t>
            </a:r>
            <a:endParaRPr lang="en-US" sz="1600" dirty="0" smtClean="0"/>
          </a:p>
          <a:p>
            <a:pPr lvl="1"/>
            <a:r>
              <a:rPr lang="en-US" sz="2000" dirty="0" smtClean="0"/>
              <a:t>Keep an eye out for new migration guides from Microsoft here:</a:t>
            </a:r>
          </a:p>
          <a:p>
            <a:pPr lvl="2"/>
            <a:r>
              <a:rPr lang="en-US" sz="1600" dirty="0">
                <a:hlinkClick r:id="rId5"/>
              </a:rPr>
              <a:t>http://</a:t>
            </a:r>
            <a:r>
              <a:rPr lang="en-US" sz="1600" dirty="0" smtClean="0">
                <a:hlinkClick r:id="rId5"/>
              </a:rPr>
              <a:t>msdn.microsoft.com/en-us/library/hh923056</a:t>
            </a:r>
            <a:r>
              <a:rPr lang="en-US" sz="1600" dirty="0" smtClean="0"/>
              <a:t> </a:t>
            </a:r>
          </a:p>
          <a:p>
            <a:pPr lvl="2"/>
            <a:endParaRPr lang="en-US" sz="16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</a:t>
            </a:r>
            <a:endParaRPr lang="en-US" dirty="0" smtClean="0"/>
          </a:p>
        </p:txBody>
      </p:sp>
      <p:sp>
        <p:nvSpPr>
          <p:cNvPr id="3317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Availability Group overview</a:t>
            </a:r>
          </a:p>
          <a:p>
            <a:r>
              <a:rPr lang="en-US" dirty="0" smtClean="0"/>
              <a:t>Readable </a:t>
            </a:r>
            <a:r>
              <a:rPr lang="en-US" dirty="0" err="1" smtClean="0"/>
              <a:t>secondaries</a:t>
            </a:r>
            <a:endParaRPr lang="en-US" dirty="0" smtClean="0"/>
          </a:p>
          <a:p>
            <a:r>
              <a:rPr lang="en-US" dirty="0" smtClean="0"/>
              <a:t>Application connection support</a:t>
            </a:r>
          </a:p>
          <a:p>
            <a:r>
              <a:rPr lang="en-US" dirty="0" smtClean="0"/>
              <a:t>Partial database containment</a:t>
            </a:r>
          </a:p>
          <a:p>
            <a:r>
              <a:rPr lang="en-US" dirty="0" smtClean="0"/>
              <a:t>Migrating from Database Mirroring</a:t>
            </a:r>
          </a:p>
          <a:p>
            <a:r>
              <a:rPr lang="en-US" dirty="0" smtClean="0"/>
              <a:t>Quorum model and node votes</a:t>
            </a:r>
          </a:p>
          <a:p>
            <a:r>
              <a:rPr lang="en-US" dirty="0" smtClean="0"/>
              <a:t>Asymmetric storage considerations</a:t>
            </a:r>
          </a:p>
          <a:p>
            <a:r>
              <a:rPr lang="en-US" dirty="0" smtClean="0"/>
              <a:t>Demos!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Availability 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Availability group </a:t>
            </a:r>
            <a:r>
              <a:rPr lang="en-US" sz="2400" dirty="0" smtClean="0"/>
              <a:t>contains one or more user databases that fail over together</a:t>
            </a:r>
          </a:p>
          <a:p>
            <a:pPr lvl="1"/>
            <a:r>
              <a:rPr lang="en-US" sz="2400" b="1" dirty="0" smtClean="0"/>
              <a:t>Availability database </a:t>
            </a:r>
            <a:r>
              <a:rPr lang="en-US" sz="2400" dirty="0" smtClean="0"/>
              <a:t>is a database that belongs to an availability group</a:t>
            </a:r>
          </a:p>
          <a:p>
            <a:pPr lvl="2"/>
            <a:r>
              <a:rPr lang="en-US" b="1" dirty="0" smtClean="0"/>
              <a:t>Primary database </a:t>
            </a:r>
            <a:r>
              <a:rPr lang="en-US" dirty="0" smtClean="0"/>
              <a:t>is the read-write copy (limit 1)</a:t>
            </a:r>
          </a:p>
          <a:p>
            <a:pPr lvl="2"/>
            <a:r>
              <a:rPr lang="en-US" b="1" dirty="0" smtClean="0"/>
              <a:t>Secondary database </a:t>
            </a:r>
            <a:r>
              <a:rPr lang="en-US" dirty="0" smtClean="0"/>
              <a:t>is the read-only or non-readable copy (limit 4)</a:t>
            </a:r>
          </a:p>
          <a:p>
            <a:r>
              <a:rPr lang="en-US" sz="2400" b="1" dirty="0" smtClean="0"/>
              <a:t>Availability replica </a:t>
            </a:r>
            <a:r>
              <a:rPr lang="en-US" sz="2400" dirty="0" smtClean="0"/>
              <a:t>is the SQL Server instance (standalone or SQL FCI) that hosts the availability databases</a:t>
            </a:r>
          </a:p>
          <a:p>
            <a:pPr lvl="1"/>
            <a:r>
              <a:rPr lang="en-US" sz="2000" b="1" dirty="0" smtClean="0"/>
              <a:t>Primary replica </a:t>
            </a:r>
            <a:r>
              <a:rPr lang="en-US" sz="2000" dirty="0" smtClean="0"/>
              <a:t>hosts the read-write</a:t>
            </a:r>
          </a:p>
          <a:p>
            <a:pPr lvl="1"/>
            <a:r>
              <a:rPr lang="en-US" sz="2000" b="1" dirty="0" smtClean="0"/>
              <a:t>Secondary replica(s) </a:t>
            </a:r>
            <a:r>
              <a:rPr lang="en-US" sz="2000" dirty="0" smtClean="0"/>
              <a:t>host the secondary copies hosting the read-write availability databases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4080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Availability Group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Multiple </a:t>
            </a:r>
            <a:r>
              <a:rPr lang="en-US" sz="2400" dirty="0" smtClean="0"/>
              <a:t>user-database </a:t>
            </a:r>
            <a:r>
              <a:rPr lang="en-US" sz="2400" dirty="0"/>
              <a:t>coordinated failover for applications that require multiple databases on a single instance </a:t>
            </a:r>
          </a:p>
          <a:p>
            <a:pPr marL="576263" lvl="1" indent="0">
              <a:buNone/>
            </a:pPr>
            <a:endParaRPr lang="en-US" sz="2000" dirty="0" smtClean="0"/>
          </a:p>
          <a:p>
            <a:pPr lvl="0"/>
            <a:r>
              <a:rPr lang="en-US" sz="2400" dirty="0" smtClean="0"/>
              <a:t>Availability Group Listeners support </a:t>
            </a:r>
            <a:r>
              <a:rPr lang="en-US" sz="2400" dirty="0"/>
              <a:t>automatic client redirection to the primary replica or redirection to available readable </a:t>
            </a:r>
            <a:r>
              <a:rPr lang="en-US" sz="2400" dirty="0" smtClean="0"/>
              <a:t>secondaries</a:t>
            </a:r>
          </a:p>
          <a:p>
            <a:pPr lvl="1"/>
            <a:r>
              <a:rPr lang="en-US" sz="2000" dirty="0" smtClean="0"/>
              <a:t>Remove </a:t>
            </a:r>
            <a:r>
              <a:rPr lang="en-US" sz="2000" dirty="0"/>
              <a:t>the need to designate a failover partner in the client connection string</a:t>
            </a:r>
            <a:r>
              <a:rPr lang="en-US" sz="2000" dirty="0" smtClean="0"/>
              <a:t>.</a:t>
            </a:r>
          </a:p>
          <a:p>
            <a:pPr marL="576263" lvl="1" indent="0">
              <a:buNone/>
            </a:pPr>
            <a:endParaRPr lang="en-US" sz="2000" dirty="0"/>
          </a:p>
          <a:p>
            <a:pPr lvl="0"/>
            <a:r>
              <a:rPr lang="en-US" sz="2400" dirty="0" smtClean="0"/>
              <a:t>Secondary </a:t>
            </a:r>
            <a:r>
              <a:rPr lang="en-US" sz="2400" dirty="0"/>
              <a:t>replicas can also be configured to permit read-only </a:t>
            </a:r>
            <a:r>
              <a:rPr lang="en-US" sz="2400" dirty="0" smtClean="0"/>
              <a:t>workloads, with low latency updates from the primary</a:t>
            </a:r>
          </a:p>
          <a:p>
            <a:pPr lvl="1"/>
            <a:r>
              <a:rPr lang="en-US" sz="2000" dirty="0" smtClean="0"/>
              <a:t>Offload </a:t>
            </a:r>
            <a:r>
              <a:rPr lang="en-US" sz="2000" dirty="0"/>
              <a:t>full </a:t>
            </a:r>
            <a:r>
              <a:rPr lang="en-US" sz="2000" dirty="0" smtClean="0"/>
              <a:t>(copy-only) database </a:t>
            </a:r>
            <a:r>
              <a:rPr lang="en-US" sz="2000" dirty="0"/>
              <a:t>and transaction log backup </a:t>
            </a:r>
            <a:r>
              <a:rPr lang="en-US" sz="2000" dirty="0" smtClean="0"/>
              <a:t>operations, but no log shipping ‘delayed apply’</a:t>
            </a:r>
            <a:endParaRPr lang="en-US" sz="20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62262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Availability Group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Leverages WSFC for health detection, failover coordination, and to provide the Availability Group Listener functionality for connectivity across any node</a:t>
            </a:r>
          </a:p>
          <a:p>
            <a:pPr lvl="1"/>
            <a:r>
              <a:rPr lang="en-US" sz="2000" dirty="0" smtClean="0"/>
              <a:t>You can use standalone instances or </a:t>
            </a:r>
            <a:r>
              <a:rPr lang="en-US" sz="2000" dirty="0"/>
              <a:t>SQL FCIs </a:t>
            </a:r>
            <a:endParaRPr lang="en-US" sz="2000" dirty="0" smtClean="0"/>
          </a:p>
          <a:p>
            <a:pPr lvl="1"/>
            <a:r>
              <a:rPr lang="en-US" sz="2000" dirty="0" smtClean="0"/>
              <a:t>Using SQL FCIs means no automatic failover of the AG</a:t>
            </a:r>
          </a:p>
          <a:p>
            <a:r>
              <a:rPr lang="en-US" sz="2400" dirty="0" smtClean="0"/>
              <a:t>Up to 5 nodes (replicas) per Availability Group</a:t>
            </a:r>
          </a:p>
          <a:p>
            <a:pPr lvl="1"/>
            <a:r>
              <a:rPr lang="en-US" sz="2000" dirty="0" smtClean="0"/>
              <a:t>1 primary</a:t>
            </a:r>
          </a:p>
          <a:p>
            <a:pPr lvl="1"/>
            <a:r>
              <a:rPr lang="en-US" sz="2000" dirty="0" smtClean="0"/>
              <a:t>Up to 4 secondary</a:t>
            </a:r>
          </a:p>
          <a:p>
            <a:r>
              <a:rPr lang="en-US" sz="2400" dirty="0" smtClean="0"/>
              <a:t>Modes:</a:t>
            </a:r>
          </a:p>
          <a:p>
            <a:pPr lvl="1"/>
            <a:r>
              <a:rPr lang="en-US" sz="2000" dirty="0" smtClean="0"/>
              <a:t>Availability = synchronous or asynchronous commit</a:t>
            </a:r>
          </a:p>
          <a:p>
            <a:pPr lvl="2"/>
            <a:r>
              <a:rPr lang="en-US" sz="2000" dirty="0" smtClean="0"/>
              <a:t>Two replicas can be synchronous with automated failover</a:t>
            </a:r>
          </a:p>
          <a:p>
            <a:pPr lvl="3"/>
            <a:r>
              <a:rPr lang="en-US" sz="1600" dirty="0" smtClean="0"/>
              <a:t>One additional synchronous replica allowed with manual failover</a:t>
            </a:r>
          </a:p>
          <a:p>
            <a:pPr lvl="2"/>
            <a:r>
              <a:rPr lang="en-US" sz="2000" dirty="0" smtClean="0"/>
              <a:t>Asynchronous replicas can exist in remote data centers, replacing DBM + LS solutions with full AG solutions</a:t>
            </a:r>
          </a:p>
          <a:p>
            <a:pPr lvl="1"/>
            <a:r>
              <a:rPr lang="en-US" sz="2000" dirty="0" smtClean="0"/>
              <a:t>Failover = automatic or manual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303462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Readable Secondaries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Allow offloading of read-only workloads to secondary replicas in the environment</a:t>
            </a:r>
          </a:p>
          <a:p>
            <a:r>
              <a:rPr lang="en-US" sz="2400" dirty="0" smtClean="0"/>
              <a:t>Uses snapshot isolation to avoid blocking replay of transactions on the secondary</a:t>
            </a:r>
          </a:p>
          <a:p>
            <a:r>
              <a:rPr lang="en-US" sz="2400" dirty="0" smtClean="0"/>
              <a:t>If additional statistics are required, they are created as temporary objects in tempdb</a:t>
            </a:r>
          </a:p>
          <a:p>
            <a:r>
              <a:rPr lang="en-US" sz="2400" dirty="0" smtClean="0"/>
              <a:t>If additional  indexes are required, the must be created in the primary database</a:t>
            </a:r>
          </a:p>
          <a:p>
            <a:r>
              <a:rPr lang="en-US" sz="2400" dirty="0"/>
              <a:t>Allows offloading of log backups to secondary replicas</a:t>
            </a:r>
          </a:p>
          <a:p>
            <a:r>
              <a:rPr lang="en-US" sz="2400" dirty="0"/>
              <a:t>All log backups form a single chain regardless of what server the backup occurred from</a:t>
            </a:r>
          </a:p>
          <a:p>
            <a:r>
              <a:rPr lang="en-US" sz="2400" dirty="0"/>
              <a:t>FULL backups allowed with COPY_ONLY</a:t>
            </a:r>
          </a:p>
          <a:p>
            <a:pPr marL="0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873589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Application Connection Failover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Clients connect using the Availability Group Listener Virtual Network Name</a:t>
            </a:r>
          </a:p>
          <a:p>
            <a:r>
              <a:rPr lang="en-US" sz="2400" dirty="0" smtClean="0"/>
              <a:t>Can specify the Application Intent=</a:t>
            </a:r>
            <a:r>
              <a:rPr lang="en-US" sz="2400" dirty="0" err="1" smtClean="0"/>
              <a:t>ReadOnly</a:t>
            </a:r>
            <a:r>
              <a:rPr lang="en-US" sz="2400" dirty="0" smtClean="0"/>
              <a:t> parameter</a:t>
            </a:r>
          </a:p>
          <a:p>
            <a:r>
              <a:rPr lang="en-US" sz="2400" dirty="0" smtClean="0"/>
              <a:t>During a failover the </a:t>
            </a:r>
            <a:r>
              <a:rPr lang="en-US" sz="2400" dirty="0" err="1" smtClean="0"/>
              <a:t>ReadOnly</a:t>
            </a:r>
            <a:r>
              <a:rPr lang="en-US" sz="2400" dirty="0" smtClean="0"/>
              <a:t> connections can be  automatically rerouted by the Listener to a new node if the current node becomes the primary</a:t>
            </a:r>
            <a:endParaRPr lang="en-US" sz="2400" dirty="0"/>
          </a:p>
        </p:txBody>
      </p:sp>
      <p:grpSp>
        <p:nvGrpSpPr>
          <p:cNvPr id="61" name="Group 60"/>
          <p:cNvGrpSpPr/>
          <p:nvPr/>
        </p:nvGrpSpPr>
        <p:grpSpPr>
          <a:xfrm>
            <a:off x="2465705" y="3682885"/>
            <a:ext cx="4212591" cy="2982075"/>
            <a:chOff x="1540753" y="3682885"/>
            <a:chExt cx="4212591" cy="2982075"/>
          </a:xfrm>
        </p:grpSpPr>
        <p:cxnSp>
          <p:nvCxnSpPr>
            <p:cNvPr id="58" name="Elbow Connector 57"/>
            <p:cNvCxnSpPr/>
            <p:nvPr/>
          </p:nvCxnSpPr>
          <p:spPr>
            <a:xfrm rot="10800000" flipV="1">
              <a:off x="2203885" y="4824758"/>
              <a:ext cx="1372595" cy="293341"/>
            </a:xfrm>
            <a:prstGeom prst="bentConnector3">
              <a:avLst>
                <a:gd name="adj1" fmla="val 99964"/>
              </a:avLst>
            </a:prstGeom>
            <a:ln w="41275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2" name="Group 86"/>
            <p:cNvGrpSpPr/>
            <p:nvPr/>
          </p:nvGrpSpPr>
          <p:grpSpPr>
            <a:xfrm>
              <a:off x="3517681" y="6212523"/>
              <a:ext cx="411587" cy="182880"/>
              <a:chOff x="914400" y="5105400"/>
              <a:chExt cx="533400" cy="335280"/>
            </a:xfrm>
            <a:solidFill>
              <a:srgbClr val="92D050"/>
            </a:solidFill>
          </p:grpSpPr>
          <p:sp>
            <p:nvSpPr>
              <p:cNvPr id="43" name="Oval 42"/>
              <p:cNvSpPr/>
              <p:nvPr/>
            </p:nvSpPr>
            <p:spPr>
              <a:xfrm>
                <a:off x="914400" y="5105400"/>
                <a:ext cx="381000" cy="18288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990600" y="5181600"/>
                <a:ext cx="381000" cy="18288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1066800" y="5257800"/>
                <a:ext cx="381000" cy="18288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3247224" y="5117307"/>
              <a:ext cx="952500" cy="1175066"/>
              <a:chOff x="4095750" y="3021013"/>
              <a:chExt cx="952500" cy="1175066"/>
            </a:xfrm>
          </p:grpSpPr>
          <p:pic>
            <p:nvPicPr>
              <p:cNvPr id="47" name="Picture 5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5750" y="3021013"/>
                <a:ext cx="952500" cy="815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4095750" y="3863338"/>
                <a:ext cx="952500" cy="332741"/>
              </a:xfrm>
              <a:prstGeom prst="rect">
                <a:avLst/>
              </a:prstGeom>
              <a:noFill/>
            </p:spPr>
            <p:txBody>
              <a:bodyPr wrap="square" rtlCol="0">
                <a:normAutofit fontScale="32500" lnSpcReduction="20000"/>
              </a:bodyPr>
              <a:lstStyle/>
              <a:p>
                <a:pPr algn="ctr"/>
                <a:r>
                  <a:rPr lang="en-US" b="1" dirty="0" smtClean="0"/>
                  <a:t>SQL-AG2</a:t>
                </a:r>
                <a:endParaRPr lang="en-US" b="1" dirty="0"/>
              </a:p>
            </p:txBody>
          </p:sp>
        </p:grpSp>
        <p:grpSp>
          <p:nvGrpSpPr>
            <p:cNvPr id="50" name="Group 172"/>
            <p:cNvGrpSpPr/>
            <p:nvPr/>
          </p:nvGrpSpPr>
          <p:grpSpPr>
            <a:xfrm>
              <a:off x="1964061" y="6212523"/>
              <a:ext cx="411587" cy="182880"/>
              <a:chOff x="4648200" y="5105400"/>
              <a:chExt cx="533400" cy="304800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51" name="Oval 50"/>
              <p:cNvSpPr/>
              <p:nvPr/>
            </p:nvSpPr>
            <p:spPr>
              <a:xfrm>
                <a:off x="4648200" y="5105400"/>
                <a:ext cx="381000" cy="15240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4724400" y="5181600"/>
                <a:ext cx="381000" cy="15240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4800600" y="5257800"/>
                <a:ext cx="381000" cy="15240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p:grpSp>
        <p:cxnSp>
          <p:nvCxnSpPr>
            <p:cNvPr id="38" name="Elbow Connector 37"/>
            <p:cNvCxnSpPr/>
            <p:nvPr/>
          </p:nvCxnSpPr>
          <p:spPr>
            <a:xfrm rot="16200000" flipH="1">
              <a:off x="3549360" y="4416642"/>
              <a:ext cx="430153" cy="2"/>
            </a:xfrm>
            <a:prstGeom prst="bentConnector3">
              <a:avLst>
                <a:gd name="adj1" fmla="val 50000"/>
              </a:avLst>
            </a:prstGeom>
            <a:ln w="41275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4" name="Group 13"/>
            <p:cNvGrpSpPr/>
            <p:nvPr/>
          </p:nvGrpSpPr>
          <p:grpSpPr>
            <a:xfrm>
              <a:off x="3441250" y="3682885"/>
              <a:ext cx="682043" cy="863917"/>
              <a:chOff x="4094956" y="2867660"/>
              <a:chExt cx="952500" cy="1288416"/>
            </a:xfrm>
          </p:grpSpPr>
          <p:pic>
            <p:nvPicPr>
              <p:cNvPr id="3078" name="Picture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0688" y="2867660"/>
                <a:ext cx="681037" cy="9556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6" name="TextBox 55"/>
              <p:cNvSpPr txBox="1"/>
              <p:nvPr/>
            </p:nvSpPr>
            <p:spPr>
              <a:xfrm>
                <a:off x="4094956" y="3823335"/>
                <a:ext cx="952500" cy="332741"/>
              </a:xfrm>
              <a:prstGeom prst="rect">
                <a:avLst/>
              </a:prstGeom>
              <a:noFill/>
            </p:spPr>
            <p:txBody>
              <a:bodyPr wrap="square" rtlCol="0">
                <a:normAutofit fontScale="25000" lnSpcReduction="20000"/>
              </a:bodyPr>
              <a:lstStyle/>
              <a:p>
                <a:pPr algn="ctr"/>
                <a:r>
                  <a:rPr lang="en-US" b="1" dirty="0" smtClean="0"/>
                  <a:t>Client</a:t>
                </a:r>
                <a:endParaRPr lang="en-US" b="1" dirty="0"/>
              </a:p>
            </p:txBody>
          </p:sp>
        </p:grpSp>
        <p:cxnSp>
          <p:nvCxnSpPr>
            <p:cNvPr id="84" name="Straight Arrow Connector 83"/>
            <p:cNvCxnSpPr/>
            <p:nvPr/>
          </p:nvCxnSpPr>
          <p:spPr>
            <a:xfrm flipH="1">
              <a:off x="2646105" y="6664960"/>
              <a:ext cx="2572191" cy="0"/>
            </a:xfrm>
            <a:prstGeom prst="straightConnector1">
              <a:avLst/>
            </a:prstGeom>
            <a:ln w="31750">
              <a:tailEnd type="arrow"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/>
            <p:cNvSpPr/>
            <p:nvPr/>
          </p:nvSpPr>
          <p:spPr>
            <a:xfrm>
              <a:off x="1540753" y="4631719"/>
              <a:ext cx="1375798" cy="386080"/>
            </a:xfrm>
            <a:prstGeom prst="rect">
              <a:avLst/>
            </a:prstGeom>
            <a:solidFill>
              <a:srgbClr val="02AE0A"/>
            </a:solidFill>
            <a:ln>
              <a:solidFill>
                <a:srgbClr val="02AE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>
              <a:normAutofit fontScale="32500" lnSpcReduction="20000"/>
            </a:bodyPr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Availability Group Listener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cxnSp>
          <p:nvCxnSpPr>
            <p:cNvPr id="78" name="Straight Arrow Connector 77"/>
            <p:cNvCxnSpPr/>
            <p:nvPr/>
          </p:nvCxnSpPr>
          <p:spPr>
            <a:xfrm>
              <a:off x="2486660" y="6427786"/>
              <a:ext cx="954590" cy="0"/>
            </a:xfrm>
            <a:prstGeom prst="straightConnector1">
              <a:avLst/>
            </a:prstGeom>
            <a:ln w="317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/>
            <p:nvPr/>
          </p:nvCxnSpPr>
          <p:spPr>
            <a:xfrm flipH="1">
              <a:off x="4152900" y="6427786"/>
              <a:ext cx="972617" cy="0"/>
            </a:xfrm>
            <a:prstGeom prst="straightConnector1">
              <a:avLst/>
            </a:prstGeom>
            <a:ln w="31750">
              <a:tailEnd type="arrow"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>
              <a:off x="2324100" y="6427789"/>
              <a:ext cx="914400" cy="0"/>
            </a:xfrm>
            <a:prstGeom prst="straightConnector1">
              <a:avLst/>
            </a:prstGeom>
            <a:ln w="31750">
              <a:tailEnd type="arrow"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86"/>
            <p:cNvGrpSpPr/>
            <p:nvPr/>
          </p:nvGrpSpPr>
          <p:grpSpPr>
            <a:xfrm>
              <a:off x="1964061" y="6212523"/>
              <a:ext cx="411587" cy="182880"/>
              <a:chOff x="914400" y="5105400"/>
              <a:chExt cx="533400" cy="335280"/>
            </a:xfrm>
            <a:solidFill>
              <a:srgbClr val="92D050"/>
            </a:solidFill>
          </p:grpSpPr>
          <p:sp>
            <p:nvSpPr>
              <p:cNvPr id="11" name="Oval 10"/>
              <p:cNvSpPr/>
              <p:nvPr/>
            </p:nvSpPr>
            <p:spPr>
              <a:xfrm>
                <a:off x="914400" y="5105400"/>
                <a:ext cx="381000" cy="18288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990600" y="5181600"/>
                <a:ext cx="381000" cy="18288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066800" y="5257800"/>
                <a:ext cx="381000" cy="18288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1693604" y="5118100"/>
              <a:ext cx="952500" cy="1175066"/>
              <a:chOff x="4095750" y="3021013"/>
              <a:chExt cx="952500" cy="1175066"/>
            </a:xfrm>
          </p:grpSpPr>
          <p:pic>
            <p:nvPicPr>
              <p:cNvPr id="3077" name="Picture 5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5750" y="3021013"/>
                <a:ext cx="952500" cy="815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4095750" y="3863338"/>
                <a:ext cx="952500" cy="332741"/>
              </a:xfrm>
              <a:prstGeom prst="rect">
                <a:avLst/>
              </a:prstGeom>
              <a:noFill/>
            </p:spPr>
            <p:txBody>
              <a:bodyPr wrap="square" rtlCol="0">
                <a:normAutofit fontScale="32500" lnSpcReduction="20000"/>
              </a:bodyPr>
              <a:lstStyle/>
              <a:p>
                <a:pPr algn="ctr"/>
                <a:r>
                  <a:rPr lang="en-US" b="1" dirty="0" smtClean="0"/>
                  <a:t>SQL-AG1</a:t>
                </a:r>
                <a:endParaRPr lang="en-US" b="1" dirty="0"/>
              </a:p>
            </p:txBody>
          </p:sp>
        </p:grpSp>
        <p:grpSp>
          <p:nvGrpSpPr>
            <p:cNvPr id="15" name="Group 172"/>
            <p:cNvGrpSpPr/>
            <p:nvPr/>
          </p:nvGrpSpPr>
          <p:grpSpPr>
            <a:xfrm>
              <a:off x="3517681" y="6212523"/>
              <a:ext cx="411587" cy="182880"/>
              <a:chOff x="4648200" y="5105400"/>
              <a:chExt cx="533400" cy="304800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16" name="Oval 15"/>
              <p:cNvSpPr/>
              <p:nvPr/>
            </p:nvSpPr>
            <p:spPr>
              <a:xfrm>
                <a:off x="4648200" y="5105400"/>
                <a:ext cx="381000" cy="15240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4724400" y="5181600"/>
                <a:ext cx="381000" cy="15240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4800600" y="5257800"/>
                <a:ext cx="381000" cy="15240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0" name="Group 172"/>
            <p:cNvGrpSpPr/>
            <p:nvPr/>
          </p:nvGrpSpPr>
          <p:grpSpPr>
            <a:xfrm>
              <a:off x="5071301" y="6200933"/>
              <a:ext cx="411587" cy="182880"/>
              <a:chOff x="4648200" y="5105400"/>
              <a:chExt cx="533400" cy="304800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21" name="Oval 20"/>
              <p:cNvSpPr/>
              <p:nvPr/>
            </p:nvSpPr>
            <p:spPr>
              <a:xfrm>
                <a:off x="4648200" y="5105400"/>
                <a:ext cx="381000" cy="15240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724400" y="5181600"/>
                <a:ext cx="381000" cy="15240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4800600" y="5257800"/>
                <a:ext cx="381000" cy="152400"/>
              </a:xfrm>
              <a:prstGeom prst="ellipse">
                <a:avLst/>
              </a:prstGeom>
              <a:grpFill/>
              <a:ln w="34925">
                <a:noFill/>
              </a:ln>
              <a:effectLst/>
              <a:scene3d>
                <a:camera prst="perspectiveRelaxed"/>
                <a:lightRig rig="threePt" dir="t"/>
              </a:scene3d>
              <a:sp3d extrusionH="107950" prstMaterial="plastic">
                <a:bevelT w="82550" h="63500" prst="coolSlant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800844" y="5117307"/>
              <a:ext cx="952500" cy="1175066"/>
              <a:chOff x="4095750" y="3021013"/>
              <a:chExt cx="952500" cy="1175066"/>
            </a:xfrm>
          </p:grpSpPr>
          <p:pic>
            <p:nvPicPr>
              <p:cNvPr id="54" name="Picture 5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5750" y="3021013"/>
                <a:ext cx="952500" cy="815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5" name="TextBox 54"/>
              <p:cNvSpPr txBox="1"/>
              <p:nvPr/>
            </p:nvSpPr>
            <p:spPr>
              <a:xfrm>
                <a:off x="4095750" y="3863338"/>
                <a:ext cx="952500" cy="332741"/>
              </a:xfrm>
              <a:prstGeom prst="rect">
                <a:avLst/>
              </a:prstGeom>
              <a:noFill/>
            </p:spPr>
            <p:txBody>
              <a:bodyPr wrap="square" rtlCol="0">
                <a:normAutofit fontScale="32500" lnSpcReduction="20000"/>
              </a:bodyPr>
              <a:lstStyle/>
              <a:p>
                <a:pPr algn="ctr"/>
                <a:r>
                  <a:rPr lang="en-US" b="1" dirty="0" smtClean="0"/>
                  <a:t>SQL-AG3</a:t>
                </a:r>
              </a:p>
            </p:txBody>
          </p:sp>
        </p:grpSp>
        <p:cxnSp>
          <p:nvCxnSpPr>
            <p:cNvPr id="64" name="Elbow Connector 63"/>
            <p:cNvCxnSpPr>
              <a:endCxn id="26" idx="0"/>
            </p:cNvCxnSpPr>
            <p:nvPr/>
          </p:nvCxnSpPr>
          <p:spPr>
            <a:xfrm rot="10800000" flipV="1">
              <a:off x="2228653" y="4082107"/>
              <a:ext cx="1296649" cy="549612"/>
            </a:xfrm>
            <a:prstGeom prst="bentConnector2">
              <a:avLst/>
            </a:prstGeom>
            <a:ln w="41275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Elbow Connector 56"/>
            <p:cNvCxnSpPr>
              <a:stCxn id="26" idx="3"/>
              <a:endCxn id="47" idx="0"/>
            </p:cNvCxnSpPr>
            <p:nvPr/>
          </p:nvCxnSpPr>
          <p:spPr>
            <a:xfrm>
              <a:off x="2916551" y="4824759"/>
              <a:ext cx="806923" cy="292548"/>
            </a:xfrm>
            <a:prstGeom prst="bentConnector2">
              <a:avLst/>
            </a:prstGeom>
            <a:ln w="41275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102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Multi-Subnet Connection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SQL Server 2012 supported on Windows Server Failover Clusters with nodes that cross-subnets</a:t>
            </a:r>
          </a:p>
          <a:p>
            <a:r>
              <a:rPr lang="en-US" sz="2400" dirty="0" smtClean="0"/>
              <a:t>Microsoft recommends using the client MultiSubnetFailover attribute for both single and multi-subnet topologies that reference the AG Listener name</a:t>
            </a:r>
          </a:p>
          <a:p>
            <a:r>
              <a:rPr lang="en-US" sz="2400" dirty="0" smtClean="0"/>
              <a:t>Opens up TCP sockets for AG Listener IP addresses in parallel</a:t>
            </a:r>
          </a:p>
          <a:p>
            <a:r>
              <a:rPr lang="en-US" sz="2400" dirty="0" smtClean="0"/>
              <a:t>Older client libraries? Recommendation is to increase the client login timeout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7344975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 smtClean="0"/>
              <a:t>Your approach to monitoring will require a combination of data sources and tools:	</a:t>
            </a:r>
          </a:p>
          <a:p>
            <a:pPr lvl="1"/>
            <a:r>
              <a:rPr lang="en-US" sz="2000" dirty="0" smtClean="0"/>
              <a:t>AG Dashboard </a:t>
            </a:r>
            <a:r>
              <a:rPr lang="en-US" sz="2000" dirty="0"/>
              <a:t>in SQL Server Management Studio</a:t>
            </a:r>
          </a:p>
          <a:p>
            <a:pPr lvl="1"/>
            <a:r>
              <a:rPr lang="en-US" sz="2000" dirty="0"/>
              <a:t>Object Explorer state information</a:t>
            </a:r>
          </a:p>
          <a:p>
            <a:pPr lvl="1"/>
            <a:r>
              <a:rPr lang="en-US" sz="2000" dirty="0" smtClean="0"/>
              <a:t>Performance </a:t>
            </a:r>
            <a:r>
              <a:rPr lang="en-US" sz="2000" dirty="0"/>
              <a:t>counters</a:t>
            </a:r>
          </a:p>
          <a:p>
            <a:pPr lvl="1"/>
            <a:r>
              <a:rPr lang="en-US" sz="2000" dirty="0"/>
              <a:t>Catalog </a:t>
            </a:r>
            <a:r>
              <a:rPr lang="en-US" sz="2000" dirty="0" smtClean="0"/>
              <a:t>and Dynamic Management Views</a:t>
            </a:r>
            <a:endParaRPr lang="en-US" sz="2000" dirty="0"/>
          </a:p>
          <a:p>
            <a:pPr lvl="1"/>
            <a:r>
              <a:rPr lang="en-US" sz="2000" dirty="0" smtClean="0"/>
              <a:t>Extended </a:t>
            </a:r>
            <a:r>
              <a:rPr lang="en-US" sz="2000" dirty="0"/>
              <a:t>Events session that tracks recent AlwaysOn </a:t>
            </a:r>
            <a:r>
              <a:rPr lang="en-US" sz="2000" dirty="0" smtClean="0"/>
              <a:t>critical activity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32" y="3803279"/>
            <a:ext cx="6562736" cy="2571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89772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Custom Design 1">
    <a:dk1>
      <a:srgbClr val="000000"/>
    </a:dk1>
    <a:lt1>
      <a:srgbClr val="FFFFFF"/>
    </a:lt1>
    <a:dk2>
      <a:srgbClr val="00478E"/>
    </a:dk2>
    <a:lt2>
      <a:srgbClr val="FFCC29"/>
    </a:lt2>
    <a:accent1>
      <a:srgbClr val="FCEB98"/>
    </a:accent1>
    <a:accent2>
      <a:srgbClr val="EC773C"/>
    </a:accent2>
    <a:accent3>
      <a:srgbClr val="AAB1C6"/>
    </a:accent3>
    <a:accent4>
      <a:srgbClr val="DADADA"/>
    </a:accent4>
    <a:accent5>
      <a:srgbClr val="FDF3CA"/>
    </a:accent5>
    <a:accent6>
      <a:srgbClr val="D66B35"/>
    </a:accent6>
    <a:hlink>
      <a:srgbClr val="FFFFCC"/>
    </a:hlink>
    <a:folHlink>
      <a:srgbClr val="FFCC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9906</TotalTime>
  <Words>1521</Words>
  <Application>Microsoft Office PowerPoint</Application>
  <PresentationFormat>On-screen Show (4:3)</PresentationFormat>
  <Paragraphs>169</Paragraphs>
  <Slides>22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1_Custom Design</vt:lpstr>
      <vt:lpstr>Visio</vt:lpstr>
      <vt:lpstr>Module 8 Availability Groups</vt:lpstr>
      <vt:lpstr>Overview</vt:lpstr>
      <vt:lpstr>Availability Group</vt:lpstr>
      <vt:lpstr>Availability Group Overview</vt:lpstr>
      <vt:lpstr>Availability Group Architecture</vt:lpstr>
      <vt:lpstr>Readable Secondaries</vt:lpstr>
      <vt:lpstr>Application Connection Failover</vt:lpstr>
      <vt:lpstr>Multi-Subnet Connection Support</vt:lpstr>
      <vt:lpstr>Monitoring</vt:lpstr>
      <vt:lpstr>Partial Database Containment</vt:lpstr>
      <vt:lpstr>Partial Database Containment</vt:lpstr>
      <vt:lpstr>Cross-Database Transactions </vt:lpstr>
      <vt:lpstr>Migrating from Database Mirroring</vt:lpstr>
      <vt:lpstr>Quorum Model and Node Votes</vt:lpstr>
      <vt:lpstr>Node Votes Example</vt:lpstr>
      <vt:lpstr>Asymmetric Storage</vt:lpstr>
      <vt:lpstr>SQL FCI for HA and AG for DR</vt:lpstr>
      <vt:lpstr>SQL FCI + AG Vote Assignments</vt:lpstr>
      <vt:lpstr>Collaboration is a Requirement</vt:lpstr>
      <vt:lpstr>Latest Updates</vt:lpstr>
      <vt:lpstr>Availability Group Resources</vt:lpstr>
      <vt:lpstr>Review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Availability</dc:title>
  <dc:subject>Multi-Instance Technologies</dc:subject>
  <dc:creator>Kimberly L. Tripp &amp; Paul S. Randal</dc:creator>
  <dc:description>Courses written by and instructed by authorized SQLskills trainers 
http://www.SQLskills.com
Template design: SQLskills.com</dc:description>
  <cp:lastModifiedBy>Joseph I Sack</cp:lastModifiedBy>
  <cp:revision>628</cp:revision>
  <cp:lastPrinted>2012-03-10T19:06:54Z</cp:lastPrinted>
  <dcterms:created xsi:type="dcterms:W3CDTF">2004-05-26T19:38:49Z</dcterms:created>
  <dcterms:modified xsi:type="dcterms:W3CDTF">2012-08-28T17:11:24Z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