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Lst>
  <p:notesMasterIdLst>
    <p:notesMasterId r:id="rId58"/>
  </p:notesMasterIdLst>
  <p:handoutMasterIdLst>
    <p:handoutMasterId r:id="rId59"/>
  </p:handoutMasterIdLst>
  <p:sldIdLst>
    <p:sldId id="298" r:id="rId2"/>
    <p:sldId id="338" r:id="rId3"/>
    <p:sldId id="414" r:id="rId4"/>
    <p:sldId id="418" r:id="rId5"/>
    <p:sldId id="465" r:id="rId6"/>
    <p:sldId id="430" r:id="rId7"/>
    <p:sldId id="416" r:id="rId8"/>
    <p:sldId id="417" r:id="rId9"/>
    <p:sldId id="413" r:id="rId10"/>
    <p:sldId id="438" r:id="rId11"/>
    <p:sldId id="433" r:id="rId12"/>
    <p:sldId id="434" r:id="rId13"/>
    <p:sldId id="451" r:id="rId14"/>
    <p:sldId id="486" r:id="rId15"/>
    <p:sldId id="487" r:id="rId16"/>
    <p:sldId id="439" r:id="rId17"/>
    <p:sldId id="440" r:id="rId18"/>
    <p:sldId id="441" r:id="rId19"/>
    <p:sldId id="442" r:id="rId20"/>
    <p:sldId id="443" r:id="rId21"/>
    <p:sldId id="466" r:id="rId22"/>
    <p:sldId id="467" r:id="rId23"/>
    <p:sldId id="468" r:id="rId24"/>
    <p:sldId id="485" r:id="rId25"/>
    <p:sldId id="479" r:id="rId26"/>
    <p:sldId id="469" r:id="rId27"/>
    <p:sldId id="470" r:id="rId28"/>
    <p:sldId id="471" r:id="rId29"/>
    <p:sldId id="472" r:id="rId30"/>
    <p:sldId id="473" r:id="rId31"/>
    <p:sldId id="474" r:id="rId32"/>
    <p:sldId id="475" r:id="rId33"/>
    <p:sldId id="482" r:id="rId34"/>
    <p:sldId id="429" r:id="rId35"/>
    <p:sldId id="461" r:id="rId36"/>
    <p:sldId id="457" r:id="rId37"/>
    <p:sldId id="458" r:id="rId38"/>
    <p:sldId id="435" r:id="rId39"/>
    <p:sldId id="437" r:id="rId40"/>
    <p:sldId id="484" r:id="rId41"/>
    <p:sldId id="483" r:id="rId42"/>
    <p:sldId id="477" r:id="rId43"/>
    <p:sldId id="491" r:id="rId44"/>
    <p:sldId id="478" r:id="rId45"/>
    <p:sldId id="444" r:id="rId46"/>
    <p:sldId id="445" r:id="rId47"/>
    <p:sldId id="456" r:id="rId48"/>
    <p:sldId id="446" r:id="rId49"/>
    <p:sldId id="447" r:id="rId50"/>
    <p:sldId id="448" r:id="rId51"/>
    <p:sldId id="449" r:id="rId52"/>
    <p:sldId id="462" r:id="rId53"/>
    <p:sldId id="463" r:id="rId54"/>
    <p:sldId id="464" r:id="rId55"/>
    <p:sldId id="459" r:id="rId56"/>
    <p:sldId id="476" r:id="rId57"/>
  </p:sldIdLst>
  <p:sldSz cx="9144000" cy="6858000" type="screen4x3"/>
  <p:notesSz cx="7315200" cy="9601200"/>
  <p:custDataLst>
    <p:tags r:id="rId60"/>
  </p:custDataLst>
  <p:defaultTextStyle>
    <a:defPPr>
      <a:defRPr lang="en-US"/>
    </a:defPPr>
    <a:lvl1pPr algn="l" rtl="0" fontAlgn="base">
      <a:lnSpc>
        <a:spcPct val="90000"/>
      </a:lnSpc>
      <a:spcBef>
        <a:spcPct val="0"/>
      </a:spcBef>
      <a:spcAft>
        <a:spcPct val="0"/>
      </a:spcAft>
      <a:defRPr sz="4000" b="1" kern="1200">
        <a:solidFill>
          <a:srgbClr val="FFCC00"/>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99"/>
    <a:srgbClr val="C0C0C0"/>
    <a:srgbClr val="808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327" autoAdjust="0"/>
    <p:restoredTop sz="78197" autoAdjust="0"/>
  </p:normalViewPr>
  <p:slideViewPr>
    <p:cSldViewPr snapToGrid="0">
      <p:cViewPr varScale="1">
        <p:scale>
          <a:sx n="89" d="100"/>
          <a:sy n="89" d="100"/>
        </p:scale>
        <p:origin x="-1214" y="-67"/>
      </p:cViewPr>
      <p:guideLst>
        <p:guide orient="horz" pos="2160"/>
        <p:guide pos="2872"/>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p:scale>
          <a:sx n="75" d="100"/>
          <a:sy n="75" d="100"/>
        </p:scale>
        <p:origin x="-4020" y="-762"/>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7608" name="Rectangle 24"/>
          <p:cNvSpPr>
            <a:spLocks noGrp="1" noChangeArrowheads="1"/>
          </p:cNvSpPr>
          <p:nvPr>
            <p:ph type="sldNum" sz="quarter" idx="3"/>
          </p:nvPr>
        </p:nvSpPr>
        <p:spPr bwMode="auto">
          <a:xfrm>
            <a:off x="0" y="9120188"/>
            <a:ext cx="7477125" cy="468784"/>
          </a:xfrm>
          <a:prstGeom prst="rect">
            <a:avLst/>
          </a:prstGeom>
          <a:noFill/>
          <a:ln w="9525">
            <a:noFill/>
            <a:miter lim="800000"/>
            <a:headEnd/>
            <a:tailEnd/>
          </a:ln>
          <a:effectLst/>
        </p:spPr>
        <p:txBody>
          <a:bodyPr vert="horz" wrap="square" lIns="98489" tIns="49245" rIns="98489" bIns="49245" numCol="1" anchor="b" anchorCtr="0" compatLnSpc="1">
            <a:prstTxWarp prst="textNoShape">
              <a:avLst/>
            </a:prstTxWarp>
            <a:spAutoFit/>
          </a:bodyPr>
          <a:lstStyle>
            <a:lvl1pPr algn="ctr" defTabSz="984250" eaLnBrk="0" hangingPunct="0">
              <a:lnSpc>
                <a:spcPct val="100000"/>
              </a:lnSpc>
              <a:defRPr sz="1200">
                <a:solidFill>
                  <a:schemeClr val="tx1"/>
                </a:solidFill>
              </a:defRPr>
            </a:lvl1pPr>
          </a:lstStyle>
          <a:p>
            <a:pPr>
              <a:defRPr/>
            </a:pPr>
            <a:r>
              <a:rPr lang="en-US" dirty="0" err="1" smtClean="0">
                <a:latin typeface="Calibri" pitchFamily="34" charset="0"/>
              </a:rPr>
              <a:t>SQLskills</a:t>
            </a:r>
            <a:r>
              <a:rPr lang="en-US" dirty="0" smtClean="0">
                <a:latin typeface="Calibri" pitchFamily="34" charset="0"/>
              </a:rPr>
              <a:t> Immersion Event</a:t>
            </a:r>
            <a:r>
              <a:rPr lang="en-US" b="0" dirty="0" smtClean="0">
                <a:latin typeface="Calibri" pitchFamily="34" charset="0"/>
              </a:rPr>
              <a:t/>
            </a:r>
            <a:br>
              <a:rPr lang="en-US" b="0" dirty="0" smtClean="0">
                <a:latin typeface="Calibri" pitchFamily="34" charset="0"/>
              </a:rPr>
            </a:br>
            <a:r>
              <a:rPr lang="en-US" b="0" dirty="0" smtClean="0">
                <a:latin typeface="Calibri" pitchFamily="34" charset="0"/>
              </a:rPr>
              <a:t>Page </a:t>
            </a:r>
            <a:fld id="{726231B1-EC7A-4FC1-96E9-E3A5007216C4}" type="slidenum">
              <a:rPr lang="en-US" b="0">
                <a:latin typeface="Calibri" pitchFamily="34" charset="0"/>
              </a:rPr>
              <a:pPr>
                <a:defRPr/>
              </a:pPr>
              <a:t>‹#›</a:t>
            </a:fld>
            <a:endParaRPr lang="en-US" b="0" dirty="0">
              <a:latin typeface="Calibri" pitchFamily="34" charset="0"/>
            </a:endParaRPr>
          </a:p>
        </p:txBody>
      </p:sp>
      <p:pic>
        <p:nvPicPr>
          <p:cNvPr id="24579" name="Picture 25" descr="SQLskills wide Logo2"/>
          <p:cNvPicPr>
            <a:picLocks noChangeAspect="1" noChangeArrowheads="1"/>
          </p:cNvPicPr>
          <p:nvPr/>
        </p:nvPicPr>
        <p:blipFill>
          <a:blip r:embed="rId2" cstate="print"/>
          <a:srcRect l="6503" t="22223" r="4047" b="33333"/>
          <a:stretch>
            <a:fillRect/>
          </a:stretch>
        </p:blipFill>
        <p:spPr bwMode="auto">
          <a:xfrm>
            <a:off x="2498725" y="193675"/>
            <a:ext cx="2481263" cy="596900"/>
          </a:xfrm>
          <a:prstGeom prst="rect">
            <a:avLst/>
          </a:prstGeom>
          <a:noFill/>
          <a:ln w="9525">
            <a:noFill/>
            <a:miter lim="800000"/>
            <a:headEnd/>
            <a:tailEnd/>
          </a:ln>
        </p:spPr>
      </p:pic>
    </p:spTree>
    <p:extLst>
      <p:ext uri="{BB962C8B-B14F-4D97-AF65-F5344CB8AC3E}">
        <p14:creationId xmlns:p14="http://schemas.microsoft.com/office/powerpoint/2010/main" val="113137678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8"/>
          <p:cNvSpPr>
            <a:spLocks noGrp="1" noRot="1" noChangeAspect="1" noChangeArrowheads="1" noTextEdit="1"/>
          </p:cNvSpPr>
          <p:nvPr>
            <p:ph type="sldImg" idx="2"/>
          </p:nvPr>
        </p:nvSpPr>
        <p:spPr bwMode="auto">
          <a:xfrm>
            <a:off x="1257300" y="719138"/>
            <a:ext cx="4800600" cy="3600450"/>
          </a:xfrm>
          <a:prstGeom prst="rect">
            <a:avLst/>
          </a:prstGeom>
          <a:noFill/>
          <a:ln w="9525">
            <a:solidFill>
              <a:srgbClr val="000000"/>
            </a:solidFill>
            <a:miter lim="800000"/>
            <a:headEnd/>
            <a:tailEnd/>
          </a:ln>
        </p:spPr>
      </p:sp>
      <p:sp>
        <p:nvSpPr>
          <p:cNvPr id="50185" name="Rectangle 9"/>
          <p:cNvSpPr>
            <a:spLocks noGrp="1" noChangeArrowheads="1"/>
          </p:cNvSpPr>
          <p:nvPr>
            <p:ph type="hdr" sz="quarter"/>
          </p:nvPr>
        </p:nvSpPr>
        <p:spPr bwMode="auto">
          <a:xfrm>
            <a:off x="0" y="0"/>
            <a:ext cx="3170238" cy="481013"/>
          </a:xfrm>
          <a:prstGeom prst="rect">
            <a:avLst/>
          </a:prstGeom>
          <a:noFill/>
          <a:ln w="9525">
            <a:noFill/>
            <a:miter lim="800000"/>
            <a:headEnd/>
            <a:tailEnd/>
          </a:ln>
          <a:effectLst/>
        </p:spPr>
        <p:txBody>
          <a:bodyPr vert="horz" wrap="square" lIns="96653" tIns="48327" rIns="96653" bIns="48327" numCol="1" anchor="t" anchorCtr="0" compatLnSpc="1">
            <a:prstTxWarp prst="textNoShape">
              <a:avLst/>
            </a:prstTxWarp>
          </a:bodyPr>
          <a:lstStyle>
            <a:lvl1pPr defTabSz="966788">
              <a:lnSpc>
                <a:spcPct val="100000"/>
              </a:lnSpc>
              <a:defRPr sz="1200" b="0">
                <a:solidFill>
                  <a:schemeClr val="tx1"/>
                </a:solidFill>
                <a:latin typeface="Times New Roman" pitchFamily="18" charset="0"/>
              </a:defRPr>
            </a:lvl1pPr>
          </a:lstStyle>
          <a:p>
            <a:pPr>
              <a:defRPr/>
            </a:pPr>
            <a:endParaRPr lang="en-US"/>
          </a:p>
        </p:txBody>
      </p:sp>
      <p:sp>
        <p:nvSpPr>
          <p:cNvPr id="50186" name="Rectangle 10"/>
          <p:cNvSpPr>
            <a:spLocks noGrp="1" noChangeArrowheads="1"/>
          </p:cNvSpPr>
          <p:nvPr>
            <p:ph type="dt" idx="1"/>
          </p:nvPr>
        </p:nvSpPr>
        <p:spPr bwMode="auto">
          <a:xfrm>
            <a:off x="4143375" y="0"/>
            <a:ext cx="3170238" cy="481013"/>
          </a:xfrm>
          <a:prstGeom prst="rect">
            <a:avLst/>
          </a:prstGeom>
          <a:noFill/>
          <a:ln w="9525">
            <a:noFill/>
            <a:miter lim="800000"/>
            <a:headEnd/>
            <a:tailEnd/>
          </a:ln>
          <a:effectLst/>
        </p:spPr>
        <p:txBody>
          <a:bodyPr vert="horz" wrap="square" lIns="96653" tIns="48327" rIns="96653" bIns="48327" numCol="1" anchor="t" anchorCtr="0" compatLnSpc="1">
            <a:prstTxWarp prst="textNoShape">
              <a:avLst/>
            </a:prstTxWarp>
          </a:bodyPr>
          <a:lstStyle>
            <a:lvl1pPr algn="r" defTabSz="966788">
              <a:lnSpc>
                <a:spcPct val="100000"/>
              </a:lnSpc>
              <a:defRPr sz="1200" b="0">
                <a:solidFill>
                  <a:schemeClr val="tx1"/>
                </a:solidFill>
                <a:latin typeface="Times New Roman" pitchFamily="18" charset="0"/>
              </a:defRPr>
            </a:lvl1pPr>
          </a:lstStyle>
          <a:p>
            <a:pPr>
              <a:defRPr/>
            </a:pPr>
            <a:endParaRPr lang="en-US"/>
          </a:p>
        </p:txBody>
      </p:sp>
      <p:sp>
        <p:nvSpPr>
          <p:cNvPr id="50187" name="Rectangle 11"/>
          <p:cNvSpPr>
            <a:spLocks noGrp="1" noChangeArrowheads="1"/>
          </p:cNvSpPr>
          <p:nvPr>
            <p:ph type="body" sz="quarter" idx="3"/>
          </p:nvPr>
        </p:nvSpPr>
        <p:spPr bwMode="auto">
          <a:xfrm>
            <a:off x="731838" y="4560888"/>
            <a:ext cx="5851525" cy="4321175"/>
          </a:xfrm>
          <a:prstGeom prst="rect">
            <a:avLst/>
          </a:prstGeom>
          <a:noFill/>
          <a:ln w="9525">
            <a:noFill/>
            <a:miter lim="800000"/>
            <a:headEnd/>
            <a:tailEnd/>
          </a:ln>
          <a:effectLst/>
        </p:spPr>
        <p:txBody>
          <a:bodyPr vert="horz" wrap="square" lIns="96653" tIns="48327" rIns="96653" bIns="48327"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50188" name="Rectangle 12"/>
          <p:cNvSpPr>
            <a:spLocks noGrp="1" noChangeArrowheads="1"/>
          </p:cNvSpPr>
          <p:nvPr>
            <p:ph type="ftr" sz="quarter" idx="4"/>
          </p:nvPr>
        </p:nvSpPr>
        <p:spPr bwMode="auto">
          <a:xfrm>
            <a:off x="0" y="9118600"/>
            <a:ext cx="6053138" cy="481013"/>
          </a:xfrm>
          <a:prstGeom prst="rect">
            <a:avLst/>
          </a:prstGeom>
          <a:noFill/>
          <a:ln w="9525">
            <a:noFill/>
            <a:miter lim="800000"/>
            <a:headEnd/>
            <a:tailEnd/>
          </a:ln>
          <a:effectLst/>
        </p:spPr>
        <p:txBody>
          <a:bodyPr vert="horz" wrap="square" lIns="96653" tIns="48327" rIns="96653" bIns="48327" numCol="1" anchor="b" anchorCtr="0" compatLnSpc="1">
            <a:prstTxWarp prst="textNoShape">
              <a:avLst/>
            </a:prstTxWarp>
          </a:bodyPr>
          <a:lstStyle>
            <a:lvl1pPr defTabSz="966788">
              <a:lnSpc>
                <a:spcPct val="100000"/>
              </a:lnSpc>
              <a:defRPr sz="800" b="0">
                <a:solidFill>
                  <a:schemeClr val="tx1"/>
                </a:solidFill>
                <a:latin typeface="Arial" charset="0"/>
              </a:defRPr>
            </a:lvl1pPr>
          </a:lstStyle>
          <a:p>
            <a:pPr>
              <a:defRPr/>
            </a:pPr>
            <a:r>
              <a:rPr lang="en-US" dirty="0" smtClean="0"/>
              <a:t>© SQLskills.com. All rights reserved.</a:t>
            </a:r>
            <a:endParaRPr lang="en-US" dirty="0"/>
          </a:p>
        </p:txBody>
      </p:sp>
      <p:sp>
        <p:nvSpPr>
          <p:cNvPr id="50189" name="Rectangle 13"/>
          <p:cNvSpPr>
            <a:spLocks noGrp="1" noChangeArrowheads="1"/>
          </p:cNvSpPr>
          <p:nvPr>
            <p:ph type="sldNum" sz="quarter" idx="5"/>
          </p:nvPr>
        </p:nvSpPr>
        <p:spPr bwMode="auto">
          <a:xfrm>
            <a:off x="6146800" y="9118600"/>
            <a:ext cx="1166813" cy="481013"/>
          </a:xfrm>
          <a:prstGeom prst="rect">
            <a:avLst/>
          </a:prstGeom>
          <a:noFill/>
          <a:ln w="9525">
            <a:noFill/>
            <a:miter lim="800000"/>
            <a:headEnd/>
            <a:tailEnd/>
          </a:ln>
          <a:effectLst/>
        </p:spPr>
        <p:txBody>
          <a:bodyPr vert="horz" wrap="square" lIns="96653" tIns="48327" rIns="96653" bIns="48327" numCol="1" anchor="b" anchorCtr="0" compatLnSpc="1">
            <a:prstTxWarp prst="textNoShape">
              <a:avLst/>
            </a:prstTxWarp>
          </a:bodyPr>
          <a:lstStyle>
            <a:lvl1pPr algn="r" defTabSz="966788">
              <a:lnSpc>
                <a:spcPct val="100000"/>
              </a:lnSpc>
              <a:defRPr sz="1200" b="0">
                <a:solidFill>
                  <a:schemeClr val="tx1"/>
                </a:solidFill>
                <a:latin typeface="Times New Roman" pitchFamily="18" charset="0"/>
              </a:defRPr>
            </a:lvl1pPr>
          </a:lstStyle>
          <a:p>
            <a:pPr>
              <a:defRPr/>
            </a:pPr>
            <a:fld id="{26BEAA27-4A18-4736-9A8C-288F912A16EA}" type="slidenum">
              <a:rPr lang="en-US"/>
              <a:pPr>
                <a:defRPr/>
              </a:pPr>
              <a:t>‹#›</a:t>
            </a:fld>
            <a:endParaRPr lang="en-US"/>
          </a:p>
        </p:txBody>
      </p:sp>
    </p:spTree>
    <p:extLst>
      <p:ext uri="{BB962C8B-B14F-4D97-AF65-F5344CB8AC3E}">
        <p14:creationId xmlns:p14="http://schemas.microsoft.com/office/powerpoint/2010/main" val="3856599943"/>
      </p:ext>
    </p:extLst>
  </p:cSld>
  <p:clrMap bg1="lt1" tx1="dk1" bg2="lt2" tx2="dk2" accent1="accent1" accent2="accent2" accent3="accent3" accent4="accent4" accent5="accent5" accent6="accent6" hlink="hlink" folHlink="folHlink"/>
  <p:hf hdr="0" dt="0"/>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12"/>
          <p:cNvSpPr>
            <a:spLocks noGrp="1" noChangeArrowheads="1"/>
          </p:cNvSpPr>
          <p:nvPr>
            <p:ph type="ftr" sz="quarter" idx="4"/>
          </p:nvPr>
        </p:nvSpPr>
        <p:spPr>
          <a:noFill/>
        </p:spPr>
        <p:txBody>
          <a:bodyPr/>
          <a:lstStyle/>
          <a:p>
            <a:r>
              <a:rPr lang="en-US" smtClean="0"/>
              <a:t>© Kimberly L. Tripp</a:t>
            </a:r>
            <a:br>
              <a:rPr lang="en-US" smtClean="0"/>
            </a:br>
            <a:r>
              <a:rPr lang="en-US" smtClean="0"/>
              <a:t>SYSolutions, Inc. All rights reserved.</a:t>
            </a:r>
          </a:p>
        </p:txBody>
      </p:sp>
      <p:sp>
        <p:nvSpPr>
          <p:cNvPr id="21507" name="Rectangle 13"/>
          <p:cNvSpPr>
            <a:spLocks noGrp="1" noChangeArrowheads="1"/>
          </p:cNvSpPr>
          <p:nvPr>
            <p:ph type="sldNum" sz="quarter" idx="5"/>
          </p:nvPr>
        </p:nvSpPr>
        <p:spPr>
          <a:noFill/>
        </p:spPr>
        <p:txBody>
          <a:bodyPr/>
          <a:lstStyle/>
          <a:p>
            <a:fld id="{8CAA9B48-0A40-4E5A-B8B2-4B643D97A46C}" type="slidenum">
              <a:rPr lang="en-US" smtClean="0"/>
              <a:pPr/>
              <a:t>1</a:t>
            </a:fld>
            <a:endParaRPr lang="en-US" smtClean="0"/>
          </a:p>
        </p:txBody>
      </p:sp>
      <p:sp>
        <p:nvSpPr>
          <p:cNvPr id="21508" name="Rectangle 2"/>
          <p:cNvSpPr>
            <a:spLocks noGrp="1" noRot="1" noChangeAspect="1" noChangeArrowheads="1" noTextEdit="1"/>
          </p:cNvSpPr>
          <p:nvPr>
            <p:ph type="sldImg"/>
          </p:nvPr>
        </p:nvSpPr>
        <p:spPr>
          <a:solidFill>
            <a:srgbClr val="FFFFFF"/>
          </a:solidFill>
          <a:ln/>
        </p:spPr>
      </p:sp>
      <p:sp>
        <p:nvSpPr>
          <p:cNvPr id="21509"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Rot="1" noChangeAspect="1" noChangeArrowheads="1" noTextEdit="1"/>
          </p:cNvSpPr>
          <p:nvPr>
            <p:ph type="sldImg"/>
          </p:nvPr>
        </p:nvSpPr>
        <p:spPr>
          <a:ln/>
        </p:spPr>
      </p:sp>
      <p:sp>
        <p:nvSpPr>
          <p:cNvPr id="26627" name="Rectangle 3"/>
          <p:cNvSpPr>
            <a:spLocks noGrp="1" noChangeArrowheads="1"/>
          </p:cNvSpPr>
          <p:nvPr>
            <p:ph type="body" idx="1"/>
          </p:nvPr>
        </p:nvSpPr>
        <p:spPr>
          <a:noFill/>
          <a:ln/>
        </p:spPr>
        <p:txBody>
          <a:bodyPr/>
          <a:lstStyle/>
          <a:p>
            <a:endParaRPr lang="en-US" smtClean="0">
              <a:latin typeface="Arial"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12"/>
          <p:cNvSpPr>
            <a:spLocks noGrp="1" noChangeArrowheads="1"/>
          </p:cNvSpPr>
          <p:nvPr>
            <p:ph type="ftr" sz="quarter" idx="4"/>
          </p:nvPr>
        </p:nvSpPr>
        <p:spPr>
          <a:noFill/>
        </p:spPr>
        <p:txBody>
          <a:bodyPr/>
          <a:lstStyle/>
          <a:p>
            <a:r>
              <a:rPr lang="en-US" smtClean="0"/>
              <a:t>© Kimberly L. Tripp</a:t>
            </a:r>
            <a:br>
              <a:rPr lang="en-US" smtClean="0"/>
            </a:br>
            <a:r>
              <a:rPr lang="en-US" smtClean="0"/>
              <a:t>SYSolutions, Inc. All rights reserved.</a:t>
            </a:r>
          </a:p>
        </p:txBody>
      </p:sp>
      <p:sp>
        <p:nvSpPr>
          <p:cNvPr id="69635" name="Rectangle 13"/>
          <p:cNvSpPr>
            <a:spLocks noGrp="1" noChangeArrowheads="1"/>
          </p:cNvSpPr>
          <p:nvPr>
            <p:ph type="sldNum" sz="quarter" idx="5"/>
          </p:nvPr>
        </p:nvSpPr>
        <p:spPr>
          <a:noFill/>
        </p:spPr>
        <p:txBody>
          <a:bodyPr/>
          <a:lstStyle/>
          <a:p>
            <a:fld id="{65C8897D-853F-4ED0-AD6B-0DA59B2046BB}" type="slidenum">
              <a:rPr lang="en-US" smtClean="0"/>
              <a:pPr/>
              <a:t>25</a:t>
            </a:fld>
            <a:endParaRPr lang="en-US" smtClean="0"/>
          </a:p>
        </p:txBody>
      </p:sp>
      <p:sp>
        <p:nvSpPr>
          <p:cNvPr id="69636" name="Rectangle 2"/>
          <p:cNvSpPr>
            <a:spLocks noGrp="1" noRot="1" noChangeAspect="1" noChangeArrowheads="1" noTextEdit="1"/>
          </p:cNvSpPr>
          <p:nvPr>
            <p:ph type="sldImg"/>
          </p:nvPr>
        </p:nvSpPr>
        <p:spPr>
          <a:ln/>
        </p:spPr>
      </p:sp>
      <p:sp>
        <p:nvSpPr>
          <p:cNvPr id="69637" name="Rectangle 3"/>
          <p:cNvSpPr>
            <a:spLocks noGrp="1" noChangeArrowheads="1"/>
          </p:cNvSpPr>
          <p:nvPr>
            <p:ph type="body" idx="1"/>
          </p:nvPr>
        </p:nvSpPr>
        <p:spPr>
          <a:xfrm>
            <a:off x="974035" y="4561226"/>
            <a:ext cx="5367130" cy="4318573"/>
          </a:xfrm>
          <a:noFill/>
          <a:ln/>
        </p:spPr>
        <p:txBody>
          <a:bodyPr/>
          <a:lstStyle/>
          <a:p>
            <a:pPr eaLnBrk="1" hangingPunct="1"/>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12"/>
          <p:cNvSpPr>
            <a:spLocks noGrp="1" noChangeArrowheads="1"/>
          </p:cNvSpPr>
          <p:nvPr>
            <p:ph type="ftr" sz="quarter" idx="4"/>
          </p:nvPr>
        </p:nvSpPr>
        <p:spPr>
          <a:noFill/>
        </p:spPr>
        <p:txBody>
          <a:bodyPr/>
          <a:lstStyle/>
          <a:p>
            <a:r>
              <a:rPr lang="en-US" smtClean="0"/>
              <a:t>© Kimberly L. Tripp</a:t>
            </a:r>
            <a:br>
              <a:rPr lang="en-US" smtClean="0"/>
            </a:br>
            <a:r>
              <a:rPr lang="en-US" smtClean="0"/>
              <a:t>SYSolutions, Inc. All rights reserved.</a:t>
            </a:r>
          </a:p>
        </p:txBody>
      </p:sp>
      <p:sp>
        <p:nvSpPr>
          <p:cNvPr id="69635" name="Rectangle 13"/>
          <p:cNvSpPr>
            <a:spLocks noGrp="1" noChangeArrowheads="1"/>
          </p:cNvSpPr>
          <p:nvPr>
            <p:ph type="sldNum" sz="quarter" idx="5"/>
          </p:nvPr>
        </p:nvSpPr>
        <p:spPr>
          <a:noFill/>
        </p:spPr>
        <p:txBody>
          <a:bodyPr/>
          <a:lstStyle/>
          <a:p>
            <a:fld id="{65C8897D-853F-4ED0-AD6B-0DA59B2046BB}" type="slidenum">
              <a:rPr lang="en-US" smtClean="0"/>
              <a:pPr/>
              <a:t>44</a:t>
            </a:fld>
            <a:endParaRPr lang="en-US" smtClean="0"/>
          </a:p>
        </p:txBody>
      </p:sp>
      <p:sp>
        <p:nvSpPr>
          <p:cNvPr id="69636" name="Rectangle 2"/>
          <p:cNvSpPr>
            <a:spLocks noGrp="1" noRot="1" noChangeAspect="1" noChangeArrowheads="1" noTextEdit="1"/>
          </p:cNvSpPr>
          <p:nvPr>
            <p:ph type="sldImg"/>
          </p:nvPr>
        </p:nvSpPr>
        <p:spPr>
          <a:ln/>
        </p:spPr>
      </p:sp>
      <p:sp>
        <p:nvSpPr>
          <p:cNvPr id="69637" name="Rectangle 3"/>
          <p:cNvSpPr>
            <a:spLocks noGrp="1" noChangeArrowheads="1"/>
          </p:cNvSpPr>
          <p:nvPr>
            <p:ph type="body" idx="1"/>
          </p:nvPr>
        </p:nvSpPr>
        <p:spPr>
          <a:xfrm>
            <a:off x="974035" y="4561226"/>
            <a:ext cx="5367130" cy="4318573"/>
          </a:xfrm>
          <a:noFill/>
          <a:ln/>
        </p:spPr>
        <p:txBody>
          <a:bodyPr/>
          <a:lstStyle/>
          <a:p>
            <a:pPr eaLnBrk="1" hangingPunct="1"/>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Slide Image Placeholder 1"/>
          <p:cNvSpPr>
            <a:spLocks noGrp="1" noRot="1" noChangeAspect="1" noTextEdit="1"/>
          </p:cNvSpPr>
          <p:nvPr>
            <p:ph type="sldImg"/>
          </p:nvPr>
        </p:nvSpPr>
        <p:spPr>
          <a:ln/>
        </p:spPr>
      </p:sp>
      <p:sp>
        <p:nvSpPr>
          <p:cNvPr id="183299" name="Notes Placeholder 2"/>
          <p:cNvSpPr>
            <a:spLocks noGrp="1"/>
          </p:cNvSpPr>
          <p:nvPr>
            <p:ph type="body" idx="1"/>
          </p:nvPr>
        </p:nvSpPr>
        <p:spPr>
          <a:noFill/>
          <a:ln/>
        </p:spPr>
        <p:txBody>
          <a:bodyPr/>
          <a:lstStyle/>
          <a:p>
            <a:endParaRPr lang="en-US" dirty="0" smtClean="0">
              <a:latin typeface="Arial" pitchFamily="34" charset="0"/>
            </a:endParaRPr>
          </a:p>
        </p:txBody>
      </p:sp>
      <p:sp>
        <p:nvSpPr>
          <p:cNvPr id="183300" name="Slide Number Placeholder 3"/>
          <p:cNvSpPr>
            <a:spLocks noGrp="1"/>
          </p:cNvSpPr>
          <p:nvPr>
            <p:ph type="sldNum" sz="quarter" idx="5"/>
          </p:nvPr>
        </p:nvSpPr>
        <p:spPr>
          <a:noFill/>
        </p:spPr>
        <p:txBody>
          <a:bodyPr/>
          <a:lstStyle/>
          <a:p>
            <a:fld id="{AAEFF82C-F7D8-4EF4-BC83-967B03343950}" type="slidenum">
              <a:rPr lang="en-US" smtClean="0">
                <a:latin typeface="Arial" pitchFamily="34" charset="0"/>
              </a:rPr>
              <a:pPr/>
              <a:t>45</a:t>
            </a:fld>
            <a:endParaRPr lang="en-US" smtClean="0">
              <a:latin typeface="Arial"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Slide Image Placeholder 1"/>
          <p:cNvSpPr>
            <a:spLocks noGrp="1" noRot="1" noChangeAspect="1" noTextEdit="1"/>
          </p:cNvSpPr>
          <p:nvPr>
            <p:ph type="sldImg"/>
          </p:nvPr>
        </p:nvSpPr>
        <p:spPr>
          <a:ln/>
        </p:spPr>
      </p:sp>
      <p:sp>
        <p:nvSpPr>
          <p:cNvPr id="184323" name="Notes Placeholder 2"/>
          <p:cNvSpPr>
            <a:spLocks noGrp="1"/>
          </p:cNvSpPr>
          <p:nvPr>
            <p:ph type="body" idx="1"/>
          </p:nvPr>
        </p:nvSpPr>
        <p:spPr>
          <a:noFill/>
          <a:ln/>
        </p:spPr>
        <p:txBody>
          <a:bodyPr/>
          <a:lstStyle/>
          <a:p>
            <a:endParaRPr lang="en-US" dirty="0" smtClean="0">
              <a:latin typeface="Arial" pitchFamily="34" charset="0"/>
            </a:endParaRPr>
          </a:p>
        </p:txBody>
      </p:sp>
      <p:sp>
        <p:nvSpPr>
          <p:cNvPr id="184324" name="Slide Number Placeholder 3"/>
          <p:cNvSpPr>
            <a:spLocks noGrp="1"/>
          </p:cNvSpPr>
          <p:nvPr>
            <p:ph type="sldNum" sz="quarter" idx="5"/>
          </p:nvPr>
        </p:nvSpPr>
        <p:spPr>
          <a:noFill/>
        </p:spPr>
        <p:txBody>
          <a:bodyPr/>
          <a:lstStyle/>
          <a:p>
            <a:fld id="{D819F5C8-AE91-4D54-B028-E6D7AFFF2D23}" type="slidenum">
              <a:rPr lang="en-US" smtClean="0">
                <a:latin typeface="Arial" pitchFamily="34" charset="0"/>
              </a:rPr>
              <a:pPr/>
              <a:t>46</a:t>
            </a:fld>
            <a:endParaRPr lang="en-US" smtClean="0">
              <a:latin typeface="Arial"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12"/>
          <p:cNvSpPr>
            <a:spLocks noGrp="1" noChangeArrowheads="1"/>
          </p:cNvSpPr>
          <p:nvPr>
            <p:ph type="ftr" sz="quarter" idx="4"/>
          </p:nvPr>
        </p:nvSpPr>
        <p:spPr>
          <a:noFill/>
        </p:spPr>
        <p:txBody>
          <a:bodyPr/>
          <a:lstStyle/>
          <a:p>
            <a:r>
              <a:rPr lang="en-US" smtClean="0"/>
              <a:t>© Kimberly L. Tripp</a:t>
            </a:r>
            <a:br>
              <a:rPr lang="en-US" smtClean="0"/>
            </a:br>
            <a:r>
              <a:rPr lang="en-US" smtClean="0"/>
              <a:t>SYSolutions, Inc. All rights reserved.</a:t>
            </a:r>
          </a:p>
        </p:txBody>
      </p:sp>
      <p:sp>
        <p:nvSpPr>
          <p:cNvPr id="69635" name="Rectangle 13"/>
          <p:cNvSpPr>
            <a:spLocks noGrp="1" noChangeArrowheads="1"/>
          </p:cNvSpPr>
          <p:nvPr>
            <p:ph type="sldNum" sz="quarter" idx="5"/>
          </p:nvPr>
        </p:nvSpPr>
        <p:spPr>
          <a:noFill/>
        </p:spPr>
        <p:txBody>
          <a:bodyPr/>
          <a:lstStyle/>
          <a:p>
            <a:fld id="{65C8897D-853F-4ED0-AD6B-0DA59B2046BB}" type="slidenum">
              <a:rPr lang="en-US" smtClean="0"/>
              <a:pPr/>
              <a:t>47</a:t>
            </a:fld>
            <a:endParaRPr lang="en-US" smtClean="0"/>
          </a:p>
        </p:txBody>
      </p:sp>
      <p:sp>
        <p:nvSpPr>
          <p:cNvPr id="69636" name="Rectangle 2"/>
          <p:cNvSpPr>
            <a:spLocks noGrp="1" noRot="1" noChangeAspect="1" noChangeArrowheads="1" noTextEdit="1"/>
          </p:cNvSpPr>
          <p:nvPr>
            <p:ph type="sldImg"/>
          </p:nvPr>
        </p:nvSpPr>
        <p:spPr>
          <a:ln/>
        </p:spPr>
      </p:sp>
      <p:sp>
        <p:nvSpPr>
          <p:cNvPr id="69637" name="Rectangle 3"/>
          <p:cNvSpPr>
            <a:spLocks noGrp="1" noChangeArrowheads="1"/>
          </p:cNvSpPr>
          <p:nvPr>
            <p:ph type="body" idx="1"/>
          </p:nvPr>
        </p:nvSpPr>
        <p:spPr>
          <a:xfrm>
            <a:off x="974035" y="4561226"/>
            <a:ext cx="5367130" cy="4318573"/>
          </a:xfrm>
          <a:noFill/>
          <a:ln/>
        </p:spPr>
        <p:txBody>
          <a:bodyPr/>
          <a:lstStyle/>
          <a:p>
            <a:pPr eaLnBrk="1" hangingPunct="1"/>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Slide Image Placeholder 1"/>
          <p:cNvSpPr>
            <a:spLocks noGrp="1" noRot="1" noChangeAspect="1" noTextEdit="1"/>
          </p:cNvSpPr>
          <p:nvPr>
            <p:ph type="sldImg"/>
          </p:nvPr>
        </p:nvSpPr>
        <p:spPr>
          <a:ln/>
        </p:spPr>
      </p:sp>
      <p:sp>
        <p:nvSpPr>
          <p:cNvPr id="185347" name="Notes Placeholder 2"/>
          <p:cNvSpPr>
            <a:spLocks noGrp="1"/>
          </p:cNvSpPr>
          <p:nvPr>
            <p:ph type="body" idx="1"/>
          </p:nvPr>
        </p:nvSpPr>
        <p:spPr>
          <a:noFill/>
          <a:ln/>
        </p:spPr>
        <p:txBody>
          <a:bodyPr/>
          <a:lstStyle/>
          <a:p>
            <a:r>
              <a:rPr lang="en-US" smtClean="0">
                <a:latin typeface="Arial" pitchFamily="34" charset="0"/>
              </a:rPr>
              <a:t>See http://www.sqlskills.com/blogs/paul/2007/10/11/SQLServer2008PerformanceBoostForDatabaseMirroring.aspx</a:t>
            </a:r>
          </a:p>
        </p:txBody>
      </p:sp>
      <p:sp>
        <p:nvSpPr>
          <p:cNvPr id="185348" name="Slide Number Placeholder 3"/>
          <p:cNvSpPr>
            <a:spLocks noGrp="1"/>
          </p:cNvSpPr>
          <p:nvPr>
            <p:ph type="sldNum" sz="quarter" idx="5"/>
          </p:nvPr>
        </p:nvSpPr>
        <p:spPr>
          <a:noFill/>
        </p:spPr>
        <p:txBody>
          <a:bodyPr/>
          <a:lstStyle/>
          <a:p>
            <a:fld id="{7999FF4D-F387-4523-B33E-A759584CD1DD}" type="slidenum">
              <a:rPr lang="en-US" smtClean="0">
                <a:latin typeface="Arial" pitchFamily="34" charset="0"/>
              </a:rPr>
              <a:pPr/>
              <a:t>48</a:t>
            </a:fld>
            <a:endParaRPr lang="en-US" smtClean="0">
              <a:latin typeface="Arial"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Slide Image Placeholder 1"/>
          <p:cNvSpPr>
            <a:spLocks noGrp="1" noRot="1" noChangeAspect="1" noTextEdit="1"/>
          </p:cNvSpPr>
          <p:nvPr>
            <p:ph type="sldImg"/>
          </p:nvPr>
        </p:nvSpPr>
        <p:spPr>
          <a:ln/>
        </p:spPr>
      </p:sp>
      <p:sp>
        <p:nvSpPr>
          <p:cNvPr id="186371" name="Notes Placeholder 2"/>
          <p:cNvSpPr>
            <a:spLocks noGrp="1"/>
          </p:cNvSpPr>
          <p:nvPr>
            <p:ph type="body" idx="1"/>
          </p:nvPr>
        </p:nvSpPr>
        <p:spPr>
          <a:noFill/>
          <a:ln/>
        </p:spPr>
        <p:txBody>
          <a:bodyPr/>
          <a:lstStyle/>
          <a:p>
            <a:r>
              <a:rPr lang="en-US" smtClean="0">
                <a:latin typeface="Arial" pitchFamily="34" charset="0"/>
              </a:rPr>
              <a:t>See http://www.sqlskills.com/blogs/paul/2007/10/11/SQLServer2008PerformanceBoostForDatabaseMirroring.aspx</a:t>
            </a:r>
          </a:p>
        </p:txBody>
      </p:sp>
      <p:sp>
        <p:nvSpPr>
          <p:cNvPr id="186372" name="Slide Number Placeholder 3"/>
          <p:cNvSpPr>
            <a:spLocks noGrp="1"/>
          </p:cNvSpPr>
          <p:nvPr>
            <p:ph type="sldNum" sz="quarter" idx="5"/>
          </p:nvPr>
        </p:nvSpPr>
        <p:spPr>
          <a:noFill/>
        </p:spPr>
        <p:txBody>
          <a:bodyPr/>
          <a:lstStyle/>
          <a:p>
            <a:fld id="{85905423-0B62-46FA-9014-F97143C51A60}" type="slidenum">
              <a:rPr lang="en-US" smtClean="0">
                <a:latin typeface="Arial" pitchFamily="34" charset="0"/>
              </a:rPr>
              <a:pPr/>
              <a:t>49</a:t>
            </a:fld>
            <a:endParaRPr lang="en-US" smtClean="0">
              <a:latin typeface="Arial"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Slide Image Placeholder 1"/>
          <p:cNvSpPr>
            <a:spLocks noGrp="1" noRot="1" noChangeAspect="1" noTextEdit="1"/>
          </p:cNvSpPr>
          <p:nvPr>
            <p:ph type="sldImg"/>
          </p:nvPr>
        </p:nvSpPr>
        <p:spPr>
          <a:ln/>
        </p:spPr>
      </p:sp>
      <p:sp>
        <p:nvSpPr>
          <p:cNvPr id="187395" name="Notes Placeholder 2"/>
          <p:cNvSpPr>
            <a:spLocks noGrp="1"/>
          </p:cNvSpPr>
          <p:nvPr>
            <p:ph type="body" idx="1"/>
          </p:nvPr>
        </p:nvSpPr>
        <p:spPr>
          <a:noFill/>
          <a:ln/>
        </p:spPr>
        <p:txBody>
          <a:bodyPr/>
          <a:lstStyle/>
          <a:p>
            <a:r>
              <a:rPr lang="en-US" smtClean="0">
                <a:latin typeface="Arial" pitchFamily="34" charset="0"/>
              </a:rPr>
              <a:t>See http://www.sqlskills.com/blogs/paul/2007/10/11/SQLServer2008PerformanceBoostForDatabaseMirroring.aspx</a:t>
            </a:r>
          </a:p>
        </p:txBody>
      </p:sp>
      <p:sp>
        <p:nvSpPr>
          <p:cNvPr id="187396" name="Slide Number Placeholder 3"/>
          <p:cNvSpPr>
            <a:spLocks noGrp="1"/>
          </p:cNvSpPr>
          <p:nvPr>
            <p:ph type="sldNum" sz="quarter" idx="5"/>
          </p:nvPr>
        </p:nvSpPr>
        <p:spPr>
          <a:noFill/>
        </p:spPr>
        <p:txBody>
          <a:bodyPr/>
          <a:lstStyle/>
          <a:p>
            <a:fld id="{5FC84C8D-6B54-4255-ADF0-D5B605745C1A}" type="slidenum">
              <a:rPr lang="en-US" smtClean="0">
                <a:latin typeface="Arial" pitchFamily="34" charset="0"/>
              </a:rPr>
              <a:pPr/>
              <a:t>50</a:t>
            </a:fld>
            <a:endParaRPr lang="en-US" smtClean="0">
              <a:latin typeface="Arial"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Slide Image Placeholder 1"/>
          <p:cNvSpPr>
            <a:spLocks noGrp="1" noRot="1" noChangeAspect="1" noTextEdit="1"/>
          </p:cNvSpPr>
          <p:nvPr>
            <p:ph type="sldImg"/>
          </p:nvPr>
        </p:nvSpPr>
        <p:spPr>
          <a:ln/>
        </p:spPr>
      </p:sp>
      <p:sp>
        <p:nvSpPr>
          <p:cNvPr id="188419" name="Notes Placeholder 2"/>
          <p:cNvSpPr>
            <a:spLocks noGrp="1"/>
          </p:cNvSpPr>
          <p:nvPr>
            <p:ph type="body" idx="1"/>
          </p:nvPr>
        </p:nvSpPr>
        <p:spPr>
          <a:noFill/>
          <a:ln/>
        </p:spPr>
        <p:txBody>
          <a:bodyPr/>
          <a:lstStyle/>
          <a:p>
            <a:r>
              <a:rPr lang="en-US" smtClean="0">
                <a:latin typeface="Arial" pitchFamily="34" charset="0"/>
              </a:rPr>
              <a:t>Self – explanatory.</a:t>
            </a:r>
          </a:p>
        </p:txBody>
      </p:sp>
      <p:sp>
        <p:nvSpPr>
          <p:cNvPr id="188420" name="Slide Number Placeholder 3"/>
          <p:cNvSpPr>
            <a:spLocks noGrp="1"/>
          </p:cNvSpPr>
          <p:nvPr>
            <p:ph type="sldNum" sz="quarter" idx="5"/>
          </p:nvPr>
        </p:nvSpPr>
        <p:spPr>
          <a:noFill/>
        </p:spPr>
        <p:txBody>
          <a:bodyPr/>
          <a:lstStyle/>
          <a:p>
            <a:fld id="{98AE9CC6-127D-45E0-BD9E-3D933E448B80}" type="slidenum">
              <a:rPr lang="en-US" smtClean="0">
                <a:latin typeface="Arial" pitchFamily="34" charset="0"/>
              </a:rPr>
              <a:pPr/>
              <a:t>51</a:t>
            </a:fld>
            <a:endParaRPr lang="en-US" smtClean="0">
              <a:latin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Footer Placeholder 3"/>
          <p:cNvSpPr>
            <a:spLocks noGrp="1"/>
          </p:cNvSpPr>
          <p:nvPr>
            <p:ph type="ftr" sz="quarter" idx="10"/>
          </p:nvPr>
        </p:nvSpPr>
        <p:spPr/>
        <p:txBody>
          <a:bodyPr/>
          <a:lstStyle/>
          <a:p>
            <a:pPr>
              <a:defRPr/>
            </a:pPr>
            <a:r>
              <a:rPr lang="en-US" smtClean="0"/>
              <a:t>© Kimberly L. Tripp</a:t>
            </a:r>
            <a:br>
              <a:rPr lang="en-US" smtClean="0"/>
            </a:br>
            <a:r>
              <a:rPr lang="en-US" smtClean="0"/>
              <a:t>SYSolutions, Inc. All rights reserved.</a:t>
            </a:r>
            <a:endParaRPr lang="en-US"/>
          </a:p>
        </p:txBody>
      </p:sp>
      <p:sp>
        <p:nvSpPr>
          <p:cNvPr id="5" name="Slide Number Placeholder 4"/>
          <p:cNvSpPr>
            <a:spLocks noGrp="1"/>
          </p:cNvSpPr>
          <p:nvPr>
            <p:ph type="sldNum" sz="quarter" idx="11"/>
          </p:nvPr>
        </p:nvSpPr>
        <p:spPr/>
        <p:txBody>
          <a:bodyPr/>
          <a:lstStyle/>
          <a:p>
            <a:pPr>
              <a:defRPr/>
            </a:pPr>
            <a:fld id="{26BEAA27-4A18-4736-9A8C-288F912A16EA}" type="slidenum">
              <a:rPr lang="en-US" smtClean="0"/>
              <a:pPr>
                <a:defRPr/>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Footer Placeholder 3"/>
          <p:cNvSpPr>
            <a:spLocks noGrp="1"/>
          </p:cNvSpPr>
          <p:nvPr>
            <p:ph type="ftr" sz="quarter" idx="10"/>
          </p:nvPr>
        </p:nvSpPr>
        <p:spPr/>
        <p:txBody>
          <a:bodyPr/>
          <a:lstStyle/>
          <a:p>
            <a:pPr>
              <a:defRPr/>
            </a:pPr>
            <a:r>
              <a:rPr lang="en-US" smtClean="0"/>
              <a:t>© Kimberly L. Tripp</a:t>
            </a:r>
            <a:br>
              <a:rPr lang="en-US" smtClean="0"/>
            </a:br>
            <a:r>
              <a:rPr lang="en-US" smtClean="0"/>
              <a:t>SYSolutions, Inc. All rights reserved.</a:t>
            </a:r>
            <a:endParaRPr lang="en-US"/>
          </a:p>
        </p:txBody>
      </p:sp>
      <p:sp>
        <p:nvSpPr>
          <p:cNvPr id="5" name="Slide Number Placeholder 4"/>
          <p:cNvSpPr>
            <a:spLocks noGrp="1"/>
          </p:cNvSpPr>
          <p:nvPr>
            <p:ph type="sldNum" sz="quarter" idx="11"/>
          </p:nvPr>
        </p:nvSpPr>
        <p:spPr/>
        <p:txBody>
          <a:bodyPr/>
          <a:lstStyle/>
          <a:p>
            <a:pPr>
              <a:defRPr/>
            </a:pPr>
            <a:fld id="{26BEAA27-4A18-4736-9A8C-288F912A16EA}" type="slidenum">
              <a:rPr lang="en-US" smtClean="0"/>
              <a:pPr>
                <a:defRPr/>
              </a:pPr>
              <a:t>56</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3"/>
          <p:cNvSpPr>
            <a:spLocks noGrp="1" noChangeArrowheads="1"/>
          </p:cNvSpPr>
          <p:nvPr>
            <p:ph type="dt" sz="quarter" idx="1"/>
          </p:nvPr>
        </p:nvSpPr>
        <p:spPr>
          <a:noFill/>
        </p:spPr>
        <p:txBody>
          <a:bodyPr/>
          <a:lstStyle/>
          <a:p>
            <a:fld id="{73B51002-A343-4C14-BD6B-3F5E290614C8}" type="datetime8">
              <a:rPr lang="en-US" smtClean="0">
                <a:latin typeface="Arial" pitchFamily="34" charset="0"/>
              </a:rPr>
              <a:pPr/>
              <a:t>8/23/2012 6:46 PM</a:t>
            </a:fld>
            <a:endParaRPr lang="en-US" smtClean="0">
              <a:latin typeface="Arial" pitchFamily="34" charset="0"/>
            </a:endParaRPr>
          </a:p>
        </p:txBody>
      </p:sp>
      <p:sp>
        <p:nvSpPr>
          <p:cNvPr id="136195" name="Rectangle 6"/>
          <p:cNvSpPr>
            <a:spLocks noGrp="1" noChangeArrowheads="1"/>
          </p:cNvSpPr>
          <p:nvPr>
            <p:ph type="ftr" sz="quarter" idx="4"/>
          </p:nvPr>
        </p:nvSpPr>
        <p:spPr>
          <a:noFill/>
        </p:spPr>
        <p:txBody>
          <a:bodyPr/>
          <a:lstStyle/>
          <a:p>
            <a:r>
              <a:rPr lang="en-US" smtClean="0">
                <a:latin typeface="Arial" pitchFamily="34" charset="0"/>
              </a:rPr>
              <a:t>© 2006 Microsoft Corporation. All rights reserved. Microsoft, Windows, Windows Vista and other product names are or may be registered trademarks and/or trademarks in the U.S. and/or other countries.</a:t>
            </a:r>
          </a:p>
          <a:p>
            <a:r>
              <a:rPr lang="en-US" smtClean="0">
                <a:latin typeface="Arial"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latin typeface="Arial" pitchFamily="34" charset="0"/>
              </a:rPr>
            </a:br>
            <a:r>
              <a:rPr lang="en-US" smtClean="0">
                <a:latin typeface="Arial" pitchFamily="34" charset="0"/>
              </a:rPr>
              <a:t>MICROSOFT MAKES NO WARRANTIES, EXPRESS, IMPLIED OR STATUTORY, AS TO THE INFORMATION IN THIS PRESENTATION.</a:t>
            </a:r>
          </a:p>
        </p:txBody>
      </p:sp>
      <p:sp>
        <p:nvSpPr>
          <p:cNvPr id="136196" name="Rectangle 7"/>
          <p:cNvSpPr>
            <a:spLocks noGrp="1" noChangeArrowheads="1"/>
          </p:cNvSpPr>
          <p:nvPr>
            <p:ph type="sldNum" sz="quarter" idx="5"/>
          </p:nvPr>
        </p:nvSpPr>
        <p:spPr>
          <a:noFill/>
        </p:spPr>
        <p:txBody>
          <a:bodyPr/>
          <a:lstStyle/>
          <a:p>
            <a:fld id="{3B474E4C-0396-4C08-BB26-C6BD560238DD}" type="slidenum">
              <a:rPr lang="en-US" smtClean="0">
                <a:latin typeface="Arial" pitchFamily="34" charset="0"/>
              </a:rPr>
              <a:pPr/>
              <a:t>3</a:t>
            </a:fld>
            <a:endParaRPr lang="en-US" smtClean="0">
              <a:latin typeface="Arial" pitchFamily="34" charset="0"/>
            </a:endParaRPr>
          </a:p>
        </p:txBody>
      </p:sp>
      <p:sp>
        <p:nvSpPr>
          <p:cNvPr id="136197" name="Rectangle 2"/>
          <p:cNvSpPr>
            <a:spLocks noGrp="1" noRot="1" noChangeAspect="1" noChangeArrowheads="1" noTextEdit="1"/>
          </p:cNvSpPr>
          <p:nvPr>
            <p:ph type="sldImg"/>
          </p:nvPr>
        </p:nvSpPr>
        <p:spPr>
          <a:ln/>
        </p:spPr>
      </p:sp>
      <p:sp>
        <p:nvSpPr>
          <p:cNvPr id="136198" name="Rectangle 3"/>
          <p:cNvSpPr>
            <a:spLocks noGrp="1" noChangeArrowheads="1"/>
          </p:cNvSpPr>
          <p:nvPr>
            <p:ph type="body" idx="1"/>
          </p:nvPr>
        </p:nvSpPr>
        <p:spPr>
          <a:noFill/>
          <a:ln/>
        </p:spPr>
        <p:txBody>
          <a:bodyPr/>
          <a:lstStyle/>
          <a:p>
            <a:endParaRPr lang="en-US" smtClean="0">
              <a:latin typeface="Arial"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3"/>
          <p:cNvSpPr>
            <a:spLocks noGrp="1" noChangeArrowheads="1"/>
          </p:cNvSpPr>
          <p:nvPr>
            <p:ph type="dt" sz="quarter" idx="1"/>
          </p:nvPr>
        </p:nvSpPr>
        <p:spPr>
          <a:noFill/>
        </p:spPr>
        <p:txBody>
          <a:bodyPr/>
          <a:lstStyle/>
          <a:p>
            <a:fld id="{0760244B-491D-4A8D-A3BA-7DFD059936FF}" type="datetime8">
              <a:rPr lang="en-US" smtClean="0">
                <a:latin typeface="Arial" pitchFamily="34" charset="0"/>
              </a:rPr>
              <a:pPr/>
              <a:t>8/23/2012 6:46 PM</a:t>
            </a:fld>
            <a:endParaRPr lang="en-US" smtClean="0">
              <a:latin typeface="Arial" pitchFamily="34" charset="0"/>
            </a:endParaRPr>
          </a:p>
        </p:txBody>
      </p:sp>
      <p:sp>
        <p:nvSpPr>
          <p:cNvPr id="21507" name="Rectangle 6"/>
          <p:cNvSpPr>
            <a:spLocks noGrp="1" noChangeArrowheads="1"/>
          </p:cNvSpPr>
          <p:nvPr>
            <p:ph type="ftr" sz="quarter" idx="4"/>
          </p:nvPr>
        </p:nvSpPr>
        <p:spPr>
          <a:noFill/>
        </p:spPr>
        <p:txBody>
          <a:bodyPr/>
          <a:lstStyle/>
          <a:p>
            <a:r>
              <a:rPr lang="en-US" smtClean="0">
                <a:latin typeface="Arial" pitchFamily="34" charset="0"/>
              </a:rPr>
              <a:t>© 2006 Microsoft Corporation. All rights reserved. Microsoft, Windows, Windows Vista and other product names are or may be registered trademarks and/or trademarks in the U.S. and/or other countries.</a:t>
            </a:r>
          </a:p>
          <a:p>
            <a:r>
              <a:rPr lang="en-US" smtClean="0">
                <a:latin typeface="Arial"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latin typeface="Arial" pitchFamily="34" charset="0"/>
              </a:rPr>
            </a:br>
            <a:r>
              <a:rPr lang="en-US" smtClean="0">
                <a:latin typeface="Arial" pitchFamily="34" charset="0"/>
              </a:rPr>
              <a:t>MICROSOFT MAKES NO WARRANTIES, EXPRESS, IMPLIED OR STATUTORY, AS TO THE INFORMATION IN THIS PRESENTATION.</a:t>
            </a:r>
          </a:p>
        </p:txBody>
      </p:sp>
      <p:sp>
        <p:nvSpPr>
          <p:cNvPr id="21508" name="Rectangle 7"/>
          <p:cNvSpPr>
            <a:spLocks noGrp="1" noChangeArrowheads="1"/>
          </p:cNvSpPr>
          <p:nvPr>
            <p:ph type="sldNum" sz="quarter" idx="5"/>
          </p:nvPr>
        </p:nvSpPr>
        <p:spPr>
          <a:noFill/>
        </p:spPr>
        <p:txBody>
          <a:bodyPr/>
          <a:lstStyle/>
          <a:p>
            <a:fld id="{3B510302-DF1C-4636-A07C-E005BAFD7597}" type="slidenum">
              <a:rPr lang="en-US" smtClean="0">
                <a:latin typeface="Arial" pitchFamily="34" charset="0"/>
              </a:rPr>
              <a:pPr/>
              <a:t>10</a:t>
            </a:fld>
            <a:endParaRPr lang="en-US" smtClean="0">
              <a:latin typeface="Arial" pitchFamily="34" charset="0"/>
            </a:endParaRPr>
          </a:p>
        </p:txBody>
      </p:sp>
      <p:sp>
        <p:nvSpPr>
          <p:cNvPr id="21509" name="Rectangle 2"/>
          <p:cNvSpPr>
            <a:spLocks noGrp="1" noRot="1" noChangeAspect="1" noChangeArrowheads="1" noTextEdit="1"/>
          </p:cNvSpPr>
          <p:nvPr>
            <p:ph type="sldImg"/>
          </p:nvPr>
        </p:nvSpPr>
        <p:spPr>
          <a:ln/>
        </p:spPr>
      </p:sp>
      <p:sp>
        <p:nvSpPr>
          <p:cNvPr id="21510" name="Rectangle 3"/>
          <p:cNvSpPr>
            <a:spLocks noGrp="1" noChangeArrowheads="1"/>
          </p:cNvSpPr>
          <p:nvPr>
            <p:ph type="body" idx="1"/>
          </p:nvPr>
        </p:nvSpPr>
        <p:spPr>
          <a:noFill/>
          <a:ln/>
        </p:spPr>
        <p:txBody>
          <a:bodyPr/>
          <a:lstStyle/>
          <a:p>
            <a:endParaRPr lang="en-US" smtClean="0">
              <a:latin typeface="Arial"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12"/>
          <p:cNvSpPr>
            <a:spLocks noGrp="1" noChangeArrowheads="1"/>
          </p:cNvSpPr>
          <p:nvPr>
            <p:ph type="ftr" sz="quarter" idx="4"/>
          </p:nvPr>
        </p:nvSpPr>
        <p:spPr>
          <a:noFill/>
        </p:spPr>
        <p:txBody>
          <a:bodyPr/>
          <a:lstStyle/>
          <a:p>
            <a:r>
              <a:rPr lang="en-US" smtClean="0"/>
              <a:t>© Kimberly L. Tripp</a:t>
            </a:r>
            <a:br>
              <a:rPr lang="en-US" smtClean="0"/>
            </a:br>
            <a:r>
              <a:rPr lang="en-US" smtClean="0"/>
              <a:t>SYSolutions, Inc. All rights reserved.</a:t>
            </a:r>
          </a:p>
        </p:txBody>
      </p:sp>
      <p:sp>
        <p:nvSpPr>
          <p:cNvPr id="69635" name="Rectangle 13"/>
          <p:cNvSpPr>
            <a:spLocks noGrp="1" noChangeArrowheads="1"/>
          </p:cNvSpPr>
          <p:nvPr>
            <p:ph type="sldNum" sz="quarter" idx="5"/>
          </p:nvPr>
        </p:nvSpPr>
        <p:spPr>
          <a:noFill/>
        </p:spPr>
        <p:txBody>
          <a:bodyPr/>
          <a:lstStyle/>
          <a:p>
            <a:fld id="{65C8897D-853F-4ED0-AD6B-0DA59B2046BB}" type="slidenum">
              <a:rPr lang="en-US" smtClean="0"/>
              <a:pPr/>
              <a:t>13</a:t>
            </a:fld>
            <a:endParaRPr lang="en-US" smtClean="0"/>
          </a:p>
        </p:txBody>
      </p:sp>
      <p:sp>
        <p:nvSpPr>
          <p:cNvPr id="69636" name="Rectangle 2"/>
          <p:cNvSpPr>
            <a:spLocks noGrp="1" noRot="1" noChangeAspect="1" noChangeArrowheads="1" noTextEdit="1"/>
          </p:cNvSpPr>
          <p:nvPr>
            <p:ph type="sldImg"/>
          </p:nvPr>
        </p:nvSpPr>
        <p:spPr>
          <a:ln/>
        </p:spPr>
      </p:sp>
      <p:sp>
        <p:nvSpPr>
          <p:cNvPr id="69637" name="Rectangle 3"/>
          <p:cNvSpPr>
            <a:spLocks noGrp="1" noChangeArrowheads="1"/>
          </p:cNvSpPr>
          <p:nvPr>
            <p:ph type="body" idx="1"/>
          </p:nvPr>
        </p:nvSpPr>
        <p:spPr>
          <a:xfrm>
            <a:off x="974035" y="4561226"/>
            <a:ext cx="5367130" cy="4318573"/>
          </a:xfrm>
          <a:noFill/>
          <a:ln/>
        </p:spPr>
        <p:txBody>
          <a:bodyPr/>
          <a:lstStyle/>
          <a:p>
            <a:pPr eaLnBrk="1" hangingPunct="1"/>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p:spPr>
        <p:txBody>
          <a:bodyPr/>
          <a:lstStyle/>
          <a:p>
            <a:endParaRPr lang="en-US" smtClean="0">
              <a:latin typeface="Arial"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spect="1" noChangeArrowheads="1" noTextEdit="1"/>
          </p:cNvSpPr>
          <p:nvPr>
            <p:ph type="sldImg"/>
          </p:nvPr>
        </p:nvSpPr>
        <p:spPr>
          <a:ln/>
        </p:spPr>
      </p:sp>
      <p:sp>
        <p:nvSpPr>
          <p:cNvPr id="23555" name="Rectangle 3"/>
          <p:cNvSpPr>
            <a:spLocks noGrp="1" noChangeArrowheads="1"/>
          </p:cNvSpPr>
          <p:nvPr>
            <p:ph type="body" idx="1"/>
          </p:nvPr>
        </p:nvSpPr>
        <p:spPr>
          <a:noFill/>
          <a:ln/>
        </p:spPr>
        <p:txBody>
          <a:bodyPr/>
          <a:lstStyle/>
          <a:p>
            <a:endParaRPr lang="en-US" smtClean="0">
              <a:latin typeface="Arial"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spect="1" noChangeArrowheads="1" noTextEdit="1"/>
          </p:cNvSpPr>
          <p:nvPr>
            <p:ph type="sldImg"/>
          </p:nvPr>
        </p:nvSpPr>
        <p:spPr>
          <a:ln/>
        </p:spPr>
      </p:sp>
      <p:sp>
        <p:nvSpPr>
          <p:cNvPr id="24579" name="Rectangle 3"/>
          <p:cNvSpPr>
            <a:spLocks noGrp="1" noChangeArrowheads="1"/>
          </p:cNvSpPr>
          <p:nvPr>
            <p:ph type="body" idx="1"/>
          </p:nvPr>
        </p:nvSpPr>
        <p:spPr>
          <a:noFill/>
          <a:ln/>
        </p:spPr>
        <p:txBody>
          <a:bodyPr/>
          <a:lstStyle/>
          <a:p>
            <a:endParaRPr lang="en-US" smtClean="0">
              <a:latin typeface="Arial"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Rot="1" noChangeAspect="1" noChangeArrowheads="1" noTextEdit="1"/>
          </p:cNvSpPr>
          <p:nvPr>
            <p:ph type="sldImg"/>
          </p:nvPr>
        </p:nvSpPr>
        <p:spPr>
          <a:ln/>
        </p:spPr>
      </p:sp>
      <p:sp>
        <p:nvSpPr>
          <p:cNvPr id="25603" name="Rectangle 3"/>
          <p:cNvSpPr>
            <a:spLocks noGrp="1" noChangeArrowheads="1"/>
          </p:cNvSpPr>
          <p:nvPr>
            <p:ph type="body" idx="1"/>
          </p:nvPr>
        </p:nvSpPr>
        <p:spPr>
          <a:noFill/>
          <a:ln/>
        </p:spPr>
        <p:txBody>
          <a:bodyPr/>
          <a:lstStyle/>
          <a:p>
            <a:endParaRPr lang="en-US" smtClean="0">
              <a:latin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3" name="Picture 10" descr="TextOnly_Logo_02"/>
          <p:cNvPicPr>
            <a:picLocks noChangeAspect="1" noChangeArrowheads="1"/>
          </p:cNvPicPr>
          <p:nvPr userDrawn="1"/>
        </p:nvPicPr>
        <p:blipFill>
          <a:blip r:embed="rId3" cstate="print"/>
          <a:srcRect/>
          <a:stretch>
            <a:fillRect/>
          </a:stretch>
        </p:blipFill>
        <p:spPr bwMode="invGray">
          <a:xfrm>
            <a:off x="6308725" y="5432425"/>
            <a:ext cx="2806700" cy="1492250"/>
          </a:xfrm>
          <a:prstGeom prst="rect">
            <a:avLst/>
          </a:prstGeom>
          <a:noFill/>
          <a:ln w="9525">
            <a:noFill/>
            <a:miter lim="800000"/>
            <a:headEnd/>
            <a:tailEnd/>
          </a:ln>
        </p:spPr>
      </p:pic>
      <p:sp>
        <p:nvSpPr>
          <p:cNvPr id="66562" name="Rectangle 2"/>
          <p:cNvSpPr>
            <a:spLocks noGrp="1" noChangeArrowheads="1"/>
          </p:cNvSpPr>
          <p:nvPr>
            <p:ph type="ctrTitle" sz="quarter"/>
          </p:nvPr>
        </p:nvSpPr>
        <p:spPr>
          <a:xfrm>
            <a:off x="0" y="76200"/>
            <a:ext cx="9144000" cy="762000"/>
          </a:xfrm>
          <a:effectLst>
            <a:outerShdw dist="17961" dir="2700000" algn="ctr" rotWithShape="0">
              <a:schemeClr val="bg2"/>
            </a:outerShdw>
          </a:effectLst>
        </p:spPr>
        <p:txBody>
          <a:bodyPr anchor="ctr"/>
          <a:lstStyle>
            <a:lvl1pPr algn="r">
              <a:defRPr/>
            </a:lvl1pPr>
          </a:lstStyle>
          <a:p>
            <a:r>
              <a:rPr lang="en-US"/>
              <a:t>Click to edit Master title style</a:t>
            </a:r>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40525" y="228600"/>
            <a:ext cx="2170113" cy="619601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27013" y="228600"/>
            <a:ext cx="6361112" cy="619601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4" name="Picture 2" descr="content-page.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 name="Content Placeholder 8"/>
          <p:cNvSpPr>
            <a:spLocks noGrp="1"/>
          </p:cNvSpPr>
          <p:nvPr>
            <p:ph idx="1"/>
          </p:nvPr>
        </p:nvSpPr>
        <p:spPr>
          <a:xfrm>
            <a:off x="304800" y="1371600"/>
            <a:ext cx="8610600" cy="5105400"/>
          </a:xfrm>
          <a:prstGeom prst="rect">
            <a:avLst/>
          </a:prstGeom>
        </p:spPr>
        <p:txBody>
          <a:bodyPr/>
          <a:lstStyle>
            <a:lvl1pPr>
              <a:buClr>
                <a:schemeClr val="accent2">
                  <a:lumMod val="75000"/>
                </a:schemeClr>
              </a:buClr>
              <a:defRPr sz="2800">
                <a:latin typeface="Calibri" pitchFamily="34" charset="0"/>
              </a:defRPr>
            </a:lvl1pPr>
            <a:lvl2pPr>
              <a:buClr>
                <a:schemeClr val="accent2">
                  <a:lumMod val="75000"/>
                </a:schemeClr>
              </a:buClr>
              <a:defRPr sz="2400">
                <a:latin typeface="Calibri" pitchFamily="34" charset="0"/>
              </a:defRPr>
            </a:lvl2pPr>
            <a:lvl3pPr>
              <a:buClr>
                <a:schemeClr val="accent2">
                  <a:lumMod val="75000"/>
                </a:schemeClr>
              </a:buClr>
              <a:defRPr sz="2000">
                <a:latin typeface="Calibri" pitchFamily="34" charset="0"/>
              </a:defRPr>
            </a:lvl3pPr>
            <a:lvl4pPr>
              <a:buClr>
                <a:schemeClr val="accent2">
                  <a:lumMod val="75000"/>
                </a:schemeClr>
              </a:buClr>
              <a:defRPr sz="1800">
                <a:latin typeface="Calibri" pitchFamily="34" charset="0"/>
              </a:defRPr>
            </a:lvl4pPr>
            <a:lvl5pPr>
              <a:buClr>
                <a:schemeClr val="accent2">
                  <a:lumMod val="75000"/>
                </a:schemeClr>
              </a:buClr>
              <a:defRPr sz="1800">
                <a:latin typeface="Calibri" pitchFamily="34" charset="0"/>
              </a:defRPr>
            </a:lvl5pPr>
          </a:lstStyle>
          <a:p>
            <a:pPr lvl="0" eaLnBrk="1" latinLnBrk="0" hangingPunct="1"/>
            <a:r>
              <a:rPr lang="en-US" dirty="0" smtClean="0"/>
              <a:t>Click to edit Master text styles</a:t>
            </a:r>
          </a:p>
          <a:p>
            <a:pPr lvl="1" eaLnBrk="1" latinLnBrk="0" hangingPunct="1"/>
            <a:r>
              <a:rPr lang="en-US" dirty="0" smtClean="0"/>
              <a:t>Second level</a:t>
            </a:r>
          </a:p>
          <a:p>
            <a:pPr lvl="2" eaLnBrk="1" latinLnBrk="0" hangingPunct="1"/>
            <a:r>
              <a:rPr lang="en-US" dirty="0" smtClean="0"/>
              <a:t>Third level</a:t>
            </a:r>
          </a:p>
          <a:p>
            <a:pPr lvl="3" eaLnBrk="1" latinLnBrk="0" hangingPunct="1"/>
            <a:r>
              <a:rPr lang="en-US" dirty="0" smtClean="0"/>
              <a:t>Fourth level</a:t>
            </a:r>
          </a:p>
          <a:p>
            <a:pPr lvl="4" eaLnBrk="1" latinLnBrk="0" hangingPunct="1"/>
            <a:r>
              <a:rPr lang="en-US" dirty="0" smtClean="0"/>
              <a:t>Fifth level</a:t>
            </a:r>
            <a:endParaRPr kumimoji="0" lang="en-US" dirty="0"/>
          </a:p>
        </p:txBody>
      </p:sp>
      <p:sp>
        <p:nvSpPr>
          <p:cNvPr id="6" name="Title 16"/>
          <p:cNvSpPr>
            <a:spLocks noGrp="1"/>
          </p:cNvSpPr>
          <p:nvPr>
            <p:ph type="title"/>
          </p:nvPr>
        </p:nvSpPr>
        <p:spPr bwMode="auto">
          <a:xfrm>
            <a:off x="0" y="0"/>
            <a:ext cx="9144000" cy="1219200"/>
          </a:xfrm>
          <a:prstGeom prst="rect">
            <a:avLst/>
          </a:prstGeom>
          <a:solidFill>
            <a:schemeClr val="tx1"/>
          </a:solidFill>
        </p:spPr>
        <p:txBody>
          <a:bodyPr rtlCol="0" anchor="ctr" anchorCtr="0"/>
          <a:lstStyle>
            <a:lvl1pPr algn="ctr">
              <a:lnSpc>
                <a:spcPct val="90000"/>
              </a:lnSpc>
              <a:defRPr sz="3600" b="0" baseline="0">
                <a:solidFill>
                  <a:schemeClr val="bg1">
                    <a:lumMod val="85000"/>
                    <a:lumOff val="15000"/>
                  </a:schemeClr>
                </a:solidFill>
                <a:effectLst>
                  <a:outerShdw blurRad="50800" dist="38100" dir="18900000" algn="bl" rotWithShape="0">
                    <a:prstClr val="black">
                      <a:alpha val="40000"/>
                    </a:prstClr>
                  </a:outerShdw>
                </a:effectLst>
                <a:latin typeface="+mj-lt"/>
              </a:defRPr>
            </a:lvl1pPr>
          </a:lstStyle>
          <a:p>
            <a:r>
              <a:rPr kumimoji="0" lang="en-US" dirty="0" smtClean="0"/>
              <a:t>Click to edit Master title style</a:t>
            </a:r>
            <a:endParaRPr kumimoji="0"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227013" y="1384300"/>
            <a:ext cx="8455025" cy="50403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27013" y="1141413"/>
            <a:ext cx="4151312" cy="5283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30725" y="1141413"/>
            <a:ext cx="4151313" cy="5283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4" cstate="print"/>
          <a:srcRect/>
          <a:stretch>
            <a:fillRect/>
          </a:stretch>
        </a:blipFill>
        <a:effectLst/>
      </p:bgPr>
    </p:bg>
    <p:spTree>
      <p:nvGrpSpPr>
        <p:cNvPr id="1" name=""/>
        <p:cNvGrpSpPr/>
        <p:nvPr/>
      </p:nvGrpSpPr>
      <p:grpSpPr>
        <a:xfrm>
          <a:off x="0" y="0"/>
          <a:ext cx="0" cy="0"/>
          <a:chOff x="0" y="0"/>
          <a:chExt cx="0" cy="0"/>
        </a:xfrm>
      </p:grpSpPr>
      <p:sp>
        <p:nvSpPr>
          <p:cNvPr id="65538" name="Rectangle 2"/>
          <p:cNvSpPr>
            <a:spLocks noGrp="1" noChangeAspect="1" noChangeArrowheads="1"/>
          </p:cNvSpPr>
          <p:nvPr>
            <p:ph type="title"/>
          </p:nvPr>
        </p:nvSpPr>
        <p:spPr bwMode="auto">
          <a:xfrm>
            <a:off x="227013" y="228600"/>
            <a:ext cx="8683625" cy="695325"/>
          </a:xfrm>
          <a:prstGeom prst="rect">
            <a:avLst/>
          </a:prstGeom>
          <a:noFill/>
          <a:ln w="9525">
            <a:noFill/>
            <a:miter lim="800000"/>
            <a:headEnd/>
            <a:tailEnd/>
          </a:ln>
          <a:effectLst>
            <a:outerShdw dist="17961" dir="2700000" algn="ctr" rotWithShape="0">
              <a:schemeClr val="bg2">
                <a:alpha val="50000"/>
              </a:schemeClr>
            </a:outerShdw>
          </a:effectLst>
        </p:spPr>
        <p:txBody>
          <a:bodyPr vert="horz" wrap="square" lIns="91440" tIns="45720" rIns="91440" bIns="45720" numCol="1" anchor="t" anchorCtr="0" compatLnSpc="1">
            <a:prstTxWarp prst="textNoShape">
              <a:avLst/>
            </a:prstTxWarp>
            <a:spAutoFit/>
          </a:bodyPr>
          <a:lstStyle/>
          <a:p>
            <a:pPr lvl="0"/>
            <a:r>
              <a:rPr lang="en-US" dirty="0" smtClean="0"/>
              <a:t>Click to edit Title Slide</a:t>
            </a:r>
          </a:p>
        </p:txBody>
      </p:sp>
      <p:sp>
        <p:nvSpPr>
          <p:cNvPr id="65539" name="Rectangle 3"/>
          <p:cNvSpPr>
            <a:spLocks noGrp="1" noChangeAspect="1" noChangeArrowheads="1"/>
          </p:cNvSpPr>
          <p:nvPr>
            <p:ph type="body" idx="1"/>
          </p:nvPr>
        </p:nvSpPr>
        <p:spPr bwMode="auto">
          <a:xfrm>
            <a:off x="227013" y="1141413"/>
            <a:ext cx="8455025" cy="5283200"/>
          </a:xfrm>
          <a:prstGeom prst="rect">
            <a:avLst/>
          </a:prstGeom>
          <a:noFill/>
          <a:ln w="9525">
            <a:noFill/>
            <a:miter lim="800000"/>
            <a:headEnd/>
            <a:tailEnd/>
          </a:ln>
          <a:effectLst>
            <a:outerShdw dist="17961" dir="2700000" algn="ctr" rotWithShape="0">
              <a:schemeClr val="bg2">
                <a:alpha val="0"/>
              </a:schemeClr>
            </a:outerShdw>
          </a:effectLst>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pic>
        <p:nvPicPr>
          <p:cNvPr id="1028" name="Picture 4" descr="sqlskills_logo_pure"/>
          <p:cNvPicPr>
            <a:picLocks noChangeAspect="1" noChangeArrowheads="1"/>
          </p:cNvPicPr>
          <p:nvPr/>
        </p:nvPicPr>
        <p:blipFill>
          <a:blip r:embed="rId15" cstate="print"/>
          <a:srcRect/>
          <a:stretch>
            <a:fillRect/>
          </a:stretch>
        </p:blipFill>
        <p:spPr bwMode="auto">
          <a:xfrm>
            <a:off x="7918450" y="6299200"/>
            <a:ext cx="1168400" cy="514350"/>
          </a:xfrm>
          <a:prstGeom prst="rect">
            <a:avLst/>
          </a:prstGeom>
          <a:noFill/>
          <a:ln w="9525">
            <a:noFill/>
            <a:miter lim="800000"/>
            <a:headEnd/>
            <a:tailEnd/>
          </a:ln>
        </p:spPr>
      </p:pic>
      <p:sp>
        <p:nvSpPr>
          <p:cNvPr id="65541" name="Rectangle 5"/>
          <p:cNvSpPr>
            <a:spLocks noChangeArrowheads="1"/>
          </p:cNvSpPr>
          <p:nvPr/>
        </p:nvSpPr>
        <p:spPr bwMode="auto">
          <a:xfrm>
            <a:off x="0" y="6461125"/>
            <a:ext cx="1540806" cy="400110"/>
          </a:xfrm>
          <a:prstGeom prst="rect">
            <a:avLst/>
          </a:prstGeom>
          <a:noFill/>
          <a:ln w="12700">
            <a:noFill/>
            <a:miter lim="800000"/>
            <a:headEnd/>
            <a:tailEnd/>
          </a:ln>
          <a:effectLst/>
        </p:spPr>
        <p:txBody>
          <a:bodyPr wrap="none">
            <a:spAutoFit/>
          </a:bodyPr>
          <a:lstStyle/>
          <a:p>
            <a:pPr>
              <a:lnSpc>
                <a:spcPct val="100000"/>
              </a:lnSpc>
              <a:defRPr/>
            </a:pPr>
            <a:r>
              <a:rPr lang="en-US" sz="1000" b="0" dirty="0">
                <a:solidFill>
                  <a:srgbClr val="969696"/>
                </a:solidFill>
                <a:latin typeface="Calibri" pitchFamily="34" charset="0"/>
                <a:sym typeface="Symbol" pitchFamily="18" charset="2"/>
              </a:rPr>
              <a:t></a:t>
            </a:r>
            <a:r>
              <a:rPr lang="en-US" sz="1000" b="0" dirty="0">
                <a:solidFill>
                  <a:srgbClr val="969696"/>
                </a:solidFill>
                <a:latin typeface="Calibri" pitchFamily="34" charset="0"/>
              </a:rPr>
              <a:t>SQLskills.com</a:t>
            </a:r>
            <a:br>
              <a:rPr lang="en-US" sz="1000" b="0" dirty="0">
                <a:solidFill>
                  <a:srgbClr val="969696"/>
                </a:solidFill>
                <a:latin typeface="Calibri" pitchFamily="34" charset="0"/>
              </a:rPr>
            </a:br>
            <a:r>
              <a:rPr lang="en-US" sz="1000" b="0" dirty="0" smtClean="0">
                <a:solidFill>
                  <a:srgbClr val="969696"/>
                </a:solidFill>
                <a:latin typeface="Calibri" pitchFamily="34" charset="0"/>
              </a:rPr>
              <a:t>SQLskills Immersion Event</a:t>
            </a:r>
            <a:endParaRPr lang="en-US" sz="1000" b="0" dirty="0">
              <a:solidFill>
                <a:srgbClr val="969696"/>
              </a:solidFill>
              <a:latin typeface="Calibri" pitchFamily="34" charset="0"/>
            </a:endParaRPr>
          </a:p>
        </p:txBody>
      </p:sp>
    </p:spTree>
  </p:cSld>
  <p:clrMap bg1="dk2" tx1="lt1" bg2="dk1" tx2="lt2" accent1="accent1" accent2="accent2" accent3="accent3" accent4="accent4" accent5="accent5" accent6="accent6" hlink="hlink" folHlink="folHlink"/>
  <p:sldLayoutIdLst>
    <p:sldLayoutId id="2147483698"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9" r:id="rId12"/>
  </p:sldLayoutIdLst>
  <p:transition/>
  <p:hf sldNum="0" hdr="0" ftr="0" dt="0"/>
  <p:txStyles>
    <p:titleStyle>
      <a:lvl1pPr algn="l" rtl="0" eaLnBrk="0" fontAlgn="base" hangingPunct="0">
        <a:lnSpc>
          <a:spcPct val="90000"/>
        </a:lnSpc>
        <a:spcBef>
          <a:spcPct val="0"/>
        </a:spcBef>
        <a:spcAft>
          <a:spcPct val="0"/>
        </a:spcAft>
        <a:defRPr sz="4400" b="1">
          <a:solidFill>
            <a:srgbClr val="FFCC00"/>
          </a:solidFill>
          <a:latin typeface="Calibri" pitchFamily="34" charset="0"/>
          <a:ea typeface="+mj-ea"/>
          <a:cs typeface="+mj-cs"/>
        </a:defRPr>
      </a:lvl1pPr>
      <a:lvl2pPr algn="l" rtl="0" eaLnBrk="0" fontAlgn="base" hangingPunct="0">
        <a:lnSpc>
          <a:spcPct val="90000"/>
        </a:lnSpc>
        <a:spcBef>
          <a:spcPct val="0"/>
        </a:spcBef>
        <a:spcAft>
          <a:spcPct val="0"/>
        </a:spcAft>
        <a:defRPr sz="4400" b="1">
          <a:solidFill>
            <a:srgbClr val="FFCC00"/>
          </a:solidFill>
          <a:latin typeface="Calibri" pitchFamily="34" charset="0"/>
        </a:defRPr>
      </a:lvl2pPr>
      <a:lvl3pPr algn="l" rtl="0" eaLnBrk="0" fontAlgn="base" hangingPunct="0">
        <a:lnSpc>
          <a:spcPct val="90000"/>
        </a:lnSpc>
        <a:spcBef>
          <a:spcPct val="0"/>
        </a:spcBef>
        <a:spcAft>
          <a:spcPct val="0"/>
        </a:spcAft>
        <a:defRPr sz="4400" b="1">
          <a:solidFill>
            <a:srgbClr val="FFCC00"/>
          </a:solidFill>
          <a:latin typeface="Calibri" pitchFamily="34" charset="0"/>
        </a:defRPr>
      </a:lvl3pPr>
      <a:lvl4pPr algn="l" rtl="0" eaLnBrk="0" fontAlgn="base" hangingPunct="0">
        <a:lnSpc>
          <a:spcPct val="90000"/>
        </a:lnSpc>
        <a:spcBef>
          <a:spcPct val="0"/>
        </a:spcBef>
        <a:spcAft>
          <a:spcPct val="0"/>
        </a:spcAft>
        <a:defRPr sz="4400" b="1">
          <a:solidFill>
            <a:srgbClr val="FFCC00"/>
          </a:solidFill>
          <a:latin typeface="Calibri" pitchFamily="34" charset="0"/>
        </a:defRPr>
      </a:lvl4pPr>
      <a:lvl5pPr algn="l" rtl="0" eaLnBrk="0" fontAlgn="base" hangingPunct="0">
        <a:lnSpc>
          <a:spcPct val="90000"/>
        </a:lnSpc>
        <a:spcBef>
          <a:spcPct val="0"/>
        </a:spcBef>
        <a:spcAft>
          <a:spcPct val="0"/>
        </a:spcAft>
        <a:defRPr sz="4400" b="1">
          <a:solidFill>
            <a:srgbClr val="FFCC00"/>
          </a:solidFill>
          <a:latin typeface="Calibri" pitchFamily="34" charset="0"/>
        </a:defRPr>
      </a:lvl5pPr>
      <a:lvl6pPr marL="457200" algn="l" rtl="0" fontAlgn="base">
        <a:lnSpc>
          <a:spcPct val="90000"/>
        </a:lnSpc>
        <a:spcBef>
          <a:spcPct val="0"/>
        </a:spcBef>
        <a:spcAft>
          <a:spcPct val="0"/>
        </a:spcAft>
        <a:defRPr sz="4400" b="1">
          <a:solidFill>
            <a:srgbClr val="FFCC00"/>
          </a:solidFill>
          <a:latin typeface="Eurostile" pitchFamily="34" charset="0"/>
        </a:defRPr>
      </a:lvl6pPr>
      <a:lvl7pPr marL="914400" algn="l" rtl="0" fontAlgn="base">
        <a:lnSpc>
          <a:spcPct val="90000"/>
        </a:lnSpc>
        <a:spcBef>
          <a:spcPct val="0"/>
        </a:spcBef>
        <a:spcAft>
          <a:spcPct val="0"/>
        </a:spcAft>
        <a:defRPr sz="4400" b="1">
          <a:solidFill>
            <a:srgbClr val="FFCC00"/>
          </a:solidFill>
          <a:latin typeface="Eurostile" pitchFamily="34" charset="0"/>
        </a:defRPr>
      </a:lvl7pPr>
      <a:lvl8pPr marL="1371600" algn="l" rtl="0" fontAlgn="base">
        <a:lnSpc>
          <a:spcPct val="90000"/>
        </a:lnSpc>
        <a:spcBef>
          <a:spcPct val="0"/>
        </a:spcBef>
        <a:spcAft>
          <a:spcPct val="0"/>
        </a:spcAft>
        <a:defRPr sz="4400" b="1">
          <a:solidFill>
            <a:srgbClr val="FFCC00"/>
          </a:solidFill>
          <a:latin typeface="Eurostile" pitchFamily="34" charset="0"/>
        </a:defRPr>
      </a:lvl8pPr>
      <a:lvl9pPr marL="1828800" algn="l" rtl="0" fontAlgn="base">
        <a:lnSpc>
          <a:spcPct val="90000"/>
        </a:lnSpc>
        <a:spcBef>
          <a:spcPct val="0"/>
        </a:spcBef>
        <a:spcAft>
          <a:spcPct val="0"/>
        </a:spcAft>
        <a:defRPr sz="4400" b="1">
          <a:solidFill>
            <a:srgbClr val="FFCC00"/>
          </a:solidFill>
          <a:latin typeface="Eurostile" pitchFamily="34" charset="0"/>
        </a:defRPr>
      </a:lvl9pPr>
    </p:titleStyle>
    <p:bodyStyle>
      <a:lvl1pPr marL="457200" indent="-457200" algn="l" rtl="0" eaLnBrk="0" fontAlgn="base" hangingPunct="0">
        <a:spcBef>
          <a:spcPct val="0"/>
        </a:spcBef>
        <a:spcAft>
          <a:spcPct val="0"/>
        </a:spcAft>
        <a:buSzPct val="95000"/>
        <a:buBlip>
          <a:blip r:embed="rId16"/>
        </a:buBlip>
        <a:defRPr sz="3200">
          <a:solidFill>
            <a:schemeClr val="tx1"/>
          </a:solidFill>
          <a:latin typeface="Calibri" pitchFamily="34" charset="0"/>
          <a:ea typeface="+mn-ea"/>
          <a:cs typeface="+mn-cs"/>
        </a:defRPr>
      </a:lvl1pPr>
      <a:lvl2pPr marL="1030288" indent="-454025" algn="l" rtl="0" eaLnBrk="0" fontAlgn="base" hangingPunct="0">
        <a:spcBef>
          <a:spcPct val="0"/>
        </a:spcBef>
        <a:spcAft>
          <a:spcPct val="0"/>
        </a:spcAft>
        <a:buSzPct val="95000"/>
        <a:buBlip>
          <a:blip r:embed="rId16"/>
        </a:buBlip>
        <a:defRPr sz="2800">
          <a:solidFill>
            <a:schemeClr val="tx1"/>
          </a:solidFill>
          <a:latin typeface="Calibri" pitchFamily="34" charset="0"/>
        </a:defRPr>
      </a:lvl2pPr>
      <a:lvl3pPr marL="1481138" indent="-336550" algn="l" rtl="0" eaLnBrk="0" fontAlgn="base" hangingPunct="0">
        <a:spcBef>
          <a:spcPct val="0"/>
        </a:spcBef>
        <a:spcAft>
          <a:spcPct val="0"/>
        </a:spcAft>
        <a:buSzPct val="95000"/>
        <a:buBlip>
          <a:blip r:embed="rId16"/>
        </a:buBlip>
        <a:defRPr sz="2400">
          <a:solidFill>
            <a:schemeClr val="tx1"/>
          </a:solidFill>
          <a:latin typeface="Calibri" pitchFamily="34" charset="0"/>
        </a:defRPr>
      </a:lvl3pPr>
      <a:lvl4pPr marL="1944688" indent="-349250" algn="l" rtl="0" eaLnBrk="0" fontAlgn="base" hangingPunct="0">
        <a:spcBef>
          <a:spcPct val="0"/>
        </a:spcBef>
        <a:spcAft>
          <a:spcPct val="0"/>
        </a:spcAft>
        <a:buSzPct val="95000"/>
        <a:buBlip>
          <a:blip r:embed="rId16"/>
        </a:buBlip>
        <a:defRPr sz="2000">
          <a:solidFill>
            <a:schemeClr val="tx1"/>
          </a:solidFill>
          <a:latin typeface="Calibri" pitchFamily="34" charset="0"/>
        </a:defRPr>
      </a:lvl4pPr>
      <a:lvl5pPr marL="2395538" indent="-336550" algn="l" rtl="0" eaLnBrk="0" fontAlgn="base" hangingPunct="0">
        <a:spcBef>
          <a:spcPct val="0"/>
        </a:spcBef>
        <a:spcAft>
          <a:spcPct val="0"/>
        </a:spcAft>
        <a:buSzPct val="95000"/>
        <a:buBlip>
          <a:blip r:embed="rId16"/>
        </a:buBlip>
        <a:defRPr sz="2000">
          <a:solidFill>
            <a:schemeClr val="tx1"/>
          </a:solidFill>
          <a:latin typeface="Calibri" pitchFamily="34" charset="0"/>
        </a:defRPr>
      </a:lvl5pPr>
      <a:lvl6pPr marL="2852738" indent="-336550" algn="l" rtl="0" fontAlgn="base">
        <a:spcBef>
          <a:spcPct val="0"/>
        </a:spcBef>
        <a:spcAft>
          <a:spcPct val="0"/>
        </a:spcAft>
        <a:buSzPct val="95000"/>
        <a:buBlip>
          <a:blip r:embed="rId16"/>
        </a:buBlip>
        <a:defRPr sz="2000" b="1">
          <a:solidFill>
            <a:schemeClr val="tx1"/>
          </a:solidFill>
          <a:effectLst>
            <a:outerShdw blurRad="38100" dist="38100" dir="2700000" algn="tl">
              <a:srgbClr val="000000"/>
            </a:outerShdw>
          </a:effectLst>
          <a:latin typeface="+mn-lt"/>
        </a:defRPr>
      </a:lvl6pPr>
      <a:lvl7pPr marL="3309938" indent="-336550" algn="l" rtl="0" fontAlgn="base">
        <a:spcBef>
          <a:spcPct val="0"/>
        </a:spcBef>
        <a:spcAft>
          <a:spcPct val="0"/>
        </a:spcAft>
        <a:buSzPct val="95000"/>
        <a:buBlip>
          <a:blip r:embed="rId16"/>
        </a:buBlip>
        <a:defRPr sz="2000" b="1">
          <a:solidFill>
            <a:schemeClr val="tx1"/>
          </a:solidFill>
          <a:effectLst>
            <a:outerShdw blurRad="38100" dist="38100" dir="2700000" algn="tl">
              <a:srgbClr val="000000"/>
            </a:outerShdw>
          </a:effectLst>
          <a:latin typeface="+mn-lt"/>
        </a:defRPr>
      </a:lvl7pPr>
      <a:lvl8pPr marL="3767138" indent="-336550" algn="l" rtl="0" fontAlgn="base">
        <a:spcBef>
          <a:spcPct val="0"/>
        </a:spcBef>
        <a:spcAft>
          <a:spcPct val="0"/>
        </a:spcAft>
        <a:buSzPct val="95000"/>
        <a:buBlip>
          <a:blip r:embed="rId16"/>
        </a:buBlip>
        <a:defRPr sz="2000" b="1">
          <a:solidFill>
            <a:schemeClr val="tx1"/>
          </a:solidFill>
          <a:effectLst>
            <a:outerShdw blurRad="38100" dist="38100" dir="2700000" algn="tl">
              <a:srgbClr val="000000"/>
            </a:outerShdw>
          </a:effectLst>
          <a:latin typeface="+mn-lt"/>
        </a:defRPr>
      </a:lvl8pPr>
      <a:lvl9pPr marL="4224338" indent="-336550" algn="l" rtl="0" fontAlgn="base">
        <a:spcBef>
          <a:spcPct val="0"/>
        </a:spcBef>
        <a:spcAft>
          <a:spcPct val="0"/>
        </a:spcAft>
        <a:buSzPct val="95000"/>
        <a:buBlip>
          <a:blip r:embed="rId16"/>
        </a:buBlip>
        <a:defRPr sz="2000" b="1">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msdn.microsoft.com/en-us/library/ms189127.aspx" TargetMode="External"/><Relationship Id="rId2" Type="http://schemas.openxmlformats.org/officeDocument/2006/relationships/hyperlink" Target="http://msdn.microsoft.com/en-us/library/ms186360.aspx"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hyperlink" Target="http://msdn.microsoft.com/en-us/library/ms187465.aspx" TargetMode="Externa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www.sqlskills.com/BLOGS/PAUL/post/Importance-of-network-latency-when-using-database-mirroring.aspx" TargetMode="Externa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hyperlink" Target="http://www.sqlskills.com/BLOGS/PAUL/post/Importance-of-monitoring-a-database-mirroring-session.aspx" TargetMode="Externa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hyperlink" Target="http://download.microsoft.com/download/d/9/4/d948f981-926e-40fa-a026-5bfcf076d9b9/DBMandLogShipping.docx" TargetMode="Externa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hyperlink" Target="http://download.microsoft.com/download/d/9/4/d948f981-926e-40fa-a026-5bfcf076d9b9/ReplicationAndDBM.docx" TargetMode="Externa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hyperlink" Target="http://www.microsoft.com/technet/prodtechnol/sql/2005/mirroringevents.mspx" TargetMode="External"/><Relationship Id="rId2" Type="http://schemas.openxmlformats.org/officeDocument/2006/relationships/hyperlink" Target="http://www.microsoft.com/technet/prodtechnol/sql/2005/dbmirror.mspx" TargetMode="External"/><Relationship Id="rId1" Type="http://schemas.openxmlformats.org/officeDocument/2006/relationships/slideLayout" Target="../slideLayouts/slideLayout2.xml"/><Relationship Id="rId5" Type="http://schemas.openxmlformats.org/officeDocument/2006/relationships/hyperlink" Target="http://www.microsoft.com/technet/prodtechnol/sql/bestpractice/implappfailover.mspx" TargetMode="External"/><Relationship Id="rId4" Type="http://schemas.openxmlformats.org/officeDocument/2006/relationships/hyperlink" Target="http://www.microsoft.com/technet/prodtechnol/sql/2005/technologies/dbm_best_pract.mspx" TargetMode="Externa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ctrTitle"/>
          </p:nvPr>
        </p:nvSpPr>
        <p:spPr>
          <a:xfrm>
            <a:off x="457200" y="455613"/>
            <a:ext cx="8382000" cy="1477328"/>
          </a:xfrm>
        </p:spPr>
        <p:txBody>
          <a:bodyPr anchor="t"/>
          <a:lstStyle/>
          <a:p>
            <a:pPr eaLnBrk="1" hangingPunct="1">
              <a:defRPr/>
            </a:pPr>
            <a:r>
              <a:rPr lang="en-US" sz="4000" smtClean="0">
                <a:solidFill>
                  <a:schemeClr val="accent1"/>
                </a:solidFill>
              </a:rPr>
              <a:t>Module 7</a:t>
            </a:r>
            <a:r>
              <a:rPr lang="en-US" dirty="0" smtClean="0"/>
              <a:t/>
            </a:r>
            <a:br>
              <a:rPr lang="en-US" dirty="0" smtClean="0"/>
            </a:br>
            <a:r>
              <a:rPr lang="en-US" sz="6000" dirty="0" smtClean="0"/>
              <a:t>Database Mirroring</a:t>
            </a:r>
            <a:endParaRPr lang="en-US" sz="3200" dirty="0" smtClean="0">
              <a:solidFill>
                <a:srgbClr val="FCEB98"/>
              </a:solidFill>
            </a:endParaRPr>
          </a:p>
        </p:txBody>
      </p:sp>
    </p:spTree>
  </p:cSld>
  <p:clrMapOvr>
    <a:overrideClrMapping bg1="dk2" tx1="lt1" bg2="dk1" tx2="lt2" accent1="accent1" accent2="accent2" accent3="accent3" accent4="accent4" accent5="accent5" accent6="accent6" hlink="hlink" folHlink="folHlink"/>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n-US" dirty="0" smtClean="0"/>
              <a:t>Log in Principal and Mirror</a:t>
            </a:r>
          </a:p>
        </p:txBody>
      </p:sp>
      <p:sp>
        <p:nvSpPr>
          <p:cNvPr id="8195" name="Rectangle 3"/>
          <p:cNvSpPr>
            <a:spLocks noChangeArrowheads="1"/>
          </p:cNvSpPr>
          <p:nvPr/>
        </p:nvSpPr>
        <p:spPr bwMode="auto">
          <a:xfrm>
            <a:off x="1328738" y="5195888"/>
            <a:ext cx="1828800" cy="396875"/>
          </a:xfrm>
          <a:prstGeom prst="rect">
            <a:avLst/>
          </a:prstGeom>
          <a:solidFill>
            <a:srgbClr val="92D050"/>
          </a:solidFill>
          <a:ln w="63500" algn="ctr">
            <a:noFill/>
            <a:miter lim="800000"/>
            <a:headEnd/>
            <a:tailEnd/>
          </a:ln>
        </p:spPr>
        <p:txBody>
          <a:bodyPr anchor="ctr">
            <a:spAutoFit/>
          </a:bodyPr>
          <a:lstStyle/>
          <a:p>
            <a:pPr eaLnBrk="0" hangingPunct="0">
              <a:spcBef>
                <a:spcPct val="50000"/>
              </a:spcBef>
            </a:pPr>
            <a:endParaRPr lang="en-US" sz="2000" b="1"/>
          </a:p>
        </p:txBody>
      </p:sp>
      <p:sp>
        <p:nvSpPr>
          <p:cNvPr id="8196" name="Rectangle 4"/>
          <p:cNvSpPr>
            <a:spLocks noChangeArrowheads="1"/>
          </p:cNvSpPr>
          <p:nvPr/>
        </p:nvSpPr>
        <p:spPr bwMode="auto">
          <a:xfrm>
            <a:off x="5291138" y="1458913"/>
            <a:ext cx="2819400" cy="396875"/>
          </a:xfrm>
          <a:prstGeom prst="rect">
            <a:avLst/>
          </a:prstGeom>
          <a:solidFill>
            <a:srgbClr val="FF3300"/>
          </a:solidFill>
          <a:ln w="0" algn="ctr">
            <a:noFill/>
            <a:miter lim="800000"/>
            <a:headEnd/>
            <a:tailEnd/>
          </a:ln>
        </p:spPr>
        <p:txBody>
          <a:bodyPr anchor="ctr">
            <a:spAutoFit/>
          </a:bodyPr>
          <a:lstStyle/>
          <a:p>
            <a:pPr eaLnBrk="0" hangingPunct="0">
              <a:spcBef>
                <a:spcPct val="50000"/>
              </a:spcBef>
            </a:pPr>
            <a:endParaRPr lang="en-US" sz="2000" b="1">
              <a:solidFill>
                <a:srgbClr val="FF3300"/>
              </a:solidFill>
            </a:endParaRPr>
          </a:p>
        </p:txBody>
      </p:sp>
      <p:sp>
        <p:nvSpPr>
          <p:cNvPr id="8197" name="Text Box 5"/>
          <p:cNvSpPr txBox="1">
            <a:spLocks noChangeArrowheads="1"/>
          </p:cNvSpPr>
          <p:nvPr/>
        </p:nvSpPr>
        <p:spPr bwMode="auto">
          <a:xfrm>
            <a:off x="5503863" y="2503797"/>
            <a:ext cx="3357639" cy="992579"/>
          </a:xfrm>
          <a:prstGeom prst="rect">
            <a:avLst/>
          </a:prstGeom>
          <a:noFill/>
          <a:ln w="12700" algn="ctr">
            <a:solidFill>
              <a:schemeClr val="tx1"/>
            </a:solidFill>
            <a:miter lim="800000"/>
            <a:headEnd/>
            <a:tailEnd/>
          </a:ln>
        </p:spPr>
        <p:txBody>
          <a:bodyPr wrap="square">
            <a:spAutoFit/>
          </a:bodyPr>
          <a:lstStyle/>
          <a:p>
            <a:pPr eaLnBrk="0" hangingPunct="0">
              <a:lnSpc>
                <a:spcPct val="75000"/>
              </a:lnSpc>
              <a:spcBef>
                <a:spcPct val="50000"/>
              </a:spcBef>
            </a:pPr>
            <a:r>
              <a:rPr lang="en-US" sz="1800" b="0" dirty="0">
                <a:solidFill>
                  <a:schemeClr val="tx1"/>
                </a:solidFill>
                <a:latin typeface="Calibri" pitchFamily="34" charset="0"/>
              </a:rPr>
              <a:t>Amount of log not sent to mirror </a:t>
            </a:r>
          </a:p>
          <a:p>
            <a:pPr eaLnBrk="0" hangingPunct="0">
              <a:lnSpc>
                <a:spcPct val="75000"/>
              </a:lnSpc>
              <a:spcBef>
                <a:spcPct val="50000"/>
              </a:spcBef>
            </a:pPr>
            <a:r>
              <a:rPr lang="en-US" sz="1800" b="0" dirty="0" smtClean="0">
                <a:solidFill>
                  <a:schemeClr val="tx1"/>
                </a:solidFill>
                <a:latin typeface="Calibri" pitchFamily="34" charset="0"/>
              </a:rPr>
              <a:t>Represents possible data loss</a:t>
            </a:r>
          </a:p>
          <a:p>
            <a:pPr eaLnBrk="0" hangingPunct="0">
              <a:lnSpc>
                <a:spcPct val="75000"/>
              </a:lnSpc>
              <a:spcBef>
                <a:spcPct val="50000"/>
              </a:spcBef>
            </a:pPr>
            <a:r>
              <a:rPr lang="en-US" sz="1800" b="0" dirty="0" smtClean="0">
                <a:solidFill>
                  <a:schemeClr val="tx1"/>
                </a:solidFill>
                <a:latin typeface="Calibri" pitchFamily="34" charset="0"/>
              </a:rPr>
              <a:t>Called the SEND queue</a:t>
            </a:r>
            <a:endParaRPr lang="en-US" sz="1800" b="0" dirty="0">
              <a:solidFill>
                <a:schemeClr val="tx1"/>
              </a:solidFill>
              <a:latin typeface="Calibri" pitchFamily="34" charset="0"/>
            </a:endParaRPr>
          </a:p>
        </p:txBody>
      </p:sp>
      <p:sp>
        <p:nvSpPr>
          <p:cNvPr id="8198" name="Rectangle 6"/>
          <p:cNvSpPr>
            <a:spLocks noChangeArrowheads="1"/>
          </p:cNvSpPr>
          <p:nvPr/>
        </p:nvSpPr>
        <p:spPr bwMode="auto">
          <a:xfrm>
            <a:off x="1300163" y="1458913"/>
            <a:ext cx="3990975" cy="396875"/>
          </a:xfrm>
          <a:prstGeom prst="rect">
            <a:avLst/>
          </a:prstGeom>
          <a:solidFill>
            <a:srgbClr val="92D050"/>
          </a:solidFill>
          <a:ln w="63500" algn="ctr">
            <a:noFill/>
            <a:miter lim="800000"/>
            <a:headEnd/>
            <a:tailEnd/>
          </a:ln>
        </p:spPr>
        <p:txBody>
          <a:bodyPr anchor="ctr">
            <a:spAutoFit/>
          </a:bodyPr>
          <a:lstStyle/>
          <a:p>
            <a:pPr eaLnBrk="0" hangingPunct="0">
              <a:spcBef>
                <a:spcPct val="50000"/>
              </a:spcBef>
            </a:pPr>
            <a:endParaRPr lang="en-US" sz="2000" b="1"/>
          </a:p>
        </p:txBody>
      </p:sp>
      <p:sp>
        <p:nvSpPr>
          <p:cNvPr id="8199" name="Text Box 7"/>
          <p:cNvSpPr txBox="1">
            <a:spLocks noChangeArrowheads="1"/>
          </p:cNvSpPr>
          <p:nvPr/>
        </p:nvSpPr>
        <p:spPr bwMode="auto">
          <a:xfrm>
            <a:off x="117475" y="2305050"/>
            <a:ext cx="1201738" cy="369332"/>
          </a:xfrm>
          <a:prstGeom prst="rect">
            <a:avLst/>
          </a:prstGeom>
          <a:noFill/>
          <a:ln w="63500" algn="ctr">
            <a:noFill/>
            <a:miter lim="800000"/>
            <a:headEnd/>
            <a:tailEnd/>
          </a:ln>
        </p:spPr>
        <p:txBody>
          <a:bodyPr>
            <a:spAutoFit/>
          </a:bodyPr>
          <a:lstStyle/>
          <a:p>
            <a:pPr eaLnBrk="0" hangingPunct="0">
              <a:spcBef>
                <a:spcPct val="50000"/>
              </a:spcBef>
            </a:pPr>
            <a:r>
              <a:rPr lang="en-US" sz="2000" dirty="0">
                <a:latin typeface="Calibri" pitchFamily="34" charset="0"/>
              </a:rPr>
              <a:t>Principal</a:t>
            </a:r>
          </a:p>
        </p:txBody>
      </p:sp>
      <p:sp>
        <p:nvSpPr>
          <p:cNvPr id="499720" name="tower"/>
          <p:cNvSpPr>
            <a:spLocks noEditPoints="1" noChangeArrowheads="1"/>
          </p:cNvSpPr>
          <p:nvPr/>
        </p:nvSpPr>
        <p:spPr bwMode="auto">
          <a:xfrm>
            <a:off x="400050" y="1219200"/>
            <a:ext cx="585788" cy="1116013"/>
          </a:xfrm>
          <a:custGeom>
            <a:avLst/>
            <a:gdLst>
              <a:gd name="T0" fmla="*/ 0 w 21600"/>
              <a:gd name="T1" fmla="*/ 2184 h 21600"/>
              <a:gd name="T2" fmla="*/ 6664 w 21600"/>
              <a:gd name="T3" fmla="*/ 0 h 21600"/>
              <a:gd name="T4" fmla="*/ 10800 w 21600"/>
              <a:gd name="T5" fmla="*/ 0 h 21600"/>
              <a:gd name="T6" fmla="*/ 21600 w 21600"/>
              <a:gd name="T7" fmla="*/ 0 h 21600"/>
              <a:gd name="T8" fmla="*/ 21600 w 21600"/>
              <a:gd name="T9" fmla="*/ 11649 h 21600"/>
              <a:gd name="T10" fmla="*/ 21600 w 21600"/>
              <a:gd name="T11" fmla="*/ 19416 h 21600"/>
              <a:gd name="T12" fmla="*/ 15166 w 21600"/>
              <a:gd name="T13" fmla="*/ 21600 h 21600"/>
              <a:gd name="T14" fmla="*/ 10570 w 21600"/>
              <a:gd name="T15" fmla="*/ 21600 h 21600"/>
              <a:gd name="T16" fmla="*/ 0 w 21600"/>
              <a:gd name="T17" fmla="*/ 21600 h 21600"/>
              <a:gd name="T18" fmla="*/ 0 w 21600"/>
              <a:gd name="T19" fmla="*/ 11528 h 21600"/>
              <a:gd name="T20" fmla="*/ 459 w 21600"/>
              <a:gd name="T21" fmla="*/ 22540 h 21600"/>
              <a:gd name="T22" fmla="*/ 21485 w 21600"/>
              <a:gd name="T23" fmla="*/ 2700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21600" h="21600" extrusionOk="0">
                <a:moveTo>
                  <a:pt x="0" y="2184"/>
                </a:moveTo>
                <a:lnTo>
                  <a:pt x="6664" y="0"/>
                </a:lnTo>
                <a:lnTo>
                  <a:pt x="10800" y="0"/>
                </a:lnTo>
                <a:lnTo>
                  <a:pt x="21600" y="0"/>
                </a:lnTo>
                <a:lnTo>
                  <a:pt x="21600" y="11649"/>
                </a:lnTo>
                <a:lnTo>
                  <a:pt x="21600" y="19416"/>
                </a:lnTo>
                <a:lnTo>
                  <a:pt x="15166" y="21600"/>
                </a:lnTo>
                <a:lnTo>
                  <a:pt x="10570" y="21600"/>
                </a:lnTo>
                <a:lnTo>
                  <a:pt x="0" y="21600"/>
                </a:lnTo>
                <a:lnTo>
                  <a:pt x="0" y="11528"/>
                </a:lnTo>
                <a:lnTo>
                  <a:pt x="0" y="2184"/>
                </a:lnTo>
                <a:close/>
              </a:path>
              <a:path w="21600" h="21600" extrusionOk="0">
                <a:moveTo>
                  <a:pt x="0" y="2184"/>
                </a:moveTo>
                <a:lnTo>
                  <a:pt x="0" y="2184"/>
                </a:lnTo>
                <a:lnTo>
                  <a:pt x="14706" y="2184"/>
                </a:lnTo>
                <a:lnTo>
                  <a:pt x="21600" y="0"/>
                </a:lnTo>
                <a:moveTo>
                  <a:pt x="0" y="2184"/>
                </a:moveTo>
                <a:lnTo>
                  <a:pt x="14706" y="2184"/>
                </a:lnTo>
                <a:lnTo>
                  <a:pt x="14706" y="5339"/>
                </a:lnTo>
                <a:lnTo>
                  <a:pt x="14706" y="17474"/>
                </a:lnTo>
                <a:lnTo>
                  <a:pt x="14706" y="21600"/>
                </a:lnTo>
                <a:moveTo>
                  <a:pt x="1149" y="3034"/>
                </a:moveTo>
                <a:lnTo>
                  <a:pt x="13328" y="3034"/>
                </a:lnTo>
                <a:lnTo>
                  <a:pt x="13328" y="3519"/>
                </a:lnTo>
                <a:lnTo>
                  <a:pt x="1149" y="3519"/>
                </a:lnTo>
                <a:lnTo>
                  <a:pt x="1149" y="3034"/>
                </a:lnTo>
                <a:moveTo>
                  <a:pt x="1149" y="4490"/>
                </a:moveTo>
                <a:lnTo>
                  <a:pt x="13328" y="4490"/>
                </a:lnTo>
                <a:lnTo>
                  <a:pt x="13328" y="4854"/>
                </a:lnTo>
                <a:lnTo>
                  <a:pt x="1149" y="4854"/>
                </a:lnTo>
                <a:lnTo>
                  <a:pt x="1149" y="4490"/>
                </a:lnTo>
                <a:moveTo>
                  <a:pt x="1149" y="5946"/>
                </a:moveTo>
                <a:lnTo>
                  <a:pt x="13328" y="5946"/>
                </a:lnTo>
                <a:lnTo>
                  <a:pt x="13328" y="6310"/>
                </a:lnTo>
                <a:lnTo>
                  <a:pt x="1149" y="6310"/>
                </a:lnTo>
                <a:lnTo>
                  <a:pt x="1149" y="5946"/>
                </a:lnTo>
              </a:path>
            </a:pathLst>
          </a:custGeom>
          <a:solidFill>
            <a:srgbClr val="FFC000"/>
          </a:solidFill>
          <a:ln w="9525">
            <a:solidFill>
              <a:srgbClr val="000000"/>
            </a:solidFill>
            <a:miter lim="800000"/>
            <a:headEnd/>
            <a:tailEnd/>
          </a:ln>
        </p:spPr>
        <p:txBody>
          <a:bodyPr/>
          <a:lstStyle/>
          <a:p>
            <a:pPr>
              <a:defRPr/>
            </a:pPr>
            <a:endParaRPr lang="en-US">
              <a:latin typeface="Arial" charset="0"/>
            </a:endParaRPr>
          </a:p>
        </p:txBody>
      </p:sp>
      <p:sp>
        <p:nvSpPr>
          <p:cNvPr id="499721" name="tower"/>
          <p:cNvSpPr>
            <a:spLocks noEditPoints="1" noChangeArrowheads="1"/>
          </p:cNvSpPr>
          <p:nvPr/>
        </p:nvSpPr>
        <p:spPr bwMode="auto">
          <a:xfrm>
            <a:off x="400050" y="4533900"/>
            <a:ext cx="585788" cy="1116013"/>
          </a:xfrm>
          <a:custGeom>
            <a:avLst/>
            <a:gdLst>
              <a:gd name="T0" fmla="*/ 0 w 21600"/>
              <a:gd name="T1" fmla="*/ 2184 h 21600"/>
              <a:gd name="T2" fmla="*/ 6664 w 21600"/>
              <a:gd name="T3" fmla="*/ 0 h 21600"/>
              <a:gd name="T4" fmla="*/ 10800 w 21600"/>
              <a:gd name="T5" fmla="*/ 0 h 21600"/>
              <a:gd name="T6" fmla="*/ 21600 w 21600"/>
              <a:gd name="T7" fmla="*/ 0 h 21600"/>
              <a:gd name="T8" fmla="*/ 21600 w 21600"/>
              <a:gd name="T9" fmla="*/ 11649 h 21600"/>
              <a:gd name="T10" fmla="*/ 21600 w 21600"/>
              <a:gd name="T11" fmla="*/ 19416 h 21600"/>
              <a:gd name="T12" fmla="*/ 15166 w 21600"/>
              <a:gd name="T13" fmla="*/ 21600 h 21600"/>
              <a:gd name="T14" fmla="*/ 10570 w 21600"/>
              <a:gd name="T15" fmla="*/ 21600 h 21600"/>
              <a:gd name="T16" fmla="*/ 0 w 21600"/>
              <a:gd name="T17" fmla="*/ 21600 h 21600"/>
              <a:gd name="T18" fmla="*/ 0 w 21600"/>
              <a:gd name="T19" fmla="*/ 11528 h 21600"/>
              <a:gd name="T20" fmla="*/ 459 w 21600"/>
              <a:gd name="T21" fmla="*/ 22540 h 21600"/>
              <a:gd name="T22" fmla="*/ 21485 w 21600"/>
              <a:gd name="T23" fmla="*/ 2700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21600" h="21600" extrusionOk="0">
                <a:moveTo>
                  <a:pt x="0" y="2184"/>
                </a:moveTo>
                <a:lnTo>
                  <a:pt x="6664" y="0"/>
                </a:lnTo>
                <a:lnTo>
                  <a:pt x="10800" y="0"/>
                </a:lnTo>
                <a:lnTo>
                  <a:pt x="21600" y="0"/>
                </a:lnTo>
                <a:lnTo>
                  <a:pt x="21600" y="11649"/>
                </a:lnTo>
                <a:lnTo>
                  <a:pt x="21600" y="19416"/>
                </a:lnTo>
                <a:lnTo>
                  <a:pt x="15166" y="21600"/>
                </a:lnTo>
                <a:lnTo>
                  <a:pt x="10570" y="21600"/>
                </a:lnTo>
                <a:lnTo>
                  <a:pt x="0" y="21600"/>
                </a:lnTo>
                <a:lnTo>
                  <a:pt x="0" y="11528"/>
                </a:lnTo>
                <a:lnTo>
                  <a:pt x="0" y="2184"/>
                </a:lnTo>
                <a:close/>
              </a:path>
              <a:path w="21600" h="21600" extrusionOk="0">
                <a:moveTo>
                  <a:pt x="0" y="2184"/>
                </a:moveTo>
                <a:lnTo>
                  <a:pt x="0" y="2184"/>
                </a:lnTo>
                <a:lnTo>
                  <a:pt x="14706" y="2184"/>
                </a:lnTo>
                <a:lnTo>
                  <a:pt x="21600" y="0"/>
                </a:lnTo>
                <a:moveTo>
                  <a:pt x="0" y="2184"/>
                </a:moveTo>
                <a:lnTo>
                  <a:pt x="14706" y="2184"/>
                </a:lnTo>
                <a:lnTo>
                  <a:pt x="14706" y="5339"/>
                </a:lnTo>
                <a:lnTo>
                  <a:pt x="14706" y="17474"/>
                </a:lnTo>
                <a:lnTo>
                  <a:pt x="14706" y="21600"/>
                </a:lnTo>
                <a:moveTo>
                  <a:pt x="1149" y="3034"/>
                </a:moveTo>
                <a:lnTo>
                  <a:pt x="13328" y="3034"/>
                </a:lnTo>
                <a:lnTo>
                  <a:pt x="13328" y="3519"/>
                </a:lnTo>
                <a:lnTo>
                  <a:pt x="1149" y="3519"/>
                </a:lnTo>
                <a:lnTo>
                  <a:pt x="1149" y="3034"/>
                </a:lnTo>
                <a:moveTo>
                  <a:pt x="1149" y="4490"/>
                </a:moveTo>
                <a:lnTo>
                  <a:pt x="13328" y="4490"/>
                </a:lnTo>
                <a:lnTo>
                  <a:pt x="13328" y="4854"/>
                </a:lnTo>
                <a:lnTo>
                  <a:pt x="1149" y="4854"/>
                </a:lnTo>
                <a:lnTo>
                  <a:pt x="1149" y="4490"/>
                </a:lnTo>
                <a:moveTo>
                  <a:pt x="1149" y="5946"/>
                </a:moveTo>
                <a:lnTo>
                  <a:pt x="13328" y="5946"/>
                </a:lnTo>
                <a:lnTo>
                  <a:pt x="13328" y="6310"/>
                </a:lnTo>
                <a:lnTo>
                  <a:pt x="1149" y="6310"/>
                </a:lnTo>
                <a:lnTo>
                  <a:pt x="1149" y="5946"/>
                </a:lnTo>
              </a:path>
            </a:pathLst>
          </a:custGeom>
          <a:solidFill>
            <a:srgbClr val="FFC000"/>
          </a:solidFill>
          <a:ln w="9525">
            <a:solidFill>
              <a:srgbClr val="000000"/>
            </a:solidFill>
            <a:miter lim="800000"/>
            <a:headEnd/>
            <a:tailEnd/>
          </a:ln>
        </p:spPr>
        <p:txBody>
          <a:bodyPr/>
          <a:lstStyle/>
          <a:p>
            <a:pPr>
              <a:defRPr/>
            </a:pPr>
            <a:endParaRPr lang="en-US">
              <a:latin typeface="Arial" charset="0"/>
            </a:endParaRPr>
          </a:p>
        </p:txBody>
      </p:sp>
      <p:sp>
        <p:nvSpPr>
          <p:cNvPr id="8203" name="Text Box 11"/>
          <p:cNvSpPr txBox="1">
            <a:spLocks noChangeArrowheads="1"/>
          </p:cNvSpPr>
          <p:nvPr/>
        </p:nvSpPr>
        <p:spPr bwMode="auto">
          <a:xfrm>
            <a:off x="215900" y="5648325"/>
            <a:ext cx="960438" cy="369332"/>
          </a:xfrm>
          <a:prstGeom prst="rect">
            <a:avLst/>
          </a:prstGeom>
          <a:noFill/>
          <a:ln w="63500" algn="ctr">
            <a:noFill/>
            <a:miter lim="800000"/>
            <a:headEnd/>
            <a:tailEnd/>
          </a:ln>
        </p:spPr>
        <p:txBody>
          <a:bodyPr>
            <a:spAutoFit/>
          </a:bodyPr>
          <a:lstStyle/>
          <a:p>
            <a:pPr eaLnBrk="0" hangingPunct="0">
              <a:spcBef>
                <a:spcPct val="50000"/>
              </a:spcBef>
            </a:pPr>
            <a:r>
              <a:rPr lang="en-US" sz="2000" dirty="0">
                <a:latin typeface="Calibri" pitchFamily="34" charset="0"/>
              </a:rPr>
              <a:t>Mirror</a:t>
            </a:r>
          </a:p>
        </p:txBody>
      </p:sp>
      <p:sp>
        <p:nvSpPr>
          <p:cNvPr id="8204" name="Line 12"/>
          <p:cNvSpPr>
            <a:spLocks noChangeShapeType="1"/>
          </p:cNvSpPr>
          <p:nvPr/>
        </p:nvSpPr>
        <p:spPr bwMode="auto">
          <a:xfrm flipV="1">
            <a:off x="5291138" y="1855788"/>
            <a:ext cx="0" cy="3340100"/>
          </a:xfrm>
          <a:prstGeom prst="line">
            <a:avLst/>
          </a:prstGeom>
          <a:noFill/>
          <a:ln w="25400">
            <a:solidFill>
              <a:schemeClr val="tx1"/>
            </a:solidFill>
            <a:prstDash val="dash"/>
            <a:round/>
            <a:headEnd/>
            <a:tailEnd/>
          </a:ln>
        </p:spPr>
        <p:txBody>
          <a:bodyPr/>
          <a:lstStyle/>
          <a:p>
            <a:endParaRPr lang="en-US"/>
          </a:p>
        </p:txBody>
      </p:sp>
      <p:sp>
        <p:nvSpPr>
          <p:cNvPr id="8205" name="AutoShape 13"/>
          <p:cNvSpPr>
            <a:spLocks/>
          </p:cNvSpPr>
          <p:nvPr/>
        </p:nvSpPr>
        <p:spPr bwMode="auto">
          <a:xfrm rot="-5400000">
            <a:off x="6463507" y="799306"/>
            <a:ext cx="469900" cy="2795587"/>
          </a:xfrm>
          <a:prstGeom prst="leftBrace">
            <a:avLst>
              <a:gd name="adj1" fmla="val 49578"/>
              <a:gd name="adj2" fmla="val 50000"/>
            </a:avLst>
          </a:prstGeom>
          <a:noFill/>
          <a:ln w="25400">
            <a:solidFill>
              <a:schemeClr val="tx1"/>
            </a:solidFill>
            <a:round/>
            <a:headEnd/>
            <a:tailEnd/>
          </a:ln>
        </p:spPr>
        <p:txBody>
          <a:bodyPr wrap="none" anchor="ctr"/>
          <a:lstStyle/>
          <a:p>
            <a:endParaRPr lang="en-US"/>
          </a:p>
        </p:txBody>
      </p:sp>
      <p:sp>
        <p:nvSpPr>
          <p:cNvPr id="8206" name="Rectangle 14"/>
          <p:cNvSpPr>
            <a:spLocks noChangeArrowheads="1"/>
          </p:cNvSpPr>
          <p:nvPr/>
        </p:nvSpPr>
        <p:spPr bwMode="auto">
          <a:xfrm>
            <a:off x="3157538" y="5195888"/>
            <a:ext cx="2133600" cy="396875"/>
          </a:xfrm>
          <a:prstGeom prst="rect">
            <a:avLst/>
          </a:prstGeom>
          <a:solidFill>
            <a:schemeClr val="hlink"/>
          </a:solidFill>
          <a:ln w="63500" algn="ctr">
            <a:noFill/>
            <a:miter lim="800000"/>
            <a:headEnd/>
            <a:tailEnd/>
          </a:ln>
        </p:spPr>
        <p:txBody>
          <a:bodyPr anchor="ctr">
            <a:spAutoFit/>
          </a:bodyPr>
          <a:lstStyle/>
          <a:p>
            <a:pPr eaLnBrk="0" hangingPunct="0">
              <a:spcBef>
                <a:spcPct val="50000"/>
              </a:spcBef>
            </a:pPr>
            <a:endParaRPr lang="en-US" sz="2000" b="1"/>
          </a:p>
        </p:txBody>
      </p:sp>
      <p:sp>
        <p:nvSpPr>
          <p:cNvPr id="8207" name="AutoShape 15"/>
          <p:cNvSpPr>
            <a:spLocks/>
          </p:cNvSpPr>
          <p:nvPr/>
        </p:nvSpPr>
        <p:spPr bwMode="auto">
          <a:xfrm rot="5400000">
            <a:off x="3989388" y="3816350"/>
            <a:ext cx="469900" cy="2133600"/>
          </a:xfrm>
          <a:prstGeom prst="leftBrace">
            <a:avLst>
              <a:gd name="adj1" fmla="val 37838"/>
              <a:gd name="adj2" fmla="val 50000"/>
            </a:avLst>
          </a:prstGeom>
          <a:noFill/>
          <a:ln w="25400">
            <a:solidFill>
              <a:schemeClr val="tx1"/>
            </a:solidFill>
            <a:round/>
            <a:headEnd/>
            <a:tailEnd/>
          </a:ln>
        </p:spPr>
        <p:txBody>
          <a:bodyPr wrap="none" anchor="ctr"/>
          <a:lstStyle/>
          <a:p>
            <a:endParaRPr lang="en-US"/>
          </a:p>
        </p:txBody>
      </p:sp>
      <p:sp>
        <p:nvSpPr>
          <p:cNvPr id="8208" name="Line 16"/>
          <p:cNvSpPr>
            <a:spLocks noChangeShapeType="1"/>
          </p:cNvSpPr>
          <p:nvPr/>
        </p:nvSpPr>
        <p:spPr bwMode="auto">
          <a:xfrm>
            <a:off x="1328738" y="1300163"/>
            <a:ext cx="6757987" cy="0"/>
          </a:xfrm>
          <a:prstGeom prst="line">
            <a:avLst/>
          </a:prstGeom>
          <a:noFill/>
          <a:ln w="38100">
            <a:solidFill>
              <a:schemeClr val="tx1"/>
            </a:solidFill>
            <a:round/>
            <a:headEnd/>
            <a:tailEnd type="triangle" w="lg" len="lg"/>
          </a:ln>
        </p:spPr>
        <p:txBody>
          <a:bodyPr/>
          <a:lstStyle/>
          <a:p>
            <a:endParaRPr lang="en-US"/>
          </a:p>
        </p:txBody>
      </p:sp>
      <p:sp>
        <p:nvSpPr>
          <p:cNvPr id="8209" name="Text Box 17"/>
          <p:cNvSpPr txBox="1">
            <a:spLocks noChangeArrowheads="1"/>
          </p:cNvSpPr>
          <p:nvPr/>
        </p:nvSpPr>
        <p:spPr bwMode="auto">
          <a:xfrm>
            <a:off x="8080375" y="1126272"/>
            <a:ext cx="795338" cy="369332"/>
          </a:xfrm>
          <a:prstGeom prst="rect">
            <a:avLst/>
          </a:prstGeom>
          <a:noFill/>
          <a:ln w="63500" algn="ctr">
            <a:noFill/>
            <a:miter lim="800000"/>
            <a:headEnd/>
            <a:tailEnd/>
          </a:ln>
        </p:spPr>
        <p:txBody>
          <a:bodyPr>
            <a:spAutoFit/>
          </a:bodyPr>
          <a:lstStyle/>
          <a:p>
            <a:pPr eaLnBrk="0" hangingPunct="0">
              <a:spcBef>
                <a:spcPct val="50000"/>
              </a:spcBef>
            </a:pPr>
            <a:r>
              <a:rPr lang="en-US" sz="2000" b="0" dirty="0">
                <a:solidFill>
                  <a:schemeClr val="tx1"/>
                </a:solidFill>
                <a:latin typeface="Calibri" pitchFamily="34" charset="0"/>
              </a:rPr>
              <a:t>Time</a:t>
            </a:r>
          </a:p>
        </p:txBody>
      </p:sp>
      <p:sp>
        <p:nvSpPr>
          <p:cNvPr id="8210" name="Text Box 18"/>
          <p:cNvSpPr txBox="1">
            <a:spLocks noChangeArrowheads="1"/>
          </p:cNvSpPr>
          <p:nvPr/>
        </p:nvSpPr>
        <p:spPr bwMode="auto">
          <a:xfrm>
            <a:off x="1373769" y="2539729"/>
            <a:ext cx="3833813" cy="369332"/>
          </a:xfrm>
          <a:prstGeom prst="rect">
            <a:avLst/>
          </a:prstGeom>
          <a:noFill/>
          <a:ln w="12700" algn="ctr">
            <a:solidFill>
              <a:schemeClr val="tx1"/>
            </a:solidFill>
            <a:miter lim="800000"/>
            <a:headEnd/>
            <a:tailEnd/>
          </a:ln>
        </p:spPr>
        <p:txBody>
          <a:bodyPr>
            <a:spAutoFit/>
          </a:bodyPr>
          <a:lstStyle/>
          <a:p>
            <a:pPr eaLnBrk="0" hangingPunct="0">
              <a:spcBef>
                <a:spcPct val="50000"/>
              </a:spcBef>
            </a:pPr>
            <a:r>
              <a:rPr lang="en-US" sz="2000" b="0" dirty="0" smtClean="0">
                <a:solidFill>
                  <a:schemeClr val="tx1"/>
                </a:solidFill>
                <a:latin typeface="Calibri" pitchFamily="34" charset="0"/>
              </a:rPr>
              <a:t>Log already sent to mirror</a:t>
            </a:r>
            <a:endParaRPr lang="en-US" sz="2000" b="0" dirty="0">
              <a:solidFill>
                <a:schemeClr val="tx1"/>
              </a:solidFill>
              <a:latin typeface="Calibri" pitchFamily="34" charset="0"/>
            </a:endParaRPr>
          </a:p>
        </p:txBody>
      </p:sp>
      <p:sp>
        <p:nvSpPr>
          <p:cNvPr id="8211" name="AutoShape 19"/>
          <p:cNvSpPr>
            <a:spLocks/>
          </p:cNvSpPr>
          <p:nvPr/>
        </p:nvSpPr>
        <p:spPr bwMode="auto">
          <a:xfrm rot="-5400000">
            <a:off x="3064669" y="242094"/>
            <a:ext cx="469900" cy="3979862"/>
          </a:xfrm>
          <a:prstGeom prst="leftBrace">
            <a:avLst>
              <a:gd name="adj1" fmla="val 70580"/>
              <a:gd name="adj2" fmla="val 50000"/>
            </a:avLst>
          </a:prstGeom>
          <a:noFill/>
          <a:ln w="25400">
            <a:solidFill>
              <a:schemeClr val="tx1"/>
            </a:solidFill>
            <a:round/>
            <a:headEnd/>
            <a:tailEnd/>
          </a:ln>
        </p:spPr>
        <p:txBody>
          <a:bodyPr wrap="none" anchor="ctr"/>
          <a:lstStyle/>
          <a:p>
            <a:endParaRPr lang="en-US"/>
          </a:p>
        </p:txBody>
      </p:sp>
      <p:sp>
        <p:nvSpPr>
          <p:cNvPr id="20"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10</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
        <p:nvSpPr>
          <p:cNvPr id="21" name="Text Box 5"/>
          <p:cNvSpPr txBox="1">
            <a:spLocks noChangeArrowheads="1"/>
          </p:cNvSpPr>
          <p:nvPr/>
        </p:nvSpPr>
        <p:spPr bwMode="auto">
          <a:xfrm>
            <a:off x="1849979" y="3563164"/>
            <a:ext cx="3357639" cy="992579"/>
          </a:xfrm>
          <a:prstGeom prst="rect">
            <a:avLst/>
          </a:prstGeom>
          <a:noFill/>
          <a:ln w="12700" algn="ctr">
            <a:solidFill>
              <a:schemeClr val="tx1"/>
            </a:solidFill>
            <a:miter lim="800000"/>
            <a:headEnd/>
            <a:tailEnd/>
          </a:ln>
        </p:spPr>
        <p:txBody>
          <a:bodyPr wrap="square">
            <a:spAutoFit/>
          </a:bodyPr>
          <a:lstStyle/>
          <a:p>
            <a:pPr eaLnBrk="0" hangingPunct="0">
              <a:lnSpc>
                <a:spcPct val="75000"/>
              </a:lnSpc>
              <a:spcBef>
                <a:spcPct val="50000"/>
              </a:spcBef>
            </a:pPr>
            <a:r>
              <a:rPr lang="en-US" sz="1800" b="0" dirty="0" smtClean="0">
                <a:solidFill>
                  <a:schemeClr val="tx1"/>
                </a:solidFill>
                <a:latin typeface="Calibri" pitchFamily="34" charset="0"/>
              </a:rPr>
              <a:t>Amount of log to redo on mirror</a:t>
            </a:r>
          </a:p>
          <a:p>
            <a:pPr eaLnBrk="0" hangingPunct="0">
              <a:lnSpc>
                <a:spcPct val="75000"/>
              </a:lnSpc>
              <a:spcBef>
                <a:spcPct val="50000"/>
              </a:spcBef>
            </a:pPr>
            <a:r>
              <a:rPr lang="en-US" sz="1800" b="0" dirty="0" smtClean="0">
                <a:solidFill>
                  <a:schemeClr val="tx1"/>
                </a:solidFill>
                <a:latin typeface="Calibri" pitchFamily="34" charset="0"/>
              </a:rPr>
              <a:t>Represents failover time</a:t>
            </a:r>
          </a:p>
          <a:p>
            <a:pPr eaLnBrk="0" hangingPunct="0">
              <a:lnSpc>
                <a:spcPct val="75000"/>
              </a:lnSpc>
              <a:spcBef>
                <a:spcPct val="50000"/>
              </a:spcBef>
            </a:pPr>
            <a:r>
              <a:rPr lang="en-US" sz="1800" b="0" dirty="0" smtClean="0">
                <a:solidFill>
                  <a:schemeClr val="tx1"/>
                </a:solidFill>
                <a:latin typeface="Calibri" pitchFamily="34" charset="0"/>
              </a:rPr>
              <a:t>Called the REDO queue</a:t>
            </a: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02" name="Rectangle 2"/>
          <p:cNvSpPr>
            <a:spLocks noGrp="1" noChangeAspect="1" noChangeArrowheads="1"/>
          </p:cNvSpPr>
          <p:nvPr>
            <p:ph type="title"/>
          </p:nvPr>
        </p:nvSpPr>
        <p:spPr/>
        <p:txBody>
          <a:bodyPr/>
          <a:lstStyle/>
          <a:p>
            <a:r>
              <a:rPr lang="en-US" smtClean="0"/>
              <a:t>Requirements for Setup</a:t>
            </a:r>
            <a:endParaRPr lang="en-US"/>
          </a:p>
        </p:txBody>
      </p:sp>
      <p:sp>
        <p:nvSpPr>
          <p:cNvPr id="768003" name="Rectangle 3"/>
          <p:cNvSpPr>
            <a:spLocks noGrp="1" noChangeAspect="1" noChangeArrowheads="1"/>
          </p:cNvSpPr>
          <p:nvPr>
            <p:ph type="body" idx="1"/>
          </p:nvPr>
        </p:nvSpPr>
        <p:spPr/>
        <p:txBody>
          <a:bodyPr/>
          <a:lstStyle/>
          <a:p>
            <a:r>
              <a:rPr lang="en-US" sz="2400" dirty="0" smtClean="0"/>
              <a:t>Both the principal and mirror servers must have SQL Server 2005+ installed and have enough space for the database</a:t>
            </a:r>
          </a:p>
          <a:p>
            <a:pPr lvl="1"/>
            <a:r>
              <a:rPr lang="en-US" sz="2000" dirty="0" smtClean="0"/>
              <a:t>For automatic failover, the witness server also must have SQL Server 2005+ installed </a:t>
            </a:r>
          </a:p>
          <a:p>
            <a:r>
              <a:rPr lang="en-US" sz="2400" dirty="0" smtClean="0"/>
              <a:t>The principal database must use the FULL recovery model</a:t>
            </a:r>
          </a:p>
          <a:p>
            <a:pPr lvl="1"/>
            <a:r>
              <a:rPr lang="en-US" sz="2000" dirty="0" smtClean="0"/>
              <a:t>Implications for index maintenance</a:t>
            </a:r>
          </a:p>
          <a:p>
            <a:r>
              <a:rPr lang="en-US" sz="2400" dirty="0" smtClean="0"/>
              <a:t>The mirror database must be “prepared”</a:t>
            </a:r>
          </a:p>
          <a:p>
            <a:r>
              <a:rPr lang="en-US" sz="2400" dirty="0" smtClean="0"/>
              <a:t>Pick TCP ports for servers involved and open them in firewalls</a:t>
            </a:r>
          </a:p>
          <a:p>
            <a:r>
              <a:rPr lang="en-US" sz="2400" dirty="0" smtClean="0"/>
              <a:t>Make sure logins have connection permission to endpoints</a:t>
            </a:r>
          </a:p>
          <a:p>
            <a:r>
              <a:rPr lang="en-US" sz="2400" dirty="0" smtClean="0"/>
              <a:t>Choose encryption requirements</a:t>
            </a:r>
          </a:p>
          <a:p>
            <a:pPr lvl="1"/>
            <a:r>
              <a:rPr lang="en-US" sz="2000" dirty="0" err="1" smtClean="0"/>
              <a:t>BOL</a:t>
            </a:r>
            <a:r>
              <a:rPr lang="en-US" sz="2000" dirty="0" smtClean="0"/>
              <a:t>: Database Mirroring Transport Security</a:t>
            </a:r>
          </a:p>
          <a:p>
            <a:pPr lvl="2"/>
            <a:r>
              <a:rPr lang="en-US" sz="1800" dirty="0" smtClean="0">
                <a:hlinkClick r:id="rId2"/>
              </a:rPr>
              <a:t>http://msdn.microsoft.com/en-us/library/ms186360.aspx</a:t>
            </a:r>
            <a:endParaRPr lang="en-US" sz="1800" dirty="0" smtClean="0"/>
          </a:p>
          <a:p>
            <a:endParaRPr lang="en-US" sz="2400" dirty="0" smtClean="0"/>
          </a:p>
          <a:p>
            <a:r>
              <a:rPr lang="en-US" sz="2400" dirty="0" smtClean="0"/>
              <a:t>Books Online has a great list of setup troubleshooting steps</a:t>
            </a:r>
          </a:p>
          <a:p>
            <a:pPr lvl="1"/>
            <a:r>
              <a:rPr lang="en-US" sz="2000" dirty="0" smtClean="0">
                <a:hlinkClick r:id="rId3"/>
              </a:rPr>
              <a:t>http://msdn.microsoft.com/en-us/library/ms189127.aspx</a:t>
            </a:r>
            <a:endParaRPr lang="en-US" sz="2000" dirty="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11</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9026" name="Rectangle 2"/>
          <p:cNvSpPr>
            <a:spLocks noGrp="1" noChangeAspect="1" noChangeArrowheads="1"/>
          </p:cNvSpPr>
          <p:nvPr>
            <p:ph type="title"/>
          </p:nvPr>
        </p:nvSpPr>
        <p:spPr/>
        <p:txBody>
          <a:bodyPr/>
          <a:lstStyle/>
          <a:p>
            <a:r>
              <a:rPr lang="en-US" smtClean="0"/>
              <a:t>Preparing the Mirror Database</a:t>
            </a:r>
            <a:endParaRPr lang="en-US"/>
          </a:p>
        </p:txBody>
      </p:sp>
      <p:sp>
        <p:nvSpPr>
          <p:cNvPr id="769027" name="Rectangle 3"/>
          <p:cNvSpPr>
            <a:spLocks noGrp="1" noChangeAspect="1" noChangeArrowheads="1"/>
          </p:cNvSpPr>
          <p:nvPr>
            <p:ph type="body" idx="1"/>
          </p:nvPr>
        </p:nvSpPr>
        <p:spPr/>
        <p:txBody>
          <a:bodyPr/>
          <a:lstStyle/>
          <a:p>
            <a:r>
              <a:rPr lang="en-US" sz="2400" dirty="0" smtClean="0"/>
              <a:t>Back up the principal database</a:t>
            </a:r>
          </a:p>
          <a:p>
            <a:r>
              <a:rPr lang="en-US" sz="2400" dirty="0" smtClean="0"/>
              <a:t>Restore full backup onto the mirror server using </a:t>
            </a:r>
          </a:p>
          <a:p>
            <a:pPr lvl="1"/>
            <a:r>
              <a:rPr lang="en-US" sz="2000" dirty="0" smtClean="0">
                <a:latin typeface="Courier New" pitchFamily="49" charset="0"/>
                <a:cs typeface="Courier New" pitchFamily="49" charset="0"/>
              </a:rPr>
              <a:t>RESTORE DATABASE [</a:t>
            </a:r>
            <a:r>
              <a:rPr lang="en-US" sz="2000" dirty="0" err="1" smtClean="0">
                <a:latin typeface="Courier New" pitchFamily="49" charset="0"/>
                <a:cs typeface="Courier New" pitchFamily="49" charset="0"/>
              </a:rPr>
              <a:t>dbname</a:t>
            </a:r>
            <a:r>
              <a:rPr lang="en-US" sz="2000" dirty="0" smtClean="0">
                <a:latin typeface="Courier New" pitchFamily="49" charset="0"/>
                <a:cs typeface="Courier New" pitchFamily="49" charset="0"/>
              </a:rPr>
              <a:t>] WITH NORECOVERY</a:t>
            </a:r>
          </a:p>
          <a:p>
            <a:r>
              <a:rPr lang="en-US" sz="2400" dirty="0" smtClean="0"/>
              <a:t>Restore the latest logs to bring the mirror to current</a:t>
            </a:r>
          </a:p>
          <a:p>
            <a:pPr lvl="1"/>
            <a:r>
              <a:rPr lang="en-US" sz="2000" dirty="0" smtClean="0">
                <a:latin typeface="Courier New" pitchFamily="49" charset="0"/>
                <a:cs typeface="Courier New" pitchFamily="49" charset="0"/>
              </a:rPr>
              <a:t>RESTORE LOG [</a:t>
            </a:r>
            <a:r>
              <a:rPr lang="en-US" sz="2000" dirty="0" err="1" smtClean="0">
                <a:latin typeface="Courier New" pitchFamily="49" charset="0"/>
                <a:cs typeface="Courier New" pitchFamily="49" charset="0"/>
              </a:rPr>
              <a:t>dbname</a:t>
            </a:r>
            <a:r>
              <a:rPr lang="en-US" sz="2000" dirty="0" smtClean="0">
                <a:latin typeface="Courier New" pitchFamily="49" charset="0"/>
                <a:cs typeface="Courier New" pitchFamily="49" charset="0"/>
              </a:rPr>
              <a:t>] WITH NORECOVERY</a:t>
            </a:r>
          </a:p>
          <a:p>
            <a:r>
              <a:rPr lang="en-US" sz="2400" dirty="0" smtClean="0">
                <a:cs typeface="Courier New" pitchFamily="49" charset="0"/>
              </a:rPr>
              <a:t>At least one log backup must be restored</a:t>
            </a:r>
          </a:p>
          <a:p>
            <a:r>
              <a:rPr lang="en-US" sz="2400" dirty="0" smtClean="0">
                <a:cs typeface="Courier New" pitchFamily="49" charset="0"/>
              </a:rPr>
              <a:t>All versions require that no further log backups can be taken on the principal until mirroring is enabled</a:t>
            </a:r>
          </a:p>
          <a:p>
            <a:r>
              <a:rPr lang="en-US" sz="2400" dirty="0" smtClean="0"/>
              <a:t>All file paths must exist on the mirror, otherwise must use WITH MOVE on the initial restore</a:t>
            </a:r>
          </a:p>
          <a:p>
            <a:r>
              <a:rPr lang="en-US" sz="2400" dirty="0" smtClean="0"/>
              <a:t>Setup </a:t>
            </a:r>
            <a:r>
              <a:rPr lang="en-US" sz="2400" dirty="0"/>
              <a:t>for </a:t>
            </a:r>
            <a:r>
              <a:rPr lang="en-US" sz="2400" dirty="0" smtClean="0"/>
              <a:t>mirroring</a:t>
            </a:r>
            <a:endParaRPr lang="en-US" sz="2400" dirty="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12</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5379" name="Rectangle 3"/>
          <p:cNvSpPr>
            <a:spLocks noGrp="1" noChangeArrowheads="1"/>
          </p:cNvSpPr>
          <p:nvPr>
            <p:ph type="ctrTitle"/>
          </p:nvPr>
        </p:nvSpPr>
        <p:spPr>
          <a:xfrm>
            <a:off x="1193800" y="3040165"/>
            <a:ext cx="7634288" cy="1311128"/>
          </a:xfrm>
        </p:spPr>
        <p:txBody>
          <a:bodyPr/>
          <a:lstStyle/>
          <a:p>
            <a:pPr eaLnBrk="1" hangingPunct="1">
              <a:defRPr/>
            </a:pPr>
            <a:r>
              <a:rPr lang="en-GB" dirty="0" smtClean="0"/>
              <a:t>Database mirroring </a:t>
            </a:r>
            <a:br>
              <a:rPr lang="en-GB" dirty="0" smtClean="0"/>
            </a:br>
            <a:r>
              <a:rPr lang="en-GB" dirty="0" smtClean="0"/>
              <a:t>setup and troubleshooting</a:t>
            </a:r>
          </a:p>
        </p:txBody>
      </p:sp>
      <p:sp>
        <p:nvSpPr>
          <p:cNvPr id="485381" name="Rectangle 5"/>
          <p:cNvSpPr>
            <a:spLocks noChangeArrowheads="1"/>
          </p:cNvSpPr>
          <p:nvPr/>
        </p:nvSpPr>
        <p:spPr bwMode="auto">
          <a:xfrm>
            <a:off x="0" y="1089025"/>
            <a:ext cx="9144000" cy="914400"/>
          </a:xfrm>
          <a:prstGeom prst="rect">
            <a:avLst/>
          </a:prstGeom>
          <a:gradFill rotWithShape="1">
            <a:gsLst>
              <a:gs pos="0">
                <a:schemeClr val="accent1">
                  <a:alpha val="25000"/>
                </a:schemeClr>
              </a:gs>
              <a:gs pos="100000">
                <a:schemeClr val="accent1">
                  <a:gamma/>
                  <a:shade val="46275"/>
                  <a:invGamma/>
                  <a:alpha val="0"/>
                </a:schemeClr>
              </a:gs>
            </a:gsLst>
            <a:lin ang="0" scaled="1"/>
          </a:gradFill>
          <a:ln w="19050" algn="ctr">
            <a:noFill/>
            <a:miter lim="800000"/>
            <a:headEnd/>
            <a:tailEnd/>
          </a:ln>
          <a:effectLst/>
        </p:spPr>
        <p:txBody>
          <a:bodyPr wrap="none" anchor="ctr"/>
          <a:lstStyle/>
          <a:p>
            <a:pPr>
              <a:defRPr/>
            </a:pPr>
            <a:endParaRPr lang="en-US"/>
          </a:p>
        </p:txBody>
      </p:sp>
      <p:sp>
        <p:nvSpPr>
          <p:cNvPr id="53252" name="Rectangle 6"/>
          <p:cNvSpPr>
            <a:spLocks noChangeArrowheads="1"/>
          </p:cNvSpPr>
          <p:nvPr/>
        </p:nvSpPr>
        <p:spPr bwMode="auto">
          <a:xfrm>
            <a:off x="457200" y="960438"/>
            <a:ext cx="8229600" cy="1143000"/>
          </a:xfrm>
          <a:prstGeom prst="rect">
            <a:avLst/>
          </a:prstGeom>
          <a:noFill/>
          <a:ln w="9525">
            <a:noFill/>
            <a:miter lim="800000"/>
            <a:headEnd/>
            <a:tailEnd/>
          </a:ln>
        </p:spPr>
        <p:txBody>
          <a:bodyPr anchor="ctr"/>
          <a:lstStyle/>
          <a:p>
            <a:r>
              <a:rPr lang="en-GB" sz="6000" dirty="0">
                <a:solidFill>
                  <a:schemeClr val="tx1"/>
                </a:solidFill>
                <a:latin typeface="Calibri" pitchFamily="34" charset="0"/>
              </a:rPr>
              <a:t>Demo</a:t>
            </a: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Pausing and Resuming</a:t>
            </a:r>
            <a:endParaRPr lang="en-US" dirty="0"/>
          </a:p>
        </p:txBody>
      </p:sp>
      <p:sp>
        <p:nvSpPr>
          <p:cNvPr id="3" name="Content Placeholder 2"/>
          <p:cNvSpPr>
            <a:spLocks noGrp="1"/>
          </p:cNvSpPr>
          <p:nvPr>
            <p:ph idx="1"/>
          </p:nvPr>
        </p:nvSpPr>
        <p:spPr/>
        <p:txBody>
          <a:bodyPr/>
          <a:lstStyle/>
          <a:p>
            <a:r>
              <a:rPr lang="en-US" sz="2400" dirty="0" smtClean="0"/>
              <a:t>You can manually pause a mirroring session (from either partner)</a:t>
            </a:r>
          </a:p>
          <a:p>
            <a:pPr lvl="1"/>
            <a:r>
              <a:rPr lang="en-US" sz="2000" dirty="0" smtClean="0">
                <a:latin typeface="Courier New" pitchFamily="49" charset="0"/>
                <a:cs typeface="Courier New" pitchFamily="49" charset="0"/>
              </a:rPr>
              <a:t>ALTER DATABASE [</a:t>
            </a:r>
            <a:r>
              <a:rPr lang="en-US" sz="2000" dirty="0" err="1" smtClean="0">
                <a:latin typeface="Courier New" pitchFamily="49" charset="0"/>
                <a:cs typeface="Courier New" pitchFamily="49" charset="0"/>
              </a:rPr>
              <a:t>dbname</a:t>
            </a:r>
            <a:r>
              <a:rPr lang="en-US" sz="2000" dirty="0" smtClean="0">
                <a:latin typeface="Courier New" pitchFamily="49" charset="0"/>
                <a:cs typeface="Courier New" pitchFamily="49" charset="0"/>
              </a:rPr>
              <a:t>] SET PARTNER SUSPEND</a:t>
            </a:r>
          </a:p>
          <a:p>
            <a:r>
              <a:rPr lang="en-US" sz="2400" dirty="0" smtClean="0"/>
              <a:t>Why?</a:t>
            </a:r>
          </a:p>
          <a:p>
            <a:pPr lvl="1"/>
            <a:r>
              <a:rPr lang="en-US" sz="2000" dirty="0" smtClean="0"/>
              <a:t>For instance if you’re running SAFETY FULL and there’s a workload spike on the principal which overloads the network and really slows down transaction commits</a:t>
            </a:r>
          </a:p>
          <a:p>
            <a:pPr lvl="1"/>
            <a:r>
              <a:rPr lang="en-US" sz="2000" dirty="0" smtClean="0"/>
              <a:t>Good example is bulk loading using </a:t>
            </a:r>
            <a:r>
              <a:rPr lang="en-US" sz="2000" dirty="0" err="1" smtClean="0"/>
              <a:t>SSIS</a:t>
            </a:r>
            <a:r>
              <a:rPr lang="en-US" sz="2000" dirty="0" smtClean="0"/>
              <a:t> – no longer bulk logged because of full recovery model</a:t>
            </a:r>
          </a:p>
          <a:p>
            <a:pPr lvl="1"/>
            <a:r>
              <a:rPr lang="en-US" sz="2000" dirty="0" smtClean="0"/>
              <a:t>Pause for a while…</a:t>
            </a:r>
          </a:p>
          <a:p>
            <a:r>
              <a:rPr lang="en-US" sz="2400" dirty="0" smtClean="0"/>
              <a:t>Resume when load is lower</a:t>
            </a:r>
          </a:p>
          <a:p>
            <a:pPr lvl="1"/>
            <a:r>
              <a:rPr lang="en-US" sz="2000" dirty="0" smtClean="0">
                <a:latin typeface="Courier New" pitchFamily="49" charset="0"/>
                <a:cs typeface="Courier New" pitchFamily="49" charset="0"/>
              </a:rPr>
              <a:t>ALTER DATABASE [</a:t>
            </a:r>
            <a:r>
              <a:rPr lang="en-US" sz="2000" dirty="0" err="1" smtClean="0">
                <a:latin typeface="Courier New" pitchFamily="49" charset="0"/>
                <a:cs typeface="Courier New" pitchFamily="49" charset="0"/>
              </a:rPr>
              <a:t>dbname</a:t>
            </a:r>
            <a:r>
              <a:rPr lang="en-US" sz="2000" dirty="0" smtClean="0">
                <a:latin typeface="Courier New" pitchFamily="49" charset="0"/>
                <a:cs typeface="Courier New" pitchFamily="49" charset="0"/>
              </a:rPr>
              <a:t>] SET PARTNER RESUME</a:t>
            </a:r>
          </a:p>
          <a:p>
            <a:pPr lvl="1"/>
            <a:r>
              <a:rPr lang="en-US" sz="2000" dirty="0" smtClean="0"/>
              <a:t>Until session is SYNCHRONIZED, transactions on principal in SAFETY FULL do NOT have to wait for log to be sent to mirror</a:t>
            </a:r>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14</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Partner Timeout</a:t>
            </a:r>
            <a:endParaRPr lang="en-US" dirty="0"/>
          </a:p>
        </p:txBody>
      </p:sp>
      <p:sp>
        <p:nvSpPr>
          <p:cNvPr id="3" name="Content Placeholder 2"/>
          <p:cNvSpPr>
            <a:spLocks noGrp="1"/>
          </p:cNvSpPr>
          <p:nvPr>
            <p:ph idx="1"/>
          </p:nvPr>
        </p:nvSpPr>
        <p:spPr/>
        <p:txBody>
          <a:bodyPr/>
          <a:lstStyle/>
          <a:p>
            <a:r>
              <a:rPr lang="en-US" sz="2400" dirty="0" smtClean="0"/>
              <a:t>The mirroring partners ping each other once per second using a TCP ping</a:t>
            </a:r>
          </a:p>
          <a:p>
            <a:r>
              <a:rPr lang="en-US" sz="2400" dirty="0" smtClean="0"/>
              <a:t>The </a:t>
            </a:r>
            <a:r>
              <a:rPr lang="en-US" sz="2400" i="1" dirty="0" smtClean="0"/>
              <a:t>partner timeout</a:t>
            </a:r>
            <a:r>
              <a:rPr lang="en-US" sz="2400" dirty="0" smtClean="0"/>
              <a:t> is the number of unacknowledged pings before the mirror declares the principal is unavailable</a:t>
            </a:r>
          </a:p>
          <a:p>
            <a:r>
              <a:rPr lang="en-US" sz="2400" dirty="0" smtClean="0"/>
              <a:t>Default is 10 pings (i.e. 10 seconds)</a:t>
            </a:r>
          </a:p>
          <a:p>
            <a:r>
              <a:rPr lang="en-US" sz="2400" dirty="0" smtClean="0"/>
              <a:t>Can be adjusted up or down</a:t>
            </a:r>
          </a:p>
          <a:p>
            <a:pPr lvl="1"/>
            <a:r>
              <a:rPr lang="en-US" sz="2000" dirty="0" smtClean="0"/>
              <a:t>Minimum is 5 seconds (even if you set it lower)</a:t>
            </a:r>
          </a:p>
          <a:p>
            <a:pPr lvl="1"/>
            <a:r>
              <a:rPr lang="en-US" sz="2000" dirty="0" smtClean="0"/>
              <a:t>No maximum</a:t>
            </a:r>
          </a:p>
          <a:p>
            <a:r>
              <a:rPr lang="en-US" sz="2400" dirty="0" smtClean="0"/>
              <a:t>For flaky network, or when combining with failover clustering, increase the partner timeout (more in later slides)</a:t>
            </a:r>
          </a:p>
          <a:p>
            <a:pPr lvl="1"/>
            <a:r>
              <a:rPr lang="en-US" sz="2000" dirty="0" smtClean="0">
                <a:latin typeface="Courier New" pitchFamily="49" charset="0"/>
                <a:cs typeface="Courier New" pitchFamily="49" charset="0"/>
              </a:rPr>
              <a:t>ALTER DATABASE [</a:t>
            </a:r>
            <a:r>
              <a:rPr lang="en-US" sz="2000" dirty="0" err="1" smtClean="0">
                <a:latin typeface="Courier New" pitchFamily="49" charset="0"/>
                <a:cs typeface="Courier New" pitchFamily="49" charset="0"/>
              </a:rPr>
              <a:t>dbname</a:t>
            </a:r>
            <a:r>
              <a:rPr lang="en-US" sz="2000" dirty="0" smtClean="0">
                <a:latin typeface="Courier New" pitchFamily="49" charset="0"/>
                <a:cs typeface="Courier New" pitchFamily="49" charset="0"/>
              </a:rPr>
              <a:t>] SET PARTNER TIMEOUT X</a:t>
            </a:r>
            <a:endParaRPr lang="en-US" sz="2000" dirty="0">
              <a:latin typeface="Courier New" pitchFamily="49" charset="0"/>
              <a:cs typeface="Courier New" pitchFamily="49" charset="0"/>
            </a:endParaRPr>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15</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US" dirty="0" smtClean="0"/>
              <a:t>Failure Detection</a:t>
            </a:r>
          </a:p>
        </p:txBody>
      </p:sp>
      <p:sp>
        <p:nvSpPr>
          <p:cNvPr id="9219" name="Rectangle 3"/>
          <p:cNvSpPr>
            <a:spLocks noGrp="1" noChangeArrowheads="1"/>
          </p:cNvSpPr>
          <p:nvPr>
            <p:ph type="body" idx="1"/>
          </p:nvPr>
        </p:nvSpPr>
        <p:spPr/>
        <p:txBody>
          <a:bodyPr/>
          <a:lstStyle/>
          <a:p>
            <a:r>
              <a:rPr lang="en-US" sz="2400" dirty="0" smtClean="0"/>
              <a:t>Two types of failures:</a:t>
            </a:r>
          </a:p>
          <a:p>
            <a:pPr lvl="1"/>
            <a:r>
              <a:rPr lang="en-US" sz="2000" dirty="0" smtClean="0"/>
              <a:t>SQL Server</a:t>
            </a:r>
          </a:p>
          <a:p>
            <a:pPr lvl="1"/>
            <a:r>
              <a:rPr lang="en-US" sz="2000" dirty="0" smtClean="0"/>
              <a:t>Outside SQL Server:</a:t>
            </a:r>
          </a:p>
          <a:p>
            <a:pPr lvl="2"/>
            <a:r>
              <a:rPr lang="en-US" sz="1800" dirty="0" smtClean="0"/>
              <a:t>Operating system</a:t>
            </a:r>
          </a:p>
          <a:p>
            <a:pPr lvl="2"/>
            <a:r>
              <a:rPr lang="en-US" sz="1800" dirty="0" smtClean="0"/>
              <a:t>Network errors</a:t>
            </a:r>
          </a:p>
          <a:p>
            <a:pPr lvl="2"/>
            <a:r>
              <a:rPr lang="en-US" sz="1800" dirty="0" smtClean="0"/>
              <a:t>I/O errors</a:t>
            </a:r>
          </a:p>
          <a:p>
            <a:pPr lvl="2"/>
            <a:r>
              <a:rPr lang="en-US" sz="1800" dirty="0" smtClean="0"/>
              <a:t>Process errors </a:t>
            </a:r>
          </a:p>
          <a:p>
            <a:r>
              <a:rPr lang="en-US" sz="2400" dirty="0" smtClean="0"/>
              <a:t>Failover speed determined by:</a:t>
            </a:r>
          </a:p>
          <a:p>
            <a:pPr lvl="1"/>
            <a:r>
              <a:rPr lang="en-US" sz="2000" dirty="0" smtClean="0"/>
              <a:t>Failure type</a:t>
            </a:r>
          </a:p>
          <a:p>
            <a:pPr lvl="1"/>
            <a:r>
              <a:rPr lang="en-US" sz="2000" dirty="0" smtClean="0"/>
              <a:t>REDO queue size on the mirror</a:t>
            </a:r>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16</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227013" y="228600"/>
            <a:ext cx="8683625" cy="1089529"/>
          </a:xfrm>
        </p:spPr>
        <p:txBody>
          <a:bodyPr/>
          <a:lstStyle/>
          <a:p>
            <a:r>
              <a:rPr lang="en-US" dirty="0" smtClean="0"/>
              <a:t>Examples of Failures</a:t>
            </a:r>
            <a:br>
              <a:rPr lang="en-US" dirty="0" smtClean="0"/>
            </a:br>
            <a:r>
              <a:rPr lang="en-US" sz="2800" dirty="0" smtClean="0">
                <a:solidFill>
                  <a:schemeClr val="accent1"/>
                </a:solidFill>
              </a:rPr>
              <a:t>Fast</a:t>
            </a:r>
            <a:endParaRPr lang="en-US" dirty="0" smtClean="0">
              <a:solidFill>
                <a:schemeClr val="accent1"/>
              </a:solidFill>
            </a:endParaRPr>
          </a:p>
        </p:txBody>
      </p:sp>
      <p:sp>
        <p:nvSpPr>
          <p:cNvPr id="10243" name="Rectangle 3"/>
          <p:cNvSpPr>
            <a:spLocks noGrp="1" noChangeArrowheads="1"/>
          </p:cNvSpPr>
          <p:nvPr>
            <p:ph type="body" idx="1"/>
          </p:nvPr>
        </p:nvSpPr>
        <p:spPr/>
        <p:txBody>
          <a:bodyPr/>
          <a:lstStyle/>
          <a:p>
            <a:r>
              <a:rPr lang="en-US" sz="2400" dirty="0" smtClean="0"/>
              <a:t>SQL Server instance crashes</a:t>
            </a:r>
          </a:p>
          <a:p>
            <a:pPr lvl="1"/>
            <a:r>
              <a:rPr lang="en-US" sz="2000" dirty="0" smtClean="0"/>
              <a:t>Endpoint closes port quickly</a:t>
            </a:r>
          </a:p>
          <a:p>
            <a:pPr lvl="1"/>
            <a:r>
              <a:rPr lang="en-US" sz="2000" dirty="0" smtClean="0"/>
              <a:t>Network retry from partner quickly fails</a:t>
            </a:r>
          </a:p>
          <a:p>
            <a:pPr lvl="2"/>
            <a:r>
              <a:rPr lang="en-US" sz="1800" dirty="0" smtClean="0"/>
              <a:t>OS says that the port is closed</a:t>
            </a:r>
          </a:p>
          <a:p>
            <a:pPr lvl="1"/>
            <a:r>
              <a:rPr lang="en-US" sz="2000" dirty="0" smtClean="0"/>
              <a:t>Fast failure!</a:t>
            </a:r>
          </a:p>
          <a:p>
            <a:pPr lvl="1"/>
            <a:r>
              <a:rPr lang="en-US" sz="2000" dirty="0" smtClean="0"/>
              <a:t>Failover begins in seconds</a:t>
            </a:r>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17</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227013" y="228600"/>
            <a:ext cx="8683625" cy="1089529"/>
          </a:xfrm>
        </p:spPr>
        <p:txBody>
          <a:bodyPr/>
          <a:lstStyle/>
          <a:p>
            <a:r>
              <a:rPr lang="en-US" dirty="0" smtClean="0"/>
              <a:t>Examples of Failures</a:t>
            </a:r>
            <a:br>
              <a:rPr lang="en-US" dirty="0" smtClean="0"/>
            </a:br>
            <a:r>
              <a:rPr lang="en-US" sz="2800" dirty="0" smtClean="0">
                <a:solidFill>
                  <a:schemeClr val="accent1"/>
                </a:solidFill>
              </a:rPr>
              <a:t>Not as Fast</a:t>
            </a:r>
            <a:endParaRPr lang="en-US" dirty="0" smtClean="0">
              <a:solidFill>
                <a:schemeClr val="accent1"/>
              </a:solidFill>
            </a:endParaRPr>
          </a:p>
        </p:txBody>
      </p:sp>
      <p:sp>
        <p:nvSpPr>
          <p:cNvPr id="11267" name="Rectangle 3"/>
          <p:cNvSpPr>
            <a:spLocks noGrp="1" noChangeArrowheads="1"/>
          </p:cNvSpPr>
          <p:nvPr>
            <p:ph type="body" idx="1"/>
          </p:nvPr>
        </p:nvSpPr>
        <p:spPr/>
        <p:txBody>
          <a:bodyPr/>
          <a:lstStyle/>
          <a:p>
            <a:r>
              <a:rPr lang="en-US" sz="2400" dirty="0" smtClean="0"/>
              <a:t>Catastrophic server failure</a:t>
            </a:r>
          </a:p>
          <a:p>
            <a:pPr lvl="1"/>
            <a:r>
              <a:rPr lang="en-US" sz="2000" dirty="0" smtClean="0"/>
              <a:t>E.g. power supply fails</a:t>
            </a:r>
          </a:p>
          <a:p>
            <a:pPr lvl="1"/>
            <a:r>
              <a:rPr lang="en-US" sz="2000" dirty="0" smtClean="0"/>
              <a:t>Network retry from partner waits for timeout</a:t>
            </a:r>
          </a:p>
          <a:p>
            <a:pPr lvl="1"/>
            <a:r>
              <a:rPr lang="en-US" sz="2000" dirty="0" smtClean="0"/>
              <a:t>SQL Server ping will most likely fail first</a:t>
            </a:r>
          </a:p>
          <a:p>
            <a:pPr lvl="1"/>
            <a:r>
              <a:rPr lang="en-US" sz="2000" dirty="0" smtClean="0"/>
              <a:t>Failover begins in 10 seconds</a:t>
            </a:r>
          </a:p>
          <a:p>
            <a:pPr lvl="2"/>
            <a:r>
              <a:rPr lang="en-US" sz="1800" dirty="0" smtClean="0"/>
              <a:t>Or whatever the partner timeout value is set to</a:t>
            </a:r>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18</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227013" y="228600"/>
            <a:ext cx="8683625" cy="1089529"/>
          </a:xfrm>
        </p:spPr>
        <p:txBody>
          <a:bodyPr/>
          <a:lstStyle/>
          <a:p>
            <a:r>
              <a:rPr lang="en-US" dirty="0" smtClean="0"/>
              <a:t>Examples of Failures</a:t>
            </a:r>
            <a:br>
              <a:rPr lang="en-US" dirty="0" smtClean="0"/>
            </a:br>
            <a:r>
              <a:rPr lang="en-US" sz="2800" dirty="0" smtClean="0">
                <a:solidFill>
                  <a:schemeClr val="accent1"/>
                </a:solidFill>
              </a:rPr>
              <a:t>Slower…</a:t>
            </a:r>
            <a:endParaRPr lang="en-US" dirty="0" smtClean="0">
              <a:solidFill>
                <a:schemeClr val="accent1"/>
              </a:solidFill>
            </a:endParaRPr>
          </a:p>
        </p:txBody>
      </p:sp>
      <p:sp>
        <p:nvSpPr>
          <p:cNvPr id="12291" name="Rectangle 3"/>
          <p:cNvSpPr>
            <a:spLocks noGrp="1" noChangeArrowheads="1"/>
          </p:cNvSpPr>
          <p:nvPr>
            <p:ph type="body" idx="1"/>
          </p:nvPr>
        </p:nvSpPr>
        <p:spPr/>
        <p:txBody>
          <a:bodyPr/>
          <a:lstStyle/>
          <a:p>
            <a:r>
              <a:rPr lang="en-US" sz="2400" dirty="0" smtClean="0"/>
              <a:t>Someone pulls the log drive on principal</a:t>
            </a:r>
          </a:p>
          <a:p>
            <a:pPr lvl="1"/>
            <a:r>
              <a:rPr lang="en-US" sz="2000" dirty="0" smtClean="0"/>
              <a:t>Pending I/Os to the log drive queue up</a:t>
            </a:r>
          </a:p>
          <a:p>
            <a:pPr lvl="1"/>
            <a:r>
              <a:rPr lang="en-US" sz="2000" dirty="0" smtClean="0"/>
              <a:t>SQL Server pings are working fine</a:t>
            </a:r>
          </a:p>
          <a:p>
            <a:pPr lvl="1"/>
            <a:r>
              <a:rPr lang="en-US" sz="2000" dirty="0" smtClean="0"/>
              <a:t>After 20 seconds, SQL Server issues I/O warning</a:t>
            </a:r>
          </a:p>
          <a:p>
            <a:pPr lvl="1"/>
            <a:r>
              <a:rPr lang="en-US" sz="2000" dirty="0" smtClean="0"/>
              <a:t>After 40 seconds, SQL Server declares I/O failure</a:t>
            </a:r>
          </a:p>
          <a:p>
            <a:pPr lvl="1"/>
            <a:r>
              <a:rPr lang="en-US" sz="2000" dirty="0" smtClean="0"/>
              <a:t>Failover begins 40 seconds after log drive is pulled</a:t>
            </a:r>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19</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1778" name="Rectangle 2"/>
          <p:cNvSpPr>
            <a:spLocks noGrp="1" noChangeAspect="1" noChangeArrowheads="1"/>
          </p:cNvSpPr>
          <p:nvPr>
            <p:ph type="title"/>
          </p:nvPr>
        </p:nvSpPr>
        <p:spPr/>
        <p:txBody>
          <a:bodyPr/>
          <a:lstStyle/>
          <a:p>
            <a:r>
              <a:rPr lang="en-US" dirty="0" smtClean="0"/>
              <a:t>Overview</a:t>
            </a:r>
          </a:p>
        </p:txBody>
      </p:sp>
      <p:sp>
        <p:nvSpPr>
          <p:cNvPr id="331779" name="Rectangle 3"/>
          <p:cNvSpPr>
            <a:spLocks noGrp="1" noChangeAspect="1" noChangeArrowheads="1"/>
          </p:cNvSpPr>
          <p:nvPr>
            <p:ph type="body" idx="1"/>
          </p:nvPr>
        </p:nvSpPr>
        <p:spPr/>
        <p:txBody>
          <a:bodyPr/>
          <a:lstStyle/>
          <a:p>
            <a:r>
              <a:rPr lang="en-US" sz="2800" dirty="0" smtClean="0"/>
              <a:t>Mirroring configuration</a:t>
            </a:r>
          </a:p>
          <a:p>
            <a:r>
              <a:rPr lang="en-US" sz="2800" dirty="0" smtClean="0"/>
              <a:t>Failure types and speed</a:t>
            </a:r>
          </a:p>
          <a:p>
            <a:r>
              <a:rPr lang="en-US" sz="2800" dirty="0" smtClean="0"/>
              <a:t>Failure scenarios</a:t>
            </a:r>
          </a:p>
          <a:p>
            <a:r>
              <a:rPr lang="en-US" sz="2800" dirty="0" smtClean="0"/>
              <a:t>Client redirection</a:t>
            </a:r>
          </a:p>
          <a:p>
            <a:r>
              <a:rPr lang="en-US" sz="2800" dirty="0" smtClean="0"/>
              <a:t>Monitoring</a:t>
            </a:r>
          </a:p>
          <a:p>
            <a:r>
              <a:rPr lang="en-US" sz="2800" dirty="0" smtClean="0"/>
              <a:t>Troubleshooting</a:t>
            </a:r>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2</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227013" y="228600"/>
            <a:ext cx="8683625" cy="1089529"/>
          </a:xfrm>
        </p:spPr>
        <p:txBody>
          <a:bodyPr/>
          <a:lstStyle/>
          <a:p>
            <a:r>
              <a:rPr lang="en-US" dirty="0" smtClean="0"/>
              <a:t>Examples of Failures</a:t>
            </a:r>
            <a:br>
              <a:rPr lang="en-US" dirty="0" smtClean="0"/>
            </a:br>
            <a:r>
              <a:rPr lang="en-US" sz="2800" dirty="0" smtClean="0">
                <a:solidFill>
                  <a:schemeClr val="accent1"/>
                </a:solidFill>
              </a:rPr>
              <a:t>Either No Failover or Fast Failover</a:t>
            </a:r>
            <a:endParaRPr lang="en-US" sz="3200" dirty="0" smtClean="0">
              <a:solidFill>
                <a:schemeClr val="accent1"/>
              </a:solidFill>
            </a:endParaRPr>
          </a:p>
        </p:txBody>
      </p:sp>
      <p:sp>
        <p:nvSpPr>
          <p:cNvPr id="13315" name="Rectangle 3"/>
          <p:cNvSpPr>
            <a:spLocks noGrp="1" noChangeArrowheads="1"/>
          </p:cNvSpPr>
          <p:nvPr>
            <p:ph type="body" idx="1"/>
          </p:nvPr>
        </p:nvSpPr>
        <p:spPr/>
        <p:txBody>
          <a:bodyPr/>
          <a:lstStyle/>
          <a:p>
            <a:r>
              <a:rPr lang="en-US" sz="2400" dirty="0" smtClean="0"/>
              <a:t>Database page fails page checksum validation during read</a:t>
            </a:r>
          </a:p>
          <a:p>
            <a:pPr lvl="1"/>
            <a:r>
              <a:rPr lang="en-US" sz="2000" dirty="0" smtClean="0"/>
              <a:t>Client connection is broken </a:t>
            </a:r>
          </a:p>
          <a:p>
            <a:pPr lvl="1"/>
            <a:r>
              <a:rPr lang="en-US" sz="2000" dirty="0" smtClean="0"/>
              <a:t>Transaction rolls back automatically</a:t>
            </a:r>
          </a:p>
          <a:p>
            <a:pPr lvl="1"/>
            <a:r>
              <a:rPr lang="en-US" sz="2000" dirty="0" smtClean="0"/>
              <a:t>No failover</a:t>
            </a:r>
          </a:p>
          <a:p>
            <a:r>
              <a:rPr lang="en-US" sz="2400" dirty="0" smtClean="0"/>
              <a:t>Database page fails page checksum validation during rollback</a:t>
            </a:r>
          </a:p>
          <a:p>
            <a:pPr lvl="1"/>
            <a:r>
              <a:rPr lang="en-US" sz="2000" dirty="0" smtClean="0"/>
              <a:t>Now the database is inconsistent</a:t>
            </a:r>
          </a:p>
          <a:p>
            <a:pPr lvl="1"/>
            <a:r>
              <a:rPr lang="en-US" sz="2000" dirty="0" smtClean="0"/>
              <a:t>Database goes SUSPECT</a:t>
            </a:r>
          </a:p>
          <a:p>
            <a:pPr lvl="1"/>
            <a:r>
              <a:rPr lang="en-US" sz="2000" dirty="0" smtClean="0"/>
              <a:t>Fast failover!!!</a:t>
            </a:r>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20</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9026" name="Rectangle 2"/>
          <p:cNvSpPr>
            <a:spLocks noGrp="1" noChangeAspect="1" noChangeArrowheads="1"/>
          </p:cNvSpPr>
          <p:nvPr>
            <p:ph type="title"/>
          </p:nvPr>
        </p:nvSpPr>
        <p:spPr/>
        <p:txBody>
          <a:bodyPr/>
          <a:lstStyle/>
          <a:p>
            <a:r>
              <a:rPr lang="en-US" smtClean="0"/>
              <a:t>Failing Over</a:t>
            </a:r>
            <a:endParaRPr lang="en-US" dirty="0"/>
          </a:p>
        </p:txBody>
      </p:sp>
      <p:sp>
        <p:nvSpPr>
          <p:cNvPr id="769027" name="Rectangle 3"/>
          <p:cNvSpPr>
            <a:spLocks noGrp="1" noChangeAspect="1" noChangeArrowheads="1"/>
          </p:cNvSpPr>
          <p:nvPr>
            <p:ph type="body" idx="1"/>
          </p:nvPr>
        </p:nvSpPr>
        <p:spPr/>
        <p:txBody>
          <a:bodyPr/>
          <a:lstStyle/>
          <a:p>
            <a:r>
              <a:rPr lang="en-US" sz="2400" dirty="0" smtClean="0"/>
              <a:t>Once failure is detected, failover depends on configuration and state</a:t>
            </a:r>
          </a:p>
          <a:p>
            <a:r>
              <a:rPr lang="en-US" sz="2400" dirty="0" smtClean="0"/>
              <a:t>If in SAFETY OFF:</a:t>
            </a:r>
          </a:p>
          <a:p>
            <a:pPr lvl="1"/>
            <a:r>
              <a:rPr lang="en-US" sz="2000" dirty="0" smtClean="0">
                <a:latin typeface="Courier New" pitchFamily="49" charset="0"/>
                <a:cs typeface="Courier New" pitchFamily="49" charset="0"/>
              </a:rPr>
              <a:t>ALTER DATABASE [</a:t>
            </a:r>
            <a:r>
              <a:rPr lang="en-US" sz="2000" dirty="0" err="1" smtClean="0">
                <a:latin typeface="Courier New" pitchFamily="49" charset="0"/>
                <a:cs typeface="Courier New" pitchFamily="49" charset="0"/>
              </a:rPr>
              <a:t>dbname</a:t>
            </a:r>
            <a:r>
              <a:rPr lang="en-US" sz="2000" dirty="0" smtClean="0">
                <a:latin typeface="Courier New" pitchFamily="49" charset="0"/>
                <a:cs typeface="Courier New" pitchFamily="49" charset="0"/>
              </a:rPr>
              <a:t>] SET PARTNER </a:t>
            </a:r>
            <a:r>
              <a:rPr lang="en-US" sz="2000" dirty="0" err="1" smtClean="0">
                <a:latin typeface="Courier New" pitchFamily="49" charset="0"/>
                <a:cs typeface="Courier New" pitchFamily="49" charset="0"/>
              </a:rPr>
              <a:t>FORCE_SERVICE_ALLOW_DATA_LOSS</a:t>
            </a:r>
            <a:endParaRPr lang="en-US" sz="2000" dirty="0" smtClean="0">
              <a:latin typeface="Courier New" pitchFamily="49" charset="0"/>
              <a:cs typeface="Courier New" pitchFamily="49" charset="0"/>
            </a:endParaRPr>
          </a:p>
          <a:p>
            <a:r>
              <a:rPr lang="en-US" sz="2400" dirty="0" smtClean="0"/>
              <a:t>If in SAFETY FULL and SYNCHRONIZED:</a:t>
            </a:r>
          </a:p>
          <a:p>
            <a:pPr lvl="1"/>
            <a:r>
              <a:rPr lang="en-US" sz="2000" dirty="0" smtClean="0"/>
              <a:t>If the principal is still available and connected:</a:t>
            </a:r>
          </a:p>
          <a:p>
            <a:pPr lvl="2"/>
            <a:r>
              <a:rPr lang="en-US" sz="1600" dirty="0" smtClean="0"/>
              <a:t>On principal: </a:t>
            </a:r>
            <a:r>
              <a:rPr lang="en-US" sz="1600" dirty="0" smtClean="0">
                <a:latin typeface="Courier New" pitchFamily="49" charset="0"/>
                <a:cs typeface="Courier New" pitchFamily="49" charset="0"/>
              </a:rPr>
              <a:t>ALTER DATABASE [</a:t>
            </a:r>
            <a:r>
              <a:rPr lang="en-US" sz="1600" dirty="0" err="1" smtClean="0">
                <a:latin typeface="Courier New" pitchFamily="49" charset="0"/>
                <a:cs typeface="Courier New" pitchFamily="49" charset="0"/>
              </a:rPr>
              <a:t>dbname</a:t>
            </a:r>
            <a:r>
              <a:rPr lang="en-US" sz="1600" dirty="0" smtClean="0">
                <a:latin typeface="Courier New" pitchFamily="49" charset="0"/>
                <a:cs typeface="Courier New" pitchFamily="49" charset="0"/>
              </a:rPr>
              <a:t>] SET PARTNER FAILOVER</a:t>
            </a:r>
          </a:p>
          <a:p>
            <a:pPr lvl="1"/>
            <a:r>
              <a:rPr lang="en-US" sz="2000" dirty="0" smtClean="0"/>
              <a:t>If the principal is not available and there’s a witness:</a:t>
            </a:r>
          </a:p>
          <a:p>
            <a:pPr lvl="2"/>
            <a:r>
              <a:rPr lang="en-US" sz="1600" dirty="0" smtClean="0"/>
              <a:t>Failover should be automatic</a:t>
            </a:r>
          </a:p>
          <a:p>
            <a:pPr lvl="1"/>
            <a:r>
              <a:rPr lang="en-US" sz="2000" dirty="0" smtClean="0"/>
              <a:t>If the principal is not available and failover is not automatic:</a:t>
            </a:r>
          </a:p>
          <a:p>
            <a:pPr lvl="2"/>
            <a:r>
              <a:rPr lang="en-US" sz="1600" dirty="0" smtClean="0"/>
              <a:t>On mirror: </a:t>
            </a:r>
            <a:r>
              <a:rPr lang="en-US" sz="1600" dirty="0" smtClean="0">
                <a:latin typeface="Courier New" pitchFamily="49" charset="0"/>
                <a:cs typeface="Courier New" pitchFamily="49" charset="0"/>
              </a:rPr>
              <a:t>ALTER DATABASE [</a:t>
            </a:r>
            <a:r>
              <a:rPr lang="en-US" sz="1600" dirty="0" err="1" smtClean="0">
                <a:latin typeface="Courier New" pitchFamily="49" charset="0"/>
                <a:cs typeface="Courier New" pitchFamily="49" charset="0"/>
              </a:rPr>
              <a:t>dbname</a:t>
            </a:r>
            <a:r>
              <a:rPr lang="en-US" sz="1600" dirty="0" smtClean="0">
                <a:latin typeface="Courier New" pitchFamily="49" charset="0"/>
                <a:cs typeface="Courier New" pitchFamily="49" charset="0"/>
              </a:rPr>
              <a:t>] SET PARTNER </a:t>
            </a:r>
            <a:r>
              <a:rPr lang="en-US" sz="1600" dirty="0" err="1" smtClean="0">
                <a:latin typeface="Courier New" pitchFamily="49" charset="0"/>
                <a:cs typeface="Courier New" pitchFamily="49" charset="0"/>
              </a:rPr>
              <a:t>FORCE_SERVICE_ALLOW_DATA_LOSS</a:t>
            </a:r>
            <a:endParaRPr lang="en-US" sz="1600" dirty="0" smtClean="0">
              <a:latin typeface="Courier New" pitchFamily="49" charset="0"/>
              <a:cs typeface="Courier New" pitchFamily="49" charset="0"/>
            </a:endParaRPr>
          </a:p>
          <a:p>
            <a:r>
              <a:rPr lang="en-US" sz="2400" dirty="0" smtClean="0"/>
              <a:t>If in SAFETY FULL and not SYNCHRONIZED:</a:t>
            </a:r>
          </a:p>
          <a:p>
            <a:pPr lvl="1"/>
            <a:r>
              <a:rPr lang="en-US" sz="2000" dirty="0" smtClean="0"/>
              <a:t>On mirror: </a:t>
            </a:r>
            <a:r>
              <a:rPr lang="en-US" sz="2000" dirty="0" smtClean="0">
                <a:latin typeface="Courier New" pitchFamily="49" charset="0"/>
                <a:cs typeface="Courier New" pitchFamily="49" charset="0"/>
              </a:rPr>
              <a:t>ALTER DATABASE [</a:t>
            </a:r>
            <a:r>
              <a:rPr lang="en-US" sz="2000" dirty="0" err="1" smtClean="0">
                <a:latin typeface="Courier New" pitchFamily="49" charset="0"/>
                <a:cs typeface="Courier New" pitchFamily="49" charset="0"/>
              </a:rPr>
              <a:t>dbname</a:t>
            </a:r>
            <a:r>
              <a:rPr lang="en-US" sz="2000" dirty="0" smtClean="0">
                <a:latin typeface="Courier New" pitchFamily="49" charset="0"/>
                <a:cs typeface="Courier New" pitchFamily="49" charset="0"/>
              </a:rPr>
              <a:t>] SET PARTNER </a:t>
            </a:r>
            <a:r>
              <a:rPr lang="en-US" sz="2000" dirty="0" err="1" smtClean="0">
                <a:latin typeface="Courier New" pitchFamily="49" charset="0"/>
                <a:cs typeface="Courier New" pitchFamily="49" charset="0"/>
              </a:rPr>
              <a:t>FORCE_SERVICE_ALLOW_DATA_LOSS</a:t>
            </a:r>
            <a:endParaRPr lang="en-US" sz="2000" dirty="0">
              <a:latin typeface="Courier New" pitchFamily="49" charset="0"/>
              <a:cs typeface="Courier New" pitchFamily="49" charset="0"/>
            </a:endParaRPr>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21</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Forcing Service</a:t>
            </a:r>
            <a:endParaRPr lang="en-US" dirty="0"/>
          </a:p>
        </p:txBody>
      </p:sp>
      <p:sp>
        <p:nvSpPr>
          <p:cNvPr id="3" name="Content Placeholder 2"/>
          <p:cNvSpPr>
            <a:spLocks noGrp="1"/>
          </p:cNvSpPr>
          <p:nvPr>
            <p:ph idx="1"/>
          </p:nvPr>
        </p:nvSpPr>
        <p:spPr/>
        <p:txBody>
          <a:bodyPr/>
          <a:lstStyle/>
          <a:p>
            <a:r>
              <a:rPr lang="en-US" sz="2400" dirty="0" smtClean="0"/>
              <a:t>Be careful!</a:t>
            </a:r>
          </a:p>
          <a:p>
            <a:r>
              <a:rPr lang="en-US" sz="2400" dirty="0" smtClean="0"/>
              <a:t>When the principal comes back online:</a:t>
            </a:r>
          </a:p>
          <a:p>
            <a:pPr lvl="1"/>
            <a:r>
              <a:rPr lang="en-US" sz="2000" dirty="0" smtClean="0"/>
              <a:t>If it cannot see the new principal (old mirror) and there is no witness, it will resume the principal role and accept connections -&gt; split brain!</a:t>
            </a:r>
          </a:p>
          <a:p>
            <a:pPr lvl="1"/>
            <a:r>
              <a:rPr lang="en-US" sz="2000" dirty="0" smtClean="0"/>
              <a:t>If it can see the new principal, it will become the mirror and be suspended</a:t>
            </a:r>
          </a:p>
          <a:p>
            <a:pPr lvl="2"/>
            <a:r>
              <a:rPr lang="en-US" sz="1800" dirty="0" smtClean="0"/>
              <a:t>Resuming will cause the old principal to roll back to the same point as the mirror, even losing previously committed transactions</a:t>
            </a:r>
          </a:p>
          <a:p>
            <a:pPr lvl="2"/>
            <a:r>
              <a:rPr lang="en-US" sz="1800" dirty="0" smtClean="0"/>
              <a:t>Salvage changes first if you need to</a:t>
            </a:r>
            <a:endParaRPr lang="en-US" sz="1800" dirty="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22</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Mirror to Principal Switch</a:t>
            </a:r>
            <a:endParaRPr lang="en-US" dirty="0"/>
          </a:p>
        </p:txBody>
      </p:sp>
      <p:sp>
        <p:nvSpPr>
          <p:cNvPr id="3" name="Content Placeholder 2"/>
          <p:cNvSpPr>
            <a:spLocks noGrp="1"/>
          </p:cNvSpPr>
          <p:nvPr>
            <p:ph idx="1"/>
          </p:nvPr>
        </p:nvSpPr>
        <p:spPr/>
        <p:txBody>
          <a:bodyPr/>
          <a:lstStyle/>
          <a:p>
            <a:r>
              <a:rPr lang="en-US" sz="2400" dirty="0" smtClean="0"/>
              <a:t>Clients are disconnected</a:t>
            </a:r>
          </a:p>
          <a:p>
            <a:r>
              <a:rPr lang="en-US" sz="2400" dirty="0" smtClean="0"/>
              <a:t>Mirror records failover </a:t>
            </a:r>
            <a:r>
              <a:rPr lang="en-US" sz="2400" dirty="0" err="1" smtClean="0"/>
              <a:t>LSN</a:t>
            </a:r>
            <a:endParaRPr lang="en-US" sz="2400" dirty="0" smtClean="0"/>
          </a:p>
          <a:p>
            <a:r>
              <a:rPr lang="en-US" sz="2400" dirty="0" smtClean="0"/>
              <a:t>Mirror finished performing REDO</a:t>
            </a:r>
          </a:p>
          <a:p>
            <a:pPr lvl="1"/>
            <a:r>
              <a:rPr lang="en-US" sz="2000" dirty="0" smtClean="0"/>
              <a:t>Potentially in parallel</a:t>
            </a:r>
          </a:p>
          <a:p>
            <a:pPr lvl="1"/>
            <a:r>
              <a:rPr lang="en-US" sz="2000" dirty="0" smtClean="0"/>
              <a:t>Represents largest portion of downtime during failover</a:t>
            </a:r>
          </a:p>
          <a:p>
            <a:r>
              <a:rPr lang="en-US" sz="2400" dirty="0" smtClean="0"/>
              <a:t>(Mirror comes online on Enterprise Edition)</a:t>
            </a:r>
          </a:p>
          <a:p>
            <a:r>
              <a:rPr lang="en-US" sz="2400" dirty="0" smtClean="0"/>
              <a:t>Mirror performs UNDO</a:t>
            </a:r>
          </a:p>
          <a:p>
            <a:r>
              <a:rPr lang="en-US" sz="2400" dirty="0" smtClean="0"/>
              <a:t>(Mirror comes online on Standard Edition)</a:t>
            </a:r>
          </a:p>
          <a:p>
            <a:r>
              <a:rPr lang="en-US" sz="2400" dirty="0" smtClean="0"/>
              <a:t>Estimating failover time</a:t>
            </a:r>
          </a:p>
          <a:p>
            <a:pPr lvl="1"/>
            <a:r>
              <a:rPr lang="en-US" sz="2000" dirty="0" smtClean="0">
                <a:hlinkClick r:id="rId2"/>
              </a:rPr>
              <a:t>http://msdn.microsoft.com/en-us/library/ms187465.aspx</a:t>
            </a:r>
            <a:endParaRPr lang="en-US" sz="2000" dirty="0" smtClean="0"/>
          </a:p>
          <a:p>
            <a:pPr lvl="1"/>
            <a:endParaRPr lang="en-US" sz="2000" dirty="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23</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Adding Files on the Principal</a:t>
            </a:r>
            <a:endParaRPr lang="en-US" dirty="0"/>
          </a:p>
        </p:txBody>
      </p:sp>
      <p:sp>
        <p:nvSpPr>
          <p:cNvPr id="3" name="Content Placeholder 2"/>
          <p:cNvSpPr>
            <a:spLocks noGrp="1"/>
          </p:cNvSpPr>
          <p:nvPr>
            <p:ph idx="1"/>
          </p:nvPr>
        </p:nvSpPr>
        <p:spPr/>
        <p:txBody>
          <a:bodyPr/>
          <a:lstStyle/>
          <a:p>
            <a:r>
              <a:rPr lang="en-US" sz="2400" dirty="0" smtClean="0"/>
              <a:t>When adding files to the principal database, the file path must also exist on the mirror</a:t>
            </a:r>
          </a:p>
          <a:p>
            <a:r>
              <a:rPr lang="en-US" sz="2400" dirty="0" smtClean="0"/>
              <a:t>If it does not, the replay of the log record will fail and the mirroring session will be suspended</a:t>
            </a:r>
          </a:p>
          <a:p>
            <a:r>
              <a:rPr lang="en-US" sz="2400" dirty="0" smtClean="0"/>
              <a:t>Fix:</a:t>
            </a:r>
          </a:p>
          <a:p>
            <a:pPr lvl="1"/>
            <a:r>
              <a:rPr lang="en-US" sz="2000" dirty="0" smtClean="0"/>
              <a:t>Remove mirroring</a:t>
            </a:r>
          </a:p>
          <a:p>
            <a:pPr lvl="1"/>
            <a:r>
              <a:rPr lang="en-US" sz="2000" dirty="0" smtClean="0"/>
              <a:t>Backup the filegroup on the principal with the new file</a:t>
            </a:r>
          </a:p>
          <a:p>
            <a:pPr lvl="1"/>
            <a:r>
              <a:rPr lang="en-US" sz="2000" dirty="0" smtClean="0"/>
              <a:t>Backup the log on the principal with the </a:t>
            </a:r>
            <a:r>
              <a:rPr lang="en-US" sz="2000" dirty="0" smtClean="0">
                <a:latin typeface="Courier New" pitchFamily="49" charset="0"/>
                <a:cs typeface="Courier New" pitchFamily="49" charset="0"/>
              </a:rPr>
              <a:t>ALTER DATABASE</a:t>
            </a:r>
          </a:p>
          <a:p>
            <a:pPr lvl="1"/>
            <a:r>
              <a:rPr lang="en-US" sz="2000" dirty="0" smtClean="0"/>
              <a:t>Restore the filegroup backup on the mirror </a:t>
            </a:r>
            <a:r>
              <a:rPr lang="en-US" sz="2000" dirty="0" smtClean="0">
                <a:latin typeface="Courier New" pitchFamily="49" charset="0"/>
                <a:cs typeface="Courier New" pitchFamily="49" charset="0"/>
              </a:rPr>
              <a:t>WITH </a:t>
            </a:r>
            <a:r>
              <a:rPr lang="en-US" sz="2000" dirty="0" err="1" smtClean="0">
                <a:latin typeface="Courier New" pitchFamily="49" charset="0"/>
                <a:cs typeface="Courier New" pitchFamily="49" charset="0"/>
              </a:rPr>
              <a:t>NORECOVERY</a:t>
            </a:r>
            <a:r>
              <a:rPr lang="en-US" sz="2000" dirty="0" smtClean="0"/>
              <a:t> and </a:t>
            </a:r>
            <a:r>
              <a:rPr lang="en-US" sz="2000" dirty="0" smtClean="0">
                <a:latin typeface="Courier New" pitchFamily="49" charset="0"/>
                <a:cs typeface="Courier New" pitchFamily="49" charset="0"/>
              </a:rPr>
              <a:t>WITH MOVE</a:t>
            </a:r>
          </a:p>
          <a:p>
            <a:pPr lvl="1"/>
            <a:r>
              <a:rPr lang="en-US" sz="2000" dirty="0" smtClean="0"/>
              <a:t>Restore the log backup on the mirror </a:t>
            </a:r>
            <a:r>
              <a:rPr lang="en-US" sz="2000" dirty="0" smtClean="0">
                <a:latin typeface="Courier New" pitchFamily="49" charset="0"/>
                <a:cs typeface="Courier New" pitchFamily="49" charset="0"/>
              </a:rPr>
              <a:t>WITH </a:t>
            </a:r>
            <a:r>
              <a:rPr lang="en-US" sz="2000" dirty="0" err="1" smtClean="0">
                <a:latin typeface="Courier New" pitchFamily="49" charset="0"/>
                <a:cs typeface="Courier New" pitchFamily="49" charset="0"/>
              </a:rPr>
              <a:t>NORECOVERY</a:t>
            </a:r>
            <a:r>
              <a:rPr lang="en-US" sz="2000" dirty="0" smtClean="0"/>
              <a:t> and </a:t>
            </a:r>
            <a:r>
              <a:rPr lang="en-US" sz="2000" dirty="0" smtClean="0">
                <a:latin typeface="Courier New" pitchFamily="49" charset="0"/>
                <a:cs typeface="Courier New" pitchFamily="49" charset="0"/>
              </a:rPr>
              <a:t>WITH MOVE</a:t>
            </a:r>
            <a:r>
              <a:rPr lang="en-US" sz="2000" dirty="0" smtClean="0"/>
              <a:t> (yes, restoring log </a:t>
            </a:r>
            <a:r>
              <a:rPr lang="en-US" sz="2000" dirty="0" smtClean="0">
                <a:latin typeface="Courier New" pitchFamily="49" charset="0"/>
                <a:cs typeface="Courier New" pitchFamily="49" charset="0"/>
              </a:rPr>
              <a:t>WITH MOVE</a:t>
            </a:r>
            <a:r>
              <a:rPr lang="en-US" sz="2000" dirty="0" smtClean="0"/>
              <a:t>)</a:t>
            </a:r>
          </a:p>
          <a:p>
            <a:pPr lvl="1"/>
            <a:r>
              <a:rPr lang="en-US" sz="2000" dirty="0" smtClean="0"/>
              <a:t>Restart mirroring</a:t>
            </a:r>
          </a:p>
          <a:p>
            <a:r>
              <a:rPr lang="en-US" sz="2400" dirty="0" smtClean="0"/>
              <a:t>Only works if no other activity in log being restored</a:t>
            </a:r>
          </a:p>
          <a:p>
            <a:pPr lvl="1"/>
            <a:r>
              <a:rPr lang="en-US" sz="2000" dirty="0" smtClean="0"/>
              <a:t>Contrary to Books Online</a:t>
            </a:r>
            <a:endParaRPr lang="en-US" sz="2000" dirty="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24</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5379" name="Rectangle 3"/>
          <p:cNvSpPr>
            <a:spLocks noGrp="1" noChangeArrowheads="1"/>
          </p:cNvSpPr>
          <p:nvPr>
            <p:ph type="ctrTitle"/>
          </p:nvPr>
        </p:nvSpPr>
        <p:spPr>
          <a:xfrm>
            <a:off x="1193800" y="3344863"/>
            <a:ext cx="7634288" cy="701731"/>
          </a:xfrm>
        </p:spPr>
        <p:txBody>
          <a:bodyPr/>
          <a:lstStyle/>
          <a:p>
            <a:pPr eaLnBrk="1" hangingPunct="1">
              <a:defRPr/>
            </a:pPr>
            <a:r>
              <a:rPr lang="en-GB" dirty="0" smtClean="0"/>
              <a:t>Mirroring failures and failovers</a:t>
            </a:r>
          </a:p>
        </p:txBody>
      </p:sp>
      <p:sp>
        <p:nvSpPr>
          <p:cNvPr id="485381" name="Rectangle 5"/>
          <p:cNvSpPr>
            <a:spLocks noChangeArrowheads="1"/>
          </p:cNvSpPr>
          <p:nvPr/>
        </p:nvSpPr>
        <p:spPr bwMode="auto">
          <a:xfrm>
            <a:off x="0" y="1089025"/>
            <a:ext cx="9144000" cy="914400"/>
          </a:xfrm>
          <a:prstGeom prst="rect">
            <a:avLst/>
          </a:prstGeom>
          <a:gradFill rotWithShape="1">
            <a:gsLst>
              <a:gs pos="0">
                <a:schemeClr val="accent1">
                  <a:alpha val="25000"/>
                </a:schemeClr>
              </a:gs>
              <a:gs pos="100000">
                <a:schemeClr val="accent1">
                  <a:gamma/>
                  <a:shade val="46275"/>
                  <a:invGamma/>
                  <a:alpha val="0"/>
                </a:schemeClr>
              </a:gs>
            </a:gsLst>
            <a:lin ang="0" scaled="1"/>
          </a:gradFill>
          <a:ln w="19050" algn="ctr">
            <a:noFill/>
            <a:miter lim="800000"/>
            <a:headEnd/>
            <a:tailEnd/>
          </a:ln>
          <a:effectLst/>
        </p:spPr>
        <p:txBody>
          <a:bodyPr wrap="none" anchor="ctr"/>
          <a:lstStyle/>
          <a:p>
            <a:pPr>
              <a:defRPr/>
            </a:pPr>
            <a:endParaRPr lang="en-US"/>
          </a:p>
        </p:txBody>
      </p:sp>
      <p:sp>
        <p:nvSpPr>
          <p:cNvPr id="53252" name="Rectangle 6"/>
          <p:cNvSpPr>
            <a:spLocks noChangeArrowheads="1"/>
          </p:cNvSpPr>
          <p:nvPr/>
        </p:nvSpPr>
        <p:spPr bwMode="auto">
          <a:xfrm>
            <a:off x="457200" y="960438"/>
            <a:ext cx="8229600" cy="1143000"/>
          </a:xfrm>
          <a:prstGeom prst="rect">
            <a:avLst/>
          </a:prstGeom>
          <a:noFill/>
          <a:ln w="9525">
            <a:noFill/>
            <a:miter lim="800000"/>
            <a:headEnd/>
            <a:tailEnd/>
          </a:ln>
        </p:spPr>
        <p:txBody>
          <a:bodyPr anchor="ctr"/>
          <a:lstStyle/>
          <a:p>
            <a:r>
              <a:rPr lang="en-GB" sz="6000" dirty="0">
                <a:solidFill>
                  <a:schemeClr val="tx1"/>
                </a:solidFill>
                <a:latin typeface="Calibri" pitchFamily="34" charset="0"/>
              </a:rPr>
              <a:t>Demo</a:t>
            </a:r>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6198" name="tower"/>
          <p:cNvSpPr>
            <a:spLocks noEditPoints="1" noChangeArrowheads="1"/>
          </p:cNvSpPr>
          <p:nvPr/>
        </p:nvSpPr>
        <p:spPr bwMode="auto">
          <a:xfrm>
            <a:off x="6211888" y="2181225"/>
            <a:ext cx="585787" cy="1116013"/>
          </a:xfrm>
          <a:custGeom>
            <a:avLst/>
            <a:gdLst>
              <a:gd name="T0" fmla="*/ 0 w 21600"/>
              <a:gd name="T1" fmla="*/ 2184 h 21600"/>
              <a:gd name="T2" fmla="*/ 6664 w 21600"/>
              <a:gd name="T3" fmla="*/ 0 h 21600"/>
              <a:gd name="T4" fmla="*/ 10800 w 21600"/>
              <a:gd name="T5" fmla="*/ 0 h 21600"/>
              <a:gd name="T6" fmla="*/ 21600 w 21600"/>
              <a:gd name="T7" fmla="*/ 0 h 21600"/>
              <a:gd name="T8" fmla="*/ 21600 w 21600"/>
              <a:gd name="T9" fmla="*/ 11649 h 21600"/>
              <a:gd name="T10" fmla="*/ 21600 w 21600"/>
              <a:gd name="T11" fmla="*/ 19416 h 21600"/>
              <a:gd name="T12" fmla="*/ 15166 w 21600"/>
              <a:gd name="T13" fmla="*/ 21600 h 21600"/>
              <a:gd name="T14" fmla="*/ 10570 w 21600"/>
              <a:gd name="T15" fmla="*/ 21600 h 21600"/>
              <a:gd name="T16" fmla="*/ 0 w 21600"/>
              <a:gd name="T17" fmla="*/ 21600 h 21600"/>
              <a:gd name="T18" fmla="*/ 0 w 21600"/>
              <a:gd name="T19" fmla="*/ 11528 h 21600"/>
              <a:gd name="T20" fmla="*/ 459 w 21600"/>
              <a:gd name="T21" fmla="*/ 22540 h 21600"/>
              <a:gd name="T22" fmla="*/ 21485 w 21600"/>
              <a:gd name="T23" fmla="*/ 2700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21600" h="21600" extrusionOk="0">
                <a:moveTo>
                  <a:pt x="0" y="2184"/>
                </a:moveTo>
                <a:lnTo>
                  <a:pt x="6664" y="0"/>
                </a:lnTo>
                <a:lnTo>
                  <a:pt x="10800" y="0"/>
                </a:lnTo>
                <a:lnTo>
                  <a:pt x="21600" y="0"/>
                </a:lnTo>
                <a:lnTo>
                  <a:pt x="21600" y="11649"/>
                </a:lnTo>
                <a:lnTo>
                  <a:pt x="21600" y="19416"/>
                </a:lnTo>
                <a:lnTo>
                  <a:pt x="15166" y="21600"/>
                </a:lnTo>
                <a:lnTo>
                  <a:pt x="10570" y="21600"/>
                </a:lnTo>
                <a:lnTo>
                  <a:pt x="0" y="21600"/>
                </a:lnTo>
                <a:lnTo>
                  <a:pt x="0" y="11528"/>
                </a:lnTo>
                <a:lnTo>
                  <a:pt x="0" y="2184"/>
                </a:lnTo>
                <a:close/>
              </a:path>
              <a:path w="21600" h="21600" extrusionOk="0">
                <a:moveTo>
                  <a:pt x="0" y="2184"/>
                </a:moveTo>
                <a:lnTo>
                  <a:pt x="0" y="2184"/>
                </a:lnTo>
                <a:lnTo>
                  <a:pt x="14706" y="2184"/>
                </a:lnTo>
                <a:lnTo>
                  <a:pt x="21600" y="0"/>
                </a:lnTo>
                <a:moveTo>
                  <a:pt x="0" y="2184"/>
                </a:moveTo>
                <a:lnTo>
                  <a:pt x="14706" y="2184"/>
                </a:lnTo>
                <a:lnTo>
                  <a:pt x="14706" y="5339"/>
                </a:lnTo>
                <a:lnTo>
                  <a:pt x="14706" y="17474"/>
                </a:lnTo>
                <a:lnTo>
                  <a:pt x="14706" y="21600"/>
                </a:lnTo>
                <a:moveTo>
                  <a:pt x="1149" y="3034"/>
                </a:moveTo>
                <a:lnTo>
                  <a:pt x="13328" y="3034"/>
                </a:lnTo>
                <a:lnTo>
                  <a:pt x="13328" y="3519"/>
                </a:lnTo>
                <a:lnTo>
                  <a:pt x="1149" y="3519"/>
                </a:lnTo>
                <a:lnTo>
                  <a:pt x="1149" y="3034"/>
                </a:lnTo>
                <a:moveTo>
                  <a:pt x="1149" y="4490"/>
                </a:moveTo>
                <a:lnTo>
                  <a:pt x="13328" y="4490"/>
                </a:lnTo>
                <a:lnTo>
                  <a:pt x="13328" y="4854"/>
                </a:lnTo>
                <a:lnTo>
                  <a:pt x="1149" y="4854"/>
                </a:lnTo>
                <a:lnTo>
                  <a:pt x="1149" y="4490"/>
                </a:lnTo>
                <a:moveTo>
                  <a:pt x="1149" y="5946"/>
                </a:moveTo>
                <a:lnTo>
                  <a:pt x="13328" y="5946"/>
                </a:lnTo>
                <a:lnTo>
                  <a:pt x="13328" y="6310"/>
                </a:lnTo>
                <a:lnTo>
                  <a:pt x="1149" y="6310"/>
                </a:lnTo>
                <a:lnTo>
                  <a:pt x="1149" y="5946"/>
                </a:lnTo>
              </a:path>
            </a:pathLst>
          </a:custGeom>
          <a:solidFill>
            <a:srgbClr val="FFC000"/>
          </a:solidFill>
          <a:ln w="9525">
            <a:solidFill>
              <a:srgbClr val="000000"/>
            </a:solidFill>
            <a:miter lim="800000"/>
            <a:headEnd/>
            <a:tailEnd/>
          </a:ln>
        </p:spPr>
        <p:txBody>
          <a:bodyPr wrap="none" anchor="ctr" anchorCtr="1"/>
          <a:lstStyle/>
          <a:p>
            <a:pPr>
              <a:defRPr/>
            </a:pPr>
            <a:r>
              <a:rPr lang="en-US" sz="3200" dirty="0" smtClean="0">
                <a:solidFill>
                  <a:schemeClr val="tx1"/>
                </a:solidFill>
                <a:latin typeface="Calibri" pitchFamily="34" charset="0"/>
              </a:rPr>
              <a:t>Mirror</a:t>
            </a:r>
            <a:endParaRPr lang="en-US" sz="3200" dirty="0">
              <a:solidFill>
                <a:schemeClr val="tx1"/>
              </a:solidFill>
              <a:latin typeface="Calibri" pitchFamily="34" charset="0"/>
            </a:endParaRPr>
          </a:p>
        </p:txBody>
      </p:sp>
      <p:sp>
        <p:nvSpPr>
          <p:cNvPr id="776199" name="Text Box 7"/>
          <p:cNvSpPr txBox="1">
            <a:spLocks noChangeArrowheads="1"/>
          </p:cNvSpPr>
          <p:nvPr/>
        </p:nvSpPr>
        <p:spPr bwMode="auto">
          <a:xfrm>
            <a:off x="6119813" y="2155825"/>
            <a:ext cx="806631" cy="1311128"/>
          </a:xfrm>
          <a:prstGeom prst="rect">
            <a:avLst/>
          </a:prstGeom>
          <a:noFill/>
          <a:ln w="9525" algn="ctr">
            <a:noFill/>
            <a:miter lim="800000"/>
            <a:headEnd/>
            <a:tailEnd/>
          </a:ln>
        </p:spPr>
        <p:txBody>
          <a:bodyPr wrap="none">
            <a:spAutoFit/>
          </a:bodyPr>
          <a:lstStyle/>
          <a:p>
            <a:r>
              <a:rPr lang="en-US" sz="8800" dirty="0">
                <a:solidFill>
                  <a:srgbClr val="FF0000"/>
                </a:solidFill>
                <a:latin typeface="Calibri" pitchFamily="34" charset="0"/>
              </a:rPr>
              <a:t>X</a:t>
            </a:r>
          </a:p>
        </p:txBody>
      </p:sp>
      <p:sp>
        <p:nvSpPr>
          <p:cNvPr id="776194" name="Rectangle 2"/>
          <p:cNvSpPr>
            <a:spLocks noGrp="1" noChangeAspect="1" noChangeArrowheads="1"/>
          </p:cNvSpPr>
          <p:nvPr>
            <p:ph type="title"/>
          </p:nvPr>
        </p:nvSpPr>
        <p:spPr/>
        <p:txBody>
          <a:bodyPr/>
          <a:lstStyle/>
          <a:p>
            <a:r>
              <a:rPr lang="en-US" smtClean="0"/>
              <a:t>Losing the Mirror</a:t>
            </a:r>
            <a:endParaRPr lang="en-US" dirty="0" smtClean="0"/>
          </a:p>
        </p:txBody>
      </p:sp>
      <p:sp>
        <p:nvSpPr>
          <p:cNvPr id="776197" name="Rectangle 5"/>
          <p:cNvSpPr>
            <a:spLocks noGrp="1" noChangeAspect="1" noChangeArrowheads="1"/>
          </p:cNvSpPr>
          <p:nvPr>
            <p:ph idx="1"/>
          </p:nvPr>
        </p:nvSpPr>
        <p:spPr/>
        <p:txBody>
          <a:bodyPr/>
          <a:lstStyle/>
          <a:p>
            <a:endParaRPr lang="en-US" sz="2000" dirty="0" smtClean="0"/>
          </a:p>
          <a:p>
            <a:endParaRPr lang="en-US" sz="2000" dirty="0" smtClean="0"/>
          </a:p>
          <a:p>
            <a:endParaRPr lang="en-US" sz="2000" dirty="0" smtClean="0"/>
          </a:p>
          <a:p>
            <a:endParaRPr lang="en-US" sz="2000" dirty="0" smtClean="0"/>
          </a:p>
          <a:p>
            <a:endParaRPr lang="en-US" sz="2000" dirty="0" smtClean="0"/>
          </a:p>
          <a:p>
            <a:endParaRPr lang="en-US" sz="2000" dirty="0" smtClean="0"/>
          </a:p>
          <a:p>
            <a:endParaRPr lang="en-US" sz="2000" dirty="0" smtClean="0"/>
          </a:p>
          <a:p>
            <a:endParaRPr lang="en-US" sz="2000" dirty="0" smtClean="0"/>
          </a:p>
          <a:p>
            <a:r>
              <a:rPr lang="en-US" sz="2000" dirty="0" smtClean="0"/>
              <a:t>Losing the Mirror (NOT Failover)</a:t>
            </a:r>
          </a:p>
          <a:p>
            <a:pPr lvl="1"/>
            <a:r>
              <a:rPr lang="en-US" sz="1800" dirty="0" smtClean="0"/>
              <a:t>User connections continue on Principal</a:t>
            </a:r>
          </a:p>
          <a:p>
            <a:pPr lvl="1"/>
            <a:r>
              <a:rPr lang="en-US" sz="1800" dirty="0" smtClean="0"/>
              <a:t>Principal has quorum with Witness</a:t>
            </a:r>
          </a:p>
          <a:p>
            <a:pPr lvl="1"/>
            <a:r>
              <a:rPr lang="en-US" sz="1800" dirty="0" smtClean="0"/>
              <a:t>Mirror considered in SUSPENDED state</a:t>
            </a:r>
          </a:p>
          <a:p>
            <a:r>
              <a:rPr lang="en-US" sz="2000" dirty="0" smtClean="0"/>
              <a:t>If the Mirror comes back online</a:t>
            </a:r>
          </a:p>
          <a:p>
            <a:pPr lvl="1"/>
            <a:r>
              <a:rPr lang="en-US" sz="1800" dirty="0" smtClean="0"/>
              <a:t>Attempt to synchronize (synchronizing) and once synchronized back in HA state</a:t>
            </a:r>
          </a:p>
        </p:txBody>
      </p:sp>
      <p:sp>
        <p:nvSpPr>
          <p:cNvPr id="776195" name="tower"/>
          <p:cNvSpPr>
            <a:spLocks noEditPoints="1" noChangeArrowheads="1"/>
          </p:cNvSpPr>
          <p:nvPr/>
        </p:nvSpPr>
        <p:spPr bwMode="auto">
          <a:xfrm>
            <a:off x="1981200" y="2181225"/>
            <a:ext cx="585788" cy="1116013"/>
          </a:xfrm>
          <a:custGeom>
            <a:avLst/>
            <a:gdLst>
              <a:gd name="T0" fmla="*/ 0 w 21600"/>
              <a:gd name="T1" fmla="*/ 2184 h 21600"/>
              <a:gd name="T2" fmla="*/ 6664 w 21600"/>
              <a:gd name="T3" fmla="*/ 0 h 21600"/>
              <a:gd name="T4" fmla="*/ 10800 w 21600"/>
              <a:gd name="T5" fmla="*/ 0 h 21600"/>
              <a:gd name="T6" fmla="*/ 21600 w 21600"/>
              <a:gd name="T7" fmla="*/ 0 h 21600"/>
              <a:gd name="T8" fmla="*/ 21600 w 21600"/>
              <a:gd name="T9" fmla="*/ 11649 h 21600"/>
              <a:gd name="T10" fmla="*/ 21600 w 21600"/>
              <a:gd name="T11" fmla="*/ 19416 h 21600"/>
              <a:gd name="T12" fmla="*/ 15166 w 21600"/>
              <a:gd name="T13" fmla="*/ 21600 h 21600"/>
              <a:gd name="T14" fmla="*/ 10570 w 21600"/>
              <a:gd name="T15" fmla="*/ 21600 h 21600"/>
              <a:gd name="T16" fmla="*/ 0 w 21600"/>
              <a:gd name="T17" fmla="*/ 21600 h 21600"/>
              <a:gd name="T18" fmla="*/ 0 w 21600"/>
              <a:gd name="T19" fmla="*/ 11528 h 21600"/>
              <a:gd name="T20" fmla="*/ 459 w 21600"/>
              <a:gd name="T21" fmla="*/ 22540 h 21600"/>
              <a:gd name="T22" fmla="*/ 21485 w 21600"/>
              <a:gd name="T23" fmla="*/ 2700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21600" h="21600" extrusionOk="0">
                <a:moveTo>
                  <a:pt x="0" y="2184"/>
                </a:moveTo>
                <a:lnTo>
                  <a:pt x="6664" y="0"/>
                </a:lnTo>
                <a:lnTo>
                  <a:pt x="10800" y="0"/>
                </a:lnTo>
                <a:lnTo>
                  <a:pt x="21600" y="0"/>
                </a:lnTo>
                <a:lnTo>
                  <a:pt x="21600" y="11649"/>
                </a:lnTo>
                <a:lnTo>
                  <a:pt x="21600" y="19416"/>
                </a:lnTo>
                <a:lnTo>
                  <a:pt x="15166" y="21600"/>
                </a:lnTo>
                <a:lnTo>
                  <a:pt x="10570" y="21600"/>
                </a:lnTo>
                <a:lnTo>
                  <a:pt x="0" y="21600"/>
                </a:lnTo>
                <a:lnTo>
                  <a:pt x="0" y="11528"/>
                </a:lnTo>
                <a:lnTo>
                  <a:pt x="0" y="2184"/>
                </a:lnTo>
                <a:close/>
              </a:path>
              <a:path w="21600" h="21600" extrusionOk="0">
                <a:moveTo>
                  <a:pt x="0" y="2184"/>
                </a:moveTo>
                <a:lnTo>
                  <a:pt x="0" y="2184"/>
                </a:lnTo>
                <a:lnTo>
                  <a:pt x="14706" y="2184"/>
                </a:lnTo>
                <a:lnTo>
                  <a:pt x="21600" y="0"/>
                </a:lnTo>
                <a:moveTo>
                  <a:pt x="0" y="2184"/>
                </a:moveTo>
                <a:lnTo>
                  <a:pt x="14706" y="2184"/>
                </a:lnTo>
                <a:lnTo>
                  <a:pt x="14706" y="5339"/>
                </a:lnTo>
                <a:lnTo>
                  <a:pt x="14706" y="17474"/>
                </a:lnTo>
                <a:lnTo>
                  <a:pt x="14706" y="21600"/>
                </a:lnTo>
                <a:moveTo>
                  <a:pt x="1149" y="3034"/>
                </a:moveTo>
                <a:lnTo>
                  <a:pt x="13328" y="3034"/>
                </a:lnTo>
                <a:lnTo>
                  <a:pt x="13328" y="3519"/>
                </a:lnTo>
                <a:lnTo>
                  <a:pt x="1149" y="3519"/>
                </a:lnTo>
                <a:lnTo>
                  <a:pt x="1149" y="3034"/>
                </a:lnTo>
                <a:moveTo>
                  <a:pt x="1149" y="4490"/>
                </a:moveTo>
                <a:lnTo>
                  <a:pt x="13328" y="4490"/>
                </a:lnTo>
                <a:lnTo>
                  <a:pt x="13328" y="4854"/>
                </a:lnTo>
                <a:lnTo>
                  <a:pt x="1149" y="4854"/>
                </a:lnTo>
                <a:lnTo>
                  <a:pt x="1149" y="4490"/>
                </a:lnTo>
                <a:moveTo>
                  <a:pt x="1149" y="5946"/>
                </a:moveTo>
                <a:lnTo>
                  <a:pt x="13328" y="5946"/>
                </a:lnTo>
                <a:lnTo>
                  <a:pt x="13328" y="6310"/>
                </a:lnTo>
                <a:lnTo>
                  <a:pt x="1149" y="6310"/>
                </a:lnTo>
                <a:lnTo>
                  <a:pt x="1149" y="5946"/>
                </a:lnTo>
              </a:path>
            </a:pathLst>
          </a:custGeom>
          <a:solidFill>
            <a:srgbClr val="FFC000"/>
          </a:solidFill>
          <a:ln w="9525">
            <a:solidFill>
              <a:srgbClr val="000000"/>
            </a:solidFill>
            <a:miter lim="800000"/>
            <a:headEnd/>
            <a:tailEnd/>
          </a:ln>
        </p:spPr>
        <p:txBody>
          <a:bodyPr wrap="none" anchor="ctr" anchorCtr="1"/>
          <a:lstStyle/>
          <a:p>
            <a:pPr>
              <a:defRPr/>
            </a:pPr>
            <a:r>
              <a:rPr lang="en-US" sz="3200" dirty="0" smtClean="0">
                <a:solidFill>
                  <a:schemeClr val="tx1"/>
                </a:solidFill>
                <a:latin typeface="Calibri" pitchFamily="34" charset="0"/>
              </a:rPr>
              <a:t>Principal</a:t>
            </a:r>
            <a:endParaRPr lang="en-US" sz="3200" dirty="0">
              <a:solidFill>
                <a:schemeClr val="tx1"/>
              </a:solidFill>
              <a:latin typeface="Calibri" pitchFamily="34" charset="0"/>
            </a:endParaRPr>
          </a:p>
        </p:txBody>
      </p:sp>
      <p:sp>
        <p:nvSpPr>
          <p:cNvPr id="776196" name="computr3"/>
          <p:cNvSpPr>
            <a:spLocks noEditPoints="1" noChangeArrowheads="1"/>
          </p:cNvSpPr>
          <p:nvPr/>
        </p:nvSpPr>
        <p:spPr bwMode="auto">
          <a:xfrm>
            <a:off x="3857625" y="1579563"/>
            <a:ext cx="1114425" cy="727075"/>
          </a:xfrm>
          <a:custGeom>
            <a:avLst/>
            <a:gdLst>
              <a:gd name="T0" fmla="*/ 0 w 21600"/>
              <a:gd name="T1" fmla="*/ 10800 h 21600"/>
              <a:gd name="T2" fmla="*/ 10800 w 21600"/>
              <a:gd name="T3" fmla="*/ 0 h 21600"/>
              <a:gd name="T4" fmla="*/ 10800 w 21600"/>
              <a:gd name="T5" fmla="*/ 21600 h 21600"/>
              <a:gd name="T6" fmla="*/ 18135 w 21600"/>
              <a:gd name="T7" fmla="*/ 10800 h 21600"/>
              <a:gd name="T8" fmla="*/ 7811 w 21600"/>
              <a:gd name="T9" fmla="*/ 2584 h 21600"/>
              <a:gd name="T10" fmla="*/ 16359 w 21600"/>
              <a:gd name="T11" fmla="*/ 11764 h 21600"/>
            </a:gdLst>
            <a:ahLst/>
            <a:cxnLst>
              <a:cxn ang="0">
                <a:pos x="T0" y="T1"/>
              </a:cxn>
              <a:cxn ang="0">
                <a:pos x="T2" y="T3"/>
              </a:cxn>
              <a:cxn ang="0">
                <a:pos x="T4" y="T5"/>
              </a:cxn>
              <a:cxn ang="0">
                <a:pos x="T6" y="T7"/>
              </a:cxn>
            </a:cxnLst>
            <a:rect l="T8" t="T9" r="T10" b="T11"/>
            <a:pathLst>
              <a:path w="21600" h="21600" extrusionOk="0">
                <a:moveTo>
                  <a:pt x="18250" y="17743"/>
                </a:moveTo>
                <a:lnTo>
                  <a:pt x="17557" y="16971"/>
                </a:lnTo>
                <a:lnTo>
                  <a:pt x="5429" y="16971"/>
                </a:lnTo>
                <a:lnTo>
                  <a:pt x="4736" y="17743"/>
                </a:lnTo>
                <a:lnTo>
                  <a:pt x="18250" y="17743"/>
                </a:lnTo>
                <a:close/>
              </a:path>
              <a:path w="21600" h="21600" extrusionOk="0">
                <a:moveTo>
                  <a:pt x="18250" y="17743"/>
                </a:moveTo>
                <a:moveTo>
                  <a:pt x="19405" y="19131"/>
                </a:moveTo>
                <a:lnTo>
                  <a:pt x="18712" y="18360"/>
                </a:lnTo>
                <a:lnTo>
                  <a:pt x="4274" y="18360"/>
                </a:lnTo>
                <a:lnTo>
                  <a:pt x="3581" y="19131"/>
                </a:lnTo>
                <a:lnTo>
                  <a:pt x="19405" y="19131"/>
                </a:lnTo>
                <a:close/>
              </a:path>
              <a:path w="21600" h="21600" extrusionOk="0">
                <a:moveTo>
                  <a:pt x="19405" y="19131"/>
                </a:moveTo>
                <a:moveTo>
                  <a:pt x="20560" y="20520"/>
                </a:moveTo>
                <a:lnTo>
                  <a:pt x="19867" y="19749"/>
                </a:lnTo>
                <a:lnTo>
                  <a:pt x="3119" y="19749"/>
                </a:lnTo>
                <a:lnTo>
                  <a:pt x="2426" y="20520"/>
                </a:lnTo>
                <a:lnTo>
                  <a:pt x="20560" y="20520"/>
                </a:lnTo>
                <a:close/>
              </a:path>
              <a:path w="21600" h="21600" extrusionOk="0">
                <a:moveTo>
                  <a:pt x="20560" y="20520"/>
                </a:moveTo>
                <a:moveTo>
                  <a:pt x="4620" y="16971"/>
                </a:moveTo>
                <a:lnTo>
                  <a:pt x="5313" y="16200"/>
                </a:lnTo>
                <a:lnTo>
                  <a:pt x="7624" y="16200"/>
                </a:lnTo>
                <a:lnTo>
                  <a:pt x="7624" y="14194"/>
                </a:lnTo>
                <a:lnTo>
                  <a:pt x="5891" y="14194"/>
                </a:lnTo>
                <a:lnTo>
                  <a:pt x="5891" y="0"/>
                </a:lnTo>
                <a:lnTo>
                  <a:pt x="12013" y="0"/>
                </a:lnTo>
                <a:lnTo>
                  <a:pt x="18135" y="0"/>
                </a:lnTo>
                <a:lnTo>
                  <a:pt x="18135" y="10800"/>
                </a:lnTo>
                <a:lnTo>
                  <a:pt x="18135" y="14194"/>
                </a:lnTo>
                <a:lnTo>
                  <a:pt x="16402" y="14194"/>
                </a:lnTo>
                <a:lnTo>
                  <a:pt x="16402" y="16200"/>
                </a:lnTo>
                <a:lnTo>
                  <a:pt x="17788" y="16200"/>
                </a:lnTo>
                <a:lnTo>
                  <a:pt x="19059" y="17743"/>
                </a:lnTo>
                <a:lnTo>
                  <a:pt x="21022" y="19903"/>
                </a:lnTo>
                <a:lnTo>
                  <a:pt x="21253" y="20057"/>
                </a:lnTo>
                <a:lnTo>
                  <a:pt x="21369" y="20366"/>
                </a:lnTo>
                <a:lnTo>
                  <a:pt x="21600" y="20674"/>
                </a:lnTo>
                <a:lnTo>
                  <a:pt x="21600" y="20829"/>
                </a:lnTo>
                <a:lnTo>
                  <a:pt x="21600" y="20983"/>
                </a:lnTo>
                <a:lnTo>
                  <a:pt x="21600" y="21137"/>
                </a:lnTo>
                <a:lnTo>
                  <a:pt x="21600" y="21291"/>
                </a:lnTo>
                <a:lnTo>
                  <a:pt x="21484" y="21446"/>
                </a:lnTo>
                <a:lnTo>
                  <a:pt x="21369" y="21446"/>
                </a:lnTo>
                <a:lnTo>
                  <a:pt x="21138" y="21600"/>
                </a:lnTo>
                <a:lnTo>
                  <a:pt x="21022" y="21600"/>
                </a:lnTo>
                <a:lnTo>
                  <a:pt x="10973" y="21600"/>
                </a:lnTo>
                <a:lnTo>
                  <a:pt x="2079" y="21600"/>
                </a:lnTo>
                <a:lnTo>
                  <a:pt x="1848" y="21600"/>
                </a:lnTo>
                <a:lnTo>
                  <a:pt x="1733" y="21446"/>
                </a:lnTo>
                <a:lnTo>
                  <a:pt x="1617" y="21446"/>
                </a:lnTo>
                <a:lnTo>
                  <a:pt x="1502" y="21291"/>
                </a:lnTo>
                <a:lnTo>
                  <a:pt x="1386" y="21291"/>
                </a:lnTo>
                <a:lnTo>
                  <a:pt x="1386" y="21137"/>
                </a:lnTo>
                <a:lnTo>
                  <a:pt x="1386" y="20983"/>
                </a:lnTo>
                <a:lnTo>
                  <a:pt x="1386" y="20829"/>
                </a:lnTo>
                <a:lnTo>
                  <a:pt x="1502" y="20674"/>
                </a:lnTo>
                <a:lnTo>
                  <a:pt x="1617" y="20366"/>
                </a:lnTo>
                <a:lnTo>
                  <a:pt x="1733" y="20057"/>
                </a:lnTo>
                <a:lnTo>
                  <a:pt x="1964" y="19903"/>
                </a:lnTo>
                <a:lnTo>
                  <a:pt x="0" y="19903"/>
                </a:lnTo>
                <a:lnTo>
                  <a:pt x="0" y="10800"/>
                </a:lnTo>
                <a:lnTo>
                  <a:pt x="0" y="2777"/>
                </a:lnTo>
                <a:lnTo>
                  <a:pt x="4620" y="2777"/>
                </a:lnTo>
                <a:lnTo>
                  <a:pt x="4620" y="16971"/>
                </a:lnTo>
                <a:moveTo>
                  <a:pt x="4620" y="16971"/>
                </a:moveTo>
                <a:moveTo>
                  <a:pt x="4620" y="16971"/>
                </a:moveTo>
                <a:lnTo>
                  <a:pt x="4158" y="17434"/>
                </a:lnTo>
                <a:lnTo>
                  <a:pt x="2541" y="19286"/>
                </a:lnTo>
                <a:lnTo>
                  <a:pt x="1964" y="19903"/>
                </a:lnTo>
                <a:lnTo>
                  <a:pt x="4620" y="16971"/>
                </a:lnTo>
                <a:close/>
              </a:path>
              <a:path w="21600" h="21600" extrusionOk="0">
                <a:moveTo>
                  <a:pt x="7624" y="2314"/>
                </a:moveTo>
                <a:moveTo>
                  <a:pt x="16402" y="2314"/>
                </a:moveTo>
                <a:lnTo>
                  <a:pt x="16402" y="11880"/>
                </a:lnTo>
                <a:lnTo>
                  <a:pt x="7624" y="11880"/>
                </a:lnTo>
                <a:lnTo>
                  <a:pt x="7624" y="2314"/>
                </a:lnTo>
                <a:close/>
              </a:path>
              <a:path w="21600" h="21600" extrusionOk="0">
                <a:moveTo>
                  <a:pt x="578" y="4011"/>
                </a:moveTo>
                <a:moveTo>
                  <a:pt x="4043" y="4011"/>
                </a:moveTo>
                <a:lnTo>
                  <a:pt x="4043" y="4320"/>
                </a:lnTo>
                <a:lnTo>
                  <a:pt x="578" y="4320"/>
                </a:lnTo>
                <a:lnTo>
                  <a:pt x="578" y="4011"/>
                </a:lnTo>
                <a:close/>
                <a:moveTo>
                  <a:pt x="7624" y="14194"/>
                </a:moveTo>
                <a:lnTo>
                  <a:pt x="16402" y="14194"/>
                </a:lnTo>
                <a:lnTo>
                  <a:pt x="16402" y="16200"/>
                </a:lnTo>
                <a:lnTo>
                  <a:pt x="7624" y="16200"/>
                </a:lnTo>
              </a:path>
            </a:pathLst>
          </a:custGeom>
          <a:solidFill>
            <a:srgbClr val="FFC000"/>
          </a:solidFill>
          <a:ln w="9525">
            <a:solidFill>
              <a:srgbClr val="000000"/>
            </a:solidFill>
            <a:miter lim="800000"/>
            <a:headEnd/>
            <a:tailEnd/>
          </a:ln>
        </p:spPr>
        <p:txBody>
          <a:bodyPr wrap="none" anchor="ctr" anchorCtr="1"/>
          <a:lstStyle/>
          <a:p>
            <a:pPr>
              <a:defRPr/>
            </a:pPr>
            <a:endParaRPr lang="en-US" sz="3200" dirty="0" smtClean="0">
              <a:solidFill>
                <a:schemeClr val="tx1"/>
              </a:solidFill>
              <a:latin typeface="Calibri" pitchFamily="34" charset="0"/>
            </a:endParaRPr>
          </a:p>
          <a:p>
            <a:pPr>
              <a:defRPr/>
            </a:pPr>
            <a:endParaRPr lang="en-US" sz="3200" dirty="0" smtClean="0">
              <a:latin typeface="Calibri" pitchFamily="34" charset="0"/>
            </a:endParaRPr>
          </a:p>
          <a:p>
            <a:pPr>
              <a:defRPr/>
            </a:pPr>
            <a:endParaRPr lang="en-US" sz="3200" dirty="0" smtClean="0">
              <a:solidFill>
                <a:schemeClr val="tx1"/>
              </a:solidFill>
              <a:latin typeface="Calibri" pitchFamily="34" charset="0"/>
            </a:endParaRPr>
          </a:p>
          <a:p>
            <a:pPr>
              <a:defRPr/>
            </a:pPr>
            <a:r>
              <a:rPr lang="en-US" sz="3200" dirty="0" smtClean="0">
                <a:solidFill>
                  <a:schemeClr val="tx1"/>
                </a:solidFill>
                <a:latin typeface="Calibri" pitchFamily="34" charset="0"/>
              </a:rPr>
              <a:t>Witness</a:t>
            </a:r>
            <a:endParaRPr lang="en-US" sz="3200" dirty="0">
              <a:solidFill>
                <a:schemeClr val="tx1"/>
              </a:solidFill>
              <a:latin typeface="Calibri" pitchFamily="34" charset="0"/>
            </a:endParaRPr>
          </a:p>
        </p:txBody>
      </p:sp>
      <p:sp>
        <p:nvSpPr>
          <p:cNvPr id="8"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26</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76199"/>
                                        </p:tgtEl>
                                        <p:attrNameLst>
                                          <p:attrName>style.visibility</p:attrName>
                                        </p:attrNameLst>
                                      </p:cBhvr>
                                      <p:to>
                                        <p:strVal val="visible"/>
                                      </p:to>
                                    </p:set>
                                    <p:animEffect transition="in" filter="fade">
                                      <p:cBhvr>
                                        <p:cTn id="7" dur="2000"/>
                                        <p:tgtEl>
                                          <p:spTgt spid="776199"/>
                                        </p:tgtEl>
                                      </p:cBhvr>
                                    </p:animEffect>
                                  </p:childTnLst>
                                </p:cTn>
                              </p:par>
                              <p:par>
                                <p:cTn id="8" presetID="1" presetClass="entr" presetSubtype="0" fill="hold" grpId="0" nodeType="withEffect">
                                  <p:stCondLst>
                                    <p:cond delay="0"/>
                                  </p:stCondLst>
                                  <p:childTnLst>
                                    <p:set>
                                      <p:cBhvr>
                                        <p:cTn id="9" dur="1" fill="hold">
                                          <p:stCondLst>
                                            <p:cond delay="0"/>
                                          </p:stCondLst>
                                        </p:cTn>
                                        <p:tgtEl>
                                          <p:spTgt spid="776197">
                                            <p:txEl>
                                              <p:pRg st="8" end="8"/>
                                            </p:txEl>
                                          </p:spTgt>
                                        </p:tgtEl>
                                        <p:attrNameLst>
                                          <p:attrName>style.visibility</p:attrName>
                                        </p:attrNameLst>
                                      </p:cBhvr>
                                      <p:to>
                                        <p:strVal val="visible"/>
                                      </p:to>
                                    </p:set>
                                  </p:childTnLst>
                                </p:cTn>
                              </p:par>
                              <p:par>
                                <p:cTn id="10" presetID="1" presetClass="entr" presetSubtype="0" fill="hold" grpId="0" nodeType="withEffect">
                                  <p:stCondLst>
                                    <p:cond delay="0"/>
                                  </p:stCondLst>
                                  <p:childTnLst>
                                    <p:set>
                                      <p:cBhvr>
                                        <p:cTn id="11" dur="1" fill="hold">
                                          <p:stCondLst>
                                            <p:cond delay="0"/>
                                          </p:stCondLst>
                                        </p:cTn>
                                        <p:tgtEl>
                                          <p:spTgt spid="776197">
                                            <p:txEl>
                                              <p:pRg st="9" end="9"/>
                                            </p:txEl>
                                          </p:spTgt>
                                        </p:tgtEl>
                                        <p:attrNameLst>
                                          <p:attrName>style.visibility</p:attrName>
                                        </p:attrNameLst>
                                      </p:cBhvr>
                                      <p:to>
                                        <p:strVal val="visible"/>
                                      </p:to>
                                    </p:set>
                                  </p:childTnLst>
                                </p:cTn>
                              </p:par>
                              <p:par>
                                <p:cTn id="12" presetID="1" presetClass="entr" presetSubtype="0" fill="hold" grpId="0" nodeType="withEffect">
                                  <p:stCondLst>
                                    <p:cond delay="0"/>
                                  </p:stCondLst>
                                  <p:childTnLst>
                                    <p:set>
                                      <p:cBhvr>
                                        <p:cTn id="13" dur="1" fill="hold">
                                          <p:stCondLst>
                                            <p:cond delay="0"/>
                                          </p:stCondLst>
                                        </p:cTn>
                                        <p:tgtEl>
                                          <p:spTgt spid="776197">
                                            <p:txEl>
                                              <p:pRg st="10" end="10"/>
                                            </p:txEl>
                                          </p:spTgt>
                                        </p:tgtEl>
                                        <p:attrNameLst>
                                          <p:attrName>style.visibility</p:attrName>
                                        </p:attrNameLst>
                                      </p:cBhvr>
                                      <p:to>
                                        <p:strVal val="visible"/>
                                      </p:to>
                                    </p:set>
                                  </p:childTnLst>
                                </p:cTn>
                              </p:par>
                              <p:par>
                                <p:cTn id="14" presetID="1" presetClass="entr" presetSubtype="0" fill="hold" grpId="0" nodeType="withEffect">
                                  <p:stCondLst>
                                    <p:cond delay="0"/>
                                  </p:stCondLst>
                                  <p:childTnLst>
                                    <p:set>
                                      <p:cBhvr>
                                        <p:cTn id="15" dur="1" fill="hold">
                                          <p:stCondLst>
                                            <p:cond delay="0"/>
                                          </p:stCondLst>
                                        </p:cTn>
                                        <p:tgtEl>
                                          <p:spTgt spid="776197">
                                            <p:txEl>
                                              <p:pRg st="11" end="11"/>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grpId="1" nodeType="clickEffect">
                                  <p:stCondLst>
                                    <p:cond delay="0"/>
                                  </p:stCondLst>
                                  <p:childTnLst>
                                    <p:animEffect transition="out" filter="fade">
                                      <p:cBhvr>
                                        <p:cTn id="19" dur="2000"/>
                                        <p:tgtEl>
                                          <p:spTgt spid="776199"/>
                                        </p:tgtEl>
                                      </p:cBhvr>
                                    </p:animEffect>
                                    <p:set>
                                      <p:cBhvr>
                                        <p:cTn id="20" dur="1" fill="hold">
                                          <p:stCondLst>
                                            <p:cond delay="1999"/>
                                          </p:stCondLst>
                                        </p:cTn>
                                        <p:tgtEl>
                                          <p:spTgt spid="776199"/>
                                        </p:tgtEl>
                                        <p:attrNameLst>
                                          <p:attrName>style.visibility</p:attrName>
                                        </p:attrNameLst>
                                      </p:cBhvr>
                                      <p:to>
                                        <p:strVal val="hidden"/>
                                      </p:to>
                                    </p:set>
                                  </p:childTnLst>
                                </p:cTn>
                              </p:par>
                              <p:par>
                                <p:cTn id="21" presetID="1" presetClass="entr" presetSubtype="0" fill="hold" grpId="0" nodeType="withEffect">
                                  <p:stCondLst>
                                    <p:cond delay="0"/>
                                  </p:stCondLst>
                                  <p:childTnLst>
                                    <p:set>
                                      <p:cBhvr>
                                        <p:cTn id="22" dur="1" fill="hold">
                                          <p:stCondLst>
                                            <p:cond delay="0"/>
                                          </p:stCondLst>
                                        </p:cTn>
                                        <p:tgtEl>
                                          <p:spTgt spid="776197">
                                            <p:txEl>
                                              <p:pRg st="12" end="12"/>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776197">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6199" grpId="0"/>
      <p:bldP spid="776199" grpId="1"/>
      <p:bldP spid="776197"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8"/>
          <p:cNvSpPr txBox="1">
            <a:spLocks noChangeArrowheads="1"/>
          </p:cNvSpPr>
          <p:nvPr/>
        </p:nvSpPr>
        <p:spPr bwMode="auto">
          <a:xfrm>
            <a:off x="1296968" y="3352800"/>
            <a:ext cx="1757363" cy="535531"/>
          </a:xfrm>
          <a:prstGeom prst="rect">
            <a:avLst/>
          </a:prstGeom>
          <a:noFill/>
          <a:ln w="9525" algn="ctr">
            <a:noFill/>
            <a:miter lim="800000"/>
            <a:headEnd/>
            <a:tailEnd/>
          </a:ln>
        </p:spPr>
        <p:txBody>
          <a:bodyPr>
            <a:spAutoFit/>
          </a:bodyPr>
          <a:lstStyle/>
          <a:p>
            <a:pPr>
              <a:spcBef>
                <a:spcPct val="50000"/>
              </a:spcBef>
            </a:pPr>
            <a:r>
              <a:rPr lang="en-US" sz="3200" dirty="0" smtClean="0">
                <a:solidFill>
                  <a:schemeClr val="tx1"/>
                </a:solidFill>
                <a:latin typeface="Calibri" pitchFamily="34" charset="0"/>
              </a:rPr>
              <a:t>Mirror</a:t>
            </a:r>
            <a:endParaRPr lang="en-US" sz="3200" dirty="0">
              <a:solidFill>
                <a:schemeClr val="tx1"/>
              </a:solidFill>
              <a:latin typeface="Calibri" pitchFamily="34" charset="0"/>
            </a:endParaRPr>
          </a:p>
        </p:txBody>
      </p:sp>
      <p:sp>
        <p:nvSpPr>
          <p:cNvPr id="777218" name="Rectangle 2"/>
          <p:cNvSpPr>
            <a:spLocks noGrp="1" noChangeAspect="1" noChangeArrowheads="1"/>
          </p:cNvSpPr>
          <p:nvPr>
            <p:ph type="title"/>
          </p:nvPr>
        </p:nvSpPr>
        <p:spPr/>
        <p:txBody>
          <a:bodyPr/>
          <a:lstStyle/>
          <a:p>
            <a:r>
              <a:rPr lang="en-US" smtClean="0"/>
              <a:t>Losing the Principal</a:t>
            </a:r>
            <a:endParaRPr lang="en-US" dirty="0" smtClean="0"/>
          </a:p>
        </p:txBody>
      </p:sp>
      <p:sp>
        <p:nvSpPr>
          <p:cNvPr id="777221" name="Rectangle 5"/>
          <p:cNvSpPr>
            <a:spLocks noGrp="1" noChangeAspect="1" noChangeArrowheads="1"/>
          </p:cNvSpPr>
          <p:nvPr>
            <p:ph idx="1"/>
          </p:nvPr>
        </p:nvSpPr>
        <p:spPr/>
        <p:txBody>
          <a:bodyPr/>
          <a:lstStyle/>
          <a:p>
            <a:endParaRPr lang="en-US" sz="2000" dirty="0" smtClean="0"/>
          </a:p>
          <a:p>
            <a:endParaRPr lang="en-US" sz="2000" dirty="0" smtClean="0"/>
          </a:p>
          <a:p>
            <a:endParaRPr lang="en-US" sz="2000" dirty="0" smtClean="0"/>
          </a:p>
          <a:p>
            <a:endParaRPr lang="en-US" sz="2000" dirty="0" smtClean="0"/>
          </a:p>
          <a:p>
            <a:endParaRPr lang="en-US" sz="2000" dirty="0" smtClean="0"/>
          </a:p>
          <a:p>
            <a:endParaRPr lang="en-US" sz="2000" dirty="0" smtClean="0"/>
          </a:p>
          <a:p>
            <a:endParaRPr lang="en-US" sz="2000" dirty="0" smtClean="0"/>
          </a:p>
          <a:p>
            <a:endParaRPr lang="en-US" sz="2000" dirty="0" smtClean="0"/>
          </a:p>
          <a:p>
            <a:r>
              <a:rPr lang="en-US" sz="2000" dirty="0" smtClean="0"/>
              <a:t>Losing the Principal (failover)</a:t>
            </a:r>
          </a:p>
          <a:p>
            <a:pPr lvl="1"/>
            <a:r>
              <a:rPr lang="en-US" sz="1800" dirty="0" smtClean="0"/>
              <a:t>Mirror has quorum with Witness</a:t>
            </a:r>
          </a:p>
          <a:p>
            <a:pPr lvl="1"/>
            <a:r>
              <a:rPr lang="en-US" sz="1800" dirty="0" smtClean="0"/>
              <a:t>User connections lost on Principal</a:t>
            </a:r>
          </a:p>
          <a:p>
            <a:pPr lvl="1"/>
            <a:r>
              <a:rPr lang="en-US" sz="1800" dirty="0" smtClean="0"/>
              <a:t>Mirror brought online as Principal and Principal is considered to be Mirror in SUSPENDED state</a:t>
            </a:r>
          </a:p>
          <a:p>
            <a:r>
              <a:rPr lang="en-US" sz="2000" dirty="0" smtClean="0"/>
              <a:t>If the Principal comes back online</a:t>
            </a:r>
          </a:p>
          <a:p>
            <a:pPr lvl="1"/>
            <a:r>
              <a:rPr lang="en-US" sz="1800" dirty="0" smtClean="0"/>
              <a:t>Attempt to synchronize and once synchronized back in HA state, as Mirror</a:t>
            </a:r>
          </a:p>
        </p:txBody>
      </p:sp>
      <p:sp>
        <p:nvSpPr>
          <p:cNvPr id="777219" name="tower"/>
          <p:cNvSpPr>
            <a:spLocks noEditPoints="1" noChangeArrowheads="1"/>
          </p:cNvSpPr>
          <p:nvPr/>
        </p:nvSpPr>
        <p:spPr bwMode="auto">
          <a:xfrm>
            <a:off x="1981200" y="2181225"/>
            <a:ext cx="585788" cy="1116013"/>
          </a:xfrm>
          <a:custGeom>
            <a:avLst/>
            <a:gdLst>
              <a:gd name="T0" fmla="*/ 0 w 21600"/>
              <a:gd name="T1" fmla="*/ 2184 h 21600"/>
              <a:gd name="T2" fmla="*/ 6664 w 21600"/>
              <a:gd name="T3" fmla="*/ 0 h 21600"/>
              <a:gd name="T4" fmla="*/ 10800 w 21600"/>
              <a:gd name="T5" fmla="*/ 0 h 21600"/>
              <a:gd name="T6" fmla="*/ 21600 w 21600"/>
              <a:gd name="T7" fmla="*/ 0 h 21600"/>
              <a:gd name="T8" fmla="*/ 21600 w 21600"/>
              <a:gd name="T9" fmla="*/ 11649 h 21600"/>
              <a:gd name="T10" fmla="*/ 21600 w 21600"/>
              <a:gd name="T11" fmla="*/ 19416 h 21600"/>
              <a:gd name="T12" fmla="*/ 15166 w 21600"/>
              <a:gd name="T13" fmla="*/ 21600 h 21600"/>
              <a:gd name="T14" fmla="*/ 10570 w 21600"/>
              <a:gd name="T15" fmla="*/ 21600 h 21600"/>
              <a:gd name="T16" fmla="*/ 0 w 21600"/>
              <a:gd name="T17" fmla="*/ 21600 h 21600"/>
              <a:gd name="T18" fmla="*/ 0 w 21600"/>
              <a:gd name="T19" fmla="*/ 11528 h 21600"/>
              <a:gd name="T20" fmla="*/ 459 w 21600"/>
              <a:gd name="T21" fmla="*/ 22540 h 21600"/>
              <a:gd name="T22" fmla="*/ 21485 w 21600"/>
              <a:gd name="T23" fmla="*/ 2700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21600" h="21600" extrusionOk="0">
                <a:moveTo>
                  <a:pt x="0" y="2184"/>
                </a:moveTo>
                <a:lnTo>
                  <a:pt x="6664" y="0"/>
                </a:lnTo>
                <a:lnTo>
                  <a:pt x="10800" y="0"/>
                </a:lnTo>
                <a:lnTo>
                  <a:pt x="21600" y="0"/>
                </a:lnTo>
                <a:lnTo>
                  <a:pt x="21600" y="11649"/>
                </a:lnTo>
                <a:lnTo>
                  <a:pt x="21600" y="19416"/>
                </a:lnTo>
                <a:lnTo>
                  <a:pt x="15166" y="21600"/>
                </a:lnTo>
                <a:lnTo>
                  <a:pt x="10570" y="21600"/>
                </a:lnTo>
                <a:lnTo>
                  <a:pt x="0" y="21600"/>
                </a:lnTo>
                <a:lnTo>
                  <a:pt x="0" y="11528"/>
                </a:lnTo>
                <a:lnTo>
                  <a:pt x="0" y="2184"/>
                </a:lnTo>
                <a:close/>
              </a:path>
              <a:path w="21600" h="21600" extrusionOk="0">
                <a:moveTo>
                  <a:pt x="0" y="2184"/>
                </a:moveTo>
                <a:lnTo>
                  <a:pt x="0" y="2184"/>
                </a:lnTo>
                <a:lnTo>
                  <a:pt x="14706" y="2184"/>
                </a:lnTo>
                <a:lnTo>
                  <a:pt x="21600" y="0"/>
                </a:lnTo>
                <a:moveTo>
                  <a:pt x="0" y="2184"/>
                </a:moveTo>
                <a:lnTo>
                  <a:pt x="14706" y="2184"/>
                </a:lnTo>
                <a:lnTo>
                  <a:pt x="14706" y="5339"/>
                </a:lnTo>
                <a:lnTo>
                  <a:pt x="14706" y="17474"/>
                </a:lnTo>
                <a:lnTo>
                  <a:pt x="14706" y="21600"/>
                </a:lnTo>
                <a:moveTo>
                  <a:pt x="1149" y="3034"/>
                </a:moveTo>
                <a:lnTo>
                  <a:pt x="13328" y="3034"/>
                </a:lnTo>
                <a:lnTo>
                  <a:pt x="13328" y="3519"/>
                </a:lnTo>
                <a:lnTo>
                  <a:pt x="1149" y="3519"/>
                </a:lnTo>
                <a:lnTo>
                  <a:pt x="1149" y="3034"/>
                </a:lnTo>
                <a:moveTo>
                  <a:pt x="1149" y="4490"/>
                </a:moveTo>
                <a:lnTo>
                  <a:pt x="13328" y="4490"/>
                </a:lnTo>
                <a:lnTo>
                  <a:pt x="13328" y="4854"/>
                </a:lnTo>
                <a:lnTo>
                  <a:pt x="1149" y="4854"/>
                </a:lnTo>
                <a:lnTo>
                  <a:pt x="1149" y="4490"/>
                </a:lnTo>
                <a:moveTo>
                  <a:pt x="1149" y="5946"/>
                </a:moveTo>
                <a:lnTo>
                  <a:pt x="13328" y="5946"/>
                </a:lnTo>
                <a:lnTo>
                  <a:pt x="13328" y="6310"/>
                </a:lnTo>
                <a:lnTo>
                  <a:pt x="1149" y="6310"/>
                </a:lnTo>
                <a:lnTo>
                  <a:pt x="1149" y="5946"/>
                </a:lnTo>
              </a:path>
            </a:pathLst>
          </a:custGeom>
          <a:solidFill>
            <a:srgbClr val="FFC000"/>
          </a:solidFill>
          <a:ln w="9525">
            <a:solidFill>
              <a:srgbClr val="000000"/>
            </a:solidFill>
            <a:miter lim="800000"/>
            <a:headEnd/>
            <a:tailEnd/>
          </a:ln>
        </p:spPr>
        <p:txBody>
          <a:bodyPr wrap="none" anchor="ctr" anchorCtr="1"/>
          <a:lstStyle/>
          <a:p>
            <a:pPr>
              <a:defRPr/>
            </a:pPr>
            <a:endParaRPr lang="en-US" sz="3200" dirty="0">
              <a:solidFill>
                <a:schemeClr val="tx1"/>
              </a:solidFill>
            </a:endParaRPr>
          </a:p>
        </p:txBody>
      </p:sp>
      <p:sp>
        <p:nvSpPr>
          <p:cNvPr id="777220" name="computr3"/>
          <p:cNvSpPr>
            <a:spLocks noEditPoints="1" noChangeArrowheads="1"/>
          </p:cNvSpPr>
          <p:nvPr/>
        </p:nvSpPr>
        <p:spPr bwMode="auto">
          <a:xfrm>
            <a:off x="3857625" y="1579563"/>
            <a:ext cx="1114425" cy="727075"/>
          </a:xfrm>
          <a:custGeom>
            <a:avLst/>
            <a:gdLst>
              <a:gd name="T0" fmla="*/ 0 w 21600"/>
              <a:gd name="T1" fmla="*/ 10800 h 21600"/>
              <a:gd name="T2" fmla="*/ 10800 w 21600"/>
              <a:gd name="T3" fmla="*/ 0 h 21600"/>
              <a:gd name="T4" fmla="*/ 10800 w 21600"/>
              <a:gd name="T5" fmla="*/ 21600 h 21600"/>
              <a:gd name="T6" fmla="*/ 18135 w 21600"/>
              <a:gd name="T7" fmla="*/ 10800 h 21600"/>
              <a:gd name="T8" fmla="*/ 7811 w 21600"/>
              <a:gd name="T9" fmla="*/ 2584 h 21600"/>
              <a:gd name="T10" fmla="*/ 16359 w 21600"/>
              <a:gd name="T11" fmla="*/ 11764 h 21600"/>
            </a:gdLst>
            <a:ahLst/>
            <a:cxnLst>
              <a:cxn ang="0">
                <a:pos x="T0" y="T1"/>
              </a:cxn>
              <a:cxn ang="0">
                <a:pos x="T2" y="T3"/>
              </a:cxn>
              <a:cxn ang="0">
                <a:pos x="T4" y="T5"/>
              </a:cxn>
              <a:cxn ang="0">
                <a:pos x="T6" y="T7"/>
              </a:cxn>
            </a:cxnLst>
            <a:rect l="T8" t="T9" r="T10" b="T11"/>
            <a:pathLst>
              <a:path w="21600" h="21600" extrusionOk="0">
                <a:moveTo>
                  <a:pt x="18250" y="17743"/>
                </a:moveTo>
                <a:lnTo>
                  <a:pt x="17557" y="16971"/>
                </a:lnTo>
                <a:lnTo>
                  <a:pt x="5429" y="16971"/>
                </a:lnTo>
                <a:lnTo>
                  <a:pt x="4736" y="17743"/>
                </a:lnTo>
                <a:lnTo>
                  <a:pt x="18250" y="17743"/>
                </a:lnTo>
                <a:close/>
              </a:path>
              <a:path w="21600" h="21600" extrusionOk="0">
                <a:moveTo>
                  <a:pt x="18250" y="17743"/>
                </a:moveTo>
                <a:moveTo>
                  <a:pt x="19405" y="19131"/>
                </a:moveTo>
                <a:lnTo>
                  <a:pt x="18712" y="18360"/>
                </a:lnTo>
                <a:lnTo>
                  <a:pt x="4274" y="18360"/>
                </a:lnTo>
                <a:lnTo>
                  <a:pt x="3581" y="19131"/>
                </a:lnTo>
                <a:lnTo>
                  <a:pt x="19405" y="19131"/>
                </a:lnTo>
                <a:close/>
              </a:path>
              <a:path w="21600" h="21600" extrusionOk="0">
                <a:moveTo>
                  <a:pt x="19405" y="19131"/>
                </a:moveTo>
                <a:moveTo>
                  <a:pt x="20560" y="20520"/>
                </a:moveTo>
                <a:lnTo>
                  <a:pt x="19867" y="19749"/>
                </a:lnTo>
                <a:lnTo>
                  <a:pt x="3119" y="19749"/>
                </a:lnTo>
                <a:lnTo>
                  <a:pt x="2426" y="20520"/>
                </a:lnTo>
                <a:lnTo>
                  <a:pt x="20560" y="20520"/>
                </a:lnTo>
                <a:close/>
              </a:path>
              <a:path w="21600" h="21600" extrusionOk="0">
                <a:moveTo>
                  <a:pt x="20560" y="20520"/>
                </a:moveTo>
                <a:moveTo>
                  <a:pt x="4620" y="16971"/>
                </a:moveTo>
                <a:lnTo>
                  <a:pt x="5313" y="16200"/>
                </a:lnTo>
                <a:lnTo>
                  <a:pt x="7624" y="16200"/>
                </a:lnTo>
                <a:lnTo>
                  <a:pt x="7624" y="14194"/>
                </a:lnTo>
                <a:lnTo>
                  <a:pt x="5891" y="14194"/>
                </a:lnTo>
                <a:lnTo>
                  <a:pt x="5891" y="0"/>
                </a:lnTo>
                <a:lnTo>
                  <a:pt x="12013" y="0"/>
                </a:lnTo>
                <a:lnTo>
                  <a:pt x="18135" y="0"/>
                </a:lnTo>
                <a:lnTo>
                  <a:pt x="18135" y="10800"/>
                </a:lnTo>
                <a:lnTo>
                  <a:pt x="18135" y="14194"/>
                </a:lnTo>
                <a:lnTo>
                  <a:pt x="16402" y="14194"/>
                </a:lnTo>
                <a:lnTo>
                  <a:pt x="16402" y="16200"/>
                </a:lnTo>
                <a:lnTo>
                  <a:pt x="17788" y="16200"/>
                </a:lnTo>
                <a:lnTo>
                  <a:pt x="19059" y="17743"/>
                </a:lnTo>
                <a:lnTo>
                  <a:pt x="21022" y="19903"/>
                </a:lnTo>
                <a:lnTo>
                  <a:pt x="21253" y="20057"/>
                </a:lnTo>
                <a:lnTo>
                  <a:pt x="21369" y="20366"/>
                </a:lnTo>
                <a:lnTo>
                  <a:pt x="21600" y="20674"/>
                </a:lnTo>
                <a:lnTo>
                  <a:pt x="21600" y="20829"/>
                </a:lnTo>
                <a:lnTo>
                  <a:pt x="21600" y="20983"/>
                </a:lnTo>
                <a:lnTo>
                  <a:pt x="21600" y="21137"/>
                </a:lnTo>
                <a:lnTo>
                  <a:pt x="21600" y="21291"/>
                </a:lnTo>
                <a:lnTo>
                  <a:pt x="21484" y="21446"/>
                </a:lnTo>
                <a:lnTo>
                  <a:pt x="21369" y="21446"/>
                </a:lnTo>
                <a:lnTo>
                  <a:pt x="21138" y="21600"/>
                </a:lnTo>
                <a:lnTo>
                  <a:pt x="21022" y="21600"/>
                </a:lnTo>
                <a:lnTo>
                  <a:pt x="10973" y="21600"/>
                </a:lnTo>
                <a:lnTo>
                  <a:pt x="2079" y="21600"/>
                </a:lnTo>
                <a:lnTo>
                  <a:pt x="1848" y="21600"/>
                </a:lnTo>
                <a:lnTo>
                  <a:pt x="1733" y="21446"/>
                </a:lnTo>
                <a:lnTo>
                  <a:pt x="1617" y="21446"/>
                </a:lnTo>
                <a:lnTo>
                  <a:pt x="1502" y="21291"/>
                </a:lnTo>
                <a:lnTo>
                  <a:pt x="1386" y="21291"/>
                </a:lnTo>
                <a:lnTo>
                  <a:pt x="1386" y="21137"/>
                </a:lnTo>
                <a:lnTo>
                  <a:pt x="1386" y="20983"/>
                </a:lnTo>
                <a:lnTo>
                  <a:pt x="1386" y="20829"/>
                </a:lnTo>
                <a:lnTo>
                  <a:pt x="1502" y="20674"/>
                </a:lnTo>
                <a:lnTo>
                  <a:pt x="1617" y="20366"/>
                </a:lnTo>
                <a:lnTo>
                  <a:pt x="1733" y="20057"/>
                </a:lnTo>
                <a:lnTo>
                  <a:pt x="1964" y="19903"/>
                </a:lnTo>
                <a:lnTo>
                  <a:pt x="0" y="19903"/>
                </a:lnTo>
                <a:lnTo>
                  <a:pt x="0" y="10800"/>
                </a:lnTo>
                <a:lnTo>
                  <a:pt x="0" y="2777"/>
                </a:lnTo>
                <a:lnTo>
                  <a:pt x="4620" y="2777"/>
                </a:lnTo>
                <a:lnTo>
                  <a:pt x="4620" y="16971"/>
                </a:lnTo>
                <a:moveTo>
                  <a:pt x="4620" y="16971"/>
                </a:moveTo>
                <a:moveTo>
                  <a:pt x="4620" y="16971"/>
                </a:moveTo>
                <a:lnTo>
                  <a:pt x="4158" y="17434"/>
                </a:lnTo>
                <a:lnTo>
                  <a:pt x="2541" y="19286"/>
                </a:lnTo>
                <a:lnTo>
                  <a:pt x="1964" y="19903"/>
                </a:lnTo>
                <a:lnTo>
                  <a:pt x="4620" y="16971"/>
                </a:lnTo>
                <a:close/>
              </a:path>
              <a:path w="21600" h="21600" extrusionOk="0">
                <a:moveTo>
                  <a:pt x="7624" y="2314"/>
                </a:moveTo>
                <a:moveTo>
                  <a:pt x="16402" y="2314"/>
                </a:moveTo>
                <a:lnTo>
                  <a:pt x="16402" y="11880"/>
                </a:lnTo>
                <a:lnTo>
                  <a:pt x="7624" y="11880"/>
                </a:lnTo>
                <a:lnTo>
                  <a:pt x="7624" y="2314"/>
                </a:lnTo>
                <a:close/>
              </a:path>
              <a:path w="21600" h="21600" extrusionOk="0">
                <a:moveTo>
                  <a:pt x="578" y="4011"/>
                </a:moveTo>
                <a:moveTo>
                  <a:pt x="4043" y="4011"/>
                </a:moveTo>
                <a:lnTo>
                  <a:pt x="4043" y="4320"/>
                </a:lnTo>
                <a:lnTo>
                  <a:pt x="578" y="4320"/>
                </a:lnTo>
                <a:lnTo>
                  <a:pt x="578" y="4011"/>
                </a:lnTo>
                <a:close/>
                <a:moveTo>
                  <a:pt x="7624" y="14194"/>
                </a:moveTo>
                <a:lnTo>
                  <a:pt x="16402" y="14194"/>
                </a:lnTo>
                <a:lnTo>
                  <a:pt x="16402" y="16200"/>
                </a:lnTo>
                <a:lnTo>
                  <a:pt x="7624" y="16200"/>
                </a:lnTo>
              </a:path>
            </a:pathLst>
          </a:custGeom>
          <a:solidFill>
            <a:srgbClr val="FFC000"/>
          </a:solidFill>
          <a:ln w="9525">
            <a:solidFill>
              <a:srgbClr val="000000"/>
            </a:solidFill>
            <a:miter lim="800000"/>
            <a:headEnd/>
            <a:tailEnd/>
          </a:ln>
        </p:spPr>
        <p:txBody>
          <a:bodyPr wrap="none" anchor="ctr" anchorCtr="1"/>
          <a:lstStyle/>
          <a:p>
            <a:pPr>
              <a:defRPr/>
            </a:pPr>
            <a:endParaRPr lang="en-US" sz="3200" dirty="0" smtClean="0">
              <a:solidFill>
                <a:schemeClr val="tx1"/>
              </a:solidFill>
              <a:latin typeface="Calibri" pitchFamily="34" charset="0"/>
            </a:endParaRPr>
          </a:p>
          <a:p>
            <a:pPr>
              <a:defRPr/>
            </a:pPr>
            <a:endParaRPr lang="en-US" sz="3200" dirty="0" smtClean="0">
              <a:latin typeface="Calibri" pitchFamily="34" charset="0"/>
            </a:endParaRPr>
          </a:p>
          <a:p>
            <a:pPr>
              <a:defRPr/>
            </a:pPr>
            <a:endParaRPr lang="en-US" sz="3200" dirty="0" smtClean="0">
              <a:solidFill>
                <a:schemeClr val="tx1"/>
              </a:solidFill>
              <a:latin typeface="Calibri" pitchFamily="34" charset="0"/>
            </a:endParaRPr>
          </a:p>
          <a:p>
            <a:pPr>
              <a:defRPr/>
            </a:pPr>
            <a:r>
              <a:rPr lang="en-US" sz="3200" dirty="0" smtClean="0">
                <a:solidFill>
                  <a:schemeClr val="tx1"/>
                </a:solidFill>
                <a:latin typeface="Calibri" pitchFamily="34" charset="0"/>
              </a:rPr>
              <a:t>Witness</a:t>
            </a:r>
            <a:endParaRPr lang="en-US" sz="3200" dirty="0">
              <a:solidFill>
                <a:schemeClr val="tx1"/>
              </a:solidFill>
              <a:latin typeface="Calibri" pitchFamily="34" charset="0"/>
            </a:endParaRPr>
          </a:p>
        </p:txBody>
      </p:sp>
      <p:sp>
        <p:nvSpPr>
          <p:cNvPr id="777222" name="tower"/>
          <p:cNvSpPr>
            <a:spLocks noEditPoints="1" noChangeArrowheads="1"/>
          </p:cNvSpPr>
          <p:nvPr/>
        </p:nvSpPr>
        <p:spPr bwMode="auto">
          <a:xfrm>
            <a:off x="6211888" y="2181225"/>
            <a:ext cx="585787" cy="1116013"/>
          </a:xfrm>
          <a:custGeom>
            <a:avLst/>
            <a:gdLst>
              <a:gd name="T0" fmla="*/ 0 w 21600"/>
              <a:gd name="T1" fmla="*/ 2184 h 21600"/>
              <a:gd name="T2" fmla="*/ 6664 w 21600"/>
              <a:gd name="T3" fmla="*/ 0 h 21600"/>
              <a:gd name="T4" fmla="*/ 10800 w 21600"/>
              <a:gd name="T5" fmla="*/ 0 h 21600"/>
              <a:gd name="T6" fmla="*/ 21600 w 21600"/>
              <a:gd name="T7" fmla="*/ 0 h 21600"/>
              <a:gd name="T8" fmla="*/ 21600 w 21600"/>
              <a:gd name="T9" fmla="*/ 11649 h 21600"/>
              <a:gd name="T10" fmla="*/ 21600 w 21600"/>
              <a:gd name="T11" fmla="*/ 19416 h 21600"/>
              <a:gd name="T12" fmla="*/ 15166 w 21600"/>
              <a:gd name="T13" fmla="*/ 21600 h 21600"/>
              <a:gd name="T14" fmla="*/ 10570 w 21600"/>
              <a:gd name="T15" fmla="*/ 21600 h 21600"/>
              <a:gd name="T16" fmla="*/ 0 w 21600"/>
              <a:gd name="T17" fmla="*/ 21600 h 21600"/>
              <a:gd name="T18" fmla="*/ 0 w 21600"/>
              <a:gd name="T19" fmla="*/ 11528 h 21600"/>
              <a:gd name="T20" fmla="*/ 459 w 21600"/>
              <a:gd name="T21" fmla="*/ 22540 h 21600"/>
              <a:gd name="T22" fmla="*/ 21485 w 21600"/>
              <a:gd name="T23" fmla="*/ 2700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21600" h="21600" extrusionOk="0">
                <a:moveTo>
                  <a:pt x="0" y="2184"/>
                </a:moveTo>
                <a:lnTo>
                  <a:pt x="6664" y="0"/>
                </a:lnTo>
                <a:lnTo>
                  <a:pt x="10800" y="0"/>
                </a:lnTo>
                <a:lnTo>
                  <a:pt x="21600" y="0"/>
                </a:lnTo>
                <a:lnTo>
                  <a:pt x="21600" y="11649"/>
                </a:lnTo>
                <a:lnTo>
                  <a:pt x="21600" y="19416"/>
                </a:lnTo>
                <a:lnTo>
                  <a:pt x="15166" y="21600"/>
                </a:lnTo>
                <a:lnTo>
                  <a:pt x="10570" y="21600"/>
                </a:lnTo>
                <a:lnTo>
                  <a:pt x="0" y="21600"/>
                </a:lnTo>
                <a:lnTo>
                  <a:pt x="0" y="11528"/>
                </a:lnTo>
                <a:lnTo>
                  <a:pt x="0" y="2184"/>
                </a:lnTo>
                <a:close/>
              </a:path>
              <a:path w="21600" h="21600" extrusionOk="0">
                <a:moveTo>
                  <a:pt x="0" y="2184"/>
                </a:moveTo>
                <a:lnTo>
                  <a:pt x="0" y="2184"/>
                </a:lnTo>
                <a:lnTo>
                  <a:pt x="14706" y="2184"/>
                </a:lnTo>
                <a:lnTo>
                  <a:pt x="21600" y="0"/>
                </a:lnTo>
                <a:moveTo>
                  <a:pt x="0" y="2184"/>
                </a:moveTo>
                <a:lnTo>
                  <a:pt x="14706" y="2184"/>
                </a:lnTo>
                <a:lnTo>
                  <a:pt x="14706" y="5339"/>
                </a:lnTo>
                <a:lnTo>
                  <a:pt x="14706" y="17474"/>
                </a:lnTo>
                <a:lnTo>
                  <a:pt x="14706" y="21600"/>
                </a:lnTo>
                <a:moveTo>
                  <a:pt x="1149" y="3034"/>
                </a:moveTo>
                <a:lnTo>
                  <a:pt x="13328" y="3034"/>
                </a:lnTo>
                <a:lnTo>
                  <a:pt x="13328" y="3519"/>
                </a:lnTo>
                <a:lnTo>
                  <a:pt x="1149" y="3519"/>
                </a:lnTo>
                <a:lnTo>
                  <a:pt x="1149" y="3034"/>
                </a:lnTo>
                <a:moveTo>
                  <a:pt x="1149" y="4490"/>
                </a:moveTo>
                <a:lnTo>
                  <a:pt x="13328" y="4490"/>
                </a:lnTo>
                <a:lnTo>
                  <a:pt x="13328" y="4854"/>
                </a:lnTo>
                <a:lnTo>
                  <a:pt x="1149" y="4854"/>
                </a:lnTo>
                <a:lnTo>
                  <a:pt x="1149" y="4490"/>
                </a:lnTo>
                <a:moveTo>
                  <a:pt x="1149" y="5946"/>
                </a:moveTo>
                <a:lnTo>
                  <a:pt x="13328" y="5946"/>
                </a:lnTo>
                <a:lnTo>
                  <a:pt x="13328" y="6310"/>
                </a:lnTo>
                <a:lnTo>
                  <a:pt x="1149" y="6310"/>
                </a:lnTo>
                <a:lnTo>
                  <a:pt x="1149" y="5946"/>
                </a:lnTo>
              </a:path>
            </a:pathLst>
          </a:custGeom>
          <a:solidFill>
            <a:srgbClr val="FFC000"/>
          </a:solidFill>
          <a:ln w="9525">
            <a:solidFill>
              <a:srgbClr val="000000"/>
            </a:solidFill>
            <a:miter lim="800000"/>
            <a:headEnd/>
            <a:tailEnd/>
          </a:ln>
        </p:spPr>
        <p:txBody>
          <a:bodyPr wrap="none" anchor="ctr" anchorCtr="1"/>
          <a:lstStyle/>
          <a:p>
            <a:pPr>
              <a:defRPr/>
            </a:pPr>
            <a:endParaRPr lang="en-US" sz="3200" dirty="0">
              <a:solidFill>
                <a:schemeClr val="tx1"/>
              </a:solidFill>
            </a:endParaRPr>
          </a:p>
        </p:txBody>
      </p:sp>
      <p:sp>
        <p:nvSpPr>
          <p:cNvPr id="777224" name="Text Box 8"/>
          <p:cNvSpPr txBox="1">
            <a:spLocks noChangeArrowheads="1"/>
          </p:cNvSpPr>
          <p:nvPr/>
        </p:nvSpPr>
        <p:spPr bwMode="auto">
          <a:xfrm>
            <a:off x="5638800" y="3354931"/>
            <a:ext cx="1757363" cy="535531"/>
          </a:xfrm>
          <a:prstGeom prst="rect">
            <a:avLst/>
          </a:prstGeom>
          <a:noFill/>
          <a:ln w="9525" algn="ctr">
            <a:noFill/>
            <a:miter lim="800000"/>
            <a:headEnd/>
            <a:tailEnd/>
          </a:ln>
        </p:spPr>
        <p:txBody>
          <a:bodyPr>
            <a:spAutoFit/>
          </a:bodyPr>
          <a:lstStyle/>
          <a:p>
            <a:pPr>
              <a:spcBef>
                <a:spcPct val="50000"/>
              </a:spcBef>
            </a:pPr>
            <a:r>
              <a:rPr lang="en-US" sz="3200" dirty="0" smtClean="0">
                <a:solidFill>
                  <a:schemeClr val="tx1"/>
                </a:solidFill>
                <a:latin typeface="Calibri" pitchFamily="34" charset="0"/>
              </a:rPr>
              <a:t>Principal</a:t>
            </a:r>
            <a:endParaRPr lang="en-US" sz="3200" dirty="0">
              <a:solidFill>
                <a:schemeClr val="tx1"/>
              </a:solidFill>
              <a:latin typeface="Calibri" pitchFamily="34" charset="0"/>
            </a:endParaRPr>
          </a:p>
        </p:txBody>
      </p:sp>
      <p:sp>
        <p:nvSpPr>
          <p:cNvPr id="10" name="Text Box 8"/>
          <p:cNvSpPr txBox="1">
            <a:spLocks noChangeArrowheads="1"/>
          </p:cNvSpPr>
          <p:nvPr/>
        </p:nvSpPr>
        <p:spPr bwMode="auto">
          <a:xfrm>
            <a:off x="5640368" y="3352800"/>
            <a:ext cx="1757363" cy="535531"/>
          </a:xfrm>
          <a:prstGeom prst="rect">
            <a:avLst/>
          </a:prstGeom>
          <a:noFill/>
          <a:ln w="9525" algn="ctr">
            <a:noFill/>
            <a:miter lim="800000"/>
            <a:headEnd/>
            <a:tailEnd/>
          </a:ln>
        </p:spPr>
        <p:txBody>
          <a:bodyPr>
            <a:spAutoFit/>
          </a:bodyPr>
          <a:lstStyle/>
          <a:p>
            <a:pPr>
              <a:spcBef>
                <a:spcPct val="50000"/>
              </a:spcBef>
            </a:pPr>
            <a:r>
              <a:rPr lang="en-US" sz="3200" dirty="0" smtClean="0">
                <a:solidFill>
                  <a:schemeClr val="tx1"/>
                </a:solidFill>
                <a:latin typeface="Calibri" pitchFamily="34" charset="0"/>
              </a:rPr>
              <a:t>Mirror</a:t>
            </a:r>
            <a:endParaRPr lang="en-US" sz="3200" dirty="0">
              <a:solidFill>
                <a:schemeClr val="tx1"/>
              </a:solidFill>
              <a:latin typeface="Calibri" pitchFamily="34" charset="0"/>
            </a:endParaRPr>
          </a:p>
        </p:txBody>
      </p:sp>
      <p:sp>
        <p:nvSpPr>
          <p:cNvPr id="777223" name="Text Box 7"/>
          <p:cNvSpPr txBox="1">
            <a:spLocks noChangeArrowheads="1"/>
          </p:cNvSpPr>
          <p:nvPr/>
        </p:nvSpPr>
        <p:spPr bwMode="auto">
          <a:xfrm>
            <a:off x="1905000" y="2057400"/>
            <a:ext cx="806631" cy="1311128"/>
          </a:xfrm>
          <a:prstGeom prst="rect">
            <a:avLst/>
          </a:prstGeom>
          <a:noFill/>
          <a:ln w="9525" algn="ctr">
            <a:noFill/>
            <a:miter lim="800000"/>
            <a:headEnd/>
            <a:tailEnd/>
          </a:ln>
        </p:spPr>
        <p:txBody>
          <a:bodyPr wrap="none">
            <a:spAutoFit/>
          </a:bodyPr>
          <a:lstStyle/>
          <a:p>
            <a:r>
              <a:rPr lang="en-US" sz="8800" dirty="0">
                <a:solidFill>
                  <a:srgbClr val="FF0000"/>
                </a:solidFill>
                <a:latin typeface="Calibri" pitchFamily="34" charset="0"/>
              </a:rPr>
              <a:t>X</a:t>
            </a:r>
          </a:p>
        </p:txBody>
      </p:sp>
      <p:sp>
        <p:nvSpPr>
          <p:cNvPr id="11" name="Text Box 8"/>
          <p:cNvSpPr txBox="1">
            <a:spLocks noChangeArrowheads="1"/>
          </p:cNvSpPr>
          <p:nvPr/>
        </p:nvSpPr>
        <p:spPr bwMode="auto">
          <a:xfrm>
            <a:off x="1295400" y="3354931"/>
            <a:ext cx="1757363" cy="535531"/>
          </a:xfrm>
          <a:prstGeom prst="rect">
            <a:avLst/>
          </a:prstGeom>
          <a:noFill/>
          <a:ln w="9525" algn="ctr">
            <a:noFill/>
            <a:miter lim="800000"/>
            <a:headEnd/>
            <a:tailEnd/>
          </a:ln>
        </p:spPr>
        <p:txBody>
          <a:bodyPr>
            <a:spAutoFit/>
          </a:bodyPr>
          <a:lstStyle/>
          <a:p>
            <a:pPr>
              <a:spcBef>
                <a:spcPct val="50000"/>
              </a:spcBef>
            </a:pPr>
            <a:r>
              <a:rPr lang="en-US" sz="3200" dirty="0" smtClean="0">
                <a:solidFill>
                  <a:schemeClr val="tx1"/>
                </a:solidFill>
                <a:latin typeface="Calibri" pitchFamily="34" charset="0"/>
              </a:rPr>
              <a:t>Principal</a:t>
            </a:r>
            <a:endParaRPr lang="en-US" sz="3200" dirty="0">
              <a:solidFill>
                <a:schemeClr val="tx1"/>
              </a:solidFill>
              <a:latin typeface="Calibri" pitchFamily="34" charset="0"/>
            </a:endParaRPr>
          </a:p>
        </p:txBody>
      </p:sp>
      <p:sp>
        <p:nvSpPr>
          <p:cNvPr id="13"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27</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77223"/>
                                        </p:tgtEl>
                                        <p:attrNameLst>
                                          <p:attrName>style.visibility</p:attrName>
                                        </p:attrNameLst>
                                      </p:cBhvr>
                                      <p:to>
                                        <p:strVal val="visible"/>
                                      </p:to>
                                    </p:set>
                                    <p:animEffect transition="in" filter="fade">
                                      <p:cBhvr>
                                        <p:cTn id="7" dur="2000"/>
                                        <p:tgtEl>
                                          <p:spTgt spid="777223"/>
                                        </p:tgtEl>
                                      </p:cBhvr>
                                    </p:animEffect>
                                  </p:childTnLst>
                                </p:cTn>
                              </p:par>
                              <p:par>
                                <p:cTn id="8" presetID="1" presetClass="entr" presetSubtype="0" fill="hold" grpId="0" nodeType="withEffect">
                                  <p:stCondLst>
                                    <p:cond delay="0"/>
                                  </p:stCondLst>
                                  <p:childTnLst>
                                    <p:set>
                                      <p:cBhvr>
                                        <p:cTn id="9" dur="1" fill="hold">
                                          <p:stCondLst>
                                            <p:cond delay="0"/>
                                          </p:stCondLst>
                                        </p:cTn>
                                        <p:tgtEl>
                                          <p:spTgt spid="777221">
                                            <p:txEl>
                                              <p:pRg st="8" end="8"/>
                                            </p:txEl>
                                          </p:spTgt>
                                        </p:tgtEl>
                                        <p:attrNameLst>
                                          <p:attrName>style.visibility</p:attrName>
                                        </p:attrNameLst>
                                      </p:cBhvr>
                                      <p:to>
                                        <p:strVal val="visible"/>
                                      </p:to>
                                    </p:set>
                                  </p:childTnLst>
                                </p:cTn>
                              </p:par>
                              <p:par>
                                <p:cTn id="10" presetID="1" presetClass="entr" presetSubtype="0" fill="hold" grpId="0" nodeType="withEffect">
                                  <p:stCondLst>
                                    <p:cond delay="0"/>
                                  </p:stCondLst>
                                  <p:childTnLst>
                                    <p:set>
                                      <p:cBhvr>
                                        <p:cTn id="11" dur="1" fill="hold">
                                          <p:stCondLst>
                                            <p:cond delay="0"/>
                                          </p:stCondLst>
                                        </p:cTn>
                                        <p:tgtEl>
                                          <p:spTgt spid="777221">
                                            <p:txEl>
                                              <p:pRg st="9" end="9"/>
                                            </p:txEl>
                                          </p:spTgt>
                                        </p:tgtEl>
                                        <p:attrNameLst>
                                          <p:attrName>style.visibility</p:attrName>
                                        </p:attrNameLst>
                                      </p:cBhvr>
                                      <p:to>
                                        <p:strVal val="visible"/>
                                      </p:to>
                                    </p:set>
                                  </p:childTnLst>
                                </p:cTn>
                              </p:par>
                              <p:par>
                                <p:cTn id="12" presetID="1" presetClass="entr" presetSubtype="0" fill="hold" grpId="0" nodeType="withEffect">
                                  <p:stCondLst>
                                    <p:cond delay="0"/>
                                  </p:stCondLst>
                                  <p:childTnLst>
                                    <p:set>
                                      <p:cBhvr>
                                        <p:cTn id="13" dur="1" fill="hold">
                                          <p:stCondLst>
                                            <p:cond delay="0"/>
                                          </p:stCondLst>
                                        </p:cTn>
                                        <p:tgtEl>
                                          <p:spTgt spid="777221">
                                            <p:txEl>
                                              <p:pRg st="10" end="10"/>
                                            </p:txEl>
                                          </p:spTgt>
                                        </p:tgtEl>
                                        <p:attrNameLst>
                                          <p:attrName>style.visibility</p:attrName>
                                        </p:attrNameLst>
                                      </p:cBhvr>
                                      <p:to>
                                        <p:strVal val="visible"/>
                                      </p:to>
                                    </p:set>
                                  </p:childTnLst>
                                </p:cTn>
                              </p:par>
                              <p:par>
                                <p:cTn id="14" presetID="1" presetClass="entr" presetSubtype="0" fill="hold" grpId="0" nodeType="withEffect">
                                  <p:stCondLst>
                                    <p:cond delay="0"/>
                                  </p:stCondLst>
                                  <p:childTnLst>
                                    <p:set>
                                      <p:cBhvr>
                                        <p:cTn id="15" dur="1" fill="hold">
                                          <p:stCondLst>
                                            <p:cond delay="0"/>
                                          </p:stCondLst>
                                        </p:cTn>
                                        <p:tgtEl>
                                          <p:spTgt spid="777221">
                                            <p:txEl>
                                              <p:pRg st="11" end="11"/>
                                            </p:txEl>
                                          </p:spTgt>
                                        </p:tgtEl>
                                        <p:attrNameLst>
                                          <p:attrName>style.visibility</p:attrName>
                                        </p:attrNameLst>
                                      </p:cBhvr>
                                      <p:to>
                                        <p:strVal val="visible"/>
                                      </p:to>
                                    </p:set>
                                  </p:childTnLst>
                                </p:cTn>
                              </p:par>
                              <p:par>
                                <p:cTn id="16" presetID="10" presetClass="entr" presetSubtype="0" fill="hold" grpId="0" nodeType="withEffect">
                                  <p:stCondLst>
                                    <p:cond delay="0"/>
                                  </p:stCondLst>
                                  <p:childTnLst>
                                    <p:set>
                                      <p:cBhvr>
                                        <p:cTn id="17" dur="1" fill="hold">
                                          <p:stCondLst>
                                            <p:cond delay="0"/>
                                          </p:stCondLst>
                                        </p:cTn>
                                        <p:tgtEl>
                                          <p:spTgt spid="777224"/>
                                        </p:tgtEl>
                                        <p:attrNameLst>
                                          <p:attrName>style.visibility</p:attrName>
                                        </p:attrNameLst>
                                      </p:cBhvr>
                                      <p:to>
                                        <p:strVal val="visible"/>
                                      </p:to>
                                    </p:set>
                                    <p:animEffect transition="in" filter="fade">
                                      <p:cBhvr>
                                        <p:cTn id="18" dur="2000"/>
                                        <p:tgtEl>
                                          <p:spTgt spid="777224"/>
                                        </p:tgtEl>
                                      </p:cBhvr>
                                    </p:animEffect>
                                  </p:childTnLst>
                                </p:cTn>
                              </p:par>
                              <p:par>
                                <p:cTn id="19" presetID="10" presetClass="exit" presetSubtype="0" fill="hold" grpId="0" nodeType="withEffect">
                                  <p:stCondLst>
                                    <p:cond delay="0"/>
                                  </p:stCondLst>
                                  <p:childTnLst>
                                    <p:animEffect transition="out" filter="fade">
                                      <p:cBhvr>
                                        <p:cTn id="20" dur="2000"/>
                                        <p:tgtEl>
                                          <p:spTgt spid="10"/>
                                        </p:tgtEl>
                                      </p:cBhvr>
                                    </p:animEffect>
                                    <p:set>
                                      <p:cBhvr>
                                        <p:cTn id="21" dur="1" fill="hold">
                                          <p:stCondLst>
                                            <p:cond delay="1999"/>
                                          </p:stCondLst>
                                        </p:cTn>
                                        <p:tgtEl>
                                          <p:spTgt spid="10"/>
                                        </p:tgtEl>
                                        <p:attrNameLst>
                                          <p:attrName>style.visibility</p:attrName>
                                        </p:attrNameLst>
                                      </p:cBhvr>
                                      <p:to>
                                        <p:strVal val="hidden"/>
                                      </p:to>
                                    </p:set>
                                  </p:childTnLst>
                                </p:cTn>
                              </p:par>
                              <p:par>
                                <p:cTn id="22" presetID="10" presetClass="exit" presetSubtype="0" fill="hold" grpId="0" nodeType="withEffect">
                                  <p:stCondLst>
                                    <p:cond delay="0"/>
                                  </p:stCondLst>
                                  <p:childTnLst>
                                    <p:animEffect transition="out" filter="fade">
                                      <p:cBhvr>
                                        <p:cTn id="23" dur="2000"/>
                                        <p:tgtEl>
                                          <p:spTgt spid="11"/>
                                        </p:tgtEl>
                                      </p:cBhvr>
                                    </p:animEffect>
                                    <p:set>
                                      <p:cBhvr>
                                        <p:cTn id="24" dur="1" fill="hold">
                                          <p:stCondLst>
                                            <p:cond delay="1999"/>
                                          </p:stCondLst>
                                        </p:cTn>
                                        <p:tgtEl>
                                          <p:spTgt spid="11"/>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777221">
                                            <p:txEl>
                                              <p:pRg st="12" end="12"/>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777221">
                                            <p:txEl>
                                              <p:pRg st="13" end="13"/>
                                            </p:txEl>
                                          </p:spTgt>
                                        </p:tgtEl>
                                        <p:attrNameLst>
                                          <p:attrName>style.visibility</p:attrName>
                                        </p:attrNameLst>
                                      </p:cBhvr>
                                      <p:to>
                                        <p:strVal val="visible"/>
                                      </p:to>
                                    </p:set>
                                  </p:childTnLst>
                                </p:cTn>
                              </p:par>
                              <p:par>
                                <p:cTn id="31" presetID="10" presetClass="exit" presetSubtype="0" fill="hold" nodeType="withEffect">
                                  <p:stCondLst>
                                    <p:cond delay="0"/>
                                  </p:stCondLst>
                                  <p:childTnLst>
                                    <p:animEffect transition="out" filter="fade">
                                      <p:cBhvr>
                                        <p:cTn id="32" dur="2000"/>
                                        <p:tgtEl>
                                          <p:spTgt spid="777223"/>
                                        </p:tgtEl>
                                      </p:cBhvr>
                                    </p:animEffect>
                                    <p:set>
                                      <p:cBhvr>
                                        <p:cTn id="33" dur="1" fill="hold">
                                          <p:stCondLst>
                                            <p:cond delay="1999"/>
                                          </p:stCondLst>
                                        </p:cTn>
                                        <p:tgtEl>
                                          <p:spTgt spid="777223"/>
                                        </p:tgtEl>
                                        <p:attrNameLst>
                                          <p:attrName>style.visibility</p:attrName>
                                        </p:attrNameLst>
                                      </p:cBhvr>
                                      <p:to>
                                        <p:strVal val="hidden"/>
                                      </p:to>
                                    </p:set>
                                  </p:childTnLst>
                                </p:cTn>
                              </p:par>
                              <p:par>
                                <p:cTn id="34" presetID="10" presetClass="entr" presetSubtype="0" fill="hold" grpId="0" nodeType="with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777221" grpId="0" build="p"/>
      <p:bldP spid="777224" grpId="0"/>
      <p:bldP spid="10" grpId="0"/>
      <p:bldP spid="777223" grpId="0"/>
      <p:bldP spid="1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0290" name="Rectangle 2"/>
          <p:cNvSpPr>
            <a:spLocks noGrp="1" noChangeAspect="1" noChangeArrowheads="1"/>
          </p:cNvSpPr>
          <p:nvPr>
            <p:ph type="title"/>
          </p:nvPr>
        </p:nvSpPr>
        <p:spPr/>
        <p:txBody>
          <a:bodyPr/>
          <a:lstStyle/>
          <a:p>
            <a:r>
              <a:rPr lang="en-US" smtClean="0"/>
              <a:t>Principal Loses Connectivity</a:t>
            </a:r>
            <a:endParaRPr lang="en-US" dirty="0" smtClean="0"/>
          </a:p>
        </p:txBody>
      </p:sp>
      <p:sp>
        <p:nvSpPr>
          <p:cNvPr id="780293" name="Rectangle 5"/>
          <p:cNvSpPr>
            <a:spLocks noGrp="1" noChangeAspect="1" noChangeArrowheads="1"/>
          </p:cNvSpPr>
          <p:nvPr>
            <p:ph idx="1"/>
          </p:nvPr>
        </p:nvSpPr>
        <p:spPr/>
        <p:txBody>
          <a:bodyPr/>
          <a:lstStyle/>
          <a:p>
            <a:endParaRPr lang="en-US" sz="2000" dirty="0" smtClean="0"/>
          </a:p>
          <a:p>
            <a:endParaRPr lang="en-US" sz="2000" dirty="0" smtClean="0"/>
          </a:p>
          <a:p>
            <a:endParaRPr lang="en-US" sz="2000" dirty="0" smtClean="0"/>
          </a:p>
          <a:p>
            <a:endParaRPr lang="en-US" sz="2000" dirty="0" smtClean="0"/>
          </a:p>
          <a:p>
            <a:endParaRPr lang="en-US" sz="2000" dirty="0" smtClean="0"/>
          </a:p>
          <a:p>
            <a:endParaRPr lang="en-US" sz="2000" dirty="0" smtClean="0"/>
          </a:p>
          <a:p>
            <a:endParaRPr lang="en-US" sz="2000" dirty="0" smtClean="0"/>
          </a:p>
          <a:p>
            <a:endParaRPr lang="en-US" sz="2000" dirty="0" smtClean="0"/>
          </a:p>
          <a:p>
            <a:r>
              <a:rPr lang="en-US" sz="2000" dirty="0" smtClean="0"/>
              <a:t>Losing connectivity with the Principal</a:t>
            </a:r>
          </a:p>
          <a:p>
            <a:pPr lvl="1"/>
            <a:r>
              <a:rPr lang="en-US" sz="1800" dirty="0" smtClean="0"/>
              <a:t>Mirror has quorum with Witness</a:t>
            </a:r>
          </a:p>
          <a:p>
            <a:pPr lvl="1"/>
            <a:r>
              <a:rPr lang="en-US" sz="1800" dirty="0" smtClean="0"/>
              <a:t>Principal has lost connectivity with Witness and Mirror yet is still up and running</a:t>
            </a:r>
          </a:p>
          <a:p>
            <a:pPr lvl="1"/>
            <a:r>
              <a:rPr lang="en-US" sz="1800" dirty="0" smtClean="0"/>
              <a:t>Principal automatically shuts-down to avoid </a:t>
            </a:r>
            <a:r>
              <a:rPr lang="en-US" sz="1800" b="1" u="sng" dirty="0" smtClean="0"/>
              <a:t>split brain</a:t>
            </a:r>
          </a:p>
          <a:p>
            <a:pPr lvl="1"/>
            <a:r>
              <a:rPr lang="en-US" sz="1800" dirty="0" smtClean="0"/>
              <a:t>Mirror brought online as Principal</a:t>
            </a:r>
          </a:p>
          <a:p>
            <a:r>
              <a:rPr lang="en-US" sz="2000" dirty="0" smtClean="0"/>
              <a:t>If the Principal comes back online</a:t>
            </a:r>
          </a:p>
          <a:p>
            <a:pPr lvl="1"/>
            <a:r>
              <a:rPr lang="en-US" sz="1800" dirty="0" smtClean="0"/>
              <a:t>Attempt to synchronize and once synchronized back in HA state, as Mirror to new Principal</a:t>
            </a:r>
          </a:p>
        </p:txBody>
      </p:sp>
      <p:sp>
        <p:nvSpPr>
          <p:cNvPr id="780291" name="tower"/>
          <p:cNvSpPr>
            <a:spLocks noEditPoints="1" noChangeArrowheads="1"/>
          </p:cNvSpPr>
          <p:nvPr/>
        </p:nvSpPr>
        <p:spPr bwMode="auto">
          <a:xfrm>
            <a:off x="1981200" y="2181225"/>
            <a:ext cx="585788" cy="1116013"/>
          </a:xfrm>
          <a:custGeom>
            <a:avLst/>
            <a:gdLst>
              <a:gd name="T0" fmla="*/ 0 w 21600"/>
              <a:gd name="T1" fmla="*/ 2184 h 21600"/>
              <a:gd name="T2" fmla="*/ 6664 w 21600"/>
              <a:gd name="T3" fmla="*/ 0 h 21600"/>
              <a:gd name="T4" fmla="*/ 10800 w 21600"/>
              <a:gd name="T5" fmla="*/ 0 h 21600"/>
              <a:gd name="T6" fmla="*/ 21600 w 21600"/>
              <a:gd name="T7" fmla="*/ 0 h 21600"/>
              <a:gd name="T8" fmla="*/ 21600 w 21600"/>
              <a:gd name="T9" fmla="*/ 11649 h 21600"/>
              <a:gd name="T10" fmla="*/ 21600 w 21600"/>
              <a:gd name="T11" fmla="*/ 19416 h 21600"/>
              <a:gd name="T12" fmla="*/ 15166 w 21600"/>
              <a:gd name="T13" fmla="*/ 21600 h 21600"/>
              <a:gd name="T14" fmla="*/ 10570 w 21600"/>
              <a:gd name="T15" fmla="*/ 21600 h 21600"/>
              <a:gd name="T16" fmla="*/ 0 w 21600"/>
              <a:gd name="T17" fmla="*/ 21600 h 21600"/>
              <a:gd name="T18" fmla="*/ 0 w 21600"/>
              <a:gd name="T19" fmla="*/ 11528 h 21600"/>
              <a:gd name="T20" fmla="*/ 459 w 21600"/>
              <a:gd name="T21" fmla="*/ 22540 h 21600"/>
              <a:gd name="T22" fmla="*/ 21485 w 21600"/>
              <a:gd name="T23" fmla="*/ 2700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21600" h="21600" extrusionOk="0">
                <a:moveTo>
                  <a:pt x="0" y="2184"/>
                </a:moveTo>
                <a:lnTo>
                  <a:pt x="6664" y="0"/>
                </a:lnTo>
                <a:lnTo>
                  <a:pt x="10800" y="0"/>
                </a:lnTo>
                <a:lnTo>
                  <a:pt x="21600" y="0"/>
                </a:lnTo>
                <a:lnTo>
                  <a:pt x="21600" y="11649"/>
                </a:lnTo>
                <a:lnTo>
                  <a:pt x="21600" y="19416"/>
                </a:lnTo>
                <a:lnTo>
                  <a:pt x="15166" y="21600"/>
                </a:lnTo>
                <a:lnTo>
                  <a:pt x="10570" y="21600"/>
                </a:lnTo>
                <a:lnTo>
                  <a:pt x="0" y="21600"/>
                </a:lnTo>
                <a:lnTo>
                  <a:pt x="0" y="11528"/>
                </a:lnTo>
                <a:lnTo>
                  <a:pt x="0" y="2184"/>
                </a:lnTo>
                <a:close/>
              </a:path>
              <a:path w="21600" h="21600" extrusionOk="0">
                <a:moveTo>
                  <a:pt x="0" y="2184"/>
                </a:moveTo>
                <a:lnTo>
                  <a:pt x="0" y="2184"/>
                </a:lnTo>
                <a:lnTo>
                  <a:pt x="14706" y="2184"/>
                </a:lnTo>
                <a:lnTo>
                  <a:pt x="21600" y="0"/>
                </a:lnTo>
                <a:moveTo>
                  <a:pt x="0" y="2184"/>
                </a:moveTo>
                <a:lnTo>
                  <a:pt x="14706" y="2184"/>
                </a:lnTo>
                <a:lnTo>
                  <a:pt x="14706" y="5339"/>
                </a:lnTo>
                <a:lnTo>
                  <a:pt x="14706" y="17474"/>
                </a:lnTo>
                <a:lnTo>
                  <a:pt x="14706" y="21600"/>
                </a:lnTo>
                <a:moveTo>
                  <a:pt x="1149" y="3034"/>
                </a:moveTo>
                <a:lnTo>
                  <a:pt x="13328" y="3034"/>
                </a:lnTo>
                <a:lnTo>
                  <a:pt x="13328" y="3519"/>
                </a:lnTo>
                <a:lnTo>
                  <a:pt x="1149" y="3519"/>
                </a:lnTo>
                <a:lnTo>
                  <a:pt x="1149" y="3034"/>
                </a:lnTo>
                <a:moveTo>
                  <a:pt x="1149" y="4490"/>
                </a:moveTo>
                <a:lnTo>
                  <a:pt x="13328" y="4490"/>
                </a:lnTo>
                <a:lnTo>
                  <a:pt x="13328" y="4854"/>
                </a:lnTo>
                <a:lnTo>
                  <a:pt x="1149" y="4854"/>
                </a:lnTo>
                <a:lnTo>
                  <a:pt x="1149" y="4490"/>
                </a:lnTo>
                <a:moveTo>
                  <a:pt x="1149" y="5946"/>
                </a:moveTo>
                <a:lnTo>
                  <a:pt x="13328" y="5946"/>
                </a:lnTo>
                <a:lnTo>
                  <a:pt x="13328" y="6310"/>
                </a:lnTo>
                <a:lnTo>
                  <a:pt x="1149" y="6310"/>
                </a:lnTo>
                <a:lnTo>
                  <a:pt x="1149" y="5946"/>
                </a:lnTo>
              </a:path>
            </a:pathLst>
          </a:custGeom>
          <a:solidFill>
            <a:srgbClr val="FFC000"/>
          </a:solidFill>
          <a:ln w="9525">
            <a:solidFill>
              <a:srgbClr val="000000"/>
            </a:solidFill>
            <a:miter lim="800000"/>
            <a:headEnd/>
            <a:tailEnd/>
          </a:ln>
        </p:spPr>
        <p:txBody>
          <a:bodyPr wrap="none" anchor="ctr" anchorCtr="1"/>
          <a:lstStyle/>
          <a:p>
            <a:pPr>
              <a:defRPr/>
            </a:pPr>
            <a:endParaRPr lang="en-US" sz="3200" dirty="0">
              <a:solidFill>
                <a:schemeClr val="tx1"/>
              </a:solidFill>
              <a:latin typeface="Calibri" pitchFamily="34" charset="0"/>
            </a:endParaRPr>
          </a:p>
        </p:txBody>
      </p:sp>
      <p:sp>
        <p:nvSpPr>
          <p:cNvPr id="780292" name="computr3"/>
          <p:cNvSpPr>
            <a:spLocks noEditPoints="1" noChangeArrowheads="1"/>
          </p:cNvSpPr>
          <p:nvPr/>
        </p:nvSpPr>
        <p:spPr bwMode="auto">
          <a:xfrm>
            <a:off x="3857625" y="1579563"/>
            <a:ext cx="1114425" cy="727075"/>
          </a:xfrm>
          <a:custGeom>
            <a:avLst/>
            <a:gdLst>
              <a:gd name="T0" fmla="*/ 0 w 21600"/>
              <a:gd name="T1" fmla="*/ 10800 h 21600"/>
              <a:gd name="T2" fmla="*/ 10800 w 21600"/>
              <a:gd name="T3" fmla="*/ 0 h 21600"/>
              <a:gd name="T4" fmla="*/ 10800 w 21600"/>
              <a:gd name="T5" fmla="*/ 21600 h 21600"/>
              <a:gd name="T6" fmla="*/ 18135 w 21600"/>
              <a:gd name="T7" fmla="*/ 10800 h 21600"/>
              <a:gd name="T8" fmla="*/ 7811 w 21600"/>
              <a:gd name="T9" fmla="*/ 2584 h 21600"/>
              <a:gd name="T10" fmla="*/ 16359 w 21600"/>
              <a:gd name="T11" fmla="*/ 11764 h 21600"/>
            </a:gdLst>
            <a:ahLst/>
            <a:cxnLst>
              <a:cxn ang="0">
                <a:pos x="T0" y="T1"/>
              </a:cxn>
              <a:cxn ang="0">
                <a:pos x="T2" y="T3"/>
              </a:cxn>
              <a:cxn ang="0">
                <a:pos x="T4" y="T5"/>
              </a:cxn>
              <a:cxn ang="0">
                <a:pos x="T6" y="T7"/>
              </a:cxn>
            </a:cxnLst>
            <a:rect l="T8" t="T9" r="T10" b="T11"/>
            <a:pathLst>
              <a:path w="21600" h="21600" extrusionOk="0">
                <a:moveTo>
                  <a:pt x="18250" y="17743"/>
                </a:moveTo>
                <a:lnTo>
                  <a:pt x="17557" y="16971"/>
                </a:lnTo>
                <a:lnTo>
                  <a:pt x="5429" y="16971"/>
                </a:lnTo>
                <a:lnTo>
                  <a:pt x="4736" y="17743"/>
                </a:lnTo>
                <a:lnTo>
                  <a:pt x="18250" y="17743"/>
                </a:lnTo>
                <a:close/>
              </a:path>
              <a:path w="21600" h="21600" extrusionOk="0">
                <a:moveTo>
                  <a:pt x="18250" y="17743"/>
                </a:moveTo>
                <a:moveTo>
                  <a:pt x="19405" y="19131"/>
                </a:moveTo>
                <a:lnTo>
                  <a:pt x="18712" y="18360"/>
                </a:lnTo>
                <a:lnTo>
                  <a:pt x="4274" y="18360"/>
                </a:lnTo>
                <a:lnTo>
                  <a:pt x="3581" y="19131"/>
                </a:lnTo>
                <a:lnTo>
                  <a:pt x="19405" y="19131"/>
                </a:lnTo>
                <a:close/>
              </a:path>
              <a:path w="21600" h="21600" extrusionOk="0">
                <a:moveTo>
                  <a:pt x="19405" y="19131"/>
                </a:moveTo>
                <a:moveTo>
                  <a:pt x="20560" y="20520"/>
                </a:moveTo>
                <a:lnTo>
                  <a:pt x="19867" y="19749"/>
                </a:lnTo>
                <a:lnTo>
                  <a:pt x="3119" y="19749"/>
                </a:lnTo>
                <a:lnTo>
                  <a:pt x="2426" y="20520"/>
                </a:lnTo>
                <a:lnTo>
                  <a:pt x="20560" y="20520"/>
                </a:lnTo>
                <a:close/>
              </a:path>
              <a:path w="21600" h="21600" extrusionOk="0">
                <a:moveTo>
                  <a:pt x="20560" y="20520"/>
                </a:moveTo>
                <a:moveTo>
                  <a:pt x="4620" y="16971"/>
                </a:moveTo>
                <a:lnTo>
                  <a:pt x="5313" y="16200"/>
                </a:lnTo>
                <a:lnTo>
                  <a:pt x="7624" y="16200"/>
                </a:lnTo>
                <a:lnTo>
                  <a:pt x="7624" y="14194"/>
                </a:lnTo>
                <a:lnTo>
                  <a:pt x="5891" y="14194"/>
                </a:lnTo>
                <a:lnTo>
                  <a:pt x="5891" y="0"/>
                </a:lnTo>
                <a:lnTo>
                  <a:pt x="12013" y="0"/>
                </a:lnTo>
                <a:lnTo>
                  <a:pt x="18135" y="0"/>
                </a:lnTo>
                <a:lnTo>
                  <a:pt x="18135" y="10800"/>
                </a:lnTo>
                <a:lnTo>
                  <a:pt x="18135" y="14194"/>
                </a:lnTo>
                <a:lnTo>
                  <a:pt x="16402" y="14194"/>
                </a:lnTo>
                <a:lnTo>
                  <a:pt x="16402" y="16200"/>
                </a:lnTo>
                <a:lnTo>
                  <a:pt x="17788" y="16200"/>
                </a:lnTo>
                <a:lnTo>
                  <a:pt x="19059" y="17743"/>
                </a:lnTo>
                <a:lnTo>
                  <a:pt x="21022" y="19903"/>
                </a:lnTo>
                <a:lnTo>
                  <a:pt x="21253" y="20057"/>
                </a:lnTo>
                <a:lnTo>
                  <a:pt x="21369" y="20366"/>
                </a:lnTo>
                <a:lnTo>
                  <a:pt x="21600" y="20674"/>
                </a:lnTo>
                <a:lnTo>
                  <a:pt x="21600" y="20829"/>
                </a:lnTo>
                <a:lnTo>
                  <a:pt x="21600" y="20983"/>
                </a:lnTo>
                <a:lnTo>
                  <a:pt x="21600" y="21137"/>
                </a:lnTo>
                <a:lnTo>
                  <a:pt x="21600" y="21291"/>
                </a:lnTo>
                <a:lnTo>
                  <a:pt x="21484" y="21446"/>
                </a:lnTo>
                <a:lnTo>
                  <a:pt x="21369" y="21446"/>
                </a:lnTo>
                <a:lnTo>
                  <a:pt x="21138" y="21600"/>
                </a:lnTo>
                <a:lnTo>
                  <a:pt x="21022" y="21600"/>
                </a:lnTo>
                <a:lnTo>
                  <a:pt x="10973" y="21600"/>
                </a:lnTo>
                <a:lnTo>
                  <a:pt x="2079" y="21600"/>
                </a:lnTo>
                <a:lnTo>
                  <a:pt x="1848" y="21600"/>
                </a:lnTo>
                <a:lnTo>
                  <a:pt x="1733" y="21446"/>
                </a:lnTo>
                <a:lnTo>
                  <a:pt x="1617" y="21446"/>
                </a:lnTo>
                <a:lnTo>
                  <a:pt x="1502" y="21291"/>
                </a:lnTo>
                <a:lnTo>
                  <a:pt x="1386" y="21291"/>
                </a:lnTo>
                <a:lnTo>
                  <a:pt x="1386" y="21137"/>
                </a:lnTo>
                <a:lnTo>
                  <a:pt x="1386" y="20983"/>
                </a:lnTo>
                <a:lnTo>
                  <a:pt x="1386" y="20829"/>
                </a:lnTo>
                <a:lnTo>
                  <a:pt x="1502" y="20674"/>
                </a:lnTo>
                <a:lnTo>
                  <a:pt x="1617" y="20366"/>
                </a:lnTo>
                <a:lnTo>
                  <a:pt x="1733" y="20057"/>
                </a:lnTo>
                <a:lnTo>
                  <a:pt x="1964" y="19903"/>
                </a:lnTo>
                <a:lnTo>
                  <a:pt x="0" y="19903"/>
                </a:lnTo>
                <a:lnTo>
                  <a:pt x="0" y="10800"/>
                </a:lnTo>
                <a:lnTo>
                  <a:pt x="0" y="2777"/>
                </a:lnTo>
                <a:lnTo>
                  <a:pt x="4620" y="2777"/>
                </a:lnTo>
                <a:lnTo>
                  <a:pt x="4620" y="16971"/>
                </a:lnTo>
                <a:moveTo>
                  <a:pt x="4620" y="16971"/>
                </a:moveTo>
                <a:moveTo>
                  <a:pt x="4620" y="16971"/>
                </a:moveTo>
                <a:lnTo>
                  <a:pt x="4158" y="17434"/>
                </a:lnTo>
                <a:lnTo>
                  <a:pt x="2541" y="19286"/>
                </a:lnTo>
                <a:lnTo>
                  <a:pt x="1964" y="19903"/>
                </a:lnTo>
                <a:lnTo>
                  <a:pt x="4620" y="16971"/>
                </a:lnTo>
                <a:close/>
              </a:path>
              <a:path w="21600" h="21600" extrusionOk="0">
                <a:moveTo>
                  <a:pt x="7624" y="2314"/>
                </a:moveTo>
                <a:moveTo>
                  <a:pt x="16402" y="2314"/>
                </a:moveTo>
                <a:lnTo>
                  <a:pt x="16402" y="11880"/>
                </a:lnTo>
                <a:lnTo>
                  <a:pt x="7624" y="11880"/>
                </a:lnTo>
                <a:lnTo>
                  <a:pt x="7624" y="2314"/>
                </a:lnTo>
                <a:close/>
              </a:path>
              <a:path w="21600" h="21600" extrusionOk="0">
                <a:moveTo>
                  <a:pt x="578" y="4011"/>
                </a:moveTo>
                <a:moveTo>
                  <a:pt x="4043" y="4011"/>
                </a:moveTo>
                <a:lnTo>
                  <a:pt x="4043" y="4320"/>
                </a:lnTo>
                <a:lnTo>
                  <a:pt x="578" y="4320"/>
                </a:lnTo>
                <a:lnTo>
                  <a:pt x="578" y="4011"/>
                </a:lnTo>
                <a:close/>
                <a:moveTo>
                  <a:pt x="7624" y="14194"/>
                </a:moveTo>
                <a:lnTo>
                  <a:pt x="16402" y="14194"/>
                </a:lnTo>
                <a:lnTo>
                  <a:pt x="16402" y="16200"/>
                </a:lnTo>
                <a:lnTo>
                  <a:pt x="7624" y="16200"/>
                </a:lnTo>
              </a:path>
            </a:pathLst>
          </a:custGeom>
          <a:solidFill>
            <a:srgbClr val="FFC000"/>
          </a:solidFill>
          <a:ln w="9525">
            <a:solidFill>
              <a:srgbClr val="000000"/>
            </a:solidFill>
            <a:miter lim="800000"/>
            <a:headEnd/>
            <a:tailEnd/>
          </a:ln>
        </p:spPr>
        <p:txBody>
          <a:bodyPr wrap="none" anchor="ctr" anchorCtr="1"/>
          <a:lstStyle/>
          <a:p>
            <a:pPr>
              <a:defRPr/>
            </a:pPr>
            <a:endParaRPr lang="en-US" sz="3200" dirty="0" smtClean="0">
              <a:solidFill>
                <a:schemeClr val="tx1"/>
              </a:solidFill>
              <a:latin typeface="Calibri" pitchFamily="34" charset="0"/>
            </a:endParaRPr>
          </a:p>
          <a:p>
            <a:pPr>
              <a:defRPr/>
            </a:pPr>
            <a:endParaRPr lang="en-US" sz="3200" dirty="0" smtClean="0">
              <a:latin typeface="Calibri" pitchFamily="34" charset="0"/>
            </a:endParaRPr>
          </a:p>
          <a:p>
            <a:pPr>
              <a:defRPr/>
            </a:pPr>
            <a:endParaRPr lang="en-US" sz="3200" dirty="0" smtClean="0">
              <a:solidFill>
                <a:schemeClr val="tx1"/>
              </a:solidFill>
              <a:latin typeface="Calibri" pitchFamily="34" charset="0"/>
            </a:endParaRPr>
          </a:p>
          <a:p>
            <a:pPr>
              <a:defRPr/>
            </a:pPr>
            <a:r>
              <a:rPr lang="en-US" sz="3200" dirty="0" smtClean="0">
                <a:solidFill>
                  <a:schemeClr val="tx1"/>
                </a:solidFill>
                <a:latin typeface="Calibri" pitchFamily="34" charset="0"/>
              </a:rPr>
              <a:t>Witness</a:t>
            </a:r>
            <a:endParaRPr lang="en-US" sz="3200" dirty="0">
              <a:solidFill>
                <a:schemeClr val="tx1"/>
              </a:solidFill>
              <a:latin typeface="Calibri" pitchFamily="34" charset="0"/>
            </a:endParaRPr>
          </a:p>
        </p:txBody>
      </p:sp>
      <p:sp>
        <p:nvSpPr>
          <p:cNvPr id="780294" name="tower"/>
          <p:cNvSpPr>
            <a:spLocks noEditPoints="1" noChangeArrowheads="1"/>
          </p:cNvSpPr>
          <p:nvPr/>
        </p:nvSpPr>
        <p:spPr bwMode="auto">
          <a:xfrm>
            <a:off x="6211888" y="2181225"/>
            <a:ext cx="585787" cy="1116013"/>
          </a:xfrm>
          <a:custGeom>
            <a:avLst/>
            <a:gdLst>
              <a:gd name="T0" fmla="*/ 0 w 21600"/>
              <a:gd name="T1" fmla="*/ 2184 h 21600"/>
              <a:gd name="T2" fmla="*/ 6664 w 21600"/>
              <a:gd name="T3" fmla="*/ 0 h 21600"/>
              <a:gd name="T4" fmla="*/ 10800 w 21600"/>
              <a:gd name="T5" fmla="*/ 0 h 21600"/>
              <a:gd name="T6" fmla="*/ 21600 w 21600"/>
              <a:gd name="T7" fmla="*/ 0 h 21600"/>
              <a:gd name="T8" fmla="*/ 21600 w 21600"/>
              <a:gd name="T9" fmla="*/ 11649 h 21600"/>
              <a:gd name="T10" fmla="*/ 21600 w 21600"/>
              <a:gd name="T11" fmla="*/ 19416 h 21600"/>
              <a:gd name="T12" fmla="*/ 15166 w 21600"/>
              <a:gd name="T13" fmla="*/ 21600 h 21600"/>
              <a:gd name="T14" fmla="*/ 10570 w 21600"/>
              <a:gd name="T15" fmla="*/ 21600 h 21600"/>
              <a:gd name="T16" fmla="*/ 0 w 21600"/>
              <a:gd name="T17" fmla="*/ 21600 h 21600"/>
              <a:gd name="T18" fmla="*/ 0 w 21600"/>
              <a:gd name="T19" fmla="*/ 11528 h 21600"/>
              <a:gd name="T20" fmla="*/ 459 w 21600"/>
              <a:gd name="T21" fmla="*/ 22540 h 21600"/>
              <a:gd name="T22" fmla="*/ 21485 w 21600"/>
              <a:gd name="T23" fmla="*/ 2700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21600" h="21600" extrusionOk="0">
                <a:moveTo>
                  <a:pt x="0" y="2184"/>
                </a:moveTo>
                <a:lnTo>
                  <a:pt x="6664" y="0"/>
                </a:lnTo>
                <a:lnTo>
                  <a:pt x="10800" y="0"/>
                </a:lnTo>
                <a:lnTo>
                  <a:pt x="21600" y="0"/>
                </a:lnTo>
                <a:lnTo>
                  <a:pt x="21600" y="11649"/>
                </a:lnTo>
                <a:lnTo>
                  <a:pt x="21600" y="19416"/>
                </a:lnTo>
                <a:lnTo>
                  <a:pt x="15166" y="21600"/>
                </a:lnTo>
                <a:lnTo>
                  <a:pt x="10570" y="21600"/>
                </a:lnTo>
                <a:lnTo>
                  <a:pt x="0" y="21600"/>
                </a:lnTo>
                <a:lnTo>
                  <a:pt x="0" y="11528"/>
                </a:lnTo>
                <a:lnTo>
                  <a:pt x="0" y="2184"/>
                </a:lnTo>
                <a:close/>
              </a:path>
              <a:path w="21600" h="21600" extrusionOk="0">
                <a:moveTo>
                  <a:pt x="0" y="2184"/>
                </a:moveTo>
                <a:lnTo>
                  <a:pt x="0" y="2184"/>
                </a:lnTo>
                <a:lnTo>
                  <a:pt x="14706" y="2184"/>
                </a:lnTo>
                <a:lnTo>
                  <a:pt x="21600" y="0"/>
                </a:lnTo>
                <a:moveTo>
                  <a:pt x="0" y="2184"/>
                </a:moveTo>
                <a:lnTo>
                  <a:pt x="14706" y="2184"/>
                </a:lnTo>
                <a:lnTo>
                  <a:pt x="14706" y="5339"/>
                </a:lnTo>
                <a:lnTo>
                  <a:pt x="14706" y="17474"/>
                </a:lnTo>
                <a:lnTo>
                  <a:pt x="14706" y="21600"/>
                </a:lnTo>
                <a:moveTo>
                  <a:pt x="1149" y="3034"/>
                </a:moveTo>
                <a:lnTo>
                  <a:pt x="13328" y="3034"/>
                </a:lnTo>
                <a:lnTo>
                  <a:pt x="13328" y="3519"/>
                </a:lnTo>
                <a:lnTo>
                  <a:pt x="1149" y="3519"/>
                </a:lnTo>
                <a:lnTo>
                  <a:pt x="1149" y="3034"/>
                </a:lnTo>
                <a:moveTo>
                  <a:pt x="1149" y="4490"/>
                </a:moveTo>
                <a:lnTo>
                  <a:pt x="13328" y="4490"/>
                </a:lnTo>
                <a:lnTo>
                  <a:pt x="13328" y="4854"/>
                </a:lnTo>
                <a:lnTo>
                  <a:pt x="1149" y="4854"/>
                </a:lnTo>
                <a:lnTo>
                  <a:pt x="1149" y="4490"/>
                </a:lnTo>
                <a:moveTo>
                  <a:pt x="1149" y="5946"/>
                </a:moveTo>
                <a:lnTo>
                  <a:pt x="13328" y="5946"/>
                </a:lnTo>
                <a:lnTo>
                  <a:pt x="13328" y="6310"/>
                </a:lnTo>
                <a:lnTo>
                  <a:pt x="1149" y="6310"/>
                </a:lnTo>
                <a:lnTo>
                  <a:pt x="1149" y="5946"/>
                </a:lnTo>
              </a:path>
            </a:pathLst>
          </a:custGeom>
          <a:solidFill>
            <a:srgbClr val="FFC000"/>
          </a:solidFill>
          <a:ln w="9525">
            <a:solidFill>
              <a:srgbClr val="000000"/>
            </a:solidFill>
            <a:miter lim="800000"/>
            <a:headEnd/>
            <a:tailEnd/>
          </a:ln>
        </p:spPr>
        <p:txBody>
          <a:bodyPr wrap="none" anchor="ctr" anchorCtr="1"/>
          <a:lstStyle/>
          <a:p>
            <a:pPr>
              <a:defRPr/>
            </a:pPr>
            <a:endParaRPr lang="en-US" sz="3200" dirty="0">
              <a:solidFill>
                <a:schemeClr val="tx1"/>
              </a:solidFill>
              <a:latin typeface="Calibri" pitchFamily="34" charset="0"/>
            </a:endParaRPr>
          </a:p>
        </p:txBody>
      </p:sp>
      <p:sp>
        <p:nvSpPr>
          <p:cNvPr id="27655" name="Line 7"/>
          <p:cNvSpPr>
            <a:spLocks noChangeShapeType="1"/>
          </p:cNvSpPr>
          <p:nvPr/>
        </p:nvSpPr>
        <p:spPr bwMode="auto">
          <a:xfrm>
            <a:off x="2235200" y="1566863"/>
            <a:ext cx="2089150" cy="1903412"/>
          </a:xfrm>
          <a:prstGeom prst="line">
            <a:avLst/>
          </a:prstGeom>
          <a:noFill/>
          <a:ln w="25400">
            <a:solidFill>
              <a:schemeClr val="tx1"/>
            </a:solidFill>
            <a:round/>
            <a:headEnd/>
            <a:tailEnd/>
          </a:ln>
        </p:spPr>
        <p:txBody>
          <a:bodyPr>
            <a:spAutoFit/>
          </a:bodyPr>
          <a:lstStyle/>
          <a:p>
            <a:endParaRPr lang="en-US"/>
          </a:p>
        </p:txBody>
      </p:sp>
      <p:sp>
        <p:nvSpPr>
          <p:cNvPr id="8" name="Text Box 8"/>
          <p:cNvSpPr txBox="1">
            <a:spLocks noChangeArrowheads="1"/>
          </p:cNvSpPr>
          <p:nvPr/>
        </p:nvSpPr>
        <p:spPr bwMode="auto">
          <a:xfrm>
            <a:off x="1296968" y="3352800"/>
            <a:ext cx="1757363" cy="535531"/>
          </a:xfrm>
          <a:prstGeom prst="rect">
            <a:avLst/>
          </a:prstGeom>
          <a:noFill/>
          <a:ln w="9525" algn="ctr">
            <a:noFill/>
            <a:miter lim="800000"/>
            <a:headEnd/>
            <a:tailEnd/>
          </a:ln>
        </p:spPr>
        <p:txBody>
          <a:bodyPr>
            <a:spAutoFit/>
          </a:bodyPr>
          <a:lstStyle/>
          <a:p>
            <a:pPr>
              <a:spcBef>
                <a:spcPct val="50000"/>
              </a:spcBef>
            </a:pPr>
            <a:r>
              <a:rPr lang="en-US" sz="3200" dirty="0" smtClean="0">
                <a:solidFill>
                  <a:schemeClr val="tx1"/>
                </a:solidFill>
                <a:latin typeface="Calibri" pitchFamily="34" charset="0"/>
              </a:rPr>
              <a:t>Mirror</a:t>
            </a:r>
            <a:endParaRPr lang="en-US" sz="3200" dirty="0">
              <a:solidFill>
                <a:schemeClr val="tx1"/>
              </a:solidFill>
              <a:latin typeface="Calibri" pitchFamily="34" charset="0"/>
            </a:endParaRPr>
          </a:p>
        </p:txBody>
      </p:sp>
      <p:sp>
        <p:nvSpPr>
          <p:cNvPr id="9" name="Text Box 8"/>
          <p:cNvSpPr txBox="1">
            <a:spLocks noChangeArrowheads="1"/>
          </p:cNvSpPr>
          <p:nvPr/>
        </p:nvSpPr>
        <p:spPr bwMode="auto">
          <a:xfrm>
            <a:off x="5638800" y="3354931"/>
            <a:ext cx="1757363" cy="535531"/>
          </a:xfrm>
          <a:prstGeom prst="rect">
            <a:avLst/>
          </a:prstGeom>
          <a:noFill/>
          <a:ln w="9525" algn="ctr">
            <a:noFill/>
            <a:miter lim="800000"/>
            <a:headEnd/>
            <a:tailEnd/>
          </a:ln>
        </p:spPr>
        <p:txBody>
          <a:bodyPr>
            <a:spAutoFit/>
          </a:bodyPr>
          <a:lstStyle/>
          <a:p>
            <a:pPr>
              <a:spcBef>
                <a:spcPct val="50000"/>
              </a:spcBef>
            </a:pPr>
            <a:r>
              <a:rPr lang="en-US" sz="3200" dirty="0" smtClean="0">
                <a:solidFill>
                  <a:schemeClr val="tx1"/>
                </a:solidFill>
                <a:latin typeface="Calibri" pitchFamily="34" charset="0"/>
              </a:rPr>
              <a:t>Principal</a:t>
            </a:r>
            <a:endParaRPr lang="en-US" sz="3200" dirty="0">
              <a:solidFill>
                <a:schemeClr val="tx1"/>
              </a:solidFill>
              <a:latin typeface="Calibri" pitchFamily="34" charset="0"/>
            </a:endParaRPr>
          </a:p>
        </p:txBody>
      </p:sp>
      <p:sp>
        <p:nvSpPr>
          <p:cNvPr id="10" name="Text Box 8"/>
          <p:cNvSpPr txBox="1">
            <a:spLocks noChangeArrowheads="1"/>
          </p:cNvSpPr>
          <p:nvPr/>
        </p:nvSpPr>
        <p:spPr bwMode="auto">
          <a:xfrm>
            <a:off x="5640368" y="3352800"/>
            <a:ext cx="1757363" cy="535531"/>
          </a:xfrm>
          <a:prstGeom prst="rect">
            <a:avLst/>
          </a:prstGeom>
          <a:noFill/>
          <a:ln w="9525" algn="ctr">
            <a:noFill/>
            <a:miter lim="800000"/>
            <a:headEnd/>
            <a:tailEnd/>
          </a:ln>
        </p:spPr>
        <p:txBody>
          <a:bodyPr>
            <a:spAutoFit/>
          </a:bodyPr>
          <a:lstStyle/>
          <a:p>
            <a:pPr>
              <a:spcBef>
                <a:spcPct val="50000"/>
              </a:spcBef>
            </a:pPr>
            <a:r>
              <a:rPr lang="en-US" sz="3200" dirty="0" smtClean="0">
                <a:solidFill>
                  <a:schemeClr val="tx1"/>
                </a:solidFill>
                <a:latin typeface="Calibri" pitchFamily="34" charset="0"/>
              </a:rPr>
              <a:t>Mirror</a:t>
            </a:r>
            <a:endParaRPr lang="en-US" sz="3200" dirty="0">
              <a:solidFill>
                <a:schemeClr val="tx1"/>
              </a:solidFill>
              <a:latin typeface="Calibri" pitchFamily="34" charset="0"/>
            </a:endParaRPr>
          </a:p>
        </p:txBody>
      </p:sp>
      <p:sp>
        <p:nvSpPr>
          <p:cNvPr id="11" name="Text Box 8"/>
          <p:cNvSpPr txBox="1">
            <a:spLocks noChangeArrowheads="1"/>
          </p:cNvSpPr>
          <p:nvPr/>
        </p:nvSpPr>
        <p:spPr bwMode="auto">
          <a:xfrm>
            <a:off x="1295400" y="3354931"/>
            <a:ext cx="1757363" cy="535531"/>
          </a:xfrm>
          <a:prstGeom prst="rect">
            <a:avLst/>
          </a:prstGeom>
          <a:noFill/>
          <a:ln w="9525" algn="ctr">
            <a:noFill/>
            <a:miter lim="800000"/>
            <a:headEnd/>
            <a:tailEnd/>
          </a:ln>
        </p:spPr>
        <p:txBody>
          <a:bodyPr>
            <a:spAutoFit/>
          </a:bodyPr>
          <a:lstStyle/>
          <a:p>
            <a:pPr>
              <a:spcBef>
                <a:spcPct val="50000"/>
              </a:spcBef>
            </a:pPr>
            <a:r>
              <a:rPr lang="en-US" sz="3200" dirty="0" smtClean="0">
                <a:solidFill>
                  <a:schemeClr val="tx1"/>
                </a:solidFill>
                <a:latin typeface="Calibri" pitchFamily="34" charset="0"/>
              </a:rPr>
              <a:t>Principal</a:t>
            </a:r>
            <a:endParaRPr lang="en-US" sz="3200" dirty="0">
              <a:solidFill>
                <a:schemeClr val="tx1"/>
              </a:solidFill>
              <a:latin typeface="Calibri" pitchFamily="34" charset="0"/>
            </a:endParaRPr>
          </a:p>
        </p:txBody>
      </p:sp>
      <p:sp>
        <p:nvSpPr>
          <p:cNvPr id="12"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28</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655"/>
                                        </p:tgtEl>
                                        <p:attrNameLst>
                                          <p:attrName>style.visibility</p:attrName>
                                        </p:attrNameLst>
                                      </p:cBhvr>
                                      <p:to>
                                        <p:strVal val="visible"/>
                                      </p:to>
                                    </p:set>
                                  </p:childTnLst>
                                </p:cTn>
                              </p:par>
                              <p:par>
                                <p:cTn id="7" presetID="10"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animEffect transition="in" filter="fade">
                                      <p:cBhvr>
                                        <p:cTn id="9" dur="2000"/>
                                        <p:tgtEl>
                                          <p:spTgt spid="9"/>
                                        </p:tgtEl>
                                      </p:cBhvr>
                                    </p:animEffect>
                                  </p:childTnLst>
                                </p:cTn>
                              </p:par>
                              <p:par>
                                <p:cTn id="10" presetID="10" presetClass="exit" presetSubtype="0" fill="hold" grpId="0" nodeType="withEffect">
                                  <p:stCondLst>
                                    <p:cond delay="0"/>
                                  </p:stCondLst>
                                  <p:childTnLst>
                                    <p:animEffect transition="out" filter="fade">
                                      <p:cBhvr>
                                        <p:cTn id="11" dur="2000"/>
                                        <p:tgtEl>
                                          <p:spTgt spid="10"/>
                                        </p:tgtEl>
                                      </p:cBhvr>
                                    </p:animEffect>
                                    <p:set>
                                      <p:cBhvr>
                                        <p:cTn id="12" dur="1" fill="hold">
                                          <p:stCondLst>
                                            <p:cond delay="1999"/>
                                          </p:stCondLst>
                                        </p:cTn>
                                        <p:tgtEl>
                                          <p:spTgt spid="10"/>
                                        </p:tgtEl>
                                        <p:attrNameLst>
                                          <p:attrName>style.visibility</p:attrName>
                                        </p:attrNameLst>
                                      </p:cBhvr>
                                      <p:to>
                                        <p:strVal val="hidden"/>
                                      </p:to>
                                    </p:set>
                                  </p:childTnLst>
                                </p:cTn>
                              </p:par>
                              <p:par>
                                <p:cTn id="13" presetID="10" presetClass="exit" presetSubtype="0" fill="hold" grpId="0" nodeType="withEffect">
                                  <p:stCondLst>
                                    <p:cond delay="0"/>
                                  </p:stCondLst>
                                  <p:childTnLst>
                                    <p:animEffect transition="out" filter="fade">
                                      <p:cBhvr>
                                        <p:cTn id="14" dur="2000"/>
                                        <p:tgtEl>
                                          <p:spTgt spid="11"/>
                                        </p:tgtEl>
                                      </p:cBhvr>
                                    </p:animEffect>
                                    <p:set>
                                      <p:cBhvr>
                                        <p:cTn id="15" dur="1" fill="hold">
                                          <p:stCondLst>
                                            <p:cond delay="1999"/>
                                          </p:stCondLst>
                                        </p:cTn>
                                        <p:tgtEl>
                                          <p:spTgt spid="11"/>
                                        </p:tgtEl>
                                        <p:attrNameLst>
                                          <p:attrName>style.visibility</p:attrName>
                                        </p:attrNameLst>
                                      </p:cBhvr>
                                      <p:to>
                                        <p:strVal val="hidden"/>
                                      </p:to>
                                    </p:set>
                                  </p:childTnLst>
                                </p:cTn>
                              </p:par>
                              <p:par>
                                <p:cTn id="16" presetID="1" presetClass="entr" presetSubtype="0" fill="hold" nodeType="withEffect">
                                  <p:stCondLst>
                                    <p:cond delay="0"/>
                                  </p:stCondLst>
                                  <p:childTnLst>
                                    <p:set>
                                      <p:cBhvr>
                                        <p:cTn id="17" dur="1" fill="hold">
                                          <p:stCondLst>
                                            <p:cond delay="0"/>
                                          </p:stCondLst>
                                        </p:cTn>
                                        <p:tgtEl>
                                          <p:spTgt spid="780293">
                                            <p:txEl>
                                              <p:pRg st="8" end="8"/>
                                            </p:txEl>
                                          </p:spTgt>
                                        </p:tgtEl>
                                        <p:attrNameLst>
                                          <p:attrName>style.visibility</p:attrName>
                                        </p:attrNameLst>
                                      </p:cBhvr>
                                      <p:to>
                                        <p:strVal val="visible"/>
                                      </p:to>
                                    </p:set>
                                  </p:childTnLst>
                                </p:cTn>
                              </p:par>
                              <p:par>
                                <p:cTn id="18" presetID="1" presetClass="entr" presetSubtype="0" fill="hold" nodeType="withEffect">
                                  <p:stCondLst>
                                    <p:cond delay="0"/>
                                  </p:stCondLst>
                                  <p:childTnLst>
                                    <p:set>
                                      <p:cBhvr>
                                        <p:cTn id="19" dur="1" fill="hold">
                                          <p:stCondLst>
                                            <p:cond delay="0"/>
                                          </p:stCondLst>
                                        </p:cTn>
                                        <p:tgtEl>
                                          <p:spTgt spid="780293">
                                            <p:txEl>
                                              <p:pRg st="9" end="9"/>
                                            </p:txEl>
                                          </p:spTgt>
                                        </p:tgtEl>
                                        <p:attrNameLst>
                                          <p:attrName>style.visibility</p:attrName>
                                        </p:attrNameLst>
                                      </p:cBhvr>
                                      <p:to>
                                        <p:strVal val="visible"/>
                                      </p:to>
                                    </p:set>
                                  </p:childTnLst>
                                </p:cTn>
                              </p:par>
                              <p:par>
                                <p:cTn id="20" presetID="1" presetClass="entr" presetSubtype="0" fill="hold" nodeType="withEffect">
                                  <p:stCondLst>
                                    <p:cond delay="0"/>
                                  </p:stCondLst>
                                  <p:childTnLst>
                                    <p:set>
                                      <p:cBhvr>
                                        <p:cTn id="21" dur="1" fill="hold">
                                          <p:stCondLst>
                                            <p:cond delay="0"/>
                                          </p:stCondLst>
                                        </p:cTn>
                                        <p:tgtEl>
                                          <p:spTgt spid="780293">
                                            <p:txEl>
                                              <p:pRg st="10" end="10"/>
                                            </p:txEl>
                                          </p:spTgt>
                                        </p:tgtEl>
                                        <p:attrNameLst>
                                          <p:attrName>style.visibility</p:attrName>
                                        </p:attrNameLst>
                                      </p:cBhvr>
                                      <p:to>
                                        <p:strVal val="visible"/>
                                      </p:to>
                                    </p:set>
                                  </p:childTnLst>
                                </p:cTn>
                              </p:par>
                              <p:par>
                                <p:cTn id="22" presetID="1" presetClass="entr" presetSubtype="0" fill="hold" nodeType="withEffect">
                                  <p:stCondLst>
                                    <p:cond delay="0"/>
                                  </p:stCondLst>
                                  <p:childTnLst>
                                    <p:set>
                                      <p:cBhvr>
                                        <p:cTn id="23" dur="1" fill="hold">
                                          <p:stCondLst>
                                            <p:cond delay="0"/>
                                          </p:stCondLst>
                                        </p:cTn>
                                        <p:tgtEl>
                                          <p:spTgt spid="780293">
                                            <p:txEl>
                                              <p:pRg st="11" end="11"/>
                                            </p:txEl>
                                          </p:spTgt>
                                        </p:tgtEl>
                                        <p:attrNameLst>
                                          <p:attrName>style.visibility</p:attrName>
                                        </p:attrNameLst>
                                      </p:cBhvr>
                                      <p:to>
                                        <p:strVal val="visible"/>
                                      </p:to>
                                    </p:set>
                                  </p:childTnLst>
                                </p:cTn>
                              </p:par>
                              <p:par>
                                <p:cTn id="24" presetID="1" presetClass="entr" presetSubtype="0" fill="hold" nodeType="withEffect">
                                  <p:stCondLst>
                                    <p:cond delay="0"/>
                                  </p:stCondLst>
                                  <p:childTnLst>
                                    <p:set>
                                      <p:cBhvr>
                                        <p:cTn id="25" dur="1" fill="hold">
                                          <p:stCondLst>
                                            <p:cond delay="0"/>
                                          </p:stCondLst>
                                        </p:cTn>
                                        <p:tgtEl>
                                          <p:spTgt spid="780293">
                                            <p:txEl>
                                              <p:pRg st="12" end="12"/>
                                            </p:txEl>
                                          </p:spTgt>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nodeType="clickEffect">
                                  <p:stCondLst>
                                    <p:cond delay="0"/>
                                  </p:stCondLst>
                                  <p:childTnLst>
                                    <p:set>
                                      <p:cBhvr>
                                        <p:cTn id="29" dur="1" fill="hold">
                                          <p:stCondLst>
                                            <p:cond delay="0"/>
                                          </p:stCondLst>
                                        </p:cTn>
                                        <p:tgtEl>
                                          <p:spTgt spid="780293">
                                            <p:txEl>
                                              <p:pRg st="13" end="13"/>
                                            </p:txEl>
                                          </p:spTgt>
                                        </p:tgtEl>
                                        <p:attrNameLst>
                                          <p:attrName>style.visibility</p:attrName>
                                        </p:attrNameLst>
                                      </p:cBhvr>
                                      <p:to>
                                        <p:strVal val="visible"/>
                                      </p:to>
                                    </p:set>
                                  </p:childTnLst>
                                </p:cTn>
                              </p:par>
                              <p:par>
                                <p:cTn id="30" presetID="1" presetClass="entr" presetSubtype="0" fill="hold" nodeType="withEffect">
                                  <p:stCondLst>
                                    <p:cond delay="0"/>
                                  </p:stCondLst>
                                  <p:childTnLst>
                                    <p:set>
                                      <p:cBhvr>
                                        <p:cTn id="31" dur="1" fill="hold">
                                          <p:stCondLst>
                                            <p:cond delay="0"/>
                                          </p:stCondLst>
                                        </p:cTn>
                                        <p:tgtEl>
                                          <p:spTgt spid="780293">
                                            <p:txEl>
                                              <p:pRg st="14" end="14"/>
                                            </p:txEl>
                                          </p:spTgt>
                                        </p:tgtEl>
                                        <p:attrNameLst>
                                          <p:attrName>style.visibility</p:attrName>
                                        </p:attrNameLst>
                                      </p:cBhvr>
                                      <p:to>
                                        <p:strVal val="visible"/>
                                      </p:to>
                                    </p:set>
                                  </p:childTnLst>
                                </p:cTn>
                              </p:par>
                              <p:par>
                                <p:cTn id="32" presetID="10" presetClass="entr" presetSubtype="0" fill="hold" grpId="0"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2000"/>
                                        <p:tgtEl>
                                          <p:spTgt spid="8"/>
                                        </p:tgtEl>
                                      </p:cBhvr>
                                    </p:animEffect>
                                  </p:childTnLst>
                                </p:cTn>
                              </p:par>
                              <p:par>
                                <p:cTn id="35" presetID="1" presetClass="exit" presetSubtype="0" fill="hold" grpId="1" nodeType="withEffect">
                                  <p:stCondLst>
                                    <p:cond delay="0"/>
                                  </p:stCondLst>
                                  <p:childTnLst>
                                    <p:set>
                                      <p:cBhvr>
                                        <p:cTn id="36" dur="1" fill="hold">
                                          <p:stCondLst>
                                            <p:cond delay="0"/>
                                          </p:stCondLst>
                                        </p:cTn>
                                        <p:tgtEl>
                                          <p:spTgt spid="2765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5" grpId="0" animBg="1"/>
      <p:bldP spid="27655" grpId="1" animBg="1"/>
      <p:bldP spid="8" grpId="0"/>
      <p:bldP spid="9" grpId="0"/>
      <p:bldP spid="10" grpId="0"/>
      <p:bldP spid="1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1314" name="Rectangle 2"/>
          <p:cNvSpPr>
            <a:spLocks noGrp="1" noChangeAspect="1" noChangeArrowheads="1"/>
          </p:cNvSpPr>
          <p:nvPr>
            <p:ph type="title"/>
          </p:nvPr>
        </p:nvSpPr>
        <p:spPr/>
        <p:txBody>
          <a:bodyPr/>
          <a:lstStyle/>
          <a:p>
            <a:r>
              <a:rPr lang="en-US" smtClean="0"/>
              <a:t>Mirror Loses Connectivity</a:t>
            </a:r>
            <a:endParaRPr lang="en-US" dirty="0" smtClean="0"/>
          </a:p>
        </p:txBody>
      </p:sp>
      <p:sp>
        <p:nvSpPr>
          <p:cNvPr id="781317" name="Rectangle 5"/>
          <p:cNvSpPr>
            <a:spLocks noGrp="1" noChangeAspect="1" noChangeArrowheads="1"/>
          </p:cNvSpPr>
          <p:nvPr>
            <p:ph idx="1"/>
          </p:nvPr>
        </p:nvSpPr>
        <p:spPr/>
        <p:txBody>
          <a:bodyPr/>
          <a:lstStyle/>
          <a:p>
            <a:endParaRPr lang="en-US" sz="2000" dirty="0" smtClean="0"/>
          </a:p>
          <a:p>
            <a:endParaRPr lang="en-US" sz="2000" dirty="0" smtClean="0"/>
          </a:p>
          <a:p>
            <a:endParaRPr lang="en-US" sz="2000" dirty="0" smtClean="0"/>
          </a:p>
          <a:p>
            <a:endParaRPr lang="en-US" sz="2000" dirty="0" smtClean="0"/>
          </a:p>
          <a:p>
            <a:endParaRPr lang="en-US" sz="2000" dirty="0" smtClean="0"/>
          </a:p>
          <a:p>
            <a:endParaRPr lang="en-US" sz="2000" dirty="0" smtClean="0"/>
          </a:p>
          <a:p>
            <a:endParaRPr lang="en-US" sz="2000" dirty="0" smtClean="0"/>
          </a:p>
          <a:p>
            <a:endParaRPr lang="en-US" sz="2000" dirty="0" smtClean="0"/>
          </a:p>
          <a:p>
            <a:r>
              <a:rPr lang="en-US" sz="2000" dirty="0" smtClean="0"/>
              <a:t>Witness and Principal should ALWAYS be able to communicate:</a:t>
            </a:r>
          </a:p>
          <a:p>
            <a:pPr lvl="1"/>
            <a:r>
              <a:rPr lang="en-US" sz="1800" dirty="0" smtClean="0"/>
              <a:t>Principal always services client requests</a:t>
            </a:r>
          </a:p>
          <a:p>
            <a:pPr lvl="1"/>
            <a:r>
              <a:rPr lang="en-US" sz="1800" dirty="0" smtClean="0"/>
              <a:t>If site connectivity occurs witness will hold quorum with Principal until Mirror available</a:t>
            </a:r>
          </a:p>
          <a:p>
            <a:r>
              <a:rPr lang="en-US" sz="2000" dirty="0" smtClean="0"/>
              <a:t>If connectivity is good then location of Witness is not as critical</a:t>
            </a:r>
          </a:p>
        </p:txBody>
      </p:sp>
      <p:sp>
        <p:nvSpPr>
          <p:cNvPr id="781315" name="tower"/>
          <p:cNvSpPr>
            <a:spLocks noEditPoints="1" noChangeArrowheads="1"/>
          </p:cNvSpPr>
          <p:nvPr/>
        </p:nvSpPr>
        <p:spPr bwMode="auto">
          <a:xfrm>
            <a:off x="1981200" y="2181225"/>
            <a:ext cx="585788" cy="1116013"/>
          </a:xfrm>
          <a:custGeom>
            <a:avLst/>
            <a:gdLst>
              <a:gd name="T0" fmla="*/ 0 w 21600"/>
              <a:gd name="T1" fmla="*/ 2184 h 21600"/>
              <a:gd name="T2" fmla="*/ 6664 w 21600"/>
              <a:gd name="T3" fmla="*/ 0 h 21600"/>
              <a:gd name="T4" fmla="*/ 10800 w 21600"/>
              <a:gd name="T5" fmla="*/ 0 h 21600"/>
              <a:gd name="T6" fmla="*/ 21600 w 21600"/>
              <a:gd name="T7" fmla="*/ 0 h 21600"/>
              <a:gd name="T8" fmla="*/ 21600 w 21600"/>
              <a:gd name="T9" fmla="*/ 11649 h 21600"/>
              <a:gd name="T10" fmla="*/ 21600 w 21600"/>
              <a:gd name="T11" fmla="*/ 19416 h 21600"/>
              <a:gd name="T12" fmla="*/ 15166 w 21600"/>
              <a:gd name="T13" fmla="*/ 21600 h 21600"/>
              <a:gd name="T14" fmla="*/ 10570 w 21600"/>
              <a:gd name="T15" fmla="*/ 21600 h 21600"/>
              <a:gd name="T16" fmla="*/ 0 w 21600"/>
              <a:gd name="T17" fmla="*/ 21600 h 21600"/>
              <a:gd name="T18" fmla="*/ 0 w 21600"/>
              <a:gd name="T19" fmla="*/ 11528 h 21600"/>
              <a:gd name="T20" fmla="*/ 459 w 21600"/>
              <a:gd name="T21" fmla="*/ 22540 h 21600"/>
              <a:gd name="T22" fmla="*/ 21485 w 21600"/>
              <a:gd name="T23" fmla="*/ 2700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21600" h="21600" extrusionOk="0">
                <a:moveTo>
                  <a:pt x="0" y="2184"/>
                </a:moveTo>
                <a:lnTo>
                  <a:pt x="6664" y="0"/>
                </a:lnTo>
                <a:lnTo>
                  <a:pt x="10800" y="0"/>
                </a:lnTo>
                <a:lnTo>
                  <a:pt x="21600" y="0"/>
                </a:lnTo>
                <a:lnTo>
                  <a:pt x="21600" y="11649"/>
                </a:lnTo>
                <a:lnTo>
                  <a:pt x="21600" y="19416"/>
                </a:lnTo>
                <a:lnTo>
                  <a:pt x="15166" y="21600"/>
                </a:lnTo>
                <a:lnTo>
                  <a:pt x="10570" y="21600"/>
                </a:lnTo>
                <a:lnTo>
                  <a:pt x="0" y="21600"/>
                </a:lnTo>
                <a:lnTo>
                  <a:pt x="0" y="11528"/>
                </a:lnTo>
                <a:lnTo>
                  <a:pt x="0" y="2184"/>
                </a:lnTo>
                <a:close/>
              </a:path>
              <a:path w="21600" h="21600" extrusionOk="0">
                <a:moveTo>
                  <a:pt x="0" y="2184"/>
                </a:moveTo>
                <a:lnTo>
                  <a:pt x="0" y="2184"/>
                </a:lnTo>
                <a:lnTo>
                  <a:pt x="14706" y="2184"/>
                </a:lnTo>
                <a:lnTo>
                  <a:pt x="21600" y="0"/>
                </a:lnTo>
                <a:moveTo>
                  <a:pt x="0" y="2184"/>
                </a:moveTo>
                <a:lnTo>
                  <a:pt x="14706" y="2184"/>
                </a:lnTo>
                <a:lnTo>
                  <a:pt x="14706" y="5339"/>
                </a:lnTo>
                <a:lnTo>
                  <a:pt x="14706" y="17474"/>
                </a:lnTo>
                <a:lnTo>
                  <a:pt x="14706" y="21600"/>
                </a:lnTo>
                <a:moveTo>
                  <a:pt x="1149" y="3034"/>
                </a:moveTo>
                <a:lnTo>
                  <a:pt x="13328" y="3034"/>
                </a:lnTo>
                <a:lnTo>
                  <a:pt x="13328" y="3519"/>
                </a:lnTo>
                <a:lnTo>
                  <a:pt x="1149" y="3519"/>
                </a:lnTo>
                <a:lnTo>
                  <a:pt x="1149" y="3034"/>
                </a:lnTo>
                <a:moveTo>
                  <a:pt x="1149" y="4490"/>
                </a:moveTo>
                <a:lnTo>
                  <a:pt x="13328" y="4490"/>
                </a:lnTo>
                <a:lnTo>
                  <a:pt x="13328" y="4854"/>
                </a:lnTo>
                <a:lnTo>
                  <a:pt x="1149" y="4854"/>
                </a:lnTo>
                <a:lnTo>
                  <a:pt x="1149" y="4490"/>
                </a:lnTo>
                <a:moveTo>
                  <a:pt x="1149" y="5946"/>
                </a:moveTo>
                <a:lnTo>
                  <a:pt x="13328" y="5946"/>
                </a:lnTo>
                <a:lnTo>
                  <a:pt x="13328" y="6310"/>
                </a:lnTo>
                <a:lnTo>
                  <a:pt x="1149" y="6310"/>
                </a:lnTo>
                <a:lnTo>
                  <a:pt x="1149" y="5946"/>
                </a:lnTo>
              </a:path>
            </a:pathLst>
          </a:custGeom>
          <a:solidFill>
            <a:srgbClr val="FFC000"/>
          </a:solidFill>
          <a:ln w="9525">
            <a:solidFill>
              <a:srgbClr val="000000"/>
            </a:solidFill>
            <a:miter lim="800000"/>
            <a:headEnd/>
            <a:tailEnd/>
          </a:ln>
        </p:spPr>
        <p:txBody>
          <a:bodyPr wrap="none" anchor="ctr" anchorCtr="1"/>
          <a:lstStyle/>
          <a:p>
            <a:pPr>
              <a:defRPr/>
            </a:pPr>
            <a:r>
              <a:rPr lang="en-US" sz="3200" dirty="0">
                <a:solidFill>
                  <a:schemeClr val="tx1"/>
                </a:solidFill>
                <a:latin typeface="Calibri" pitchFamily="34" charset="0"/>
              </a:rPr>
              <a:t>Principal</a:t>
            </a:r>
          </a:p>
        </p:txBody>
      </p:sp>
      <p:sp>
        <p:nvSpPr>
          <p:cNvPr id="781316" name="computr3"/>
          <p:cNvSpPr>
            <a:spLocks noEditPoints="1" noChangeArrowheads="1"/>
          </p:cNvSpPr>
          <p:nvPr/>
        </p:nvSpPr>
        <p:spPr bwMode="auto">
          <a:xfrm>
            <a:off x="3857625" y="1579563"/>
            <a:ext cx="1114425" cy="727075"/>
          </a:xfrm>
          <a:custGeom>
            <a:avLst/>
            <a:gdLst>
              <a:gd name="T0" fmla="*/ 0 w 21600"/>
              <a:gd name="T1" fmla="*/ 10800 h 21600"/>
              <a:gd name="T2" fmla="*/ 10800 w 21600"/>
              <a:gd name="T3" fmla="*/ 0 h 21600"/>
              <a:gd name="T4" fmla="*/ 10800 w 21600"/>
              <a:gd name="T5" fmla="*/ 21600 h 21600"/>
              <a:gd name="T6" fmla="*/ 18135 w 21600"/>
              <a:gd name="T7" fmla="*/ 10800 h 21600"/>
              <a:gd name="T8" fmla="*/ 7811 w 21600"/>
              <a:gd name="T9" fmla="*/ 2584 h 21600"/>
              <a:gd name="T10" fmla="*/ 16359 w 21600"/>
              <a:gd name="T11" fmla="*/ 11764 h 21600"/>
            </a:gdLst>
            <a:ahLst/>
            <a:cxnLst>
              <a:cxn ang="0">
                <a:pos x="T0" y="T1"/>
              </a:cxn>
              <a:cxn ang="0">
                <a:pos x="T2" y="T3"/>
              </a:cxn>
              <a:cxn ang="0">
                <a:pos x="T4" y="T5"/>
              </a:cxn>
              <a:cxn ang="0">
                <a:pos x="T6" y="T7"/>
              </a:cxn>
            </a:cxnLst>
            <a:rect l="T8" t="T9" r="T10" b="T11"/>
            <a:pathLst>
              <a:path w="21600" h="21600" extrusionOk="0">
                <a:moveTo>
                  <a:pt x="18250" y="17743"/>
                </a:moveTo>
                <a:lnTo>
                  <a:pt x="17557" y="16971"/>
                </a:lnTo>
                <a:lnTo>
                  <a:pt x="5429" y="16971"/>
                </a:lnTo>
                <a:lnTo>
                  <a:pt x="4736" y="17743"/>
                </a:lnTo>
                <a:lnTo>
                  <a:pt x="18250" y="17743"/>
                </a:lnTo>
                <a:close/>
              </a:path>
              <a:path w="21600" h="21600" extrusionOk="0">
                <a:moveTo>
                  <a:pt x="18250" y="17743"/>
                </a:moveTo>
                <a:moveTo>
                  <a:pt x="19405" y="19131"/>
                </a:moveTo>
                <a:lnTo>
                  <a:pt x="18712" y="18360"/>
                </a:lnTo>
                <a:lnTo>
                  <a:pt x="4274" y="18360"/>
                </a:lnTo>
                <a:lnTo>
                  <a:pt x="3581" y="19131"/>
                </a:lnTo>
                <a:lnTo>
                  <a:pt x="19405" y="19131"/>
                </a:lnTo>
                <a:close/>
              </a:path>
              <a:path w="21600" h="21600" extrusionOk="0">
                <a:moveTo>
                  <a:pt x="19405" y="19131"/>
                </a:moveTo>
                <a:moveTo>
                  <a:pt x="20560" y="20520"/>
                </a:moveTo>
                <a:lnTo>
                  <a:pt x="19867" y="19749"/>
                </a:lnTo>
                <a:lnTo>
                  <a:pt x="3119" y="19749"/>
                </a:lnTo>
                <a:lnTo>
                  <a:pt x="2426" y="20520"/>
                </a:lnTo>
                <a:lnTo>
                  <a:pt x="20560" y="20520"/>
                </a:lnTo>
                <a:close/>
              </a:path>
              <a:path w="21600" h="21600" extrusionOk="0">
                <a:moveTo>
                  <a:pt x="20560" y="20520"/>
                </a:moveTo>
                <a:moveTo>
                  <a:pt x="4620" y="16971"/>
                </a:moveTo>
                <a:lnTo>
                  <a:pt x="5313" y="16200"/>
                </a:lnTo>
                <a:lnTo>
                  <a:pt x="7624" y="16200"/>
                </a:lnTo>
                <a:lnTo>
                  <a:pt x="7624" y="14194"/>
                </a:lnTo>
                <a:lnTo>
                  <a:pt x="5891" y="14194"/>
                </a:lnTo>
                <a:lnTo>
                  <a:pt x="5891" y="0"/>
                </a:lnTo>
                <a:lnTo>
                  <a:pt x="12013" y="0"/>
                </a:lnTo>
                <a:lnTo>
                  <a:pt x="18135" y="0"/>
                </a:lnTo>
                <a:lnTo>
                  <a:pt x="18135" y="10800"/>
                </a:lnTo>
                <a:lnTo>
                  <a:pt x="18135" y="14194"/>
                </a:lnTo>
                <a:lnTo>
                  <a:pt x="16402" y="14194"/>
                </a:lnTo>
                <a:lnTo>
                  <a:pt x="16402" y="16200"/>
                </a:lnTo>
                <a:lnTo>
                  <a:pt x="17788" y="16200"/>
                </a:lnTo>
                <a:lnTo>
                  <a:pt x="19059" y="17743"/>
                </a:lnTo>
                <a:lnTo>
                  <a:pt x="21022" y="19903"/>
                </a:lnTo>
                <a:lnTo>
                  <a:pt x="21253" y="20057"/>
                </a:lnTo>
                <a:lnTo>
                  <a:pt x="21369" y="20366"/>
                </a:lnTo>
                <a:lnTo>
                  <a:pt x="21600" y="20674"/>
                </a:lnTo>
                <a:lnTo>
                  <a:pt x="21600" y="20829"/>
                </a:lnTo>
                <a:lnTo>
                  <a:pt x="21600" y="20983"/>
                </a:lnTo>
                <a:lnTo>
                  <a:pt x="21600" y="21137"/>
                </a:lnTo>
                <a:lnTo>
                  <a:pt x="21600" y="21291"/>
                </a:lnTo>
                <a:lnTo>
                  <a:pt x="21484" y="21446"/>
                </a:lnTo>
                <a:lnTo>
                  <a:pt x="21369" y="21446"/>
                </a:lnTo>
                <a:lnTo>
                  <a:pt x="21138" y="21600"/>
                </a:lnTo>
                <a:lnTo>
                  <a:pt x="21022" y="21600"/>
                </a:lnTo>
                <a:lnTo>
                  <a:pt x="10973" y="21600"/>
                </a:lnTo>
                <a:lnTo>
                  <a:pt x="2079" y="21600"/>
                </a:lnTo>
                <a:lnTo>
                  <a:pt x="1848" y="21600"/>
                </a:lnTo>
                <a:lnTo>
                  <a:pt x="1733" y="21446"/>
                </a:lnTo>
                <a:lnTo>
                  <a:pt x="1617" y="21446"/>
                </a:lnTo>
                <a:lnTo>
                  <a:pt x="1502" y="21291"/>
                </a:lnTo>
                <a:lnTo>
                  <a:pt x="1386" y="21291"/>
                </a:lnTo>
                <a:lnTo>
                  <a:pt x="1386" y="21137"/>
                </a:lnTo>
                <a:lnTo>
                  <a:pt x="1386" y="20983"/>
                </a:lnTo>
                <a:lnTo>
                  <a:pt x="1386" y="20829"/>
                </a:lnTo>
                <a:lnTo>
                  <a:pt x="1502" y="20674"/>
                </a:lnTo>
                <a:lnTo>
                  <a:pt x="1617" y="20366"/>
                </a:lnTo>
                <a:lnTo>
                  <a:pt x="1733" y="20057"/>
                </a:lnTo>
                <a:lnTo>
                  <a:pt x="1964" y="19903"/>
                </a:lnTo>
                <a:lnTo>
                  <a:pt x="0" y="19903"/>
                </a:lnTo>
                <a:lnTo>
                  <a:pt x="0" y="10800"/>
                </a:lnTo>
                <a:lnTo>
                  <a:pt x="0" y="2777"/>
                </a:lnTo>
                <a:lnTo>
                  <a:pt x="4620" y="2777"/>
                </a:lnTo>
                <a:lnTo>
                  <a:pt x="4620" y="16971"/>
                </a:lnTo>
                <a:moveTo>
                  <a:pt x="4620" y="16971"/>
                </a:moveTo>
                <a:moveTo>
                  <a:pt x="4620" y="16971"/>
                </a:moveTo>
                <a:lnTo>
                  <a:pt x="4158" y="17434"/>
                </a:lnTo>
                <a:lnTo>
                  <a:pt x="2541" y="19286"/>
                </a:lnTo>
                <a:lnTo>
                  <a:pt x="1964" y="19903"/>
                </a:lnTo>
                <a:lnTo>
                  <a:pt x="4620" y="16971"/>
                </a:lnTo>
                <a:close/>
              </a:path>
              <a:path w="21600" h="21600" extrusionOk="0">
                <a:moveTo>
                  <a:pt x="7624" y="2314"/>
                </a:moveTo>
                <a:moveTo>
                  <a:pt x="16402" y="2314"/>
                </a:moveTo>
                <a:lnTo>
                  <a:pt x="16402" y="11880"/>
                </a:lnTo>
                <a:lnTo>
                  <a:pt x="7624" y="11880"/>
                </a:lnTo>
                <a:lnTo>
                  <a:pt x="7624" y="2314"/>
                </a:lnTo>
                <a:close/>
              </a:path>
              <a:path w="21600" h="21600" extrusionOk="0">
                <a:moveTo>
                  <a:pt x="578" y="4011"/>
                </a:moveTo>
                <a:moveTo>
                  <a:pt x="4043" y="4011"/>
                </a:moveTo>
                <a:lnTo>
                  <a:pt x="4043" y="4320"/>
                </a:lnTo>
                <a:lnTo>
                  <a:pt x="578" y="4320"/>
                </a:lnTo>
                <a:lnTo>
                  <a:pt x="578" y="4011"/>
                </a:lnTo>
                <a:close/>
                <a:moveTo>
                  <a:pt x="7624" y="14194"/>
                </a:moveTo>
                <a:lnTo>
                  <a:pt x="16402" y="14194"/>
                </a:lnTo>
                <a:lnTo>
                  <a:pt x="16402" y="16200"/>
                </a:lnTo>
                <a:lnTo>
                  <a:pt x="7624" y="16200"/>
                </a:lnTo>
              </a:path>
            </a:pathLst>
          </a:custGeom>
          <a:solidFill>
            <a:srgbClr val="FFC000"/>
          </a:solidFill>
          <a:ln w="9525">
            <a:solidFill>
              <a:srgbClr val="000000"/>
            </a:solidFill>
            <a:miter lim="800000"/>
            <a:headEnd/>
            <a:tailEnd/>
          </a:ln>
        </p:spPr>
        <p:txBody>
          <a:bodyPr wrap="none" anchor="ctr" anchorCtr="1"/>
          <a:lstStyle/>
          <a:p>
            <a:pPr>
              <a:defRPr/>
            </a:pPr>
            <a:endParaRPr lang="en-US" sz="3200" dirty="0" smtClean="0">
              <a:solidFill>
                <a:schemeClr val="tx1"/>
              </a:solidFill>
              <a:latin typeface="Calibri" pitchFamily="34" charset="0"/>
            </a:endParaRPr>
          </a:p>
          <a:p>
            <a:pPr>
              <a:defRPr/>
            </a:pPr>
            <a:endParaRPr lang="en-US" sz="3200" dirty="0" smtClean="0">
              <a:latin typeface="Calibri" pitchFamily="34" charset="0"/>
            </a:endParaRPr>
          </a:p>
          <a:p>
            <a:pPr>
              <a:defRPr/>
            </a:pPr>
            <a:endParaRPr lang="en-US" sz="3200" dirty="0" smtClean="0">
              <a:solidFill>
                <a:schemeClr val="tx1"/>
              </a:solidFill>
              <a:latin typeface="Calibri" pitchFamily="34" charset="0"/>
            </a:endParaRPr>
          </a:p>
          <a:p>
            <a:pPr>
              <a:defRPr/>
            </a:pPr>
            <a:r>
              <a:rPr lang="en-US" sz="3200" dirty="0" smtClean="0">
                <a:solidFill>
                  <a:schemeClr val="tx1"/>
                </a:solidFill>
                <a:latin typeface="Calibri" pitchFamily="34" charset="0"/>
              </a:rPr>
              <a:t>Witness</a:t>
            </a:r>
            <a:endParaRPr lang="en-US" sz="3200" dirty="0">
              <a:solidFill>
                <a:schemeClr val="tx1"/>
              </a:solidFill>
              <a:latin typeface="Calibri" pitchFamily="34" charset="0"/>
            </a:endParaRPr>
          </a:p>
        </p:txBody>
      </p:sp>
      <p:sp>
        <p:nvSpPr>
          <p:cNvPr id="781318" name="tower"/>
          <p:cNvSpPr>
            <a:spLocks noEditPoints="1" noChangeArrowheads="1"/>
          </p:cNvSpPr>
          <p:nvPr/>
        </p:nvSpPr>
        <p:spPr bwMode="auto">
          <a:xfrm>
            <a:off x="6211888" y="2181225"/>
            <a:ext cx="585787" cy="1116013"/>
          </a:xfrm>
          <a:custGeom>
            <a:avLst/>
            <a:gdLst>
              <a:gd name="T0" fmla="*/ 0 w 21600"/>
              <a:gd name="T1" fmla="*/ 2184 h 21600"/>
              <a:gd name="T2" fmla="*/ 6664 w 21600"/>
              <a:gd name="T3" fmla="*/ 0 h 21600"/>
              <a:gd name="T4" fmla="*/ 10800 w 21600"/>
              <a:gd name="T5" fmla="*/ 0 h 21600"/>
              <a:gd name="T6" fmla="*/ 21600 w 21600"/>
              <a:gd name="T7" fmla="*/ 0 h 21600"/>
              <a:gd name="T8" fmla="*/ 21600 w 21600"/>
              <a:gd name="T9" fmla="*/ 11649 h 21600"/>
              <a:gd name="T10" fmla="*/ 21600 w 21600"/>
              <a:gd name="T11" fmla="*/ 19416 h 21600"/>
              <a:gd name="T12" fmla="*/ 15166 w 21600"/>
              <a:gd name="T13" fmla="*/ 21600 h 21600"/>
              <a:gd name="T14" fmla="*/ 10570 w 21600"/>
              <a:gd name="T15" fmla="*/ 21600 h 21600"/>
              <a:gd name="T16" fmla="*/ 0 w 21600"/>
              <a:gd name="T17" fmla="*/ 21600 h 21600"/>
              <a:gd name="T18" fmla="*/ 0 w 21600"/>
              <a:gd name="T19" fmla="*/ 11528 h 21600"/>
              <a:gd name="T20" fmla="*/ 459 w 21600"/>
              <a:gd name="T21" fmla="*/ 22540 h 21600"/>
              <a:gd name="T22" fmla="*/ 21485 w 21600"/>
              <a:gd name="T23" fmla="*/ 2700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21600" h="21600" extrusionOk="0">
                <a:moveTo>
                  <a:pt x="0" y="2184"/>
                </a:moveTo>
                <a:lnTo>
                  <a:pt x="6664" y="0"/>
                </a:lnTo>
                <a:lnTo>
                  <a:pt x="10800" y="0"/>
                </a:lnTo>
                <a:lnTo>
                  <a:pt x="21600" y="0"/>
                </a:lnTo>
                <a:lnTo>
                  <a:pt x="21600" y="11649"/>
                </a:lnTo>
                <a:lnTo>
                  <a:pt x="21600" y="19416"/>
                </a:lnTo>
                <a:lnTo>
                  <a:pt x="15166" y="21600"/>
                </a:lnTo>
                <a:lnTo>
                  <a:pt x="10570" y="21600"/>
                </a:lnTo>
                <a:lnTo>
                  <a:pt x="0" y="21600"/>
                </a:lnTo>
                <a:lnTo>
                  <a:pt x="0" y="11528"/>
                </a:lnTo>
                <a:lnTo>
                  <a:pt x="0" y="2184"/>
                </a:lnTo>
                <a:close/>
              </a:path>
              <a:path w="21600" h="21600" extrusionOk="0">
                <a:moveTo>
                  <a:pt x="0" y="2184"/>
                </a:moveTo>
                <a:lnTo>
                  <a:pt x="0" y="2184"/>
                </a:lnTo>
                <a:lnTo>
                  <a:pt x="14706" y="2184"/>
                </a:lnTo>
                <a:lnTo>
                  <a:pt x="21600" y="0"/>
                </a:lnTo>
                <a:moveTo>
                  <a:pt x="0" y="2184"/>
                </a:moveTo>
                <a:lnTo>
                  <a:pt x="14706" y="2184"/>
                </a:lnTo>
                <a:lnTo>
                  <a:pt x="14706" y="5339"/>
                </a:lnTo>
                <a:lnTo>
                  <a:pt x="14706" y="17474"/>
                </a:lnTo>
                <a:lnTo>
                  <a:pt x="14706" y="21600"/>
                </a:lnTo>
                <a:moveTo>
                  <a:pt x="1149" y="3034"/>
                </a:moveTo>
                <a:lnTo>
                  <a:pt x="13328" y="3034"/>
                </a:lnTo>
                <a:lnTo>
                  <a:pt x="13328" y="3519"/>
                </a:lnTo>
                <a:lnTo>
                  <a:pt x="1149" y="3519"/>
                </a:lnTo>
                <a:lnTo>
                  <a:pt x="1149" y="3034"/>
                </a:lnTo>
                <a:moveTo>
                  <a:pt x="1149" y="4490"/>
                </a:moveTo>
                <a:lnTo>
                  <a:pt x="13328" y="4490"/>
                </a:lnTo>
                <a:lnTo>
                  <a:pt x="13328" y="4854"/>
                </a:lnTo>
                <a:lnTo>
                  <a:pt x="1149" y="4854"/>
                </a:lnTo>
                <a:lnTo>
                  <a:pt x="1149" y="4490"/>
                </a:lnTo>
                <a:moveTo>
                  <a:pt x="1149" y="5946"/>
                </a:moveTo>
                <a:lnTo>
                  <a:pt x="13328" y="5946"/>
                </a:lnTo>
                <a:lnTo>
                  <a:pt x="13328" y="6310"/>
                </a:lnTo>
                <a:lnTo>
                  <a:pt x="1149" y="6310"/>
                </a:lnTo>
                <a:lnTo>
                  <a:pt x="1149" y="5946"/>
                </a:lnTo>
              </a:path>
            </a:pathLst>
          </a:custGeom>
          <a:solidFill>
            <a:srgbClr val="FFC000"/>
          </a:solidFill>
          <a:ln w="9525">
            <a:solidFill>
              <a:srgbClr val="000000"/>
            </a:solidFill>
            <a:miter lim="800000"/>
            <a:headEnd/>
            <a:tailEnd/>
          </a:ln>
        </p:spPr>
        <p:txBody>
          <a:bodyPr wrap="none" anchor="ctr" anchorCtr="1"/>
          <a:lstStyle/>
          <a:p>
            <a:pPr>
              <a:defRPr/>
            </a:pPr>
            <a:r>
              <a:rPr lang="en-US" sz="3200" dirty="0">
                <a:solidFill>
                  <a:schemeClr val="tx1"/>
                </a:solidFill>
                <a:latin typeface="Calibri" pitchFamily="34" charset="0"/>
              </a:rPr>
              <a:t>Mirror</a:t>
            </a:r>
          </a:p>
        </p:txBody>
      </p:sp>
      <p:sp>
        <p:nvSpPr>
          <p:cNvPr id="28679" name="Line 7"/>
          <p:cNvSpPr>
            <a:spLocks noChangeShapeType="1"/>
          </p:cNvSpPr>
          <p:nvPr/>
        </p:nvSpPr>
        <p:spPr bwMode="auto">
          <a:xfrm flipH="1">
            <a:off x="4406900" y="1566863"/>
            <a:ext cx="2089150" cy="1903412"/>
          </a:xfrm>
          <a:prstGeom prst="line">
            <a:avLst/>
          </a:prstGeom>
          <a:noFill/>
          <a:ln w="25400">
            <a:solidFill>
              <a:schemeClr val="tx1"/>
            </a:solidFill>
            <a:round/>
            <a:headEnd/>
            <a:tailEnd/>
          </a:ln>
        </p:spPr>
        <p:txBody>
          <a:bodyPr>
            <a:spAutoFit/>
          </a:bodyPr>
          <a:lstStyle/>
          <a:p>
            <a:endParaRPr lang="en-US"/>
          </a:p>
        </p:txBody>
      </p:sp>
      <p:sp>
        <p:nvSpPr>
          <p:cNvPr id="8"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29</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867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81317">
                                            <p:txEl>
                                              <p:pRg st="8" end="8"/>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81317">
                                            <p:txEl>
                                              <p:pRg st="9" end="9"/>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81317">
                                            <p:txEl>
                                              <p:pRg st="10" end="10"/>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81317">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4"/>
          <p:cNvSpPr>
            <a:spLocks noGrp="1" noChangeArrowheads="1"/>
          </p:cNvSpPr>
          <p:nvPr>
            <p:ph type="title"/>
          </p:nvPr>
        </p:nvSpPr>
        <p:spPr/>
        <p:txBody>
          <a:bodyPr/>
          <a:lstStyle/>
          <a:p>
            <a:r>
              <a:rPr lang="en-US" smtClean="0"/>
              <a:t>Database Mirroring</a:t>
            </a:r>
          </a:p>
        </p:txBody>
      </p:sp>
      <p:sp>
        <p:nvSpPr>
          <p:cNvPr id="25603" name="Rectangle 5"/>
          <p:cNvSpPr>
            <a:spLocks noGrp="1" noChangeArrowheads="1"/>
          </p:cNvSpPr>
          <p:nvPr>
            <p:ph type="body" idx="1"/>
          </p:nvPr>
        </p:nvSpPr>
        <p:spPr/>
        <p:txBody>
          <a:bodyPr/>
          <a:lstStyle/>
          <a:p>
            <a:r>
              <a:rPr lang="en-US" sz="2400" dirty="0" smtClean="0"/>
              <a:t>Communicates through a dedicated TCP endpoints and continuously sends log records from the principal to the mirror (copy) database</a:t>
            </a:r>
          </a:p>
          <a:p>
            <a:r>
              <a:rPr lang="en-US" sz="2400" dirty="0" smtClean="0"/>
              <a:t>Pros</a:t>
            </a:r>
          </a:p>
          <a:p>
            <a:pPr lvl="1"/>
            <a:r>
              <a:rPr lang="en-US" sz="2000" dirty="0" smtClean="0"/>
              <a:t>Provides zero to minimal data loss through a configured database mirroring partnership, which includes a copy of the database, providing redundancy at the database level</a:t>
            </a:r>
          </a:p>
          <a:p>
            <a:pPr lvl="1"/>
            <a:r>
              <a:rPr lang="en-US" sz="2000" dirty="0" smtClean="0"/>
              <a:t>Removes single point of failure when compared to failover clustering</a:t>
            </a:r>
          </a:p>
          <a:p>
            <a:pPr lvl="1"/>
            <a:r>
              <a:rPr lang="en-US" sz="2000" dirty="0" smtClean="0"/>
              <a:t>No hardware dependencies *</a:t>
            </a:r>
          </a:p>
          <a:p>
            <a:pPr lvl="1"/>
            <a:r>
              <a:rPr lang="en-US" sz="2000" dirty="0" smtClean="0"/>
              <a:t>Transparent client redirect for client connection management</a:t>
            </a:r>
          </a:p>
          <a:p>
            <a:r>
              <a:rPr lang="en-US" sz="2400" dirty="0" smtClean="0"/>
              <a:t>Cons</a:t>
            </a:r>
          </a:p>
          <a:p>
            <a:pPr lvl="1"/>
            <a:r>
              <a:rPr lang="en-US" sz="2000" dirty="0" smtClean="0"/>
              <a:t>Performance may be impacted in synchronous (no data loss) configurations but data loss is possible in high performance configurations (again, the key trade-off in any DBM solution)</a:t>
            </a:r>
          </a:p>
          <a:p>
            <a:pPr lvl="1"/>
            <a:r>
              <a:rPr lang="en-US" sz="2000" dirty="0" smtClean="0"/>
              <a:t>On the deprecation path as of SQL Server 2012</a:t>
            </a:r>
          </a:p>
          <a:p>
            <a:pPr marL="576263" lvl="1" indent="0">
              <a:buNone/>
            </a:pPr>
            <a:endParaRPr lang="en-US" sz="2000" dirty="0" smtClean="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3</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6066" name="Rectangle 2"/>
          <p:cNvSpPr>
            <a:spLocks noGrp="1" noChangeAspect="1" noChangeArrowheads="1"/>
          </p:cNvSpPr>
          <p:nvPr>
            <p:ph type="title"/>
          </p:nvPr>
        </p:nvSpPr>
        <p:spPr/>
        <p:txBody>
          <a:bodyPr/>
          <a:lstStyle/>
          <a:p>
            <a:r>
              <a:rPr lang="en-US" smtClean="0"/>
              <a:t>Losing the Witness</a:t>
            </a:r>
            <a:endParaRPr lang="en-US" dirty="0" smtClean="0"/>
          </a:p>
        </p:txBody>
      </p:sp>
      <p:sp>
        <p:nvSpPr>
          <p:cNvPr id="856069" name="Rectangle 5"/>
          <p:cNvSpPr>
            <a:spLocks noGrp="1" noChangeAspect="1" noChangeArrowheads="1"/>
          </p:cNvSpPr>
          <p:nvPr>
            <p:ph idx="1"/>
          </p:nvPr>
        </p:nvSpPr>
        <p:spPr/>
        <p:txBody>
          <a:bodyPr/>
          <a:lstStyle/>
          <a:p>
            <a:endParaRPr lang="en-US" sz="2000" dirty="0" smtClean="0"/>
          </a:p>
          <a:p>
            <a:endParaRPr lang="en-US" sz="2000" dirty="0" smtClean="0"/>
          </a:p>
          <a:p>
            <a:endParaRPr lang="en-US" sz="2000" dirty="0" smtClean="0"/>
          </a:p>
          <a:p>
            <a:endParaRPr lang="en-US" sz="2000" dirty="0" smtClean="0"/>
          </a:p>
          <a:p>
            <a:endParaRPr lang="en-US" sz="2000" dirty="0" smtClean="0"/>
          </a:p>
          <a:p>
            <a:endParaRPr lang="en-US" sz="2000" dirty="0" smtClean="0"/>
          </a:p>
          <a:p>
            <a:endParaRPr lang="en-US" sz="2000" dirty="0" smtClean="0"/>
          </a:p>
          <a:p>
            <a:endParaRPr lang="en-US" sz="2000" dirty="0" smtClean="0"/>
          </a:p>
          <a:p>
            <a:r>
              <a:rPr lang="en-US" sz="2000" dirty="0" smtClean="0"/>
              <a:t>Losing the Witness</a:t>
            </a:r>
          </a:p>
          <a:p>
            <a:pPr lvl="1"/>
            <a:r>
              <a:rPr lang="en-US" sz="1800" dirty="0" smtClean="0"/>
              <a:t>User connections continue on Principal</a:t>
            </a:r>
          </a:p>
          <a:p>
            <a:pPr lvl="1"/>
            <a:r>
              <a:rPr lang="en-US" sz="1800" dirty="0" smtClean="0"/>
              <a:t>Mirror stays synchronized</a:t>
            </a:r>
          </a:p>
          <a:p>
            <a:r>
              <a:rPr lang="en-US" sz="2000" dirty="0" smtClean="0"/>
              <a:t>If the Witness comes back online then back in High Availability</a:t>
            </a:r>
          </a:p>
          <a:p>
            <a:r>
              <a:rPr lang="en-US" sz="2000" dirty="0" smtClean="0"/>
              <a:t>With the Witness offline, additional secondary failures run without automatic failover. If the Mirror becomes unavailable, the Principal stops (to avoid split-brain)!</a:t>
            </a:r>
          </a:p>
        </p:txBody>
      </p:sp>
      <p:sp>
        <p:nvSpPr>
          <p:cNvPr id="856067" name="tower"/>
          <p:cNvSpPr>
            <a:spLocks noEditPoints="1" noChangeArrowheads="1"/>
          </p:cNvSpPr>
          <p:nvPr/>
        </p:nvSpPr>
        <p:spPr bwMode="auto">
          <a:xfrm>
            <a:off x="1981200" y="2181225"/>
            <a:ext cx="585788" cy="1116013"/>
          </a:xfrm>
          <a:custGeom>
            <a:avLst/>
            <a:gdLst>
              <a:gd name="T0" fmla="*/ 0 w 21600"/>
              <a:gd name="T1" fmla="*/ 2184 h 21600"/>
              <a:gd name="T2" fmla="*/ 6664 w 21600"/>
              <a:gd name="T3" fmla="*/ 0 h 21600"/>
              <a:gd name="T4" fmla="*/ 10800 w 21600"/>
              <a:gd name="T5" fmla="*/ 0 h 21600"/>
              <a:gd name="T6" fmla="*/ 21600 w 21600"/>
              <a:gd name="T7" fmla="*/ 0 h 21600"/>
              <a:gd name="T8" fmla="*/ 21600 w 21600"/>
              <a:gd name="T9" fmla="*/ 11649 h 21600"/>
              <a:gd name="T10" fmla="*/ 21600 w 21600"/>
              <a:gd name="T11" fmla="*/ 19416 h 21600"/>
              <a:gd name="T12" fmla="*/ 15166 w 21600"/>
              <a:gd name="T13" fmla="*/ 21600 h 21600"/>
              <a:gd name="T14" fmla="*/ 10570 w 21600"/>
              <a:gd name="T15" fmla="*/ 21600 h 21600"/>
              <a:gd name="T16" fmla="*/ 0 w 21600"/>
              <a:gd name="T17" fmla="*/ 21600 h 21600"/>
              <a:gd name="T18" fmla="*/ 0 w 21600"/>
              <a:gd name="T19" fmla="*/ 11528 h 21600"/>
              <a:gd name="T20" fmla="*/ 459 w 21600"/>
              <a:gd name="T21" fmla="*/ 22540 h 21600"/>
              <a:gd name="T22" fmla="*/ 21485 w 21600"/>
              <a:gd name="T23" fmla="*/ 2700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21600" h="21600" extrusionOk="0">
                <a:moveTo>
                  <a:pt x="0" y="2184"/>
                </a:moveTo>
                <a:lnTo>
                  <a:pt x="6664" y="0"/>
                </a:lnTo>
                <a:lnTo>
                  <a:pt x="10800" y="0"/>
                </a:lnTo>
                <a:lnTo>
                  <a:pt x="21600" y="0"/>
                </a:lnTo>
                <a:lnTo>
                  <a:pt x="21600" y="11649"/>
                </a:lnTo>
                <a:lnTo>
                  <a:pt x="21600" y="19416"/>
                </a:lnTo>
                <a:lnTo>
                  <a:pt x="15166" y="21600"/>
                </a:lnTo>
                <a:lnTo>
                  <a:pt x="10570" y="21600"/>
                </a:lnTo>
                <a:lnTo>
                  <a:pt x="0" y="21600"/>
                </a:lnTo>
                <a:lnTo>
                  <a:pt x="0" y="11528"/>
                </a:lnTo>
                <a:lnTo>
                  <a:pt x="0" y="2184"/>
                </a:lnTo>
                <a:close/>
              </a:path>
              <a:path w="21600" h="21600" extrusionOk="0">
                <a:moveTo>
                  <a:pt x="0" y="2184"/>
                </a:moveTo>
                <a:lnTo>
                  <a:pt x="0" y="2184"/>
                </a:lnTo>
                <a:lnTo>
                  <a:pt x="14706" y="2184"/>
                </a:lnTo>
                <a:lnTo>
                  <a:pt x="21600" y="0"/>
                </a:lnTo>
                <a:moveTo>
                  <a:pt x="0" y="2184"/>
                </a:moveTo>
                <a:lnTo>
                  <a:pt x="14706" y="2184"/>
                </a:lnTo>
                <a:lnTo>
                  <a:pt x="14706" y="5339"/>
                </a:lnTo>
                <a:lnTo>
                  <a:pt x="14706" y="17474"/>
                </a:lnTo>
                <a:lnTo>
                  <a:pt x="14706" y="21600"/>
                </a:lnTo>
                <a:moveTo>
                  <a:pt x="1149" y="3034"/>
                </a:moveTo>
                <a:lnTo>
                  <a:pt x="13328" y="3034"/>
                </a:lnTo>
                <a:lnTo>
                  <a:pt x="13328" y="3519"/>
                </a:lnTo>
                <a:lnTo>
                  <a:pt x="1149" y="3519"/>
                </a:lnTo>
                <a:lnTo>
                  <a:pt x="1149" y="3034"/>
                </a:lnTo>
                <a:moveTo>
                  <a:pt x="1149" y="4490"/>
                </a:moveTo>
                <a:lnTo>
                  <a:pt x="13328" y="4490"/>
                </a:lnTo>
                <a:lnTo>
                  <a:pt x="13328" y="4854"/>
                </a:lnTo>
                <a:lnTo>
                  <a:pt x="1149" y="4854"/>
                </a:lnTo>
                <a:lnTo>
                  <a:pt x="1149" y="4490"/>
                </a:lnTo>
                <a:moveTo>
                  <a:pt x="1149" y="5946"/>
                </a:moveTo>
                <a:lnTo>
                  <a:pt x="13328" y="5946"/>
                </a:lnTo>
                <a:lnTo>
                  <a:pt x="13328" y="6310"/>
                </a:lnTo>
                <a:lnTo>
                  <a:pt x="1149" y="6310"/>
                </a:lnTo>
                <a:lnTo>
                  <a:pt x="1149" y="5946"/>
                </a:lnTo>
              </a:path>
            </a:pathLst>
          </a:custGeom>
          <a:solidFill>
            <a:srgbClr val="FFC000"/>
          </a:solidFill>
          <a:ln w="9525">
            <a:solidFill>
              <a:srgbClr val="000000"/>
            </a:solidFill>
            <a:miter lim="800000"/>
            <a:headEnd/>
            <a:tailEnd/>
          </a:ln>
        </p:spPr>
        <p:txBody>
          <a:bodyPr wrap="none" anchor="ctr" anchorCtr="1"/>
          <a:lstStyle/>
          <a:p>
            <a:pPr>
              <a:defRPr/>
            </a:pPr>
            <a:r>
              <a:rPr lang="en-US" sz="3200" dirty="0">
                <a:solidFill>
                  <a:schemeClr val="tx1"/>
                </a:solidFill>
                <a:latin typeface="Calibri" pitchFamily="34" charset="0"/>
              </a:rPr>
              <a:t>Principal</a:t>
            </a:r>
          </a:p>
        </p:txBody>
      </p:sp>
      <p:sp>
        <p:nvSpPr>
          <p:cNvPr id="856068" name="computr3"/>
          <p:cNvSpPr>
            <a:spLocks noEditPoints="1" noChangeArrowheads="1"/>
          </p:cNvSpPr>
          <p:nvPr/>
        </p:nvSpPr>
        <p:spPr bwMode="auto">
          <a:xfrm>
            <a:off x="3857625" y="1579563"/>
            <a:ext cx="1114425" cy="727075"/>
          </a:xfrm>
          <a:custGeom>
            <a:avLst/>
            <a:gdLst>
              <a:gd name="T0" fmla="*/ 0 w 21600"/>
              <a:gd name="T1" fmla="*/ 10800 h 21600"/>
              <a:gd name="T2" fmla="*/ 10800 w 21600"/>
              <a:gd name="T3" fmla="*/ 0 h 21600"/>
              <a:gd name="T4" fmla="*/ 10800 w 21600"/>
              <a:gd name="T5" fmla="*/ 21600 h 21600"/>
              <a:gd name="T6" fmla="*/ 18135 w 21600"/>
              <a:gd name="T7" fmla="*/ 10800 h 21600"/>
              <a:gd name="T8" fmla="*/ 7811 w 21600"/>
              <a:gd name="T9" fmla="*/ 2584 h 21600"/>
              <a:gd name="T10" fmla="*/ 16359 w 21600"/>
              <a:gd name="T11" fmla="*/ 11764 h 21600"/>
            </a:gdLst>
            <a:ahLst/>
            <a:cxnLst>
              <a:cxn ang="0">
                <a:pos x="T0" y="T1"/>
              </a:cxn>
              <a:cxn ang="0">
                <a:pos x="T2" y="T3"/>
              </a:cxn>
              <a:cxn ang="0">
                <a:pos x="T4" y="T5"/>
              </a:cxn>
              <a:cxn ang="0">
                <a:pos x="T6" y="T7"/>
              </a:cxn>
            </a:cxnLst>
            <a:rect l="T8" t="T9" r="T10" b="T11"/>
            <a:pathLst>
              <a:path w="21600" h="21600" extrusionOk="0">
                <a:moveTo>
                  <a:pt x="18250" y="17743"/>
                </a:moveTo>
                <a:lnTo>
                  <a:pt x="17557" y="16971"/>
                </a:lnTo>
                <a:lnTo>
                  <a:pt x="5429" y="16971"/>
                </a:lnTo>
                <a:lnTo>
                  <a:pt x="4736" y="17743"/>
                </a:lnTo>
                <a:lnTo>
                  <a:pt x="18250" y="17743"/>
                </a:lnTo>
                <a:close/>
              </a:path>
              <a:path w="21600" h="21600" extrusionOk="0">
                <a:moveTo>
                  <a:pt x="18250" y="17743"/>
                </a:moveTo>
                <a:moveTo>
                  <a:pt x="19405" y="19131"/>
                </a:moveTo>
                <a:lnTo>
                  <a:pt x="18712" y="18360"/>
                </a:lnTo>
                <a:lnTo>
                  <a:pt x="4274" y="18360"/>
                </a:lnTo>
                <a:lnTo>
                  <a:pt x="3581" y="19131"/>
                </a:lnTo>
                <a:lnTo>
                  <a:pt x="19405" y="19131"/>
                </a:lnTo>
                <a:close/>
              </a:path>
              <a:path w="21600" h="21600" extrusionOk="0">
                <a:moveTo>
                  <a:pt x="19405" y="19131"/>
                </a:moveTo>
                <a:moveTo>
                  <a:pt x="20560" y="20520"/>
                </a:moveTo>
                <a:lnTo>
                  <a:pt x="19867" y="19749"/>
                </a:lnTo>
                <a:lnTo>
                  <a:pt x="3119" y="19749"/>
                </a:lnTo>
                <a:lnTo>
                  <a:pt x="2426" y="20520"/>
                </a:lnTo>
                <a:lnTo>
                  <a:pt x="20560" y="20520"/>
                </a:lnTo>
                <a:close/>
              </a:path>
              <a:path w="21600" h="21600" extrusionOk="0">
                <a:moveTo>
                  <a:pt x="20560" y="20520"/>
                </a:moveTo>
                <a:moveTo>
                  <a:pt x="4620" y="16971"/>
                </a:moveTo>
                <a:lnTo>
                  <a:pt x="5313" y="16200"/>
                </a:lnTo>
                <a:lnTo>
                  <a:pt x="7624" y="16200"/>
                </a:lnTo>
                <a:lnTo>
                  <a:pt x="7624" y="14194"/>
                </a:lnTo>
                <a:lnTo>
                  <a:pt x="5891" y="14194"/>
                </a:lnTo>
                <a:lnTo>
                  <a:pt x="5891" y="0"/>
                </a:lnTo>
                <a:lnTo>
                  <a:pt x="12013" y="0"/>
                </a:lnTo>
                <a:lnTo>
                  <a:pt x="18135" y="0"/>
                </a:lnTo>
                <a:lnTo>
                  <a:pt x="18135" y="10800"/>
                </a:lnTo>
                <a:lnTo>
                  <a:pt x="18135" y="14194"/>
                </a:lnTo>
                <a:lnTo>
                  <a:pt x="16402" y="14194"/>
                </a:lnTo>
                <a:lnTo>
                  <a:pt x="16402" y="16200"/>
                </a:lnTo>
                <a:lnTo>
                  <a:pt x="17788" y="16200"/>
                </a:lnTo>
                <a:lnTo>
                  <a:pt x="19059" y="17743"/>
                </a:lnTo>
                <a:lnTo>
                  <a:pt x="21022" y="19903"/>
                </a:lnTo>
                <a:lnTo>
                  <a:pt x="21253" y="20057"/>
                </a:lnTo>
                <a:lnTo>
                  <a:pt x="21369" y="20366"/>
                </a:lnTo>
                <a:lnTo>
                  <a:pt x="21600" y="20674"/>
                </a:lnTo>
                <a:lnTo>
                  <a:pt x="21600" y="20829"/>
                </a:lnTo>
                <a:lnTo>
                  <a:pt x="21600" y="20983"/>
                </a:lnTo>
                <a:lnTo>
                  <a:pt x="21600" y="21137"/>
                </a:lnTo>
                <a:lnTo>
                  <a:pt x="21600" y="21291"/>
                </a:lnTo>
                <a:lnTo>
                  <a:pt x="21484" y="21446"/>
                </a:lnTo>
                <a:lnTo>
                  <a:pt x="21369" y="21446"/>
                </a:lnTo>
                <a:lnTo>
                  <a:pt x="21138" y="21600"/>
                </a:lnTo>
                <a:lnTo>
                  <a:pt x="21022" y="21600"/>
                </a:lnTo>
                <a:lnTo>
                  <a:pt x="10973" y="21600"/>
                </a:lnTo>
                <a:lnTo>
                  <a:pt x="2079" y="21600"/>
                </a:lnTo>
                <a:lnTo>
                  <a:pt x="1848" y="21600"/>
                </a:lnTo>
                <a:lnTo>
                  <a:pt x="1733" y="21446"/>
                </a:lnTo>
                <a:lnTo>
                  <a:pt x="1617" y="21446"/>
                </a:lnTo>
                <a:lnTo>
                  <a:pt x="1502" y="21291"/>
                </a:lnTo>
                <a:lnTo>
                  <a:pt x="1386" y="21291"/>
                </a:lnTo>
                <a:lnTo>
                  <a:pt x="1386" y="21137"/>
                </a:lnTo>
                <a:lnTo>
                  <a:pt x="1386" y="20983"/>
                </a:lnTo>
                <a:lnTo>
                  <a:pt x="1386" y="20829"/>
                </a:lnTo>
                <a:lnTo>
                  <a:pt x="1502" y="20674"/>
                </a:lnTo>
                <a:lnTo>
                  <a:pt x="1617" y="20366"/>
                </a:lnTo>
                <a:lnTo>
                  <a:pt x="1733" y="20057"/>
                </a:lnTo>
                <a:lnTo>
                  <a:pt x="1964" y="19903"/>
                </a:lnTo>
                <a:lnTo>
                  <a:pt x="0" y="19903"/>
                </a:lnTo>
                <a:lnTo>
                  <a:pt x="0" y="10800"/>
                </a:lnTo>
                <a:lnTo>
                  <a:pt x="0" y="2777"/>
                </a:lnTo>
                <a:lnTo>
                  <a:pt x="4620" y="2777"/>
                </a:lnTo>
                <a:lnTo>
                  <a:pt x="4620" y="16971"/>
                </a:lnTo>
                <a:moveTo>
                  <a:pt x="4620" y="16971"/>
                </a:moveTo>
                <a:moveTo>
                  <a:pt x="4620" y="16971"/>
                </a:moveTo>
                <a:lnTo>
                  <a:pt x="4158" y="17434"/>
                </a:lnTo>
                <a:lnTo>
                  <a:pt x="2541" y="19286"/>
                </a:lnTo>
                <a:lnTo>
                  <a:pt x="1964" y="19903"/>
                </a:lnTo>
                <a:lnTo>
                  <a:pt x="4620" y="16971"/>
                </a:lnTo>
                <a:close/>
              </a:path>
              <a:path w="21600" h="21600" extrusionOk="0">
                <a:moveTo>
                  <a:pt x="7624" y="2314"/>
                </a:moveTo>
                <a:moveTo>
                  <a:pt x="16402" y="2314"/>
                </a:moveTo>
                <a:lnTo>
                  <a:pt x="16402" y="11880"/>
                </a:lnTo>
                <a:lnTo>
                  <a:pt x="7624" y="11880"/>
                </a:lnTo>
                <a:lnTo>
                  <a:pt x="7624" y="2314"/>
                </a:lnTo>
                <a:close/>
              </a:path>
              <a:path w="21600" h="21600" extrusionOk="0">
                <a:moveTo>
                  <a:pt x="578" y="4011"/>
                </a:moveTo>
                <a:moveTo>
                  <a:pt x="4043" y="4011"/>
                </a:moveTo>
                <a:lnTo>
                  <a:pt x="4043" y="4320"/>
                </a:lnTo>
                <a:lnTo>
                  <a:pt x="578" y="4320"/>
                </a:lnTo>
                <a:lnTo>
                  <a:pt x="578" y="4011"/>
                </a:lnTo>
                <a:close/>
                <a:moveTo>
                  <a:pt x="7624" y="14194"/>
                </a:moveTo>
                <a:lnTo>
                  <a:pt x="16402" y="14194"/>
                </a:lnTo>
                <a:lnTo>
                  <a:pt x="16402" y="16200"/>
                </a:lnTo>
                <a:lnTo>
                  <a:pt x="7624" y="16200"/>
                </a:lnTo>
              </a:path>
            </a:pathLst>
          </a:custGeom>
          <a:solidFill>
            <a:srgbClr val="FFC000"/>
          </a:solidFill>
          <a:ln w="9525">
            <a:solidFill>
              <a:srgbClr val="000000"/>
            </a:solidFill>
            <a:miter lim="800000"/>
            <a:headEnd/>
            <a:tailEnd/>
          </a:ln>
        </p:spPr>
        <p:txBody>
          <a:bodyPr wrap="none" anchor="ctr" anchorCtr="1"/>
          <a:lstStyle/>
          <a:p>
            <a:pPr>
              <a:defRPr/>
            </a:pPr>
            <a:endParaRPr lang="en-US" sz="3200" dirty="0" smtClean="0">
              <a:solidFill>
                <a:schemeClr val="tx1"/>
              </a:solidFill>
              <a:latin typeface="Calibri" pitchFamily="34" charset="0"/>
            </a:endParaRPr>
          </a:p>
          <a:p>
            <a:pPr>
              <a:defRPr/>
            </a:pPr>
            <a:endParaRPr lang="en-US" sz="3200" dirty="0" smtClean="0">
              <a:latin typeface="Calibri" pitchFamily="34" charset="0"/>
            </a:endParaRPr>
          </a:p>
          <a:p>
            <a:pPr>
              <a:defRPr/>
            </a:pPr>
            <a:endParaRPr lang="en-US" sz="3200" dirty="0" smtClean="0">
              <a:solidFill>
                <a:schemeClr val="tx1"/>
              </a:solidFill>
              <a:latin typeface="Calibri" pitchFamily="34" charset="0"/>
            </a:endParaRPr>
          </a:p>
          <a:p>
            <a:pPr>
              <a:defRPr/>
            </a:pPr>
            <a:r>
              <a:rPr lang="en-US" sz="3200" dirty="0" smtClean="0">
                <a:solidFill>
                  <a:schemeClr val="tx1"/>
                </a:solidFill>
                <a:latin typeface="Calibri" pitchFamily="34" charset="0"/>
              </a:rPr>
              <a:t>Witness</a:t>
            </a:r>
            <a:endParaRPr lang="en-US" sz="3200" dirty="0">
              <a:solidFill>
                <a:schemeClr val="tx1"/>
              </a:solidFill>
              <a:latin typeface="Calibri" pitchFamily="34" charset="0"/>
            </a:endParaRPr>
          </a:p>
        </p:txBody>
      </p:sp>
      <p:sp>
        <p:nvSpPr>
          <p:cNvPr id="856070" name="tower"/>
          <p:cNvSpPr>
            <a:spLocks noEditPoints="1" noChangeArrowheads="1"/>
          </p:cNvSpPr>
          <p:nvPr/>
        </p:nvSpPr>
        <p:spPr bwMode="auto">
          <a:xfrm>
            <a:off x="6211888" y="2181225"/>
            <a:ext cx="585787" cy="1116013"/>
          </a:xfrm>
          <a:custGeom>
            <a:avLst/>
            <a:gdLst>
              <a:gd name="T0" fmla="*/ 0 w 21600"/>
              <a:gd name="T1" fmla="*/ 2184 h 21600"/>
              <a:gd name="T2" fmla="*/ 6664 w 21600"/>
              <a:gd name="T3" fmla="*/ 0 h 21600"/>
              <a:gd name="T4" fmla="*/ 10800 w 21600"/>
              <a:gd name="T5" fmla="*/ 0 h 21600"/>
              <a:gd name="T6" fmla="*/ 21600 w 21600"/>
              <a:gd name="T7" fmla="*/ 0 h 21600"/>
              <a:gd name="T8" fmla="*/ 21600 w 21600"/>
              <a:gd name="T9" fmla="*/ 11649 h 21600"/>
              <a:gd name="T10" fmla="*/ 21600 w 21600"/>
              <a:gd name="T11" fmla="*/ 19416 h 21600"/>
              <a:gd name="T12" fmla="*/ 15166 w 21600"/>
              <a:gd name="T13" fmla="*/ 21600 h 21600"/>
              <a:gd name="T14" fmla="*/ 10570 w 21600"/>
              <a:gd name="T15" fmla="*/ 21600 h 21600"/>
              <a:gd name="T16" fmla="*/ 0 w 21600"/>
              <a:gd name="T17" fmla="*/ 21600 h 21600"/>
              <a:gd name="T18" fmla="*/ 0 w 21600"/>
              <a:gd name="T19" fmla="*/ 11528 h 21600"/>
              <a:gd name="T20" fmla="*/ 459 w 21600"/>
              <a:gd name="T21" fmla="*/ 22540 h 21600"/>
              <a:gd name="T22" fmla="*/ 21485 w 21600"/>
              <a:gd name="T23" fmla="*/ 2700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21600" h="21600" extrusionOk="0">
                <a:moveTo>
                  <a:pt x="0" y="2184"/>
                </a:moveTo>
                <a:lnTo>
                  <a:pt x="6664" y="0"/>
                </a:lnTo>
                <a:lnTo>
                  <a:pt x="10800" y="0"/>
                </a:lnTo>
                <a:lnTo>
                  <a:pt x="21600" y="0"/>
                </a:lnTo>
                <a:lnTo>
                  <a:pt x="21600" y="11649"/>
                </a:lnTo>
                <a:lnTo>
                  <a:pt x="21600" y="19416"/>
                </a:lnTo>
                <a:lnTo>
                  <a:pt x="15166" y="21600"/>
                </a:lnTo>
                <a:lnTo>
                  <a:pt x="10570" y="21600"/>
                </a:lnTo>
                <a:lnTo>
                  <a:pt x="0" y="21600"/>
                </a:lnTo>
                <a:lnTo>
                  <a:pt x="0" y="11528"/>
                </a:lnTo>
                <a:lnTo>
                  <a:pt x="0" y="2184"/>
                </a:lnTo>
                <a:close/>
              </a:path>
              <a:path w="21600" h="21600" extrusionOk="0">
                <a:moveTo>
                  <a:pt x="0" y="2184"/>
                </a:moveTo>
                <a:lnTo>
                  <a:pt x="0" y="2184"/>
                </a:lnTo>
                <a:lnTo>
                  <a:pt x="14706" y="2184"/>
                </a:lnTo>
                <a:lnTo>
                  <a:pt x="21600" y="0"/>
                </a:lnTo>
                <a:moveTo>
                  <a:pt x="0" y="2184"/>
                </a:moveTo>
                <a:lnTo>
                  <a:pt x="14706" y="2184"/>
                </a:lnTo>
                <a:lnTo>
                  <a:pt x="14706" y="5339"/>
                </a:lnTo>
                <a:lnTo>
                  <a:pt x="14706" y="17474"/>
                </a:lnTo>
                <a:lnTo>
                  <a:pt x="14706" y="21600"/>
                </a:lnTo>
                <a:moveTo>
                  <a:pt x="1149" y="3034"/>
                </a:moveTo>
                <a:lnTo>
                  <a:pt x="13328" y="3034"/>
                </a:lnTo>
                <a:lnTo>
                  <a:pt x="13328" y="3519"/>
                </a:lnTo>
                <a:lnTo>
                  <a:pt x="1149" y="3519"/>
                </a:lnTo>
                <a:lnTo>
                  <a:pt x="1149" y="3034"/>
                </a:lnTo>
                <a:moveTo>
                  <a:pt x="1149" y="4490"/>
                </a:moveTo>
                <a:lnTo>
                  <a:pt x="13328" y="4490"/>
                </a:lnTo>
                <a:lnTo>
                  <a:pt x="13328" y="4854"/>
                </a:lnTo>
                <a:lnTo>
                  <a:pt x="1149" y="4854"/>
                </a:lnTo>
                <a:lnTo>
                  <a:pt x="1149" y="4490"/>
                </a:lnTo>
                <a:moveTo>
                  <a:pt x="1149" y="5946"/>
                </a:moveTo>
                <a:lnTo>
                  <a:pt x="13328" y="5946"/>
                </a:lnTo>
                <a:lnTo>
                  <a:pt x="13328" y="6310"/>
                </a:lnTo>
                <a:lnTo>
                  <a:pt x="1149" y="6310"/>
                </a:lnTo>
                <a:lnTo>
                  <a:pt x="1149" y="5946"/>
                </a:lnTo>
              </a:path>
            </a:pathLst>
          </a:custGeom>
          <a:solidFill>
            <a:srgbClr val="FFC000"/>
          </a:solidFill>
          <a:ln w="9525">
            <a:solidFill>
              <a:srgbClr val="000000"/>
            </a:solidFill>
            <a:miter lim="800000"/>
            <a:headEnd/>
            <a:tailEnd/>
          </a:ln>
        </p:spPr>
        <p:txBody>
          <a:bodyPr wrap="none" anchor="ctr" anchorCtr="1"/>
          <a:lstStyle/>
          <a:p>
            <a:pPr>
              <a:defRPr/>
            </a:pPr>
            <a:r>
              <a:rPr lang="en-US" sz="3200" dirty="0">
                <a:solidFill>
                  <a:schemeClr val="tx1"/>
                </a:solidFill>
                <a:latin typeface="Calibri" pitchFamily="34" charset="0"/>
              </a:rPr>
              <a:t>Mirror</a:t>
            </a:r>
          </a:p>
        </p:txBody>
      </p:sp>
      <p:sp>
        <p:nvSpPr>
          <p:cNvPr id="856071" name="Text Box 7"/>
          <p:cNvSpPr txBox="1">
            <a:spLocks noChangeArrowheads="1"/>
          </p:cNvSpPr>
          <p:nvPr/>
        </p:nvSpPr>
        <p:spPr bwMode="auto">
          <a:xfrm>
            <a:off x="4067175" y="1228725"/>
            <a:ext cx="806631" cy="1311128"/>
          </a:xfrm>
          <a:prstGeom prst="rect">
            <a:avLst/>
          </a:prstGeom>
          <a:noFill/>
          <a:ln w="9525" algn="ctr">
            <a:noFill/>
            <a:miter lim="800000"/>
            <a:headEnd/>
            <a:tailEnd/>
          </a:ln>
        </p:spPr>
        <p:txBody>
          <a:bodyPr wrap="none">
            <a:spAutoFit/>
          </a:bodyPr>
          <a:lstStyle/>
          <a:p>
            <a:r>
              <a:rPr lang="en-US" sz="8800" dirty="0">
                <a:solidFill>
                  <a:srgbClr val="FF0000"/>
                </a:solidFill>
                <a:latin typeface="Calibri" pitchFamily="34" charset="0"/>
              </a:rPr>
              <a:t>X</a:t>
            </a:r>
          </a:p>
        </p:txBody>
      </p:sp>
      <p:sp>
        <p:nvSpPr>
          <p:cNvPr id="8"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30</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56071"/>
                                        </p:tgtEl>
                                        <p:attrNameLst>
                                          <p:attrName>style.visibility</p:attrName>
                                        </p:attrNameLst>
                                      </p:cBhvr>
                                      <p:to>
                                        <p:strVal val="visible"/>
                                      </p:to>
                                    </p:set>
                                    <p:animEffect transition="in" filter="fade">
                                      <p:cBhvr>
                                        <p:cTn id="7" dur="2000"/>
                                        <p:tgtEl>
                                          <p:spTgt spid="856071"/>
                                        </p:tgtEl>
                                      </p:cBhvr>
                                    </p:animEffect>
                                  </p:childTnLst>
                                </p:cTn>
                              </p:par>
                              <p:par>
                                <p:cTn id="8" presetID="1" presetClass="entr" presetSubtype="0" fill="hold" grpId="0" nodeType="withEffect">
                                  <p:stCondLst>
                                    <p:cond delay="0"/>
                                  </p:stCondLst>
                                  <p:childTnLst>
                                    <p:set>
                                      <p:cBhvr>
                                        <p:cTn id="9" dur="1" fill="hold">
                                          <p:stCondLst>
                                            <p:cond delay="0"/>
                                          </p:stCondLst>
                                        </p:cTn>
                                        <p:tgtEl>
                                          <p:spTgt spid="856069">
                                            <p:txEl>
                                              <p:pRg st="8" end="8"/>
                                            </p:txEl>
                                          </p:spTgt>
                                        </p:tgtEl>
                                        <p:attrNameLst>
                                          <p:attrName>style.visibility</p:attrName>
                                        </p:attrNameLst>
                                      </p:cBhvr>
                                      <p:to>
                                        <p:strVal val="visible"/>
                                      </p:to>
                                    </p:set>
                                  </p:childTnLst>
                                </p:cTn>
                              </p:par>
                              <p:par>
                                <p:cTn id="10" presetID="1" presetClass="entr" presetSubtype="0" fill="hold" grpId="0" nodeType="withEffect">
                                  <p:stCondLst>
                                    <p:cond delay="0"/>
                                  </p:stCondLst>
                                  <p:childTnLst>
                                    <p:set>
                                      <p:cBhvr>
                                        <p:cTn id="11" dur="1" fill="hold">
                                          <p:stCondLst>
                                            <p:cond delay="0"/>
                                          </p:stCondLst>
                                        </p:cTn>
                                        <p:tgtEl>
                                          <p:spTgt spid="856069">
                                            <p:txEl>
                                              <p:pRg st="9" end="9"/>
                                            </p:txEl>
                                          </p:spTgt>
                                        </p:tgtEl>
                                        <p:attrNameLst>
                                          <p:attrName>style.visibility</p:attrName>
                                        </p:attrNameLst>
                                      </p:cBhvr>
                                      <p:to>
                                        <p:strVal val="visible"/>
                                      </p:to>
                                    </p:set>
                                  </p:childTnLst>
                                </p:cTn>
                              </p:par>
                              <p:par>
                                <p:cTn id="12" presetID="1" presetClass="entr" presetSubtype="0" fill="hold" grpId="0" nodeType="withEffect">
                                  <p:stCondLst>
                                    <p:cond delay="0"/>
                                  </p:stCondLst>
                                  <p:childTnLst>
                                    <p:set>
                                      <p:cBhvr>
                                        <p:cTn id="13" dur="1" fill="hold">
                                          <p:stCondLst>
                                            <p:cond delay="0"/>
                                          </p:stCondLst>
                                        </p:cTn>
                                        <p:tgtEl>
                                          <p:spTgt spid="856069">
                                            <p:txEl>
                                              <p:pRg st="10" end="10"/>
                                            </p:txEl>
                                          </p:spTgt>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0" presetClass="exit" presetSubtype="0" fill="hold" grpId="1" nodeType="clickEffect">
                                  <p:stCondLst>
                                    <p:cond delay="0"/>
                                  </p:stCondLst>
                                  <p:childTnLst>
                                    <p:animEffect transition="out" filter="fade">
                                      <p:cBhvr>
                                        <p:cTn id="17" dur="2000"/>
                                        <p:tgtEl>
                                          <p:spTgt spid="856071"/>
                                        </p:tgtEl>
                                      </p:cBhvr>
                                    </p:animEffect>
                                    <p:set>
                                      <p:cBhvr>
                                        <p:cTn id="18" dur="1" fill="hold">
                                          <p:stCondLst>
                                            <p:cond delay="1999"/>
                                          </p:stCondLst>
                                        </p:cTn>
                                        <p:tgtEl>
                                          <p:spTgt spid="856071"/>
                                        </p:tgtEl>
                                        <p:attrNameLst>
                                          <p:attrName>style.visibility</p:attrName>
                                        </p:attrNameLst>
                                      </p:cBhvr>
                                      <p:to>
                                        <p:strVal val="hidden"/>
                                      </p:to>
                                    </p:set>
                                  </p:childTnLst>
                                </p:cTn>
                              </p:par>
                              <p:par>
                                <p:cTn id="19" presetID="1" presetClass="entr" presetSubtype="0" fill="hold" grpId="0" nodeType="withEffect">
                                  <p:stCondLst>
                                    <p:cond delay="0"/>
                                  </p:stCondLst>
                                  <p:childTnLst>
                                    <p:set>
                                      <p:cBhvr>
                                        <p:cTn id="20" dur="1" fill="hold">
                                          <p:stCondLst>
                                            <p:cond delay="0"/>
                                          </p:stCondLst>
                                        </p:cTn>
                                        <p:tgtEl>
                                          <p:spTgt spid="856069">
                                            <p:txEl>
                                              <p:pRg st="11" end="11"/>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856069">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6069" grpId="0" build="p"/>
      <p:bldP spid="856071" grpId="0"/>
      <p:bldP spid="856071"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3362" name="Rectangle 2"/>
          <p:cNvSpPr>
            <a:spLocks noGrp="1" noChangeAspect="1" noChangeArrowheads="1"/>
          </p:cNvSpPr>
          <p:nvPr>
            <p:ph type="title"/>
          </p:nvPr>
        </p:nvSpPr>
        <p:spPr/>
        <p:txBody>
          <a:bodyPr/>
          <a:lstStyle/>
          <a:p>
            <a:r>
              <a:rPr lang="en-US" dirty="0" smtClean="0"/>
              <a:t>High Protection: Losing the Mirror</a:t>
            </a:r>
          </a:p>
        </p:txBody>
      </p:sp>
      <p:sp>
        <p:nvSpPr>
          <p:cNvPr id="783364" name="Rectangle 4"/>
          <p:cNvSpPr>
            <a:spLocks noGrp="1" noChangeAspect="1" noChangeArrowheads="1"/>
          </p:cNvSpPr>
          <p:nvPr>
            <p:ph idx="1"/>
          </p:nvPr>
        </p:nvSpPr>
        <p:spPr/>
        <p:txBody>
          <a:bodyPr/>
          <a:lstStyle/>
          <a:p>
            <a:endParaRPr lang="en-US" sz="2400" dirty="0" smtClean="0"/>
          </a:p>
          <a:p>
            <a:endParaRPr lang="en-US" sz="2400" dirty="0" smtClean="0"/>
          </a:p>
          <a:p>
            <a:endParaRPr lang="en-US" sz="2400" dirty="0" smtClean="0"/>
          </a:p>
          <a:p>
            <a:endParaRPr lang="en-US" sz="2400" dirty="0" smtClean="0"/>
          </a:p>
          <a:p>
            <a:endParaRPr lang="en-US" sz="2400" dirty="0" smtClean="0"/>
          </a:p>
          <a:p>
            <a:endParaRPr lang="en-US" sz="2400" dirty="0" smtClean="0"/>
          </a:p>
          <a:p>
            <a:endParaRPr lang="en-US" sz="2400" dirty="0" smtClean="0"/>
          </a:p>
          <a:p>
            <a:r>
              <a:rPr lang="en-US" sz="2400" dirty="0" smtClean="0"/>
              <a:t>No Witness defined (Witness = NULL)</a:t>
            </a:r>
            <a:br>
              <a:rPr lang="en-US" sz="2400" dirty="0" smtClean="0"/>
            </a:br>
            <a:r>
              <a:rPr lang="en-US" sz="2400" dirty="0" smtClean="0"/>
              <a:t>	= High Protection</a:t>
            </a:r>
          </a:p>
          <a:p>
            <a:r>
              <a:rPr lang="en-US" sz="2400" dirty="0" smtClean="0"/>
              <a:t>Losing the Mirror</a:t>
            </a:r>
          </a:p>
          <a:p>
            <a:pPr lvl="1"/>
            <a:r>
              <a:rPr lang="en-US" sz="2000" dirty="0" smtClean="0"/>
              <a:t>Principal CONTINUES to handle user requests</a:t>
            </a:r>
          </a:p>
          <a:p>
            <a:pPr lvl="2"/>
            <a:r>
              <a:rPr lang="en-US" sz="1800" dirty="0" smtClean="0"/>
              <a:t>Mirror could not just have network problems and could not come online</a:t>
            </a:r>
          </a:p>
          <a:p>
            <a:pPr lvl="2"/>
            <a:r>
              <a:rPr lang="en-US" sz="1800" dirty="0" smtClean="0"/>
              <a:t>No possibility of split brain</a:t>
            </a:r>
          </a:p>
        </p:txBody>
      </p:sp>
      <p:sp>
        <p:nvSpPr>
          <p:cNvPr id="783363" name="tower"/>
          <p:cNvSpPr>
            <a:spLocks noEditPoints="1" noChangeArrowheads="1"/>
          </p:cNvSpPr>
          <p:nvPr/>
        </p:nvSpPr>
        <p:spPr bwMode="auto">
          <a:xfrm>
            <a:off x="1981200" y="2181225"/>
            <a:ext cx="585788" cy="1116013"/>
          </a:xfrm>
          <a:custGeom>
            <a:avLst/>
            <a:gdLst>
              <a:gd name="T0" fmla="*/ 0 w 21600"/>
              <a:gd name="T1" fmla="*/ 2184 h 21600"/>
              <a:gd name="T2" fmla="*/ 6664 w 21600"/>
              <a:gd name="T3" fmla="*/ 0 h 21600"/>
              <a:gd name="T4" fmla="*/ 10800 w 21600"/>
              <a:gd name="T5" fmla="*/ 0 h 21600"/>
              <a:gd name="T6" fmla="*/ 21600 w 21600"/>
              <a:gd name="T7" fmla="*/ 0 h 21600"/>
              <a:gd name="T8" fmla="*/ 21600 w 21600"/>
              <a:gd name="T9" fmla="*/ 11649 h 21600"/>
              <a:gd name="T10" fmla="*/ 21600 w 21600"/>
              <a:gd name="T11" fmla="*/ 19416 h 21600"/>
              <a:gd name="T12" fmla="*/ 15166 w 21600"/>
              <a:gd name="T13" fmla="*/ 21600 h 21600"/>
              <a:gd name="T14" fmla="*/ 10570 w 21600"/>
              <a:gd name="T15" fmla="*/ 21600 h 21600"/>
              <a:gd name="T16" fmla="*/ 0 w 21600"/>
              <a:gd name="T17" fmla="*/ 21600 h 21600"/>
              <a:gd name="T18" fmla="*/ 0 w 21600"/>
              <a:gd name="T19" fmla="*/ 11528 h 21600"/>
              <a:gd name="T20" fmla="*/ 459 w 21600"/>
              <a:gd name="T21" fmla="*/ 22540 h 21600"/>
              <a:gd name="T22" fmla="*/ 21485 w 21600"/>
              <a:gd name="T23" fmla="*/ 2700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21600" h="21600" extrusionOk="0">
                <a:moveTo>
                  <a:pt x="0" y="2184"/>
                </a:moveTo>
                <a:lnTo>
                  <a:pt x="6664" y="0"/>
                </a:lnTo>
                <a:lnTo>
                  <a:pt x="10800" y="0"/>
                </a:lnTo>
                <a:lnTo>
                  <a:pt x="21600" y="0"/>
                </a:lnTo>
                <a:lnTo>
                  <a:pt x="21600" y="11649"/>
                </a:lnTo>
                <a:lnTo>
                  <a:pt x="21600" y="19416"/>
                </a:lnTo>
                <a:lnTo>
                  <a:pt x="15166" y="21600"/>
                </a:lnTo>
                <a:lnTo>
                  <a:pt x="10570" y="21600"/>
                </a:lnTo>
                <a:lnTo>
                  <a:pt x="0" y="21600"/>
                </a:lnTo>
                <a:lnTo>
                  <a:pt x="0" y="11528"/>
                </a:lnTo>
                <a:lnTo>
                  <a:pt x="0" y="2184"/>
                </a:lnTo>
                <a:close/>
              </a:path>
              <a:path w="21600" h="21600" extrusionOk="0">
                <a:moveTo>
                  <a:pt x="0" y="2184"/>
                </a:moveTo>
                <a:lnTo>
                  <a:pt x="0" y="2184"/>
                </a:lnTo>
                <a:lnTo>
                  <a:pt x="14706" y="2184"/>
                </a:lnTo>
                <a:lnTo>
                  <a:pt x="21600" y="0"/>
                </a:lnTo>
                <a:moveTo>
                  <a:pt x="0" y="2184"/>
                </a:moveTo>
                <a:lnTo>
                  <a:pt x="14706" y="2184"/>
                </a:lnTo>
                <a:lnTo>
                  <a:pt x="14706" y="5339"/>
                </a:lnTo>
                <a:lnTo>
                  <a:pt x="14706" y="17474"/>
                </a:lnTo>
                <a:lnTo>
                  <a:pt x="14706" y="21600"/>
                </a:lnTo>
                <a:moveTo>
                  <a:pt x="1149" y="3034"/>
                </a:moveTo>
                <a:lnTo>
                  <a:pt x="13328" y="3034"/>
                </a:lnTo>
                <a:lnTo>
                  <a:pt x="13328" y="3519"/>
                </a:lnTo>
                <a:lnTo>
                  <a:pt x="1149" y="3519"/>
                </a:lnTo>
                <a:lnTo>
                  <a:pt x="1149" y="3034"/>
                </a:lnTo>
                <a:moveTo>
                  <a:pt x="1149" y="4490"/>
                </a:moveTo>
                <a:lnTo>
                  <a:pt x="13328" y="4490"/>
                </a:lnTo>
                <a:lnTo>
                  <a:pt x="13328" y="4854"/>
                </a:lnTo>
                <a:lnTo>
                  <a:pt x="1149" y="4854"/>
                </a:lnTo>
                <a:lnTo>
                  <a:pt x="1149" y="4490"/>
                </a:lnTo>
                <a:moveTo>
                  <a:pt x="1149" y="5946"/>
                </a:moveTo>
                <a:lnTo>
                  <a:pt x="13328" y="5946"/>
                </a:lnTo>
                <a:lnTo>
                  <a:pt x="13328" y="6310"/>
                </a:lnTo>
                <a:lnTo>
                  <a:pt x="1149" y="6310"/>
                </a:lnTo>
                <a:lnTo>
                  <a:pt x="1149" y="5946"/>
                </a:lnTo>
              </a:path>
            </a:pathLst>
          </a:custGeom>
          <a:solidFill>
            <a:srgbClr val="FFC000"/>
          </a:solidFill>
          <a:ln w="9525">
            <a:solidFill>
              <a:srgbClr val="000000"/>
            </a:solidFill>
            <a:miter lim="800000"/>
            <a:headEnd/>
            <a:tailEnd/>
          </a:ln>
        </p:spPr>
        <p:txBody>
          <a:bodyPr wrap="none" anchor="ctr" anchorCtr="1"/>
          <a:lstStyle/>
          <a:p>
            <a:pPr>
              <a:defRPr/>
            </a:pPr>
            <a:r>
              <a:rPr lang="en-US" sz="3200" dirty="0">
                <a:solidFill>
                  <a:schemeClr val="tx1"/>
                </a:solidFill>
                <a:latin typeface="Calibri" pitchFamily="34" charset="0"/>
              </a:rPr>
              <a:t>Principal</a:t>
            </a:r>
          </a:p>
        </p:txBody>
      </p:sp>
      <p:sp>
        <p:nvSpPr>
          <p:cNvPr id="783365" name="tower"/>
          <p:cNvSpPr>
            <a:spLocks noEditPoints="1" noChangeArrowheads="1"/>
          </p:cNvSpPr>
          <p:nvPr/>
        </p:nvSpPr>
        <p:spPr bwMode="auto">
          <a:xfrm>
            <a:off x="6211888" y="2181225"/>
            <a:ext cx="585787" cy="1116013"/>
          </a:xfrm>
          <a:custGeom>
            <a:avLst/>
            <a:gdLst>
              <a:gd name="T0" fmla="*/ 0 w 21600"/>
              <a:gd name="T1" fmla="*/ 2184 h 21600"/>
              <a:gd name="T2" fmla="*/ 6664 w 21600"/>
              <a:gd name="T3" fmla="*/ 0 h 21600"/>
              <a:gd name="T4" fmla="*/ 10800 w 21600"/>
              <a:gd name="T5" fmla="*/ 0 h 21600"/>
              <a:gd name="T6" fmla="*/ 21600 w 21600"/>
              <a:gd name="T7" fmla="*/ 0 h 21600"/>
              <a:gd name="T8" fmla="*/ 21600 w 21600"/>
              <a:gd name="T9" fmla="*/ 11649 h 21600"/>
              <a:gd name="T10" fmla="*/ 21600 w 21600"/>
              <a:gd name="T11" fmla="*/ 19416 h 21600"/>
              <a:gd name="T12" fmla="*/ 15166 w 21600"/>
              <a:gd name="T13" fmla="*/ 21600 h 21600"/>
              <a:gd name="T14" fmla="*/ 10570 w 21600"/>
              <a:gd name="T15" fmla="*/ 21600 h 21600"/>
              <a:gd name="T16" fmla="*/ 0 w 21600"/>
              <a:gd name="T17" fmla="*/ 21600 h 21600"/>
              <a:gd name="T18" fmla="*/ 0 w 21600"/>
              <a:gd name="T19" fmla="*/ 11528 h 21600"/>
              <a:gd name="T20" fmla="*/ 459 w 21600"/>
              <a:gd name="T21" fmla="*/ 22540 h 21600"/>
              <a:gd name="T22" fmla="*/ 21485 w 21600"/>
              <a:gd name="T23" fmla="*/ 2700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21600" h="21600" extrusionOk="0">
                <a:moveTo>
                  <a:pt x="0" y="2184"/>
                </a:moveTo>
                <a:lnTo>
                  <a:pt x="6664" y="0"/>
                </a:lnTo>
                <a:lnTo>
                  <a:pt x="10800" y="0"/>
                </a:lnTo>
                <a:lnTo>
                  <a:pt x="21600" y="0"/>
                </a:lnTo>
                <a:lnTo>
                  <a:pt x="21600" y="11649"/>
                </a:lnTo>
                <a:lnTo>
                  <a:pt x="21600" y="19416"/>
                </a:lnTo>
                <a:lnTo>
                  <a:pt x="15166" y="21600"/>
                </a:lnTo>
                <a:lnTo>
                  <a:pt x="10570" y="21600"/>
                </a:lnTo>
                <a:lnTo>
                  <a:pt x="0" y="21600"/>
                </a:lnTo>
                <a:lnTo>
                  <a:pt x="0" y="11528"/>
                </a:lnTo>
                <a:lnTo>
                  <a:pt x="0" y="2184"/>
                </a:lnTo>
                <a:close/>
              </a:path>
              <a:path w="21600" h="21600" extrusionOk="0">
                <a:moveTo>
                  <a:pt x="0" y="2184"/>
                </a:moveTo>
                <a:lnTo>
                  <a:pt x="0" y="2184"/>
                </a:lnTo>
                <a:lnTo>
                  <a:pt x="14706" y="2184"/>
                </a:lnTo>
                <a:lnTo>
                  <a:pt x="21600" y="0"/>
                </a:lnTo>
                <a:moveTo>
                  <a:pt x="0" y="2184"/>
                </a:moveTo>
                <a:lnTo>
                  <a:pt x="14706" y="2184"/>
                </a:lnTo>
                <a:lnTo>
                  <a:pt x="14706" y="5339"/>
                </a:lnTo>
                <a:lnTo>
                  <a:pt x="14706" y="17474"/>
                </a:lnTo>
                <a:lnTo>
                  <a:pt x="14706" y="21600"/>
                </a:lnTo>
                <a:moveTo>
                  <a:pt x="1149" y="3034"/>
                </a:moveTo>
                <a:lnTo>
                  <a:pt x="13328" y="3034"/>
                </a:lnTo>
                <a:lnTo>
                  <a:pt x="13328" y="3519"/>
                </a:lnTo>
                <a:lnTo>
                  <a:pt x="1149" y="3519"/>
                </a:lnTo>
                <a:lnTo>
                  <a:pt x="1149" y="3034"/>
                </a:lnTo>
                <a:moveTo>
                  <a:pt x="1149" y="4490"/>
                </a:moveTo>
                <a:lnTo>
                  <a:pt x="13328" y="4490"/>
                </a:lnTo>
                <a:lnTo>
                  <a:pt x="13328" y="4854"/>
                </a:lnTo>
                <a:lnTo>
                  <a:pt x="1149" y="4854"/>
                </a:lnTo>
                <a:lnTo>
                  <a:pt x="1149" y="4490"/>
                </a:lnTo>
                <a:moveTo>
                  <a:pt x="1149" y="5946"/>
                </a:moveTo>
                <a:lnTo>
                  <a:pt x="13328" y="5946"/>
                </a:lnTo>
                <a:lnTo>
                  <a:pt x="13328" y="6310"/>
                </a:lnTo>
                <a:lnTo>
                  <a:pt x="1149" y="6310"/>
                </a:lnTo>
                <a:lnTo>
                  <a:pt x="1149" y="5946"/>
                </a:lnTo>
              </a:path>
            </a:pathLst>
          </a:custGeom>
          <a:solidFill>
            <a:srgbClr val="FFC000"/>
          </a:solidFill>
          <a:ln w="9525">
            <a:solidFill>
              <a:srgbClr val="000000"/>
            </a:solidFill>
            <a:miter lim="800000"/>
            <a:headEnd/>
            <a:tailEnd/>
          </a:ln>
        </p:spPr>
        <p:txBody>
          <a:bodyPr wrap="none" anchor="ctr" anchorCtr="1"/>
          <a:lstStyle/>
          <a:p>
            <a:pPr>
              <a:defRPr/>
            </a:pPr>
            <a:r>
              <a:rPr lang="en-US" sz="3200" dirty="0">
                <a:solidFill>
                  <a:schemeClr val="tx1"/>
                </a:solidFill>
                <a:latin typeface="Calibri" pitchFamily="34" charset="0"/>
              </a:rPr>
              <a:t>Mirror</a:t>
            </a:r>
          </a:p>
        </p:txBody>
      </p:sp>
      <p:sp>
        <p:nvSpPr>
          <p:cNvPr id="783366" name="Text Box 6"/>
          <p:cNvSpPr txBox="1">
            <a:spLocks noChangeArrowheads="1"/>
          </p:cNvSpPr>
          <p:nvPr/>
        </p:nvSpPr>
        <p:spPr bwMode="auto">
          <a:xfrm>
            <a:off x="6094413" y="2168525"/>
            <a:ext cx="806631" cy="1311128"/>
          </a:xfrm>
          <a:prstGeom prst="rect">
            <a:avLst/>
          </a:prstGeom>
          <a:noFill/>
          <a:ln w="9525" algn="ctr">
            <a:noFill/>
            <a:miter lim="800000"/>
            <a:headEnd/>
            <a:tailEnd/>
          </a:ln>
        </p:spPr>
        <p:txBody>
          <a:bodyPr wrap="none">
            <a:spAutoFit/>
          </a:bodyPr>
          <a:lstStyle/>
          <a:p>
            <a:r>
              <a:rPr lang="en-US" sz="8800" dirty="0">
                <a:solidFill>
                  <a:srgbClr val="FF0000"/>
                </a:solidFill>
                <a:latin typeface="Calibri" pitchFamily="34" charset="0"/>
              </a:rPr>
              <a:t>X</a:t>
            </a:r>
          </a:p>
        </p:txBody>
      </p:sp>
      <p:sp>
        <p:nvSpPr>
          <p:cNvPr id="7"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31</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83366"/>
                                        </p:tgtEl>
                                        <p:attrNameLst>
                                          <p:attrName>style.visibility</p:attrName>
                                        </p:attrNameLst>
                                      </p:cBhvr>
                                      <p:to>
                                        <p:strVal val="visible"/>
                                      </p:to>
                                    </p:set>
                                    <p:animEffect transition="in" filter="fade">
                                      <p:cBhvr>
                                        <p:cTn id="7" dur="2000"/>
                                        <p:tgtEl>
                                          <p:spTgt spid="783366"/>
                                        </p:tgtEl>
                                      </p:cBhvr>
                                    </p:animEffect>
                                  </p:childTnLst>
                                </p:cTn>
                              </p:par>
                              <p:par>
                                <p:cTn id="8" presetID="1" presetClass="entr" presetSubtype="0" fill="hold" grpId="0" nodeType="withEffect">
                                  <p:stCondLst>
                                    <p:cond delay="0"/>
                                  </p:stCondLst>
                                  <p:childTnLst>
                                    <p:set>
                                      <p:cBhvr>
                                        <p:cTn id="9" dur="1" fill="hold">
                                          <p:stCondLst>
                                            <p:cond delay="0"/>
                                          </p:stCondLst>
                                        </p:cTn>
                                        <p:tgtEl>
                                          <p:spTgt spid="783364">
                                            <p:txEl>
                                              <p:pRg st="8" end="8"/>
                                            </p:txEl>
                                          </p:spTgt>
                                        </p:tgtEl>
                                        <p:attrNameLst>
                                          <p:attrName>style.visibility</p:attrName>
                                        </p:attrNameLst>
                                      </p:cBhvr>
                                      <p:to>
                                        <p:strVal val="visible"/>
                                      </p:to>
                                    </p:set>
                                  </p:childTnLst>
                                </p:cTn>
                              </p:par>
                              <p:par>
                                <p:cTn id="10" presetID="1" presetClass="entr" presetSubtype="0" fill="hold" grpId="0" nodeType="withEffect">
                                  <p:stCondLst>
                                    <p:cond delay="0"/>
                                  </p:stCondLst>
                                  <p:childTnLst>
                                    <p:set>
                                      <p:cBhvr>
                                        <p:cTn id="11" dur="1" fill="hold">
                                          <p:stCondLst>
                                            <p:cond delay="0"/>
                                          </p:stCondLst>
                                        </p:cTn>
                                        <p:tgtEl>
                                          <p:spTgt spid="783364">
                                            <p:txEl>
                                              <p:pRg st="9" end="9"/>
                                            </p:txEl>
                                          </p:spTgt>
                                        </p:tgtEl>
                                        <p:attrNameLst>
                                          <p:attrName>style.visibility</p:attrName>
                                        </p:attrNameLst>
                                      </p:cBhvr>
                                      <p:to>
                                        <p:strVal val="visible"/>
                                      </p:to>
                                    </p:set>
                                  </p:childTnLst>
                                </p:cTn>
                              </p:par>
                              <p:par>
                                <p:cTn id="12" presetID="1" presetClass="entr" presetSubtype="0" fill="hold" grpId="0" nodeType="withEffect">
                                  <p:stCondLst>
                                    <p:cond delay="0"/>
                                  </p:stCondLst>
                                  <p:childTnLst>
                                    <p:set>
                                      <p:cBhvr>
                                        <p:cTn id="13" dur="1" fill="hold">
                                          <p:stCondLst>
                                            <p:cond delay="0"/>
                                          </p:stCondLst>
                                        </p:cTn>
                                        <p:tgtEl>
                                          <p:spTgt spid="783364">
                                            <p:txEl>
                                              <p:pRg st="10" end="10"/>
                                            </p:txEl>
                                          </p:spTgt>
                                        </p:tgtEl>
                                        <p:attrNameLst>
                                          <p:attrName>style.visibility</p:attrName>
                                        </p:attrNameLst>
                                      </p:cBhvr>
                                      <p:to>
                                        <p:strVal val="visible"/>
                                      </p:to>
                                    </p:set>
                                  </p:childTnLst>
                                </p:cTn>
                              </p:par>
                              <p:par>
                                <p:cTn id="14" presetID="1" presetClass="entr" presetSubtype="0" fill="hold" grpId="0" nodeType="withEffect">
                                  <p:stCondLst>
                                    <p:cond delay="0"/>
                                  </p:stCondLst>
                                  <p:childTnLst>
                                    <p:set>
                                      <p:cBhvr>
                                        <p:cTn id="15" dur="1" fill="hold">
                                          <p:stCondLst>
                                            <p:cond delay="0"/>
                                          </p:stCondLst>
                                        </p:cTn>
                                        <p:tgtEl>
                                          <p:spTgt spid="783364">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3364" grpId="0" build="p"/>
      <p:bldP spid="78336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4387" name="tower"/>
          <p:cNvSpPr>
            <a:spLocks noEditPoints="1" noChangeArrowheads="1"/>
          </p:cNvSpPr>
          <p:nvPr/>
        </p:nvSpPr>
        <p:spPr bwMode="auto">
          <a:xfrm>
            <a:off x="1981200" y="2181225"/>
            <a:ext cx="585788" cy="1116013"/>
          </a:xfrm>
          <a:custGeom>
            <a:avLst/>
            <a:gdLst>
              <a:gd name="T0" fmla="*/ 0 w 21600"/>
              <a:gd name="T1" fmla="*/ 2184 h 21600"/>
              <a:gd name="T2" fmla="*/ 6664 w 21600"/>
              <a:gd name="T3" fmla="*/ 0 h 21600"/>
              <a:gd name="T4" fmla="*/ 10800 w 21600"/>
              <a:gd name="T5" fmla="*/ 0 h 21600"/>
              <a:gd name="T6" fmla="*/ 21600 w 21600"/>
              <a:gd name="T7" fmla="*/ 0 h 21600"/>
              <a:gd name="T8" fmla="*/ 21600 w 21600"/>
              <a:gd name="T9" fmla="*/ 11649 h 21600"/>
              <a:gd name="T10" fmla="*/ 21600 w 21600"/>
              <a:gd name="T11" fmla="*/ 19416 h 21600"/>
              <a:gd name="T12" fmla="*/ 15166 w 21600"/>
              <a:gd name="T13" fmla="*/ 21600 h 21600"/>
              <a:gd name="T14" fmla="*/ 10570 w 21600"/>
              <a:gd name="T15" fmla="*/ 21600 h 21600"/>
              <a:gd name="T16" fmla="*/ 0 w 21600"/>
              <a:gd name="T17" fmla="*/ 21600 h 21600"/>
              <a:gd name="T18" fmla="*/ 0 w 21600"/>
              <a:gd name="T19" fmla="*/ 11528 h 21600"/>
              <a:gd name="T20" fmla="*/ 459 w 21600"/>
              <a:gd name="T21" fmla="*/ 22540 h 21600"/>
              <a:gd name="T22" fmla="*/ 21485 w 21600"/>
              <a:gd name="T23" fmla="*/ 2700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21600" h="21600" extrusionOk="0">
                <a:moveTo>
                  <a:pt x="0" y="2184"/>
                </a:moveTo>
                <a:lnTo>
                  <a:pt x="6664" y="0"/>
                </a:lnTo>
                <a:lnTo>
                  <a:pt x="10800" y="0"/>
                </a:lnTo>
                <a:lnTo>
                  <a:pt x="21600" y="0"/>
                </a:lnTo>
                <a:lnTo>
                  <a:pt x="21600" y="11649"/>
                </a:lnTo>
                <a:lnTo>
                  <a:pt x="21600" y="19416"/>
                </a:lnTo>
                <a:lnTo>
                  <a:pt x="15166" y="21600"/>
                </a:lnTo>
                <a:lnTo>
                  <a:pt x="10570" y="21600"/>
                </a:lnTo>
                <a:lnTo>
                  <a:pt x="0" y="21600"/>
                </a:lnTo>
                <a:lnTo>
                  <a:pt x="0" y="11528"/>
                </a:lnTo>
                <a:lnTo>
                  <a:pt x="0" y="2184"/>
                </a:lnTo>
                <a:close/>
              </a:path>
              <a:path w="21600" h="21600" extrusionOk="0">
                <a:moveTo>
                  <a:pt x="0" y="2184"/>
                </a:moveTo>
                <a:lnTo>
                  <a:pt x="0" y="2184"/>
                </a:lnTo>
                <a:lnTo>
                  <a:pt x="14706" y="2184"/>
                </a:lnTo>
                <a:lnTo>
                  <a:pt x="21600" y="0"/>
                </a:lnTo>
                <a:moveTo>
                  <a:pt x="0" y="2184"/>
                </a:moveTo>
                <a:lnTo>
                  <a:pt x="14706" y="2184"/>
                </a:lnTo>
                <a:lnTo>
                  <a:pt x="14706" y="5339"/>
                </a:lnTo>
                <a:lnTo>
                  <a:pt x="14706" y="17474"/>
                </a:lnTo>
                <a:lnTo>
                  <a:pt x="14706" y="21600"/>
                </a:lnTo>
                <a:moveTo>
                  <a:pt x="1149" y="3034"/>
                </a:moveTo>
                <a:lnTo>
                  <a:pt x="13328" y="3034"/>
                </a:lnTo>
                <a:lnTo>
                  <a:pt x="13328" y="3519"/>
                </a:lnTo>
                <a:lnTo>
                  <a:pt x="1149" y="3519"/>
                </a:lnTo>
                <a:lnTo>
                  <a:pt x="1149" y="3034"/>
                </a:lnTo>
                <a:moveTo>
                  <a:pt x="1149" y="4490"/>
                </a:moveTo>
                <a:lnTo>
                  <a:pt x="13328" y="4490"/>
                </a:lnTo>
                <a:lnTo>
                  <a:pt x="13328" y="4854"/>
                </a:lnTo>
                <a:lnTo>
                  <a:pt x="1149" y="4854"/>
                </a:lnTo>
                <a:lnTo>
                  <a:pt x="1149" y="4490"/>
                </a:lnTo>
                <a:moveTo>
                  <a:pt x="1149" y="5946"/>
                </a:moveTo>
                <a:lnTo>
                  <a:pt x="13328" y="5946"/>
                </a:lnTo>
                <a:lnTo>
                  <a:pt x="13328" y="6310"/>
                </a:lnTo>
                <a:lnTo>
                  <a:pt x="1149" y="6310"/>
                </a:lnTo>
                <a:lnTo>
                  <a:pt x="1149" y="5946"/>
                </a:lnTo>
              </a:path>
            </a:pathLst>
          </a:custGeom>
          <a:solidFill>
            <a:srgbClr val="FFC000"/>
          </a:solidFill>
          <a:ln w="9525">
            <a:solidFill>
              <a:srgbClr val="000000"/>
            </a:solidFill>
            <a:miter lim="800000"/>
            <a:headEnd/>
            <a:tailEnd/>
          </a:ln>
        </p:spPr>
        <p:txBody>
          <a:bodyPr wrap="none" anchor="ctr" anchorCtr="1"/>
          <a:lstStyle/>
          <a:p>
            <a:pPr>
              <a:defRPr/>
            </a:pPr>
            <a:r>
              <a:rPr lang="en-US" sz="3200" dirty="0">
                <a:solidFill>
                  <a:schemeClr val="tx1"/>
                </a:solidFill>
                <a:latin typeface="Calibri" pitchFamily="34" charset="0"/>
              </a:rPr>
              <a:t>Principal</a:t>
            </a:r>
          </a:p>
        </p:txBody>
      </p:sp>
      <p:sp>
        <p:nvSpPr>
          <p:cNvPr id="784390" name="Text Box 6"/>
          <p:cNvSpPr txBox="1">
            <a:spLocks noChangeArrowheads="1"/>
          </p:cNvSpPr>
          <p:nvPr/>
        </p:nvSpPr>
        <p:spPr bwMode="auto">
          <a:xfrm>
            <a:off x="1879600" y="2181225"/>
            <a:ext cx="806631" cy="1311128"/>
          </a:xfrm>
          <a:prstGeom prst="rect">
            <a:avLst/>
          </a:prstGeom>
          <a:noFill/>
          <a:ln w="9525" algn="ctr">
            <a:noFill/>
            <a:miter lim="800000"/>
            <a:headEnd/>
            <a:tailEnd/>
          </a:ln>
        </p:spPr>
        <p:txBody>
          <a:bodyPr wrap="none">
            <a:spAutoFit/>
          </a:bodyPr>
          <a:lstStyle/>
          <a:p>
            <a:r>
              <a:rPr lang="en-US" sz="8800" dirty="0">
                <a:solidFill>
                  <a:srgbClr val="FF0000"/>
                </a:solidFill>
                <a:latin typeface="Calibri" pitchFamily="34" charset="0"/>
              </a:rPr>
              <a:t>X</a:t>
            </a:r>
          </a:p>
        </p:txBody>
      </p:sp>
      <p:sp>
        <p:nvSpPr>
          <p:cNvPr id="784386" name="Rectangle 2"/>
          <p:cNvSpPr>
            <a:spLocks noGrp="1" noChangeAspect="1" noChangeArrowheads="1"/>
          </p:cNvSpPr>
          <p:nvPr>
            <p:ph type="title"/>
          </p:nvPr>
        </p:nvSpPr>
        <p:spPr/>
        <p:txBody>
          <a:bodyPr/>
          <a:lstStyle/>
          <a:p>
            <a:r>
              <a:rPr lang="en-US" smtClean="0"/>
              <a:t>High Protection: Losing the Principal</a:t>
            </a:r>
            <a:endParaRPr lang="en-US" dirty="0" smtClean="0"/>
          </a:p>
        </p:txBody>
      </p:sp>
      <p:sp>
        <p:nvSpPr>
          <p:cNvPr id="784388" name="Rectangle 4"/>
          <p:cNvSpPr>
            <a:spLocks noGrp="1" noChangeAspect="1" noChangeArrowheads="1"/>
          </p:cNvSpPr>
          <p:nvPr>
            <p:ph idx="1"/>
          </p:nvPr>
        </p:nvSpPr>
        <p:spPr/>
        <p:txBody>
          <a:bodyPr/>
          <a:lstStyle/>
          <a:p>
            <a:endParaRPr lang="en-US" sz="2000" dirty="0" smtClean="0"/>
          </a:p>
          <a:p>
            <a:endParaRPr lang="en-US" sz="2000" dirty="0" smtClean="0"/>
          </a:p>
          <a:p>
            <a:endParaRPr lang="en-US" sz="2000" dirty="0" smtClean="0"/>
          </a:p>
          <a:p>
            <a:endParaRPr lang="en-US" sz="2000" dirty="0" smtClean="0"/>
          </a:p>
          <a:p>
            <a:endParaRPr lang="en-US" sz="2000" dirty="0" smtClean="0"/>
          </a:p>
          <a:p>
            <a:endParaRPr lang="en-US" sz="2000" dirty="0" smtClean="0"/>
          </a:p>
          <a:p>
            <a:endParaRPr lang="en-US" sz="2000" dirty="0" smtClean="0"/>
          </a:p>
          <a:p>
            <a:endParaRPr lang="en-US" sz="2000" dirty="0" smtClean="0"/>
          </a:p>
          <a:p>
            <a:r>
              <a:rPr lang="en-US" sz="2000" dirty="0" smtClean="0"/>
              <a:t>No Witness defined (Witness = NULL)</a:t>
            </a:r>
            <a:br>
              <a:rPr lang="en-US" sz="2000" dirty="0" smtClean="0"/>
            </a:br>
            <a:r>
              <a:rPr lang="en-US" sz="2000" dirty="0" smtClean="0"/>
              <a:t>	= High Protection</a:t>
            </a:r>
          </a:p>
          <a:p>
            <a:r>
              <a:rPr lang="en-US" sz="2000" dirty="0" smtClean="0"/>
              <a:t>Losing the Principal</a:t>
            </a:r>
          </a:p>
          <a:p>
            <a:pPr lvl="1"/>
            <a:r>
              <a:rPr lang="en-US" sz="1800" dirty="0" smtClean="0"/>
              <a:t>Mirror does NOT automatically handle user requests</a:t>
            </a:r>
          </a:p>
          <a:p>
            <a:pPr lvl="1"/>
            <a:r>
              <a:rPr lang="en-US" sz="1800" dirty="0" smtClean="0"/>
              <a:t>Can MANUALLY failover to Mirror by recovering the database, with no data loss if up-to-date</a:t>
            </a:r>
          </a:p>
          <a:p>
            <a:pPr lvl="1"/>
            <a:r>
              <a:rPr lang="en-US" sz="1800" dirty="0" smtClean="0"/>
              <a:t>Make sure old Principal can see new Principal if it comes online, otherwise it will remain a Principal too -&gt; split-brain!</a:t>
            </a:r>
          </a:p>
          <a:p>
            <a:pPr lvl="2"/>
            <a:r>
              <a:rPr lang="en-US" sz="1400" i="1" dirty="0" smtClean="0"/>
              <a:t>Jonathan Kehayias has a story on this one… </a:t>
            </a:r>
          </a:p>
        </p:txBody>
      </p:sp>
      <p:sp>
        <p:nvSpPr>
          <p:cNvPr id="784389" name="tower"/>
          <p:cNvSpPr>
            <a:spLocks noEditPoints="1" noChangeArrowheads="1"/>
          </p:cNvSpPr>
          <p:nvPr/>
        </p:nvSpPr>
        <p:spPr bwMode="auto">
          <a:xfrm>
            <a:off x="6211888" y="2181225"/>
            <a:ext cx="585787" cy="1116013"/>
          </a:xfrm>
          <a:custGeom>
            <a:avLst/>
            <a:gdLst>
              <a:gd name="T0" fmla="*/ 0 w 21600"/>
              <a:gd name="T1" fmla="*/ 2184 h 21600"/>
              <a:gd name="T2" fmla="*/ 6664 w 21600"/>
              <a:gd name="T3" fmla="*/ 0 h 21600"/>
              <a:gd name="T4" fmla="*/ 10800 w 21600"/>
              <a:gd name="T5" fmla="*/ 0 h 21600"/>
              <a:gd name="T6" fmla="*/ 21600 w 21600"/>
              <a:gd name="T7" fmla="*/ 0 h 21600"/>
              <a:gd name="T8" fmla="*/ 21600 w 21600"/>
              <a:gd name="T9" fmla="*/ 11649 h 21600"/>
              <a:gd name="T10" fmla="*/ 21600 w 21600"/>
              <a:gd name="T11" fmla="*/ 19416 h 21600"/>
              <a:gd name="T12" fmla="*/ 15166 w 21600"/>
              <a:gd name="T13" fmla="*/ 21600 h 21600"/>
              <a:gd name="T14" fmla="*/ 10570 w 21600"/>
              <a:gd name="T15" fmla="*/ 21600 h 21600"/>
              <a:gd name="T16" fmla="*/ 0 w 21600"/>
              <a:gd name="T17" fmla="*/ 21600 h 21600"/>
              <a:gd name="T18" fmla="*/ 0 w 21600"/>
              <a:gd name="T19" fmla="*/ 11528 h 21600"/>
              <a:gd name="T20" fmla="*/ 459 w 21600"/>
              <a:gd name="T21" fmla="*/ 22540 h 21600"/>
              <a:gd name="T22" fmla="*/ 21485 w 21600"/>
              <a:gd name="T23" fmla="*/ 2700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21600" h="21600" extrusionOk="0">
                <a:moveTo>
                  <a:pt x="0" y="2184"/>
                </a:moveTo>
                <a:lnTo>
                  <a:pt x="6664" y="0"/>
                </a:lnTo>
                <a:lnTo>
                  <a:pt x="10800" y="0"/>
                </a:lnTo>
                <a:lnTo>
                  <a:pt x="21600" y="0"/>
                </a:lnTo>
                <a:lnTo>
                  <a:pt x="21600" y="11649"/>
                </a:lnTo>
                <a:lnTo>
                  <a:pt x="21600" y="19416"/>
                </a:lnTo>
                <a:lnTo>
                  <a:pt x="15166" y="21600"/>
                </a:lnTo>
                <a:lnTo>
                  <a:pt x="10570" y="21600"/>
                </a:lnTo>
                <a:lnTo>
                  <a:pt x="0" y="21600"/>
                </a:lnTo>
                <a:lnTo>
                  <a:pt x="0" y="11528"/>
                </a:lnTo>
                <a:lnTo>
                  <a:pt x="0" y="2184"/>
                </a:lnTo>
                <a:close/>
              </a:path>
              <a:path w="21600" h="21600" extrusionOk="0">
                <a:moveTo>
                  <a:pt x="0" y="2184"/>
                </a:moveTo>
                <a:lnTo>
                  <a:pt x="0" y="2184"/>
                </a:lnTo>
                <a:lnTo>
                  <a:pt x="14706" y="2184"/>
                </a:lnTo>
                <a:lnTo>
                  <a:pt x="21600" y="0"/>
                </a:lnTo>
                <a:moveTo>
                  <a:pt x="0" y="2184"/>
                </a:moveTo>
                <a:lnTo>
                  <a:pt x="14706" y="2184"/>
                </a:lnTo>
                <a:lnTo>
                  <a:pt x="14706" y="5339"/>
                </a:lnTo>
                <a:lnTo>
                  <a:pt x="14706" y="17474"/>
                </a:lnTo>
                <a:lnTo>
                  <a:pt x="14706" y="21600"/>
                </a:lnTo>
                <a:moveTo>
                  <a:pt x="1149" y="3034"/>
                </a:moveTo>
                <a:lnTo>
                  <a:pt x="13328" y="3034"/>
                </a:lnTo>
                <a:lnTo>
                  <a:pt x="13328" y="3519"/>
                </a:lnTo>
                <a:lnTo>
                  <a:pt x="1149" y="3519"/>
                </a:lnTo>
                <a:lnTo>
                  <a:pt x="1149" y="3034"/>
                </a:lnTo>
                <a:moveTo>
                  <a:pt x="1149" y="4490"/>
                </a:moveTo>
                <a:lnTo>
                  <a:pt x="13328" y="4490"/>
                </a:lnTo>
                <a:lnTo>
                  <a:pt x="13328" y="4854"/>
                </a:lnTo>
                <a:lnTo>
                  <a:pt x="1149" y="4854"/>
                </a:lnTo>
                <a:lnTo>
                  <a:pt x="1149" y="4490"/>
                </a:lnTo>
                <a:moveTo>
                  <a:pt x="1149" y="5946"/>
                </a:moveTo>
                <a:lnTo>
                  <a:pt x="13328" y="5946"/>
                </a:lnTo>
                <a:lnTo>
                  <a:pt x="13328" y="6310"/>
                </a:lnTo>
                <a:lnTo>
                  <a:pt x="1149" y="6310"/>
                </a:lnTo>
                <a:lnTo>
                  <a:pt x="1149" y="5946"/>
                </a:lnTo>
              </a:path>
            </a:pathLst>
          </a:custGeom>
          <a:solidFill>
            <a:srgbClr val="FFC000"/>
          </a:solidFill>
          <a:ln w="9525">
            <a:solidFill>
              <a:srgbClr val="000000"/>
            </a:solidFill>
            <a:miter lim="800000"/>
            <a:headEnd/>
            <a:tailEnd/>
          </a:ln>
        </p:spPr>
        <p:txBody>
          <a:bodyPr wrap="none" anchor="ctr" anchorCtr="1"/>
          <a:lstStyle/>
          <a:p>
            <a:pPr>
              <a:defRPr/>
            </a:pPr>
            <a:r>
              <a:rPr lang="en-US" sz="3200" dirty="0">
                <a:solidFill>
                  <a:schemeClr val="tx1"/>
                </a:solidFill>
                <a:latin typeface="Calibri" pitchFamily="34" charset="0"/>
              </a:rPr>
              <a:t>Mirror</a:t>
            </a:r>
          </a:p>
        </p:txBody>
      </p:sp>
      <p:sp>
        <p:nvSpPr>
          <p:cNvPr id="7"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32</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84390"/>
                                        </p:tgtEl>
                                        <p:attrNameLst>
                                          <p:attrName>style.visibility</p:attrName>
                                        </p:attrNameLst>
                                      </p:cBhvr>
                                      <p:to>
                                        <p:strVal val="visible"/>
                                      </p:to>
                                    </p:set>
                                    <p:animEffect transition="in" filter="fade">
                                      <p:cBhvr>
                                        <p:cTn id="7" dur="2000"/>
                                        <p:tgtEl>
                                          <p:spTgt spid="7843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4390"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Rolling Upgrade</a:t>
            </a:r>
            <a:endParaRPr lang="en-US" dirty="0"/>
          </a:p>
        </p:txBody>
      </p:sp>
      <p:sp>
        <p:nvSpPr>
          <p:cNvPr id="3" name="Content Placeholder 2"/>
          <p:cNvSpPr>
            <a:spLocks noGrp="1"/>
          </p:cNvSpPr>
          <p:nvPr>
            <p:ph idx="1"/>
          </p:nvPr>
        </p:nvSpPr>
        <p:spPr/>
        <p:txBody>
          <a:bodyPr/>
          <a:lstStyle/>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r>
              <a:rPr lang="en-US" sz="2000" dirty="0" smtClean="0"/>
              <a:t>From Books Online: applies to any upgrade requiring SQL to be offline</a:t>
            </a:r>
            <a:endParaRPr lang="en-US" sz="2000" dirty="0"/>
          </a:p>
        </p:txBody>
      </p:sp>
      <p:pic>
        <p:nvPicPr>
          <p:cNvPr id="4" name="Picture 2" descr="http://www.sqlskills.com/BLOGS/PAUL/image.axd?picture=2009%2f2%2fMSDNDBMRollingUpgrade.gif"/>
          <p:cNvPicPr>
            <a:picLocks noChangeAspect="1" noChangeArrowheads="1"/>
          </p:cNvPicPr>
          <p:nvPr/>
        </p:nvPicPr>
        <p:blipFill>
          <a:blip r:embed="rId2" cstate="print"/>
          <a:srcRect/>
          <a:stretch>
            <a:fillRect/>
          </a:stretch>
        </p:blipFill>
        <p:spPr bwMode="auto">
          <a:xfrm>
            <a:off x="2031672" y="730469"/>
            <a:ext cx="5334000" cy="5086350"/>
          </a:xfrm>
          <a:prstGeom prst="rect">
            <a:avLst/>
          </a:prstGeom>
          <a:noFill/>
        </p:spPr>
      </p:pic>
      <p:sp>
        <p:nvSpPr>
          <p:cNvPr id="5"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33</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2882" name="Rectangle 2"/>
          <p:cNvSpPr>
            <a:spLocks noGrp="1" noChangeAspect="1" noChangeArrowheads="1"/>
          </p:cNvSpPr>
          <p:nvPr>
            <p:ph type="title"/>
          </p:nvPr>
        </p:nvSpPr>
        <p:spPr/>
        <p:txBody>
          <a:bodyPr/>
          <a:lstStyle/>
          <a:p>
            <a:r>
              <a:rPr lang="en-US" smtClean="0"/>
              <a:t>Mirroring vs. Clustering</a:t>
            </a:r>
            <a:endParaRPr lang="en-US" dirty="0" smtClean="0"/>
          </a:p>
        </p:txBody>
      </p:sp>
      <p:sp>
        <p:nvSpPr>
          <p:cNvPr id="762883" name="Rectangle 3"/>
          <p:cNvSpPr>
            <a:spLocks noGrp="1" noChangeAspect="1" noChangeArrowheads="1"/>
          </p:cNvSpPr>
          <p:nvPr>
            <p:ph type="body" idx="1"/>
          </p:nvPr>
        </p:nvSpPr>
        <p:spPr/>
        <p:txBody>
          <a:bodyPr/>
          <a:lstStyle/>
          <a:p>
            <a:r>
              <a:rPr lang="en-US" sz="2400" dirty="0" smtClean="0"/>
              <a:t>Recovery time</a:t>
            </a:r>
          </a:p>
          <a:p>
            <a:pPr lvl="1"/>
            <a:r>
              <a:rPr lang="en-US" sz="2000" dirty="0" smtClean="0"/>
              <a:t>Database mirroring: almost immediate failover (typically, only seconds), but how?</a:t>
            </a:r>
          </a:p>
          <a:p>
            <a:pPr lvl="2"/>
            <a:r>
              <a:rPr lang="en-US" sz="1800" dirty="0" smtClean="0"/>
              <a:t>Real-time rolling-forward of database changes from the principal server to standby server</a:t>
            </a:r>
          </a:p>
          <a:p>
            <a:pPr lvl="2"/>
            <a:r>
              <a:rPr lang="en-US" sz="1800" dirty="0" smtClean="0"/>
              <a:t>The mirrored server is fully cached and ready to accept workloads because of its synchronized state</a:t>
            </a:r>
          </a:p>
          <a:p>
            <a:pPr lvl="3"/>
            <a:r>
              <a:rPr lang="en-US" sz="1600" dirty="0" smtClean="0"/>
              <a:t>But not from a manual failover in SS2005</a:t>
            </a:r>
          </a:p>
          <a:p>
            <a:pPr lvl="1"/>
            <a:r>
              <a:rPr lang="en-US" sz="2000" dirty="0" smtClean="0"/>
              <a:t>Failover clustering: requires restart recovery</a:t>
            </a:r>
          </a:p>
          <a:p>
            <a:r>
              <a:rPr lang="en-US" sz="2400" dirty="0" smtClean="0"/>
              <a:t>Database vs. instance protection</a:t>
            </a:r>
          </a:p>
          <a:p>
            <a:r>
              <a:rPr lang="en-US" sz="2400" dirty="0" smtClean="0"/>
              <a:t>Regardless of technology, session and transaction state (pending at the time of the failure) is lost and must be reestablished by the application</a:t>
            </a:r>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34</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2946" name="Rectangle 2"/>
          <p:cNvSpPr>
            <a:spLocks noGrp="1" noChangeAspect="1" noChangeArrowheads="1"/>
          </p:cNvSpPr>
          <p:nvPr>
            <p:ph type="title"/>
          </p:nvPr>
        </p:nvSpPr>
        <p:spPr/>
        <p:txBody>
          <a:bodyPr/>
          <a:lstStyle/>
          <a:p>
            <a:r>
              <a:rPr lang="en-US" dirty="0" smtClean="0"/>
              <a:t>Mirroring vs. Log Shipping</a:t>
            </a:r>
          </a:p>
        </p:txBody>
      </p:sp>
      <p:sp>
        <p:nvSpPr>
          <p:cNvPr id="722947" name="Rectangle 3"/>
          <p:cNvSpPr>
            <a:spLocks noGrp="1" noChangeAspect="1" noChangeArrowheads="1"/>
          </p:cNvSpPr>
          <p:nvPr>
            <p:ph idx="1"/>
          </p:nvPr>
        </p:nvSpPr>
        <p:spPr/>
        <p:txBody>
          <a:bodyPr/>
          <a:lstStyle/>
          <a:p>
            <a:r>
              <a:rPr lang="en-US" sz="2400" dirty="0" smtClean="0"/>
              <a:t>Hardware</a:t>
            </a:r>
          </a:p>
          <a:p>
            <a:pPr lvl="1"/>
            <a:r>
              <a:rPr lang="en-US" sz="2000" dirty="0" smtClean="0"/>
              <a:t>Both servers have a complete copy</a:t>
            </a:r>
          </a:p>
          <a:p>
            <a:pPr lvl="1"/>
            <a:r>
              <a:rPr lang="en-US" sz="2000" dirty="0" smtClean="0"/>
              <a:t>No special hardware requirements</a:t>
            </a:r>
          </a:p>
          <a:p>
            <a:pPr lvl="2"/>
            <a:r>
              <a:rPr lang="en-US" sz="1800" dirty="0" smtClean="0"/>
              <a:t>Network speed and disk I/O throughput</a:t>
            </a:r>
          </a:p>
          <a:p>
            <a:r>
              <a:rPr lang="en-US" sz="2400" dirty="0" smtClean="0"/>
              <a:t>Recovery time</a:t>
            </a:r>
          </a:p>
          <a:p>
            <a:pPr lvl="1"/>
            <a:r>
              <a:rPr lang="en-US" sz="2000" dirty="0" smtClean="0"/>
              <a:t>Comparable in TIME only if just brought online</a:t>
            </a:r>
          </a:p>
          <a:p>
            <a:pPr lvl="1"/>
            <a:r>
              <a:rPr lang="en-US" sz="2000" dirty="0" smtClean="0"/>
              <a:t>NOT comparable in work loss exposure!</a:t>
            </a:r>
          </a:p>
          <a:p>
            <a:r>
              <a:rPr lang="en-US" sz="2400" dirty="0" smtClean="0"/>
              <a:t>Work loss exposure</a:t>
            </a:r>
          </a:p>
          <a:p>
            <a:pPr lvl="1"/>
            <a:r>
              <a:rPr lang="en-US" sz="2000" dirty="0" smtClean="0"/>
              <a:t>Synchronous mirroring: NONE</a:t>
            </a:r>
          </a:p>
          <a:p>
            <a:pPr lvl="1"/>
            <a:r>
              <a:rPr lang="en-US" sz="2000" dirty="0" smtClean="0"/>
              <a:t>Asynchronous mirroring: SOME </a:t>
            </a:r>
          </a:p>
          <a:p>
            <a:pPr lvl="1"/>
            <a:r>
              <a:rPr lang="en-US" sz="2000" dirty="0" smtClean="0"/>
              <a:t>Log shipping: last log available… SOME +, actual amount depends on latency!</a:t>
            </a:r>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35</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4276" name="Rectangle 4"/>
          <p:cNvSpPr>
            <a:spLocks noGrp="1" noChangeAspect="1" noChangeArrowheads="1"/>
          </p:cNvSpPr>
          <p:nvPr>
            <p:ph type="title"/>
          </p:nvPr>
        </p:nvSpPr>
        <p:spPr>
          <a:xfrm>
            <a:off x="227013" y="228600"/>
            <a:ext cx="8683625" cy="701731"/>
          </a:xfrm>
        </p:spPr>
        <p:txBody>
          <a:bodyPr/>
          <a:lstStyle/>
          <a:p>
            <a:pPr eaLnBrk="1" hangingPunct="1">
              <a:defRPr/>
            </a:pPr>
            <a:r>
              <a:rPr lang="en-US" dirty="0" smtClean="0"/>
              <a:t>Database Snapshot on a Mirror</a:t>
            </a:r>
            <a:endParaRPr lang="en-US" sz="3200" dirty="0" smtClean="0">
              <a:solidFill>
                <a:schemeClr val="accent1"/>
              </a:solidFill>
            </a:endParaRPr>
          </a:p>
        </p:txBody>
      </p:sp>
      <p:sp>
        <p:nvSpPr>
          <p:cNvPr id="694277" name="Rectangle 5"/>
          <p:cNvSpPr>
            <a:spLocks noGrp="1" noChangeAspect="1" noChangeArrowheads="1"/>
          </p:cNvSpPr>
          <p:nvPr>
            <p:ph type="body" idx="1"/>
          </p:nvPr>
        </p:nvSpPr>
        <p:spPr>
          <a:xfrm>
            <a:off x="227013" y="1522413"/>
            <a:ext cx="8582025" cy="4902200"/>
          </a:xfrm>
        </p:spPr>
        <p:txBody>
          <a:bodyPr/>
          <a:lstStyle/>
          <a:p>
            <a:pPr eaLnBrk="1" hangingPunct="1">
              <a:defRPr/>
            </a:pPr>
            <a:r>
              <a:rPr lang="en-US" sz="2400" dirty="0" smtClean="0"/>
              <a:t>A mirror database is unusable directly</a:t>
            </a:r>
          </a:p>
          <a:p>
            <a:pPr eaLnBrk="1" hangingPunct="1">
              <a:defRPr/>
            </a:pPr>
            <a:r>
              <a:rPr lang="en-US" sz="2400" dirty="0" smtClean="0"/>
              <a:t>A checkpoint CANNOT be done on a mirror yet database snapshots are allowed</a:t>
            </a:r>
          </a:p>
          <a:p>
            <a:pPr eaLnBrk="1" hangingPunct="1">
              <a:defRPr/>
            </a:pPr>
            <a:r>
              <a:rPr lang="en-US" sz="2400" dirty="0" smtClean="0"/>
              <a:t>When you create a database snapshot on a mirror, no checkpoint is performed (it would normally be done on the principal)</a:t>
            </a:r>
          </a:p>
          <a:p>
            <a:pPr eaLnBrk="1" hangingPunct="1">
              <a:defRPr/>
            </a:pPr>
            <a:r>
              <a:rPr lang="en-US" sz="2400" dirty="0" smtClean="0"/>
              <a:t>In order to guarantee consistency, the snapshot has to be evaluated back to the most recent checkpoint (that was recorded on the principal) and then perform REDO + UNDO to the LSN of the snapshot</a:t>
            </a:r>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36</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1445" name="Rectangle 5"/>
          <p:cNvSpPr>
            <a:spLocks noGrp="1" noChangeAspect="1" noChangeArrowheads="1"/>
          </p:cNvSpPr>
          <p:nvPr>
            <p:ph type="body" idx="1"/>
          </p:nvPr>
        </p:nvSpPr>
        <p:spPr>
          <a:xfrm>
            <a:off x="227013" y="1420813"/>
            <a:ext cx="8455025" cy="5003800"/>
          </a:xfrm>
        </p:spPr>
        <p:txBody>
          <a:bodyPr/>
          <a:lstStyle/>
          <a:p>
            <a:pPr eaLnBrk="1" hangingPunct="1">
              <a:defRPr/>
            </a:pPr>
            <a:r>
              <a:rPr lang="en-US" sz="2400" dirty="0" smtClean="0"/>
              <a:t>I/O performance consideration</a:t>
            </a:r>
          </a:p>
          <a:p>
            <a:pPr lvl="1" eaLnBrk="1" hangingPunct="1">
              <a:defRPr/>
            </a:pPr>
            <a:r>
              <a:rPr lang="en-US" sz="2000" dirty="0" smtClean="0"/>
              <a:t>If in synchronous mirroring, the principal waits on the mirror for log writes to complete</a:t>
            </a:r>
          </a:p>
          <a:p>
            <a:pPr lvl="1" eaLnBrk="1" hangingPunct="1">
              <a:defRPr/>
            </a:pPr>
            <a:r>
              <a:rPr lang="en-US" sz="2000" dirty="0" smtClean="0"/>
              <a:t>Make sure database snapshot is not contending for I/O on the mirror’s log </a:t>
            </a:r>
          </a:p>
          <a:p>
            <a:pPr eaLnBrk="1" hangingPunct="1">
              <a:defRPr/>
            </a:pPr>
            <a:r>
              <a:rPr lang="en-US" sz="2400" dirty="0" smtClean="0"/>
              <a:t>Failover and snapshots</a:t>
            </a:r>
          </a:p>
          <a:p>
            <a:pPr lvl="1" eaLnBrk="1" hangingPunct="1">
              <a:defRPr/>
            </a:pPr>
            <a:r>
              <a:rPr lang="en-US" sz="2000" dirty="0" smtClean="0"/>
              <a:t>Manage I/O by making new database snapshot on the new mirror when it comes back online</a:t>
            </a:r>
          </a:p>
          <a:p>
            <a:pPr lvl="1" eaLnBrk="1" hangingPunct="1">
              <a:defRPr/>
            </a:pPr>
            <a:r>
              <a:rPr lang="en-US" sz="2000" dirty="0" smtClean="0"/>
              <a:t>Or failover back to the original principal</a:t>
            </a:r>
          </a:p>
        </p:txBody>
      </p:sp>
      <p:sp>
        <p:nvSpPr>
          <p:cNvPr id="701448" name="Rectangle 8"/>
          <p:cNvSpPr>
            <a:spLocks noGrp="1" noChangeAspect="1" noChangeArrowheads="1"/>
          </p:cNvSpPr>
          <p:nvPr>
            <p:ph type="title"/>
          </p:nvPr>
        </p:nvSpPr>
        <p:spPr>
          <a:xfrm>
            <a:off x="227013" y="228600"/>
            <a:ext cx="8683625" cy="701731"/>
          </a:xfrm>
        </p:spPr>
        <p:txBody>
          <a:bodyPr/>
          <a:lstStyle/>
          <a:p>
            <a:pPr eaLnBrk="1" hangingPunct="1">
              <a:defRPr/>
            </a:pPr>
            <a:r>
              <a:rPr lang="en-US" dirty="0" smtClean="0"/>
              <a:t>Database Snapshot on a Mirror</a:t>
            </a:r>
            <a:endParaRPr lang="en-US" sz="3200" dirty="0" smtClean="0">
              <a:solidFill>
                <a:schemeClr val="accent1"/>
              </a:solidFill>
            </a:endParaRPr>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37</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5650" name="Rectangle 2"/>
          <p:cNvSpPr>
            <a:spLocks noGrp="1" noChangeAspect="1" noChangeArrowheads="1"/>
          </p:cNvSpPr>
          <p:nvPr>
            <p:ph type="title"/>
          </p:nvPr>
        </p:nvSpPr>
        <p:spPr/>
        <p:txBody>
          <a:bodyPr/>
          <a:lstStyle/>
          <a:p>
            <a:r>
              <a:rPr lang="en-US" dirty="0" smtClean="0"/>
              <a:t>Transparent Client Redirect</a:t>
            </a:r>
            <a:endParaRPr lang="en-US" dirty="0"/>
          </a:p>
        </p:txBody>
      </p:sp>
      <p:sp>
        <p:nvSpPr>
          <p:cNvPr id="795651" name="Rectangle 3"/>
          <p:cNvSpPr>
            <a:spLocks noGrp="1" noChangeAspect="1" noChangeArrowheads="1"/>
          </p:cNvSpPr>
          <p:nvPr>
            <p:ph type="body" idx="1"/>
          </p:nvPr>
        </p:nvSpPr>
        <p:spPr/>
        <p:txBody>
          <a:bodyPr/>
          <a:lstStyle/>
          <a:p>
            <a:r>
              <a:rPr lang="en-US" sz="2400" dirty="0" err="1" smtClean="0"/>
              <a:t>.Net</a:t>
            </a:r>
            <a:r>
              <a:rPr lang="en-US" sz="2400" dirty="0" smtClean="0"/>
              <a:t> (2.0+) Data Provider for SQL Server supports mirroring </a:t>
            </a:r>
          </a:p>
          <a:p>
            <a:pPr lvl="1"/>
            <a:r>
              <a:rPr lang="en-US" sz="2000" dirty="0" smtClean="0"/>
              <a:t>Implicit mode:</a:t>
            </a:r>
          </a:p>
          <a:p>
            <a:pPr lvl="2"/>
            <a:r>
              <a:rPr lang="en-US" sz="1800" dirty="0" smtClean="0"/>
              <a:t>Developer takes no action</a:t>
            </a:r>
          </a:p>
          <a:p>
            <a:pPr lvl="2"/>
            <a:r>
              <a:rPr lang="en-US" sz="1800" dirty="0" smtClean="0"/>
              <a:t>Client receives mirror name from principal and caches it</a:t>
            </a:r>
          </a:p>
          <a:p>
            <a:pPr lvl="2"/>
            <a:r>
              <a:rPr lang="en-US" sz="1800" dirty="0" err="1" smtClean="0"/>
              <a:t>.Net</a:t>
            </a:r>
            <a:r>
              <a:rPr lang="en-US" sz="1800" dirty="0" smtClean="0"/>
              <a:t> will automatically try the mirror if the principal is available</a:t>
            </a:r>
          </a:p>
          <a:p>
            <a:pPr lvl="2"/>
            <a:r>
              <a:rPr lang="en-US" sz="1800" dirty="0" smtClean="0"/>
              <a:t>If the client reboots after failover, cached info is lost and connections will fail</a:t>
            </a:r>
          </a:p>
          <a:p>
            <a:pPr lvl="1"/>
            <a:r>
              <a:rPr lang="en-US" sz="2000" dirty="0" smtClean="0"/>
              <a:t>Explicit mode:</a:t>
            </a:r>
          </a:p>
          <a:p>
            <a:pPr lvl="2"/>
            <a:r>
              <a:rPr lang="en-US" sz="1800" dirty="0" smtClean="0"/>
              <a:t>More robust than implicit mode</a:t>
            </a:r>
          </a:p>
          <a:p>
            <a:pPr lvl="2"/>
            <a:r>
              <a:rPr lang="en-US" sz="1800" dirty="0" smtClean="0"/>
              <a:t>Developer supplies the name of the failover partner server in the </a:t>
            </a:r>
            <a:r>
              <a:rPr lang="en-US" sz="1800" dirty="0" err="1" smtClean="0"/>
              <a:t>ConnectionString</a:t>
            </a:r>
            <a:r>
              <a:rPr lang="en-US" sz="1800" dirty="0" smtClean="0"/>
              <a:t> property of a </a:t>
            </a:r>
            <a:r>
              <a:rPr lang="en-US" sz="1800" dirty="0" err="1" smtClean="0"/>
              <a:t>SqlConnection</a:t>
            </a:r>
            <a:r>
              <a:rPr lang="en-US" sz="1800" dirty="0" smtClean="0"/>
              <a:t> object</a:t>
            </a:r>
          </a:p>
          <a:p>
            <a:pPr lvl="2"/>
            <a:r>
              <a:rPr lang="en-US" sz="1800" dirty="0" smtClean="0"/>
              <a:t>Use the following syntax where &lt;server name&gt; is the name of the partner server:</a:t>
            </a:r>
          </a:p>
          <a:p>
            <a:r>
              <a:rPr lang="en-US" sz="2400" dirty="0" smtClean="0"/>
              <a:t>		";Failover Partner=&lt;server </a:t>
            </a:r>
            <a:r>
              <a:rPr lang="en-US" sz="2400" smtClean="0"/>
              <a:t>name</a:t>
            </a:r>
            <a:r>
              <a:rPr lang="en-US" sz="2400" smtClean="0"/>
              <a:t>&gt;“</a:t>
            </a:r>
            <a:endParaRPr lang="en-US" sz="2400" dirty="0" smtClean="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38</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22" name="Rectangle 2"/>
          <p:cNvSpPr>
            <a:spLocks noGrp="1" noChangeAspect="1" noChangeArrowheads="1"/>
          </p:cNvSpPr>
          <p:nvPr>
            <p:ph type="title"/>
          </p:nvPr>
        </p:nvSpPr>
        <p:spPr/>
        <p:txBody>
          <a:bodyPr/>
          <a:lstStyle/>
          <a:p>
            <a:r>
              <a:rPr lang="en-US" smtClean="0"/>
              <a:t>Performance Implications</a:t>
            </a:r>
            <a:endParaRPr lang="en-US"/>
          </a:p>
        </p:txBody>
      </p:sp>
      <p:sp>
        <p:nvSpPr>
          <p:cNvPr id="798723" name="Rectangle 3"/>
          <p:cNvSpPr>
            <a:spLocks noGrp="1" noChangeAspect="1" noChangeArrowheads="1"/>
          </p:cNvSpPr>
          <p:nvPr>
            <p:ph type="body" idx="1"/>
          </p:nvPr>
        </p:nvSpPr>
        <p:spPr/>
        <p:txBody>
          <a:bodyPr/>
          <a:lstStyle/>
          <a:p>
            <a:r>
              <a:rPr lang="en-US" sz="2400" dirty="0" smtClean="0"/>
              <a:t>Latency on the principal when using synchronous mode depends on a few things:</a:t>
            </a:r>
          </a:p>
          <a:p>
            <a:pPr lvl="1"/>
            <a:r>
              <a:rPr lang="en-US" sz="2000" dirty="0" smtClean="0"/>
              <a:t>The mirror’s ability for I/O on the mirrored database’s transaction log</a:t>
            </a:r>
          </a:p>
          <a:p>
            <a:pPr lvl="1"/>
            <a:r>
              <a:rPr lang="en-US" sz="2000" dirty="0" smtClean="0"/>
              <a:t>The network time required for the round trip</a:t>
            </a:r>
          </a:p>
          <a:p>
            <a:r>
              <a:rPr lang="en-US" sz="2400" dirty="0" smtClean="0"/>
              <a:t>Mirror should be comparable to principal – especially critical in failover</a:t>
            </a:r>
            <a:endParaRPr lang="en-US" sz="2400" dirty="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39</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4930" name="Rectangle 2"/>
          <p:cNvSpPr>
            <a:spLocks noGrp="1" noChangeAspect="1" noChangeArrowheads="1"/>
          </p:cNvSpPr>
          <p:nvPr>
            <p:ph type="title"/>
          </p:nvPr>
        </p:nvSpPr>
        <p:spPr/>
        <p:txBody>
          <a:bodyPr/>
          <a:lstStyle/>
          <a:p>
            <a:r>
              <a:rPr lang="en-US" dirty="0" smtClean="0"/>
              <a:t>Mirroring Components</a:t>
            </a:r>
          </a:p>
        </p:txBody>
      </p:sp>
      <p:sp>
        <p:nvSpPr>
          <p:cNvPr id="764931" name="Rectangle 3"/>
          <p:cNvSpPr>
            <a:spLocks noGrp="1" noChangeAspect="1" noChangeArrowheads="1"/>
          </p:cNvSpPr>
          <p:nvPr>
            <p:ph type="body" idx="1"/>
          </p:nvPr>
        </p:nvSpPr>
        <p:spPr/>
        <p:txBody>
          <a:bodyPr/>
          <a:lstStyle/>
          <a:p>
            <a:r>
              <a:rPr lang="en-US" sz="2400" dirty="0" smtClean="0"/>
              <a:t>Principal database/server </a:t>
            </a:r>
          </a:p>
          <a:p>
            <a:pPr lvl="1"/>
            <a:r>
              <a:rPr lang="en-US" sz="2000" dirty="0" smtClean="0"/>
              <a:t>The principal server is the server which clients connect to and perform their updates and reporting </a:t>
            </a:r>
          </a:p>
          <a:p>
            <a:r>
              <a:rPr lang="en-US" sz="2400" dirty="0" smtClean="0"/>
              <a:t>Mirror database/server </a:t>
            </a:r>
          </a:p>
          <a:p>
            <a:pPr lvl="1"/>
            <a:r>
              <a:rPr lang="en-US" sz="2000" dirty="0" smtClean="0"/>
              <a:t>The mirror server is performing the same changes on the mirrored database</a:t>
            </a:r>
          </a:p>
          <a:p>
            <a:r>
              <a:rPr lang="en-US" sz="2400" dirty="0" smtClean="0"/>
              <a:t>Witness server (optional, lightweight, even SQL Express)</a:t>
            </a:r>
          </a:p>
          <a:p>
            <a:pPr lvl="1"/>
            <a:r>
              <a:rPr lang="en-US" sz="2000" dirty="0" smtClean="0"/>
              <a:t>The witness server monitors status of the principal and mirror servers</a:t>
            </a:r>
          </a:p>
          <a:p>
            <a:pPr lvl="1"/>
            <a:r>
              <a:rPr lang="en-US" sz="2000" dirty="0" smtClean="0"/>
              <a:t>The witness does NOT trigger the failover, just helps provide ‘quorum’</a:t>
            </a:r>
          </a:p>
          <a:p>
            <a:r>
              <a:rPr lang="en-US" sz="2400" dirty="0" smtClean="0"/>
              <a:t>Quorum</a:t>
            </a:r>
          </a:p>
          <a:p>
            <a:pPr lvl="1"/>
            <a:r>
              <a:rPr lang="en-US" sz="2000" dirty="0" smtClean="0"/>
              <a:t>In the event of the principal becoming unavailable, the mirror can only failover if it can still see the witness, and the witness agrees it cannot see the principal</a:t>
            </a:r>
          </a:p>
          <a:p>
            <a:pPr lvl="1"/>
            <a:r>
              <a:rPr lang="en-US" sz="2000" dirty="0" smtClean="0"/>
              <a:t>If the mirror fails, principal can only continue if it still sees the witness</a:t>
            </a:r>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4</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Network Latency</a:t>
            </a:r>
            <a:endParaRPr lang="en-US" dirty="0"/>
          </a:p>
        </p:txBody>
      </p:sp>
      <p:sp>
        <p:nvSpPr>
          <p:cNvPr id="3" name="Content Placeholder 2"/>
          <p:cNvSpPr>
            <a:spLocks noGrp="1"/>
          </p:cNvSpPr>
          <p:nvPr>
            <p:ph idx="1"/>
          </p:nvPr>
        </p:nvSpPr>
        <p:spPr/>
        <p:txBody>
          <a:bodyPr/>
          <a:lstStyle/>
          <a:p>
            <a:endParaRPr lang="en-US" sz="2000" dirty="0" smtClean="0"/>
          </a:p>
          <a:p>
            <a:endParaRPr lang="en-US" sz="2000" dirty="0" smtClean="0"/>
          </a:p>
          <a:p>
            <a:endParaRPr lang="en-US" sz="2000" dirty="0" smtClean="0"/>
          </a:p>
          <a:p>
            <a:endParaRPr lang="en-US" sz="2000" dirty="0" smtClean="0"/>
          </a:p>
          <a:p>
            <a:endParaRPr lang="en-US" sz="2000" dirty="0" smtClean="0"/>
          </a:p>
          <a:p>
            <a:endParaRPr lang="en-US" sz="2000" dirty="0" smtClean="0"/>
          </a:p>
          <a:p>
            <a:endParaRPr lang="en-US" sz="2000" dirty="0" smtClean="0"/>
          </a:p>
          <a:p>
            <a:endParaRPr lang="en-US" sz="2000" dirty="0" smtClean="0"/>
          </a:p>
          <a:p>
            <a:endParaRPr lang="en-US" sz="2000" dirty="0" smtClean="0"/>
          </a:p>
          <a:p>
            <a:endParaRPr lang="en-US" sz="2000" dirty="0" smtClean="0"/>
          </a:p>
          <a:p>
            <a:endParaRPr lang="en-US" sz="2000" dirty="0" smtClean="0"/>
          </a:p>
          <a:p>
            <a:endParaRPr lang="en-US" sz="2000" dirty="0" smtClean="0"/>
          </a:p>
          <a:p>
            <a:endParaRPr lang="en-US" sz="2000" dirty="0" smtClean="0"/>
          </a:p>
          <a:p>
            <a:endParaRPr lang="en-US" sz="2000" dirty="0" smtClean="0"/>
          </a:p>
          <a:p>
            <a:r>
              <a:rPr lang="en-US" sz="2000" dirty="0" smtClean="0"/>
              <a:t>Source: </a:t>
            </a:r>
            <a:r>
              <a:rPr lang="en-US" sz="2000" dirty="0" smtClean="0">
                <a:hlinkClick r:id="rId2"/>
              </a:rPr>
              <a:t>http://www.sqlskills.com/BLOGS/PAUL/post/Importance-of-network-latency-when-using-database-mirroring.aspx</a:t>
            </a:r>
            <a:r>
              <a:rPr lang="en-US" sz="2000" dirty="0" smtClean="0"/>
              <a:t> (http://bit.ly/fyEHsf)</a:t>
            </a:r>
          </a:p>
          <a:p>
            <a:r>
              <a:rPr lang="en-US" sz="2000" dirty="0" smtClean="0"/>
              <a:t> </a:t>
            </a:r>
            <a:endParaRPr lang="en-US" sz="2000" dirty="0"/>
          </a:p>
        </p:txBody>
      </p:sp>
      <p:pic>
        <p:nvPicPr>
          <p:cNvPr id="134146" name="Picture 2" descr="http://www.sqlskills.com/BLOGS/PAUL/image.axd?picture=2011%2f2%2fdbmlatency.jpg"/>
          <p:cNvPicPr>
            <a:picLocks noChangeAspect="1" noChangeArrowheads="1"/>
          </p:cNvPicPr>
          <p:nvPr/>
        </p:nvPicPr>
        <p:blipFill>
          <a:blip r:embed="rId3" cstate="print"/>
          <a:srcRect/>
          <a:stretch>
            <a:fillRect/>
          </a:stretch>
        </p:blipFill>
        <p:spPr bwMode="auto">
          <a:xfrm>
            <a:off x="1466546" y="1357092"/>
            <a:ext cx="6210908" cy="3895344"/>
          </a:xfrm>
          <a:prstGeom prst="rect">
            <a:avLst/>
          </a:prstGeom>
          <a:noFill/>
        </p:spPr>
      </p:pic>
      <p:sp>
        <p:nvSpPr>
          <p:cNvPr id="5"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40</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Monitoring</a:t>
            </a:r>
            <a:endParaRPr lang="en-US" dirty="0"/>
          </a:p>
        </p:txBody>
      </p:sp>
      <p:sp>
        <p:nvSpPr>
          <p:cNvPr id="3" name="Content Placeholder 2"/>
          <p:cNvSpPr>
            <a:spLocks noGrp="1"/>
          </p:cNvSpPr>
          <p:nvPr>
            <p:ph idx="1"/>
          </p:nvPr>
        </p:nvSpPr>
        <p:spPr/>
        <p:txBody>
          <a:bodyPr/>
          <a:lstStyle/>
          <a:p>
            <a:endParaRPr lang="en-US" sz="2000" dirty="0" smtClean="0"/>
          </a:p>
          <a:p>
            <a:endParaRPr lang="en-US" sz="2000" dirty="0" smtClean="0"/>
          </a:p>
          <a:p>
            <a:endParaRPr lang="en-US" sz="2000" dirty="0" smtClean="0"/>
          </a:p>
          <a:p>
            <a:endParaRPr lang="en-US" sz="2000" dirty="0" smtClean="0"/>
          </a:p>
          <a:p>
            <a:endParaRPr lang="en-US" sz="2000" dirty="0" smtClean="0"/>
          </a:p>
          <a:p>
            <a:endParaRPr lang="en-US" sz="2000" dirty="0" smtClean="0"/>
          </a:p>
          <a:p>
            <a:endParaRPr lang="en-US" sz="2000" dirty="0" smtClean="0"/>
          </a:p>
          <a:p>
            <a:endParaRPr lang="en-US" sz="2000" dirty="0" smtClean="0"/>
          </a:p>
          <a:p>
            <a:endParaRPr lang="en-US" sz="2000" dirty="0" smtClean="0"/>
          </a:p>
          <a:p>
            <a:endParaRPr lang="en-US" sz="2000" dirty="0" smtClean="0"/>
          </a:p>
          <a:p>
            <a:endParaRPr lang="en-US" sz="2000" dirty="0" smtClean="0"/>
          </a:p>
          <a:p>
            <a:endParaRPr lang="en-US" sz="2000" dirty="0" smtClean="0"/>
          </a:p>
          <a:p>
            <a:endParaRPr lang="en-US" sz="2000" dirty="0" smtClean="0"/>
          </a:p>
          <a:p>
            <a:endParaRPr lang="en-US" sz="2000" dirty="0" smtClean="0"/>
          </a:p>
          <a:p>
            <a:r>
              <a:rPr lang="en-US" sz="2000" dirty="0" smtClean="0"/>
              <a:t>Source: </a:t>
            </a:r>
            <a:r>
              <a:rPr lang="en-US" sz="2000" dirty="0" smtClean="0">
                <a:hlinkClick r:id="rId2"/>
              </a:rPr>
              <a:t>http://www.sqlskills.com/BLOGS/PAUL/post/Importance-of-monitoring-a-database-mirroring-session.aspx</a:t>
            </a:r>
            <a:r>
              <a:rPr lang="en-US" sz="2000" dirty="0" smtClean="0"/>
              <a:t> (http://bit.ly/f30Uqt)</a:t>
            </a:r>
          </a:p>
          <a:p>
            <a:endParaRPr lang="en-US" sz="2000" dirty="0"/>
          </a:p>
        </p:txBody>
      </p:sp>
      <p:pic>
        <p:nvPicPr>
          <p:cNvPr id="132098" name="Picture 2" descr="http://www.sqlskills.com/BLOGS/PAUL/image.axd?picture=2011%2f1%2fDBMMonitoring.jpg"/>
          <p:cNvPicPr>
            <a:picLocks noChangeAspect="1" noChangeArrowheads="1"/>
          </p:cNvPicPr>
          <p:nvPr/>
        </p:nvPicPr>
        <p:blipFill>
          <a:blip r:embed="rId3" cstate="print"/>
          <a:srcRect/>
          <a:stretch>
            <a:fillRect/>
          </a:stretch>
        </p:blipFill>
        <p:spPr bwMode="auto">
          <a:xfrm>
            <a:off x="1593814" y="1367602"/>
            <a:ext cx="5956372" cy="3895344"/>
          </a:xfrm>
          <a:prstGeom prst="rect">
            <a:avLst/>
          </a:prstGeom>
          <a:noFill/>
        </p:spPr>
      </p:pic>
      <p:sp>
        <p:nvSpPr>
          <p:cNvPr id="5"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41</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Monitoring</a:t>
            </a:r>
            <a:endParaRPr lang="en-US" dirty="0"/>
          </a:p>
        </p:txBody>
      </p:sp>
      <p:sp>
        <p:nvSpPr>
          <p:cNvPr id="3" name="Content Placeholder 2"/>
          <p:cNvSpPr>
            <a:spLocks noGrp="1"/>
          </p:cNvSpPr>
          <p:nvPr>
            <p:ph idx="1"/>
          </p:nvPr>
        </p:nvSpPr>
        <p:spPr/>
        <p:txBody>
          <a:bodyPr/>
          <a:lstStyle/>
          <a:p>
            <a:r>
              <a:rPr lang="en-US" sz="2400" dirty="0" smtClean="0"/>
              <a:t>Database Mirroring Monitor</a:t>
            </a:r>
          </a:p>
          <a:p>
            <a:r>
              <a:rPr lang="en-US" sz="2400" dirty="0" err="1" smtClean="0"/>
              <a:t>sp_dbmmonitor</a:t>
            </a:r>
            <a:r>
              <a:rPr lang="en-US" sz="2400" dirty="0" smtClean="0"/>
              <a:t>* </a:t>
            </a:r>
            <a:r>
              <a:rPr lang="en-US" sz="2400" dirty="0" err="1" smtClean="0"/>
              <a:t>procs</a:t>
            </a:r>
            <a:endParaRPr lang="en-US" sz="2400" dirty="0" smtClean="0"/>
          </a:p>
          <a:p>
            <a:pPr lvl="1"/>
            <a:r>
              <a:rPr lang="en-US" sz="2000" dirty="0" smtClean="0"/>
              <a:t>Monitoring job independent of Database Mirroring Monitor </a:t>
            </a:r>
          </a:p>
          <a:p>
            <a:r>
              <a:rPr lang="en-US" sz="2400" dirty="0" smtClean="0"/>
              <a:t>Mirroring </a:t>
            </a:r>
            <a:r>
              <a:rPr lang="en-US" sz="2400" dirty="0" err="1" smtClean="0"/>
              <a:t>DMVs</a:t>
            </a:r>
            <a:endParaRPr lang="en-US" sz="2400" dirty="0" smtClean="0"/>
          </a:p>
          <a:p>
            <a:pPr lvl="1"/>
            <a:r>
              <a:rPr lang="en-US" sz="2000" dirty="0" err="1" smtClean="0"/>
              <a:t>sys.database_mirroring</a:t>
            </a:r>
            <a:endParaRPr lang="en-US" sz="2000" dirty="0" smtClean="0"/>
          </a:p>
          <a:p>
            <a:pPr lvl="1"/>
            <a:r>
              <a:rPr lang="en-US" sz="2000" dirty="0" err="1" smtClean="0"/>
              <a:t>sys.database_mirroring_endpoints</a:t>
            </a:r>
            <a:endParaRPr lang="en-US" sz="2000" dirty="0" smtClean="0"/>
          </a:p>
          <a:p>
            <a:pPr lvl="1"/>
            <a:r>
              <a:rPr lang="en-US" sz="2000" dirty="0" err="1" smtClean="0"/>
              <a:t>sys.database_mirroring_witnesses</a:t>
            </a:r>
            <a:endParaRPr lang="en-US" sz="2000" dirty="0" smtClean="0"/>
          </a:p>
          <a:p>
            <a:pPr lvl="1"/>
            <a:r>
              <a:rPr lang="en-US" sz="2000" dirty="0" err="1" smtClean="0"/>
              <a:t>sys.dm_db_mirroring_connections</a:t>
            </a:r>
            <a:endParaRPr lang="en-US" sz="2000" dirty="0" smtClean="0"/>
          </a:p>
          <a:p>
            <a:r>
              <a:rPr lang="en-US" sz="2400" dirty="0" err="1" smtClean="0"/>
              <a:t>Perfmon</a:t>
            </a:r>
            <a:r>
              <a:rPr lang="en-US" sz="2400" dirty="0" smtClean="0"/>
              <a:t> counters</a:t>
            </a:r>
          </a:p>
          <a:p>
            <a:r>
              <a:rPr lang="en-US" sz="2400" dirty="0" smtClean="0"/>
              <a:t>WMI event</a:t>
            </a:r>
          </a:p>
          <a:p>
            <a:r>
              <a:rPr lang="en-US" sz="2400" dirty="0" smtClean="0"/>
              <a:t>Event Notifications</a:t>
            </a:r>
            <a:endParaRPr lang="en-US" sz="2400" dirty="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42</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1731"/>
          </a:xfrm>
        </p:spPr>
        <p:txBody>
          <a:bodyPr/>
          <a:lstStyle/>
          <a:p>
            <a:r>
              <a:rPr lang="en-US" dirty="0" smtClean="0"/>
              <a:t>Key Performance Counters</a:t>
            </a:r>
            <a:endParaRPr lang="en-US" dirty="0"/>
          </a:p>
        </p:txBody>
      </p:sp>
      <p:sp>
        <p:nvSpPr>
          <p:cNvPr id="3" name="Text Placeholder 2"/>
          <p:cNvSpPr>
            <a:spLocks noGrp="1"/>
          </p:cNvSpPr>
          <p:nvPr>
            <p:ph type="body" idx="1"/>
          </p:nvPr>
        </p:nvSpPr>
        <p:spPr>
          <a:xfrm>
            <a:off x="493414" y="874210"/>
            <a:ext cx="4040188" cy="639762"/>
          </a:xfrm>
        </p:spPr>
        <p:txBody>
          <a:bodyPr/>
          <a:lstStyle/>
          <a:p>
            <a:r>
              <a:rPr lang="en-US" dirty="0" smtClean="0"/>
              <a:t>2005+		</a:t>
            </a:r>
            <a:endParaRPr lang="en-US" dirty="0"/>
          </a:p>
        </p:txBody>
      </p:sp>
      <p:sp>
        <p:nvSpPr>
          <p:cNvPr id="4" name="Content Placeholder 3"/>
          <p:cNvSpPr>
            <a:spLocks noGrp="1"/>
          </p:cNvSpPr>
          <p:nvPr>
            <p:ph sz="half" idx="2"/>
          </p:nvPr>
        </p:nvSpPr>
        <p:spPr>
          <a:xfrm>
            <a:off x="457200" y="1475715"/>
            <a:ext cx="4040188" cy="4650448"/>
          </a:xfrm>
        </p:spPr>
        <p:txBody>
          <a:bodyPr/>
          <a:lstStyle/>
          <a:p>
            <a:r>
              <a:rPr lang="en-US" sz="1800" dirty="0"/>
              <a:t>Bytes Sent/Received/Sec</a:t>
            </a:r>
          </a:p>
          <a:p>
            <a:r>
              <a:rPr lang="en-US" sz="1800" dirty="0"/>
              <a:t>Pages Sent/Sec</a:t>
            </a:r>
          </a:p>
          <a:p>
            <a:r>
              <a:rPr lang="en-US" sz="1800" dirty="0"/>
              <a:t>Sends/Receives/Sec</a:t>
            </a:r>
          </a:p>
          <a:p>
            <a:r>
              <a:rPr lang="en-US" sz="1800" dirty="0"/>
              <a:t>Log Bytes Sent/Received/Sec</a:t>
            </a:r>
          </a:p>
          <a:p>
            <a:r>
              <a:rPr lang="en-US" sz="1800" dirty="0"/>
              <a:t>Log Send Queue</a:t>
            </a:r>
          </a:p>
          <a:p>
            <a:pPr lvl="1"/>
            <a:r>
              <a:rPr lang="en-US" sz="1800" dirty="0"/>
              <a:t>Extremely important. Should be as low as possible.</a:t>
            </a:r>
          </a:p>
          <a:p>
            <a:r>
              <a:rPr lang="en-US" sz="1800" dirty="0"/>
              <a:t>Redo bytes/Sec</a:t>
            </a:r>
          </a:p>
          <a:p>
            <a:r>
              <a:rPr lang="en-US" sz="1800" dirty="0"/>
              <a:t>Redo Queue</a:t>
            </a:r>
          </a:p>
          <a:p>
            <a:pPr lvl="1"/>
            <a:r>
              <a:rPr lang="en-US" sz="1800" dirty="0"/>
              <a:t>Extremely important. Should Transaction Delay</a:t>
            </a:r>
          </a:p>
          <a:p>
            <a:pPr lvl="1"/>
            <a:r>
              <a:rPr lang="en-US" sz="1800" dirty="0" smtClean="0"/>
              <a:t>be </a:t>
            </a:r>
            <a:r>
              <a:rPr lang="en-US" sz="1800" dirty="0"/>
              <a:t>as low as possible.</a:t>
            </a:r>
          </a:p>
          <a:p>
            <a:pPr lvl="1"/>
            <a:r>
              <a:rPr lang="en-US" sz="1800" dirty="0" smtClean="0"/>
              <a:t>Extremely </a:t>
            </a:r>
            <a:r>
              <a:rPr lang="en-US" sz="1800" dirty="0"/>
              <a:t>important. Should be as low as possible.</a:t>
            </a:r>
          </a:p>
          <a:p>
            <a:endParaRPr lang="en-US" sz="1800" dirty="0"/>
          </a:p>
        </p:txBody>
      </p:sp>
      <p:sp>
        <p:nvSpPr>
          <p:cNvPr id="5" name="Text Placeholder 4"/>
          <p:cNvSpPr>
            <a:spLocks noGrp="1"/>
          </p:cNvSpPr>
          <p:nvPr>
            <p:ph type="body" sz="quarter" idx="3"/>
          </p:nvPr>
        </p:nvSpPr>
        <p:spPr>
          <a:xfrm>
            <a:off x="4672185" y="856103"/>
            <a:ext cx="4041775" cy="639762"/>
          </a:xfrm>
        </p:spPr>
        <p:txBody>
          <a:bodyPr/>
          <a:lstStyle/>
          <a:p>
            <a:r>
              <a:rPr lang="en-US" dirty="0" smtClean="0"/>
              <a:t>2008</a:t>
            </a:r>
            <a:endParaRPr lang="en-US" dirty="0"/>
          </a:p>
        </p:txBody>
      </p:sp>
      <p:sp>
        <p:nvSpPr>
          <p:cNvPr id="6" name="Content Placeholder 5"/>
          <p:cNvSpPr>
            <a:spLocks noGrp="1"/>
          </p:cNvSpPr>
          <p:nvPr>
            <p:ph sz="quarter" idx="4"/>
          </p:nvPr>
        </p:nvSpPr>
        <p:spPr>
          <a:xfrm>
            <a:off x="4645025" y="1403287"/>
            <a:ext cx="4041775" cy="4722876"/>
          </a:xfrm>
        </p:spPr>
        <p:txBody>
          <a:bodyPr/>
          <a:lstStyle/>
          <a:p>
            <a:r>
              <a:rPr lang="en-US" sz="1800" dirty="0" smtClean="0"/>
              <a:t>Log </a:t>
            </a:r>
            <a:r>
              <a:rPr lang="en-US" sz="1800" dirty="0"/>
              <a:t>Compressed Bytes Sent/sec   </a:t>
            </a:r>
            <a:r>
              <a:rPr lang="en-US" sz="1800" dirty="0" smtClean="0"/>
              <a:t>- Rcvd/sec </a:t>
            </a:r>
            <a:endParaRPr lang="en-US" sz="1800" dirty="0"/>
          </a:p>
          <a:p>
            <a:pPr lvl="1"/>
            <a:r>
              <a:rPr lang="en-US" sz="1800" dirty="0" smtClean="0"/>
              <a:t>Measure compression </a:t>
            </a:r>
            <a:r>
              <a:rPr lang="en-US" sz="1800" dirty="0"/>
              <a:t>ratio. </a:t>
            </a:r>
            <a:endParaRPr lang="en-US" sz="1800" dirty="0" smtClean="0"/>
          </a:p>
          <a:p>
            <a:r>
              <a:rPr lang="en-US" sz="1800" dirty="0" smtClean="0"/>
              <a:t>Log </a:t>
            </a:r>
            <a:r>
              <a:rPr lang="en-US" sz="1800" dirty="0"/>
              <a:t>Harden Time (ms)</a:t>
            </a:r>
          </a:p>
          <a:p>
            <a:pPr lvl="1"/>
            <a:r>
              <a:rPr lang="en-US" sz="1800" dirty="0"/>
              <a:t>Measures delay on mirror for a portion of log stream to be hardened on disk. </a:t>
            </a:r>
          </a:p>
          <a:p>
            <a:r>
              <a:rPr lang="en-US" sz="1800" dirty="0" smtClean="0"/>
              <a:t>Mirrored </a:t>
            </a:r>
            <a:r>
              <a:rPr lang="en-US" sz="1800" dirty="0"/>
              <a:t>Write Transactions/sec</a:t>
            </a:r>
          </a:p>
          <a:p>
            <a:pPr lvl="1"/>
            <a:r>
              <a:rPr lang="en-US" sz="1800" dirty="0"/>
              <a:t>Counts transactions that had to wait for a commit record to harden on the mirror. </a:t>
            </a:r>
            <a:endParaRPr lang="en-US" sz="1800" dirty="0" smtClean="0"/>
          </a:p>
          <a:p>
            <a:r>
              <a:rPr lang="en-US" sz="1800" dirty="0" smtClean="0"/>
              <a:t>Send/Receive </a:t>
            </a:r>
            <a:r>
              <a:rPr lang="en-US" sz="1800" dirty="0" err="1" smtClean="0"/>
              <a:t>Ack</a:t>
            </a:r>
            <a:r>
              <a:rPr lang="en-US" sz="1800" dirty="0" smtClean="0"/>
              <a:t> Time</a:t>
            </a:r>
          </a:p>
          <a:p>
            <a:pPr lvl="1"/>
            <a:r>
              <a:rPr lang="en-US" sz="1800" dirty="0"/>
              <a:t>R</a:t>
            </a:r>
            <a:r>
              <a:rPr lang="en-US" sz="1800" dirty="0" smtClean="0"/>
              <a:t>ound-trip </a:t>
            </a:r>
            <a:r>
              <a:rPr lang="en-US" sz="1800" dirty="0"/>
              <a:t>time between principal and mirror. </a:t>
            </a:r>
            <a:endParaRPr lang="en-US" sz="1800" dirty="0" smtClean="0"/>
          </a:p>
          <a:p>
            <a:r>
              <a:rPr lang="en-US" sz="1800" dirty="0" smtClean="0"/>
              <a:t>Log </a:t>
            </a:r>
            <a:r>
              <a:rPr lang="en-US" sz="1800" dirty="0"/>
              <a:t>Remaining/Scanned for Undo KB </a:t>
            </a:r>
          </a:p>
          <a:p>
            <a:pPr lvl="1"/>
            <a:r>
              <a:rPr lang="en-US" sz="1800" dirty="0"/>
              <a:t>Tracks the UNDO worked needed during a failover.</a:t>
            </a:r>
          </a:p>
          <a:p>
            <a:endParaRPr lang="en-US" sz="1700" dirty="0"/>
          </a:p>
        </p:txBody>
      </p:sp>
      <p:sp>
        <p:nvSpPr>
          <p:cNvPr id="7"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43</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p14="http://schemas.microsoft.com/office/powerpoint/2010/main" val="2830457273"/>
      </p:ext>
    </p:extLst>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5379" name="Rectangle 3"/>
          <p:cNvSpPr>
            <a:spLocks noGrp="1" noChangeArrowheads="1"/>
          </p:cNvSpPr>
          <p:nvPr>
            <p:ph type="ctrTitle"/>
          </p:nvPr>
        </p:nvSpPr>
        <p:spPr>
          <a:xfrm>
            <a:off x="1193800" y="3344863"/>
            <a:ext cx="7634288" cy="701731"/>
          </a:xfrm>
        </p:spPr>
        <p:txBody>
          <a:bodyPr/>
          <a:lstStyle/>
          <a:p>
            <a:pPr eaLnBrk="1" hangingPunct="1">
              <a:defRPr/>
            </a:pPr>
            <a:r>
              <a:rPr lang="en-GB" dirty="0" smtClean="0"/>
              <a:t>Monitoring database mirroring</a:t>
            </a:r>
          </a:p>
        </p:txBody>
      </p:sp>
      <p:sp>
        <p:nvSpPr>
          <p:cNvPr id="485381" name="Rectangle 5"/>
          <p:cNvSpPr>
            <a:spLocks noChangeArrowheads="1"/>
          </p:cNvSpPr>
          <p:nvPr/>
        </p:nvSpPr>
        <p:spPr bwMode="auto">
          <a:xfrm>
            <a:off x="0" y="1089025"/>
            <a:ext cx="9144000" cy="914400"/>
          </a:xfrm>
          <a:prstGeom prst="rect">
            <a:avLst/>
          </a:prstGeom>
          <a:gradFill rotWithShape="1">
            <a:gsLst>
              <a:gs pos="0">
                <a:schemeClr val="accent1">
                  <a:alpha val="25000"/>
                </a:schemeClr>
              </a:gs>
              <a:gs pos="100000">
                <a:schemeClr val="accent1">
                  <a:gamma/>
                  <a:shade val="46275"/>
                  <a:invGamma/>
                  <a:alpha val="0"/>
                </a:schemeClr>
              </a:gs>
            </a:gsLst>
            <a:lin ang="0" scaled="1"/>
          </a:gradFill>
          <a:ln w="19050" algn="ctr">
            <a:noFill/>
            <a:miter lim="800000"/>
            <a:headEnd/>
            <a:tailEnd/>
          </a:ln>
          <a:effectLst/>
        </p:spPr>
        <p:txBody>
          <a:bodyPr wrap="none" anchor="ctr"/>
          <a:lstStyle/>
          <a:p>
            <a:pPr>
              <a:defRPr/>
            </a:pPr>
            <a:endParaRPr lang="en-US"/>
          </a:p>
        </p:txBody>
      </p:sp>
      <p:sp>
        <p:nvSpPr>
          <p:cNvPr id="53252" name="Rectangle 6"/>
          <p:cNvSpPr>
            <a:spLocks noChangeArrowheads="1"/>
          </p:cNvSpPr>
          <p:nvPr/>
        </p:nvSpPr>
        <p:spPr bwMode="auto">
          <a:xfrm>
            <a:off x="457200" y="960438"/>
            <a:ext cx="8229600" cy="1143000"/>
          </a:xfrm>
          <a:prstGeom prst="rect">
            <a:avLst/>
          </a:prstGeom>
          <a:noFill/>
          <a:ln w="9525">
            <a:noFill/>
            <a:miter lim="800000"/>
            <a:headEnd/>
            <a:tailEnd/>
          </a:ln>
        </p:spPr>
        <p:txBody>
          <a:bodyPr anchor="ctr"/>
          <a:lstStyle/>
          <a:p>
            <a:r>
              <a:rPr lang="en-GB" sz="6000" dirty="0">
                <a:solidFill>
                  <a:schemeClr val="tx1"/>
                </a:solidFill>
                <a:latin typeface="Calibri" pitchFamily="34" charset="0"/>
              </a:rPr>
              <a:t>Demo</a:t>
            </a:r>
          </a:p>
        </p:txBody>
      </p:sp>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r>
              <a:rPr lang="en-US" dirty="0" smtClean="0"/>
              <a:t>Automatic Page Repair</a:t>
            </a:r>
          </a:p>
        </p:txBody>
      </p:sp>
      <p:sp>
        <p:nvSpPr>
          <p:cNvPr id="12291" name="Content Placeholder 2"/>
          <p:cNvSpPr>
            <a:spLocks noGrp="1"/>
          </p:cNvSpPr>
          <p:nvPr>
            <p:ph idx="1"/>
          </p:nvPr>
        </p:nvSpPr>
        <p:spPr/>
        <p:txBody>
          <a:bodyPr/>
          <a:lstStyle/>
          <a:p>
            <a:r>
              <a:rPr lang="en-US" sz="2400" dirty="0" smtClean="0"/>
              <a:t>Enterprise and Standard Edition 2008+</a:t>
            </a:r>
          </a:p>
          <a:p>
            <a:r>
              <a:rPr lang="en-US" sz="2400" dirty="0" smtClean="0"/>
              <a:t>SQL Server 2008 ties in the detection of a corrupt page to database mirroring so that corrupt pages can possibly be automatically repaired</a:t>
            </a:r>
          </a:p>
          <a:p>
            <a:r>
              <a:rPr lang="en-US" sz="2400" dirty="0" smtClean="0"/>
              <a:t>Works for 824 ‘soft-I/O’ errors, some 823 ‘hard-I/O’ errors, 829 ‘in-restore’ errors</a:t>
            </a:r>
          </a:p>
          <a:p>
            <a:pPr lvl="1"/>
            <a:r>
              <a:rPr lang="en-US" sz="2000" dirty="0" smtClean="0"/>
              <a:t>Errors are hit by queries reading the page</a:t>
            </a:r>
          </a:p>
          <a:p>
            <a:r>
              <a:rPr lang="en-US" sz="2400" dirty="0" smtClean="0"/>
              <a:t>Corrupt pages on the principal AND mirror can be repaired</a:t>
            </a:r>
          </a:p>
          <a:p>
            <a:r>
              <a:rPr lang="en-US" sz="2400" dirty="0" smtClean="0"/>
              <a:t>Repairs are asynchronous, corrupt pages are unusable until fixed</a:t>
            </a:r>
          </a:p>
          <a:p>
            <a:r>
              <a:rPr lang="en-US" sz="2400" dirty="0" smtClean="0"/>
              <a:t>NOTE:</a:t>
            </a:r>
          </a:p>
          <a:p>
            <a:pPr lvl="1"/>
            <a:r>
              <a:rPr lang="en-US" sz="2000" dirty="0" smtClean="0"/>
              <a:t>This is only meant to be a band-aid to prevent downtime</a:t>
            </a:r>
          </a:p>
          <a:p>
            <a:pPr lvl="1"/>
            <a:r>
              <a:rPr lang="en-US" sz="2000" dirty="0" smtClean="0"/>
              <a:t>It is NOT a substitute for having alerts for high severity errors and taking affirmative action to rectify/prevent them</a:t>
            </a:r>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45</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r>
              <a:rPr lang="en-US" smtClean="0"/>
              <a:t>Automatic Page Repair</a:t>
            </a:r>
            <a:endParaRPr lang="en-US" dirty="0" smtClean="0"/>
          </a:p>
        </p:txBody>
      </p:sp>
      <p:sp>
        <p:nvSpPr>
          <p:cNvPr id="13315" name="Content Placeholder 2"/>
          <p:cNvSpPr>
            <a:spLocks noGrp="1"/>
          </p:cNvSpPr>
          <p:nvPr>
            <p:ph idx="1"/>
          </p:nvPr>
        </p:nvSpPr>
        <p:spPr/>
        <p:txBody>
          <a:bodyPr/>
          <a:lstStyle/>
          <a:p>
            <a:r>
              <a:rPr lang="en-US" sz="2400" dirty="0" smtClean="0"/>
              <a:t>Mechanism</a:t>
            </a:r>
          </a:p>
          <a:p>
            <a:pPr lvl="1"/>
            <a:r>
              <a:rPr lang="en-US" sz="2000" dirty="0" smtClean="0"/>
              <a:t>Corrupt page is hit and logged in </a:t>
            </a:r>
            <a:r>
              <a:rPr lang="en-US" sz="2000" dirty="0" err="1" smtClean="0"/>
              <a:t>msdb.dbo.suspect_pages</a:t>
            </a:r>
            <a:endParaRPr lang="en-US" sz="2000" dirty="0" smtClean="0"/>
          </a:p>
          <a:p>
            <a:pPr lvl="1"/>
            <a:r>
              <a:rPr lang="en-US" sz="2000" dirty="0" smtClean="0"/>
              <a:t>Page is requested from the other mirroring partner, sent over if available, and repaired with the new image</a:t>
            </a:r>
          </a:p>
          <a:p>
            <a:pPr lvl="1"/>
            <a:r>
              <a:rPr lang="en-US" sz="2000" dirty="0" smtClean="0"/>
              <a:t>The page is marked as fixed in </a:t>
            </a:r>
            <a:r>
              <a:rPr lang="en-US" sz="2000" dirty="0" err="1" smtClean="0"/>
              <a:t>msdb.dbo.suspect_pages</a:t>
            </a:r>
            <a:endParaRPr lang="en-US" sz="2000" dirty="0" smtClean="0"/>
          </a:p>
          <a:p>
            <a:r>
              <a:rPr lang="en-US" sz="2400" dirty="0" smtClean="0"/>
              <a:t>Additional information:</a:t>
            </a:r>
          </a:p>
          <a:p>
            <a:pPr lvl="1"/>
            <a:r>
              <a:rPr lang="en-US" sz="2000" dirty="0" smtClean="0"/>
              <a:t>New DMV </a:t>
            </a:r>
            <a:r>
              <a:rPr lang="en-US" sz="2000" dirty="0" err="1" smtClean="0"/>
              <a:t>sys.dm_db_mirroring_auto_page_repair</a:t>
            </a:r>
            <a:r>
              <a:rPr lang="en-US" sz="2000" dirty="0" smtClean="0"/>
              <a:t> allows tracking of previous 100 corrupt pages found in all mirroring sessions</a:t>
            </a:r>
          </a:p>
          <a:p>
            <a:pPr lvl="1"/>
            <a:r>
              <a:rPr lang="en-US" sz="2000" dirty="0" smtClean="0"/>
              <a:t>Error log output traces what the mirroring partnership is doing</a:t>
            </a:r>
          </a:p>
          <a:p>
            <a:pPr lvl="2"/>
            <a:r>
              <a:rPr lang="en-US" sz="1600" dirty="0" smtClean="0">
                <a:latin typeface="Courier New" pitchFamily="49" charset="0"/>
                <a:cs typeface="Courier New" pitchFamily="49" charset="0"/>
              </a:rPr>
              <a:t>2011-09-27 17:23:19.96 spid26s Database mirroring is attempting to repair physical page (4:4256) in database "</a:t>
            </a:r>
            <a:r>
              <a:rPr lang="en-US" sz="1600" dirty="0" err="1" smtClean="0">
                <a:latin typeface="Courier New" pitchFamily="49" charset="0"/>
                <a:cs typeface="Courier New" pitchFamily="49" charset="0"/>
              </a:rPr>
              <a:t>TicketSalesDB</a:t>
            </a:r>
            <a:r>
              <a:rPr lang="en-US" sz="1600" dirty="0" smtClean="0">
                <a:latin typeface="Courier New" pitchFamily="49" charset="0"/>
                <a:cs typeface="Courier New" pitchFamily="49" charset="0"/>
              </a:rPr>
              <a:t>" by requesting a copy from the partner.</a:t>
            </a:r>
            <a:br>
              <a:rPr lang="en-US" sz="1600" dirty="0" smtClean="0">
                <a:latin typeface="Courier New" pitchFamily="49" charset="0"/>
                <a:cs typeface="Courier New" pitchFamily="49" charset="0"/>
              </a:rPr>
            </a:br>
            <a:r>
              <a:rPr lang="en-US" sz="1600" dirty="0" smtClean="0">
                <a:latin typeface="Courier New" pitchFamily="49" charset="0"/>
                <a:cs typeface="Courier New" pitchFamily="49" charset="0"/>
              </a:rPr>
              <a:t>2011-09-27 17:23:20.42 spid26s Database mirroring successfully repaired physical page (4:4256) in database "</a:t>
            </a:r>
            <a:r>
              <a:rPr lang="en-US" sz="1600" dirty="0" err="1" smtClean="0">
                <a:latin typeface="Courier New" pitchFamily="49" charset="0"/>
                <a:cs typeface="Courier New" pitchFamily="49" charset="0"/>
              </a:rPr>
              <a:t>TicketSalesDB</a:t>
            </a:r>
            <a:r>
              <a:rPr lang="en-US" sz="1600" dirty="0" smtClean="0">
                <a:latin typeface="Courier New" pitchFamily="49" charset="0"/>
                <a:cs typeface="Courier New" pitchFamily="49" charset="0"/>
              </a:rPr>
              <a:t>" by obtaining a copy from the partner.</a:t>
            </a:r>
          </a:p>
          <a:p>
            <a:pPr lvl="1"/>
            <a:r>
              <a:rPr lang="en-US" sz="2000" dirty="0" smtClean="0"/>
              <a:t>SQL Server Profiler “Database Suspect Data Page” Event Class</a:t>
            </a:r>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46</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5379" name="Rectangle 3"/>
          <p:cNvSpPr>
            <a:spLocks noGrp="1" noChangeArrowheads="1"/>
          </p:cNvSpPr>
          <p:nvPr>
            <p:ph type="ctrTitle"/>
          </p:nvPr>
        </p:nvSpPr>
        <p:spPr>
          <a:xfrm>
            <a:off x="1193800" y="3344863"/>
            <a:ext cx="7634288" cy="701731"/>
          </a:xfrm>
        </p:spPr>
        <p:txBody>
          <a:bodyPr/>
          <a:lstStyle/>
          <a:p>
            <a:pPr eaLnBrk="1" hangingPunct="1">
              <a:defRPr/>
            </a:pPr>
            <a:r>
              <a:rPr lang="en-GB" dirty="0" smtClean="0"/>
              <a:t>Automatic page repair</a:t>
            </a:r>
          </a:p>
        </p:txBody>
      </p:sp>
      <p:sp>
        <p:nvSpPr>
          <p:cNvPr id="485381" name="Rectangle 5"/>
          <p:cNvSpPr>
            <a:spLocks noChangeArrowheads="1"/>
          </p:cNvSpPr>
          <p:nvPr/>
        </p:nvSpPr>
        <p:spPr bwMode="auto">
          <a:xfrm>
            <a:off x="0" y="1089025"/>
            <a:ext cx="9144000" cy="914400"/>
          </a:xfrm>
          <a:prstGeom prst="rect">
            <a:avLst/>
          </a:prstGeom>
          <a:gradFill rotWithShape="1">
            <a:gsLst>
              <a:gs pos="0">
                <a:schemeClr val="accent1">
                  <a:alpha val="25000"/>
                </a:schemeClr>
              </a:gs>
              <a:gs pos="100000">
                <a:schemeClr val="accent1">
                  <a:gamma/>
                  <a:shade val="46275"/>
                  <a:invGamma/>
                  <a:alpha val="0"/>
                </a:schemeClr>
              </a:gs>
            </a:gsLst>
            <a:lin ang="0" scaled="1"/>
          </a:gradFill>
          <a:ln w="19050" algn="ctr">
            <a:noFill/>
            <a:miter lim="800000"/>
            <a:headEnd/>
            <a:tailEnd/>
          </a:ln>
          <a:effectLst/>
        </p:spPr>
        <p:txBody>
          <a:bodyPr wrap="none" anchor="ctr"/>
          <a:lstStyle/>
          <a:p>
            <a:pPr>
              <a:defRPr/>
            </a:pPr>
            <a:endParaRPr lang="en-US"/>
          </a:p>
        </p:txBody>
      </p:sp>
      <p:sp>
        <p:nvSpPr>
          <p:cNvPr id="53252" name="Rectangle 6"/>
          <p:cNvSpPr>
            <a:spLocks noChangeArrowheads="1"/>
          </p:cNvSpPr>
          <p:nvPr/>
        </p:nvSpPr>
        <p:spPr bwMode="auto">
          <a:xfrm>
            <a:off x="457200" y="960438"/>
            <a:ext cx="8229600" cy="1143000"/>
          </a:xfrm>
          <a:prstGeom prst="rect">
            <a:avLst/>
          </a:prstGeom>
          <a:noFill/>
          <a:ln w="9525">
            <a:noFill/>
            <a:miter lim="800000"/>
            <a:headEnd/>
            <a:tailEnd/>
          </a:ln>
        </p:spPr>
        <p:txBody>
          <a:bodyPr anchor="ctr"/>
          <a:lstStyle/>
          <a:p>
            <a:r>
              <a:rPr lang="en-GB" sz="6000" dirty="0">
                <a:solidFill>
                  <a:schemeClr val="tx1"/>
                </a:solidFill>
                <a:latin typeface="Calibri" pitchFamily="34" charset="0"/>
              </a:rPr>
              <a:t>Demo</a:t>
            </a:r>
          </a:p>
        </p:txBody>
      </p:sp>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r>
              <a:rPr lang="en-US" dirty="0" smtClean="0"/>
              <a:t>Log Compression</a:t>
            </a:r>
          </a:p>
        </p:txBody>
      </p:sp>
      <p:sp>
        <p:nvSpPr>
          <p:cNvPr id="14339" name="Content Placeholder 2"/>
          <p:cNvSpPr>
            <a:spLocks noGrp="1"/>
          </p:cNvSpPr>
          <p:nvPr>
            <p:ph idx="1"/>
          </p:nvPr>
        </p:nvSpPr>
        <p:spPr/>
        <p:txBody>
          <a:bodyPr/>
          <a:lstStyle/>
          <a:p>
            <a:r>
              <a:rPr lang="en-US" sz="2400" dirty="0" smtClean="0"/>
              <a:t>Enabled by default on  Enterprise and Standard Edition 2008+</a:t>
            </a:r>
          </a:p>
          <a:p>
            <a:r>
              <a:rPr lang="en-US" sz="2400" dirty="0" smtClean="0"/>
              <a:t>Compressing the log before sending it, send more log over the same bandwidth BUT at the expense of CPU</a:t>
            </a:r>
          </a:p>
          <a:p>
            <a:pPr lvl="1"/>
            <a:r>
              <a:rPr lang="en-US" sz="2000" dirty="0" smtClean="0"/>
              <a:t>CPU is needed to compress AND decompress the log</a:t>
            </a:r>
          </a:p>
          <a:p>
            <a:r>
              <a:rPr lang="en-US" sz="2400" dirty="0" smtClean="0"/>
              <a:t>For high-bandwidth networks, could allow previously unpalatable maintenance operations to be performed, that are always fully logged with mirroring (e.g. index rebuild)</a:t>
            </a:r>
          </a:p>
          <a:p>
            <a:r>
              <a:rPr lang="en-US" sz="2400" dirty="0" smtClean="0"/>
              <a:t>It can be switched off if required, using trace flag 1462</a:t>
            </a:r>
          </a:p>
          <a:p>
            <a:r>
              <a:rPr lang="en-US" sz="2400" dirty="0" smtClean="0"/>
              <a:t>NOTE: compression ratio (and hence potential throughput gain) depends on the data being processed by the application</a:t>
            </a:r>
          </a:p>
          <a:p>
            <a:endParaRPr lang="en-US" sz="2400" dirty="0" smtClean="0"/>
          </a:p>
          <a:p>
            <a:r>
              <a:rPr lang="en-US" sz="2400" dirty="0" smtClean="0"/>
              <a:t>Hardware compression by network may be better, but may be compromised by leaving log stream compression enabled</a:t>
            </a:r>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48</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r>
              <a:rPr lang="en-US" smtClean="0"/>
              <a:t>Effect of Log Compression</a:t>
            </a:r>
            <a:endParaRPr lang="en-US" dirty="0" smtClean="0"/>
          </a:p>
        </p:txBody>
      </p:sp>
      <p:sp>
        <p:nvSpPr>
          <p:cNvPr id="15363" name="Content Placeholder 2"/>
          <p:cNvSpPr>
            <a:spLocks noGrp="1"/>
          </p:cNvSpPr>
          <p:nvPr>
            <p:ph idx="1"/>
          </p:nvPr>
        </p:nvSpPr>
        <p:spPr/>
        <p:txBody>
          <a:bodyPr/>
          <a:lstStyle/>
          <a:p>
            <a:r>
              <a:rPr lang="en-US" sz="2400" dirty="0" smtClean="0"/>
              <a:t>Comparison of transactions per second against network bandwidth, with and without log compression</a:t>
            </a:r>
          </a:p>
          <a:p>
            <a:endParaRPr lang="en-US" sz="2400" dirty="0" smtClean="0"/>
          </a:p>
          <a:p>
            <a:endParaRPr lang="en-US" sz="2400" dirty="0" smtClean="0"/>
          </a:p>
          <a:p>
            <a:endParaRPr lang="en-US" sz="2400" dirty="0" smtClean="0"/>
          </a:p>
          <a:p>
            <a:endParaRPr lang="en-US" sz="2400" dirty="0" smtClean="0"/>
          </a:p>
          <a:p>
            <a:endParaRPr lang="en-US" sz="2400" dirty="0" smtClean="0"/>
          </a:p>
          <a:p>
            <a:endParaRPr lang="en-US" sz="2400" dirty="0" smtClean="0"/>
          </a:p>
          <a:p>
            <a:endParaRPr lang="en-US" sz="2400" dirty="0" smtClean="0"/>
          </a:p>
          <a:p>
            <a:endParaRPr lang="en-US" sz="2400" dirty="0" smtClean="0"/>
          </a:p>
          <a:p>
            <a:r>
              <a:rPr lang="en-US" sz="2400" dirty="0" smtClean="0"/>
              <a:t>Percentage increases in throughput is most dramatic for low network bandwidths</a:t>
            </a:r>
          </a:p>
          <a:p>
            <a:endParaRPr lang="en-US" sz="2400" dirty="0" smtClean="0"/>
          </a:p>
          <a:p>
            <a:endParaRPr lang="en-US" sz="2400" dirty="0" smtClean="0"/>
          </a:p>
        </p:txBody>
      </p:sp>
      <p:pic>
        <p:nvPicPr>
          <p:cNvPr id="15365" name="Picture 2" descr="http://sqlcat.com/blogs/technicalnotes/WindowsLiveWriter/DatabaseMirroringLogCompressioninSQLServ_147AA/image.png"/>
          <p:cNvPicPr>
            <a:picLocks noChangeAspect="1" noChangeArrowheads="1"/>
          </p:cNvPicPr>
          <p:nvPr/>
        </p:nvPicPr>
        <p:blipFill>
          <a:blip r:embed="rId3" cstate="print"/>
          <a:srcRect/>
          <a:stretch>
            <a:fillRect/>
          </a:stretch>
        </p:blipFill>
        <p:spPr bwMode="auto">
          <a:xfrm>
            <a:off x="2374900" y="2254409"/>
            <a:ext cx="4267200" cy="2566987"/>
          </a:xfrm>
          <a:prstGeom prst="rect">
            <a:avLst/>
          </a:prstGeom>
          <a:noFill/>
          <a:ln w="9525">
            <a:noFill/>
            <a:miter lim="800000"/>
            <a:headEnd/>
            <a:tailEnd/>
          </a:ln>
        </p:spPr>
      </p:pic>
      <p:sp>
        <p:nvSpPr>
          <p:cNvPr id="5"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49</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p:txBody>
          <a:bodyPr/>
          <a:lstStyle/>
          <a:p>
            <a:r>
              <a:rPr lang="en-US" smtClean="0"/>
              <a:t>Database Mirroring Configurations</a:t>
            </a:r>
          </a:p>
        </p:txBody>
      </p:sp>
      <p:sp>
        <p:nvSpPr>
          <p:cNvPr id="26627" name="Content Placeholder 2"/>
          <p:cNvSpPr>
            <a:spLocks noGrp="1"/>
          </p:cNvSpPr>
          <p:nvPr>
            <p:ph idx="1"/>
          </p:nvPr>
        </p:nvSpPr>
        <p:spPr/>
        <p:txBody>
          <a:bodyPr/>
          <a:lstStyle/>
          <a:p>
            <a:r>
              <a:rPr lang="en-US" sz="2400" dirty="0" smtClean="0"/>
              <a:t>High Availability: synchronous mirroring with a witness</a:t>
            </a:r>
          </a:p>
          <a:p>
            <a:pPr lvl="1"/>
            <a:r>
              <a:rPr lang="en-US" sz="2000" dirty="0" smtClean="0"/>
              <a:t>Automatic detection/failover</a:t>
            </a:r>
          </a:p>
          <a:p>
            <a:pPr lvl="1"/>
            <a:r>
              <a:rPr lang="en-US" sz="2000" dirty="0" smtClean="0"/>
              <a:t>No data loss</a:t>
            </a:r>
          </a:p>
          <a:p>
            <a:pPr lvl="1"/>
            <a:r>
              <a:rPr lang="en-US" sz="2000" dirty="0" smtClean="0"/>
              <a:t>Also called SAFETY FULL</a:t>
            </a:r>
          </a:p>
          <a:p>
            <a:r>
              <a:rPr lang="en-US" sz="2400" dirty="0" smtClean="0"/>
              <a:t>High Protection: synchronous mirroring without a witness</a:t>
            </a:r>
          </a:p>
          <a:p>
            <a:pPr lvl="1"/>
            <a:r>
              <a:rPr lang="en-US" sz="2000" dirty="0" smtClean="0"/>
              <a:t>Manual failover</a:t>
            </a:r>
          </a:p>
          <a:p>
            <a:pPr lvl="1"/>
            <a:r>
              <a:rPr lang="en-US" sz="2000" dirty="0" smtClean="0"/>
              <a:t>No data loss</a:t>
            </a:r>
          </a:p>
          <a:p>
            <a:pPr lvl="1"/>
            <a:r>
              <a:rPr lang="en-US" sz="2000" dirty="0" smtClean="0"/>
              <a:t>Also called SAFETY FULL</a:t>
            </a:r>
          </a:p>
          <a:p>
            <a:r>
              <a:rPr lang="en-US" sz="2400" dirty="0" smtClean="0"/>
              <a:t>High Performance: asynchronous mirroring</a:t>
            </a:r>
          </a:p>
          <a:p>
            <a:pPr lvl="1"/>
            <a:r>
              <a:rPr lang="en-US" sz="2000" dirty="0" smtClean="0"/>
              <a:t>Manual failover</a:t>
            </a:r>
          </a:p>
          <a:p>
            <a:pPr lvl="1"/>
            <a:r>
              <a:rPr lang="en-US" sz="2000" dirty="0" smtClean="0"/>
              <a:t>Some data loss possible</a:t>
            </a:r>
          </a:p>
          <a:p>
            <a:pPr lvl="1"/>
            <a:r>
              <a:rPr lang="en-US" sz="2000" dirty="0" smtClean="0"/>
              <a:t>Also called SAFETY OFF</a:t>
            </a:r>
          </a:p>
          <a:p>
            <a:pPr lvl="1"/>
            <a:r>
              <a:rPr lang="en-US" sz="2000" dirty="0" smtClean="0"/>
              <a:t>Enterprise Edition only</a:t>
            </a:r>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5</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r>
              <a:rPr lang="en-US" smtClean="0"/>
              <a:t>Cost of Log Compression</a:t>
            </a:r>
            <a:endParaRPr lang="en-US" dirty="0" smtClean="0"/>
          </a:p>
        </p:txBody>
      </p:sp>
      <p:sp>
        <p:nvSpPr>
          <p:cNvPr id="16387" name="Content Placeholder 2"/>
          <p:cNvSpPr>
            <a:spLocks noGrp="1"/>
          </p:cNvSpPr>
          <p:nvPr>
            <p:ph idx="1"/>
          </p:nvPr>
        </p:nvSpPr>
        <p:spPr/>
        <p:txBody>
          <a:bodyPr/>
          <a:lstStyle/>
          <a:p>
            <a:r>
              <a:rPr lang="en-US" sz="2400" dirty="0" smtClean="0"/>
              <a:t>Comparison of CPU usage against network bandwidth with and without log stream compression</a:t>
            </a:r>
          </a:p>
          <a:p>
            <a:endParaRPr lang="en-US" sz="2400" dirty="0" smtClean="0"/>
          </a:p>
          <a:p>
            <a:endParaRPr lang="en-US" sz="2400" dirty="0" smtClean="0"/>
          </a:p>
          <a:p>
            <a:endParaRPr lang="en-US" sz="2400" dirty="0" smtClean="0"/>
          </a:p>
          <a:p>
            <a:endParaRPr lang="en-US" sz="2400" dirty="0" smtClean="0"/>
          </a:p>
          <a:p>
            <a:endParaRPr lang="en-US" sz="2400" dirty="0" smtClean="0"/>
          </a:p>
          <a:p>
            <a:endParaRPr lang="en-US" sz="2400" dirty="0" smtClean="0"/>
          </a:p>
          <a:p>
            <a:endParaRPr lang="en-US" sz="2400" dirty="0" smtClean="0"/>
          </a:p>
          <a:p>
            <a:endParaRPr lang="en-US" sz="2400" dirty="0" smtClean="0"/>
          </a:p>
          <a:p>
            <a:r>
              <a:rPr lang="en-US" sz="2400" dirty="0" smtClean="0"/>
              <a:t>CPU goes up when compression is on, both because of compression/decompression, but also because the server can now process more transactions per second</a:t>
            </a:r>
          </a:p>
          <a:p>
            <a:endParaRPr lang="en-US" sz="2400" dirty="0" smtClean="0"/>
          </a:p>
        </p:txBody>
      </p:sp>
      <p:pic>
        <p:nvPicPr>
          <p:cNvPr id="16389" name="Picture 2" descr="http://sqlcat.com/blogs/technicalnotes/WindowsLiveWriter/DatabaseMirroringLogCompressioninSQLServ_147AA/image_2.png"/>
          <p:cNvPicPr>
            <a:picLocks noChangeAspect="1" noChangeArrowheads="1"/>
          </p:cNvPicPr>
          <p:nvPr/>
        </p:nvPicPr>
        <p:blipFill>
          <a:blip r:embed="rId3" cstate="print"/>
          <a:srcRect/>
          <a:stretch>
            <a:fillRect/>
          </a:stretch>
        </p:blipFill>
        <p:spPr bwMode="auto">
          <a:xfrm>
            <a:off x="2352675" y="2298700"/>
            <a:ext cx="4267200" cy="2687784"/>
          </a:xfrm>
          <a:prstGeom prst="rect">
            <a:avLst/>
          </a:prstGeom>
          <a:noFill/>
          <a:ln w="9525">
            <a:noFill/>
            <a:miter lim="800000"/>
            <a:headEnd/>
            <a:tailEnd/>
          </a:ln>
        </p:spPr>
      </p:pic>
      <p:sp>
        <p:nvSpPr>
          <p:cNvPr id="5"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50</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r>
              <a:rPr lang="en-US" dirty="0" smtClean="0"/>
              <a:t>Fast Manual Failover</a:t>
            </a:r>
          </a:p>
        </p:txBody>
      </p:sp>
      <p:sp>
        <p:nvSpPr>
          <p:cNvPr id="17411" name="Content Placeholder 2"/>
          <p:cNvSpPr>
            <a:spLocks noGrp="1"/>
          </p:cNvSpPr>
          <p:nvPr>
            <p:ph idx="1"/>
          </p:nvPr>
        </p:nvSpPr>
        <p:spPr/>
        <p:txBody>
          <a:bodyPr/>
          <a:lstStyle/>
          <a:p>
            <a:r>
              <a:rPr lang="en-US" sz="2400" dirty="0" smtClean="0"/>
              <a:t>In High Safety mode (synchronous mirroring without a witness), failovers have to be done manually</a:t>
            </a:r>
          </a:p>
          <a:p>
            <a:r>
              <a:rPr lang="en-US" sz="2400" dirty="0" smtClean="0"/>
              <a:t>In SQL Server 2005, when such a failover occurs, the database on the mirror server is shutdown and restarted, to force recovery on the uncommitted transaction log</a:t>
            </a:r>
          </a:p>
          <a:p>
            <a:pPr lvl="1"/>
            <a:r>
              <a:rPr lang="en-US" sz="2000" dirty="0" smtClean="0"/>
              <a:t>This can add a considerable overhead to the failover time</a:t>
            </a:r>
          </a:p>
          <a:p>
            <a:pPr lvl="1"/>
            <a:r>
              <a:rPr lang="en-US" sz="2000" dirty="0" smtClean="0"/>
              <a:t>Consider a database with hundreds of files, that all need to be opened sequentially to start up the database</a:t>
            </a:r>
          </a:p>
          <a:p>
            <a:r>
              <a:rPr lang="en-US" sz="2400" dirty="0" smtClean="0"/>
              <a:t>SQL Server 2008 removes this step, thus speeding up the failover and reducing application downtime</a:t>
            </a:r>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51</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013" y="228600"/>
            <a:ext cx="8683625" cy="701731"/>
          </a:xfrm>
        </p:spPr>
        <p:txBody>
          <a:bodyPr/>
          <a:lstStyle/>
          <a:p>
            <a:r>
              <a:rPr lang="en-US" dirty="0" smtClean="0"/>
              <a:t>Database Mirroring and Clustering</a:t>
            </a:r>
            <a:endParaRPr lang="en-US" dirty="0"/>
          </a:p>
        </p:txBody>
      </p:sp>
      <p:sp>
        <p:nvSpPr>
          <p:cNvPr id="3" name="Content Placeholder 2"/>
          <p:cNvSpPr>
            <a:spLocks noGrp="1"/>
          </p:cNvSpPr>
          <p:nvPr>
            <p:ph idx="1"/>
          </p:nvPr>
        </p:nvSpPr>
        <p:spPr/>
        <p:txBody>
          <a:bodyPr/>
          <a:lstStyle/>
          <a:p>
            <a:r>
              <a:rPr lang="en-US" sz="2400" dirty="0" smtClean="0"/>
              <a:t>Common between two geographically dispersed clusters</a:t>
            </a:r>
          </a:p>
          <a:p>
            <a:pPr lvl="1"/>
            <a:r>
              <a:rPr lang="en-US" sz="2000" dirty="0" smtClean="0"/>
              <a:t>Cheaper alternative to SAN replication</a:t>
            </a:r>
          </a:p>
          <a:p>
            <a:r>
              <a:rPr lang="en-US" sz="2400" dirty="0" smtClean="0"/>
              <a:t>Make sure:</a:t>
            </a:r>
          </a:p>
          <a:p>
            <a:pPr lvl="1"/>
            <a:r>
              <a:rPr lang="en-US" sz="2000" dirty="0" smtClean="0"/>
              <a:t>The database mirroring partner timeout is set to be higher than the usual cluster failover time to avoid unwanted mirroring failovers</a:t>
            </a:r>
          </a:p>
          <a:p>
            <a:pPr lvl="1"/>
            <a:r>
              <a:rPr lang="en-US" sz="2000" dirty="0" smtClean="0"/>
              <a:t>Note: you may get mirroring failovers if you manually failover SQL Server</a:t>
            </a:r>
          </a:p>
          <a:p>
            <a:pPr lvl="2"/>
            <a:r>
              <a:rPr lang="en-US" sz="1800" dirty="0" smtClean="0"/>
              <a:t>As the Windows Server is still available to respond to the mirror’s ping and say nothing is listening on the mirroring port</a:t>
            </a:r>
          </a:p>
          <a:p>
            <a:pPr lvl="2"/>
            <a:r>
              <a:rPr lang="en-US" sz="1800" dirty="0" smtClean="0"/>
              <a:t>Remove witness before manual cluster failover to prevent spurious mirroring failovers</a:t>
            </a:r>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52</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013" y="228600"/>
            <a:ext cx="8683625" cy="646331"/>
          </a:xfrm>
        </p:spPr>
        <p:txBody>
          <a:bodyPr/>
          <a:lstStyle/>
          <a:p>
            <a:r>
              <a:rPr lang="en-US" sz="4000" dirty="0" smtClean="0"/>
              <a:t>Database Mirroring and Log Shipping</a:t>
            </a:r>
            <a:endParaRPr lang="en-US" sz="4000" dirty="0"/>
          </a:p>
        </p:txBody>
      </p:sp>
      <p:sp>
        <p:nvSpPr>
          <p:cNvPr id="3" name="Content Placeholder 2"/>
          <p:cNvSpPr>
            <a:spLocks noGrp="1"/>
          </p:cNvSpPr>
          <p:nvPr>
            <p:ph idx="1"/>
          </p:nvPr>
        </p:nvSpPr>
        <p:spPr/>
        <p:txBody>
          <a:bodyPr/>
          <a:lstStyle/>
          <a:p>
            <a:r>
              <a:rPr lang="en-US" sz="2400" dirty="0" smtClean="0"/>
              <a:t>Common to have one or more log shipped secondaries as warm standbys</a:t>
            </a:r>
          </a:p>
          <a:p>
            <a:pPr lvl="1"/>
            <a:r>
              <a:rPr lang="en-US" sz="2000" dirty="0" smtClean="0"/>
              <a:t>Possibly even one with a load delay</a:t>
            </a:r>
          </a:p>
          <a:p>
            <a:r>
              <a:rPr lang="en-US" sz="2400" dirty="0" smtClean="0"/>
              <a:t>Must make sure to configure log backup jobs on the principal AND the mirror</a:t>
            </a:r>
          </a:p>
          <a:p>
            <a:pPr lvl="1"/>
            <a:r>
              <a:rPr lang="en-US" sz="2000" dirty="0" smtClean="0"/>
              <a:t>The one on the mirror will continually do nothing until a failover occurs</a:t>
            </a:r>
          </a:p>
          <a:p>
            <a:r>
              <a:rPr lang="en-US" sz="2400" dirty="0" smtClean="0"/>
              <a:t>More details in the whitepaper </a:t>
            </a:r>
            <a:r>
              <a:rPr lang="en-US" sz="2400" i="1" dirty="0" smtClean="0"/>
              <a:t>Database Mirroring and Log Shipping Working Together</a:t>
            </a:r>
            <a:endParaRPr lang="en-US" sz="2400" dirty="0" smtClean="0"/>
          </a:p>
          <a:p>
            <a:pPr lvl="1"/>
            <a:r>
              <a:rPr lang="en-US" sz="1600" dirty="0" smtClean="0">
                <a:hlinkClick r:id="rId2"/>
              </a:rPr>
              <a:t>http://download.microsoft.com/download/d/9/4/d948f981-926e-40fa-a026-5bfcf076d9b9/DBMandLogShipping.docx</a:t>
            </a:r>
            <a:r>
              <a:rPr lang="en-US" sz="1600" dirty="0" smtClean="0"/>
              <a:t> (http://bit.ly/bXsbz6)</a:t>
            </a:r>
            <a:endParaRPr lang="en-US" sz="2000" dirty="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53</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Database Mirroring and Replication</a:t>
            </a:r>
            <a:endParaRPr lang="en-US" dirty="0"/>
          </a:p>
        </p:txBody>
      </p:sp>
      <p:sp>
        <p:nvSpPr>
          <p:cNvPr id="3" name="Content Placeholder 2"/>
          <p:cNvSpPr>
            <a:spLocks noGrp="1"/>
          </p:cNvSpPr>
          <p:nvPr>
            <p:ph idx="1"/>
          </p:nvPr>
        </p:nvSpPr>
        <p:spPr/>
        <p:txBody>
          <a:bodyPr/>
          <a:lstStyle/>
          <a:p>
            <a:r>
              <a:rPr lang="en-US" sz="2400" dirty="0" smtClean="0"/>
              <a:t>Publication database mirroring is possible in 2005+</a:t>
            </a:r>
          </a:p>
          <a:p>
            <a:r>
              <a:rPr lang="en-US" sz="2400" dirty="0" smtClean="0"/>
              <a:t>Distribution database mirroring is not possible</a:t>
            </a:r>
          </a:p>
          <a:p>
            <a:pPr lvl="1"/>
            <a:r>
              <a:rPr lang="en-US" sz="2000" dirty="0" smtClean="0"/>
              <a:t>Requires clustering to add HA</a:t>
            </a:r>
          </a:p>
          <a:p>
            <a:r>
              <a:rPr lang="en-US" sz="2400" dirty="0" smtClean="0"/>
              <a:t>Subscription database mirroring is possible in 2008</a:t>
            </a:r>
          </a:p>
          <a:p>
            <a:pPr lvl="1"/>
            <a:r>
              <a:rPr lang="en-US" sz="2000" dirty="0" smtClean="0"/>
              <a:t>Technically possible in 2005, but requires a full reinitialize of the subscription on failover</a:t>
            </a:r>
          </a:p>
          <a:p>
            <a:r>
              <a:rPr lang="en-US" sz="2400" dirty="0" smtClean="0"/>
              <a:t>Usually only for transactional replication, not peer-to-peer, as each peer node is a publisher AND subscriber</a:t>
            </a:r>
          </a:p>
          <a:p>
            <a:pPr lvl="1"/>
            <a:endParaRPr lang="en-US" sz="2000" dirty="0" smtClean="0"/>
          </a:p>
          <a:p>
            <a:r>
              <a:rPr lang="en-US" sz="2400" dirty="0" smtClean="0"/>
              <a:t>Whitepaper: </a:t>
            </a:r>
            <a:r>
              <a:rPr lang="en-US" sz="2400" i="1" dirty="0" smtClean="0"/>
              <a:t>SQL Server Replication: Providing High Availability using Database Mirroring</a:t>
            </a:r>
          </a:p>
          <a:p>
            <a:pPr lvl="1"/>
            <a:r>
              <a:rPr lang="en-US" sz="1800" dirty="0" smtClean="0">
                <a:hlinkClick r:id="rId2"/>
              </a:rPr>
              <a:t>http://download.microsoft.com/download/d/9/4/d948f981-926e-40fa-a026-5bfcf076d9b9/ReplicationAndDBM.docx</a:t>
            </a:r>
            <a:r>
              <a:rPr lang="en-US" sz="1800" dirty="0" smtClean="0"/>
              <a:t> (http://bit.ly/n4PTL)</a:t>
            </a:r>
            <a:endParaRPr lang="en-US" sz="1800" dirty="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54</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Database Mirroring Resources</a:t>
            </a:r>
            <a:endParaRPr lang="en-US" dirty="0"/>
          </a:p>
        </p:txBody>
      </p:sp>
      <p:sp>
        <p:nvSpPr>
          <p:cNvPr id="3" name="Content Placeholder 2"/>
          <p:cNvSpPr>
            <a:spLocks noGrp="1"/>
          </p:cNvSpPr>
          <p:nvPr>
            <p:ph idx="1"/>
          </p:nvPr>
        </p:nvSpPr>
        <p:spPr/>
        <p:txBody>
          <a:bodyPr/>
          <a:lstStyle/>
          <a:p>
            <a:r>
              <a:rPr lang="en-US" sz="2400" dirty="0" smtClean="0"/>
              <a:t>Book: Pro SQL Server 2008 Mirroring</a:t>
            </a:r>
          </a:p>
          <a:p>
            <a:r>
              <a:rPr lang="en-US" sz="2400" dirty="0" smtClean="0"/>
              <a:t>Whitepapers</a:t>
            </a:r>
          </a:p>
          <a:p>
            <a:pPr lvl="1"/>
            <a:r>
              <a:rPr lang="en-US" sz="1800" i="1" dirty="0" smtClean="0"/>
              <a:t>Database Mirroring in SQL Server 2005</a:t>
            </a:r>
          </a:p>
          <a:p>
            <a:pPr lvl="2"/>
            <a:r>
              <a:rPr lang="en-US" sz="1800" dirty="0" smtClean="0">
                <a:hlinkClick r:id="rId2"/>
              </a:rPr>
              <a:t>http://www.microsoft.com/technet/prodtechnol/sql/2005/dbmirror.mspx</a:t>
            </a:r>
            <a:r>
              <a:rPr lang="en-US" sz="1800" dirty="0" smtClean="0"/>
              <a:t> (http://bit.ly/Pl370n)</a:t>
            </a:r>
          </a:p>
          <a:p>
            <a:pPr lvl="1"/>
            <a:r>
              <a:rPr lang="en-US" sz="1800" i="1" dirty="0" smtClean="0"/>
              <a:t>Database Mirroring: Alerting on Database Mirroring Events</a:t>
            </a:r>
          </a:p>
          <a:p>
            <a:pPr lvl="2"/>
            <a:r>
              <a:rPr lang="en-US" sz="1800" dirty="0" smtClean="0">
                <a:hlinkClick r:id="rId3"/>
              </a:rPr>
              <a:t>http://www.microsoft.com/technet/prodtechnol/sql/2005/mirroringevents.mspx</a:t>
            </a:r>
            <a:r>
              <a:rPr lang="en-US" sz="1800" dirty="0" smtClean="0"/>
              <a:t> (http://bit.ly/QCv6FU)</a:t>
            </a:r>
          </a:p>
          <a:p>
            <a:pPr lvl="1"/>
            <a:r>
              <a:rPr lang="en-US" sz="1800" i="1" dirty="0" smtClean="0"/>
              <a:t>Database Mirroring: Best Practices and Performance Considerations</a:t>
            </a:r>
          </a:p>
          <a:p>
            <a:pPr lvl="2"/>
            <a:r>
              <a:rPr lang="en-US" sz="1800" dirty="0" smtClean="0">
                <a:hlinkClick r:id="rId4"/>
              </a:rPr>
              <a:t>http://www.microsoft.com/technet/prodtechnol/sql/2005/technologies/dbm_best_pract.mspx</a:t>
            </a:r>
            <a:r>
              <a:rPr lang="en-US" sz="1800" dirty="0" smtClean="0"/>
              <a:t> (http://bit.ly/Pl3bxd)</a:t>
            </a:r>
          </a:p>
          <a:p>
            <a:pPr lvl="1"/>
            <a:r>
              <a:rPr lang="en-US" sz="1800" i="1" dirty="0" smtClean="0"/>
              <a:t>Implementing Application Failover With Database Mirroring</a:t>
            </a:r>
          </a:p>
          <a:p>
            <a:pPr lvl="2"/>
            <a:r>
              <a:rPr lang="en-US" sz="1800" dirty="0" smtClean="0">
                <a:hlinkClick r:id="rId5"/>
              </a:rPr>
              <a:t>http://www.microsoft.com/technet/prodtechnol/sql/bestpractice/implappfailover.mspx</a:t>
            </a:r>
            <a:r>
              <a:rPr lang="en-US" sz="1800" dirty="0" smtClean="0"/>
              <a:t> (http://bit.ly/QCvdkO)</a:t>
            </a:r>
            <a:endParaRPr lang="en-US" sz="1800" dirty="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55</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1778" name="Rectangle 2"/>
          <p:cNvSpPr>
            <a:spLocks noGrp="1" noChangeAspect="1" noChangeArrowheads="1"/>
          </p:cNvSpPr>
          <p:nvPr>
            <p:ph type="title"/>
          </p:nvPr>
        </p:nvSpPr>
        <p:spPr/>
        <p:txBody>
          <a:bodyPr/>
          <a:lstStyle/>
          <a:p>
            <a:r>
              <a:rPr lang="en-US" smtClean="0"/>
              <a:t>Review</a:t>
            </a:r>
            <a:endParaRPr lang="en-US" dirty="0" smtClean="0"/>
          </a:p>
        </p:txBody>
      </p:sp>
      <p:sp>
        <p:nvSpPr>
          <p:cNvPr id="331779" name="Rectangle 3"/>
          <p:cNvSpPr>
            <a:spLocks noGrp="1" noChangeAspect="1" noChangeArrowheads="1"/>
          </p:cNvSpPr>
          <p:nvPr>
            <p:ph type="body" idx="1"/>
          </p:nvPr>
        </p:nvSpPr>
        <p:spPr/>
        <p:txBody>
          <a:bodyPr/>
          <a:lstStyle/>
          <a:p>
            <a:r>
              <a:rPr lang="en-US" sz="2800" dirty="0"/>
              <a:t>Mirroring configuration</a:t>
            </a:r>
          </a:p>
          <a:p>
            <a:r>
              <a:rPr lang="en-US" sz="2800" dirty="0"/>
              <a:t>Failure types and speed</a:t>
            </a:r>
          </a:p>
          <a:p>
            <a:r>
              <a:rPr lang="en-US" sz="2800" dirty="0"/>
              <a:t>Failure scenarios</a:t>
            </a:r>
          </a:p>
          <a:p>
            <a:r>
              <a:rPr lang="en-US" sz="2800" dirty="0"/>
              <a:t>Client redirection</a:t>
            </a:r>
          </a:p>
          <a:p>
            <a:r>
              <a:rPr lang="en-US" sz="2800" dirty="0"/>
              <a:t>Monitoring</a:t>
            </a:r>
          </a:p>
          <a:p>
            <a:r>
              <a:rPr lang="en-US" sz="2800" dirty="0" smtClean="0"/>
              <a:t>Troubleshooting</a:t>
            </a:r>
            <a:endParaRPr lang="en-US" sz="2800" dirty="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56</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Common Misconceptions</a:t>
            </a:r>
            <a:endParaRPr lang="en-US" dirty="0"/>
          </a:p>
        </p:txBody>
      </p:sp>
      <p:sp>
        <p:nvSpPr>
          <p:cNvPr id="3" name="Content Placeholder 2"/>
          <p:cNvSpPr>
            <a:spLocks noGrp="1"/>
          </p:cNvSpPr>
          <p:nvPr>
            <p:ph idx="1"/>
          </p:nvPr>
        </p:nvSpPr>
        <p:spPr/>
        <p:txBody>
          <a:bodyPr/>
          <a:lstStyle/>
          <a:p>
            <a:r>
              <a:rPr lang="en-US" sz="2400" dirty="0" smtClean="0"/>
              <a:t>Can you have more than one mirror?</a:t>
            </a:r>
          </a:p>
          <a:p>
            <a:pPr lvl="1"/>
            <a:r>
              <a:rPr lang="en-US" sz="2000" dirty="0" smtClean="0"/>
              <a:t>No</a:t>
            </a:r>
          </a:p>
          <a:p>
            <a:r>
              <a:rPr lang="en-US" sz="2400" dirty="0" smtClean="0"/>
              <a:t>Can you access the mirror for reads?</a:t>
            </a:r>
          </a:p>
          <a:p>
            <a:pPr lvl="1"/>
            <a:r>
              <a:rPr lang="en-US" sz="2000" dirty="0" smtClean="0"/>
              <a:t>Kind of – with a database snapshot, but backup not possible</a:t>
            </a:r>
          </a:p>
          <a:p>
            <a:r>
              <a:rPr lang="en-US" sz="2400" dirty="0" smtClean="0"/>
              <a:t>Can you access the mirror for writes?</a:t>
            </a:r>
          </a:p>
          <a:p>
            <a:pPr lvl="1"/>
            <a:r>
              <a:rPr lang="en-US" sz="2000" dirty="0" smtClean="0"/>
              <a:t>No</a:t>
            </a:r>
          </a:p>
          <a:p>
            <a:r>
              <a:rPr lang="en-US" sz="2400" dirty="0" smtClean="0"/>
              <a:t>How many databases can I mirror per instance?</a:t>
            </a:r>
          </a:p>
          <a:p>
            <a:pPr lvl="1"/>
            <a:r>
              <a:rPr lang="en-US" sz="2000" dirty="0" smtClean="0"/>
              <a:t>It depends…usually no more than 10 on 32-bit</a:t>
            </a:r>
          </a:p>
          <a:p>
            <a:pPr lvl="1"/>
            <a:r>
              <a:rPr lang="en-US" sz="2000" dirty="0" smtClean="0"/>
              <a:t>Transaction log generation rate - workload</a:t>
            </a:r>
          </a:p>
          <a:p>
            <a:pPr lvl="1"/>
            <a:r>
              <a:rPr lang="en-US" sz="2000" dirty="0" smtClean="0"/>
              <a:t>Threads</a:t>
            </a:r>
          </a:p>
          <a:p>
            <a:pPr lvl="2"/>
            <a:r>
              <a:rPr lang="en-US" sz="1800" dirty="0" smtClean="0"/>
              <a:t>One global for service broker communication (principal &amp; mirror)</a:t>
            </a:r>
          </a:p>
          <a:p>
            <a:pPr lvl="2"/>
            <a:r>
              <a:rPr lang="en-US" sz="1800" dirty="0" smtClean="0"/>
              <a:t>One per mirrored database for event processing (principal &amp; mirror)</a:t>
            </a:r>
          </a:p>
          <a:p>
            <a:pPr lvl="2"/>
            <a:r>
              <a:rPr lang="en-US" sz="1800" dirty="0" smtClean="0"/>
              <a:t>One per mirrored database for </a:t>
            </a:r>
            <a:r>
              <a:rPr lang="en-US" sz="1800" dirty="0" err="1" smtClean="0"/>
              <a:t>async</a:t>
            </a:r>
            <a:r>
              <a:rPr lang="en-US" sz="1800" dirty="0" smtClean="0"/>
              <a:t> operations (principal &amp; mirror)</a:t>
            </a:r>
          </a:p>
          <a:p>
            <a:pPr lvl="2"/>
            <a:r>
              <a:rPr lang="en-US" sz="1800" dirty="0" smtClean="0"/>
              <a:t>One global redo manager thread (mirror)</a:t>
            </a:r>
          </a:p>
          <a:p>
            <a:pPr lvl="2"/>
            <a:r>
              <a:rPr lang="en-US" sz="1800" dirty="0" smtClean="0"/>
              <a:t>One redo thread per mirrored database (mirror) on Standard Edition and one per four cores on Enterprise Edition</a:t>
            </a:r>
          </a:p>
          <a:p>
            <a:pPr lvl="1"/>
            <a:r>
              <a:rPr lang="en-US" sz="2000" dirty="0" smtClean="0"/>
              <a:t>Maybe increase number of worker threads</a:t>
            </a:r>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6</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Synchronous Mode</a:t>
            </a:r>
            <a:endParaRPr lang="en-US" dirty="0"/>
          </a:p>
        </p:txBody>
      </p:sp>
      <p:sp>
        <p:nvSpPr>
          <p:cNvPr id="3" name="Content Placeholder 2"/>
          <p:cNvSpPr>
            <a:spLocks noGrp="1"/>
          </p:cNvSpPr>
          <p:nvPr>
            <p:ph idx="1"/>
          </p:nvPr>
        </p:nvSpPr>
        <p:spPr/>
        <p:txBody>
          <a:bodyPr/>
          <a:lstStyle/>
          <a:p>
            <a:r>
              <a:rPr lang="en-US" sz="2400" dirty="0" smtClean="0"/>
              <a:t>Provides the most data protection </a:t>
            </a:r>
          </a:p>
          <a:p>
            <a:r>
              <a:rPr lang="en-US" sz="2400" dirty="0" smtClean="0"/>
              <a:t>Transactions cannot commit on the principal until the log has been written to the mirror’s log</a:t>
            </a:r>
          </a:p>
          <a:p>
            <a:pPr lvl="1"/>
            <a:r>
              <a:rPr lang="en-US" sz="2000" dirty="0" smtClean="0"/>
              <a:t>Note: But the log doesn’t have to be recovered, just written</a:t>
            </a:r>
          </a:p>
          <a:p>
            <a:r>
              <a:rPr lang="en-US" sz="2400" dirty="0" smtClean="0"/>
              <a:t>Failover can be either automatic or manual</a:t>
            </a:r>
          </a:p>
          <a:p>
            <a:pPr lvl="1"/>
            <a:r>
              <a:rPr lang="en-US" sz="2000" dirty="0" smtClean="0"/>
              <a:t>Based on achieving quorum and the existence of a witness server</a:t>
            </a:r>
          </a:p>
          <a:p>
            <a:pPr lvl="1"/>
            <a:r>
              <a:rPr lang="en-US" sz="2000" dirty="0" smtClean="0"/>
              <a:t>With a witness: high-availability mode</a:t>
            </a:r>
          </a:p>
          <a:p>
            <a:pPr lvl="1"/>
            <a:r>
              <a:rPr lang="en-US" sz="2000" dirty="0" smtClean="0"/>
              <a:t>Without a witness: high-protection mode</a:t>
            </a:r>
          </a:p>
          <a:p>
            <a:r>
              <a:rPr lang="en-US" sz="2400" dirty="0" smtClean="0"/>
              <a:t>Not achieved until the mirror database has caught up (in SYNCHRONIZED state) with the principal database</a:t>
            </a:r>
            <a:endParaRPr lang="en-US" sz="2400" dirty="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7</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6434" name="Rectangle 2"/>
          <p:cNvSpPr>
            <a:spLocks noGrp="1" noChangeAspect="1" noChangeArrowheads="1"/>
          </p:cNvSpPr>
          <p:nvPr>
            <p:ph type="title"/>
          </p:nvPr>
        </p:nvSpPr>
        <p:spPr/>
        <p:txBody>
          <a:bodyPr/>
          <a:lstStyle/>
          <a:p>
            <a:r>
              <a:rPr lang="en-US" smtClean="0"/>
              <a:t>Asynchronous Mode</a:t>
            </a:r>
          </a:p>
        </p:txBody>
      </p:sp>
      <p:sp>
        <p:nvSpPr>
          <p:cNvPr id="786435" name="Rectangle 3"/>
          <p:cNvSpPr>
            <a:spLocks noGrp="1" noChangeAspect="1" noChangeArrowheads="1"/>
          </p:cNvSpPr>
          <p:nvPr>
            <p:ph type="body" idx="1"/>
          </p:nvPr>
        </p:nvSpPr>
        <p:spPr/>
        <p:txBody>
          <a:bodyPr/>
          <a:lstStyle/>
          <a:p>
            <a:r>
              <a:rPr lang="en-US" sz="2400" dirty="0" smtClean="0"/>
              <a:t>Allows for faster processing on the principal server, but at the cost of not having an up-to-date copy of the database on the mirror server</a:t>
            </a:r>
          </a:p>
          <a:p>
            <a:r>
              <a:rPr lang="en-US" sz="2400" dirty="0" smtClean="0"/>
              <a:t>The principal server commits each new log record locally just before sending the record to the mirror server</a:t>
            </a:r>
          </a:p>
          <a:p>
            <a:r>
              <a:rPr lang="en-US" sz="2400" dirty="0" smtClean="0"/>
              <a:t>The mirror server continuously applies all the outstanding log records to the mirror database in an effort to catch up to the principal database</a:t>
            </a:r>
          </a:p>
          <a:p>
            <a:r>
              <a:rPr lang="en-US" sz="2400" dirty="0" smtClean="0"/>
              <a:t>Only available on Enterprise Edition</a:t>
            </a:r>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8</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013" y="228600"/>
            <a:ext cx="8683625" cy="1089529"/>
          </a:xfrm>
        </p:spPr>
        <p:txBody>
          <a:bodyPr/>
          <a:lstStyle/>
          <a:p>
            <a:r>
              <a:rPr lang="en-US" dirty="0" smtClean="0"/>
              <a:t>Principles of Database Mirroring</a:t>
            </a:r>
            <a:br>
              <a:rPr lang="en-US" dirty="0" smtClean="0"/>
            </a:br>
            <a:r>
              <a:rPr lang="en-US" sz="2800" dirty="0" smtClean="0">
                <a:solidFill>
                  <a:schemeClr val="accent1"/>
                </a:solidFill>
              </a:rPr>
              <a:t>Synchronous, High-Protection Configuration</a:t>
            </a:r>
            <a:endParaRPr lang="en-US" dirty="0">
              <a:solidFill>
                <a:schemeClr val="accent1"/>
              </a:solidFill>
            </a:endParaRPr>
          </a:p>
        </p:txBody>
      </p:sp>
      <p:sp>
        <p:nvSpPr>
          <p:cNvPr id="4" name="AutoShape 3"/>
          <p:cNvSpPr>
            <a:spLocks noChangeArrowheads="1"/>
          </p:cNvSpPr>
          <p:nvPr/>
        </p:nvSpPr>
        <p:spPr bwMode="auto">
          <a:xfrm>
            <a:off x="1828800" y="2438400"/>
            <a:ext cx="304800" cy="685800"/>
          </a:xfrm>
          <a:prstGeom prst="downArrow">
            <a:avLst>
              <a:gd name="adj1" fmla="val 50000"/>
              <a:gd name="adj2" fmla="val 74333"/>
            </a:avLst>
          </a:prstGeom>
          <a:solidFill>
            <a:schemeClr val="bg1">
              <a:lumMod val="60000"/>
              <a:lumOff val="40000"/>
            </a:schemeClr>
          </a:solidFill>
          <a:ln w="9525">
            <a:noFill/>
            <a:miter lim="800000"/>
            <a:headEnd/>
            <a:tailEnd/>
          </a:ln>
          <a:effectLst/>
        </p:spPr>
        <p:txBody>
          <a:bodyPr wrap="none" anchor="ctr"/>
          <a:lstStyle/>
          <a:p>
            <a:pPr>
              <a:defRPr/>
            </a:pPr>
            <a:endParaRPr lang="en-US"/>
          </a:p>
        </p:txBody>
      </p:sp>
      <p:sp>
        <p:nvSpPr>
          <p:cNvPr id="5" name="Text Box 4"/>
          <p:cNvSpPr txBox="1">
            <a:spLocks noChangeArrowheads="1"/>
          </p:cNvSpPr>
          <p:nvPr/>
        </p:nvSpPr>
        <p:spPr bwMode="auto">
          <a:xfrm>
            <a:off x="568325" y="2536825"/>
            <a:ext cx="1146175" cy="396875"/>
          </a:xfrm>
          <a:prstGeom prst="rect">
            <a:avLst/>
          </a:prstGeom>
          <a:noFill/>
          <a:ln w="9525">
            <a:noFill/>
            <a:miter lim="800000"/>
            <a:headEnd/>
            <a:tailEnd/>
          </a:ln>
        </p:spPr>
        <p:txBody>
          <a:bodyPr>
            <a:spAutoFit/>
          </a:bodyPr>
          <a:lstStyle/>
          <a:p>
            <a:pPr eaLnBrk="0" hangingPunct="0">
              <a:lnSpc>
                <a:spcPct val="100000"/>
              </a:lnSpc>
            </a:pPr>
            <a:r>
              <a:rPr lang="en-US" sz="2000" dirty="0">
                <a:solidFill>
                  <a:schemeClr val="tx1"/>
                </a:solidFill>
                <a:latin typeface="Calibri" pitchFamily="34" charset="0"/>
              </a:rPr>
              <a:t>Commit</a:t>
            </a:r>
          </a:p>
        </p:txBody>
      </p:sp>
      <p:sp>
        <p:nvSpPr>
          <p:cNvPr id="6" name="AutoShape 5"/>
          <p:cNvSpPr>
            <a:spLocks noChangeArrowheads="1"/>
          </p:cNvSpPr>
          <p:nvPr/>
        </p:nvSpPr>
        <p:spPr bwMode="auto">
          <a:xfrm>
            <a:off x="1800225" y="4583113"/>
            <a:ext cx="304800" cy="990600"/>
          </a:xfrm>
          <a:prstGeom prst="downArrow">
            <a:avLst>
              <a:gd name="adj1" fmla="val 50000"/>
              <a:gd name="adj2" fmla="val 81250"/>
            </a:avLst>
          </a:prstGeom>
          <a:solidFill>
            <a:schemeClr val="bg1">
              <a:lumMod val="60000"/>
              <a:lumOff val="40000"/>
            </a:schemeClr>
          </a:solidFill>
          <a:ln w="9525">
            <a:noFill/>
            <a:miter lim="800000"/>
            <a:headEnd/>
            <a:tailEnd/>
          </a:ln>
          <a:effectLst/>
        </p:spPr>
        <p:txBody>
          <a:bodyPr wrap="none" anchor="ctr"/>
          <a:lstStyle/>
          <a:p>
            <a:pPr>
              <a:defRPr/>
            </a:pPr>
            <a:endParaRPr lang="en-US"/>
          </a:p>
        </p:txBody>
      </p:sp>
      <p:sp>
        <p:nvSpPr>
          <p:cNvPr id="7" name="Text Box 6"/>
          <p:cNvSpPr txBox="1">
            <a:spLocks noChangeArrowheads="1"/>
          </p:cNvSpPr>
          <p:nvPr/>
        </p:nvSpPr>
        <p:spPr bwMode="auto">
          <a:xfrm>
            <a:off x="685800" y="4572000"/>
            <a:ext cx="1311275" cy="701675"/>
          </a:xfrm>
          <a:prstGeom prst="rect">
            <a:avLst/>
          </a:prstGeom>
          <a:noFill/>
          <a:ln w="9525">
            <a:noFill/>
            <a:miter lim="800000"/>
            <a:headEnd/>
            <a:tailEnd/>
          </a:ln>
        </p:spPr>
        <p:txBody>
          <a:bodyPr>
            <a:spAutoFit/>
          </a:bodyPr>
          <a:lstStyle/>
          <a:p>
            <a:pPr eaLnBrk="0" hangingPunct="0">
              <a:lnSpc>
                <a:spcPct val="100000"/>
              </a:lnSpc>
              <a:spcBef>
                <a:spcPct val="50000"/>
              </a:spcBef>
            </a:pPr>
            <a:r>
              <a:rPr lang="en-US" sz="2000" dirty="0">
                <a:solidFill>
                  <a:schemeClr val="tx1"/>
                </a:solidFill>
                <a:latin typeface="Calibri" pitchFamily="34" charset="0"/>
              </a:rPr>
              <a:t>Write to local log</a:t>
            </a:r>
          </a:p>
        </p:txBody>
      </p:sp>
      <p:sp>
        <p:nvSpPr>
          <p:cNvPr id="8" name="AutoShape 7"/>
          <p:cNvSpPr>
            <a:spLocks noChangeArrowheads="1"/>
          </p:cNvSpPr>
          <p:nvPr/>
        </p:nvSpPr>
        <p:spPr bwMode="auto">
          <a:xfrm>
            <a:off x="3505200" y="3962400"/>
            <a:ext cx="1752600" cy="304800"/>
          </a:xfrm>
          <a:prstGeom prst="rightArrow">
            <a:avLst>
              <a:gd name="adj1" fmla="val 50000"/>
              <a:gd name="adj2" fmla="val 143750"/>
            </a:avLst>
          </a:prstGeom>
          <a:solidFill>
            <a:schemeClr val="bg1">
              <a:lumMod val="60000"/>
              <a:lumOff val="40000"/>
            </a:schemeClr>
          </a:solidFill>
          <a:ln w="9525">
            <a:noFill/>
            <a:miter lim="800000"/>
            <a:headEnd/>
            <a:tailEnd/>
          </a:ln>
          <a:effectLst/>
        </p:spPr>
        <p:txBody>
          <a:bodyPr wrap="none" anchor="ctr"/>
          <a:lstStyle/>
          <a:p>
            <a:pPr>
              <a:defRPr/>
            </a:pPr>
            <a:endParaRPr lang="en-US"/>
          </a:p>
        </p:txBody>
      </p:sp>
      <p:sp>
        <p:nvSpPr>
          <p:cNvPr id="9" name="Text Box 8"/>
          <p:cNvSpPr txBox="1">
            <a:spLocks noChangeArrowheads="1"/>
          </p:cNvSpPr>
          <p:nvPr/>
        </p:nvSpPr>
        <p:spPr bwMode="auto">
          <a:xfrm>
            <a:off x="3048000" y="4343400"/>
            <a:ext cx="2590800" cy="396875"/>
          </a:xfrm>
          <a:prstGeom prst="rect">
            <a:avLst/>
          </a:prstGeom>
          <a:noFill/>
          <a:ln w="9525">
            <a:noFill/>
            <a:miter lim="800000"/>
            <a:headEnd/>
            <a:tailEnd/>
          </a:ln>
        </p:spPr>
        <p:txBody>
          <a:bodyPr>
            <a:spAutoFit/>
          </a:bodyPr>
          <a:lstStyle/>
          <a:p>
            <a:pPr eaLnBrk="0" hangingPunct="0">
              <a:lnSpc>
                <a:spcPct val="100000"/>
              </a:lnSpc>
              <a:spcBef>
                <a:spcPct val="50000"/>
              </a:spcBef>
            </a:pPr>
            <a:r>
              <a:rPr lang="en-US" sz="2000" dirty="0">
                <a:solidFill>
                  <a:schemeClr val="tx1"/>
                </a:solidFill>
                <a:latin typeface="Calibri" pitchFamily="34" charset="0"/>
              </a:rPr>
              <a:t>Transmit to mirror</a:t>
            </a:r>
          </a:p>
        </p:txBody>
      </p:sp>
      <p:sp>
        <p:nvSpPr>
          <p:cNvPr id="10" name="AutoShape 9"/>
          <p:cNvSpPr>
            <a:spLocks noChangeArrowheads="1"/>
          </p:cNvSpPr>
          <p:nvPr/>
        </p:nvSpPr>
        <p:spPr bwMode="auto">
          <a:xfrm>
            <a:off x="5943600" y="4572000"/>
            <a:ext cx="304800" cy="1066800"/>
          </a:xfrm>
          <a:prstGeom prst="downArrow">
            <a:avLst>
              <a:gd name="adj1" fmla="val 50000"/>
              <a:gd name="adj2" fmla="val 87500"/>
            </a:avLst>
          </a:prstGeom>
          <a:solidFill>
            <a:schemeClr val="bg1">
              <a:lumMod val="60000"/>
              <a:lumOff val="40000"/>
            </a:schemeClr>
          </a:solidFill>
          <a:ln w="9525">
            <a:noFill/>
            <a:miter lim="800000"/>
            <a:headEnd/>
            <a:tailEnd/>
          </a:ln>
          <a:effectLst/>
        </p:spPr>
        <p:txBody>
          <a:bodyPr wrap="none" anchor="ctr"/>
          <a:lstStyle/>
          <a:p>
            <a:pPr>
              <a:defRPr/>
            </a:pPr>
            <a:endParaRPr lang="en-US"/>
          </a:p>
        </p:txBody>
      </p:sp>
      <p:sp>
        <p:nvSpPr>
          <p:cNvPr id="11" name="Text Box 10"/>
          <p:cNvSpPr txBox="1">
            <a:spLocks noChangeArrowheads="1"/>
          </p:cNvSpPr>
          <p:nvPr/>
        </p:nvSpPr>
        <p:spPr bwMode="auto">
          <a:xfrm>
            <a:off x="4572000" y="4876800"/>
            <a:ext cx="1343025" cy="707886"/>
          </a:xfrm>
          <a:prstGeom prst="rect">
            <a:avLst/>
          </a:prstGeom>
          <a:noFill/>
          <a:ln w="9525">
            <a:noFill/>
            <a:miter lim="800000"/>
            <a:headEnd/>
            <a:tailEnd/>
          </a:ln>
        </p:spPr>
        <p:txBody>
          <a:bodyPr>
            <a:spAutoFit/>
          </a:bodyPr>
          <a:lstStyle/>
          <a:p>
            <a:pPr algn="r" eaLnBrk="0" hangingPunct="0">
              <a:lnSpc>
                <a:spcPct val="100000"/>
              </a:lnSpc>
              <a:spcBef>
                <a:spcPct val="50000"/>
              </a:spcBef>
            </a:pPr>
            <a:r>
              <a:rPr lang="en-US" sz="2000" dirty="0">
                <a:solidFill>
                  <a:schemeClr val="tx1"/>
                </a:solidFill>
                <a:latin typeface="Calibri" pitchFamily="34" charset="0"/>
              </a:rPr>
              <a:t>Write to remote log</a:t>
            </a:r>
          </a:p>
        </p:txBody>
      </p:sp>
      <p:sp>
        <p:nvSpPr>
          <p:cNvPr id="12" name="tower"/>
          <p:cNvSpPr>
            <a:spLocks noEditPoints="1" noChangeArrowheads="1"/>
          </p:cNvSpPr>
          <p:nvPr/>
        </p:nvSpPr>
        <p:spPr bwMode="auto">
          <a:xfrm>
            <a:off x="1905000" y="3276600"/>
            <a:ext cx="585788" cy="1116013"/>
          </a:xfrm>
          <a:custGeom>
            <a:avLst/>
            <a:gdLst>
              <a:gd name="T0" fmla="*/ 0 w 21600"/>
              <a:gd name="T1" fmla="*/ 2184 h 21600"/>
              <a:gd name="T2" fmla="*/ 6664 w 21600"/>
              <a:gd name="T3" fmla="*/ 0 h 21600"/>
              <a:gd name="T4" fmla="*/ 10800 w 21600"/>
              <a:gd name="T5" fmla="*/ 0 h 21600"/>
              <a:gd name="T6" fmla="*/ 21600 w 21600"/>
              <a:gd name="T7" fmla="*/ 0 h 21600"/>
              <a:gd name="T8" fmla="*/ 21600 w 21600"/>
              <a:gd name="T9" fmla="*/ 11649 h 21600"/>
              <a:gd name="T10" fmla="*/ 21600 w 21600"/>
              <a:gd name="T11" fmla="*/ 19416 h 21600"/>
              <a:gd name="T12" fmla="*/ 15166 w 21600"/>
              <a:gd name="T13" fmla="*/ 21600 h 21600"/>
              <a:gd name="T14" fmla="*/ 10570 w 21600"/>
              <a:gd name="T15" fmla="*/ 21600 h 21600"/>
              <a:gd name="T16" fmla="*/ 0 w 21600"/>
              <a:gd name="T17" fmla="*/ 21600 h 21600"/>
              <a:gd name="T18" fmla="*/ 0 w 21600"/>
              <a:gd name="T19" fmla="*/ 11528 h 21600"/>
              <a:gd name="T20" fmla="*/ 459 w 21600"/>
              <a:gd name="T21" fmla="*/ 22540 h 21600"/>
              <a:gd name="T22" fmla="*/ 21485 w 21600"/>
              <a:gd name="T23" fmla="*/ 2700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21600" h="21600" extrusionOk="0">
                <a:moveTo>
                  <a:pt x="0" y="2184"/>
                </a:moveTo>
                <a:lnTo>
                  <a:pt x="6664" y="0"/>
                </a:lnTo>
                <a:lnTo>
                  <a:pt x="10800" y="0"/>
                </a:lnTo>
                <a:lnTo>
                  <a:pt x="21600" y="0"/>
                </a:lnTo>
                <a:lnTo>
                  <a:pt x="21600" y="11649"/>
                </a:lnTo>
                <a:lnTo>
                  <a:pt x="21600" y="19416"/>
                </a:lnTo>
                <a:lnTo>
                  <a:pt x="15166" y="21600"/>
                </a:lnTo>
                <a:lnTo>
                  <a:pt x="10570" y="21600"/>
                </a:lnTo>
                <a:lnTo>
                  <a:pt x="0" y="21600"/>
                </a:lnTo>
                <a:lnTo>
                  <a:pt x="0" y="11528"/>
                </a:lnTo>
                <a:lnTo>
                  <a:pt x="0" y="2184"/>
                </a:lnTo>
                <a:close/>
              </a:path>
              <a:path w="21600" h="21600" extrusionOk="0">
                <a:moveTo>
                  <a:pt x="0" y="2184"/>
                </a:moveTo>
                <a:lnTo>
                  <a:pt x="0" y="2184"/>
                </a:lnTo>
                <a:lnTo>
                  <a:pt x="14706" y="2184"/>
                </a:lnTo>
                <a:lnTo>
                  <a:pt x="21600" y="0"/>
                </a:lnTo>
                <a:moveTo>
                  <a:pt x="0" y="2184"/>
                </a:moveTo>
                <a:lnTo>
                  <a:pt x="14706" y="2184"/>
                </a:lnTo>
                <a:lnTo>
                  <a:pt x="14706" y="5339"/>
                </a:lnTo>
                <a:lnTo>
                  <a:pt x="14706" y="17474"/>
                </a:lnTo>
                <a:lnTo>
                  <a:pt x="14706" y="21600"/>
                </a:lnTo>
                <a:moveTo>
                  <a:pt x="1149" y="3034"/>
                </a:moveTo>
                <a:lnTo>
                  <a:pt x="13328" y="3034"/>
                </a:lnTo>
                <a:lnTo>
                  <a:pt x="13328" y="3519"/>
                </a:lnTo>
                <a:lnTo>
                  <a:pt x="1149" y="3519"/>
                </a:lnTo>
                <a:lnTo>
                  <a:pt x="1149" y="3034"/>
                </a:lnTo>
                <a:moveTo>
                  <a:pt x="1149" y="4490"/>
                </a:moveTo>
                <a:lnTo>
                  <a:pt x="13328" y="4490"/>
                </a:lnTo>
                <a:lnTo>
                  <a:pt x="13328" y="4854"/>
                </a:lnTo>
                <a:lnTo>
                  <a:pt x="1149" y="4854"/>
                </a:lnTo>
                <a:lnTo>
                  <a:pt x="1149" y="4490"/>
                </a:lnTo>
                <a:moveTo>
                  <a:pt x="1149" y="5946"/>
                </a:moveTo>
                <a:lnTo>
                  <a:pt x="13328" y="5946"/>
                </a:lnTo>
                <a:lnTo>
                  <a:pt x="13328" y="6310"/>
                </a:lnTo>
                <a:lnTo>
                  <a:pt x="1149" y="6310"/>
                </a:lnTo>
                <a:lnTo>
                  <a:pt x="1149" y="5946"/>
                </a:lnTo>
              </a:path>
            </a:pathLst>
          </a:custGeom>
          <a:solidFill>
            <a:srgbClr val="FFC000"/>
          </a:solidFill>
          <a:ln w="9525">
            <a:solidFill>
              <a:schemeClr val="bg2"/>
            </a:solidFill>
            <a:miter lim="800000"/>
            <a:headEnd/>
            <a:tailEnd/>
          </a:ln>
        </p:spPr>
        <p:txBody>
          <a:bodyPr/>
          <a:lstStyle/>
          <a:p>
            <a:pPr>
              <a:defRPr/>
            </a:pPr>
            <a:endParaRPr lang="en-US"/>
          </a:p>
        </p:txBody>
      </p:sp>
      <p:sp>
        <p:nvSpPr>
          <p:cNvPr id="13" name="tower"/>
          <p:cNvSpPr>
            <a:spLocks noEditPoints="1" noChangeArrowheads="1"/>
          </p:cNvSpPr>
          <p:nvPr/>
        </p:nvSpPr>
        <p:spPr bwMode="auto">
          <a:xfrm>
            <a:off x="5943600" y="3276600"/>
            <a:ext cx="585788" cy="1116013"/>
          </a:xfrm>
          <a:custGeom>
            <a:avLst/>
            <a:gdLst>
              <a:gd name="T0" fmla="*/ 0 w 21600"/>
              <a:gd name="T1" fmla="*/ 2184 h 21600"/>
              <a:gd name="T2" fmla="*/ 6664 w 21600"/>
              <a:gd name="T3" fmla="*/ 0 h 21600"/>
              <a:gd name="T4" fmla="*/ 10800 w 21600"/>
              <a:gd name="T5" fmla="*/ 0 h 21600"/>
              <a:gd name="T6" fmla="*/ 21600 w 21600"/>
              <a:gd name="T7" fmla="*/ 0 h 21600"/>
              <a:gd name="T8" fmla="*/ 21600 w 21600"/>
              <a:gd name="T9" fmla="*/ 11649 h 21600"/>
              <a:gd name="T10" fmla="*/ 21600 w 21600"/>
              <a:gd name="T11" fmla="*/ 19416 h 21600"/>
              <a:gd name="T12" fmla="*/ 15166 w 21600"/>
              <a:gd name="T13" fmla="*/ 21600 h 21600"/>
              <a:gd name="T14" fmla="*/ 10570 w 21600"/>
              <a:gd name="T15" fmla="*/ 21600 h 21600"/>
              <a:gd name="T16" fmla="*/ 0 w 21600"/>
              <a:gd name="T17" fmla="*/ 21600 h 21600"/>
              <a:gd name="T18" fmla="*/ 0 w 21600"/>
              <a:gd name="T19" fmla="*/ 11528 h 21600"/>
              <a:gd name="T20" fmla="*/ 459 w 21600"/>
              <a:gd name="T21" fmla="*/ 22540 h 21600"/>
              <a:gd name="T22" fmla="*/ 21485 w 21600"/>
              <a:gd name="T23" fmla="*/ 2700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21600" h="21600" extrusionOk="0">
                <a:moveTo>
                  <a:pt x="0" y="2184"/>
                </a:moveTo>
                <a:lnTo>
                  <a:pt x="6664" y="0"/>
                </a:lnTo>
                <a:lnTo>
                  <a:pt x="10800" y="0"/>
                </a:lnTo>
                <a:lnTo>
                  <a:pt x="21600" y="0"/>
                </a:lnTo>
                <a:lnTo>
                  <a:pt x="21600" y="11649"/>
                </a:lnTo>
                <a:lnTo>
                  <a:pt x="21600" y="19416"/>
                </a:lnTo>
                <a:lnTo>
                  <a:pt x="15166" y="21600"/>
                </a:lnTo>
                <a:lnTo>
                  <a:pt x="10570" y="21600"/>
                </a:lnTo>
                <a:lnTo>
                  <a:pt x="0" y="21600"/>
                </a:lnTo>
                <a:lnTo>
                  <a:pt x="0" y="11528"/>
                </a:lnTo>
                <a:lnTo>
                  <a:pt x="0" y="2184"/>
                </a:lnTo>
                <a:close/>
              </a:path>
              <a:path w="21600" h="21600" extrusionOk="0">
                <a:moveTo>
                  <a:pt x="0" y="2184"/>
                </a:moveTo>
                <a:lnTo>
                  <a:pt x="0" y="2184"/>
                </a:lnTo>
                <a:lnTo>
                  <a:pt x="14706" y="2184"/>
                </a:lnTo>
                <a:lnTo>
                  <a:pt x="21600" y="0"/>
                </a:lnTo>
                <a:moveTo>
                  <a:pt x="0" y="2184"/>
                </a:moveTo>
                <a:lnTo>
                  <a:pt x="14706" y="2184"/>
                </a:lnTo>
                <a:lnTo>
                  <a:pt x="14706" y="5339"/>
                </a:lnTo>
                <a:lnTo>
                  <a:pt x="14706" y="17474"/>
                </a:lnTo>
                <a:lnTo>
                  <a:pt x="14706" y="21600"/>
                </a:lnTo>
                <a:moveTo>
                  <a:pt x="1149" y="3034"/>
                </a:moveTo>
                <a:lnTo>
                  <a:pt x="13328" y="3034"/>
                </a:lnTo>
                <a:lnTo>
                  <a:pt x="13328" y="3519"/>
                </a:lnTo>
                <a:lnTo>
                  <a:pt x="1149" y="3519"/>
                </a:lnTo>
                <a:lnTo>
                  <a:pt x="1149" y="3034"/>
                </a:lnTo>
                <a:moveTo>
                  <a:pt x="1149" y="4490"/>
                </a:moveTo>
                <a:lnTo>
                  <a:pt x="13328" y="4490"/>
                </a:lnTo>
                <a:lnTo>
                  <a:pt x="13328" y="4854"/>
                </a:lnTo>
                <a:lnTo>
                  <a:pt x="1149" y="4854"/>
                </a:lnTo>
                <a:lnTo>
                  <a:pt x="1149" y="4490"/>
                </a:lnTo>
                <a:moveTo>
                  <a:pt x="1149" y="5946"/>
                </a:moveTo>
                <a:lnTo>
                  <a:pt x="13328" y="5946"/>
                </a:lnTo>
                <a:lnTo>
                  <a:pt x="13328" y="6310"/>
                </a:lnTo>
                <a:lnTo>
                  <a:pt x="1149" y="6310"/>
                </a:lnTo>
                <a:lnTo>
                  <a:pt x="1149" y="5946"/>
                </a:lnTo>
              </a:path>
            </a:pathLst>
          </a:custGeom>
          <a:solidFill>
            <a:srgbClr val="FFC000"/>
          </a:solidFill>
          <a:ln w="9525">
            <a:solidFill>
              <a:schemeClr val="bg2"/>
            </a:solidFill>
            <a:miter lim="800000"/>
            <a:headEnd/>
            <a:tailEnd/>
          </a:ln>
        </p:spPr>
        <p:txBody>
          <a:bodyPr/>
          <a:lstStyle/>
          <a:p>
            <a:pPr>
              <a:defRPr/>
            </a:pPr>
            <a:endParaRPr lang="en-US"/>
          </a:p>
        </p:txBody>
      </p:sp>
      <p:sp>
        <p:nvSpPr>
          <p:cNvPr id="14" name="computr3"/>
          <p:cNvSpPr>
            <a:spLocks noEditPoints="1" noChangeArrowheads="1"/>
          </p:cNvSpPr>
          <p:nvPr/>
        </p:nvSpPr>
        <p:spPr bwMode="auto">
          <a:xfrm>
            <a:off x="1676400" y="1447800"/>
            <a:ext cx="1114425" cy="727075"/>
          </a:xfrm>
          <a:custGeom>
            <a:avLst/>
            <a:gdLst>
              <a:gd name="T0" fmla="*/ 0 w 21600"/>
              <a:gd name="T1" fmla="*/ 10800 h 21600"/>
              <a:gd name="T2" fmla="*/ 10800 w 21600"/>
              <a:gd name="T3" fmla="*/ 0 h 21600"/>
              <a:gd name="T4" fmla="*/ 10800 w 21600"/>
              <a:gd name="T5" fmla="*/ 21600 h 21600"/>
              <a:gd name="T6" fmla="*/ 18135 w 21600"/>
              <a:gd name="T7" fmla="*/ 10800 h 21600"/>
              <a:gd name="T8" fmla="*/ 7811 w 21600"/>
              <a:gd name="T9" fmla="*/ 2584 h 21600"/>
              <a:gd name="T10" fmla="*/ 16359 w 21600"/>
              <a:gd name="T11" fmla="*/ 11764 h 21600"/>
            </a:gdLst>
            <a:ahLst/>
            <a:cxnLst>
              <a:cxn ang="0">
                <a:pos x="T0" y="T1"/>
              </a:cxn>
              <a:cxn ang="0">
                <a:pos x="T2" y="T3"/>
              </a:cxn>
              <a:cxn ang="0">
                <a:pos x="T4" y="T5"/>
              </a:cxn>
              <a:cxn ang="0">
                <a:pos x="T6" y="T7"/>
              </a:cxn>
            </a:cxnLst>
            <a:rect l="T8" t="T9" r="T10" b="T11"/>
            <a:pathLst>
              <a:path w="21600" h="21600" extrusionOk="0">
                <a:moveTo>
                  <a:pt x="18250" y="17743"/>
                </a:moveTo>
                <a:lnTo>
                  <a:pt x="17557" y="16971"/>
                </a:lnTo>
                <a:lnTo>
                  <a:pt x="5429" y="16971"/>
                </a:lnTo>
                <a:lnTo>
                  <a:pt x="4736" y="17743"/>
                </a:lnTo>
                <a:lnTo>
                  <a:pt x="18250" y="17743"/>
                </a:lnTo>
                <a:close/>
              </a:path>
              <a:path w="21600" h="21600" extrusionOk="0">
                <a:moveTo>
                  <a:pt x="18250" y="17743"/>
                </a:moveTo>
                <a:moveTo>
                  <a:pt x="19405" y="19131"/>
                </a:moveTo>
                <a:lnTo>
                  <a:pt x="18712" y="18360"/>
                </a:lnTo>
                <a:lnTo>
                  <a:pt x="4274" y="18360"/>
                </a:lnTo>
                <a:lnTo>
                  <a:pt x="3581" y="19131"/>
                </a:lnTo>
                <a:lnTo>
                  <a:pt x="19405" y="19131"/>
                </a:lnTo>
                <a:close/>
              </a:path>
              <a:path w="21600" h="21600" extrusionOk="0">
                <a:moveTo>
                  <a:pt x="19405" y="19131"/>
                </a:moveTo>
                <a:moveTo>
                  <a:pt x="20560" y="20520"/>
                </a:moveTo>
                <a:lnTo>
                  <a:pt x="19867" y="19749"/>
                </a:lnTo>
                <a:lnTo>
                  <a:pt x="3119" y="19749"/>
                </a:lnTo>
                <a:lnTo>
                  <a:pt x="2426" y="20520"/>
                </a:lnTo>
                <a:lnTo>
                  <a:pt x="20560" y="20520"/>
                </a:lnTo>
                <a:close/>
              </a:path>
              <a:path w="21600" h="21600" extrusionOk="0">
                <a:moveTo>
                  <a:pt x="20560" y="20520"/>
                </a:moveTo>
                <a:moveTo>
                  <a:pt x="4620" y="16971"/>
                </a:moveTo>
                <a:lnTo>
                  <a:pt x="5313" y="16200"/>
                </a:lnTo>
                <a:lnTo>
                  <a:pt x="7624" y="16200"/>
                </a:lnTo>
                <a:lnTo>
                  <a:pt x="7624" y="14194"/>
                </a:lnTo>
                <a:lnTo>
                  <a:pt x="5891" y="14194"/>
                </a:lnTo>
                <a:lnTo>
                  <a:pt x="5891" y="0"/>
                </a:lnTo>
                <a:lnTo>
                  <a:pt x="12013" y="0"/>
                </a:lnTo>
                <a:lnTo>
                  <a:pt x="18135" y="0"/>
                </a:lnTo>
                <a:lnTo>
                  <a:pt x="18135" y="10800"/>
                </a:lnTo>
                <a:lnTo>
                  <a:pt x="18135" y="14194"/>
                </a:lnTo>
                <a:lnTo>
                  <a:pt x="16402" y="14194"/>
                </a:lnTo>
                <a:lnTo>
                  <a:pt x="16402" y="16200"/>
                </a:lnTo>
                <a:lnTo>
                  <a:pt x="17788" y="16200"/>
                </a:lnTo>
                <a:lnTo>
                  <a:pt x="19059" y="17743"/>
                </a:lnTo>
                <a:lnTo>
                  <a:pt x="21022" y="19903"/>
                </a:lnTo>
                <a:lnTo>
                  <a:pt x="21253" y="20057"/>
                </a:lnTo>
                <a:lnTo>
                  <a:pt x="21369" y="20366"/>
                </a:lnTo>
                <a:lnTo>
                  <a:pt x="21600" y="20674"/>
                </a:lnTo>
                <a:lnTo>
                  <a:pt x="21600" y="20829"/>
                </a:lnTo>
                <a:lnTo>
                  <a:pt x="21600" y="20983"/>
                </a:lnTo>
                <a:lnTo>
                  <a:pt x="21600" y="21137"/>
                </a:lnTo>
                <a:lnTo>
                  <a:pt x="21600" y="21291"/>
                </a:lnTo>
                <a:lnTo>
                  <a:pt x="21484" y="21446"/>
                </a:lnTo>
                <a:lnTo>
                  <a:pt x="21369" y="21446"/>
                </a:lnTo>
                <a:lnTo>
                  <a:pt x="21138" y="21600"/>
                </a:lnTo>
                <a:lnTo>
                  <a:pt x="21022" y="21600"/>
                </a:lnTo>
                <a:lnTo>
                  <a:pt x="10973" y="21600"/>
                </a:lnTo>
                <a:lnTo>
                  <a:pt x="2079" y="21600"/>
                </a:lnTo>
                <a:lnTo>
                  <a:pt x="1848" y="21600"/>
                </a:lnTo>
                <a:lnTo>
                  <a:pt x="1733" y="21446"/>
                </a:lnTo>
                <a:lnTo>
                  <a:pt x="1617" y="21446"/>
                </a:lnTo>
                <a:lnTo>
                  <a:pt x="1502" y="21291"/>
                </a:lnTo>
                <a:lnTo>
                  <a:pt x="1386" y="21291"/>
                </a:lnTo>
                <a:lnTo>
                  <a:pt x="1386" y="21137"/>
                </a:lnTo>
                <a:lnTo>
                  <a:pt x="1386" y="20983"/>
                </a:lnTo>
                <a:lnTo>
                  <a:pt x="1386" y="20829"/>
                </a:lnTo>
                <a:lnTo>
                  <a:pt x="1502" y="20674"/>
                </a:lnTo>
                <a:lnTo>
                  <a:pt x="1617" y="20366"/>
                </a:lnTo>
                <a:lnTo>
                  <a:pt x="1733" y="20057"/>
                </a:lnTo>
                <a:lnTo>
                  <a:pt x="1964" y="19903"/>
                </a:lnTo>
                <a:lnTo>
                  <a:pt x="0" y="19903"/>
                </a:lnTo>
                <a:lnTo>
                  <a:pt x="0" y="10800"/>
                </a:lnTo>
                <a:lnTo>
                  <a:pt x="0" y="2777"/>
                </a:lnTo>
                <a:lnTo>
                  <a:pt x="4620" y="2777"/>
                </a:lnTo>
                <a:lnTo>
                  <a:pt x="4620" y="16971"/>
                </a:lnTo>
                <a:moveTo>
                  <a:pt x="4620" y="16971"/>
                </a:moveTo>
                <a:moveTo>
                  <a:pt x="4620" y="16971"/>
                </a:moveTo>
                <a:lnTo>
                  <a:pt x="4158" y="17434"/>
                </a:lnTo>
                <a:lnTo>
                  <a:pt x="2541" y="19286"/>
                </a:lnTo>
                <a:lnTo>
                  <a:pt x="1964" y="19903"/>
                </a:lnTo>
                <a:lnTo>
                  <a:pt x="4620" y="16971"/>
                </a:lnTo>
                <a:close/>
              </a:path>
              <a:path w="21600" h="21600" extrusionOk="0">
                <a:moveTo>
                  <a:pt x="7624" y="2314"/>
                </a:moveTo>
                <a:moveTo>
                  <a:pt x="16402" y="2314"/>
                </a:moveTo>
                <a:lnTo>
                  <a:pt x="16402" y="11880"/>
                </a:lnTo>
                <a:lnTo>
                  <a:pt x="7624" y="11880"/>
                </a:lnTo>
                <a:lnTo>
                  <a:pt x="7624" y="2314"/>
                </a:lnTo>
                <a:close/>
              </a:path>
              <a:path w="21600" h="21600" extrusionOk="0">
                <a:moveTo>
                  <a:pt x="578" y="4011"/>
                </a:moveTo>
                <a:moveTo>
                  <a:pt x="4043" y="4011"/>
                </a:moveTo>
                <a:lnTo>
                  <a:pt x="4043" y="4320"/>
                </a:lnTo>
                <a:lnTo>
                  <a:pt x="578" y="4320"/>
                </a:lnTo>
                <a:lnTo>
                  <a:pt x="578" y="4011"/>
                </a:lnTo>
                <a:close/>
                <a:moveTo>
                  <a:pt x="7624" y="14194"/>
                </a:moveTo>
                <a:lnTo>
                  <a:pt x="16402" y="14194"/>
                </a:lnTo>
                <a:lnTo>
                  <a:pt x="16402" y="16200"/>
                </a:lnTo>
                <a:lnTo>
                  <a:pt x="7624" y="16200"/>
                </a:lnTo>
              </a:path>
            </a:pathLst>
          </a:custGeom>
          <a:solidFill>
            <a:srgbClr val="FFC000"/>
          </a:solidFill>
          <a:ln w="9525">
            <a:solidFill>
              <a:schemeClr val="bg2"/>
            </a:solidFill>
            <a:miter lim="800000"/>
            <a:headEnd/>
            <a:tailEnd/>
          </a:ln>
        </p:spPr>
        <p:txBody>
          <a:bodyPr/>
          <a:lstStyle/>
          <a:p>
            <a:pPr>
              <a:defRPr/>
            </a:pPr>
            <a:endParaRPr lang="en-US"/>
          </a:p>
        </p:txBody>
      </p:sp>
      <p:sp>
        <p:nvSpPr>
          <p:cNvPr id="15" name="Text Box 15"/>
          <p:cNvSpPr txBox="1">
            <a:spLocks noChangeArrowheads="1"/>
          </p:cNvSpPr>
          <p:nvPr/>
        </p:nvSpPr>
        <p:spPr bwMode="auto">
          <a:xfrm>
            <a:off x="2693988" y="2438400"/>
            <a:ext cx="1878012" cy="398463"/>
          </a:xfrm>
          <a:prstGeom prst="rect">
            <a:avLst/>
          </a:prstGeom>
          <a:noFill/>
          <a:ln w="9525">
            <a:noFill/>
            <a:miter lim="800000"/>
            <a:headEnd/>
            <a:tailEnd/>
          </a:ln>
        </p:spPr>
        <p:txBody>
          <a:bodyPr>
            <a:spAutoFit/>
          </a:bodyPr>
          <a:lstStyle/>
          <a:p>
            <a:pPr eaLnBrk="0" hangingPunct="0">
              <a:lnSpc>
                <a:spcPct val="100000"/>
              </a:lnSpc>
              <a:spcBef>
                <a:spcPct val="50000"/>
              </a:spcBef>
            </a:pPr>
            <a:r>
              <a:rPr lang="en-US" sz="2000" dirty="0">
                <a:solidFill>
                  <a:schemeClr val="tx1"/>
                </a:solidFill>
                <a:latin typeface="Calibri" pitchFamily="34" charset="0"/>
              </a:rPr>
              <a:t>Acknowledge</a:t>
            </a:r>
          </a:p>
        </p:txBody>
      </p:sp>
      <p:sp>
        <p:nvSpPr>
          <p:cNvPr id="16" name="AutoShape 16"/>
          <p:cNvSpPr>
            <a:spLocks noChangeArrowheads="1"/>
          </p:cNvSpPr>
          <p:nvPr/>
        </p:nvSpPr>
        <p:spPr bwMode="auto">
          <a:xfrm rot="10800000">
            <a:off x="2286000" y="2438400"/>
            <a:ext cx="327025" cy="685800"/>
          </a:xfrm>
          <a:prstGeom prst="downArrow">
            <a:avLst>
              <a:gd name="adj1" fmla="val 50000"/>
              <a:gd name="adj2" fmla="val 69282"/>
            </a:avLst>
          </a:prstGeom>
          <a:solidFill>
            <a:schemeClr val="bg1">
              <a:lumMod val="60000"/>
              <a:lumOff val="40000"/>
            </a:schemeClr>
          </a:solidFill>
          <a:ln w="9525">
            <a:noFill/>
            <a:miter lim="800000"/>
            <a:headEnd/>
            <a:tailEnd/>
          </a:ln>
          <a:effectLst/>
        </p:spPr>
        <p:txBody>
          <a:bodyPr wrap="none" anchor="ctr"/>
          <a:lstStyle/>
          <a:p>
            <a:pPr>
              <a:defRPr/>
            </a:pPr>
            <a:endParaRPr lang="en-US"/>
          </a:p>
        </p:txBody>
      </p:sp>
      <p:sp>
        <p:nvSpPr>
          <p:cNvPr id="17" name="Text Box 17"/>
          <p:cNvSpPr txBox="1">
            <a:spLocks noChangeArrowheads="1"/>
          </p:cNvSpPr>
          <p:nvPr/>
        </p:nvSpPr>
        <p:spPr bwMode="auto">
          <a:xfrm>
            <a:off x="2514600" y="4876800"/>
            <a:ext cx="1524000" cy="701675"/>
          </a:xfrm>
          <a:prstGeom prst="rect">
            <a:avLst/>
          </a:prstGeom>
          <a:noFill/>
          <a:ln w="9525">
            <a:noFill/>
            <a:miter lim="800000"/>
            <a:headEnd/>
            <a:tailEnd/>
          </a:ln>
        </p:spPr>
        <p:txBody>
          <a:bodyPr>
            <a:spAutoFit/>
          </a:bodyPr>
          <a:lstStyle/>
          <a:p>
            <a:pPr eaLnBrk="0" hangingPunct="0">
              <a:lnSpc>
                <a:spcPct val="100000"/>
              </a:lnSpc>
              <a:spcBef>
                <a:spcPct val="50000"/>
              </a:spcBef>
            </a:pPr>
            <a:r>
              <a:rPr lang="en-US" sz="2000" dirty="0">
                <a:solidFill>
                  <a:schemeClr val="tx1"/>
                </a:solidFill>
                <a:latin typeface="Calibri" pitchFamily="34" charset="0"/>
              </a:rPr>
              <a:t>Committed in log</a:t>
            </a:r>
          </a:p>
        </p:txBody>
      </p:sp>
      <p:sp>
        <p:nvSpPr>
          <p:cNvPr id="18" name="AutoShape 18"/>
          <p:cNvSpPr>
            <a:spLocks noChangeArrowheads="1"/>
          </p:cNvSpPr>
          <p:nvPr/>
        </p:nvSpPr>
        <p:spPr bwMode="auto">
          <a:xfrm rot="10800000">
            <a:off x="2209800" y="4572000"/>
            <a:ext cx="304800" cy="990600"/>
          </a:xfrm>
          <a:prstGeom prst="downArrow">
            <a:avLst>
              <a:gd name="adj1" fmla="val 50000"/>
              <a:gd name="adj2" fmla="val 81250"/>
            </a:avLst>
          </a:prstGeom>
          <a:solidFill>
            <a:schemeClr val="bg1">
              <a:lumMod val="60000"/>
              <a:lumOff val="40000"/>
            </a:schemeClr>
          </a:solidFill>
          <a:ln w="9525">
            <a:noFill/>
            <a:miter lim="800000"/>
            <a:headEnd/>
            <a:tailEnd/>
          </a:ln>
          <a:effectLst/>
        </p:spPr>
        <p:txBody>
          <a:bodyPr wrap="none" anchor="ctr"/>
          <a:lstStyle/>
          <a:p>
            <a:pPr>
              <a:defRPr/>
            </a:pPr>
            <a:endParaRPr lang="en-US"/>
          </a:p>
        </p:txBody>
      </p:sp>
      <p:sp>
        <p:nvSpPr>
          <p:cNvPr id="19" name="AutoShape 20"/>
          <p:cNvSpPr>
            <a:spLocks noChangeArrowheads="1"/>
          </p:cNvSpPr>
          <p:nvPr/>
        </p:nvSpPr>
        <p:spPr bwMode="auto">
          <a:xfrm>
            <a:off x="3429000" y="3276600"/>
            <a:ext cx="1752600" cy="304800"/>
          </a:xfrm>
          <a:prstGeom prst="leftArrow">
            <a:avLst>
              <a:gd name="adj1" fmla="val 50000"/>
              <a:gd name="adj2" fmla="val 143750"/>
            </a:avLst>
          </a:prstGeom>
          <a:solidFill>
            <a:schemeClr val="bg1">
              <a:lumMod val="60000"/>
              <a:lumOff val="40000"/>
            </a:schemeClr>
          </a:solidFill>
          <a:ln w="9525">
            <a:noFill/>
            <a:miter lim="800000"/>
            <a:headEnd/>
            <a:tailEnd/>
          </a:ln>
          <a:effectLst/>
        </p:spPr>
        <p:txBody>
          <a:bodyPr wrap="none" anchor="ctr"/>
          <a:lstStyle/>
          <a:p>
            <a:pPr algn="ctr" eaLnBrk="0" hangingPunct="0">
              <a:lnSpc>
                <a:spcPct val="100000"/>
              </a:lnSpc>
              <a:defRPr/>
            </a:pPr>
            <a:endParaRPr lang="en-US" sz="1800" b="0">
              <a:solidFill>
                <a:schemeClr val="tx1"/>
              </a:solidFill>
              <a:latin typeface="Verdana" pitchFamily="34" charset="0"/>
            </a:endParaRPr>
          </a:p>
        </p:txBody>
      </p:sp>
      <p:sp>
        <p:nvSpPr>
          <p:cNvPr id="20" name="Text Box 21"/>
          <p:cNvSpPr txBox="1">
            <a:spLocks noChangeArrowheads="1"/>
          </p:cNvSpPr>
          <p:nvPr/>
        </p:nvSpPr>
        <p:spPr bwMode="auto">
          <a:xfrm>
            <a:off x="4114800" y="2819400"/>
            <a:ext cx="2209800" cy="396875"/>
          </a:xfrm>
          <a:prstGeom prst="rect">
            <a:avLst/>
          </a:prstGeom>
          <a:noFill/>
          <a:ln w="9525">
            <a:noFill/>
            <a:miter lim="800000"/>
            <a:headEnd/>
            <a:tailEnd/>
          </a:ln>
        </p:spPr>
        <p:txBody>
          <a:bodyPr>
            <a:spAutoFit/>
          </a:bodyPr>
          <a:lstStyle/>
          <a:p>
            <a:pPr eaLnBrk="0" hangingPunct="0">
              <a:lnSpc>
                <a:spcPct val="100000"/>
              </a:lnSpc>
              <a:spcBef>
                <a:spcPct val="50000"/>
              </a:spcBef>
            </a:pPr>
            <a:r>
              <a:rPr lang="en-US" sz="2000" dirty="0">
                <a:solidFill>
                  <a:schemeClr val="tx1"/>
                </a:solidFill>
                <a:latin typeface="Calibri" pitchFamily="34" charset="0"/>
              </a:rPr>
              <a:t>Acknowledge</a:t>
            </a:r>
          </a:p>
        </p:txBody>
      </p:sp>
      <p:sp>
        <p:nvSpPr>
          <p:cNvPr id="21" name="AutoShape 26"/>
          <p:cNvSpPr>
            <a:spLocks noChangeArrowheads="1"/>
          </p:cNvSpPr>
          <p:nvPr/>
        </p:nvSpPr>
        <p:spPr bwMode="auto">
          <a:xfrm rot="10800000">
            <a:off x="6362700" y="4581525"/>
            <a:ext cx="304800" cy="990600"/>
          </a:xfrm>
          <a:prstGeom prst="downArrow">
            <a:avLst>
              <a:gd name="adj1" fmla="val 50000"/>
              <a:gd name="adj2" fmla="val 81250"/>
            </a:avLst>
          </a:prstGeom>
          <a:solidFill>
            <a:schemeClr val="bg1">
              <a:lumMod val="60000"/>
              <a:lumOff val="40000"/>
            </a:schemeClr>
          </a:solidFill>
          <a:ln w="9525">
            <a:noFill/>
            <a:miter lim="800000"/>
            <a:headEnd/>
            <a:tailEnd/>
          </a:ln>
          <a:effectLst/>
        </p:spPr>
        <p:txBody>
          <a:bodyPr wrap="none" anchor="ctr"/>
          <a:lstStyle/>
          <a:p>
            <a:pPr>
              <a:defRPr/>
            </a:pPr>
            <a:endParaRPr lang="en-US"/>
          </a:p>
        </p:txBody>
      </p:sp>
      <p:sp>
        <p:nvSpPr>
          <p:cNvPr id="22" name="Oval 27"/>
          <p:cNvSpPr>
            <a:spLocks noChangeArrowheads="1"/>
          </p:cNvSpPr>
          <p:nvPr/>
        </p:nvSpPr>
        <p:spPr bwMode="auto">
          <a:xfrm>
            <a:off x="1057275" y="3581400"/>
            <a:ext cx="914400" cy="914400"/>
          </a:xfrm>
          <a:prstGeom prst="ellipse">
            <a:avLst/>
          </a:prstGeom>
          <a:noFill/>
          <a:ln w="9525" algn="ctr">
            <a:noFill/>
            <a:round/>
            <a:headEnd/>
            <a:tailEnd/>
          </a:ln>
        </p:spPr>
        <p:txBody>
          <a:bodyPr wrap="none" anchor="ctr"/>
          <a:lstStyle/>
          <a:p>
            <a:endParaRPr lang="en-US"/>
          </a:p>
        </p:txBody>
      </p:sp>
      <p:sp useBgFill="1">
        <p:nvSpPr>
          <p:cNvPr id="23" name="Oval 28"/>
          <p:cNvSpPr>
            <a:spLocks noChangeArrowheads="1"/>
          </p:cNvSpPr>
          <p:nvPr/>
        </p:nvSpPr>
        <p:spPr bwMode="auto">
          <a:xfrm>
            <a:off x="1823560" y="2357074"/>
            <a:ext cx="289881" cy="372201"/>
          </a:xfrm>
          <a:prstGeom prst="ellipse">
            <a:avLst/>
          </a:prstGeom>
          <a:ln w="9525" algn="ctr">
            <a:solidFill>
              <a:schemeClr val="tx1"/>
            </a:solidFill>
            <a:round/>
            <a:headEnd/>
            <a:tailEnd/>
          </a:ln>
          <a:effectLst/>
        </p:spPr>
        <p:txBody>
          <a:bodyPr wrap="none" lIns="45720" tIns="9144" rIns="45720" bIns="9144" anchor="ctr" anchorCtr="1">
            <a:spAutoFit/>
          </a:bodyPr>
          <a:lstStyle/>
          <a:p>
            <a:pPr algn="ctr">
              <a:lnSpc>
                <a:spcPct val="100000"/>
              </a:lnSpc>
              <a:spcBef>
                <a:spcPct val="20000"/>
              </a:spcBef>
              <a:buClr>
                <a:srgbClr val="FFCC00"/>
              </a:buClr>
              <a:defRPr/>
            </a:pPr>
            <a:r>
              <a:rPr lang="en-US" sz="1600" dirty="0">
                <a:solidFill>
                  <a:schemeClr val="tx1"/>
                </a:solidFill>
                <a:effectLst>
                  <a:outerShdw blurRad="38100" dist="38100" dir="2700000" algn="tl">
                    <a:srgbClr val="000000"/>
                  </a:outerShdw>
                </a:effectLst>
                <a:latin typeface="+mn-lt"/>
              </a:rPr>
              <a:t>1</a:t>
            </a:r>
          </a:p>
        </p:txBody>
      </p:sp>
      <p:sp useBgFill="1">
        <p:nvSpPr>
          <p:cNvPr id="24" name="Oval 29"/>
          <p:cNvSpPr>
            <a:spLocks noChangeArrowheads="1"/>
          </p:cNvSpPr>
          <p:nvPr/>
        </p:nvSpPr>
        <p:spPr bwMode="auto">
          <a:xfrm>
            <a:off x="1831563" y="4449763"/>
            <a:ext cx="289881" cy="372201"/>
          </a:xfrm>
          <a:prstGeom prst="ellipse">
            <a:avLst/>
          </a:prstGeom>
          <a:ln w="9525" algn="ctr">
            <a:solidFill>
              <a:schemeClr val="tx1"/>
            </a:solidFill>
            <a:round/>
            <a:headEnd/>
            <a:tailEnd/>
          </a:ln>
          <a:effectLst/>
        </p:spPr>
        <p:txBody>
          <a:bodyPr wrap="none" lIns="45720" tIns="9144" rIns="45720" bIns="9144" anchor="ctr" anchorCtr="1">
            <a:spAutoFit/>
          </a:bodyPr>
          <a:lstStyle/>
          <a:p>
            <a:pPr algn="ctr">
              <a:lnSpc>
                <a:spcPct val="100000"/>
              </a:lnSpc>
              <a:spcBef>
                <a:spcPct val="20000"/>
              </a:spcBef>
              <a:buClr>
                <a:srgbClr val="FFCC00"/>
              </a:buClr>
              <a:defRPr/>
            </a:pPr>
            <a:r>
              <a:rPr lang="en-US" sz="1600" dirty="0">
                <a:solidFill>
                  <a:schemeClr val="tx1"/>
                </a:solidFill>
                <a:effectLst>
                  <a:outerShdw blurRad="38100" dist="38100" dir="2700000" algn="tl">
                    <a:srgbClr val="000000"/>
                  </a:outerShdw>
                </a:effectLst>
                <a:latin typeface="+mn-lt"/>
              </a:rPr>
              <a:t>2</a:t>
            </a:r>
          </a:p>
        </p:txBody>
      </p:sp>
      <p:sp useBgFill="1">
        <p:nvSpPr>
          <p:cNvPr id="25" name="Oval 30"/>
          <p:cNvSpPr>
            <a:spLocks noChangeArrowheads="1"/>
          </p:cNvSpPr>
          <p:nvPr/>
        </p:nvSpPr>
        <p:spPr bwMode="auto">
          <a:xfrm>
            <a:off x="3422238" y="3892550"/>
            <a:ext cx="289881" cy="372201"/>
          </a:xfrm>
          <a:prstGeom prst="ellipse">
            <a:avLst/>
          </a:prstGeom>
          <a:ln w="9525" algn="ctr">
            <a:solidFill>
              <a:schemeClr val="tx1"/>
            </a:solidFill>
            <a:round/>
            <a:headEnd/>
            <a:tailEnd/>
          </a:ln>
          <a:effectLst/>
        </p:spPr>
        <p:txBody>
          <a:bodyPr wrap="none" lIns="45720" tIns="9144" rIns="45720" bIns="9144" anchor="ctr" anchorCtr="1">
            <a:spAutoFit/>
          </a:bodyPr>
          <a:lstStyle/>
          <a:p>
            <a:pPr algn="ctr">
              <a:lnSpc>
                <a:spcPct val="100000"/>
              </a:lnSpc>
              <a:spcBef>
                <a:spcPct val="20000"/>
              </a:spcBef>
              <a:buClr>
                <a:srgbClr val="FFCC00"/>
              </a:buClr>
              <a:defRPr/>
            </a:pPr>
            <a:r>
              <a:rPr lang="en-US" sz="1600" dirty="0">
                <a:solidFill>
                  <a:schemeClr val="tx1"/>
                </a:solidFill>
                <a:effectLst>
                  <a:outerShdw blurRad="38100" dist="38100" dir="2700000" algn="tl">
                    <a:srgbClr val="000000"/>
                  </a:outerShdw>
                </a:effectLst>
                <a:latin typeface="+mn-lt"/>
              </a:rPr>
              <a:t>2</a:t>
            </a:r>
          </a:p>
        </p:txBody>
      </p:sp>
      <p:sp useBgFill="1">
        <p:nvSpPr>
          <p:cNvPr id="26" name="Oval 31"/>
          <p:cNvSpPr>
            <a:spLocks noChangeArrowheads="1"/>
          </p:cNvSpPr>
          <p:nvPr/>
        </p:nvSpPr>
        <p:spPr bwMode="auto">
          <a:xfrm>
            <a:off x="2239485" y="5265374"/>
            <a:ext cx="289881" cy="372201"/>
          </a:xfrm>
          <a:prstGeom prst="ellipse">
            <a:avLst/>
          </a:prstGeom>
          <a:ln w="9525" algn="ctr">
            <a:solidFill>
              <a:schemeClr val="tx1"/>
            </a:solidFill>
            <a:round/>
            <a:headEnd/>
            <a:tailEnd/>
          </a:ln>
          <a:effectLst/>
        </p:spPr>
        <p:txBody>
          <a:bodyPr wrap="none" lIns="45720" tIns="9144" rIns="45720" bIns="9144" anchor="ctr" anchorCtr="1">
            <a:spAutoFit/>
          </a:bodyPr>
          <a:lstStyle/>
          <a:p>
            <a:pPr algn="ctr">
              <a:lnSpc>
                <a:spcPct val="100000"/>
              </a:lnSpc>
              <a:spcBef>
                <a:spcPct val="20000"/>
              </a:spcBef>
              <a:buClr>
                <a:srgbClr val="FFCC00"/>
              </a:buClr>
              <a:defRPr/>
            </a:pPr>
            <a:r>
              <a:rPr lang="en-US" sz="1600" dirty="0">
                <a:solidFill>
                  <a:schemeClr val="tx1"/>
                </a:solidFill>
                <a:effectLst>
                  <a:outerShdw blurRad="38100" dist="38100" dir="2700000" algn="tl">
                    <a:srgbClr val="000000"/>
                  </a:outerShdw>
                </a:effectLst>
                <a:latin typeface="+mn-lt"/>
              </a:rPr>
              <a:t>3</a:t>
            </a:r>
          </a:p>
        </p:txBody>
      </p:sp>
      <p:sp useBgFill="1">
        <p:nvSpPr>
          <p:cNvPr id="27" name="Oval 32"/>
          <p:cNvSpPr>
            <a:spLocks noChangeArrowheads="1"/>
          </p:cNvSpPr>
          <p:nvPr/>
        </p:nvSpPr>
        <p:spPr bwMode="auto">
          <a:xfrm>
            <a:off x="5937965" y="4449763"/>
            <a:ext cx="289881" cy="372201"/>
          </a:xfrm>
          <a:prstGeom prst="ellipse">
            <a:avLst/>
          </a:prstGeom>
          <a:ln w="9525" algn="ctr">
            <a:solidFill>
              <a:schemeClr val="tx1"/>
            </a:solidFill>
            <a:round/>
            <a:headEnd/>
            <a:tailEnd/>
          </a:ln>
          <a:effectLst/>
        </p:spPr>
        <p:txBody>
          <a:bodyPr wrap="none" lIns="45720" tIns="9144" rIns="45720" bIns="9144" anchor="ctr" anchorCtr="1">
            <a:spAutoFit/>
          </a:bodyPr>
          <a:lstStyle/>
          <a:p>
            <a:pPr algn="ctr">
              <a:lnSpc>
                <a:spcPct val="100000"/>
              </a:lnSpc>
              <a:spcBef>
                <a:spcPct val="20000"/>
              </a:spcBef>
              <a:buClr>
                <a:srgbClr val="FFCC00"/>
              </a:buClr>
              <a:defRPr/>
            </a:pPr>
            <a:r>
              <a:rPr lang="en-US" sz="1600" dirty="0">
                <a:solidFill>
                  <a:schemeClr val="tx1"/>
                </a:solidFill>
                <a:effectLst>
                  <a:outerShdw blurRad="38100" dist="38100" dir="2700000" algn="tl">
                    <a:srgbClr val="000000"/>
                  </a:outerShdw>
                </a:effectLst>
                <a:latin typeface="+mn-lt"/>
              </a:rPr>
              <a:t>4</a:t>
            </a:r>
          </a:p>
        </p:txBody>
      </p:sp>
      <p:sp useBgFill="1">
        <p:nvSpPr>
          <p:cNvPr id="28" name="Oval 33"/>
          <p:cNvSpPr>
            <a:spLocks noChangeArrowheads="1"/>
          </p:cNvSpPr>
          <p:nvPr/>
        </p:nvSpPr>
        <p:spPr bwMode="auto">
          <a:xfrm>
            <a:off x="6341905" y="5375275"/>
            <a:ext cx="289881" cy="372201"/>
          </a:xfrm>
          <a:prstGeom prst="ellipse">
            <a:avLst/>
          </a:prstGeom>
          <a:ln w="9525" algn="ctr">
            <a:solidFill>
              <a:schemeClr val="tx1"/>
            </a:solidFill>
            <a:round/>
            <a:headEnd/>
            <a:tailEnd/>
          </a:ln>
          <a:effectLst/>
        </p:spPr>
        <p:txBody>
          <a:bodyPr wrap="none" lIns="45720" tIns="9144" rIns="45720" bIns="9144" anchor="ctr" anchorCtr="1">
            <a:spAutoFit/>
          </a:bodyPr>
          <a:lstStyle/>
          <a:p>
            <a:pPr algn="ctr">
              <a:lnSpc>
                <a:spcPct val="100000"/>
              </a:lnSpc>
              <a:spcBef>
                <a:spcPct val="20000"/>
              </a:spcBef>
              <a:buClr>
                <a:srgbClr val="FFCC00"/>
              </a:buClr>
              <a:defRPr/>
            </a:pPr>
            <a:r>
              <a:rPr lang="en-US" sz="1600" dirty="0">
                <a:solidFill>
                  <a:schemeClr val="tx1"/>
                </a:solidFill>
                <a:effectLst>
                  <a:outerShdw blurRad="38100" dist="38100" dir="2700000" algn="tl">
                    <a:srgbClr val="000000"/>
                  </a:outerShdw>
                </a:effectLst>
                <a:latin typeface="+mn-lt"/>
              </a:rPr>
              <a:t>5</a:t>
            </a:r>
          </a:p>
        </p:txBody>
      </p:sp>
      <p:sp useBgFill="1">
        <p:nvSpPr>
          <p:cNvPr id="29" name="Oval 34"/>
          <p:cNvSpPr>
            <a:spLocks noChangeArrowheads="1"/>
          </p:cNvSpPr>
          <p:nvPr/>
        </p:nvSpPr>
        <p:spPr bwMode="auto">
          <a:xfrm>
            <a:off x="5046917" y="3276600"/>
            <a:ext cx="289881" cy="372201"/>
          </a:xfrm>
          <a:prstGeom prst="ellipse">
            <a:avLst/>
          </a:prstGeom>
          <a:ln w="9525" algn="ctr">
            <a:solidFill>
              <a:schemeClr val="tx1"/>
            </a:solidFill>
            <a:round/>
            <a:headEnd/>
            <a:tailEnd/>
          </a:ln>
          <a:effectLst/>
        </p:spPr>
        <p:txBody>
          <a:bodyPr wrap="none" lIns="45720" tIns="9144" rIns="45720" bIns="9144" anchor="ctr" anchorCtr="1">
            <a:spAutoFit/>
          </a:bodyPr>
          <a:lstStyle/>
          <a:p>
            <a:pPr algn="ctr">
              <a:lnSpc>
                <a:spcPct val="100000"/>
              </a:lnSpc>
              <a:spcBef>
                <a:spcPct val="20000"/>
              </a:spcBef>
              <a:buClr>
                <a:srgbClr val="FFCC00"/>
              </a:buClr>
              <a:defRPr/>
            </a:pPr>
            <a:r>
              <a:rPr lang="en-US" sz="1600" dirty="0">
                <a:solidFill>
                  <a:schemeClr val="tx1"/>
                </a:solidFill>
                <a:effectLst>
                  <a:outerShdw blurRad="38100" dist="38100" dir="2700000" algn="tl">
                    <a:srgbClr val="000000"/>
                  </a:outerShdw>
                </a:effectLst>
                <a:latin typeface="+mn-lt"/>
              </a:rPr>
              <a:t>6</a:t>
            </a:r>
          </a:p>
        </p:txBody>
      </p:sp>
      <p:sp useBgFill="1">
        <p:nvSpPr>
          <p:cNvPr id="30" name="Oval 35"/>
          <p:cNvSpPr>
            <a:spLocks noChangeArrowheads="1"/>
          </p:cNvSpPr>
          <p:nvPr/>
        </p:nvSpPr>
        <p:spPr bwMode="auto">
          <a:xfrm>
            <a:off x="2337910" y="2820624"/>
            <a:ext cx="289881" cy="372201"/>
          </a:xfrm>
          <a:prstGeom prst="ellipse">
            <a:avLst/>
          </a:prstGeom>
          <a:ln w="9525" algn="ctr">
            <a:solidFill>
              <a:schemeClr val="tx1"/>
            </a:solidFill>
            <a:round/>
            <a:headEnd/>
            <a:tailEnd/>
          </a:ln>
          <a:effectLst/>
        </p:spPr>
        <p:txBody>
          <a:bodyPr wrap="none" lIns="45720" tIns="9144" rIns="45720" bIns="9144" anchor="ctr" anchorCtr="1">
            <a:spAutoFit/>
          </a:bodyPr>
          <a:lstStyle/>
          <a:p>
            <a:pPr algn="ctr">
              <a:lnSpc>
                <a:spcPct val="100000"/>
              </a:lnSpc>
              <a:spcBef>
                <a:spcPct val="20000"/>
              </a:spcBef>
              <a:buClr>
                <a:srgbClr val="FFCC00"/>
              </a:buClr>
              <a:defRPr/>
            </a:pPr>
            <a:r>
              <a:rPr lang="en-US" sz="1600" dirty="0">
                <a:solidFill>
                  <a:schemeClr val="tx1"/>
                </a:solidFill>
                <a:effectLst>
                  <a:outerShdw blurRad="38100" dist="38100" dir="2700000" algn="tl">
                    <a:srgbClr val="000000"/>
                  </a:outerShdw>
                </a:effectLst>
                <a:latin typeface="+mn-lt"/>
              </a:rPr>
              <a:t>7</a:t>
            </a:r>
          </a:p>
        </p:txBody>
      </p:sp>
      <p:sp>
        <p:nvSpPr>
          <p:cNvPr id="31" name="AutoShape 36"/>
          <p:cNvSpPr>
            <a:spLocks noChangeArrowheads="1"/>
          </p:cNvSpPr>
          <p:nvPr/>
        </p:nvSpPr>
        <p:spPr bwMode="auto">
          <a:xfrm>
            <a:off x="1801813" y="5791200"/>
            <a:ext cx="685800" cy="762000"/>
          </a:xfrm>
          <a:prstGeom prst="can">
            <a:avLst>
              <a:gd name="adj" fmla="val 27778"/>
            </a:avLst>
          </a:prstGeom>
          <a:solidFill>
            <a:schemeClr val="accent2"/>
          </a:solidFill>
          <a:ln w="9525">
            <a:solidFill>
              <a:schemeClr val="tx1"/>
            </a:solidFill>
            <a:round/>
            <a:headEnd/>
            <a:tailEnd/>
          </a:ln>
          <a:effectLst/>
        </p:spPr>
        <p:txBody>
          <a:bodyPr wrap="none" anchor="ctr"/>
          <a:lstStyle/>
          <a:p>
            <a:pPr algn="ctr" eaLnBrk="0" hangingPunct="0">
              <a:lnSpc>
                <a:spcPct val="100000"/>
              </a:lnSpc>
              <a:defRPr/>
            </a:pPr>
            <a:r>
              <a:rPr lang="en-US" sz="1800" dirty="0">
                <a:solidFill>
                  <a:schemeClr val="bg2"/>
                </a:solidFill>
                <a:latin typeface="Calibri" pitchFamily="34" charset="0"/>
              </a:rPr>
              <a:t>Log</a:t>
            </a:r>
          </a:p>
        </p:txBody>
      </p:sp>
      <p:sp>
        <p:nvSpPr>
          <p:cNvPr id="32" name="AutoShape 37"/>
          <p:cNvSpPr>
            <a:spLocks noChangeArrowheads="1"/>
          </p:cNvSpPr>
          <p:nvPr/>
        </p:nvSpPr>
        <p:spPr bwMode="auto">
          <a:xfrm>
            <a:off x="7823200" y="5867400"/>
            <a:ext cx="762000" cy="762000"/>
          </a:xfrm>
          <a:prstGeom prst="flowChartMagneticDisk">
            <a:avLst/>
          </a:prstGeom>
          <a:solidFill>
            <a:srgbClr val="00B050"/>
          </a:solidFill>
          <a:ln w="12700">
            <a:solidFill>
              <a:schemeClr val="tx1"/>
            </a:solidFill>
            <a:round/>
            <a:headEnd type="none" w="sm" len="sm"/>
            <a:tailEnd type="none" w="sm" len="sm"/>
          </a:ln>
          <a:effectLst/>
        </p:spPr>
        <p:txBody>
          <a:bodyPr wrap="none" anchor="ctr"/>
          <a:lstStyle/>
          <a:p>
            <a:pPr algn="ctr" eaLnBrk="0" hangingPunct="0">
              <a:lnSpc>
                <a:spcPct val="100000"/>
              </a:lnSpc>
              <a:defRPr/>
            </a:pPr>
            <a:r>
              <a:rPr lang="en-US" sz="2000" dirty="0">
                <a:solidFill>
                  <a:schemeClr val="bg2"/>
                </a:solidFill>
                <a:latin typeface="Calibri" pitchFamily="34" charset="0"/>
              </a:rPr>
              <a:t>DB</a:t>
            </a:r>
          </a:p>
        </p:txBody>
      </p:sp>
      <p:sp>
        <p:nvSpPr>
          <p:cNvPr id="33" name="AutoShape 38"/>
          <p:cNvSpPr>
            <a:spLocks noChangeArrowheads="1"/>
          </p:cNvSpPr>
          <p:nvPr/>
        </p:nvSpPr>
        <p:spPr bwMode="auto">
          <a:xfrm>
            <a:off x="582613" y="5791200"/>
            <a:ext cx="762000" cy="762000"/>
          </a:xfrm>
          <a:prstGeom prst="flowChartMagneticDisk">
            <a:avLst/>
          </a:prstGeom>
          <a:solidFill>
            <a:srgbClr val="00B050"/>
          </a:solidFill>
          <a:ln w="12700">
            <a:solidFill>
              <a:schemeClr val="tx1"/>
            </a:solidFill>
            <a:round/>
            <a:headEnd type="none" w="sm" len="sm"/>
            <a:tailEnd type="none" w="sm" len="sm"/>
          </a:ln>
          <a:effectLst/>
        </p:spPr>
        <p:txBody>
          <a:bodyPr wrap="none" anchor="ctr"/>
          <a:lstStyle/>
          <a:p>
            <a:pPr algn="ctr" eaLnBrk="0" hangingPunct="0">
              <a:lnSpc>
                <a:spcPct val="100000"/>
              </a:lnSpc>
              <a:defRPr/>
            </a:pPr>
            <a:r>
              <a:rPr lang="en-US" sz="2000" dirty="0">
                <a:solidFill>
                  <a:schemeClr val="bg2"/>
                </a:solidFill>
                <a:latin typeface="Calibri" pitchFamily="34" charset="0"/>
              </a:rPr>
              <a:t>DB</a:t>
            </a:r>
          </a:p>
        </p:txBody>
      </p:sp>
      <p:sp>
        <p:nvSpPr>
          <p:cNvPr id="34" name="AutoShape 39"/>
          <p:cNvSpPr>
            <a:spLocks noChangeArrowheads="1"/>
          </p:cNvSpPr>
          <p:nvPr/>
        </p:nvSpPr>
        <p:spPr bwMode="auto">
          <a:xfrm>
            <a:off x="5918200" y="5867400"/>
            <a:ext cx="685800" cy="762000"/>
          </a:xfrm>
          <a:prstGeom prst="can">
            <a:avLst>
              <a:gd name="adj" fmla="val 27778"/>
            </a:avLst>
          </a:prstGeom>
          <a:solidFill>
            <a:schemeClr val="accent2"/>
          </a:solidFill>
          <a:ln w="9525">
            <a:solidFill>
              <a:schemeClr val="tx1"/>
            </a:solidFill>
            <a:round/>
            <a:headEnd/>
            <a:tailEnd/>
          </a:ln>
          <a:effectLst/>
        </p:spPr>
        <p:txBody>
          <a:bodyPr wrap="none" anchor="ctr"/>
          <a:lstStyle/>
          <a:p>
            <a:pPr algn="ctr" eaLnBrk="0" hangingPunct="0">
              <a:lnSpc>
                <a:spcPct val="100000"/>
              </a:lnSpc>
              <a:defRPr/>
            </a:pPr>
            <a:r>
              <a:rPr lang="en-US" sz="1800" dirty="0">
                <a:solidFill>
                  <a:schemeClr val="bg2"/>
                </a:solidFill>
                <a:latin typeface="Calibri" pitchFamily="34" charset="0"/>
              </a:rPr>
              <a:t>Log</a:t>
            </a:r>
          </a:p>
        </p:txBody>
      </p:sp>
      <p:sp>
        <p:nvSpPr>
          <p:cNvPr id="35" name="AutoShape 40"/>
          <p:cNvSpPr>
            <a:spLocks noChangeArrowheads="1"/>
          </p:cNvSpPr>
          <p:nvPr/>
        </p:nvSpPr>
        <p:spPr bwMode="auto">
          <a:xfrm>
            <a:off x="6754813" y="4824413"/>
            <a:ext cx="1828800" cy="990600"/>
          </a:xfrm>
          <a:prstGeom prst="curvedDownArrow">
            <a:avLst>
              <a:gd name="adj1" fmla="val 36923"/>
              <a:gd name="adj2" fmla="val 73846"/>
              <a:gd name="adj3" fmla="val 33333"/>
            </a:avLst>
          </a:prstGeom>
          <a:solidFill>
            <a:schemeClr val="bg1">
              <a:lumMod val="60000"/>
              <a:lumOff val="40000"/>
            </a:schemeClr>
          </a:solidFill>
          <a:ln w="63500">
            <a:noFill/>
            <a:miter lim="800000"/>
            <a:headEnd/>
            <a:tailEnd/>
          </a:ln>
          <a:effectLst/>
        </p:spPr>
        <p:txBody>
          <a:bodyPr wrap="none" anchor="ctr">
            <a:spAutoFit/>
          </a:bodyPr>
          <a:lstStyle/>
          <a:p>
            <a:pPr>
              <a:defRPr/>
            </a:pPr>
            <a:endParaRPr lang="en-US"/>
          </a:p>
        </p:txBody>
      </p:sp>
      <p:sp>
        <p:nvSpPr>
          <p:cNvPr id="36" name="Text Box 4"/>
          <p:cNvSpPr txBox="1">
            <a:spLocks noChangeArrowheads="1"/>
          </p:cNvSpPr>
          <p:nvPr/>
        </p:nvSpPr>
        <p:spPr bwMode="auto">
          <a:xfrm>
            <a:off x="381000" y="3612861"/>
            <a:ext cx="1402774" cy="400110"/>
          </a:xfrm>
          <a:prstGeom prst="rect">
            <a:avLst/>
          </a:prstGeom>
          <a:noFill/>
          <a:ln w="9525">
            <a:noFill/>
            <a:miter lim="800000"/>
            <a:headEnd/>
            <a:tailEnd/>
          </a:ln>
        </p:spPr>
        <p:txBody>
          <a:bodyPr wrap="square">
            <a:spAutoFit/>
          </a:bodyPr>
          <a:lstStyle/>
          <a:p>
            <a:pPr eaLnBrk="0" hangingPunct="0">
              <a:lnSpc>
                <a:spcPct val="100000"/>
              </a:lnSpc>
            </a:pPr>
            <a:r>
              <a:rPr lang="en-US" sz="2000" dirty="0" smtClean="0">
                <a:solidFill>
                  <a:schemeClr val="accent1"/>
                </a:solidFill>
                <a:latin typeface="Calibri" pitchFamily="34" charset="0"/>
              </a:rPr>
              <a:t>PRINCIPAL</a:t>
            </a:r>
            <a:endParaRPr lang="en-US" sz="2000" dirty="0">
              <a:solidFill>
                <a:schemeClr val="accent1"/>
              </a:solidFill>
              <a:latin typeface="Calibri" pitchFamily="34" charset="0"/>
            </a:endParaRPr>
          </a:p>
        </p:txBody>
      </p:sp>
      <p:sp>
        <p:nvSpPr>
          <p:cNvPr id="37" name="Text Box 4"/>
          <p:cNvSpPr txBox="1">
            <a:spLocks noChangeArrowheads="1"/>
          </p:cNvSpPr>
          <p:nvPr/>
        </p:nvSpPr>
        <p:spPr bwMode="auto">
          <a:xfrm>
            <a:off x="6636094" y="3608249"/>
            <a:ext cx="1257300" cy="400110"/>
          </a:xfrm>
          <a:prstGeom prst="rect">
            <a:avLst/>
          </a:prstGeom>
          <a:noFill/>
          <a:ln w="9525">
            <a:noFill/>
            <a:miter lim="800000"/>
            <a:headEnd/>
            <a:tailEnd/>
          </a:ln>
        </p:spPr>
        <p:txBody>
          <a:bodyPr wrap="square">
            <a:spAutoFit/>
          </a:bodyPr>
          <a:lstStyle/>
          <a:p>
            <a:pPr eaLnBrk="0" hangingPunct="0">
              <a:lnSpc>
                <a:spcPct val="100000"/>
              </a:lnSpc>
            </a:pPr>
            <a:r>
              <a:rPr lang="en-US" sz="2000" dirty="0" smtClean="0">
                <a:solidFill>
                  <a:schemeClr val="accent1"/>
                </a:solidFill>
                <a:latin typeface="Calibri" pitchFamily="34" charset="0"/>
              </a:rPr>
              <a:t>MIRROR</a:t>
            </a:r>
            <a:endParaRPr lang="en-US" sz="2000" dirty="0">
              <a:solidFill>
                <a:schemeClr val="accent1"/>
              </a:solidFill>
              <a:latin typeface="Calibri" pitchFamily="34" charset="0"/>
            </a:endParaRPr>
          </a:p>
        </p:txBody>
      </p:sp>
      <p:sp>
        <p:nvSpPr>
          <p:cNvPr id="38" name="Text Box 19"/>
          <p:cNvSpPr txBox="1">
            <a:spLocks noChangeArrowheads="1"/>
          </p:cNvSpPr>
          <p:nvPr/>
        </p:nvSpPr>
        <p:spPr bwMode="auto">
          <a:xfrm>
            <a:off x="7084784" y="4148191"/>
            <a:ext cx="2059216" cy="590931"/>
          </a:xfrm>
          <a:prstGeom prst="rect">
            <a:avLst/>
          </a:prstGeom>
          <a:noFill/>
          <a:ln w="9525">
            <a:noFill/>
            <a:miter lim="800000"/>
            <a:headEnd/>
            <a:tailEnd/>
          </a:ln>
        </p:spPr>
        <p:txBody>
          <a:bodyPr wrap="square">
            <a:spAutoFit/>
          </a:bodyPr>
          <a:lstStyle/>
          <a:p>
            <a:pPr eaLnBrk="0" hangingPunct="0">
              <a:spcBef>
                <a:spcPct val="50000"/>
              </a:spcBef>
            </a:pPr>
            <a:r>
              <a:rPr lang="en-US" sz="1800" b="1" dirty="0" smtClean="0">
                <a:solidFill>
                  <a:schemeClr val="tx1"/>
                </a:solidFill>
                <a:latin typeface="Calibri" pitchFamily="34" charset="0"/>
              </a:rPr>
              <a:t>Constantly redoing </a:t>
            </a:r>
            <a:r>
              <a:rPr lang="en-US" sz="1800" b="1" dirty="0">
                <a:solidFill>
                  <a:schemeClr val="tx1"/>
                </a:solidFill>
                <a:latin typeface="Calibri" pitchFamily="34" charset="0"/>
              </a:rPr>
              <a:t>on mirror</a:t>
            </a:r>
          </a:p>
        </p:txBody>
      </p:sp>
      <p:sp>
        <p:nvSpPr>
          <p:cNvPr id="39" name="Text Box 19"/>
          <p:cNvSpPr txBox="1">
            <a:spLocks noChangeArrowheads="1"/>
          </p:cNvSpPr>
          <p:nvPr/>
        </p:nvSpPr>
        <p:spPr bwMode="auto">
          <a:xfrm>
            <a:off x="5673618" y="1720779"/>
            <a:ext cx="2666497" cy="923330"/>
          </a:xfrm>
          <a:prstGeom prst="rect">
            <a:avLst/>
          </a:prstGeom>
          <a:noFill/>
          <a:ln w="25400">
            <a:solidFill>
              <a:schemeClr val="tx1"/>
            </a:solidFill>
            <a:miter lim="800000"/>
            <a:headEnd/>
            <a:tailEnd/>
          </a:ln>
        </p:spPr>
        <p:txBody>
          <a:bodyPr wrap="square">
            <a:spAutoFit/>
          </a:bodyPr>
          <a:lstStyle/>
          <a:p>
            <a:pPr eaLnBrk="0" hangingPunct="0">
              <a:spcBef>
                <a:spcPct val="50000"/>
              </a:spcBef>
            </a:pPr>
            <a:r>
              <a:rPr lang="en-US" sz="2000" b="1" u="sng" dirty="0" smtClean="0">
                <a:solidFill>
                  <a:schemeClr val="tx1"/>
                </a:solidFill>
                <a:latin typeface="Calibri" pitchFamily="34" charset="0"/>
              </a:rPr>
              <a:t>KEY POINT: </a:t>
            </a:r>
            <a:r>
              <a:rPr lang="en-US" sz="2000" u="sng" dirty="0" smtClean="0">
                <a:solidFill>
                  <a:schemeClr val="tx1"/>
                </a:solidFill>
                <a:latin typeface="Calibri" pitchFamily="34" charset="0"/>
              </a:rPr>
              <a:t>m</a:t>
            </a:r>
            <a:r>
              <a:rPr lang="en-US" sz="2000" b="1" u="sng" dirty="0" smtClean="0">
                <a:solidFill>
                  <a:schemeClr val="tx1"/>
                </a:solidFill>
                <a:latin typeface="Calibri" pitchFamily="34" charset="0"/>
              </a:rPr>
              <a:t>irror database is an EXACT copy of the principal</a:t>
            </a:r>
            <a:endParaRPr lang="en-US" sz="2000" b="1" u="sng" dirty="0">
              <a:solidFill>
                <a:schemeClr val="tx1"/>
              </a:solidFill>
              <a:latin typeface="Calibri" pitchFamily="34" charset="0"/>
            </a:endParaRPr>
          </a:p>
        </p:txBody>
      </p:sp>
      <p:sp>
        <p:nvSpPr>
          <p:cNvPr id="40"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9</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lide(fromTop)">
                                      <p:cBhvr>
                                        <p:cTn id="7" dur="500"/>
                                        <p:tgtEl>
                                          <p:spTgt spid="4"/>
                                        </p:tgtEl>
                                      </p:cBhvr>
                                    </p:animEffect>
                                  </p:childTnLst>
                                </p:cTn>
                              </p:par>
                              <p:par>
                                <p:cTn id="8" presetID="1"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childTnLst>
                                </p:cTn>
                              </p:par>
                              <p:par>
                                <p:cTn id="10" presetID="1" presetClass="entr" presetSubtype="0" fill="hold" grpId="0" nodeType="withEffect">
                                  <p:stCondLst>
                                    <p:cond delay="0"/>
                                  </p:stCondLst>
                                  <p:childTnLst>
                                    <p:set>
                                      <p:cBhvr>
                                        <p:cTn id="11" dur="1" fill="hold">
                                          <p:stCondLst>
                                            <p:cond delay="0"/>
                                          </p:stCondLst>
                                        </p:cTn>
                                        <p:tgtEl>
                                          <p:spTgt spid="23"/>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2" presetClass="entr" presetSubtype="1"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slide(fromTop)">
                                      <p:cBhvr>
                                        <p:cTn id="16" dur="500"/>
                                        <p:tgtEl>
                                          <p:spTgt spid="6"/>
                                        </p:tgtEl>
                                      </p:cBhvr>
                                    </p:animEffect>
                                  </p:childTnLst>
                                </p:cTn>
                              </p:par>
                              <p:par>
                                <p:cTn id="17" presetID="1"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4"/>
                                        </p:tgtEl>
                                        <p:attrNameLst>
                                          <p:attrName>style.visibility</p:attrName>
                                        </p:attrNameLst>
                                      </p:cBhvr>
                                      <p:to>
                                        <p:strVal val="visible"/>
                                      </p:to>
                                    </p:set>
                                  </p:childTnLst>
                                </p:cTn>
                              </p:par>
                              <p:par>
                                <p:cTn id="21" presetID="12" presetClass="entr" presetSubtype="8"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slide(fromLeft)">
                                      <p:cBhvr>
                                        <p:cTn id="23" dur="500"/>
                                        <p:tgtEl>
                                          <p:spTgt spid="8"/>
                                        </p:tgtEl>
                                      </p:cBhvr>
                                    </p:animEffect>
                                  </p:childTnLst>
                                </p:cTn>
                              </p:par>
                              <p:par>
                                <p:cTn id="24" presetID="1" presetClass="entr" presetSubtype="0"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childTnLst>
                                </p:cTn>
                              </p:par>
                              <p:par>
                                <p:cTn id="26" presetID="1" presetClass="entr" presetSubtype="0" fill="hold" grpId="0" nodeType="withEffect">
                                  <p:stCondLst>
                                    <p:cond delay="0"/>
                                  </p:stCondLst>
                                  <p:childTnLst>
                                    <p:set>
                                      <p:cBhvr>
                                        <p:cTn id="27" dur="1" fill="hold">
                                          <p:stCondLst>
                                            <p:cond delay="0"/>
                                          </p:stCondLst>
                                        </p:cTn>
                                        <p:tgtEl>
                                          <p:spTgt spid="25"/>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2" presetClass="entr" presetSubtype="4" fill="hold" grpId="0"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slide(fromBottom)">
                                      <p:cBhvr>
                                        <p:cTn id="32" dur="500"/>
                                        <p:tgtEl>
                                          <p:spTgt spid="18"/>
                                        </p:tgtEl>
                                      </p:cBhvr>
                                    </p:animEffect>
                                  </p:childTnLst>
                                </p:cTn>
                              </p:par>
                              <p:par>
                                <p:cTn id="33" presetID="1"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6"/>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2" presetClass="entr" presetSubtype="1" fill="hold" grpId="0" nodeType="click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slide(fromTop)">
                                      <p:cBhvr>
                                        <p:cTn id="41" dur="500"/>
                                        <p:tgtEl>
                                          <p:spTgt spid="10"/>
                                        </p:tgtEl>
                                      </p:cBhvr>
                                    </p:animEffect>
                                  </p:childTnLst>
                                </p:cTn>
                              </p:par>
                              <p:par>
                                <p:cTn id="42" presetID="1" presetClass="entr" presetSubtype="0" fill="hold" grpId="0" nodeType="withEffect">
                                  <p:stCondLst>
                                    <p:cond delay="0"/>
                                  </p:stCondLst>
                                  <p:childTnLst>
                                    <p:set>
                                      <p:cBhvr>
                                        <p:cTn id="43" dur="1" fill="hold">
                                          <p:stCondLst>
                                            <p:cond delay="0"/>
                                          </p:stCondLst>
                                        </p:cTn>
                                        <p:tgtEl>
                                          <p:spTgt spid="11"/>
                                        </p:tgtEl>
                                        <p:attrNameLst>
                                          <p:attrName>style.visibility</p:attrName>
                                        </p:attrNameLst>
                                      </p:cBhvr>
                                      <p:to>
                                        <p:strVal val="visible"/>
                                      </p:to>
                                    </p:set>
                                  </p:childTnLst>
                                </p:cTn>
                              </p:par>
                              <p:par>
                                <p:cTn id="44" presetID="1" presetClass="entr" presetSubtype="0" fill="hold" grpId="0" nodeType="withEffect">
                                  <p:stCondLst>
                                    <p:cond delay="0"/>
                                  </p:stCondLst>
                                  <p:childTnLst>
                                    <p:set>
                                      <p:cBhvr>
                                        <p:cTn id="45" dur="1" fill="hold">
                                          <p:stCondLst>
                                            <p:cond delay="0"/>
                                          </p:stCondLst>
                                        </p:cTn>
                                        <p:tgtEl>
                                          <p:spTgt spid="27"/>
                                        </p:tgtEl>
                                        <p:attrNameLst>
                                          <p:attrName>style.visibility</p:attrName>
                                        </p:attrNameLst>
                                      </p:cBhvr>
                                      <p:to>
                                        <p:strVal val="visible"/>
                                      </p:to>
                                    </p:set>
                                  </p:childTnLst>
                                </p:cTn>
                              </p:par>
                            </p:childTnLst>
                          </p:cTn>
                        </p:par>
                      </p:childTnLst>
                    </p:cTn>
                  </p:par>
                  <p:par>
                    <p:cTn id="46" fill="hold">
                      <p:stCondLst>
                        <p:cond delay="indefinite"/>
                      </p:stCondLst>
                      <p:childTnLst>
                        <p:par>
                          <p:cTn id="47" fill="hold">
                            <p:stCondLst>
                              <p:cond delay="0"/>
                            </p:stCondLst>
                            <p:childTnLst>
                              <p:par>
                                <p:cTn id="48" presetID="12" presetClass="entr" presetSubtype="4" fill="hold" grpId="0" nodeType="clickEffect">
                                  <p:stCondLst>
                                    <p:cond delay="0"/>
                                  </p:stCondLst>
                                  <p:childTnLst>
                                    <p:set>
                                      <p:cBhvr>
                                        <p:cTn id="49" dur="1" fill="hold">
                                          <p:stCondLst>
                                            <p:cond delay="0"/>
                                          </p:stCondLst>
                                        </p:cTn>
                                        <p:tgtEl>
                                          <p:spTgt spid="21"/>
                                        </p:tgtEl>
                                        <p:attrNameLst>
                                          <p:attrName>style.visibility</p:attrName>
                                        </p:attrNameLst>
                                      </p:cBhvr>
                                      <p:to>
                                        <p:strVal val="visible"/>
                                      </p:to>
                                    </p:set>
                                    <p:animEffect transition="in" filter="slide(fromBottom)">
                                      <p:cBhvr>
                                        <p:cTn id="50" dur="500"/>
                                        <p:tgtEl>
                                          <p:spTgt spid="21"/>
                                        </p:tgtEl>
                                      </p:cBhvr>
                                    </p:animEffect>
                                  </p:childTnLst>
                                </p:cTn>
                              </p:par>
                              <p:par>
                                <p:cTn id="51" presetID="1" presetClass="entr" presetSubtype="0" fill="hold" grpId="0" nodeType="withEffect">
                                  <p:stCondLst>
                                    <p:cond delay="0"/>
                                  </p:stCondLst>
                                  <p:childTnLst>
                                    <p:set>
                                      <p:cBhvr>
                                        <p:cTn id="52" dur="1" fill="hold">
                                          <p:stCondLst>
                                            <p:cond delay="0"/>
                                          </p:stCondLst>
                                        </p:cTn>
                                        <p:tgtEl>
                                          <p:spTgt spid="28"/>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2" presetClass="entr" presetSubtype="2" fill="hold" grpId="0" nodeType="click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slide(fromRight)">
                                      <p:cBhvr>
                                        <p:cTn id="57" dur="500"/>
                                        <p:tgtEl>
                                          <p:spTgt spid="19"/>
                                        </p:tgtEl>
                                      </p:cBhvr>
                                    </p:animEffect>
                                  </p:childTnLst>
                                </p:cTn>
                              </p:par>
                              <p:par>
                                <p:cTn id="58" presetID="1" presetClass="entr" presetSubtype="0" fill="hold" grpId="0" nodeType="withEffect">
                                  <p:stCondLst>
                                    <p:cond delay="0"/>
                                  </p:stCondLst>
                                  <p:childTnLst>
                                    <p:set>
                                      <p:cBhvr>
                                        <p:cTn id="59" dur="1" fill="hold">
                                          <p:stCondLst>
                                            <p:cond delay="0"/>
                                          </p:stCondLst>
                                        </p:cTn>
                                        <p:tgtEl>
                                          <p:spTgt spid="20"/>
                                        </p:tgtEl>
                                        <p:attrNameLst>
                                          <p:attrName>style.visibility</p:attrName>
                                        </p:attrNameLst>
                                      </p:cBhvr>
                                      <p:to>
                                        <p:strVal val="visible"/>
                                      </p:to>
                                    </p:set>
                                  </p:childTnLst>
                                </p:cTn>
                              </p:par>
                              <p:par>
                                <p:cTn id="60" presetID="1" presetClass="entr" presetSubtype="0" fill="hold" grpId="0" nodeType="withEffect">
                                  <p:stCondLst>
                                    <p:cond delay="0"/>
                                  </p:stCondLst>
                                  <p:childTnLst>
                                    <p:set>
                                      <p:cBhvr>
                                        <p:cTn id="61" dur="1" fill="hold">
                                          <p:stCondLst>
                                            <p:cond delay="0"/>
                                          </p:stCondLst>
                                        </p:cTn>
                                        <p:tgtEl>
                                          <p:spTgt spid="29"/>
                                        </p:tgtEl>
                                        <p:attrNameLst>
                                          <p:attrName>style.visibility</p:attrName>
                                        </p:attrNameLst>
                                      </p:cBhvr>
                                      <p:to>
                                        <p:strVal val="visible"/>
                                      </p:to>
                                    </p:set>
                                  </p:childTnLst>
                                </p:cTn>
                              </p:par>
                            </p:childTnLst>
                          </p:cTn>
                        </p:par>
                      </p:childTnLst>
                    </p:cTn>
                  </p:par>
                  <p:par>
                    <p:cTn id="62" fill="hold">
                      <p:stCondLst>
                        <p:cond delay="indefinite"/>
                      </p:stCondLst>
                      <p:childTnLst>
                        <p:par>
                          <p:cTn id="63" fill="hold">
                            <p:stCondLst>
                              <p:cond delay="0"/>
                            </p:stCondLst>
                            <p:childTnLst>
                              <p:par>
                                <p:cTn id="64" presetID="12" presetClass="entr" presetSubtype="4" fill="hold" grpId="0" nodeType="clickEffect">
                                  <p:stCondLst>
                                    <p:cond delay="0"/>
                                  </p:stCondLst>
                                  <p:childTnLst>
                                    <p:set>
                                      <p:cBhvr>
                                        <p:cTn id="65" dur="1" fill="hold">
                                          <p:stCondLst>
                                            <p:cond delay="0"/>
                                          </p:stCondLst>
                                        </p:cTn>
                                        <p:tgtEl>
                                          <p:spTgt spid="16"/>
                                        </p:tgtEl>
                                        <p:attrNameLst>
                                          <p:attrName>style.visibility</p:attrName>
                                        </p:attrNameLst>
                                      </p:cBhvr>
                                      <p:to>
                                        <p:strVal val="visible"/>
                                      </p:to>
                                    </p:set>
                                    <p:animEffect transition="in" filter="slide(fromBottom)">
                                      <p:cBhvr>
                                        <p:cTn id="66" dur="500"/>
                                        <p:tgtEl>
                                          <p:spTgt spid="16"/>
                                        </p:tgtEl>
                                      </p:cBhvr>
                                    </p:animEffect>
                                  </p:childTnLst>
                                </p:cTn>
                              </p:par>
                              <p:par>
                                <p:cTn id="67" presetID="1" presetClass="entr" presetSubtype="0" fill="hold" grpId="0" nodeType="withEffect">
                                  <p:stCondLst>
                                    <p:cond delay="0"/>
                                  </p:stCondLst>
                                  <p:childTnLst>
                                    <p:set>
                                      <p:cBhvr>
                                        <p:cTn id="68" dur="1" fill="hold">
                                          <p:stCondLst>
                                            <p:cond delay="0"/>
                                          </p:stCondLst>
                                        </p:cTn>
                                        <p:tgtEl>
                                          <p:spTgt spid="15"/>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30"/>
                                        </p:tgtEl>
                                        <p:attrNameLst>
                                          <p:attrName>style.visibility</p:attrName>
                                        </p:attrNameLst>
                                      </p:cBhvr>
                                      <p:to>
                                        <p:strVal val="visible"/>
                                      </p:to>
                                    </p:set>
                                  </p:childTnLst>
                                </p:cTn>
                              </p:par>
                              <p:par>
                                <p:cTn id="71" presetID="12" presetClass="entr" presetSubtype="8" fill="hold" grpId="0" nodeType="withEffect">
                                  <p:stCondLst>
                                    <p:cond delay="0"/>
                                  </p:stCondLst>
                                  <p:childTnLst>
                                    <p:set>
                                      <p:cBhvr>
                                        <p:cTn id="72" dur="1" fill="hold">
                                          <p:stCondLst>
                                            <p:cond delay="0"/>
                                          </p:stCondLst>
                                        </p:cTn>
                                        <p:tgtEl>
                                          <p:spTgt spid="35"/>
                                        </p:tgtEl>
                                        <p:attrNameLst>
                                          <p:attrName>style.visibility</p:attrName>
                                        </p:attrNameLst>
                                      </p:cBhvr>
                                      <p:to>
                                        <p:strVal val="visible"/>
                                      </p:to>
                                    </p:set>
                                    <p:animEffect transition="in" filter="slide(fromLeft)">
                                      <p:cBhvr>
                                        <p:cTn id="73" dur="500"/>
                                        <p:tgtEl>
                                          <p:spTgt spid="35"/>
                                        </p:tgtEl>
                                      </p:cBhvr>
                                    </p:animEffect>
                                  </p:childTnLst>
                                </p:cTn>
                              </p:par>
                              <p:par>
                                <p:cTn id="74" presetID="1" presetClass="entr" presetSubtype="0" fill="hold" grpId="0" nodeType="withEffect">
                                  <p:stCondLst>
                                    <p:cond delay="0"/>
                                  </p:stCondLst>
                                  <p:childTnLst>
                                    <p:set>
                                      <p:cBhvr>
                                        <p:cTn id="75" dur="1" fill="hold">
                                          <p:stCondLst>
                                            <p:cond delay="0"/>
                                          </p:stCondLst>
                                        </p:cTn>
                                        <p:tgtEl>
                                          <p:spTgt spid="38"/>
                                        </p:tgtEl>
                                        <p:attrNameLst>
                                          <p:attrName>style.visibility</p:attrName>
                                        </p:attrNameLst>
                                      </p:cBhvr>
                                      <p:to>
                                        <p:strVal val="visible"/>
                                      </p:to>
                                    </p:set>
                                  </p:childTnLst>
                                </p:cTn>
                              </p:par>
                            </p:childTnLst>
                          </p:cTn>
                        </p:par>
                      </p:childTnLst>
                    </p:cTn>
                  </p:par>
                  <p:par>
                    <p:cTn id="76" fill="hold">
                      <p:stCondLst>
                        <p:cond delay="indefinite"/>
                      </p:stCondLst>
                      <p:childTnLst>
                        <p:par>
                          <p:cTn id="77" fill="hold">
                            <p:stCondLst>
                              <p:cond delay="0"/>
                            </p:stCondLst>
                            <p:childTnLst>
                              <p:par>
                                <p:cTn id="78" presetID="1" presetClass="entr" presetSubtype="0" fill="hold" grpId="0" nodeType="clickEffect">
                                  <p:stCondLst>
                                    <p:cond delay="0"/>
                                  </p:stCondLst>
                                  <p:childTnLst>
                                    <p:set>
                                      <p:cBhvr>
                                        <p:cTn id="79" dur="1" fill="hold">
                                          <p:stCondLst>
                                            <p:cond delay="0"/>
                                          </p:stCondLst>
                                        </p:cTn>
                                        <p:tgtEl>
                                          <p:spTgt spid="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7" grpId="0"/>
      <p:bldP spid="8" grpId="0" animBg="1"/>
      <p:bldP spid="9" grpId="0"/>
      <p:bldP spid="10" grpId="0" animBg="1"/>
      <p:bldP spid="11" grpId="0"/>
      <p:bldP spid="15" grpId="0"/>
      <p:bldP spid="16" grpId="0" animBg="1"/>
      <p:bldP spid="17" grpId="0"/>
      <p:bldP spid="18" grpId="0" animBg="1"/>
      <p:bldP spid="19" grpId="0" animBg="1"/>
      <p:bldP spid="20" grpId="0"/>
      <p:bldP spid="21" grpId="0" animBg="1"/>
      <p:bldP spid="23" grpId="0" animBg="1"/>
      <p:bldP spid="24" grpId="0" animBg="1"/>
      <p:bldP spid="25" grpId="0" animBg="1"/>
      <p:bldP spid="26" grpId="0" animBg="1"/>
      <p:bldP spid="27" grpId="0" animBg="1"/>
      <p:bldP spid="28" grpId="0" animBg="1"/>
      <p:bldP spid="29" grpId="0" animBg="1"/>
      <p:bldP spid="30" grpId="0" animBg="1"/>
      <p:bldP spid="35" grpId="0" animBg="1"/>
      <p:bldP spid="38" grpId="0"/>
      <p:bldP spid="39"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WMTOOLS" val="&lt;WMTools ver=&quot;1.0&quot;&gt;&lt;Timings time=&quot;6/25/2008 12:12:37 PM&quot;&gt;&lt;Slide id=&quot;324&quot; dur=&quot;7.4375&quot; bld=&quot;INVLD&quot;/&gt;&lt;Slide id=&quot;347&quot; dur=&quot;8.90625&quot;/&gt;&lt;Slide id=&quot;348&quot; dur=&quot;18.3125&quot;/&gt;&lt;Slide id=&quot;349&quot; dur=&quot;4.15625&quot;/&gt;&lt;Slide id=&quot;298&quot; dur=&quot;2.34375&quot;/&gt;&lt;Slide id=&quot;345&quot; dur=&quot;1.609375&quot;/&gt;&lt;Slide id=&quot;346&quot; dur=&quot;.5625&quot;/&gt;&lt;Slide id=&quot;309&quot; dur=&quot;1.15625&quot;/&gt;&lt;Slide id=&quot;346&quot; dur=&quot;25.57813&quot;/&gt;&lt;Slide id=&quot;309&quot; dur=&quot;1.234375&quot;/&gt;&lt;/Timings&gt;&lt;/WMTools&gt;"/>
</p:tagLst>
</file>

<file path=ppt/theme/theme1.xml><?xml version="1.0" encoding="utf-8"?>
<a:theme xmlns:a="http://schemas.openxmlformats.org/drawingml/2006/main" name="1_Custom Design">
  <a:themeElements>
    <a:clrScheme name="1_Custom Design 1">
      <a:dk1>
        <a:srgbClr val="000000"/>
      </a:dk1>
      <a:lt1>
        <a:srgbClr val="FFFFFF"/>
      </a:lt1>
      <a:dk2>
        <a:srgbClr val="00478E"/>
      </a:dk2>
      <a:lt2>
        <a:srgbClr val="FFCC29"/>
      </a:lt2>
      <a:accent1>
        <a:srgbClr val="FCEB98"/>
      </a:accent1>
      <a:accent2>
        <a:srgbClr val="EC773C"/>
      </a:accent2>
      <a:accent3>
        <a:srgbClr val="AAB1C6"/>
      </a:accent3>
      <a:accent4>
        <a:srgbClr val="DADADA"/>
      </a:accent4>
      <a:accent5>
        <a:srgbClr val="FDF3CA"/>
      </a:accent5>
      <a:accent6>
        <a:srgbClr val="D66B35"/>
      </a:accent6>
      <a:hlink>
        <a:srgbClr val="FFFFCC"/>
      </a:hlink>
      <a:folHlink>
        <a:srgbClr val="FFCC99"/>
      </a:folHlink>
    </a:clrScheme>
    <a:fontScheme name="1_Custom Design">
      <a:majorFont>
        <a:latin typeface="Eurostile"/>
        <a:ea typeface=""/>
        <a:cs typeface=""/>
      </a:majorFont>
      <a:minorFont>
        <a:latin typeface="Eurostil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90000"/>
          </a:lnSpc>
          <a:spcBef>
            <a:spcPct val="0"/>
          </a:spcBef>
          <a:spcAft>
            <a:spcPct val="0"/>
          </a:spcAft>
          <a:buClrTx/>
          <a:buSzTx/>
          <a:buFontTx/>
          <a:buNone/>
          <a:tabLst/>
          <a:defRPr kumimoji="0" lang="en-US" sz="4000" b="1" i="0" u="none" strike="noStrike" cap="none" normalizeH="0" baseline="0" smtClean="0">
            <a:ln>
              <a:noFill/>
            </a:ln>
            <a:solidFill>
              <a:srgbClr val="FFCC00"/>
            </a:solidFill>
            <a:effectLst/>
            <a:latin typeface="Eurostile"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90000"/>
          </a:lnSpc>
          <a:spcBef>
            <a:spcPct val="0"/>
          </a:spcBef>
          <a:spcAft>
            <a:spcPct val="0"/>
          </a:spcAft>
          <a:buClrTx/>
          <a:buSzTx/>
          <a:buFontTx/>
          <a:buNone/>
          <a:tabLst/>
          <a:defRPr kumimoji="0" lang="en-US" sz="4000" b="1" i="0" u="none" strike="noStrike" cap="none" normalizeH="0" baseline="0" smtClean="0">
            <a:ln>
              <a:noFill/>
            </a:ln>
            <a:solidFill>
              <a:srgbClr val="FFCC00"/>
            </a:solidFill>
            <a:effectLst/>
            <a:latin typeface="Eurostile" pitchFamily="34" charset="0"/>
          </a:defRPr>
        </a:defPPr>
      </a:lstStyle>
    </a:lnDef>
  </a:objectDefaults>
  <a:extraClrSchemeLst>
    <a:extraClrScheme>
      <a:clrScheme name="1_Custom Design 1">
        <a:dk1>
          <a:srgbClr val="000000"/>
        </a:dk1>
        <a:lt1>
          <a:srgbClr val="FFFFFF"/>
        </a:lt1>
        <a:dk2>
          <a:srgbClr val="00478E"/>
        </a:dk2>
        <a:lt2>
          <a:srgbClr val="FFCC29"/>
        </a:lt2>
        <a:accent1>
          <a:srgbClr val="FCEB98"/>
        </a:accent1>
        <a:accent2>
          <a:srgbClr val="EC773C"/>
        </a:accent2>
        <a:accent3>
          <a:srgbClr val="AAB1C6"/>
        </a:accent3>
        <a:accent4>
          <a:srgbClr val="DADADA"/>
        </a:accent4>
        <a:accent5>
          <a:srgbClr val="FDF3CA"/>
        </a:accent5>
        <a:accent6>
          <a:srgbClr val="D66B35"/>
        </a:accent6>
        <a:hlink>
          <a:srgbClr val="FFFFCC"/>
        </a:hlink>
        <a:folHlink>
          <a:srgbClr val="FFCC99"/>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1_Custom Design 1">
    <a:dk1>
      <a:srgbClr val="000000"/>
    </a:dk1>
    <a:lt1>
      <a:srgbClr val="FFFFFF"/>
    </a:lt1>
    <a:dk2>
      <a:srgbClr val="00478E"/>
    </a:dk2>
    <a:lt2>
      <a:srgbClr val="FFCC29"/>
    </a:lt2>
    <a:accent1>
      <a:srgbClr val="FCEB98"/>
    </a:accent1>
    <a:accent2>
      <a:srgbClr val="EC773C"/>
    </a:accent2>
    <a:accent3>
      <a:srgbClr val="AAB1C6"/>
    </a:accent3>
    <a:accent4>
      <a:srgbClr val="DADADA"/>
    </a:accent4>
    <a:accent5>
      <a:srgbClr val="FDF3CA"/>
    </a:accent5>
    <a:accent6>
      <a:srgbClr val="D66B35"/>
    </a:accent6>
    <a:hlink>
      <a:srgbClr val="FFFFCC"/>
    </a:hlink>
    <a:folHlink>
      <a:srgbClr val="FFCC99"/>
    </a:folHlink>
  </a:clrScheme>
</a:themeOverride>
</file>

<file path=docProps/app.xml><?xml version="1.0" encoding="utf-8"?>
<Properties xmlns="http://schemas.openxmlformats.org/officeDocument/2006/extended-properties" xmlns:vt="http://schemas.openxmlformats.org/officeDocument/2006/docPropsVTypes">
  <Template/>
  <TotalTime>11208</TotalTime>
  <Words>3716</Words>
  <Application>Microsoft Office PowerPoint</Application>
  <PresentationFormat>On-screen Show (4:3)</PresentationFormat>
  <Paragraphs>701</Paragraphs>
  <Slides>56</Slides>
  <Notes>20</Notes>
  <HiddenSlides>0</HiddenSlides>
  <MMClips>0</MMClips>
  <ScaleCrop>false</ScaleCrop>
  <HeadingPairs>
    <vt:vector size="4" baseType="variant">
      <vt:variant>
        <vt:lpstr>Theme</vt:lpstr>
      </vt:variant>
      <vt:variant>
        <vt:i4>1</vt:i4>
      </vt:variant>
      <vt:variant>
        <vt:lpstr>Slide Titles</vt:lpstr>
      </vt:variant>
      <vt:variant>
        <vt:i4>56</vt:i4>
      </vt:variant>
    </vt:vector>
  </HeadingPairs>
  <TitlesOfParts>
    <vt:vector size="57" baseType="lpstr">
      <vt:lpstr>1_Custom Design</vt:lpstr>
      <vt:lpstr>Module 7 Database Mirroring</vt:lpstr>
      <vt:lpstr>Overview</vt:lpstr>
      <vt:lpstr>Database Mirroring</vt:lpstr>
      <vt:lpstr>Mirroring Components</vt:lpstr>
      <vt:lpstr>Database Mirroring Configurations</vt:lpstr>
      <vt:lpstr>Common Misconceptions</vt:lpstr>
      <vt:lpstr>Synchronous Mode</vt:lpstr>
      <vt:lpstr>Asynchronous Mode</vt:lpstr>
      <vt:lpstr>Principles of Database Mirroring Synchronous, High-Protection Configuration</vt:lpstr>
      <vt:lpstr>Log in Principal and Mirror</vt:lpstr>
      <vt:lpstr>Requirements for Setup</vt:lpstr>
      <vt:lpstr>Preparing the Mirror Database</vt:lpstr>
      <vt:lpstr>Database mirroring  setup and troubleshooting</vt:lpstr>
      <vt:lpstr>Pausing and Resuming</vt:lpstr>
      <vt:lpstr>Partner Timeout</vt:lpstr>
      <vt:lpstr>Failure Detection</vt:lpstr>
      <vt:lpstr>Examples of Failures Fast</vt:lpstr>
      <vt:lpstr>Examples of Failures Not as Fast</vt:lpstr>
      <vt:lpstr>Examples of Failures Slower…</vt:lpstr>
      <vt:lpstr>Examples of Failures Either No Failover or Fast Failover</vt:lpstr>
      <vt:lpstr>Failing Over</vt:lpstr>
      <vt:lpstr>Forcing Service</vt:lpstr>
      <vt:lpstr>Mirror to Principal Switch</vt:lpstr>
      <vt:lpstr>Adding Files on the Principal</vt:lpstr>
      <vt:lpstr>Mirroring failures and failovers</vt:lpstr>
      <vt:lpstr>Losing the Mirror</vt:lpstr>
      <vt:lpstr>Losing the Principal</vt:lpstr>
      <vt:lpstr>Principal Loses Connectivity</vt:lpstr>
      <vt:lpstr>Mirror Loses Connectivity</vt:lpstr>
      <vt:lpstr>Losing the Witness</vt:lpstr>
      <vt:lpstr>High Protection: Losing the Mirror</vt:lpstr>
      <vt:lpstr>High Protection: Losing the Principal</vt:lpstr>
      <vt:lpstr>Rolling Upgrade</vt:lpstr>
      <vt:lpstr>Mirroring vs. Clustering</vt:lpstr>
      <vt:lpstr>Mirroring vs. Log Shipping</vt:lpstr>
      <vt:lpstr>Database Snapshot on a Mirror</vt:lpstr>
      <vt:lpstr>Database Snapshot on a Mirror</vt:lpstr>
      <vt:lpstr>Transparent Client Redirect</vt:lpstr>
      <vt:lpstr>Performance Implications</vt:lpstr>
      <vt:lpstr>Network Latency</vt:lpstr>
      <vt:lpstr>Monitoring</vt:lpstr>
      <vt:lpstr>Monitoring</vt:lpstr>
      <vt:lpstr>Key Performance Counters</vt:lpstr>
      <vt:lpstr>Monitoring database mirroring</vt:lpstr>
      <vt:lpstr>Automatic Page Repair</vt:lpstr>
      <vt:lpstr>Automatic Page Repair</vt:lpstr>
      <vt:lpstr>Automatic page repair</vt:lpstr>
      <vt:lpstr>Log Compression</vt:lpstr>
      <vt:lpstr>Effect of Log Compression</vt:lpstr>
      <vt:lpstr>Cost of Log Compression</vt:lpstr>
      <vt:lpstr>Fast Manual Failover</vt:lpstr>
      <vt:lpstr>Database Mirroring and Clustering</vt:lpstr>
      <vt:lpstr>Database Mirroring and Log Shipping</vt:lpstr>
      <vt:lpstr>Database Mirroring and Replication</vt:lpstr>
      <vt:lpstr>Database Mirroring Resources</vt:lpstr>
      <vt:lpstr>Review</vt:lpstr>
    </vt:vector>
  </TitlesOfParts>
  <Company>SYSolutions, Inc.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High Availability</dc:title>
  <dc:subject>Multi-Instance Technologies</dc:subject>
  <dc:creator>Kimberly L. Tripp &amp; Paul S. Randal</dc:creator>
  <dc:description>Courses written by and instructed by authorized SQLskills trainers 
http://www.SQLskills.com
Template design: SQLskills.com</dc:description>
  <cp:lastModifiedBy>Joseph I Sack</cp:lastModifiedBy>
  <cp:revision>615</cp:revision>
  <cp:lastPrinted>2012-03-10T19:06:54Z</cp:lastPrinted>
  <dcterms:created xsi:type="dcterms:W3CDTF">2004-05-26T19:38:49Z</dcterms:created>
  <dcterms:modified xsi:type="dcterms:W3CDTF">2012-08-24T01:47:02Z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urse_Name">
    <vt:lpwstr>Indexes from Every Angle</vt:lpwstr>
  </property>
</Properties>
</file>