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2"/>
  </p:notesMasterIdLst>
  <p:handoutMasterIdLst>
    <p:handoutMasterId r:id="rId53"/>
  </p:handoutMasterIdLst>
  <p:sldIdLst>
    <p:sldId id="298" r:id="rId2"/>
    <p:sldId id="338" r:id="rId3"/>
    <p:sldId id="369" r:id="rId4"/>
    <p:sldId id="370" r:id="rId5"/>
    <p:sldId id="371" r:id="rId6"/>
    <p:sldId id="372" r:id="rId7"/>
    <p:sldId id="373" r:id="rId8"/>
    <p:sldId id="375" r:id="rId9"/>
    <p:sldId id="429" r:id="rId10"/>
    <p:sldId id="425" r:id="rId11"/>
    <p:sldId id="412" r:id="rId12"/>
    <p:sldId id="386" r:id="rId13"/>
    <p:sldId id="385" r:id="rId14"/>
    <p:sldId id="388" r:id="rId15"/>
    <p:sldId id="424" r:id="rId16"/>
    <p:sldId id="378" r:id="rId17"/>
    <p:sldId id="419" r:id="rId18"/>
    <p:sldId id="379" r:id="rId19"/>
    <p:sldId id="422" r:id="rId20"/>
    <p:sldId id="380" r:id="rId21"/>
    <p:sldId id="423" r:id="rId22"/>
    <p:sldId id="381" r:id="rId23"/>
    <p:sldId id="392" r:id="rId24"/>
    <p:sldId id="411" r:id="rId25"/>
    <p:sldId id="393" r:id="rId26"/>
    <p:sldId id="394" r:id="rId27"/>
    <p:sldId id="428" r:id="rId28"/>
    <p:sldId id="408" r:id="rId29"/>
    <p:sldId id="395" r:id="rId30"/>
    <p:sldId id="399" r:id="rId31"/>
    <p:sldId id="418" r:id="rId32"/>
    <p:sldId id="397" r:id="rId33"/>
    <p:sldId id="398" r:id="rId34"/>
    <p:sldId id="414" r:id="rId35"/>
    <p:sldId id="396" r:id="rId36"/>
    <p:sldId id="435" r:id="rId37"/>
    <p:sldId id="436" r:id="rId38"/>
    <p:sldId id="431" r:id="rId39"/>
    <p:sldId id="427" r:id="rId40"/>
    <p:sldId id="382" r:id="rId41"/>
    <p:sldId id="383" r:id="rId42"/>
    <p:sldId id="384" r:id="rId43"/>
    <p:sldId id="402" r:id="rId44"/>
    <p:sldId id="416" r:id="rId45"/>
    <p:sldId id="432" r:id="rId46"/>
    <p:sldId id="433" r:id="rId47"/>
    <p:sldId id="434" r:id="rId48"/>
    <p:sldId id="405" r:id="rId49"/>
    <p:sldId id="368" r:id="rId50"/>
    <p:sldId id="426" r:id="rId51"/>
  </p:sldIdLst>
  <p:sldSz cx="9144000" cy="6858000" type="screen4x3"/>
  <p:notesSz cx="7315200" cy="9601200"/>
  <p:custDataLst>
    <p:tags r:id="rId54"/>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327" autoAdjust="0"/>
    <p:restoredTop sz="94662" autoAdjust="0"/>
  </p:normalViewPr>
  <p:slideViewPr>
    <p:cSldViewPr snapToGrid="0">
      <p:cViewPr>
        <p:scale>
          <a:sx n="131" d="100"/>
          <a:sy n="131" d="100"/>
        </p:scale>
        <p:origin x="-960" y="36"/>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4020" y="-76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608"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p>
          <a:p>
            <a:pPr>
              <a:defRPr/>
            </a:pPr>
            <a:r>
              <a:rPr lang="en-US" b="0" dirty="0" smtClean="0">
                <a:latin typeface="Calibri" pitchFamily="34" charset="0"/>
              </a:rPr>
              <a:t>Page </a:t>
            </a:r>
            <a:fld id="{726231B1-EC7A-4FC1-96E9-E3A5007216C4}" type="slidenum">
              <a:rPr lang="en-US" b="0">
                <a:latin typeface="Calibri" pitchFamily="34" charset="0"/>
              </a:rPr>
              <a:pPr>
                <a:defRPr/>
              </a:pPr>
              <a:t>‹#›</a:t>
            </a:fld>
            <a:endParaRPr lang="en-US" b="0" dirty="0">
              <a:latin typeface="Calibri" pitchFamily="34" charset="0"/>
            </a:endParaRPr>
          </a:p>
        </p:txBody>
      </p:sp>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Tree>
    <p:extLst>
      <p:ext uri="{BB962C8B-B14F-4D97-AF65-F5344CB8AC3E}">
        <p14:creationId xmlns:p14="http://schemas.microsoft.com/office/powerpoint/2010/main" val="31581980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2413534321"/>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39</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 Kimberly L. Tripp</a:t>
            </a:r>
            <a:br>
              <a:rPr lang="en-US" smtClean="0"/>
            </a:br>
            <a:r>
              <a:rPr lang="en-US" smtClean="0"/>
              <a:t>SYSolutions, Inc. All rights reserved.</a:t>
            </a:r>
            <a:endParaRPr lang="en-US"/>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1443" name="Rectangle 13"/>
          <p:cNvSpPr>
            <a:spLocks noGrp="1" noChangeArrowheads="1"/>
          </p:cNvSpPr>
          <p:nvPr>
            <p:ph type="sldNum" sz="quarter" idx="5"/>
          </p:nvPr>
        </p:nvSpPr>
        <p:spPr>
          <a:noFill/>
        </p:spPr>
        <p:txBody>
          <a:bodyPr/>
          <a:lstStyle/>
          <a:p>
            <a:fld id="{C87C2E98-7E6F-40EF-8470-E2D4ABD59C36}" type="slidenum">
              <a:rPr lang="en-US" smtClean="0"/>
              <a:pPr/>
              <a:t>10</a:t>
            </a:fld>
            <a:endParaRPr lang="en-US" smtClean="0"/>
          </a:p>
        </p:txBody>
      </p:sp>
      <p:sp>
        <p:nvSpPr>
          <p:cNvPr id="61444" name="Rectangle 2"/>
          <p:cNvSpPr>
            <a:spLocks noGrp="1" noRot="1" noChangeAspect="1" noChangeArrowheads="1" noTextEdit="1"/>
          </p:cNvSpPr>
          <p:nvPr>
            <p:ph type="sldImg"/>
          </p:nvPr>
        </p:nvSpPr>
        <p:spPr>
          <a:ln/>
        </p:spPr>
      </p:sp>
      <p:sp>
        <p:nvSpPr>
          <p:cNvPr id="61445" name="Rectangle 3"/>
          <p:cNvSpPr>
            <a:spLocks noGrp="1" noChangeArrowheads="1"/>
          </p:cNvSpPr>
          <p:nvPr>
            <p:ph type="body" idx="1"/>
          </p:nvPr>
        </p:nvSpPr>
        <p:spPr>
          <a:xfrm>
            <a:off x="974035" y="4561227"/>
            <a:ext cx="5367130" cy="4318573"/>
          </a:xfrm>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11</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24</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27</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Kimberly L. Tripp</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2D6E61B5-2626-41F5-B7D2-D64C8E2A41A0}" type="slidenum">
              <a:rPr lang="en-US"/>
              <a:pPr/>
              <a:t>29</a:t>
            </a:fld>
            <a:endParaRPr lang="en-US"/>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a:xfrm>
            <a:off x="974035" y="4561226"/>
            <a:ext cx="5367130" cy="4318573"/>
          </a:xfrm>
        </p:spPr>
        <p:txBody>
          <a:bodyPr/>
          <a:lstStyle/>
          <a:p>
            <a:r>
              <a:rPr lang="en-US"/>
              <a:t>Also mention third-party tools.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31</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37</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400">
                <a:latin typeface="Calibri" pitchFamily="34" charset="0"/>
              </a:defRPr>
            </a:lvl1pPr>
            <a:lvl2pPr>
              <a:buClr>
                <a:schemeClr val="accent2">
                  <a:lumMod val="75000"/>
                </a:schemeClr>
              </a:buClr>
              <a:defRPr sz="2000">
                <a:latin typeface="Calibri" pitchFamily="34" charset="0"/>
              </a:defRPr>
            </a:lvl2pPr>
            <a:lvl3pPr>
              <a:buClr>
                <a:schemeClr val="accent2">
                  <a:lumMod val="75000"/>
                </a:schemeClr>
              </a:buClr>
              <a:defRPr sz="1800">
                <a:latin typeface="Calibri" pitchFamily="34" charset="0"/>
              </a:defRPr>
            </a:lvl3pPr>
            <a:lvl4pPr>
              <a:buClr>
                <a:schemeClr val="accent2">
                  <a:lumMod val="75000"/>
                </a:schemeClr>
              </a:buClr>
              <a:defRPr sz="1600">
                <a:latin typeface="Calibri" pitchFamily="34" charset="0"/>
              </a:defRPr>
            </a:lvl4pPr>
            <a:lvl5pPr>
              <a:buClr>
                <a:schemeClr val="accent2">
                  <a:lumMod val="75000"/>
                </a:schemeClr>
              </a:buClr>
              <a:defRPr sz="16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auto">
          <a:xfrm>
            <a:off x="0" y="0"/>
            <a:ext cx="9144000" cy="1219200"/>
          </a:xfrm>
          <a:prstGeom prst="rect">
            <a:avLst/>
          </a:prstGeom>
          <a:solidFill>
            <a:schemeClr val="tx1"/>
          </a:solidFill>
        </p:spPr>
        <p:txBody>
          <a:bodyPr rtlCol="0" anchor="ctr" anchorCtr="0"/>
          <a:lstStyle>
            <a:lvl1pPr algn="ctr">
              <a:lnSpc>
                <a:spcPct val="90000"/>
              </a:lnSpc>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5"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SQLskills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6"/>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6"/>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6"/>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6"/>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tinyurl.com/6ykdrnf" TargetMode="External"/><Relationship Id="rId2" Type="http://schemas.openxmlformats.org/officeDocument/2006/relationships/hyperlink" Target="http://technet.microsoft.com/en-us/magazine/ee677581.aspx" TargetMode="External"/><Relationship Id="rId1" Type="http://schemas.openxmlformats.org/officeDocument/2006/relationships/slideLayout" Target="../slideLayouts/slideLayout2.xml"/><Relationship Id="rId4" Type="http://schemas.openxmlformats.org/officeDocument/2006/relationships/hyperlink" Target="http://www.sqlskills.com/blogs/paul/category/BackupRestore.aspx"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2308324"/>
          </a:xfrm>
        </p:spPr>
        <p:txBody>
          <a:bodyPr anchor="t"/>
          <a:lstStyle/>
          <a:p>
            <a:pPr eaLnBrk="1" hangingPunct="1">
              <a:defRPr/>
            </a:pPr>
            <a:r>
              <a:rPr lang="en-US" sz="4000" smtClean="0">
                <a:solidFill>
                  <a:schemeClr val="accent1"/>
                </a:solidFill>
              </a:rPr>
              <a:t>Module 4</a:t>
            </a:r>
            <a:r>
              <a:rPr lang="en-US" dirty="0" smtClean="0"/>
              <a:t/>
            </a:r>
            <a:br>
              <a:rPr lang="en-US" dirty="0" smtClean="0"/>
            </a:br>
            <a:r>
              <a:rPr lang="en-US" sz="6000" dirty="0" smtClean="0"/>
              <a:t>Restore Internals and Procedures</a:t>
            </a:r>
            <a:endParaRPr lang="en-US" sz="3200" dirty="0" smtClean="0">
              <a:solidFill>
                <a:srgbClr val="FCEB98"/>
              </a:solidFill>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516" name="Rectangle 108"/>
          <p:cNvSpPr>
            <a:spLocks noGrp="1" noChangeAspect="1" noChangeArrowheads="1"/>
          </p:cNvSpPr>
          <p:nvPr>
            <p:ph type="title"/>
          </p:nvPr>
        </p:nvSpPr>
        <p:spPr/>
        <p:txBody>
          <a:bodyPr/>
          <a:lstStyle/>
          <a:p>
            <a:r>
              <a:rPr lang="en-US" dirty="0" smtClean="0"/>
              <a:t>Restoring from Multi-File Backups</a:t>
            </a:r>
          </a:p>
        </p:txBody>
      </p:sp>
      <p:grpSp>
        <p:nvGrpSpPr>
          <p:cNvPr id="2" name="Group 36"/>
          <p:cNvGrpSpPr>
            <a:grpSpLocks/>
          </p:cNvGrpSpPr>
          <p:nvPr/>
        </p:nvGrpSpPr>
        <p:grpSpPr bwMode="auto">
          <a:xfrm>
            <a:off x="5071520" y="1621838"/>
            <a:ext cx="2286000" cy="1335088"/>
            <a:chOff x="624" y="720"/>
            <a:chExt cx="1440" cy="841"/>
          </a:xfrm>
        </p:grpSpPr>
        <p:sp>
          <p:nvSpPr>
            <p:cNvPr id="6229" name="AutoShape 37"/>
            <p:cNvSpPr>
              <a:spLocks noChangeArrowheads="1"/>
            </p:cNvSpPr>
            <p:nvPr/>
          </p:nvSpPr>
          <p:spPr bwMode="auto">
            <a:xfrm>
              <a:off x="624" y="720"/>
              <a:ext cx="1440" cy="841"/>
            </a:xfrm>
            <a:prstGeom prst="can">
              <a:avLst>
                <a:gd name="adj" fmla="val 31102"/>
              </a:avLst>
            </a:prstGeom>
            <a:gradFill rotWithShape="0">
              <a:gsLst>
                <a:gs pos="0">
                  <a:srgbClr val="008080"/>
                </a:gs>
                <a:gs pos="50000">
                  <a:srgbClr val="33CCCC"/>
                </a:gs>
                <a:gs pos="100000">
                  <a:srgbClr val="008080"/>
                </a:gs>
              </a:gsLst>
              <a:lin ang="0" scaled="1"/>
            </a:gradFill>
            <a:ln w="12700" cap="rnd">
              <a:solidFill>
                <a:srgbClr val="000000"/>
              </a:solidFill>
              <a:round/>
              <a:headEnd/>
              <a:tailEnd/>
            </a:ln>
          </p:spPr>
          <p:txBody>
            <a:bodyPr/>
            <a:lstStyle/>
            <a:p>
              <a:endParaRPr lang="en-US"/>
            </a:p>
          </p:txBody>
        </p:sp>
        <p:grpSp>
          <p:nvGrpSpPr>
            <p:cNvPr id="3" name="Group 38"/>
            <p:cNvGrpSpPr>
              <a:grpSpLocks/>
            </p:cNvGrpSpPr>
            <p:nvPr/>
          </p:nvGrpSpPr>
          <p:grpSpPr bwMode="auto">
            <a:xfrm>
              <a:off x="774" y="1072"/>
              <a:ext cx="1140" cy="361"/>
              <a:chOff x="744" y="1008"/>
              <a:chExt cx="912" cy="288"/>
            </a:xfrm>
          </p:grpSpPr>
          <p:sp>
            <p:nvSpPr>
              <p:cNvPr id="6232" name="Freeform 39"/>
              <p:cNvSpPr>
                <a:spLocks/>
              </p:cNvSpPr>
              <p:nvPr/>
            </p:nvSpPr>
            <p:spPr bwMode="auto">
              <a:xfrm>
                <a:off x="744" y="1008"/>
                <a:ext cx="912" cy="288"/>
              </a:xfrm>
              <a:custGeom>
                <a:avLst/>
                <a:gdLst>
                  <a:gd name="T0" fmla="*/ 0 w 912"/>
                  <a:gd name="T1" fmla="*/ 288 h 288"/>
                  <a:gd name="T2" fmla="*/ 0 w 912"/>
                  <a:gd name="T3" fmla="*/ 0 h 288"/>
                  <a:gd name="T4" fmla="*/ 912 w 912"/>
                  <a:gd name="T5" fmla="*/ 0 h 288"/>
                  <a:gd name="T6" fmla="*/ 0 60000 65536"/>
                  <a:gd name="T7" fmla="*/ 0 60000 65536"/>
                  <a:gd name="T8" fmla="*/ 0 60000 65536"/>
                  <a:gd name="T9" fmla="*/ 0 w 912"/>
                  <a:gd name="T10" fmla="*/ 0 h 288"/>
                  <a:gd name="T11" fmla="*/ 912 w 912"/>
                  <a:gd name="T12" fmla="*/ 288 h 288"/>
                </a:gdLst>
                <a:ahLst/>
                <a:cxnLst>
                  <a:cxn ang="T6">
                    <a:pos x="T0" y="T1"/>
                  </a:cxn>
                  <a:cxn ang="T7">
                    <a:pos x="T2" y="T3"/>
                  </a:cxn>
                  <a:cxn ang="T8">
                    <a:pos x="T4" y="T5"/>
                  </a:cxn>
                </a:cxnLst>
                <a:rect l="T9" t="T10" r="T11" b="T12"/>
                <a:pathLst>
                  <a:path w="912" h="288">
                    <a:moveTo>
                      <a:pt x="0" y="288"/>
                    </a:moveTo>
                    <a:lnTo>
                      <a:pt x="0" y="0"/>
                    </a:lnTo>
                    <a:lnTo>
                      <a:pt x="912" y="0"/>
                    </a:lnTo>
                  </a:path>
                </a:pathLst>
              </a:custGeom>
              <a:noFill/>
              <a:ln w="9525">
                <a:solidFill>
                  <a:schemeClr val="tx1"/>
                </a:solidFill>
                <a:round/>
                <a:headEnd/>
                <a:tailEnd/>
              </a:ln>
            </p:spPr>
            <p:txBody>
              <a:bodyPr wrap="none" anchor="ctr"/>
              <a:lstStyle/>
              <a:p>
                <a:endParaRPr lang="en-US"/>
              </a:p>
            </p:txBody>
          </p:sp>
          <p:sp>
            <p:nvSpPr>
              <p:cNvPr id="6233" name="Freeform 40"/>
              <p:cNvSpPr>
                <a:spLocks/>
              </p:cNvSpPr>
              <p:nvPr/>
            </p:nvSpPr>
            <p:spPr bwMode="auto">
              <a:xfrm flipH="1" flipV="1">
                <a:off x="744" y="1008"/>
                <a:ext cx="912" cy="288"/>
              </a:xfrm>
              <a:custGeom>
                <a:avLst/>
                <a:gdLst>
                  <a:gd name="T0" fmla="*/ 0 w 912"/>
                  <a:gd name="T1" fmla="*/ 288 h 288"/>
                  <a:gd name="T2" fmla="*/ 0 w 912"/>
                  <a:gd name="T3" fmla="*/ 0 h 288"/>
                  <a:gd name="T4" fmla="*/ 912 w 912"/>
                  <a:gd name="T5" fmla="*/ 0 h 288"/>
                  <a:gd name="T6" fmla="*/ 0 60000 65536"/>
                  <a:gd name="T7" fmla="*/ 0 60000 65536"/>
                  <a:gd name="T8" fmla="*/ 0 60000 65536"/>
                  <a:gd name="T9" fmla="*/ 0 w 912"/>
                  <a:gd name="T10" fmla="*/ 0 h 288"/>
                  <a:gd name="T11" fmla="*/ 912 w 912"/>
                  <a:gd name="T12" fmla="*/ 288 h 288"/>
                </a:gdLst>
                <a:ahLst/>
                <a:cxnLst>
                  <a:cxn ang="T6">
                    <a:pos x="T0" y="T1"/>
                  </a:cxn>
                  <a:cxn ang="T7">
                    <a:pos x="T2" y="T3"/>
                  </a:cxn>
                  <a:cxn ang="T8">
                    <a:pos x="T4" y="T5"/>
                  </a:cxn>
                </a:cxnLst>
                <a:rect l="T9" t="T10" r="T11" b="T12"/>
                <a:pathLst>
                  <a:path w="912" h="288">
                    <a:moveTo>
                      <a:pt x="0" y="288"/>
                    </a:moveTo>
                    <a:lnTo>
                      <a:pt x="0" y="0"/>
                    </a:lnTo>
                    <a:lnTo>
                      <a:pt x="912" y="0"/>
                    </a:lnTo>
                  </a:path>
                </a:pathLst>
              </a:custGeom>
              <a:noFill/>
              <a:ln w="9525">
                <a:solidFill>
                  <a:schemeClr val="bg1"/>
                </a:solidFill>
                <a:round/>
                <a:headEnd/>
                <a:tailEnd/>
              </a:ln>
            </p:spPr>
            <p:txBody>
              <a:bodyPr wrap="none" anchor="ctr"/>
              <a:lstStyle/>
              <a:p>
                <a:endParaRPr lang="en-US"/>
              </a:p>
            </p:txBody>
          </p:sp>
        </p:grpSp>
        <p:sp>
          <p:nvSpPr>
            <p:cNvPr id="401449" name="Text Box 41"/>
            <p:cNvSpPr txBox="1">
              <a:spLocks noChangeArrowheads="1"/>
            </p:cNvSpPr>
            <p:nvPr/>
          </p:nvSpPr>
          <p:spPr bwMode="auto">
            <a:xfrm>
              <a:off x="856" y="1108"/>
              <a:ext cx="976" cy="288"/>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lgn="ctr" eaLnBrk="0" hangingPunct="0">
                <a:lnSpc>
                  <a:spcPct val="100000"/>
                </a:lnSpc>
                <a:defRPr/>
              </a:pPr>
              <a:r>
                <a:rPr lang="en-US" sz="2400">
                  <a:solidFill>
                    <a:schemeClr val="bg1"/>
                  </a:solidFill>
                  <a:latin typeface="Arial Narrow" pitchFamily="34" charset="0"/>
                </a:rPr>
                <a:t>Database A</a:t>
              </a:r>
            </a:p>
          </p:txBody>
        </p:sp>
      </p:grpSp>
      <p:sp>
        <p:nvSpPr>
          <p:cNvPr id="401462" name="AutoShape 54"/>
          <p:cNvSpPr>
            <a:spLocks noChangeArrowheads="1"/>
          </p:cNvSpPr>
          <p:nvPr/>
        </p:nvSpPr>
        <p:spPr bwMode="auto">
          <a:xfrm rot="1891211">
            <a:off x="5260160" y="2520255"/>
            <a:ext cx="304800" cy="2147887"/>
          </a:xfrm>
          <a:prstGeom prst="downArrow">
            <a:avLst>
              <a:gd name="adj1" fmla="val 55454"/>
              <a:gd name="adj2" fmla="val 150660"/>
            </a:avLst>
          </a:prstGeom>
          <a:solidFill>
            <a:schemeClr val="bg1">
              <a:lumMod val="40000"/>
              <a:lumOff val="60000"/>
            </a:schemeClr>
          </a:solidFill>
          <a:ln w="12700" cap="rnd">
            <a:solidFill>
              <a:srgbClr val="000000"/>
            </a:solidFill>
            <a:miter lim="800000"/>
            <a:headEnd/>
            <a:tailEnd/>
          </a:ln>
          <a:effectLst/>
        </p:spPr>
        <p:txBody>
          <a:bodyPr/>
          <a:lstStyle/>
          <a:p>
            <a:pPr>
              <a:defRPr/>
            </a:pPr>
            <a:endParaRPr lang="en-US"/>
          </a:p>
        </p:txBody>
      </p:sp>
      <p:sp>
        <p:nvSpPr>
          <p:cNvPr id="401477" name="AutoShape 69"/>
          <p:cNvSpPr>
            <a:spLocks noChangeArrowheads="1"/>
          </p:cNvSpPr>
          <p:nvPr/>
        </p:nvSpPr>
        <p:spPr bwMode="auto">
          <a:xfrm rot="19708789" flipH="1">
            <a:off x="7008051" y="2461789"/>
            <a:ext cx="304800" cy="2147887"/>
          </a:xfrm>
          <a:prstGeom prst="downArrow">
            <a:avLst>
              <a:gd name="adj1" fmla="val 55454"/>
              <a:gd name="adj2" fmla="val 150660"/>
            </a:avLst>
          </a:prstGeom>
          <a:solidFill>
            <a:schemeClr val="bg1">
              <a:lumMod val="40000"/>
              <a:lumOff val="60000"/>
            </a:schemeClr>
          </a:solidFill>
          <a:ln w="12700" cap="rnd">
            <a:solidFill>
              <a:srgbClr val="000000"/>
            </a:solidFill>
            <a:miter lim="800000"/>
            <a:headEnd/>
            <a:tailEnd/>
          </a:ln>
          <a:effectLst/>
        </p:spPr>
        <p:txBody>
          <a:bodyPr/>
          <a:lstStyle/>
          <a:p>
            <a:pPr>
              <a:defRPr/>
            </a:pPr>
            <a:endParaRPr lang="en-US"/>
          </a:p>
        </p:txBody>
      </p:sp>
      <p:sp>
        <p:nvSpPr>
          <p:cNvPr id="401478" name="AutoShape 70"/>
          <p:cNvSpPr>
            <a:spLocks noChangeArrowheads="1"/>
          </p:cNvSpPr>
          <p:nvPr/>
        </p:nvSpPr>
        <p:spPr bwMode="auto">
          <a:xfrm>
            <a:off x="6193499" y="2423526"/>
            <a:ext cx="304800" cy="2133600"/>
          </a:xfrm>
          <a:prstGeom prst="downArrow">
            <a:avLst>
              <a:gd name="adj1" fmla="val 54167"/>
              <a:gd name="adj2" fmla="val 152088"/>
            </a:avLst>
          </a:prstGeom>
          <a:solidFill>
            <a:schemeClr val="bg1">
              <a:lumMod val="40000"/>
              <a:lumOff val="60000"/>
            </a:schemeClr>
          </a:solidFill>
          <a:ln w="12700" cap="rnd">
            <a:solidFill>
              <a:srgbClr val="000000"/>
            </a:solidFill>
            <a:miter lim="800000"/>
            <a:headEnd/>
            <a:tailEnd/>
          </a:ln>
          <a:effectLst/>
        </p:spPr>
        <p:txBody>
          <a:bodyPr/>
          <a:lstStyle/>
          <a:p>
            <a:pPr>
              <a:defRPr/>
            </a:pPr>
            <a:endParaRPr lang="en-US"/>
          </a:p>
        </p:txBody>
      </p:sp>
      <p:sp>
        <p:nvSpPr>
          <p:cNvPr id="401479" name="AutoShape 71"/>
          <p:cNvSpPr>
            <a:spLocks noChangeArrowheads="1"/>
          </p:cNvSpPr>
          <p:nvPr/>
        </p:nvSpPr>
        <p:spPr bwMode="auto">
          <a:xfrm>
            <a:off x="5071520" y="1621838"/>
            <a:ext cx="2286000" cy="1335088"/>
          </a:xfrm>
          <a:prstGeom prst="can">
            <a:avLst>
              <a:gd name="adj" fmla="val 31102"/>
            </a:avLst>
          </a:prstGeom>
          <a:solidFill>
            <a:schemeClr val="tx2">
              <a:lumMod val="50000"/>
            </a:schemeClr>
          </a:solidFill>
          <a:ln w="12700" cap="rnd">
            <a:solidFill>
              <a:srgbClr val="000000"/>
            </a:solidFill>
            <a:round/>
            <a:headEnd/>
            <a:tailEnd/>
          </a:ln>
          <a:effectLst/>
        </p:spPr>
        <p:txBody>
          <a:bodyPr/>
          <a:lstStyle/>
          <a:p>
            <a:pPr>
              <a:defRPr/>
            </a:pPr>
            <a:endParaRPr lang="en-US"/>
          </a:p>
        </p:txBody>
      </p:sp>
      <p:sp>
        <p:nvSpPr>
          <p:cNvPr id="401483" name="Text Box 75"/>
          <p:cNvSpPr txBox="1">
            <a:spLocks noChangeArrowheads="1"/>
          </p:cNvSpPr>
          <p:nvPr/>
        </p:nvSpPr>
        <p:spPr bwMode="auto">
          <a:xfrm>
            <a:off x="5384485" y="2237788"/>
            <a:ext cx="1635897" cy="461665"/>
          </a:xfrm>
          <a:prstGeom prst="rect">
            <a:avLst/>
          </a:prstGeom>
          <a:noFill/>
          <a:ln w="9525">
            <a:noFill/>
            <a:miter lim="800000"/>
            <a:headEnd/>
            <a:tailEnd/>
          </a:ln>
          <a:effectLst/>
        </p:spPr>
        <p:txBody>
          <a:bodyPr wrap="none">
            <a:spAutoFit/>
          </a:bodyPr>
          <a:lstStyle/>
          <a:p>
            <a:pPr algn="ctr" eaLnBrk="0" hangingPunct="0">
              <a:lnSpc>
                <a:spcPct val="100000"/>
              </a:lnSpc>
              <a:defRPr/>
            </a:pPr>
            <a:r>
              <a:rPr lang="en-US" sz="2400" b="1" dirty="0" smtClean="0">
                <a:solidFill>
                  <a:schemeClr val="bg2"/>
                </a:solidFill>
                <a:latin typeface="Calibri" pitchFamily="34" charset="0"/>
                <a:cs typeface="Calibri" pitchFamily="34" charset="0"/>
              </a:rPr>
              <a:t>Database </a:t>
            </a:r>
            <a:r>
              <a:rPr lang="en-US" sz="2400" b="1" dirty="0">
                <a:solidFill>
                  <a:schemeClr val="bg2"/>
                </a:solidFill>
                <a:latin typeface="Calibri" pitchFamily="34" charset="0"/>
                <a:cs typeface="Calibri" pitchFamily="34" charset="0"/>
              </a:rPr>
              <a:t>A</a:t>
            </a:r>
          </a:p>
        </p:txBody>
      </p:sp>
      <p:grpSp>
        <p:nvGrpSpPr>
          <p:cNvPr id="4" name="Group 114"/>
          <p:cNvGrpSpPr/>
          <p:nvPr/>
        </p:nvGrpSpPr>
        <p:grpSpPr>
          <a:xfrm>
            <a:off x="5428778" y="4413485"/>
            <a:ext cx="1429459" cy="1449551"/>
            <a:chOff x="4388018" y="4123559"/>
            <a:chExt cx="1429459" cy="1449551"/>
          </a:xfrm>
        </p:grpSpPr>
        <p:grpSp>
          <p:nvGrpSpPr>
            <p:cNvPr id="5" name="Group 105"/>
            <p:cNvGrpSpPr/>
            <p:nvPr/>
          </p:nvGrpSpPr>
          <p:grpSpPr>
            <a:xfrm>
              <a:off x="4388018" y="4123559"/>
              <a:ext cx="1429458" cy="1449551"/>
              <a:chOff x="459761" y="1149131"/>
              <a:chExt cx="1589756" cy="1449551"/>
            </a:xfrm>
          </p:grpSpPr>
          <p:sp>
            <p:nvSpPr>
              <p:cNvPr id="107"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3600">
                  <a:solidFill>
                    <a:schemeClr val="bg2"/>
                  </a:solidFill>
                  <a:latin typeface="Calibri" pitchFamily="34" charset="0"/>
                  <a:cs typeface="Calibri" pitchFamily="34" charset="0"/>
                </a:endParaRPr>
              </a:p>
            </p:txBody>
          </p:sp>
          <p:sp>
            <p:nvSpPr>
              <p:cNvPr id="108"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2</a:t>
                </a:r>
                <a:endParaRPr lang="en-US" sz="1400" b="0" dirty="0">
                  <a:solidFill>
                    <a:schemeClr val="bg2"/>
                  </a:solidFill>
                  <a:latin typeface="Calibri" pitchFamily="34" charset="0"/>
                  <a:cs typeface="Calibri" pitchFamily="34" charset="0"/>
                </a:endParaRPr>
              </a:p>
            </p:txBody>
          </p:sp>
        </p:grpSp>
        <p:sp>
          <p:nvSpPr>
            <p:cNvPr id="401486"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800" dirty="0">
                <a:solidFill>
                  <a:schemeClr val="bg2"/>
                </a:solidFill>
                <a:latin typeface="Calibri" pitchFamily="34" charset="0"/>
                <a:cs typeface="Calibri" pitchFamily="34" charset="0"/>
              </a:endParaRPr>
            </a:p>
          </p:txBody>
        </p:sp>
        <p:sp>
          <p:nvSpPr>
            <p:cNvPr id="401490"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401501"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401505"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800" dirty="0">
                <a:solidFill>
                  <a:schemeClr val="bg2"/>
                </a:solidFill>
                <a:latin typeface="Calibri" pitchFamily="34" charset="0"/>
                <a:cs typeface="Calibri" pitchFamily="34" charset="0"/>
              </a:endParaRPr>
            </a:p>
          </p:txBody>
        </p:sp>
      </p:grpSp>
      <p:sp>
        <p:nvSpPr>
          <p:cNvPr id="6189" name="Text Box 102"/>
          <p:cNvSpPr txBox="1">
            <a:spLocks noChangeArrowheads="1"/>
          </p:cNvSpPr>
          <p:nvPr/>
        </p:nvSpPr>
        <p:spPr bwMode="auto">
          <a:xfrm>
            <a:off x="2623894" y="4642907"/>
            <a:ext cx="1210145" cy="1200329"/>
          </a:xfrm>
          <a:prstGeom prst="rect">
            <a:avLst/>
          </a:prstGeom>
          <a:noFill/>
          <a:ln w="9525">
            <a:noFill/>
            <a:miter lim="800000"/>
            <a:headEnd/>
            <a:tailEnd/>
          </a:ln>
        </p:spPr>
        <p:txBody>
          <a:bodyPr>
            <a:spAutoFit/>
          </a:bodyPr>
          <a:lstStyle/>
          <a:p>
            <a:pPr eaLnBrk="0" hangingPunct="0">
              <a:lnSpc>
                <a:spcPct val="100000"/>
              </a:lnSpc>
            </a:pPr>
            <a:r>
              <a:rPr lang="en-US" sz="1800" dirty="0" smtClean="0">
                <a:solidFill>
                  <a:schemeClr val="tx1"/>
                </a:solidFill>
                <a:latin typeface="Calibri" pitchFamily="34" charset="0"/>
                <a:cs typeface="Calibri" pitchFamily="34" charset="0"/>
              </a:rPr>
              <a:t>Position 1</a:t>
            </a:r>
            <a:endParaRPr lang="en-US" sz="1800" dirty="0">
              <a:solidFill>
                <a:schemeClr val="tx1"/>
              </a:solidFill>
              <a:latin typeface="Calibri" pitchFamily="34" charset="0"/>
              <a:cs typeface="Calibri" pitchFamily="34" charset="0"/>
            </a:endParaRPr>
          </a:p>
          <a:p>
            <a:pPr eaLnBrk="0" hangingPunct="0">
              <a:lnSpc>
                <a:spcPct val="100000"/>
              </a:lnSpc>
            </a:pPr>
            <a:r>
              <a:rPr lang="en-US" sz="1800" dirty="0" smtClean="0">
                <a:solidFill>
                  <a:schemeClr val="tx1"/>
                </a:solidFill>
                <a:latin typeface="Calibri" pitchFamily="34" charset="0"/>
                <a:cs typeface="Calibri" pitchFamily="34" charset="0"/>
              </a:rPr>
              <a:t>Position </a:t>
            </a:r>
            <a:r>
              <a:rPr lang="en-US" sz="1800" dirty="0">
                <a:solidFill>
                  <a:schemeClr val="tx1"/>
                </a:solidFill>
                <a:latin typeface="Calibri" pitchFamily="34" charset="0"/>
                <a:cs typeface="Calibri" pitchFamily="34" charset="0"/>
              </a:rPr>
              <a:t>2</a:t>
            </a:r>
          </a:p>
          <a:p>
            <a:pPr eaLnBrk="0" hangingPunct="0">
              <a:lnSpc>
                <a:spcPct val="100000"/>
              </a:lnSpc>
            </a:pPr>
            <a:r>
              <a:rPr lang="en-US" sz="1800" dirty="0" smtClean="0">
                <a:solidFill>
                  <a:schemeClr val="tx1"/>
                </a:solidFill>
                <a:latin typeface="Calibri" pitchFamily="34" charset="0"/>
                <a:cs typeface="Calibri" pitchFamily="34" charset="0"/>
              </a:rPr>
              <a:t>Position </a:t>
            </a:r>
            <a:r>
              <a:rPr lang="en-US" sz="1800" dirty="0">
                <a:solidFill>
                  <a:schemeClr val="tx1"/>
                </a:solidFill>
                <a:latin typeface="Calibri" pitchFamily="34" charset="0"/>
                <a:cs typeface="Calibri" pitchFamily="34" charset="0"/>
              </a:rPr>
              <a:t>3</a:t>
            </a:r>
          </a:p>
          <a:p>
            <a:pPr eaLnBrk="0" hangingPunct="0">
              <a:lnSpc>
                <a:spcPct val="100000"/>
              </a:lnSpc>
            </a:pPr>
            <a:r>
              <a:rPr lang="en-US" sz="1800" dirty="0" smtClean="0">
                <a:solidFill>
                  <a:schemeClr val="tx1"/>
                </a:solidFill>
                <a:latin typeface="Calibri" pitchFamily="34" charset="0"/>
                <a:cs typeface="Calibri" pitchFamily="34" charset="0"/>
              </a:rPr>
              <a:t>Position 4</a:t>
            </a:r>
            <a:endParaRPr lang="en-US" sz="2000" dirty="0">
              <a:solidFill>
                <a:schemeClr val="tx1"/>
              </a:solidFill>
              <a:latin typeface="Calibri" pitchFamily="34" charset="0"/>
              <a:cs typeface="Calibri" pitchFamily="34" charset="0"/>
            </a:endParaRPr>
          </a:p>
        </p:txBody>
      </p:sp>
      <p:grpSp>
        <p:nvGrpSpPr>
          <p:cNvPr id="6" name="Group 115"/>
          <p:cNvGrpSpPr/>
          <p:nvPr/>
        </p:nvGrpSpPr>
        <p:grpSpPr>
          <a:xfrm>
            <a:off x="6905479" y="4416113"/>
            <a:ext cx="1429459" cy="1449551"/>
            <a:chOff x="4388018" y="4123559"/>
            <a:chExt cx="1429459" cy="1449551"/>
          </a:xfrm>
        </p:grpSpPr>
        <p:grpSp>
          <p:nvGrpSpPr>
            <p:cNvPr id="7" name="Group 105"/>
            <p:cNvGrpSpPr/>
            <p:nvPr/>
          </p:nvGrpSpPr>
          <p:grpSpPr>
            <a:xfrm>
              <a:off x="4388018" y="4123559"/>
              <a:ext cx="1429458" cy="1449551"/>
              <a:chOff x="459761" y="1149131"/>
              <a:chExt cx="1589756" cy="1449551"/>
            </a:xfrm>
          </p:grpSpPr>
          <p:sp>
            <p:nvSpPr>
              <p:cNvPr id="122"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3600">
                  <a:solidFill>
                    <a:schemeClr val="bg2"/>
                  </a:solidFill>
                  <a:latin typeface="Calibri" pitchFamily="34" charset="0"/>
                  <a:cs typeface="Calibri" pitchFamily="34" charset="0"/>
                </a:endParaRPr>
              </a:p>
            </p:txBody>
          </p:sp>
          <p:sp>
            <p:nvSpPr>
              <p:cNvPr id="123"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3</a:t>
                </a:r>
                <a:endParaRPr lang="en-US" sz="1400" b="0" dirty="0">
                  <a:solidFill>
                    <a:schemeClr val="bg2"/>
                  </a:solidFill>
                  <a:latin typeface="Calibri" pitchFamily="34" charset="0"/>
                  <a:cs typeface="Calibri" pitchFamily="34" charset="0"/>
                </a:endParaRPr>
              </a:p>
            </p:txBody>
          </p:sp>
        </p:grpSp>
        <p:sp>
          <p:nvSpPr>
            <p:cNvPr id="118"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800" dirty="0">
                <a:solidFill>
                  <a:schemeClr val="bg2"/>
                </a:solidFill>
                <a:latin typeface="Calibri" pitchFamily="34" charset="0"/>
                <a:cs typeface="Calibri" pitchFamily="34" charset="0"/>
              </a:endParaRPr>
            </a:p>
          </p:txBody>
        </p:sp>
        <p:sp>
          <p:nvSpPr>
            <p:cNvPr id="119"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120"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121"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800" dirty="0">
                <a:solidFill>
                  <a:schemeClr val="bg2"/>
                </a:solidFill>
                <a:latin typeface="Calibri" pitchFamily="34" charset="0"/>
                <a:cs typeface="Calibri" pitchFamily="34" charset="0"/>
              </a:endParaRPr>
            </a:p>
          </p:txBody>
        </p:sp>
      </p:grpSp>
      <p:grpSp>
        <p:nvGrpSpPr>
          <p:cNvPr id="8" name="Group 123"/>
          <p:cNvGrpSpPr/>
          <p:nvPr/>
        </p:nvGrpSpPr>
        <p:grpSpPr>
          <a:xfrm>
            <a:off x="3952074" y="4410857"/>
            <a:ext cx="1429459" cy="1449551"/>
            <a:chOff x="4388018" y="4123559"/>
            <a:chExt cx="1429459" cy="1449551"/>
          </a:xfrm>
        </p:grpSpPr>
        <p:grpSp>
          <p:nvGrpSpPr>
            <p:cNvPr id="9" name="Group 105"/>
            <p:cNvGrpSpPr/>
            <p:nvPr/>
          </p:nvGrpSpPr>
          <p:grpSpPr>
            <a:xfrm>
              <a:off x="4388018" y="4123559"/>
              <a:ext cx="1429458" cy="1449551"/>
              <a:chOff x="459761" y="1149131"/>
              <a:chExt cx="1589756" cy="1449551"/>
            </a:xfrm>
          </p:grpSpPr>
          <p:sp>
            <p:nvSpPr>
              <p:cNvPr id="130"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3600">
                  <a:solidFill>
                    <a:schemeClr val="bg2"/>
                  </a:solidFill>
                  <a:latin typeface="Calibri" pitchFamily="34" charset="0"/>
                  <a:cs typeface="Calibri" pitchFamily="34" charset="0"/>
                </a:endParaRPr>
              </a:p>
            </p:txBody>
          </p:sp>
          <p:sp>
            <p:nvSpPr>
              <p:cNvPr id="131"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1</a:t>
                </a:r>
                <a:endParaRPr lang="en-US" sz="1400" b="0" dirty="0">
                  <a:solidFill>
                    <a:schemeClr val="bg2"/>
                  </a:solidFill>
                  <a:latin typeface="Calibri" pitchFamily="34" charset="0"/>
                  <a:cs typeface="Calibri" pitchFamily="34" charset="0"/>
                </a:endParaRPr>
              </a:p>
            </p:txBody>
          </p:sp>
        </p:grpSp>
        <p:sp>
          <p:nvSpPr>
            <p:cNvPr id="126"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800" dirty="0">
                <a:solidFill>
                  <a:schemeClr val="bg2"/>
                </a:solidFill>
                <a:latin typeface="Calibri" pitchFamily="34" charset="0"/>
                <a:cs typeface="Calibri" pitchFamily="34" charset="0"/>
              </a:endParaRPr>
            </a:p>
          </p:txBody>
        </p:sp>
        <p:sp>
          <p:nvSpPr>
            <p:cNvPr id="127"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128"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129"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800" dirty="0">
                <a:solidFill>
                  <a:schemeClr val="bg2"/>
                </a:solidFill>
                <a:latin typeface="Calibri" pitchFamily="34" charset="0"/>
                <a:cs typeface="Calibri" pitchFamily="34" charset="0"/>
              </a:endParaRPr>
            </a:p>
          </p:txBody>
        </p:sp>
      </p:grpSp>
      <p:sp>
        <p:nvSpPr>
          <p:cNvPr id="40" name="Text Box 107"/>
          <p:cNvSpPr txBox="1">
            <a:spLocks noChangeArrowheads="1"/>
          </p:cNvSpPr>
          <p:nvPr/>
        </p:nvSpPr>
        <p:spPr bwMode="auto">
          <a:xfrm>
            <a:off x="366919" y="1694714"/>
            <a:ext cx="4084899" cy="2000548"/>
          </a:xfrm>
          <a:prstGeom prst="rect">
            <a:avLst/>
          </a:prstGeom>
          <a:noFill/>
          <a:ln w="9525">
            <a:noFill/>
            <a:miter lim="800000"/>
            <a:headEnd/>
            <a:tailEnd/>
          </a:ln>
          <a:effectLst/>
        </p:spPr>
        <p:txBody>
          <a:bodyPr wrap="square">
            <a:spAutoFit/>
          </a:bodyPr>
          <a:lstStyle/>
          <a:p>
            <a:pPr>
              <a:lnSpc>
                <a:spcPct val="100000"/>
              </a:lnSpc>
            </a:pPr>
            <a:r>
              <a:rPr lang="en-US" sz="2400" b="0" dirty="0" smtClean="0">
                <a:solidFill>
                  <a:schemeClr val="tx2"/>
                </a:solidFill>
                <a:latin typeface="Courier New" pitchFamily="49" charset="0"/>
                <a:cs typeface="Courier New" pitchFamily="49" charset="0"/>
              </a:rPr>
              <a:t>WITH FILE = </a:t>
            </a:r>
            <a:r>
              <a:rPr lang="en-US" sz="2400" b="0" i="1" dirty="0" smtClean="0">
                <a:solidFill>
                  <a:schemeClr val="tx2"/>
                </a:solidFill>
                <a:latin typeface="Courier New" pitchFamily="49" charset="0"/>
                <a:cs typeface="Courier New" pitchFamily="49" charset="0"/>
              </a:rPr>
              <a:t>n </a:t>
            </a:r>
            <a:r>
              <a:rPr lang="en-US" sz="2400" b="0" dirty="0" smtClean="0">
                <a:solidFill>
                  <a:schemeClr val="tx1"/>
                </a:solidFill>
                <a:latin typeface="Calibri" pitchFamily="34" charset="0"/>
              </a:rPr>
              <a:t>refers </a:t>
            </a:r>
            <a:r>
              <a:rPr lang="en-US" sz="2400" b="0" dirty="0">
                <a:solidFill>
                  <a:schemeClr val="tx1"/>
                </a:solidFill>
                <a:latin typeface="Calibri" pitchFamily="34" charset="0"/>
              </a:rPr>
              <a:t>to </a:t>
            </a:r>
            <a:r>
              <a:rPr lang="en-US" sz="2400" b="0" dirty="0" smtClean="0">
                <a:solidFill>
                  <a:schemeClr val="tx1"/>
                </a:solidFill>
                <a:latin typeface="Calibri" pitchFamily="34" charset="0"/>
              </a:rPr>
              <a:t>backup  set containing multiple backups</a:t>
            </a:r>
            <a:r>
              <a:rPr lang="en-US" sz="2400" b="0" dirty="0">
                <a:solidFill>
                  <a:schemeClr val="tx1"/>
                </a:solidFill>
                <a:latin typeface="Calibri" pitchFamily="34" charset="0"/>
              </a:rPr>
              <a:t/>
            </a:r>
            <a:br>
              <a:rPr lang="en-US" sz="2400" b="0" dirty="0">
                <a:solidFill>
                  <a:schemeClr val="tx1"/>
                </a:solidFill>
                <a:latin typeface="Calibri" pitchFamily="34" charset="0"/>
              </a:rPr>
            </a:br>
            <a:r>
              <a:rPr lang="en-US" sz="2400" b="0" dirty="0">
                <a:solidFill>
                  <a:schemeClr val="tx1"/>
                </a:solidFill>
                <a:latin typeface="Calibri" pitchFamily="34" charset="0"/>
              </a:rPr>
              <a:t>Use </a:t>
            </a:r>
            <a:r>
              <a:rPr lang="en-US" sz="2400" b="0" dirty="0" smtClean="0">
                <a:solidFill>
                  <a:schemeClr val="tx2"/>
                </a:solidFill>
                <a:latin typeface="Courier New" pitchFamily="49" charset="0"/>
                <a:cs typeface="Courier New" pitchFamily="49" charset="0"/>
              </a:rPr>
              <a:t>RESTORE </a:t>
            </a:r>
            <a:r>
              <a:rPr lang="en-US" sz="2400" b="0" dirty="0">
                <a:solidFill>
                  <a:schemeClr val="tx2"/>
                </a:solidFill>
                <a:latin typeface="Courier New" pitchFamily="49" charset="0"/>
                <a:cs typeface="Courier New" pitchFamily="49" charset="0"/>
              </a:rPr>
              <a:t>HEADERONLY</a:t>
            </a:r>
            <a:r>
              <a:rPr lang="en-US" sz="2400" b="0" dirty="0">
                <a:solidFill>
                  <a:schemeClr val="tx1"/>
                </a:solidFill>
                <a:latin typeface="Courier New" pitchFamily="49" charset="0"/>
                <a:cs typeface="Courier New" pitchFamily="49" charset="0"/>
              </a:rPr>
              <a:t> </a:t>
            </a:r>
            <a:r>
              <a:rPr lang="en-US" sz="2400" b="0" dirty="0">
                <a:solidFill>
                  <a:schemeClr val="tx1"/>
                </a:solidFill>
                <a:latin typeface="Calibri" pitchFamily="34" charset="0"/>
              </a:rPr>
              <a:t>to </a:t>
            </a:r>
            <a:r>
              <a:rPr lang="en-US" sz="2400" b="0" dirty="0" smtClean="0">
                <a:solidFill>
                  <a:schemeClr val="tx1"/>
                </a:solidFill>
                <a:latin typeface="Calibri" pitchFamily="34" charset="0"/>
              </a:rPr>
              <a:t>find which position # to use</a:t>
            </a:r>
            <a:endParaRPr lang="en-US" sz="2400" b="0" dirty="0">
              <a:solidFill>
                <a:schemeClr val="tx1"/>
              </a:solidFill>
              <a:latin typeface="Calibri" pitchFamily="34" charset="0"/>
            </a:endParaRPr>
          </a:p>
        </p:txBody>
      </p:sp>
      <p:sp>
        <p:nvSpPr>
          <p:cNvPr id="41"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1311128"/>
          </a:xfrm>
        </p:spPr>
        <p:txBody>
          <a:bodyPr/>
          <a:lstStyle/>
          <a:p>
            <a:pPr eaLnBrk="1" hangingPunct="1">
              <a:defRPr/>
            </a:pPr>
            <a:r>
              <a:rPr lang="en-GB" dirty="0" smtClean="0"/>
              <a:t>Restoring from multi-file backups</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p:cNvSpPr>
            <a:spLocks noGrp="1" noChangeAspect="1" noChangeArrowheads="1"/>
          </p:cNvSpPr>
          <p:nvPr>
            <p:ph type="title"/>
          </p:nvPr>
        </p:nvSpPr>
        <p:spPr/>
        <p:txBody>
          <a:bodyPr/>
          <a:lstStyle/>
          <a:p>
            <a:r>
              <a:rPr lang="en-US" smtClean="0"/>
              <a:t>Differential Backup Reminder</a:t>
            </a:r>
            <a:endParaRPr lang="en-US"/>
          </a:p>
        </p:txBody>
      </p:sp>
      <p:sp>
        <p:nvSpPr>
          <p:cNvPr id="532483" name="Rectangle 3"/>
          <p:cNvSpPr>
            <a:spLocks noGrp="1" noChangeAspect="1" noChangeArrowheads="1"/>
          </p:cNvSpPr>
          <p:nvPr>
            <p:ph type="body" idx="1"/>
          </p:nvPr>
        </p:nvSpPr>
        <p:spPr/>
        <p:txBody>
          <a:bodyPr/>
          <a:lstStyle/>
          <a:p>
            <a:r>
              <a:rPr lang="en-US" sz="2400" dirty="0" smtClean="0"/>
              <a:t>Differentials are since the last full…</a:t>
            </a:r>
          </a:p>
          <a:p>
            <a:endParaRPr lang="en-US" sz="2400" dirty="0" smtClean="0"/>
          </a:p>
          <a:p>
            <a:r>
              <a:rPr lang="en-US" sz="2400" dirty="0" smtClean="0"/>
              <a:t>Always want to restore the fewest backups possible to reduce downtime</a:t>
            </a:r>
          </a:p>
        </p:txBody>
      </p:sp>
      <p:sp>
        <p:nvSpPr>
          <p:cNvPr id="532484" name="Text Box 4"/>
          <p:cNvSpPr txBox="1">
            <a:spLocks noChangeArrowheads="1"/>
          </p:cNvSpPr>
          <p:nvPr/>
        </p:nvSpPr>
        <p:spPr bwMode="auto">
          <a:xfrm>
            <a:off x="3287713" y="37004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2</a:t>
            </a:r>
          </a:p>
        </p:txBody>
      </p:sp>
      <p:sp>
        <p:nvSpPr>
          <p:cNvPr id="532485" name="Text Box 5"/>
          <p:cNvSpPr txBox="1">
            <a:spLocks noChangeArrowheads="1"/>
          </p:cNvSpPr>
          <p:nvPr/>
        </p:nvSpPr>
        <p:spPr bwMode="auto">
          <a:xfrm>
            <a:off x="571500" y="4295775"/>
            <a:ext cx="939103"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Primary</a:t>
            </a:r>
            <a:endParaRPr lang="en-US" sz="1600" dirty="0">
              <a:solidFill>
                <a:schemeClr val="tx1"/>
              </a:solidFill>
              <a:latin typeface="Calibri" pitchFamily="34" charset="0"/>
            </a:endParaRPr>
          </a:p>
        </p:txBody>
      </p:sp>
      <p:sp>
        <p:nvSpPr>
          <p:cNvPr id="532486" name="Text Box 6"/>
          <p:cNvSpPr txBox="1">
            <a:spLocks noChangeArrowheads="1"/>
          </p:cNvSpPr>
          <p:nvPr/>
        </p:nvSpPr>
        <p:spPr bwMode="auto">
          <a:xfrm>
            <a:off x="873125" y="466248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File1</a:t>
            </a:r>
            <a:endParaRPr lang="en-US" sz="1600" dirty="0">
              <a:solidFill>
                <a:schemeClr val="tx1"/>
              </a:solidFill>
              <a:latin typeface="Calibri" pitchFamily="34" charset="0"/>
            </a:endParaRPr>
          </a:p>
        </p:txBody>
      </p:sp>
      <p:sp>
        <p:nvSpPr>
          <p:cNvPr id="532487" name="Text Box 7"/>
          <p:cNvSpPr txBox="1">
            <a:spLocks noChangeArrowheads="1"/>
          </p:cNvSpPr>
          <p:nvPr/>
        </p:nvSpPr>
        <p:spPr bwMode="auto">
          <a:xfrm>
            <a:off x="873125" y="501808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File2</a:t>
            </a:r>
            <a:endParaRPr lang="en-US" sz="1600" dirty="0">
              <a:solidFill>
                <a:schemeClr val="tx1"/>
              </a:solidFill>
              <a:latin typeface="Calibri" pitchFamily="34" charset="0"/>
            </a:endParaRPr>
          </a:p>
        </p:txBody>
      </p:sp>
      <p:sp>
        <p:nvSpPr>
          <p:cNvPr id="532488" name="Text Box 8"/>
          <p:cNvSpPr txBox="1">
            <a:spLocks noChangeArrowheads="1"/>
          </p:cNvSpPr>
          <p:nvPr/>
        </p:nvSpPr>
        <p:spPr bwMode="auto">
          <a:xfrm>
            <a:off x="873125" y="5422900"/>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File3</a:t>
            </a:r>
            <a:endParaRPr lang="en-US" sz="1600" dirty="0">
              <a:solidFill>
                <a:schemeClr val="tx1"/>
              </a:solidFill>
              <a:latin typeface="Calibri" pitchFamily="34" charset="0"/>
            </a:endParaRPr>
          </a:p>
        </p:txBody>
      </p:sp>
      <p:sp>
        <p:nvSpPr>
          <p:cNvPr id="532489" name="Text Box 9"/>
          <p:cNvSpPr txBox="1">
            <a:spLocks noChangeArrowheads="1"/>
          </p:cNvSpPr>
          <p:nvPr/>
        </p:nvSpPr>
        <p:spPr bwMode="auto">
          <a:xfrm>
            <a:off x="1117600" y="5749925"/>
            <a:ext cx="514885"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Log</a:t>
            </a:r>
            <a:endParaRPr lang="en-US" sz="1600" dirty="0">
              <a:solidFill>
                <a:schemeClr val="tx1"/>
              </a:solidFill>
              <a:latin typeface="Calibri" pitchFamily="34" charset="0"/>
            </a:endParaRPr>
          </a:p>
        </p:txBody>
      </p:sp>
      <p:sp>
        <p:nvSpPr>
          <p:cNvPr id="532490" name="Line 10"/>
          <p:cNvSpPr>
            <a:spLocks noChangeShapeType="1"/>
          </p:cNvSpPr>
          <p:nvPr/>
        </p:nvSpPr>
        <p:spPr bwMode="auto">
          <a:xfrm>
            <a:off x="1166813" y="4022725"/>
            <a:ext cx="7391400" cy="0"/>
          </a:xfrm>
          <a:prstGeom prst="line">
            <a:avLst/>
          </a:prstGeom>
          <a:noFill/>
          <a:ln w="15875">
            <a:solidFill>
              <a:schemeClr val="tx1"/>
            </a:solidFill>
            <a:round/>
            <a:headEnd/>
            <a:tailEnd type="triangle" w="lg" len="lg"/>
          </a:ln>
          <a:effectLst/>
        </p:spPr>
        <p:txBody>
          <a:bodyPr/>
          <a:lstStyle/>
          <a:p>
            <a:endParaRPr lang="en-US"/>
          </a:p>
        </p:txBody>
      </p:sp>
      <p:sp>
        <p:nvSpPr>
          <p:cNvPr id="532491" name="Text Box 11"/>
          <p:cNvSpPr txBox="1">
            <a:spLocks noChangeArrowheads="1"/>
          </p:cNvSpPr>
          <p:nvPr/>
        </p:nvSpPr>
        <p:spPr bwMode="auto">
          <a:xfrm>
            <a:off x="571500" y="3825875"/>
            <a:ext cx="611449"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532492" name="Text Box 12"/>
          <p:cNvSpPr txBox="1">
            <a:spLocks noChangeArrowheads="1"/>
          </p:cNvSpPr>
          <p:nvPr/>
        </p:nvSpPr>
        <p:spPr bwMode="auto">
          <a:xfrm>
            <a:off x="2949575" y="56689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2493" name="Text Box 13"/>
          <p:cNvSpPr txBox="1">
            <a:spLocks noChangeArrowheads="1"/>
          </p:cNvSpPr>
          <p:nvPr/>
        </p:nvSpPr>
        <p:spPr bwMode="auto">
          <a:xfrm>
            <a:off x="3771900" y="56689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2494" name="Line 14"/>
          <p:cNvSpPr>
            <a:spLocks noChangeShapeType="1"/>
          </p:cNvSpPr>
          <p:nvPr/>
        </p:nvSpPr>
        <p:spPr bwMode="auto">
          <a:xfrm>
            <a:off x="3040063" y="40227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2495" name="Line 15"/>
          <p:cNvSpPr>
            <a:spLocks noChangeShapeType="1"/>
          </p:cNvSpPr>
          <p:nvPr/>
        </p:nvSpPr>
        <p:spPr bwMode="auto">
          <a:xfrm>
            <a:off x="3863975" y="40227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2496" name="Line 16"/>
          <p:cNvSpPr>
            <a:spLocks noChangeShapeType="1"/>
          </p:cNvSpPr>
          <p:nvPr/>
        </p:nvSpPr>
        <p:spPr bwMode="auto">
          <a:xfrm>
            <a:off x="4286250" y="4022725"/>
            <a:ext cx="0" cy="549275"/>
          </a:xfrm>
          <a:prstGeom prst="line">
            <a:avLst/>
          </a:prstGeom>
          <a:noFill/>
          <a:ln w="9525">
            <a:solidFill>
              <a:schemeClr val="tx1"/>
            </a:solidFill>
            <a:round/>
            <a:headEnd type="diamond" w="med" len="med"/>
            <a:tailEnd/>
          </a:ln>
          <a:effectLst/>
        </p:spPr>
        <p:txBody>
          <a:bodyPr/>
          <a:lstStyle/>
          <a:p>
            <a:endParaRPr lang="en-US"/>
          </a:p>
        </p:txBody>
      </p:sp>
      <p:sp>
        <p:nvSpPr>
          <p:cNvPr id="532497" name="Line 17"/>
          <p:cNvSpPr>
            <a:spLocks noChangeShapeType="1"/>
          </p:cNvSpPr>
          <p:nvPr/>
        </p:nvSpPr>
        <p:spPr bwMode="auto">
          <a:xfrm>
            <a:off x="1808163" y="4022725"/>
            <a:ext cx="0" cy="182563"/>
          </a:xfrm>
          <a:prstGeom prst="line">
            <a:avLst/>
          </a:prstGeom>
          <a:noFill/>
          <a:ln w="9525">
            <a:solidFill>
              <a:schemeClr val="tx1"/>
            </a:solidFill>
            <a:round/>
            <a:headEnd type="diamond" w="med" len="med"/>
            <a:tailEnd/>
          </a:ln>
          <a:effectLst/>
        </p:spPr>
        <p:txBody>
          <a:bodyPr/>
          <a:lstStyle/>
          <a:p>
            <a:endParaRPr lang="en-US"/>
          </a:p>
        </p:txBody>
      </p:sp>
      <p:sp>
        <p:nvSpPr>
          <p:cNvPr id="532498" name="Line 18"/>
          <p:cNvSpPr>
            <a:spLocks noChangeShapeType="1"/>
          </p:cNvSpPr>
          <p:nvPr/>
        </p:nvSpPr>
        <p:spPr bwMode="auto">
          <a:xfrm>
            <a:off x="2620963" y="4022725"/>
            <a:ext cx="0" cy="182563"/>
          </a:xfrm>
          <a:prstGeom prst="line">
            <a:avLst/>
          </a:prstGeom>
          <a:noFill/>
          <a:ln w="9525">
            <a:solidFill>
              <a:schemeClr val="tx1"/>
            </a:solidFill>
            <a:round/>
            <a:headEnd type="diamond" w="med" len="med"/>
            <a:tailEnd/>
          </a:ln>
          <a:effectLst/>
        </p:spPr>
        <p:txBody>
          <a:bodyPr/>
          <a:lstStyle/>
          <a:p>
            <a:endParaRPr lang="en-US"/>
          </a:p>
        </p:txBody>
      </p:sp>
      <p:sp>
        <p:nvSpPr>
          <p:cNvPr id="532499" name="Text Box 19"/>
          <p:cNvSpPr txBox="1">
            <a:spLocks noChangeArrowheads="1"/>
          </p:cNvSpPr>
          <p:nvPr/>
        </p:nvSpPr>
        <p:spPr bwMode="auto">
          <a:xfrm>
            <a:off x="2463800" y="370046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a:t>
            </a:r>
          </a:p>
        </p:txBody>
      </p:sp>
      <p:sp>
        <p:nvSpPr>
          <p:cNvPr id="532500" name="Text Box 20"/>
          <p:cNvSpPr txBox="1">
            <a:spLocks noChangeArrowheads="1"/>
          </p:cNvSpPr>
          <p:nvPr/>
        </p:nvSpPr>
        <p:spPr bwMode="auto">
          <a:xfrm>
            <a:off x="2887663" y="37020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1</a:t>
            </a:r>
          </a:p>
        </p:txBody>
      </p:sp>
      <p:sp>
        <p:nvSpPr>
          <p:cNvPr id="532501" name="Text Box 21"/>
          <p:cNvSpPr txBox="1">
            <a:spLocks noChangeArrowheads="1"/>
          </p:cNvSpPr>
          <p:nvPr/>
        </p:nvSpPr>
        <p:spPr bwMode="auto">
          <a:xfrm>
            <a:off x="4125913" y="370046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2</a:t>
            </a:r>
          </a:p>
        </p:txBody>
      </p:sp>
      <p:sp>
        <p:nvSpPr>
          <p:cNvPr id="532502" name="Text Box 22"/>
          <p:cNvSpPr txBox="1">
            <a:spLocks noChangeArrowheads="1"/>
          </p:cNvSpPr>
          <p:nvPr/>
        </p:nvSpPr>
        <p:spPr bwMode="auto">
          <a:xfrm rot="10800000">
            <a:off x="536724" y="4629150"/>
            <a:ext cx="461665" cy="1066800"/>
          </a:xfrm>
          <a:prstGeom prst="rect">
            <a:avLst/>
          </a:prstGeom>
          <a:noFill/>
          <a:ln w="9525">
            <a:noFill/>
            <a:miter lim="800000"/>
            <a:headEnd/>
            <a:tailEnd/>
          </a:ln>
          <a:effectLst/>
        </p:spPr>
        <p:txBody>
          <a:bodyPr vert="eaVert">
            <a:spAutoFit/>
          </a:bodyPr>
          <a:lstStyle/>
          <a:p>
            <a:pPr>
              <a:lnSpc>
                <a:spcPct val="100000"/>
              </a:lnSpc>
              <a:spcBef>
                <a:spcPct val="50000"/>
              </a:spcBef>
            </a:pPr>
            <a:r>
              <a:rPr lang="en-US" sz="1800" b="0" dirty="0">
                <a:solidFill>
                  <a:schemeClr val="tx1"/>
                </a:solidFill>
                <a:latin typeface="Calibri" pitchFamily="34" charset="0"/>
              </a:rPr>
              <a:t>F</a:t>
            </a:r>
            <a:r>
              <a:rPr lang="en-US" sz="1800" b="0" dirty="0" smtClean="0">
                <a:solidFill>
                  <a:schemeClr val="tx1"/>
                </a:solidFill>
                <a:latin typeface="Calibri" pitchFamily="34" charset="0"/>
              </a:rPr>
              <a:t>ilegroup</a:t>
            </a:r>
            <a:endParaRPr lang="en-US" sz="1800" b="0" dirty="0">
              <a:solidFill>
                <a:schemeClr val="tx1"/>
              </a:solidFill>
              <a:latin typeface="Calibri" pitchFamily="34" charset="0"/>
            </a:endParaRPr>
          </a:p>
        </p:txBody>
      </p:sp>
      <p:sp>
        <p:nvSpPr>
          <p:cNvPr id="532503" name="Line 23"/>
          <p:cNvSpPr>
            <a:spLocks noChangeShapeType="1"/>
          </p:cNvSpPr>
          <p:nvPr/>
        </p:nvSpPr>
        <p:spPr bwMode="auto">
          <a:xfrm>
            <a:off x="2627313" y="4033838"/>
            <a:ext cx="0" cy="182562"/>
          </a:xfrm>
          <a:prstGeom prst="line">
            <a:avLst/>
          </a:prstGeom>
          <a:noFill/>
          <a:ln w="9525">
            <a:solidFill>
              <a:schemeClr val="tx1"/>
            </a:solidFill>
            <a:round/>
            <a:headEnd type="diamond" w="med" len="med"/>
            <a:tailEnd/>
          </a:ln>
          <a:effectLst/>
        </p:spPr>
        <p:txBody>
          <a:bodyPr/>
          <a:lstStyle/>
          <a:p>
            <a:endParaRPr lang="en-US"/>
          </a:p>
        </p:txBody>
      </p:sp>
      <p:sp>
        <p:nvSpPr>
          <p:cNvPr id="532504" name="AutoShape 24" descr="Large checker board"/>
          <p:cNvSpPr>
            <a:spLocks noChangeArrowheads="1"/>
          </p:cNvSpPr>
          <p:nvPr/>
        </p:nvSpPr>
        <p:spPr bwMode="auto">
          <a:xfrm>
            <a:off x="4073525" y="42195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2505" name="AutoShape 25" descr="Large checker board"/>
          <p:cNvSpPr>
            <a:spLocks noChangeArrowheads="1"/>
          </p:cNvSpPr>
          <p:nvPr/>
        </p:nvSpPr>
        <p:spPr bwMode="auto">
          <a:xfrm>
            <a:off x="4075113" y="457200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2506" name="AutoShape 26" descr="Large checker board"/>
          <p:cNvSpPr>
            <a:spLocks noChangeArrowheads="1"/>
          </p:cNvSpPr>
          <p:nvPr/>
        </p:nvSpPr>
        <p:spPr bwMode="auto">
          <a:xfrm>
            <a:off x="4075113" y="493712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2507" name="AutoShape 27" descr="Large checker board"/>
          <p:cNvSpPr>
            <a:spLocks noChangeArrowheads="1"/>
          </p:cNvSpPr>
          <p:nvPr/>
        </p:nvSpPr>
        <p:spPr bwMode="auto">
          <a:xfrm>
            <a:off x="4075113" y="531336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useBgFill="1">
        <p:nvSpPr>
          <p:cNvPr id="532508" name="Text Box 28"/>
          <p:cNvSpPr txBox="1">
            <a:spLocks noChangeArrowheads="1"/>
          </p:cNvSpPr>
          <p:nvPr/>
        </p:nvSpPr>
        <p:spPr bwMode="auto">
          <a:xfrm>
            <a:off x="4203700" y="5218113"/>
            <a:ext cx="182563" cy="1076325"/>
          </a:xfrm>
          <a:prstGeom prst="rect">
            <a:avLst/>
          </a:prstGeom>
          <a:blipFill dpi="0" rotWithShape="0">
            <a:blip r:embed="rId2" cstate="print"/>
            <a:srcRect/>
            <a:stretch>
              <a:fillRect l="-1388700" t="-218894" r="-3520010" b="-12903"/>
            </a:stretch>
          </a:blipFill>
          <a:ln w="9525">
            <a:solidFill>
              <a:schemeClr val="accent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I</a:t>
            </a:r>
            <a:br>
              <a:rPr lang="en-US" dirty="0"/>
            </a:br>
            <a:r>
              <a:rPr lang="en-US" dirty="0"/>
              <a:t>F</a:t>
            </a:r>
            <a:br>
              <a:rPr lang="en-US" dirty="0"/>
            </a:br>
            <a:r>
              <a:rPr lang="en-US" dirty="0"/>
              <a:t>F</a:t>
            </a:r>
            <a:br>
              <a:rPr lang="en-US" dirty="0"/>
            </a:br>
            <a:r>
              <a:rPr lang="en-US" dirty="0"/>
              <a:t/>
            </a:r>
            <a:br>
              <a:rPr lang="en-US" dirty="0"/>
            </a:br>
            <a:r>
              <a:rPr lang="en-US" dirty="0"/>
              <a:t>F</a:t>
            </a:r>
            <a:br>
              <a:rPr lang="en-US" dirty="0"/>
            </a:br>
            <a:r>
              <a:rPr lang="en-US" dirty="0"/>
              <a:t>G</a:t>
            </a:r>
          </a:p>
        </p:txBody>
      </p:sp>
      <p:sp>
        <p:nvSpPr>
          <p:cNvPr id="532509" name="Text Box 29"/>
          <p:cNvSpPr txBox="1">
            <a:spLocks noChangeArrowheads="1"/>
          </p:cNvSpPr>
          <p:nvPr/>
        </p:nvSpPr>
        <p:spPr bwMode="auto">
          <a:xfrm>
            <a:off x="3378200" y="5667375"/>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2510" name="Line 30"/>
          <p:cNvSpPr>
            <a:spLocks noChangeShapeType="1"/>
          </p:cNvSpPr>
          <p:nvPr/>
        </p:nvSpPr>
        <p:spPr bwMode="auto">
          <a:xfrm>
            <a:off x="3468688" y="4021138"/>
            <a:ext cx="0" cy="1646237"/>
          </a:xfrm>
          <a:prstGeom prst="line">
            <a:avLst/>
          </a:prstGeom>
          <a:noFill/>
          <a:ln w="9525">
            <a:solidFill>
              <a:schemeClr val="tx1"/>
            </a:solidFill>
            <a:round/>
            <a:headEnd type="diamond" w="med" len="med"/>
            <a:tailEnd/>
          </a:ln>
          <a:effectLst/>
        </p:spPr>
        <p:txBody>
          <a:bodyPr/>
          <a:lstStyle/>
          <a:p>
            <a:endParaRPr lang="en-US"/>
          </a:p>
        </p:txBody>
      </p:sp>
      <p:sp>
        <p:nvSpPr>
          <p:cNvPr id="532511" name="Text Box 31"/>
          <p:cNvSpPr txBox="1">
            <a:spLocks noChangeArrowheads="1"/>
          </p:cNvSpPr>
          <p:nvPr/>
        </p:nvSpPr>
        <p:spPr bwMode="auto">
          <a:xfrm>
            <a:off x="4625975" y="56689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2512" name="Text Box 32"/>
          <p:cNvSpPr txBox="1">
            <a:spLocks noChangeArrowheads="1"/>
          </p:cNvSpPr>
          <p:nvPr/>
        </p:nvSpPr>
        <p:spPr bwMode="auto">
          <a:xfrm>
            <a:off x="5448300" y="56689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2513" name="Line 33"/>
          <p:cNvSpPr>
            <a:spLocks noChangeShapeType="1"/>
          </p:cNvSpPr>
          <p:nvPr/>
        </p:nvSpPr>
        <p:spPr bwMode="auto">
          <a:xfrm>
            <a:off x="4716463" y="40227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2514" name="Line 34"/>
          <p:cNvSpPr>
            <a:spLocks noChangeShapeType="1"/>
          </p:cNvSpPr>
          <p:nvPr/>
        </p:nvSpPr>
        <p:spPr bwMode="auto">
          <a:xfrm>
            <a:off x="5540375" y="40227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2515" name="Line 35"/>
          <p:cNvSpPr>
            <a:spLocks noChangeShapeType="1"/>
          </p:cNvSpPr>
          <p:nvPr/>
        </p:nvSpPr>
        <p:spPr bwMode="auto">
          <a:xfrm>
            <a:off x="5934075" y="4022725"/>
            <a:ext cx="0" cy="549275"/>
          </a:xfrm>
          <a:prstGeom prst="line">
            <a:avLst/>
          </a:prstGeom>
          <a:noFill/>
          <a:ln w="9525">
            <a:solidFill>
              <a:schemeClr val="tx1"/>
            </a:solidFill>
            <a:round/>
            <a:headEnd type="diamond" w="med" len="med"/>
            <a:tailEnd/>
          </a:ln>
          <a:effectLst/>
        </p:spPr>
        <p:txBody>
          <a:bodyPr/>
          <a:lstStyle/>
          <a:p>
            <a:endParaRPr lang="en-US"/>
          </a:p>
        </p:txBody>
      </p:sp>
      <p:sp>
        <p:nvSpPr>
          <p:cNvPr id="532516" name="Text Box 36"/>
          <p:cNvSpPr txBox="1">
            <a:spLocks noChangeArrowheads="1"/>
          </p:cNvSpPr>
          <p:nvPr/>
        </p:nvSpPr>
        <p:spPr bwMode="auto">
          <a:xfrm>
            <a:off x="5773738" y="370046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3</a:t>
            </a:r>
          </a:p>
        </p:txBody>
      </p:sp>
      <p:sp>
        <p:nvSpPr>
          <p:cNvPr id="532517" name="AutoShape 37" descr="Large checker board"/>
          <p:cNvSpPr>
            <a:spLocks noChangeArrowheads="1"/>
          </p:cNvSpPr>
          <p:nvPr/>
        </p:nvSpPr>
        <p:spPr bwMode="auto">
          <a:xfrm>
            <a:off x="5721350" y="42195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2518" name="AutoShape 38" descr="Large checker board"/>
          <p:cNvSpPr>
            <a:spLocks noChangeArrowheads="1"/>
          </p:cNvSpPr>
          <p:nvPr/>
        </p:nvSpPr>
        <p:spPr bwMode="auto">
          <a:xfrm>
            <a:off x="5722938" y="457200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2519" name="AutoShape 39" descr="Large checker board"/>
          <p:cNvSpPr>
            <a:spLocks noChangeArrowheads="1"/>
          </p:cNvSpPr>
          <p:nvPr/>
        </p:nvSpPr>
        <p:spPr bwMode="auto">
          <a:xfrm>
            <a:off x="5722938" y="493712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2520" name="AutoShape 40" descr="Large checker board"/>
          <p:cNvSpPr>
            <a:spLocks noChangeArrowheads="1"/>
          </p:cNvSpPr>
          <p:nvPr/>
        </p:nvSpPr>
        <p:spPr bwMode="auto">
          <a:xfrm>
            <a:off x="5722938" y="531336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useBgFill="1">
        <p:nvSpPr>
          <p:cNvPr id="532521" name="Text Box 41"/>
          <p:cNvSpPr txBox="1">
            <a:spLocks noChangeArrowheads="1"/>
          </p:cNvSpPr>
          <p:nvPr/>
        </p:nvSpPr>
        <p:spPr bwMode="auto">
          <a:xfrm>
            <a:off x="5851525" y="5218113"/>
            <a:ext cx="182563" cy="1076325"/>
          </a:xfrm>
          <a:prstGeom prst="rect">
            <a:avLst/>
          </a:prstGeom>
          <a:blipFill dpi="0" rotWithShape="0">
            <a:blip r:embed="rId2" cstate="print"/>
            <a:srcRect/>
            <a:stretch>
              <a:fillRect l="-1388700" t="-218894" r="-3520010" b="-12903"/>
            </a:stretch>
          </a:blipFill>
          <a:ln w="9525">
            <a:solidFill>
              <a:schemeClr val="accent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I</a:t>
            </a:r>
            <a:br>
              <a:rPr lang="en-US" dirty="0"/>
            </a:br>
            <a:r>
              <a:rPr lang="en-US" dirty="0"/>
              <a:t>F</a:t>
            </a:r>
            <a:br>
              <a:rPr lang="en-US" dirty="0"/>
            </a:br>
            <a:r>
              <a:rPr lang="en-US" dirty="0" err="1"/>
              <a:t>F</a:t>
            </a:r>
            <a:r>
              <a:rPr lang="en-US" dirty="0"/>
              <a:t/>
            </a:r>
            <a:br>
              <a:rPr lang="en-US" dirty="0"/>
            </a:br>
            <a:r>
              <a:rPr lang="en-US" dirty="0"/>
              <a:t/>
            </a:r>
            <a:br>
              <a:rPr lang="en-US" dirty="0"/>
            </a:br>
            <a:r>
              <a:rPr lang="en-US" dirty="0" err="1"/>
              <a:t>F</a:t>
            </a:r>
            <a:r>
              <a:rPr lang="en-US" dirty="0"/>
              <a:t/>
            </a:r>
            <a:br>
              <a:rPr lang="en-US" dirty="0"/>
            </a:br>
            <a:r>
              <a:rPr lang="en-US" dirty="0"/>
              <a:t>G</a:t>
            </a:r>
          </a:p>
        </p:txBody>
      </p:sp>
      <p:sp>
        <p:nvSpPr>
          <p:cNvPr id="532522" name="Text Box 42"/>
          <p:cNvSpPr txBox="1">
            <a:spLocks noChangeArrowheads="1"/>
          </p:cNvSpPr>
          <p:nvPr/>
        </p:nvSpPr>
        <p:spPr bwMode="auto">
          <a:xfrm>
            <a:off x="5054600" y="5667375"/>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2523" name="Line 43"/>
          <p:cNvSpPr>
            <a:spLocks noChangeShapeType="1"/>
          </p:cNvSpPr>
          <p:nvPr/>
        </p:nvSpPr>
        <p:spPr bwMode="auto">
          <a:xfrm>
            <a:off x="5145088" y="4021138"/>
            <a:ext cx="0" cy="1646237"/>
          </a:xfrm>
          <a:prstGeom prst="line">
            <a:avLst/>
          </a:prstGeom>
          <a:noFill/>
          <a:ln w="9525">
            <a:solidFill>
              <a:schemeClr val="tx1"/>
            </a:solidFill>
            <a:round/>
            <a:headEnd type="diamond" w="med" len="med"/>
            <a:tailEnd/>
          </a:ln>
          <a:effectLst/>
        </p:spPr>
        <p:txBody>
          <a:bodyPr/>
          <a:lstStyle/>
          <a:p>
            <a:endParaRPr lang="en-US"/>
          </a:p>
        </p:txBody>
      </p:sp>
      <p:sp>
        <p:nvSpPr>
          <p:cNvPr id="532524" name="Text Box 44"/>
          <p:cNvSpPr txBox="1">
            <a:spLocks noChangeArrowheads="1"/>
          </p:cNvSpPr>
          <p:nvPr/>
        </p:nvSpPr>
        <p:spPr bwMode="auto">
          <a:xfrm>
            <a:off x="3687763" y="37004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3</a:t>
            </a:r>
          </a:p>
        </p:txBody>
      </p:sp>
      <p:sp>
        <p:nvSpPr>
          <p:cNvPr id="532525" name="Text Box 45"/>
          <p:cNvSpPr txBox="1">
            <a:spLocks noChangeArrowheads="1"/>
          </p:cNvSpPr>
          <p:nvPr/>
        </p:nvSpPr>
        <p:spPr bwMode="auto">
          <a:xfrm>
            <a:off x="4992688" y="37004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5</a:t>
            </a:r>
          </a:p>
        </p:txBody>
      </p:sp>
      <p:sp>
        <p:nvSpPr>
          <p:cNvPr id="532526" name="Text Box 46"/>
          <p:cNvSpPr txBox="1">
            <a:spLocks noChangeArrowheads="1"/>
          </p:cNvSpPr>
          <p:nvPr/>
        </p:nvSpPr>
        <p:spPr bwMode="auto">
          <a:xfrm>
            <a:off x="4592638" y="37020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4</a:t>
            </a:r>
          </a:p>
        </p:txBody>
      </p:sp>
      <p:sp>
        <p:nvSpPr>
          <p:cNvPr id="532527" name="Text Box 47"/>
          <p:cNvSpPr txBox="1">
            <a:spLocks noChangeArrowheads="1"/>
          </p:cNvSpPr>
          <p:nvPr/>
        </p:nvSpPr>
        <p:spPr bwMode="auto">
          <a:xfrm>
            <a:off x="5392738" y="37004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6</a:t>
            </a:r>
          </a:p>
        </p:txBody>
      </p:sp>
      <p:sp>
        <p:nvSpPr>
          <p:cNvPr id="532528" name="Text Box 48"/>
          <p:cNvSpPr txBox="1">
            <a:spLocks noChangeArrowheads="1"/>
          </p:cNvSpPr>
          <p:nvPr/>
        </p:nvSpPr>
        <p:spPr bwMode="auto">
          <a:xfrm>
            <a:off x="6307138" y="566896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dirty="0">
                <a:solidFill>
                  <a:schemeClr val="tx1"/>
                </a:solidFill>
                <a:latin typeface="Calibri" pitchFamily="34" charset="0"/>
              </a:rPr>
              <a:t>T</a:t>
            </a:r>
            <a:br>
              <a:rPr lang="en-US" sz="1000" dirty="0">
                <a:solidFill>
                  <a:schemeClr val="tx1"/>
                </a:solidFill>
                <a:latin typeface="Calibri" pitchFamily="34" charset="0"/>
              </a:rPr>
            </a:br>
            <a:r>
              <a:rPr lang="en-US" sz="1000" dirty="0">
                <a:solidFill>
                  <a:schemeClr val="tx1"/>
                </a:solidFill>
                <a:latin typeface="Calibri" pitchFamily="34" charset="0"/>
              </a:rPr>
              <a:t>L</a:t>
            </a:r>
            <a:br>
              <a:rPr lang="en-US" sz="1000" dirty="0">
                <a:solidFill>
                  <a:schemeClr val="tx1"/>
                </a:solidFill>
                <a:latin typeface="Calibri" pitchFamily="34" charset="0"/>
              </a:rPr>
            </a:br>
            <a:r>
              <a:rPr lang="en-US" sz="1000" dirty="0">
                <a:solidFill>
                  <a:schemeClr val="tx1"/>
                </a:solidFill>
                <a:latin typeface="Calibri" pitchFamily="34" charset="0"/>
              </a:rPr>
              <a:t>O</a:t>
            </a:r>
            <a:br>
              <a:rPr lang="en-US" sz="1000" dirty="0">
                <a:solidFill>
                  <a:schemeClr val="tx1"/>
                </a:solidFill>
                <a:latin typeface="Calibri" pitchFamily="34" charset="0"/>
              </a:rPr>
            </a:br>
            <a:r>
              <a:rPr lang="en-US" sz="1000" dirty="0">
                <a:solidFill>
                  <a:schemeClr val="tx1"/>
                </a:solidFill>
                <a:latin typeface="Calibri" pitchFamily="34" charset="0"/>
              </a:rPr>
              <a:t>G</a:t>
            </a:r>
          </a:p>
        </p:txBody>
      </p:sp>
      <p:sp>
        <p:nvSpPr>
          <p:cNvPr id="532529" name="Line 49"/>
          <p:cNvSpPr>
            <a:spLocks noChangeShapeType="1"/>
          </p:cNvSpPr>
          <p:nvPr/>
        </p:nvSpPr>
        <p:spPr bwMode="auto">
          <a:xfrm>
            <a:off x="6397625" y="40227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2530" name="Text Box 50"/>
          <p:cNvSpPr txBox="1">
            <a:spLocks noChangeArrowheads="1"/>
          </p:cNvSpPr>
          <p:nvPr/>
        </p:nvSpPr>
        <p:spPr bwMode="auto">
          <a:xfrm>
            <a:off x="6273800" y="37020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7</a:t>
            </a:r>
          </a:p>
        </p:txBody>
      </p:sp>
      <p:sp>
        <p:nvSpPr>
          <p:cNvPr id="532531" name="AutoShape 51"/>
          <p:cNvSpPr>
            <a:spLocks noChangeArrowheads="1"/>
          </p:cNvSpPr>
          <p:nvPr/>
        </p:nvSpPr>
        <p:spPr bwMode="auto">
          <a:xfrm>
            <a:off x="1577975" y="420528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2" name="AutoShape 52"/>
          <p:cNvSpPr>
            <a:spLocks noChangeArrowheads="1"/>
          </p:cNvSpPr>
          <p:nvPr/>
        </p:nvSpPr>
        <p:spPr bwMode="auto">
          <a:xfrm>
            <a:off x="1577975" y="457200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3" name="AutoShape 53"/>
          <p:cNvSpPr>
            <a:spLocks noChangeArrowheads="1"/>
          </p:cNvSpPr>
          <p:nvPr/>
        </p:nvSpPr>
        <p:spPr bwMode="auto">
          <a:xfrm>
            <a:off x="1577975" y="4937125"/>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4" name="AutoShape 54"/>
          <p:cNvSpPr>
            <a:spLocks noChangeArrowheads="1"/>
          </p:cNvSpPr>
          <p:nvPr/>
        </p:nvSpPr>
        <p:spPr bwMode="auto">
          <a:xfrm>
            <a:off x="1577975" y="53038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5" name="AutoShape 55"/>
          <p:cNvSpPr>
            <a:spLocks noChangeArrowheads="1"/>
          </p:cNvSpPr>
          <p:nvPr/>
        </p:nvSpPr>
        <p:spPr bwMode="auto">
          <a:xfrm>
            <a:off x="1577975" y="5668963"/>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6" name="AutoShape 56"/>
          <p:cNvSpPr>
            <a:spLocks noChangeArrowheads="1"/>
          </p:cNvSpPr>
          <p:nvPr/>
        </p:nvSpPr>
        <p:spPr bwMode="auto">
          <a:xfrm>
            <a:off x="2397125" y="421640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7" name="AutoShape 57"/>
          <p:cNvSpPr>
            <a:spLocks noChangeArrowheads="1"/>
          </p:cNvSpPr>
          <p:nvPr/>
        </p:nvSpPr>
        <p:spPr bwMode="auto">
          <a:xfrm>
            <a:off x="2397125" y="4583113"/>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8" name="AutoShape 58"/>
          <p:cNvSpPr>
            <a:spLocks noChangeArrowheads="1"/>
          </p:cNvSpPr>
          <p:nvPr/>
        </p:nvSpPr>
        <p:spPr bwMode="auto">
          <a:xfrm>
            <a:off x="2397125" y="49482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39" name="AutoShape 59"/>
          <p:cNvSpPr>
            <a:spLocks noChangeArrowheads="1"/>
          </p:cNvSpPr>
          <p:nvPr/>
        </p:nvSpPr>
        <p:spPr bwMode="auto">
          <a:xfrm>
            <a:off x="2397125" y="531495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40" name="AutoShape 60"/>
          <p:cNvSpPr>
            <a:spLocks noChangeArrowheads="1"/>
          </p:cNvSpPr>
          <p:nvPr/>
        </p:nvSpPr>
        <p:spPr bwMode="auto">
          <a:xfrm>
            <a:off x="2397125" y="5680075"/>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2541" name="AutoShape 61"/>
          <p:cNvSpPr>
            <a:spLocks noChangeArrowheads="1"/>
          </p:cNvSpPr>
          <p:nvPr/>
        </p:nvSpPr>
        <p:spPr bwMode="auto">
          <a:xfrm>
            <a:off x="2717800" y="4691063"/>
            <a:ext cx="1714500" cy="45561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532542" name="AutoShape 62"/>
          <p:cNvSpPr>
            <a:spLocks noChangeArrowheads="1"/>
          </p:cNvSpPr>
          <p:nvPr/>
        </p:nvSpPr>
        <p:spPr bwMode="auto">
          <a:xfrm>
            <a:off x="2620963" y="4862513"/>
            <a:ext cx="3459162" cy="43338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useBgFill="1">
        <p:nvSpPr>
          <p:cNvPr id="532543" name="Text Box 63"/>
          <p:cNvSpPr txBox="1">
            <a:spLocks noChangeArrowheads="1"/>
          </p:cNvSpPr>
          <p:nvPr/>
        </p:nvSpPr>
        <p:spPr bwMode="auto">
          <a:xfrm>
            <a:off x="2535238" y="4524375"/>
            <a:ext cx="182562" cy="2066925"/>
          </a:xfrm>
          <a:prstGeom prst="rect">
            <a:avLst/>
          </a:prstGeom>
          <a:blipFill dpi="0" rotWithShape="0">
            <a:blip r:embed="rId2" cstate="print"/>
            <a:srcRect/>
            <a:stretch>
              <a:fillRect l="-1388700" t="-218894" r="-3520010" b="-12903"/>
            </a:stretch>
          </a:blipFill>
          <a:ln w="9525">
            <a:solidFill>
              <a:schemeClr val="accent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u</a:t>
            </a:r>
            <a:br>
              <a:rPr lang="en-US" dirty="0"/>
            </a:br>
            <a:r>
              <a:rPr lang="en-US" dirty="0"/>
              <a:t>l</a:t>
            </a:r>
            <a:br>
              <a:rPr lang="en-US" dirty="0"/>
            </a:br>
            <a:r>
              <a:rPr lang="en-US" dirty="0" err="1"/>
              <a:t>l</a:t>
            </a:r>
            <a:r>
              <a:rPr lang="en-US" dirty="0"/>
              <a:t/>
            </a:r>
            <a:br>
              <a:rPr lang="en-US" dirty="0"/>
            </a:br>
            <a:r>
              <a:rPr lang="en-US" dirty="0"/>
              <a:t> </a:t>
            </a:r>
            <a:br>
              <a:rPr lang="en-US" dirty="0"/>
            </a:br>
            <a:r>
              <a:rPr lang="en-US" dirty="0"/>
              <a:t>D</a:t>
            </a:r>
            <a:br>
              <a:rPr lang="en-US" dirty="0"/>
            </a:br>
            <a:r>
              <a:rPr lang="en-US" dirty="0"/>
              <a:t>B</a:t>
            </a:r>
          </a:p>
          <a:p>
            <a:r>
              <a:rPr lang="en-US" dirty="0"/>
              <a:t>B</a:t>
            </a:r>
            <a:br>
              <a:rPr lang="en-US" dirty="0"/>
            </a:br>
            <a:r>
              <a:rPr lang="en-US" dirty="0"/>
              <a:t>a</a:t>
            </a:r>
            <a:br>
              <a:rPr lang="en-US" dirty="0"/>
            </a:br>
            <a:r>
              <a:rPr lang="en-US" dirty="0"/>
              <a:t>c</a:t>
            </a:r>
            <a:br>
              <a:rPr lang="en-US" dirty="0"/>
            </a:br>
            <a:r>
              <a:rPr lang="en-US" dirty="0"/>
              <a:t>k</a:t>
            </a:r>
            <a:br>
              <a:rPr lang="en-US" dirty="0"/>
            </a:br>
            <a:r>
              <a:rPr lang="en-US" dirty="0"/>
              <a:t>u</a:t>
            </a:r>
            <a:br>
              <a:rPr lang="en-US" dirty="0"/>
            </a:br>
            <a:r>
              <a:rPr lang="en-US" dirty="0"/>
              <a:t>p</a:t>
            </a:r>
          </a:p>
        </p:txBody>
      </p:sp>
      <p:sp useBgFill="1">
        <p:nvSpPr>
          <p:cNvPr id="532545" name="Text Box 65"/>
          <p:cNvSpPr txBox="1">
            <a:spLocks noChangeArrowheads="1"/>
          </p:cNvSpPr>
          <p:nvPr/>
        </p:nvSpPr>
        <p:spPr bwMode="auto">
          <a:xfrm>
            <a:off x="1697038" y="4908550"/>
            <a:ext cx="182562" cy="1381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B</a:t>
            </a:r>
            <a:br>
              <a:rPr lang="en-US" dirty="0"/>
            </a:br>
            <a:r>
              <a:rPr lang="en-US" dirty="0"/>
              <a:t/>
            </a:r>
            <a:br>
              <a:rPr lang="en-US" dirty="0"/>
            </a:br>
            <a:r>
              <a:rPr lang="en-US" dirty="0"/>
              <a:t>C</a:t>
            </a:r>
            <a:br>
              <a:rPr lang="en-US" dirty="0"/>
            </a:br>
            <a:r>
              <a:rPr lang="en-US" dirty="0"/>
              <a:t>R</a:t>
            </a:r>
            <a:br>
              <a:rPr lang="en-US" dirty="0"/>
            </a:br>
            <a:r>
              <a:rPr lang="en-US" dirty="0"/>
              <a:t>E</a:t>
            </a:r>
            <a:br>
              <a:rPr lang="en-US" dirty="0"/>
            </a:br>
            <a:r>
              <a:rPr lang="en-US" dirty="0"/>
              <a:t>A</a:t>
            </a:r>
            <a:br>
              <a:rPr lang="en-US" dirty="0"/>
            </a:br>
            <a:r>
              <a:rPr lang="en-US" dirty="0"/>
              <a:t>T</a:t>
            </a:r>
            <a:br>
              <a:rPr lang="en-US" dirty="0"/>
            </a:br>
            <a:r>
              <a:rPr lang="en-US" dirty="0"/>
              <a:t>E</a:t>
            </a:r>
          </a:p>
        </p:txBody>
      </p:sp>
      <p:sp>
        <p:nvSpPr>
          <p:cNvPr id="6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41"/>
                                        </p:tgtEl>
                                        <p:attrNameLst>
                                          <p:attrName>style.visibility</p:attrName>
                                        </p:attrNameLst>
                                      </p:cBhvr>
                                      <p:to>
                                        <p:strVal val="visible"/>
                                      </p:to>
                                    </p:set>
                                    <p:animEffect transition="in" filter="wipe(left)">
                                      <p:cBhvr>
                                        <p:cTn id="7" dur="500"/>
                                        <p:tgtEl>
                                          <p:spTgt spid="532541"/>
                                        </p:tgtEl>
                                      </p:cBhvr>
                                    </p:animEffect>
                                  </p:childTnLst>
                                </p:cTn>
                              </p:par>
                              <p:par>
                                <p:cTn id="8" presetID="1" presetClass="emph" presetSubtype="2" fill="hold" nodeType="withEffect">
                                  <p:stCondLst>
                                    <p:cond delay="0"/>
                                  </p:stCondLst>
                                  <p:childTnLst>
                                    <p:animClr clrSpc="rgb" dir="cw">
                                      <p:cBhvr>
                                        <p:cTn id="9" dur="2000" fill="hold"/>
                                        <p:tgtEl>
                                          <p:spTgt spid="532508"/>
                                        </p:tgtEl>
                                        <p:attrNameLst>
                                          <p:attrName>fillcolor</p:attrName>
                                        </p:attrNameLst>
                                      </p:cBhvr>
                                      <p:to>
                                        <a:schemeClr val="accent2"/>
                                      </p:to>
                                    </p:animClr>
                                    <p:set>
                                      <p:cBhvr>
                                        <p:cTn id="10" dur="2000" fill="hold"/>
                                        <p:tgtEl>
                                          <p:spTgt spid="532508"/>
                                        </p:tgtEl>
                                        <p:attrNameLst>
                                          <p:attrName>fill.type</p:attrName>
                                        </p:attrNameLst>
                                      </p:cBhvr>
                                      <p:to>
                                        <p:strVal val="solid"/>
                                      </p:to>
                                    </p:set>
                                    <p:set>
                                      <p:cBhvr>
                                        <p:cTn id="11" dur="2000" fill="hold"/>
                                        <p:tgtEl>
                                          <p:spTgt spid="532508"/>
                                        </p:tgtEl>
                                        <p:attrNameLst>
                                          <p:attrName>fill.on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32542"/>
                                        </p:tgtEl>
                                        <p:attrNameLst>
                                          <p:attrName>style.visibility</p:attrName>
                                        </p:attrNameLst>
                                      </p:cBhvr>
                                      <p:to>
                                        <p:strVal val="visible"/>
                                      </p:to>
                                    </p:set>
                                    <p:animEffect transition="in" filter="wipe(left)">
                                      <p:cBhvr>
                                        <p:cTn id="16" dur="500"/>
                                        <p:tgtEl>
                                          <p:spTgt spid="532542"/>
                                        </p:tgtEl>
                                      </p:cBhvr>
                                    </p:animEffect>
                                  </p:childTnLst>
                                </p:cTn>
                              </p:par>
                              <p:par>
                                <p:cTn id="17" presetID="1" presetClass="emph" presetSubtype="2" fill="hold" nodeType="withEffect">
                                  <p:stCondLst>
                                    <p:cond delay="0"/>
                                  </p:stCondLst>
                                  <p:childTnLst>
                                    <p:animClr clrSpc="rgb" dir="cw">
                                      <p:cBhvr>
                                        <p:cTn id="18" dur="2000" fill="hold"/>
                                        <p:tgtEl>
                                          <p:spTgt spid="532521"/>
                                        </p:tgtEl>
                                        <p:attrNameLst>
                                          <p:attrName>fillcolor</p:attrName>
                                        </p:attrNameLst>
                                      </p:cBhvr>
                                      <p:to>
                                        <a:schemeClr val="accent2"/>
                                      </p:to>
                                    </p:animClr>
                                    <p:set>
                                      <p:cBhvr>
                                        <p:cTn id="19" dur="2000" fill="hold"/>
                                        <p:tgtEl>
                                          <p:spTgt spid="532521"/>
                                        </p:tgtEl>
                                        <p:attrNameLst>
                                          <p:attrName>fill.type</p:attrName>
                                        </p:attrNameLst>
                                      </p:cBhvr>
                                      <p:to>
                                        <p:strVal val="solid"/>
                                      </p:to>
                                    </p:set>
                                    <p:set>
                                      <p:cBhvr>
                                        <p:cTn id="20" dur="2000" fill="hold"/>
                                        <p:tgtEl>
                                          <p:spTgt spid="5325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1" grpId="0" animBg="1"/>
      <p:bldP spid="5325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p:cNvSpPr>
            <a:spLocks noGrp="1" noChangeAspect="1" noChangeArrowheads="1"/>
          </p:cNvSpPr>
          <p:nvPr>
            <p:ph type="title"/>
          </p:nvPr>
        </p:nvSpPr>
        <p:spPr/>
        <p:txBody>
          <a:bodyPr/>
          <a:lstStyle/>
          <a:p>
            <a:r>
              <a:rPr lang="en-US" smtClean="0"/>
              <a:t>Recovery with Full, Diff, Log</a:t>
            </a:r>
            <a:endParaRPr lang="en-US"/>
          </a:p>
        </p:txBody>
      </p:sp>
      <p:sp>
        <p:nvSpPr>
          <p:cNvPr id="531459" name="Rectangle 3"/>
          <p:cNvSpPr>
            <a:spLocks noGrp="1" noChangeAspect="1" noChangeArrowheads="1"/>
          </p:cNvSpPr>
          <p:nvPr>
            <p:ph type="body" idx="1"/>
          </p:nvPr>
        </p:nvSpPr>
        <p:spPr/>
        <p:txBody>
          <a:bodyPr/>
          <a:lstStyle/>
          <a:p>
            <a:r>
              <a:rPr lang="en-US" sz="2400" dirty="0" smtClean="0"/>
              <a:t>Backup 1 is full</a:t>
            </a:r>
          </a:p>
          <a:p>
            <a:r>
              <a:rPr lang="en-US" sz="2400" dirty="0" smtClean="0"/>
              <a:t>Backups 2, 3 are differential</a:t>
            </a:r>
          </a:p>
          <a:p>
            <a:r>
              <a:rPr lang="en-US" sz="2400" dirty="0" smtClean="0"/>
              <a:t>In the event of failure at time x</a:t>
            </a:r>
          </a:p>
          <a:p>
            <a:r>
              <a:rPr lang="en-US" sz="2400" dirty="0" smtClean="0"/>
              <a:t>Backup “tail” of log</a:t>
            </a:r>
          </a:p>
          <a:p>
            <a:r>
              <a:rPr lang="en-US" sz="2400" dirty="0" smtClean="0"/>
              <a:t>Restore full (1), last differential (3) and all log backups up to the point of the failure</a:t>
            </a:r>
            <a:endParaRPr lang="en-US" sz="2400" dirty="0"/>
          </a:p>
        </p:txBody>
      </p:sp>
      <p:sp>
        <p:nvSpPr>
          <p:cNvPr id="531460" name="Text Box 4"/>
          <p:cNvSpPr txBox="1">
            <a:spLocks noChangeArrowheads="1"/>
          </p:cNvSpPr>
          <p:nvPr/>
        </p:nvSpPr>
        <p:spPr bwMode="auto">
          <a:xfrm>
            <a:off x="3287713" y="39290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2</a:t>
            </a:r>
          </a:p>
        </p:txBody>
      </p:sp>
      <p:sp>
        <p:nvSpPr>
          <p:cNvPr id="531461" name="Text Box 5"/>
          <p:cNvSpPr txBox="1">
            <a:spLocks noChangeArrowheads="1"/>
          </p:cNvSpPr>
          <p:nvPr/>
        </p:nvSpPr>
        <p:spPr bwMode="auto">
          <a:xfrm>
            <a:off x="571500" y="4524375"/>
            <a:ext cx="939103"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Primary</a:t>
            </a:r>
            <a:endParaRPr lang="en-US" sz="1600" dirty="0">
              <a:solidFill>
                <a:schemeClr val="tx1"/>
              </a:solidFill>
              <a:latin typeface="Calibri" pitchFamily="34" charset="0"/>
            </a:endParaRPr>
          </a:p>
        </p:txBody>
      </p:sp>
      <p:sp>
        <p:nvSpPr>
          <p:cNvPr id="531462" name="Text Box 6"/>
          <p:cNvSpPr txBox="1">
            <a:spLocks noChangeArrowheads="1"/>
          </p:cNvSpPr>
          <p:nvPr/>
        </p:nvSpPr>
        <p:spPr bwMode="auto">
          <a:xfrm>
            <a:off x="873125" y="489108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File1</a:t>
            </a:r>
            <a:endParaRPr lang="en-US" sz="1600" dirty="0">
              <a:solidFill>
                <a:schemeClr val="tx1"/>
              </a:solidFill>
              <a:latin typeface="Calibri" pitchFamily="34" charset="0"/>
            </a:endParaRPr>
          </a:p>
        </p:txBody>
      </p:sp>
      <p:sp>
        <p:nvSpPr>
          <p:cNvPr id="531463" name="Text Box 7"/>
          <p:cNvSpPr txBox="1">
            <a:spLocks noChangeArrowheads="1"/>
          </p:cNvSpPr>
          <p:nvPr/>
        </p:nvSpPr>
        <p:spPr bwMode="auto">
          <a:xfrm>
            <a:off x="873125" y="524668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File2</a:t>
            </a:r>
            <a:endParaRPr lang="en-US" sz="1600" dirty="0">
              <a:solidFill>
                <a:schemeClr val="tx1"/>
              </a:solidFill>
              <a:latin typeface="Calibri" pitchFamily="34" charset="0"/>
            </a:endParaRPr>
          </a:p>
        </p:txBody>
      </p:sp>
      <p:sp>
        <p:nvSpPr>
          <p:cNvPr id="531464" name="Text Box 8"/>
          <p:cNvSpPr txBox="1">
            <a:spLocks noChangeArrowheads="1"/>
          </p:cNvSpPr>
          <p:nvPr/>
        </p:nvSpPr>
        <p:spPr bwMode="auto">
          <a:xfrm>
            <a:off x="873125" y="5651500"/>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File3</a:t>
            </a:r>
            <a:endParaRPr lang="en-US" sz="1600" dirty="0">
              <a:solidFill>
                <a:schemeClr val="tx1"/>
              </a:solidFill>
              <a:latin typeface="Calibri" pitchFamily="34" charset="0"/>
            </a:endParaRPr>
          </a:p>
        </p:txBody>
      </p:sp>
      <p:sp>
        <p:nvSpPr>
          <p:cNvPr id="531465" name="Text Box 9"/>
          <p:cNvSpPr txBox="1">
            <a:spLocks noChangeArrowheads="1"/>
          </p:cNvSpPr>
          <p:nvPr/>
        </p:nvSpPr>
        <p:spPr bwMode="auto">
          <a:xfrm>
            <a:off x="1117600" y="5978525"/>
            <a:ext cx="514885"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Log</a:t>
            </a:r>
            <a:endParaRPr lang="en-US" sz="1600" dirty="0">
              <a:solidFill>
                <a:schemeClr val="tx1"/>
              </a:solidFill>
              <a:latin typeface="Calibri" pitchFamily="34" charset="0"/>
            </a:endParaRPr>
          </a:p>
        </p:txBody>
      </p:sp>
      <p:sp>
        <p:nvSpPr>
          <p:cNvPr id="531466" name="Line 10"/>
          <p:cNvSpPr>
            <a:spLocks noChangeShapeType="1"/>
          </p:cNvSpPr>
          <p:nvPr/>
        </p:nvSpPr>
        <p:spPr bwMode="auto">
          <a:xfrm>
            <a:off x="1166813" y="4251325"/>
            <a:ext cx="7391400" cy="0"/>
          </a:xfrm>
          <a:prstGeom prst="line">
            <a:avLst/>
          </a:prstGeom>
          <a:noFill/>
          <a:ln w="15875">
            <a:solidFill>
              <a:schemeClr val="tx1"/>
            </a:solidFill>
            <a:round/>
            <a:headEnd/>
            <a:tailEnd type="triangle" w="lg" len="lg"/>
          </a:ln>
          <a:effectLst/>
        </p:spPr>
        <p:txBody>
          <a:bodyPr/>
          <a:lstStyle/>
          <a:p>
            <a:endParaRPr lang="en-US"/>
          </a:p>
        </p:txBody>
      </p:sp>
      <p:sp>
        <p:nvSpPr>
          <p:cNvPr id="531467" name="Text Box 11"/>
          <p:cNvSpPr txBox="1">
            <a:spLocks noChangeArrowheads="1"/>
          </p:cNvSpPr>
          <p:nvPr/>
        </p:nvSpPr>
        <p:spPr bwMode="auto">
          <a:xfrm>
            <a:off x="571500" y="4054475"/>
            <a:ext cx="611449"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531468" name="Text Box 12"/>
          <p:cNvSpPr txBox="1">
            <a:spLocks noChangeArrowheads="1"/>
          </p:cNvSpPr>
          <p:nvPr/>
        </p:nvSpPr>
        <p:spPr bwMode="auto">
          <a:xfrm>
            <a:off x="2949575" y="58975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1469" name="Text Box 13"/>
          <p:cNvSpPr txBox="1">
            <a:spLocks noChangeArrowheads="1"/>
          </p:cNvSpPr>
          <p:nvPr/>
        </p:nvSpPr>
        <p:spPr bwMode="auto">
          <a:xfrm>
            <a:off x="3771900" y="58975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1470" name="Line 14"/>
          <p:cNvSpPr>
            <a:spLocks noChangeShapeType="1"/>
          </p:cNvSpPr>
          <p:nvPr/>
        </p:nvSpPr>
        <p:spPr bwMode="auto">
          <a:xfrm>
            <a:off x="3040063" y="42513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1471" name="Line 15"/>
          <p:cNvSpPr>
            <a:spLocks noChangeShapeType="1"/>
          </p:cNvSpPr>
          <p:nvPr/>
        </p:nvSpPr>
        <p:spPr bwMode="auto">
          <a:xfrm>
            <a:off x="3863975" y="42513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1472" name="Line 16"/>
          <p:cNvSpPr>
            <a:spLocks noChangeShapeType="1"/>
          </p:cNvSpPr>
          <p:nvPr/>
        </p:nvSpPr>
        <p:spPr bwMode="auto">
          <a:xfrm>
            <a:off x="4286250" y="4251325"/>
            <a:ext cx="0" cy="549275"/>
          </a:xfrm>
          <a:prstGeom prst="line">
            <a:avLst/>
          </a:prstGeom>
          <a:noFill/>
          <a:ln w="9525">
            <a:solidFill>
              <a:schemeClr val="tx1"/>
            </a:solidFill>
            <a:round/>
            <a:headEnd type="diamond" w="med" len="med"/>
            <a:tailEnd/>
          </a:ln>
          <a:effectLst/>
        </p:spPr>
        <p:txBody>
          <a:bodyPr/>
          <a:lstStyle/>
          <a:p>
            <a:endParaRPr lang="en-US"/>
          </a:p>
        </p:txBody>
      </p:sp>
      <p:sp>
        <p:nvSpPr>
          <p:cNvPr id="531473" name="Line 17"/>
          <p:cNvSpPr>
            <a:spLocks noChangeShapeType="1"/>
          </p:cNvSpPr>
          <p:nvPr/>
        </p:nvSpPr>
        <p:spPr bwMode="auto">
          <a:xfrm>
            <a:off x="1808163" y="4251325"/>
            <a:ext cx="0" cy="182563"/>
          </a:xfrm>
          <a:prstGeom prst="line">
            <a:avLst/>
          </a:prstGeom>
          <a:noFill/>
          <a:ln w="9525">
            <a:solidFill>
              <a:schemeClr val="tx1"/>
            </a:solidFill>
            <a:round/>
            <a:headEnd type="diamond" w="med" len="med"/>
            <a:tailEnd/>
          </a:ln>
          <a:effectLst/>
        </p:spPr>
        <p:txBody>
          <a:bodyPr/>
          <a:lstStyle/>
          <a:p>
            <a:endParaRPr lang="en-US"/>
          </a:p>
        </p:txBody>
      </p:sp>
      <p:sp>
        <p:nvSpPr>
          <p:cNvPr id="531474" name="Line 18"/>
          <p:cNvSpPr>
            <a:spLocks noChangeShapeType="1"/>
          </p:cNvSpPr>
          <p:nvPr/>
        </p:nvSpPr>
        <p:spPr bwMode="auto">
          <a:xfrm>
            <a:off x="2620963" y="4251325"/>
            <a:ext cx="0" cy="182563"/>
          </a:xfrm>
          <a:prstGeom prst="line">
            <a:avLst/>
          </a:prstGeom>
          <a:noFill/>
          <a:ln w="9525">
            <a:solidFill>
              <a:schemeClr val="tx1"/>
            </a:solidFill>
            <a:round/>
            <a:headEnd type="diamond" w="med" len="med"/>
            <a:tailEnd/>
          </a:ln>
          <a:effectLst/>
        </p:spPr>
        <p:txBody>
          <a:bodyPr/>
          <a:lstStyle/>
          <a:p>
            <a:endParaRPr lang="en-US"/>
          </a:p>
        </p:txBody>
      </p:sp>
      <p:sp>
        <p:nvSpPr>
          <p:cNvPr id="531475" name="Text Box 19"/>
          <p:cNvSpPr txBox="1">
            <a:spLocks noChangeArrowheads="1"/>
          </p:cNvSpPr>
          <p:nvPr/>
        </p:nvSpPr>
        <p:spPr bwMode="auto">
          <a:xfrm>
            <a:off x="2463800" y="392906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a:t>
            </a:r>
          </a:p>
        </p:txBody>
      </p:sp>
      <p:sp>
        <p:nvSpPr>
          <p:cNvPr id="531476" name="Text Box 20"/>
          <p:cNvSpPr txBox="1">
            <a:spLocks noChangeArrowheads="1"/>
          </p:cNvSpPr>
          <p:nvPr/>
        </p:nvSpPr>
        <p:spPr bwMode="auto">
          <a:xfrm>
            <a:off x="2887663" y="39306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1</a:t>
            </a:r>
          </a:p>
        </p:txBody>
      </p:sp>
      <p:sp>
        <p:nvSpPr>
          <p:cNvPr id="531477" name="Text Box 21"/>
          <p:cNvSpPr txBox="1">
            <a:spLocks noChangeArrowheads="1"/>
          </p:cNvSpPr>
          <p:nvPr/>
        </p:nvSpPr>
        <p:spPr bwMode="auto">
          <a:xfrm>
            <a:off x="4125913" y="392906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2</a:t>
            </a:r>
          </a:p>
        </p:txBody>
      </p:sp>
      <p:sp>
        <p:nvSpPr>
          <p:cNvPr id="531478" name="Text Box 22"/>
          <p:cNvSpPr txBox="1">
            <a:spLocks noChangeArrowheads="1"/>
          </p:cNvSpPr>
          <p:nvPr/>
        </p:nvSpPr>
        <p:spPr bwMode="auto">
          <a:xfrm rot="10800000">
            <a:off x="536724" y="4857750"/>
            <a:ext cx="461665" cy="1066800"/>
          </a:xfrm>
          <a:prstGeom prst="rect">
            <a:avLst/>
          </a:prstGeom>
          <a:noFill/>
          <a:ln w="9525">
            <a:noFill/>
            <a:miter lim="800000"/>
            <a:headEnd/>
            <a:tailEnd/>
          </a:ln>
          <a:effectLst/>
        </p:spPr>
        <p:txBody>
          <a:bodyPr vert="eaVert">
            <a:spAutoFit/>
          </a:bodyPr>
          <a:lstStyle/>
          <a:p>
            <a:pPr>
              <a:lnSpc>
                <a:spcPct val="100000"/>
              </a:lnSpc>
              <a:spcBef>
                <a:spcPct val="50000"/>
              </a:spcBef>
            </a:pPr>
            <a:r>
              <a:rPr lang="en-US" sz="1800" b="0" dirty="0">
                <a:solidFill>
                  <a:schemeClr val="tx1"/>
                </a:solidFill>
                <a:latin typeface="Calibri" pitchFamily="34" charset="0"/>
              </a:rPr>
              <a:t>F</a:t>
            </a:r>
            <a:r>
              <a:rPr lang="en-US" sz="1800" b="0" dirty="0" smtClean="0">
                <a:solidFill>
                  <a:schemeClr val="tx1"/>
                </a:solidFill>
                <a:latin typeface="Calibri" pitchFamily="34" charset="0"/>
              </a:rPr>
              <a:t>ilegroup</a:t>
            </a:r>
            <a:endParaRPr lang="en-US" sz="1800" b="0" dirty="0">
              <a:solidFill>
                <a:schemeClr val="tx1"/>
              </a:solidFill>
              <a:latin typeface="Calibri" pitchFamily="34" charset="0"/>
            </a:endParaRPr>
          </a:p>
        </p:txBody>
      </p:sp>
      <p:sp>
        <p:nvSpPr>
          <p:cNvPr id="531479" name="Line 23"/>
          <p:cNvSpPr>
            <a:spLocks noChangeShapeType="1"/>
          </p:cNvSpPr>
          <p:nvPr/>
        </p:nvSpPr>
        <p:spPr bwMode="auto">
          <a:xfrm>
            <a:off x="2627313" y="4262438"/>
            <a:ext cx="0" cy="182562"/>
          </a:xfrm>
          <a:prstGeom prst="line">
            <a:avLst/>
          </a:prstGeom>
          <a:noFill/>
          <a:ln w="9525">
            <a:solidFill>
              <a:schemeClr val="tx1"/>
            </a:solidFill>
            <a:round/>
            <a:headEnd type="diamond" w="med" len="med"/>
            <a:tailEnd/>
          </a:ln>
          <a:effectLst/>
        </p:spPr>
        <p:txBody>
          <a:bodyPr/>
          <a:lstStyle/>
          <a:p>
            <a:endParaRPr lang="en-US"/>
          </a:p>
        </p:txBody>
      </p:sp>
      <p:sp>
        <p:nvSpPr>
          <p:cNvPr id="531480" name="AutoShape 24" descr="Large checker board"/>
          <p:cNvSpPr>
            <a:spLocks noChangeArrowheads="1"/>
          </p:cNvSpPr>
          <p:nvPr/>
        </p:nvSpPr>
        <p:spPr bwMode="auto">
          <a:xfrm>
            <a:off x="4073525" y="44481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1481" name="AutoShape 25" descr="Large checker board"/>
          <p:cNvSpPr>
            <a:spLocks noChangeArrowheads="1"/>
          </p:cNvSpPr>
          <p:nvPr/>
        </p:nvSpPr>
        <p:spPr bwMode="auto">
          <a:xfrm>
            <a:off x="4075113" y="480060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1482" name="AutoShape 26" descr="Large checker board"/>
          <p:cNvSpPr>
            <a:spLocks noChangeArrowheads="1"/>
          </p:cNvSpPr>
          <p:nvPr/>
        </p:nvSpPr>
        <p:spPr bwMode="auto">
          <a:xfrm>
            <a:off x="4075113" y="516572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1483" name="AutoShape 27" descr="Large checker board"/>
          <p:cNvSpPr>
            <a:spLocks noChangeArrowheads="1"/>
          </p:cNvSpPr>
          <p:nvPr/>
        </p:nvSpPr>
        <p:spPr bwMode="auto">
          <a:xfrm>
            <a:off x="4075113" y="554196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useBgFill="1">
        <p:nvSpPr>
          <p:cNvPr id="531484" name="Text Box 28"/>
          <p:cNvSpPr txBox="1">
            <a:spLocks noChangeArrowheads="1"/>
          </p:cNvSpPr>
          <p:nvPr/>
        </p:nvSpPr>
        <p:spPr bwMode="auto">
          <a:xfrm>
            <a:off x="4203700" y="5446713"/>
            <a:ext cx="182563"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I</a:t>
            </a:r>
            <a:br>
              <a:rPr lang="en-US" dirty="0"/>
            </a:br>
            <a:r>
              <a:rPr lang="en-US" dirty="0"/>
              <a:t>F</a:t>
            </a:r>
            <a:br>
              <a:rPr lang="en-US" dirty="0"/>
            </a:br>
            <a:r>
              <a:rPr lang="en-US" dirty="0" err="1"/>
              <a:t>F</a:t>
            </a:r>
            <a:r>
              <a:rPr lang="en-US" dirty="0"/>
              <a:t/>
            </a:r>
            <a:br>
              <a:rPr lang="en-US" dirty="0"/>
            </a:br>
            <a:r>
              <a:rPr lang="en-US" dirty="0"/>
              <a:t/>
            </a:r>
            <a:br>
              <a:rPr lang="en-US" dirty="0"/>
            </a:br>
            <a:r>
              <a:rPr lang="en-US" dirty="0" err="1"/>
              <a:t>F</a:t>
            </a:r>
            <a:r>
              <a:rPr lang="en-US" dirty="0"/>
              <a:t/>
            </a:r>
            <a:br>
              <a:rPr lang="en-US" dirty="0"/>
            </a:br>
            <a:r>
              <a:rPr lang="en-US" dirty="0"/>
              <a:t>G</a:t>
            </a:r>
          </a:p>
        </p:txBody>
      </p:sp>
      <p:sp>
        <p:nvSpPr>
          <p:cNvPr id="531485" name="Text Box 29"/>
          <p:cNvSpPr txBox="1">
            <a:spLocks noChangeArrowheads="1"/>
          </p:cNvSpPr>
          <p:nvPr/>
        </p:nvSpPr>
        <p:spPr bwMode="auto">
          <a:xfrm>
            <a:off x="3378200" y="5895975"/>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1486" name="Line 30"/>
          <p:cNvSpPr>
            <a:spLocks noChangeShapeType="1"/>
          </p:cNvSpPr>
          <p:nvPr/>
        </p:nvSpPr>
        <p:spPr bwMode="auto">
          <a:xfrm>
            <a:off x="3468688" y="4249738"/>
            <a:ext cx="0" cy="1646237"/>
          </a:xfrm>
          <a:prstGeom prst="line">
            <a:avLst/>
          </a:prstGeom>
          <a:noFill/>
          <a:ln w="9525">
            <a:solidFill>
              <a:schemeClr val="tx1"/>
            </a:solidFill>
            <a:round/>
            <a:headEnd type="diamond" w="med" len="med"/>
            <a:tailEnd/>
          </a:ln>
          <a:effectLst/>
        </p:spPr>
        <p:txBody>
          <a:bodyPr/>
          <a:lstStyle/>
          <a:p>
            <a:endParaRPr lang="en-US"/>
          </a:p>
        </p:txBody>
      </p:sp>
      <p:sp>
        <p:nvSpPr>
          <p:cNvPr id="531487" name="Text Box 31"/>
          <p:cNvSpPr txBox="1">
            <a:spLocks noChangeArrowheads="1"/>
          </p:cNvSpPr>
          <p:nvPr/>
        </p:nvSpPr>
        <p:spPr bwMode="auto">
          <a:xfrm>
            <a:off x="4625975" y="58975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1488" name="Text Box 32"/>
          <p:cNvSpPr txBox="1">
            <a:spLocks noChangeArrowheads="1"/>
          </p:cNvSpPr>
          <p:nvPr/>
        </p:nvSpPr>
        <p:spPr bwMode="auto">
          <a:xfrm>
            <a:off x="5448300" y="58975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1489" name="Line 33"/>
          <p:cNvSpPr>
            <a:spLocks noChangeShapeType="1"/>
          </p:cNvSpPr>
          <p:nvPr/>
        </p:nvSpPr>
        <p:spPr bwMode="auto">
          <a:xfrm>
            <a:off x="4716463" y="42513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1490" name="Line 34"/>
          <p:cNvSpPr>
            <a:spLocks noChangeShapeType="1"/>
          </p:cNvSpPr>
          <p:nvPr/>
        </p:nvSpPr>
        <p:spPr bwMode="auto">
          <a:xfrm>
            <a:off x="5540375" y="42513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1491" name="Line 35"/>
          <p:cNvSpPr>
            <a:spLocks noChangeShapeType="1"/>
          </p:cNvSpPr>
          <p:nvPr/>
        </p:nvSpPr>
        <p:spPr bwMode="auto">
          <a:xfrm>
            <a:off x="5934075" y="4251325"/>
            <a:ext cx="0" cy="549275"/>
          </a:xfrm>
          <a:prstGeom prst="line">
            <a:avLst/>
          </a:prstGeom>
          <a:noFill/>
          <a:ln w="9525">
            <a:solidFill>
              <a:schemeClr val="tx1"/>
            </a:solidFill>
            <a:round/>
            <a:headEnd type="diamond" w="med" len="med"/>
            <a:tailEnd/>
          </a:ln>
          <a:effectLst/>
        </p:spPr>
        <p:txBody>
          <a:bodyPr/>
          <a:lstStyle/>
          <a:p>
            <a:endParaRPr lang="en-US"/>
          </a:p>
        </p:txBody>
      </p:sp>
      <p:sp>
        <p:nvSpPr>
          <p:cNvPr id="531492" name="Text Box 36"/>
          <p:cNvSpPr txBox="1">
            <a:spLocks noChangeArrowheads="1"/>
          </p:cNvSpPr>
          <p:nvPr/>
        </p:nvSpPr>
        <p:spPr bwMode="auto">
          <a:xfrm>
            <a:off x="5773738" y="392906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3</a:t>
            </a:r>
          </a:p>
        </p:txBody>
      </p:sp>
      <p:sp>
        <p:nvSpPr>
          <p:cNvPr id="531493" name="AutoShape 37" descr="Large checker board"/>
          <p:cNvSpPr>
            <a:spLocks noChangeArrowheads="1"/>
          </p:cNvSpPr>
          <p:nvPr/>
        </p:nvSpPr>
        <p:spPr bwMode="auto">
          <a:xfrm>
            <a:off x="5721350" y="44481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1494" name="AutoShape 38" descr="Large checker board"/>
          <p:cNvSpPr>
            <a:spLocks noChangeArrowheads="1"/>
          </p:cNvSpPr>
          <p:nvPr/>
        </p:nvSpPr>
        <p:spPr bwMode="auto">
          <a:xfrm>
            <a:off x="5722938" y="480060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1495" name="AutoShape 39" descr="Large checker board"/>
          <p:cNvSpPr>
            <a:spLocks noChangeArrowheads="1"/>
          </p:cNvSpPr>
          <p:nvPr/>
        </p:nvSpPr>
        <p:spPr bwMode="auto">
          <a:xfrm>
            <a:off x="5722938" y="516572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1496" name="AutoShape 40" descr="Large checker board"/>
          <p:cNvSpPr>
            <a:spLocks noChangeArrowheads="1"/>
          </p:cNvSpPr>
          <p:nvPr/>
        </p:nvSpPr>
        <p:spPr bwMode="auto">
          <a:xfrm>
            <a:off x="5722938" y="554196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useBgFill="1">
        <p:nvSpPr>
          <p:cNvPr id="531497" name="Text Box 41"/>
          <p:cNvSpPr txBox="1">
            <a:spLocks noChangeArrowheads="1"/>
          </p:cNvSpPr>
          <p:nvPr/>
        </p:nvSpPr>
        <p:spPr bwMode="auto">
          <a:xfrm>
            <a:off x="5851525" y="5446713"/>
            <a:ext cx="182563"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a:t>D</a:t>
            </a:r>
            <a:br>
              <a:rPr lang="en-US"/>
            </a:br>
            <a:r>
              <a:rPr lang="en-US"/>
              <a:t>I</a:t>
            </a:r>
            <a:br>
              <a:rPr lang="en-US"/>
            </a:br>
            <a:r>
              <a:rPr lang="en-US"/>
              <a:t>F</a:t>
            </a:r>
            <a:br>
              <a:rPr lang="en-US"/>
            </a:br>
            <a:r>
              <a:rPr lang="en-US"/>
              <a:t>F</a:t>
            </a:r>
            <a:br>
              <a:rPr lang="en-US"/>
            </a:br>
            <a:r>
              <a:rPr lang="en-US"/>
              <a:t/>
            </a:r>
            <a:br>
              <a:rPr lang="en-US"/>
            </a:br>
            <a:r>
              <a:rPr lang="en-US"/>
              <a:t>F</a:t>
            </a:r>
            <a:br>
              <a:rPr lang="en-US"/>
            </a:br>
            <a:r>
              <a:rPr lang="en-US"/>
              <a:t>G</a:t>
            </a:r>
          </a:p>
        </p:txBody>
      </p:sp>
      <p:sp>
        <p:nvSpPr>
          <p:cNvPr id="531498" name="Text Box 42"/>
          <p:cNvSpPr txBox="1">
            <a:spLocks noChangeArrowheads="1"/>
          </p:cNvSpPr>
          <p:nvPr/>
        </p:nvSpPr>
        <p:spPr bwMode="auto">
          <a:xfrm>
            <a:off x="5054600" y="5895975"/>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1499" name="Line 43"/>
          <p:cNvSpPr>
            <a:spLocks noChangeShapeType="1"/>
          </p:cNvSpPr>
          <p:nvPr/>
        </p:nvSpPr>
        <p:spPr bwMode="auto">
          <a:xfrm>
            <a:off x="5145088" y="4249738"/>
            <a:ext cx="0" cy="1646237"/>
          </a:xfrm>
          <a:prstGeom prst="line">
            <a:avLst/>
          </a:prstGeom>
          <a:noFill/>
          <a:ln w="9525">
            <a:solidFill>
              <a:schemeClr val="tx1"/>
            </a:solidFill>
            <a:round/>
            <a:headEnd type="diamond" w="med" len="med"/>
            <a:tailEnd/>
          </a:ln>
          <a:effectLst/>
        </p:spPr>
        <p:txBody>
          <a:bodyPr/>
          <a:lstStyle/>
          <a:p>
            <a:endParaRPr lang="en-US"/>
          </a:p>
        </p:txBody>
      </p:sp>
      <p:sp>
        <p:nvSpPr>
          <p:cNvPr id="531500" name="Text Box 44"/>
          <p:cNvSpPr txBox="1">
            <a:spLocks noChangeArrowheads="1"/>
          </p:cNvSpPr>
          <p:nvPr/>
        </p:nvSpPr>
        <p:spPr bwMode="auto">
          <a:xfrm>
            <a:off x="3687763" y="39290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3</a:t>
            </a:r>
          </a:p>
        </p:txBody>
      </p:sp>
      <p:sp>
        <p:nvSpPr>
          <p:cNvPr id="531501" name="Text Box 45"/>
          <p:cNvSpPr txBox="1">
            <a:spLocks noChangeArrowheads="1"/>
          </p:cNvSpPr>
          <p:nvPr/>
        </p:nvSpPr>
        <p:spPr bwMode="auto">
          <a:xfrm>
            <a:off x="4992688" y="39290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5</a:t>
            </a:r>
          </a:p>
        </p:txBody>
      </p:sp>
      <p:sp>
        <p:nvSpPr>
          <p:cNvPr id="531502" name="Text Box 46"/>
          <p:cNvSpPr txBox="1">
            <a:spLocks noChangeArrowheads="1"/>
          </p:cNvSpPr>
          <p:nvPr/>
        </p:nvSpPr>
        <p:spPr bwMode="auto">
          <a:xfrm>
            <a:off x="4592638" y="39306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4</a:t>
            </a:r>
          </a:p>
        </p:txBody>
      </p:sp>
      <p:sp>
        <p:nvSpPr>
          <p:cNvPr id="531503" name="Text Box 47"/>
          <p:cNvSpPr txBox="1">
            <a:spLocks noChangeArrowheads="1"/>
          </p:cNvSpPr>
          <p:nvPr/>
        </p:nvSpPr>
        <p:spPr bwMode="auto">
          <a:xfrm>
            <a:off x="5392738" y="39290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6</a:t>
            </a:r>
          </a:p>
        </p:txBody>
      </p:sp>
      <p:sp>
        <p:nvSpPr>
          <p:cNvPr id="531504" name="Text Box 48"/>
          <p:cNvSpPr txBox="1">
            <a:spLocks noChangeArrowheads="1"/>
          </p:cNvSpPr>
          <p:nvPr/>
        </p:nvSpPr>
        <p:spPr bwMode="auto">
          <a:xfrm>
            <a:off x="6307138" y="589756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dirty="0">
                <a:solidFill>
                  <a:schemeClr val="tx1"/>
                </a:solidFill>
                <a:latin typeface="Calibri" pitchFamily="34" charset="0"/>
              </a:rPr>
              <a:t>T</a:t>
            </a:r>
            <a:br>
              <a:rPr lang="en-US" sz="1000" dirty="0">
                <a:solidFill>
                  <a:schemeClr val="tx1"/>
                </a:solidFill>
                <a:latin typeface="Calibri" pitchFamily="34" charset="0"/>
              </a:rPr>
            </a:br>
            <a:r>
              <a:rPr lang="en-US" sz="1000" dirty="0">
                <a:solidFill>
                  <a:schemeClr val="tx1"/>
                </a:solidFill>
                <a:latin typeface="Calibri" pitchFamily="34" charset="0"/>
              </a:rPr>
              <a:t>L</a:t>
            </a:r>
            <a:br>
              <a:rPr lang="en-US" sz="1000" dirty="0">
                <a:solidFill>
                  <a:schemeClr val="tx1"/>
                </a:solidFill>
                <a:latin typeface="Calibri" pitchFamily="34" charset="0"/>
              </a:rPr>
            </a:br>
            <a:r>
              <a:rPr lang="en-US" sz="1000" dirty="0">
                <a:solidFill>
                  <a:schemeClr val="tx1"/>
                </a:solidFill>
                <a:latin typeface="Calibri" pitchFamily="34" charset="0"/>
              </a:rPr>
              <a:t>O</a:t>
            </a:r>
            <a:br>
              <a:rPr lang="en-US" sz="1000" dirty="0">
                <a:solidFill>
                  <a:schemeClr val="tx1"/>
                </a:solidFill>
                <a:latin typeface="Calibri" pitchFamily="34" charset="0"/>
              </a:rPr>
            </a:br>
            <a:r>
              <a:rPr lang="en-US" sz="1000" dirty="0">
                <a:solidFill>
                  <a:schemeClr val="tx1"/>
                </a:solidFill>
                <a:latin typeface="Calibri" pitchFamily="34" charset="0"/>
              </a:rPr>
              <a:t>G</a:t>
            </a:r>
          </a:p>
        </p:txBody>
      </p:sp>
      <p:sp>
        <p:nvSpPr>
          <p:cNvPr id="531505" name="Line 49"/>
          <p:cNvSpPr>
            <a:spLocks noChangeShapeType="1"/>
          </p:cNvSpPr>
          <p:nvPr/>
        </p:nvSpPr>
        <p:spPr bwMode="auto">
          <a:xfrm>
            <a:off x="6397625" y="42513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1506" name="Text Box 50"/>
          <p:cNvSpPr txBox="1">
            <a:spLocks noChangeArrowheads="1"/>
          </p:cNvSpPr>
          <p:nvPr/>
        </p:nvSpPr>
        <p:spPr bwMode="auto">
          <a:xfrm>
            <a:off x="6956425" y="43481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dirty="0">
                <a:solidFill>
                  <a:schemeClr val="tx1"/>
                </a:solidFill>
                <a:latin typeface="Calibri" pitchFamily="34" charset="0"/>
              </a:rPr>
              <a:t>T</a:t>
            </a:r>
            <a:br>
              <a:rPr lang="en-US" sz="1000" dirty="0">
                <a:solidFill>
                  <a:schemeClr val="tx1"/>
                </a:solidFill>
                <a:latin typeface="Calibri" pitchFamily="34" charset="0"/>
              </a:rPr>
            </a:br>
            <a:r>
              <a:rPr lang="en-US" sz="1000" dirty="0">
                <a:solidFill>
                  <a:schemeClr val="tx1"/>
                </a:solidFill>
                <a:latin typeface="Calibri" pitchFamily="34" charset="0"/>
              </a:rPr>
              <a:t>A</a:t>
            </a:r>
            <a:br>
              <a:rPr lang="en-US" sz="1000" dirty="0">
                <a:solidFill>
                  <a:schemeClr val="tx1"/>
                </a:solidFill>
                <a:latin typeface="Calibri" pitchFamily="34" charset="0"/>
              </a:rPr>
            </a:br>
            <a:r>
              <a:rPr lang="en-US" sz="1000" dirty="0">
                <a:solidFill>
                  <a:schemeClr val="tx1"/>
                </a:solidFill>
                <a:latin typeface="Calibri" pitchFamily="34" charset="0"/>
              </a:rPr>
              <a:t>I</a:t>
            </a:r>
            <a:br>
              <a:rPr lang="en-US" sz="1000" dirty="0">
                <a:solidFill>
                  <a:schemeClr val="tx1"/>
                </a:solidFill>
                <a:latin typeface="Calibri" pitchFamily="34" charset="0"/>
              </a:rPr>
            </a:br>
            <a:r>
              <a:rPr lang="en-US" sz="1000" dirty="0">
                <a:solidFill>
                  <a:schemeClr val="tx1"/>
                </a:solidFill>
                <a:latin typeface="Calibri" pitchFamily="34" charset="0"/>
              </a:rPr>
              <a:t>L</a:t>
            </a:r>
          </a:p>
        </p:txBody>
      </p:sp>
      <p:sp>
        <p:nvSpPr>
          <p:cNvPr id="531507" name="Text Box 51"/>
          <p:cNvSpPr txBox="1">
            <a:spLocks noChangeArrowheads="1"/>
          </p:cNvSpPr>
          <p:nvPr/>
        </p:nvSpPr>
        <p:spPr bwMode="auto">
          <a:xfrm>
            <a:off x="6807200" y="39290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8</a:t>
            </a:r>
          </a:p>
        </p:txBody>
      </p:sp>
      <p:sp>
        <p:nvSpPr>
          <p:cNvPr id="531508" name="Text Box 52"/>
          <p:cNvSpPr txBox="1">
            <a:spLocks noChangeArrowheads="1"/>
          </p:cNvSpPr>
          <p:nvPr/>
        </p:nvSpPr>
        <p:spPr bwMode="auto">
          <a:xfrm>
            <a:off x="6273800" y="39306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7</a:t>
            </a:r>
          </a:p>
        </p:txBody>
      </p:sp>
      <p:sp>
        <p:nvSpPr>
          <p:cNvPr id="531509" name="AutoShape 53"/>
          <p:cNvSpPr>
            <a:spLocks noChangeArrowheads="1"/>
          </p:cNvSpPr>
          <p:nvPr/>
        </p:nvSpPr>
        <p:spPr bwMode="auto">
          <a:xfrm>
            <a:off x="1577975" y="443388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0" name="AutoShape 54"/>
          <p:cNvSpPr>
            <a:spLocks noChangeArrowheads="1"/>
          </p:cNvSpPr>
          <p:nvPr/>
        </p:nvSpPr>
        <p:spPr bwMode="auto">
          <a:xfrm>
            <a:off x="1577975" y="480060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1" name="AutoShape 55"/>
          <p:cNvSpPr>
            <a:spLocks noChangeArrowheads="1"/>
          </p:cNvSpPr>
          <p:nvPr/>
        </p:nvSpPr>
        <p:spPr bwMode="auto">
          <a:xfrm>
            <a:off x="1577975" y="5165725"/>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2" name="AutoShape 56"/>
          <p:cNvSpPr>
            <a:spLocks noChangeArrowheads="1"/>
          </p:cNvSpPr>
          <p:nvPr/>
        </p:nvSpPr>
        <p:spPr bwMode="auto">
          <a:xfrm>
            <a:off x="1577975" y="55324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3" name="AutoShape 57"/>
          <p:cNvSpPr>
            <a:spLocks noChangeArrowheads="1"/>
          </p:cNvSpPr>
          <p:nvPr/>
        </p:nvSpPr>
        <p:spPr bwMode="auto">
          <a:xfrm>
            <a:off x="1577975" y="5897563"/>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4" name="AutoShape 58"/>
          <p:cNvSpPr>
            <a:spLocks noChangeArrowheads="1"/>
          </p:cNvSpPr>
          <p:nvPr/>
        </p:nvSpPr>
        <p:spPr bwMode="auto">
          <a:xfrm>
            <a:off x="2397125" y="444500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5" name="AutoShape 59"/>
          <p:cNvSpPr>
            <a:spLocks noChangeArrowheads="1"/>
          </p:cNvSpPr>
          <p:nvPr/>
        </p:nvSpPr>
        <p:spPr bwMode="auto">
          <a:xfrm>
            <a:off x="2397125" y="4811713"/>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6" name="AutoShape 60"/>
          <p:cNvSpPr>
            <a:spLocks noChangeArrowheads="1"/>
          </p:cNvSpPr>
          <p:nvPr/>
        </p:nvSpPr>
        <p:spPr bwMode="auto">
          <a:xfrm>
            <a:off x="2397125" y="51768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7" name="AutoShape 61"/>
          <p:cNvSpPr>
            <a:spLocks noChangeArrowheads="1"/>
          </p:cNvSpPr>
          <p:nvPr/>
        </p:nvSpPr>
        <p:spPr bwMode="auto">
          <a:xfrm>
            <a:off x="2397125" y="554355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18" name="AutoShape 62"/>
          <p:cNvSpPr>
            <a:spLocks noChangeArrowheads="1"/>
          </p:cNvSpPr>
          <p:nvPr/>
        </p:nvSpPr>
        <p:spPr bwMode="auto">
          <a:xfrm>
            <a:off x="2397125" y="5908675"/>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1520" name="Text Box 64"/>
          <p:cNvSpPr txBox="1">
            <a:spLocks noChangeArrowheads="1"/>
          </p:cNvSpPr>
          <p:nvPr/>
        </p:nvSpPr>
        <p:spPr bwMode="auto">
          <a:xfrm>
            <a:off x="6521450" y="4003675"/>
            <a:ext cx="354013" cy="457200"/>
          </a:xfrm>
          <a:prstGeom prst="rect">
            <a:avLst/>
          </a:prstGeom>
          <a:noFill/>
          <a:ln w="9525">
            <a:noFill/>
            <a:miter lim="800000"/>
            <a:headEnd/>
            <a:tailEnd/>
          </a:ln>
          <a:effectLst/>
        </p:spPr>
        <p:txBody>
          <a:bodyPr wrap="none">
            <a:spAutoFit/>
          </a:bodyPr>
          <a:lstStyle/>
          <a:p>
            <a:pPr>
              <a:lnSpc>
                <a:spcPct val="100000"/>
              </a:lnSpc>
            </a:pPr>
            <a:r>
              <a:rPr lang="en-US" sz="2400" i="1" dirty="0">
                <a:solidFill>
                  <a:srgbClr val="CC0000"/>
                </a:solidFill>
                <a:latin typeface="Arial" charset="0"/>
              </a:rPr>
              <a:t>x</a:t>
            </a:r>
          </a:p>
        </p:txBody>
      </p:sp>
      <p:sp>
        <p:nvSpPr>
          <p:cNvPr id="531521" name="Text Box 65"/>
          <p:cNvSpPr txBox="1">
            <a:spLocks noChangeArrowheads="1"/>
          </p:cNvSpPr>
          <p:nvPr/>
        </p:nvSpPr>
        <p:spPr bwMode="auto">
          <a:xfrm>
            <a:off x="7210425" y="4421188"/>
            <a:ext cx="1639888" cy="646331"/>
          </a:xfrm>
          <a:prstGeom prst="rect">
            <a:avLst/>
          </a:prstGeom>
          <a:noFill/>
          <a:ln w="9525">
            <a:noFill/>
            <a:miter lim="800000"/>
            <a:headEnd/>
            <a:tailEnd/>
          </a:ln>
          <a:effectLst/>
        </p:spPr>
        <p:txBody>
          <a:bodyPr lIns="0" tIns="0" rIns="0" bIns="0">
            <a:spAutoFit/>
          </a:bodyPr>
          <a:lstStyle/>
          <a:p>
            <a:pPr eaLnBrk="0" hangingPunct="0">
              <a:lnSpc>
                <a:spcPct val="100000"/>
              </a:lnSpc>
              <a:spcBef>
                <a:spcPct val="50000"/>
              </a:spcBef>
            </a:pPr>
            <a:r>
              <a:rPr lang="en-US" sz="1400" dirty="0">
                <a:solidFill>
                  <a:schemeClr val="tx1"/>
                </a:solidFill>
                <a:latin typeface="Calibri" pitchFamily="34" charset="0"/>
              </a:rPr>
              <a:t>Includes changes from t</a:t>
            </a:r>
            <a:r>
              <a:rPr lang="en-US" sz="1400" baseline="-25000" dirty="0">
                <a:solidFill>
                  <a:schemeClr val="tx1"/>
                </a:solidFill>
                <a:latin typeface="Calibri" pitchFamily="34" charset="0"/>
              </a:rPr>
              <a:t>7</a:t>
            </a:r>
            <a:r>
              <a:rPr lang="en-US" sz="1400" dirty="0">
                <a:solidFill>
                  <a:schemeClr val="tx1"/>
                </a:solidFill>
                <a:latin typeface="Calibri" pitchFamily="34" charset="0"/>
              </a:rPr>
              <a:t> up to the time of the disaster.</a:t>
            </a:r>
          </a:p>
        </p:txBody>
      </p:sp>
      <p:sp useBgFill="1">
        <p:nvSpPr>
          <p:cNvPr id="531522" name="Text Box 66"/>
          <p:cNvSpPr txBox="1">
            <a:spLocks noChangeArrowheads="1"/>
          </p:cNvSpPr>
          <p:nvPr/>
        </p:nvSpPr>
        <p:spPr bwMode="auto">
          <a:xfrm>
            <a:off x="1697038" y="5137150"/>
            <a:ext cx="182562" cy="1381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a:t>D</a:t>
            </a:r>
            <a:br>
              <a:rPr lang="en-US"/>
            </a:br>
            <a:r>
              <a:rPr lang="en-US"/>
              <a:t>B</a:t>
            </a:r>
            <a:br>
              <a:rPr lang="en-US"/>
            </a:br>
            <a:r>
              <a:rPr lang="en-US"/>
              <a:t/>
            </a:r>
            <a:br>
              <a:rPr lang="en-US"/>
            </a:br>
            <a:r>
              <a:rPr lang="en-US"/>
              <a:t>C</a:t>
            </a:r>
            <a:br>
              <a:rPr lang="en-US"/>
            </a:br>
            <a:r>
              <a:rPr lang="en-US"/>
              <a:t>R</a:t>
            </a:r>
            <a:br>
              <a:rPr lang="en-US"/>
            </a:br>
            <a:r>
              <a:rPr lang="en-US"/>
              <a:t>E</a:t>
            </a:r>
            <a:br>
              <a:rPr lang="en-US"/>
            </a:br>
            <a:r>
              <a:rPr lang="en-US"/>
              <a:t>A</a:t>
            </a:r>
            <a:br>
              <a:rPr lang="en-US"/>
            </a:br>
            <a:r>
              <a:rPr lang="en-US"/>
              <a:t>T</a:t>
            </a:r>
            <a:br>
              <a:rPr lang="en-US"/>
            </a:br>
            <a:r>
              <a:rPr lang="en-US"/>
              <a:t>E</a:t>
            </a:r>
          </a:p>
        </p:txBody>
      </p:sp>
      <p:sp>
        <p:nvSpPr>
          <p:cNvPr id="531523" name="Text Box 67"/>
          <p:cNvSpPr txBox="1">
            <a:spLocks noChangeArrowheads="1"/>
          </p:cNvSpPr>
          <p:nvPr/>
        </p:nvSpPr>
        <p:spPr bwMode="auto">
          <a:xfrm>
            <a:off x="6116638" y="3660775"/>
            <a:ext cx="1185862" cy="579438"/>
          </a:xfrm>
          <a:prstGeom prst="rect">
            <a:avLst/>
          </a:prstGeom>
          <a:noFill/>
          <a:ln w="9525">
            <a:noFill/>
            <a:miter lim="800000"/>
            <a:headEnd/>
            <a:tailEnd/>
          </a:ln>
          <a:effectLst/>
        </p:spPr>
        <p:txBody>
          <a:bodyPr wrap="none">
            <a:spAutoFit/>
          </a:bodyPr>
          <a:lstStyle/>
          <a:p>
            <a:pPr algn="ctr">
              <a:lnSpc>
                <a:spcPct val="100000"/>
              </a:lnSpc>
            </a:pPr>
            <a:r>
              <a:rPr lang="en-US" sz="2000" i="1" dirty="0">
                <a:solidFill>
                  <a:srgbClr val="CC0000"/>
                </a:solidFill>
                <a:latin typeface="Arial" charset="0"/>
              </a:rPr>
              <a:t>Disaster</a:t>
            </a:r>
            <a:br>
              <a:rPr lang="en-US" sz="2000" i="1" dirty="0">
                <a:solidFill>
                  <a:srgbClr val="CC0000"/>
                </a:solidFill>
                <a:latin typeface="Arial" charset="0"/>
              </a:rPr>
            </a:br>
            <a:r>
              <a:rPr lang="en-US" sz="1200" dirty="0">
                <a:solidFill>
                  <a:srgbClr val="CC0000"/>
                </a:solidFill>
                <a:latin typeface="Arial" charset="0"/>
                <a:sym typeface="Symbol" pitchFamily="18" charset="2"/>
              </a:rPr>
              <a:t></a:t>
            </a:r>
          </a:p>
        </p:txBody>
      </p:sp>
      <p:sp>
        <p:nvSpPr>
          <p:cNvPr id="68" name="AutoShape 62"/>
          <p:cNvSpPr>
            <a:spLocks noChangeArrowheads="1"/>
          </p:cNvSpPr>
          <p:nvPr/>
        </p:nvSpPr>
        <p:spPr bwMode="auto">
          <a:xfrm>
            <a:off x="2620963" y="4862513"/>
            <a:ext cx="3459162" cy="43338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69" name="AutoShape 70"/>
          <p:cNvSpPr>
            <a:spLocks noChangeArrowheads="1"/>
          </p:cNvSpPr>
          <p:nvPr/>
        </p:nvSpPr>
        <p:spPr bwMode="auto">
          <a:xfrm>
            <a:off x="6477000" y="4638675"/>
            <a:ext cx="428625" cy="2238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70" name="AutoShape 70"/>
          <p:cNvSpPr>
            <a:spLocks noChangeArrowheads="1"/>
          </p:cNvSpPr>
          <p:nvPr/>
        </p:nvSpPr>
        <p:spPr bwMode="auto">
          <a:xfrm>
            <a:off x="5954843" y="4836046"/>
            <a:ext cx="428625" cy="2238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71"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 useBgFill="1">
        <p:nvSpPr>
          <p:cNvPr id="531519" name="Text Box 63"/>
          <p:cNvSpPr txBox="1">
            <a:spLocks noChangeArrowheads="1"/>
          </p:cNvSpPr>
          <p:nvPr/>
        </p:nvSpPr>
        <p:spPr bwMode="auto">
          <a:xfrm>
            <a:off x="2535238" y="4752975"/>
            <a:ext cx="182562" cy="20669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u</a:t>
            </a:r>
            <a:br>
              <a:rPr lang="en-US" dirty="0"/>
            </a:br>
            <a:r>
              <a:rPr lang="en-US" dirty="0"/>
              <a:t>l</a:t>
            </a:r>
            <a:br>
              <a:rPr lang="en-US" dirty="0"/>
            </a:br>
            <a:r>
              <a:rPr lang="en-US" dirty="0" err="1"/>
              <a:t>l</a:t>
            </a:r>
            <a:r>
              <a:rPr lang="en-US" dirty="0"/>
              <a:t/>
            </a:r>
            <a:br>
              <a:rPr lang="en-US" dirty="0"/>
            </a:br>
            <a:r>
              <a:rPr lang="en-US" dirty="0"/>
              <a:t> </a:t>
            </a:r>
            <a:br>
              <a:rPr lang="en-US" dirty="0"/>
            </a:br>
            <a:r>
              <a:rPr lang="en-US" dirty="0"/>
              <a:t>D</a:t>
            </a:r>
            <a:br>
              <a:rPr lang="en-US" dirty="0"/>
            </a:br>
            <a:r>
              <a:rPr lang="en-US" dirty="0"/>
              <a:t>B</a:t>
            </a:r>
          </a:p>
          <a:p>
            <a:r>
              <a:rPr lang="en-US" dirty="0"/>
              <a:t>B</a:t>
            </a:r>
            <a:br>
              <a:rPr lang="en-US" dirty="0"/>
            </a:br>
            <a:r>
              <a:rPr lang="en-US" dirty="0"/>
              <a:t>a</a:t>
            </a:r>
            <a:br>
              <a:rPr lang="en-US" dirty="0"/>
            </a:br>
            <a:r>
              <a:rPr lang="en-US" dirty="0"/>
              <a:t>c</a:t>
            </a:r>
            <a:br>
              <a:rPr lang="en-US" dirty="0"/>
            </a:br>
            <a:r>
              <a:rPr lang="en-US" dirty="0"/>
              <a:t>k</a:t>
            </a:r>
            <a:br>
              <a:rPr lang="en-US" dirty="0"/>
            </a:br>
            <a:r>
              <a:rPr lang="en-US" dirty="0"/>
              <a:t>u</a:t>
            </a:r>
            <a:br>
              <a:rPr lang="en-US" dirty="0"/>
            </a:br>
            <a:r>
              <a:rPr lang="en-US" dirty="0"/>
              <a:t>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531519"/>
                                        </p:tgtEl>
                                        <p:attrNameLst>
                                          <p:attrName>fillcolor</p:attrName>
                                        </p:attrNameLst>
                                      </p:cBhvr>
                                      <p:to>
                                        <a:schemeClr val="tx2"/>
                                      </p:to>
                                    </p:animClr>
                                    <p:set>
                                      <p:cBhvr>
                                        <p:cTn id="7" dur="2000" fill="hold"/>
                                        <p:tgtEl>
                                          <p:spTgt spid="531519"/>
                                        </p:tgtEl>
                                        <p:attrNameLst>
                                          <p:attrName>fill.type</p:attrName>
                                        </p:attrNameLst>
                                      </p:cBhvr>
                                      <p:to>
                                        <p:strVal val="solid"/>
                                      </p:to>
                                    </p:set>
                                    <p:set>
                                      <p:cBhvr>
                                        <p:cTn id="8" dur="2000" fill="hold"/>
                                        <p:tgtEl>
                                          <p:spTgt spid="531519"/>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2000" fill="hold"/>
                                        <p:tgtEl>
                                          <p:spTgt spid="531519">
                                            <p:txEl>
                                              <p:charRg st="4294967295" end="4294967295"/>
                                            </p:txEl>
                                          </p:spTgt>
                                        </p:tgtEl>
                                        <p:attrNameLst>
                                          <p:attrName>style.color</p:attrName>
                                        </p:attrNameLst>
                                      </p:cBhvr>
                                      <p:to>
                                        <a:schemeClr val="bg1"/>
                                      </p:to>
                                    </p:animClr>
                                  </p:childTnLst>
                                </p:cTn>
                              </p:par>
                            </p:childTnLst>
                          </p:cTn>
                        </p:par>
                      </p:childTnLst>
                    </p:cTn>
                  </p:par>
                  <p:par>
                    <p:cTn id="11" fill="hold">
                      <p:stCondLst>
                        <p:cond delay="indefinite"/>
                      </p:stCondLst>
                      <p:childTnLst>
                        <p:par>
                          <p:cTn id="12" fill="hold">
                            <p:stCondLst>
                              <p:cond delay="0"/>
                            </p:stCondLst>
                            <p:childTnLst>
                              <p:par>
                                <p:cTn id="13" presetID="1" presetClass="emph" presetSubtype="2" fill="hold" nodeType="clickEffect">
                                  <p:stCondLst>
                                    <p:cond delay="0"/>
                                  </p:stCondLst>
                                  <p:childTnLst>
                                    <p:animClr clrSpc="rgb" dir="cw">
                                      <p:cBhvr>
                                        <p:cTn id="14" dur="2000" fill="hold"/>
                                        <p:tgtEl>
                                          <p:spTgt spid="531497"/>
                                        </p:tgtEl>
                                        <p:attrNameLst>
                                          <p:attrName>fillcolor</p:attrName>
                                        </p:attrNameLst>
                                      </p:cBhvr>
                                      <p:to>
                                        <a:schemeClr val="tx2"/>
                                      </p:to>
                                    </p:animClr>
                                    <p:set>
                                      <p:cBhvr>
                                        <p:cTn id="15" dur="2000" fill="hold"/>
                                        <p:tgtEl>
                                          <p:spTgt spid="531497"/>
                                        </p:tgtEl>
                                        <p:attrNameLst>
                                          <p:attrName>fill.type</p:attrName>
                                        </p:attrNameLst>
                                      </p:cBhvr>
                                      <p:to>
                                        <p:strVal val="solid"/>
                                      </p:to>
                                    </p:set>
                                    <p:set>
                                      <p:cBhvr>
                                        <p:cTn id="16" dur="2000" fill="hold"/>
                                        <p:tgtEl>
                                          <p:spTgt spid="531497"/>
                                        </p:tgtEl>
                                        <p:attrNameLst>
                                          <p:attrName>fill.on</p:attrName>
                                        </p:attrNameLst>
                                      </p:cBhvr>
                                      <p:to>
                                        <p:strVal val="true"/>
                                      </p:to>
                                    </p:set>
                                  </p:childTnLst>
                                </p:cTn>
                              </p:par>
                              <p:par>
                                <p:cTn id="17" presetID="3" presetClass="emph" presetSubtype="2" fill="hold" grpId="0" nodeType="withEffect">
                                  <p:stCondLst>
                                    <p:cond delay="0"/>
                                  </p:stCondLst>
                                  <p:childTnLst>
                                    <p:animClr clrSpc="rgb" dir="cw">
                                      <p:cBhvr override="childStyle">
                                        <p:cTn id="18" dur="2000" fill="hold"/>
                                        <p:tgtEl>
                                          <p:spTgt spid="531497">
                                            <p:txEl>
                                              <p:charRg st="4294967295" end="4294967295"/>
                                            </p:txEl>
                                          </p:spTgt>
                                        </p:tgtEl>
                                        <p:attrNameLst>
                                          <p:attrName>style.color</p:attrName>
                                        </p:attrNameLst>
                                      </p:cBhvr>
                                      <p:to>
                                        <a:schemeClr val="bg1"/>
                                      </p:to>
                                    </p:animClr>
                                  </p:childTnLst>
                                </p:cTn>
                              </p:par>
                              <p:par>
                                <p:cTn id="19" presetID="22" presetClass="entr" presetSubtype="8"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mph" presetSubtype="2" fill="hold" nodeType="clickEffect">
                                  <p:stCondLst>
                                    <p:cond delay="0"/>
                                  </p:stCondLst>
                                  <p:childTnLst>
                                    <p:animClr clrSpc="rgb" dir="cw">
                                      <p:cBhvr>
                                        <p:cTn id="25" dur="2000" fill="hold"/>
                                        <p:tgtEl>
                                          <p:spTgt spid="531504"/>
                                        </p:tgtEl>
                                        <p:attrNameLst>
                                          <p:attrName>fillcolor</p:attrName>
                                        </p:attrNameLst>
                                      </p:cBhvr>
                                      <p:to>
                                        <a:schemeClr val="tx2"/>
                                      </p:to>
                                    </p:animClr>
                                    <p:set>
                                      <p:cBhvr>
                                        <p:cTn id="26" dur="2000" fill="hold"/>
                                        <p:tgtEl>
                                          <p:spTgt spid="531504"/>
                                        </p:tgtEl>
                                        <p:attrNameLst>
                                          <p:attrName>fill.type</p:attrName>
                                        </p:attrNameLst>
                                      </p:cBhvr>
                                      <p:to>
                                        <p:strVal val="solid"/>
                                      </p:to>
                                    </p:set>
                                    <p:set>
                                      <p:cBhvr>
                                        <p:cTn id="27" dur="2000" fill="hold"/>
                                        <p:tgtEl>
                                          <p:spTgt spid="531504"/>
                                        </p:tgtEl>
                                        <p:attrNameLst>
                                          <p:attrName>fill.on</p:attrName>
                                        </p:attrNameLst>
                                      </p:cBhvr>
                                      <p:to>
                                        <p:strVal val="true"/>
                                      </p:to>
                                    </p:set>
                                  </p:childTnLst>
                                </p:cTn>
                              </p:par>
                              <p:par>
                                <p:cTn id="28" presetID="3" presetClass="emph" presetSubtype="2" fill="hold" grpId="0" nodeType="withEffect">
                                  <p:stCondLst>
                                    <p:cond delay="0"/>
                                  </p:stCondLst>
                                  <p:childTnLst>
                                    <p:animClr clrSpc="rgb" dir="cw">
                                      <p:cBhvr override="childStyle">
                                        <p:cTn id="29" dur="2000" fill="hold"/>
                                        <p:tgtEl>
                                          <p:spTgt spid="531504">
                                            <p:txEl>
                                              <p:charRg st="4294967295" end="4294967295"/>
                                            </p:txEl>
                                          </p:spTgt>
                                        </p:tgtEl>
                                        <p:attrNameLst>
                                          <p:attrName>style.color</p:attrName>
                                        </p:attrNameLst>
                                      </p:cBhvr>
                                      <p:to>
                                        <a:schemeClr val="bg1"/>
                                      </p:to>
                                    </p:animClr>
                                  </p:childTnLst>
                                </p:cTn>
                              </p:par>
                              <p:par>
                                <p:cTn id="30" presetID="9"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dissolve">
                                      <p:cBhvr>
                                        <p:cTn id="32" dur="500"/>
                                        <p:tgtEl>
                                          <p:spTgt spid="70"/>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mph" presetSubtype="2" fill="hold" nodeType="clickEffect">
                                  <p:stCondLst>
                                    <p:cond delay="0"/>
                                  </p:stCondLst>
                                  <p:childTnLst>
                                    <p:animClr clrSpc="rgb" dir="cw">
                                      <p:cBhvr>
                                        <p:cTn id="36" dur="2000" fill="hold"/>
                                        <p:tgtEl>
                                          <p:spTgt spid="531506"/>
                                        </p:tgtEl>
                                        <p:attrNameLst>
                                          <p:attrName>fillcolor</p:attrName>
                                        </p:attrNameLst>
                                      </p:cBhvr>
                                      <p:to>
                                        <a:schemeClr val="tx2"/>
                                      </p:to>
                                    </p:animClr>
                                    <p:set>
                                      <p:cBhvr>
                                        <p:cTn id="37" dur="2000" fill="hold"/>
                                        <p:tgtEl>
                                          <p:spTgt spid="531506"/>
                                        </p:tgtEl>
                                        <p:attrNameLst>
                                          <p:attrName>fill.type</p:attrName>
                                        </p:attrNameLst>
                                      </p:cBhvr>
                                      <p:to>
                                        <p:strVal val="solid"/>
                                      </p:to>
                                    </p:set>
                                    <p:set>
                                      <p:cBhvr>
                                        <p:cTn id="38" dur="2000" fill="hold"/>
                                        <p:tgtEl>
                                          <p:spTgt spid="531506"/>
                                        </p:tgtEl>
                                        <p:attrNameLst>
                                          <p:attrName>fill.on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531506">
                                            <p:txEl>
                                              <p:charRg st="4294967295" end="4294967295"/>
                                            </p:txEl>
                                          </p:spTgt>
                                        </p:tgtEl>
                                        <p:attrNameLst>
                                          <p:attrName>style.color</p:attrName>
                                        </p:attrNameLst>
                                      </p:cBhvr>
                                      <p:to>
                                        <a:schemeClr val="bg1"/>
                                      </p:to>
                                    </p:animClr>
                                  </p:childTnLst>
                                </p:cTn>
                              </p:par>
                              <p:par>
                                <p:cTn id="41" presetID="9" presetClass="entr" presetSubtype="0"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dissolve">
                                      <p:cBhvr>
                                        <p:cTn id="43" dur="500"/>
                                        <p:tgtEl>
                                          <p:spTgt spid="69"/>
                                        </p:tgtEl>
                                      </p:cBhvr>
                                    </p:animEffect>
                                  </p:childTnLst>
                                </p:cTn>
                              </p:par>
                              <p:par>
                                <p:cTn id="44" presetID="9" presetClass="exit" presetSubtype="0" fill="hold" grpId="0" nodeType="withEffect">
                                  <p:stCondLst>
                                    <p:cond delay="0"/>
                                  </p:stCondLst>
                                  <p:childTnLst>
                                    <p:animEffect transition="out" filter="dissolve">
                                      <p:cBhvr>
                                        <p:cTn id="45" dur="500"/>
                                        <p:tgtEl>
                                          <p:spTgt spid="531523"/>
                                        </p:tgtEl>
                                      </p:cBhvr>
                                    </p:animEffect>
                                    <p:set>
                                      <p:cBhvr>
                                        <p:cTn id="46" dur="1" fill="hold">
                                          <p:stCondLst>
                                            <p:cond delay="499"/>
                                          </p:stCondLst>
                                        </p:cTn>
                                        <p:tgtEl>
                                          <p:spTgt spid="531523"/>
                                        </p:tgtEl>
                                        <p:attrNameLst>
                                          <p:attrName>style.visibility</p:attrName>
                                        </p:attrNameLst>
                                      </p:cBhvr>
                                      <p:to>
                                        <p:strVal val="hidden"/>
                                      </p:to>
                                    </p:set>
                                  </p:childTnLst>
                                </p:cTn>
                              </p:par>
                              <p:par>
                                <p:cTn id="47" presetID="9" presetClass="exit" presetSubtype="0" fill="hold" grpId="0" nodeType="withEffect">
                                  <p:stCondLst>
                                    <p:cond delay="0"/>
                                  </p:stCondLst>
                                  <p:childTnLst>
                                    <p:animEffect transition="out" filter="dissolve">
                                      <p:cBhvr>
                                        <p:cTn id="48" dur="500"/>
                                        <p:tgtEl>
                                          <p:spTgt spid="531520"/>
                                        </p:tgtEl>
                                      </p:cBhvr>
                                    </p:animEffect>
                                    <p:set>
                                      <p:cBhvr>
                                        <p:cTn id="49" dur="1" fill="hold">
                                          <p:stCondLst>
                                            <p:cond delay="499"/>
                                          </p:stCondLst>
                                        </p:cTn>
                                        <p:tgtEl>
                                          <p:spTgt spid="5315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1497" grpId="0"/>
      <p:bldP spid="531504" grpId="0"/>
      <p:bldP spid="531506" grpId="0"/>
      <p:bldP spid="531520" grpId="0"/>
      <p:bldP spid="531523" grpId="0"/>
      <p:bldP spid="68" grpId="0" animBg="1"/>
      <p:bldP spid="69" grpId="0" animBg="1"/>
      <p:bldP spid="70" grpId="0" animBg="1"/>
      <p:bldP spid="5315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603" name="Rectangle 75"/>
          <p:cNvSpPr>
            <a:spLocks noGrp="1" noChangeAspect="1" noChangeArrowheads="1"/>
          </p:cNvSpPr>
          <p:nvPr>
            <p:ph type="title"/>
          </p:nvPr>
        </p:nvSpPr>
        <p:spPr/>
        <p:txBody>
          <a:bodyPr/>
          <a:lstStyle/>
          <a:p>
            <a:r>
              <a:rPr lang="en-US" dirty="0" smtClean="0"/>
              <a:t>Falling Back on Log Backups</a:t>
            </a:r>
            <a:endParaRPr lang="en-US" dirty="0"/>
          </a:p>
        </p:txBody>
      </p:sp>
      <p:sp>
        <p:nvSpPr>
          <p:cNvPr id="534604" name="Rectangle 76"/>
          <p:cNvSpPr>
            <a:spLocks noGrp="1" noChangeAspect="1" noChangeArrowheads="1"/>
          </p:cNvSpPr>
          <p:nvPr>
            <p:ph type="body" idx="1"/>
          </p:nvPr>
        </p:nvSpPr>
        <p:spPr/>
        <p:txBody>
          <a:bodyPr/>
          <a:lstStyle/>
          <a:p>
            <a:r>
              <a:rPr lang="en-US" sz="2400" dirty="0" smtClean="0"/>
              <a:t>What if differential backup 3 was bad?</a:t>
            </a:r>
          </a:p>
          <a:p>
            <a:r>
              <a:rPr lang="en-US" sz="2400" dirty="0" smtClean="0"/>
              <a:t>Restore full (1), latest working differential (2) and all log backups up to the point of the failure (t4 through t7) and finally the tail of the log (t8)</a:t>
            </a:r>
          </a:p>
          <a:p>
            <a:r>
              <a:rPr lang="en-US" sz="2400" dirty="0" smtClean="0"/>
              <a:t>Begs question of how long to keep backups?</a:t>
            </a:r>
          </a:p>
          <a:p>
            <a:endParaRPr lang="en-US" sz="2400" dirty="0"/>
          </a:p>
        </p:txBody>
      </p:sp>
      <p:sp>
        <p:nvSpPr>
          <p:cNvPr id="534532" name="Text Box 4"/>
          <p:cNvSpPr txBox="1">
            <a:spLocks noChangeArrowheads="1"/>
          </p:cNvSpPr>
          <p:nvPr/>
        </p:nvSpPr>
        <p:spPr bwMode="auto">
          <a:xfrm>
            <a:off x="3359150" y="38909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2</a:t>
            </a:r>
          </a:p>
        </p:txBody>
      </p:sp>
      <p:sp>
        <p:nvSpPr>
          <p:cNvPr id="534533" name="AutoShape 5"/>
          <p:cNvSpPr>
            <a:spLocks noChangeArrowheads="1"/>
          </p:cNvSpPr>
          <p:nvPr/>
        </p:nvSpPr>
        <p:spPr bwMode="auto">
          <a:xfrm>
            <a:off x="1649413" y="439578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34" name="AutoShape 6"/>
          <p:cNvSpPr>
            <a:spLocks noChangeArrowheads="1"/>
          </p:cNvSpPr>
          <p:nvPr/>
        </p:nvSpPr>
        <p:spPr bwMode="auto">
          <a:xfrm>
            <a:off x="1649413" y="476250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35" name="AutoShape 7"/>
          <p:cNvSpPr>
            <a:spLocks noChangeArrowheads="1"/>
          </p:cNvSpPr>
          <p:nvPr/>
        </p:nvSpPr>
        <p:spPr bwMode="auto">
          <a:xfrm>
            <a:off x="1649413" y="5127625"/>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36" name="AutoShape 8"/>
          <p:cNvSpPr>
            <a:spLocks noChangeArrowheads="1"/>
          </p:cNvSpPr>
          <p:nvPr/>
        </p:nvSpPr>
        <p:spPr bwMode="auto">
          <a:xfrm>
            <a:off x="1649413" y="54943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37" name="AutoShape 9"/>
          <p:cNvSpPr>
            <a:spLocks noChangeArrowheads="1"/>
          </p:cNvSpPr>
          <p:nvPr/>
        </p:nvSpPr>
        <p:spPr bwMode="auto">
          <a:xfrm>
            <a:off x="1649413" y="5859463"/>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38" name="Text Box 10"/>
          <p:cNvSpPr txBox="1">
            <a:spLocks noChangeArrowheads="1"/>
          </p:cNvSpPr>
          <p:nvPr/>
        </p:nvSpPr>
        <p:spPr bwMode="auto">
          <a:xfrm>
            <a:off x="642938" y="4486275"/>
            <a:ext cx="939103"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Primary</a:t>
            </a:r>
            <a:endParaRPr lang="en-US" sz="1600" dirty="0">
              <a:solidFill>
                <a:schemeClr val="tx1"/>
              </a:solidFill>
              <a:latin typeface="Calibri" pitchFamily="34" charset="0"/>
            </a:endParaRPr>
          </a:p>
        </p:txBody>
      </p:sp>
      <p:sp>
        <p:nvSpPr>
          <p:cNvPr id="534539" name="Text Box 11"/>
          <p:cNvSpPr txBox="1">
            <a:spLocks noChangeArrowheads="1"/>
          </p:cNvSpPr>
          <p:nvPr/>
        </p:nvSpPr>
        <p:spPr bwMode="auto">
          <a:xfrm>
            <a:off x="944563" y="485298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File1</a:t>
            </a:r>
            <a:endParaRPr lang="en-US" sz="1600" dirty="0">
              <a:solidFill>
                <a:schemeClr val="tx1"/>
              </a:solidFill>
              <a:latin typeface="Calibri" pitchFamily="34" charset="0"/>
            </a:endParaRPr>
          </a:p>
        </p:txBody>
      </p:sp>
      <p:sp>
        <p:nvSpPr>
          <p:cNvPr id="534540" name="Text Box 12"/>
          <p:cNvSpPr txBox="1">
            <a:spLocks noChangeArrowheads="1"/>
          </p:cNvSpPr>
          <p:nvPr/>
        </p:nvSpPr>
        <p:spPr bwMode="auto">
          <a:xfrm>
            <a:off x="944563" y="520858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File2</a:t>
            </a:r>
            <a:endParaRPr lang="en-US" sz="1600" dirty="0">
              <a:solidFill>
                <a:schemeClr val="tx1"/>
              </a:solidFill>
              <a:latin typeface="Calibri" pitchFamily="34" charset="0"/>
            </a:endParaRPr>
          </a:p>
        </p:txBody>
      </p:sp>
      <p:sp>
        <p:nvSpPr>
          <p:cNvPr id="534541" name="Text Box 13"/>
          <p:cNvSpPr txBox="1">
            <a:spLocks noChangeArrowheads="1"/>
          </p:cNvSpPr>
          <p:nvPr/>
        </p:nvSpPr>
        <p:spPr bwMode="auto">
          <a:xfrm>
            <a:off x="944563" y="5613400"/>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File3</a:t>
            </a:r>
            <a:endParaRPr lang="en-US" sz="1600" dirty="0">
              <a:solidFill>
                <a:schemeClr val="tx1"/>
              </a:solidFill>
              <a:latin typeface="Calibri" pitchFamily="34" charset="0"/>
            </a:endParaRPr>
          </a:p>
        </p:txBody>
      </p:sp>
      <p:sp>
        <p:nvSpPr>
          <p:cNvPr id="534542" name="Text Box 14"/>
          <p:cNvSpPr txBox="1">
            <a:spLocks noChangeArrowheads="1"/>
          </p:cNvSpPr>
          <p:nvPr/>
        </p:nvSpPr>
        <p:spPr bwMode="auto">
          <a:xfrm>
            <a:off x="1189038" y="5940425"/>
            <a:ext cx="514885"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Log</a:t>
            </a:r>
            <a:endParaRPr lang="en-US" sz="1600" dirty="0">
              <a:solidFill>
                <a:schemeClr val="tx1"/>
              </a:solidFill>
              <a:latin typeface="Calibri" pitchFamily="34" charset="0"/>
            </a:endParaRPr>
          </a:p>
        </p:txBody>
      </p:sp>
      <p:sp>
        <p:nvSpPr>
          <p:cNvPr id="534543" name="Line 15"/>
          <p:cNvSpPr>
            <a:spLocks noChangeShapeType="1"/>
          </p:cNvSpPr>
          <p:nvPr/>
        </p:nvSpPr>
        <p:spPr bwMode="auto">
          <a:xfrm>
            <a:off x="1238250" y="4213225"/>
            <a:ext cx="7391400" cy="0"/>
          </a:xfrm>
          <a:prstGeom prst="line">
            <a:avLst/>
          </a:prstGeom>
          <a:noFill/>
          <a:ln w="15875">
            <a:solidFill>
              <a:schemeClr val="tx1"/>
            </a:solidFill>
            <a:round/>
            <a:headEnd/>
            <a:tailEnd type="triangle" w="lg" len="lg"/>
          </a:ln>
          <a:effectLst/>
        </p:spPr>
        <p:txBody>
          <a:bodyPr/>
          <a:lstStyle/>
          <a:p>
            <a:endParaRPr lang="en-US"/>
          </a:p>
        </p:txBody>
      </p:sp>
      <p:sp>
        <p:nvSpPr>
          <p:cNvPr id="534544" name="Text Box 16"/>
          <p:cNvSpPr txBox="1">
            <a:spLocks noChangeArrowheads="1"/>
          </p:cNvSpPr>
          <p:nvPr/>
        </p:nvSpPr>
        <p:spPr bwMode="auto">
          <a:xfrm>
            <a:off x="642938" y="4016375"/>
            <a:ext cx="611449"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534545" name="Text Box 17"/>
          <p:cNvSpPr txBox="1">
            <a:spLocks noChangeArrowheads="1"/>
          </p:cNvSpPr>
          <p:nvPr/>
        </p:nvSpPr>
        <p:spPr bwMode="auto">
          <a:xfrm>
            <a:off x="3021013" y="585946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4546" name="Text Box 18"/>
          <p:cNvSpPr txBox="1">
            <a:spLocks noChangeArrowheads="1"/>
          </p:cNvSpPr>
          <p:nvPr/>
        </p:nvSpPr>
        <p:spPr bwMode="auto">
          <a:xfrm>
            <a:off x="3843338" y="585946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4547" name="Line 19"/>
          <p:cNvSpPr>
            <a:spLocks noChangeShapeType="1"/>
          </p:cNvSpPr>
          <p:nvPr/>
        </p:nvSpPr>
        <p:spPr bwMode="auto">
          <a:xfrm>
            <a:off x="3111500" y="42132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4548" name="Line 20"/>
          <p:cNvSpPr>
            <a:spLocks noChangeShapeType="1"/>
          </p:cNvSpPr>
          <p:nvPr/>
        </p:nvSpPr>
        <p:spPr bwMode="auto">
          <a:xfrm>
            <a:off x="3935413" y="42132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4549" name="Line 21"/>
          <p:cNvSpPr>
            <a:spLocks noChangeShapeType="1"/>
          </p:cNvSpPr>
          <p:nvPr/>
        </p:nvSpPr>
        <p:spPr bwMode="auto">
          <a:xfrm>
            <a:off x="4357688" y="4213225"/>
            <a:ext cx="0" cy="549275"/>
          </a:xfrm>
          <a:prstGeom prst="line">
            <a:avLst/>
          </a:prstGeom>
          <a:noFill/>
          <a:ln w="9525">
            <a:solidFill>
              <a:schemeClr val="tx1"/>
            </a:solidFill>
            <a:round/>
            <a:headEnd type="diamond" w="med" len="med"/>
            <a:tailEnd/>
          </a:ln>
          <a:effectLst/>
        </p:spPr>
        <p:txBody>
          <a:bodyPr/>
          <a:lstStyle/>
          <a:p>
            <a:endParaRPr lang="en-US"/>
          </a:p>
        </p:txBody>
      </p:sp>
      <p:sp>
        <p:nvSpPr>
          <p:cNvPr id="534550" name="Line 22"/>
          <p:cNvSpPr>
            <a:spLocks noChangeShapeType="1"/>
          </p:cNvSpPr>
          <p:nvPr/>
        </p:nvSpPr>
        <p:spPr bwMode="auto">
          <a:xfrm>
            <a:off x="1879600" y="4213225"/>
            <a:ext cx="0" cy="182563"/>
          </a:xfrm>
          <a:prstGeom prst="line">
            <a:avLst/>
          </a:prstGeom>
          <a:noFill/>
          <a:ln w="9525">
            <a:solidFill>
              <a:schemeClr val="tx1"/>
            </a:solidFill>
            <a:round/>
            <a:headEnd type="diamond" w="med" len="med"/>
            <a:tailEnd/>
          </a:ln>
          <a:effectLst/>
        </p:spPr>
        <p:txBody>
          <a:bodyPr/>
          <a:lstStyle/>
          <a:p>
            <a:endParaRPr lang="en-US"/>
          </a:p>
        </p:txBody>
      </p:sp>
      <p:sp>
        <p:nvSpPr>
          <p:cNvPr id="534551" name="Line 23"/>
          <p:cNvSpPr>
            <a:spLocks noChangeShapeType="1"/>
          </p:cNvSpPr>
          <p:nvPr/>
        </p:nvSpPr>
        <p:spPr bwMode="auto">
          <a:xfrm>
            <a:off x="2692400" y="4213225"/>
            <a:ext cx="0" cy="182563"/>
          </a:xfrm>
          <a:prstGeom prst="line">
            <a:avLst/>
          </a:prstGeom>
          <a:noFill/>
          <a:ln w="9525">
            <a:solidFill>
              <a:schemeClr val="tx1"/>
            </a:solidFill>
            <a:round/>
            <a:headEnd type="diamond" w="med" len="med"/>
            <a:tailEnd/>
          </a:ln>
          <a:effectLst/>
        </p:spPr>
        <p:txBody>
          <a:bodyPr/>
          <a:lstStyle/>
          <a:p>
            <a:endParaRPr lang="en-US"/>
          </a:p>
        </p:txBody>
      </p:sp>
      <p:sp>
        <p:nvSpPr>
          <p:cNvPr id="534552" name="Text Box 24"/>
          <p:cNvSpPr txBox="1">
            <a:spLocks noChangeArrowheads="1"/>
          </p:cNvSpPr>
          <p:nvPr/>
        </p:nvSpPr>
        <p:spPr bwMode="auto">
          <a:xfrm>
            <a:off x="2535238" y="389096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a:t>
            </a:r>
          </a:p>
        </p:txBody>
      </p:sp>
      <p:sp>
        <p:nvSpPr>
          <p:cNvPr id="534553" name="Text Box 25"/>
          <p:cNvSpPr txBox="1">
            <a:spLocks noChangeArrowheads="1"/>
          </p:cNvSpPr>
          <p:nvPr/>
        </p:nvSpPr>
        <p:spPr bwMode="auto">
          <a:xfrm>
            <a:off x="2959100" y="38925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1</a:t>
            </a:r>
          </a:p>
        </p:txBody>
      </p:sp>
      <p:sp>
        <p:nvSpPr>
          <p:cNvPr id="534554" name="Text Box 26"/>
          <p:cNvSpPr txBox="1">
            <a:spLocks noChangeArrowheads="1"/>
          </p:cNvSpPr>
          <p:nvPr/>
        </p:nvSpPr>
        <p:spPr bwMode="auto">
          <a:xfrm>
            <a:off x="4197350" y="389096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2</a:t>
            </a:r>
          </a:p>
        </p:txBody>
      </p:sp>
      <p:sp useBgFill="1">
        <p:nvSpPr>
          <p:cNvPr id="534555" name="Text Box 27"/>
          <p:cNvSpPr txBox="1">
            <a:spLocks noChangeArrowheads="1"/>
          </p:cNvSpPr>
          <p:nvPr/>
        </p:nvSpPr>
        <p:spPr bwMode="auto">
          <a:xfrm>
            <a:off x="1768475" y="5099050"/>
            <a:ext cx="182563" cy="1381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B</a:t>
            </a:r>
            <a:br>
              <a:rPr lang="en-US" dirty="0"/>
            </a:br>
            <a:r>
              <a:rPr lang="en-US" dirty="0"/>
              <a:t/>
            </a:r>
            <a:br>
              <a:rPr lang="en-US" dirty="0"/>
            </a:br>
            <a:r>
              <a:rPr lang="en-US" dirty="0"/>
              <a:t>C</a:t>
            </a:r>
            <a:br>
              <a:rPr lang="en-US" dirty="0"/>
            </a:br>
            <a:r>
              <a:rPr lang="en-US" dirty="0"/>
              <a:t>R</a:t>
            </a:r>
            <a:br>
              <a:rPr lang="en-US" dirty="0"/>
            </a:br>
            <a:r>
              <a:rPr lang="en-US" dirty="0"/>
              <a:t>E</a:t>
            </a:r>
            <a:br>
              <a:rPr lang="en-US" dirty="0"/>
            </a:br>
            <a:r>
              <a:rPr lang="en-US" dirty="0"/>
              <a:t>A</a:t>
            </a:r>
            <a:br>
              <a:rPr lang="en-US" dirty="0"/>
            </a:br>
            <a:r>
              <a:rPr lang="en-US" dirty="0"/>
              <a:t>T</a:t>
            </a:r>
            <a:br>
              <a:rPr lang="en-US" dirty="0"/>
            </a:br>
            <a:r>
              <a:rPr lang="en-US" dirty="0"/>
              <a:t>E</a:t>
            </a:r>
          </a:p>
        </p:txBody>
      </p:sp>
      <p:sp>
        <p:nvSpPr>
          <p:cNvPr id="534556" name="Text Box 28"/>
          <p:cNvSpPr txBox="1">
            <a:spLocks noChangeArrowheads="1"/>
          </p:cNvSpPr>
          <p:nvPr/>
        </p:nvSpPr>
        <p:spPr bwMode="auto">
          <a:xfrm rot="10800000">
            <a:off x="608162" y="4819650"/>
            <a:ext cx="461665" cy="1066800"/>
          </a:xfrm>
          <a:prstGeom prst="rect">
            <a:avLst/>
          </a:prstGeom>
          <a:noFill/>
          <a:ln w="9525">
            <a:noFill/>
            <a:miter lim="800000"/>
            <a:headEnd/>
            <a:tailEnd/>
          </a:ln>
          <a:effectLst/>
        </p:spPr>
        <p:txBody>
          <a:bodyPr vert="eaVert">
            <a:spAutoFit/>
          </a:bodyPr>
          <a:lstStyle/>
          <a:p>
            <a:pPr>
              <a:lnSpc>
                <a:spcPct val="100000"/>
              </a:lnSpc>
              <a:spcBef>
                <a:spcPct val="50000"/>
              </a:spcBef>
            </a:pPr>
            <a:r>
              <a:rPr lang="en-US" sz="1800" b="0" dirty="0">
                <a:solidFill>
                  <a:schemeClr val="tx1"/>
                </a:solidFill>
                <a:latin typeface="Calibri" pitchFamily="34" charset="0"/>
              </a:rPr>
              <a:t>F</a:t>
            </a:r>
            <a:r>
              <a:rPr lang="en-US" sz="1800" b="0" dirty="0" smtClean="0">
                <a:solidFill>
                  <a:schemeClr val="tx1"/>
                </a:solidFill>
                <a:latin typeface="Calibri" pitchFamily="34" charset="0"/>
              </a:rPr>
              <a:t>ilegroup</a:t>
            </a:r>
            <a:endParaRPr lang="en-US" sz="1800" b="0" dirty="0">
              <a:solidFill>
                <a:schemeClr val="tx1"/>
              </a:solidFill>
              <a:latin typeface="Calibri" pitchFamily="34" charset="0"/>
            </a:endParaRPr>
          </a:p>
        </p:txBody>
      </p:sp>
      <p:sp>
        <p:nvSpPr>
          <p:cNvPr id="534557" name="AutoShape 29"/>
          <p:cNvSpPr>
            <a:spLocks noChangeArrowheads="1"/>
          </p:cNvSpPr>
          <p:nvPr/>
        </p:nvSpPr>
        <p:spPr bwMode="auto">
          <a:xfrm>
            <a:off x="2468563" y="440690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58" name="AutoShape 30"/>
          <p:cNvSpPr>
            <a:spLocks noChangeArrowheads="1"/>
          </p:cNvSpPr>
          <p:nvPr/>
        </p:nvSpPr>
        <p:spPr bwMode="auto">
          <a:xfrm>
            <a:off x="2468563" y="4773613"/>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59" name="AutoShape 31"/>
          <p:cNvSpPr>
            <a:spLocks noChangeArrowheads="1"/>
          </p:cNvSpPr>
          <p:nvPr/>
        </p:nvSpPr>
        <p:spPr bwMode="auto">
          <a:xfrm>
            <a:off x="2468563" y="51387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60" name="AutoShape 32"/>
          <p:cNvSpPr>
            <a:spLocks noChangeArrowheads="1"/>
          </p:cNvSpPr>
          <p:nvPr/>
        </p:nvSpPr>
        <p:spPr bwMode="auto">
          <a:xfrm>
            <a:off x="2468563" y="5505450"/>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61" name="AutoShape 33"/>
          <p:cNvSpPr>
            <a:spLocks noChangeArrowheads="1"/>
          </p:cNvSpPr>
          <p:nvPr/>
        </p:nvSpPr>
        <p:spPr bwMode="auto">
          <a:xfrm>
            <a:off x="2468563" y="5870575"/>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34562" name="Line 34"/>
          <p:cNvSpPr>
            <a:spLocks noChangeShapeType="1"/>
          </p:cNvSpPr>
          <p:nvPr/>
        </p:nvSpPr>
        <p:spPr bwMode="auto">
          <a:xfrm>
            <a:off x="2698750" y="4224338"/>
            <a:ext cx="0" cy="182562"/>
          </a:xfrm>
          <a:prstGeom prst="line">
            <a:avLst/>
          </a:prstGeom>
          <a:noFill/>
          <a:ln w="9525">
            <a:solidFill>
              <a:schemeClr val="tx1"/>
            </a:solidFill>
            <a:round/>
            <a:headEnd type="diamond" w="med" len="med"/>
            <a:tailEnd/>
          </a:ln>
          <a:effectLst/>
        </p:spPr>
        <p:txBody>
          <a:bodyPr/>
          <a:lstStyle/>
          <a:p>
            <a:endParaRPr lang="en-US"/>
          </a:p>
        </p:txBody>
      </p:sp>
      <p:sp>
        <p:nvSpPr>
          <p:cNvPr id="534564" name="AutoShape 36" descr="Large checker board"/>
          <p:cNvSpPr>
            <a:spLocks noChangeArrowheads="1"/>
          </p:cNvSpPr>
          <p:nvPr/>
        </p:nvSpPr>
        <p:spPr bwMode="auto">
          <a:xfrm>
            <a:off x="4144963" y="44100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4565" name="AutoShape 37" descr="Large checker board"/>
          <p:cNvSpPr>
            <a:spLocks noChangeArrowheads="1"/>
          </p:cNvSpPr>
          <p:nvPr/>
        </p:nvSpPr>
        <p:spPr bwMode="auto">
          <a:xfrm>
            <a:off x="4146550" y="476250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4566" name="AutoShape 38" descr="Large checker board"/>
          <p:cNvSpPr>
            <a:spLocks noChangeArrowheads="1"/>
          </p:cNvSpPr>
          <p:nvPr/>
        </p:nvSpPr>
        <p:spPr bwMode="auto">
          <a:xfrm>
            <a:off x="4146550" y="512762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4567" name="AutoShape 39" descr="Large checker board"/>
          <p:cNvSpPr>
            <a:spLocks noChangeArrowheads="1"/>
          </p:cNvSpPr>
          <p:nvPr/>
        </p:nvSpPr>
        <p:spPr bwMode="auto">
          <a:xfrm>
            <a:off x="4146550" y="550386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useBgFill="1">
        <p:nvSpPr>
          <p:cNvPr id="534568" name="Text Box 40"/>
          <p:cNvSpPr txBox="1">
            <a:spLocks noChangeArrowheads="1"/>
          </p:cNvSpPr>
          <p:nvPr/>
        </p:nvSpPr>
        <p:spPr bwMode="auto">
          <a:xfrm>
            <a:off x="4275138" y="5408613"/>
            <a:ext cx="182562"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I</a:t>
            </a:r>
            <a:br>
              <a:rPr lang="en-US" dirty="0"/>
            </a:br>
            <a:r>
              <a:rPr lang="en-US" dirty="0"/>
              <a:t>F</a:t>
            </a:r>
            <a:br>
              <a:rPr lang="en-US" dirty="0"/>
            </a:br>
            <a:r>
              <a:rPr lang="en-US" dirty="0"/>
              <a:t>F</a:t>
            </a:r>
            <a:br>
              <a:rPr lang="en-US" dirty="0"/>
            </a:br>
            <a:r>
              <a:rPr lang="en-US" dirty="0"/>
              <a:t/>
            </a:r>
            <a:br>
              <a:rPr lang="en-US" dirty="0"/>
            </a:br>
            <a:r>
              <a:rPr lang="en-US" dirty="0"/>
              <a:t>F</a:t>
            </a:r>
            <a:br>
              <a:rPr lang="en-US" dirty="0"/>
            </a:br>
            <a:r>
              <a:rPr lang="en-US" dirty="0"/>
              <a:t>G</a:t>
            </a:r>
          </a:p>
        </p:txBody>
      </p:sp>
      <p:sp>
        <p:nvSpPr>
          <p:cNvPr id="534569" name="Text Box 41"/>
          <p:cNvSpPr txBox="1">
            <a:spLocks noChangeArrowheads="1"/>
          </p:cNvSpPr>
          <p:nvPr/>
        </p:nvSpPr>
        <p:spPr bwMode="auto">
          <a:xfrm>
            <a:off x="3449638" y="5857875"/>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4570" name="Line 42"/>
          <p:cNvSpPr>
            <a:spLocks noChangeShapeType="1"/>
          </p:cNvSpPr>
          <p:nvPr/>
        </p:nvSpPr>
        <p:spPr bwMode="auto">
          <a:xfrm>
            <a:off x="3540125" y="4211638"/>
            <a:ext cx="0" cy="1646237"/>
          </a:xfrm>
          <a:prstGeom prst="line">
            <a:avLst/>
          </a:prstGeom>
          <a:noFill/>
          <a:ln w="9525">
            <a:solidFill>
              <a:schemeClr val="tx1"/>
            </a:solidFill>
            <a:round/>
            <a:headEnd type="diamond" w="med" len="med"/>
            <a:tailEnd/>
          </a:ln>
          <a:effectLst/>
        </p:spPr>
        <p:txBody>
          <a:bodyPr/>
          <a:lstStyle/>
          <a:p>
            <a:endParaRPr lang="en-US"/>
          </a:p>
        </p:txBody>
      </p:sp>
      <p:sp>
        <p:nvSpPr>
          <p:cNvPr id="534571" name="Text Box 43"/>
          <p:cNvSpPr txBox="1">
            <a:spLocks noChangeArrowheads="1"/>
          </p:cNvSpPr>
          <p:nvPr/>
        </p:nvSpPr>
        <p:spPr bwMode="auto">
          <a:xfrm>
            <a:off x="4697413" y="585946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dirty="0">
                <a:solidFill>
                  <a:schemeClr val="tx1"/>
                </a:solidFill>
                <a:latin typeface="Calibri" pitchFamily="34" charset="0"/>
              </a:rPr>
              <a:t>T</a:t>
            </a:r>
            <a:br>
              <a:rPr lang="en-US" sz="1000" dirty="0">
                <a:solidFill>
                  <a:schemeClr val="tx1"/>
                </a:solidFill>
                <a:latin typeface="Calibri" pitchFamily="34" charset="0"/>
              </a:rPr>
            </a:br>
            <a:r>
              <a:rPr lang="en-US" sz="1000" dirty="0">
                <a:solidFill>
                  <a:schemeClr val="tx1"/>
                </a:solidFill>
                <a:latin typeface="Calibri" pitchFamily="34" charset="0"/>
              </a:rPr>
              <a:t>L</a:t>
            </a:r>
            <a:br>
              <a:rPr lang="en-US" sz="1000" dirty="0">
                <a:solidFill>
                  <a:schemeClr val="tx1"/>
                </a:solidFill>
                <a:latin typeface="Calibri" pitchFamily="34" charset="0"/>
              </a:rPr>
            </a:br>
            <a:r>
              <a:rPr lang="en-US" sz="1000" dirty="0">
                <a:solidFill>
                  <a:schemeClr val="tx1"/>
                </a:solidFill>
                <a:latin typeface="Calibri" pitchFamily="34" charset="0"/>
              </a:rPr>
              <a:t>O</a:t>
            </a:r>
            <a:br>
              <a:rPr lang="en-US" sz="1000" dirty="0">
                <a:solidFill>
                  <a:schemeClr val="tx1"/>
                </a:solidFill>
                <a:latin typeface="Calibri" pitchFamily="34" charset="0"/>
              </a:rPr>
            </a:br>
            <a:r>
              <a:rPr lang="en-US" sz="1000" dirty="0">
                <a:solidFill>
                  <a:schemeClr val="tx1"/>
                </a:solidFill>
                <a:latin typeface="Calibri" pitchFamily="34" charset="0"/>
              </a:rPr>
              <a:t>G</a:t>
            </a:r>
          </a:p>
        </p:txBody>
      </p:sp>
      <p:sp>
        <p:nvSpPr>
          <p:cNvPr id="534572" name="Text Box 44"/>
          <p:cNvSpPr txBox="1">
            <a:spLocks noChangeArrowheads="1"/>
          </p:cNvSpPr>
          <p:nvPr/>
        </p:nvSpPr>
        <p:spPr bwMode="auto">
          <a:xfrm>
            <a:off x="5519738" y="585946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dirty="0">
                <a:solidFill>
                  <a:schemeClr val="tx1"/>
                </a:solidFill>
                <a:latin typeface="Calibri" pitchFamily="34" charset="0"/>
              </a:rPr>
              <a:t>T</a:t>
            </a:r>
            <a:br>
              <a:rPr lang="en-US" sz="1000" dirty="0">
                <a:solidFill>
                  <a:schemeClr val="tx1"/>
                </a:solidFill>
                <a:latin typeface="Calibri" pitchFamily="34" charset="0"/>
              </a:rPr>
            </a:br>
            <a:r>
              <a:rPr lang="en-US" sz="1000" dirty="0">
                <a:solidFill>
                  <a:schemeClr val="tx1"/>
                </a:solidFill>
                <a:latin typeface="Calibri" pitchFamily="34" charset="0"/>
              </a:rPr>
              <a:t>L</a:t>
            </a:r>
            <a:br>
              <a:rPr lang="en-US" sz="1000" dirty="0">
                <a:solidFill>
                  <a:schemeClr val="tx1"/>
                </a:solidFill>
                <a:latin typeface="Calibri" pitchFamily="34" charset="0"/>
              </a:rPr>
            </a:br>
            <a:r>
              <a:rPr lang="en-US" sz="1000" dirty="0">
                <a:solidFill>
                  <a:schemeClr val="tx1"/>
                </a:solidFill>
                <a:latin typeface="Calibri" pitchFamily="34" charset="0"/>
              </a:rPr>
              <a:t>O</a:t>
            </a:r>
            <a:br>
              <a:rPr lang="en-US" sz="1000" dirty="0">
                <a:solidFill>
                  <a:schemeClr val="tx1"/>
                </a:solidFill>
                <a:latin typeface="Calibri" pitchFamily="34" charset="0"/>
              </a:rPr>
            </a:br>
            <a:r>
              <a:rPr lang="en-US" sz="1000" dirty="0">
                <a:solidFill>
                  <a:schemeClr val="tx1"/>
                </a:solidFill>
                <a:latin typeface="Calibri" pitchFamily="34" charset="0"/>
              </a:rPr>
              <a:t>G</a:t>
            </a:r>
          </a:p>
        </p:txBody>
      </p:sp>
      <p:sp>
        <p:nvSpPr>
          <p:cNvPr id="534573" name="Line 45"/>
          <p:cNvSpPr>
            <a:spLocks noChangeShapeType="1"/>
          </p:cNvSpPr>
          <p:nvPr/>
        </p:nvSpPr>
        <p:spPr bwMode="auto">
          <a:xfrm>
            <a:off x="4787900" y="42132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4574" name="Line 46"/>
          <p:cNvSpPr>
            <a:spLocks noChangeShapeType="1"/>
          </p:cNvSpPr>
          <p:nvPr/>
        </p:nvSpPr>
        <p:spPr bwMode="auto">
          <a:xfrm>
            <a:off x="5611813" y="42132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4575" name="Line 47"/>
          <p:cNvSpPr>
            <a:spLocks noChangeShapeType="1"/>
          </p:cNvSpPr>
          <p:nvPr/>
        </p:nvSpPr>
        <p:spPr bwMode="auto">
          <a:xfrm>
            <a:off x="6005513" y="4213225"/>
            <a:ext cx="0" cy="549275"/>
          </a:xfrm>
          <a:prstGeom prst="line">
            <a:avLst/>
          </a:prstGeom>
          <a:noFill/>
          <a:ln w="9525">
            <a:solidFill>
              <a:schemeClr val="tx1"/>
            </a:solidFill>
            <a:round/>
            <a:headEnd type="diamond" w="med" len="med"/>
            <a:tailEnd/>
          </a:ln>
          <a:effectLst/>
        </p:spPr>
        <p:txBody>
          <a:bodyPr/>
          <a:lstStyle/>
          <a:p>
            <a:endParaRPr lang="en-US"/>
          </a:p>
        </p:txBody>
      </p:sp>
      <p:sp>
        <p:nvSpPr>
          <p:cNvPr id="534576" name="Text Box 48"/>
          <p:cNvSpPr txBox="1">
            <a:spLocks noChangeArrowheads="1"/>
          </p:cNvSpPr>
          <p:nvPr/>
        </p:nvSpPr>
        <p:spPr bwMode="auto">
          <a:xfrm>
            <a:off x="5845175" y="389096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3</a:t>
            </a:r>
          </a:p>
        </p:txBody>
      </p:sp>
      <p:sp>
        <p:nvSpPr>
          <p:cNvPr id="534577" name="AutoShape 49" descr="Large checker board"/>
          <p:cNvSpPr>
            <a:spLocks noChangeArrowheads="1"/>
          </p:cNvSpPr>
          <p:nvPr/>
        </p:nvSpPr>
        <p:spPr bwMode="auto">
          <a:xfrm>
            <a:off x="5792788" y="44100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4578" name="AutoShape 50" descr="Large checker board"/>
          <p:cNvSpPr>
            <a:spLocks noChangeArrowheads="1"/>
          </p:cNvSpPr>
          <p:nvPr/>
        </p:nvSpPr>
        <p:spPr bwMode="auto">
          <a:xfrm>
            <a:off x="5794375" y="476250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4579" name="AutoShape 51" descr="Large checker board"/>
          <p:cNvSpPr>
            <a:spLocks noChangeArrowheads="1"/>
          </p:cNvSpPr>
          <p:nvPr/>
        </p:nvSpPr>
        <p:spPr bwMode="auto">
          <a:xfrm>
            <a:off x="5794375" y="512762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34580" name="AutoShape 52" descr="Large checker board"/>
          <p:cNvSpPr>
            <a:spLocks noChangeArrowheads="1"/>
          </p:cNvSpPr>
          <p:nvPr/>
        </p:nvSpPr>
        <p:spPr bwMode="auto">
          <a:xfrm>
            <a:off x="5794375" y="550386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useBgFill="1">
        <p:nvSpPr>
          <p:cNvPr id="534581" name="Text Box 53"/>
          <p:cNvSpPr txBox="1">
            <a:spLocks noChangeArrowheads="1"/>
          </p:cNvSpPr>
          <p:nvPr/>
        </p:nvSpPr>
        <p:spPr bwMode="auto">
          <a:xfrm>
            <a:off x="5922963" y="5408613"/>
            <a:ext cx="182562"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I</a:t>
            </a:r>
            <a:br>
              <a:rPr lang="en-US" dirty="0"/>
            </a:br>
            <a:r>
              <a:rPr lang="en-US" dirty="0"/>
              <a:t>F</a:t>
            </a:r>
            <a:br>
              <a:rPr lang="en-US" dirty="0"/>
            </a:br>
            <a:r>
              <a:rPr lang="en-US" dirty="0"/>
              <a:t>F</a:t>
            </a:r>
            <a:br>
              <a:rPr lang="en-US" dirty="0"/>
            </a:br>
            <a:r>
              <a:rPr lang="en-US" dirty="0"/>
              <a:t/>
            </a:r>
            <a:br>
              <a:rPr lang="en-US" dirty="0"/>
            </a:br>
            <a:r>
              <a:rPr lang="en-US" dirty="0"/>
              <a:t>F</a:t>
            </a:r>
            <a:br>
              <a:rPr lang="en-US" dirty="0"/>
            </a:br>
            <a:r>
              <a:rPr lang="en-US" dirty="0"/>
              <a:t>G</a:t>
            </a:r>
          </a:p>
        </p:txBody>
      </p:sp>
      <p:sp>
        <p:nvSpPr>
          <p:cNvPr id="534582" name="Text Box 54"/>
          <p:cNvSpPr txBox="1">
            <a:spLocks noChangeArrowheads="1"/>
          </p:cNvSpPr>
          <p:nvPr/>
        </p:nvSpPr>
        <p:spPr bwMode="auto">
          <a:xfrm>
            <a:off x="5126038" y="5857875"/>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34583" name="Line 55"/>
          <p:cNvSpPr>
            <a:spLocks noChangeShapeType="1"/>
          </p:cNvSpPr>
          <p:nvPr/>
        </p:nvSpPr>
        <p:spPr bwMode="auto">
          <a:xfrm>
            <a:off x="5216525" y="4211638"/>
            <a:ext cx="0" cy="1646237"/>
          </a:xfrm>
          <a:prstGeom prst="line">
            <a:avLst/>
          </a:prstGeom>
          <a:noFill/>
          <a:ln w="9525">
            <a:solidFill>
              <a:schemeClr val="tx1"/>
            </a:solidFill>
            <a:round/>
            <a:headEnd type="diamond" w="med" len="med"/>
            <a:tailEnd/>
          </a:ln>
          <a:effectLst/>
        </p:spPr>
        <p:txBody>
          <a:bodyPr/>
          <a:lstStyle/>
          <a:p>
            <a:endParaRPr lang="en-US"/>
          </a:p>
        </p:txBody>
      </p:sp>
      <p:sp>
        <p:nvSpPr>
          <p:cNvPr id="534584" name="Text Box 56"/>
          <p:cNvSpPr txBox="1">
            <a:spLocks noChangeArrowheads="1"/>
          </p:cNvSpPr>
          <p:nvPr/>
        </p:nvSpPr>
        <p:spPr bwMode="auto">
          <a:xfrm>
            <a:off x="3759200" y="38909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3</a:t>
            </a:r>
          </a:p>
        </p:txBody>
      </p:sp>
      <p:sp>
        <p:nvSpPr>
          <p:cNvPr id="534585" name="Text Box 57"/>
          <p:cNvSpPr txBox="1">
            <a:spLocks noChangeArrowheads="1"/>
          </p:cNvSpPr>
          <p:nvPr/>
        </p:nvSpPr>
        <p:spPr bwMode="auto">
          <a:xfrm>
            <a:off x="5064125" y="38909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5</a:t>
            </a:r>
          </a:p>
        </p:txBody>
      </p:sp>
      <p:sp>
        <p:nvSpPr>
          <p:cNvPr id="534586" name="Text Box 58"/>
          <p:cNvSpPr txBox="1">
            <a:spLocks noChangeArrowheads="1"/>
          </p:cNvSpPr>
          <p:nvPr/>
        </p:nvSpPr>
        <p:spPr bwMode="auto">
          <a:xfrm>
            <a:off x="4664075" y="38925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4</a:t>
            </a:r>
          </a:p>
        </p:txBody>
      </p:sp>
      <p:sp>
        <p:nvSpPr>
          <p:cNvPr id="534587" name="Text Box 59"/>
          <p:cNvSpPr txBox="1">
            <a:spLocks noChangeArrowheads="1"/>
          </p:cNvSpPr>
          <p:nvPr/>
        </p:nvSpPr>
        <p:spPr bwMode="auto">
          <a:xfrm>
            <a:off x="5464175" y="38909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6</a:t>
            </a:r>
          </a:p>
        </p:txBody>
      </p:sp>
      <p:sp>
        <p:nvSpPr>
          <p:cNvPr id="534588" name="Text Box 60"/>
          <p:cNvSpPr txBox="1">
            <a:spLocks noChangeArrowheads="1"/>
          </p:cNvSpPr>
          <p:nvPr/>
        </p:nvSpPr>
        <p:spPr bwMode="auto">
          <a:xfrm>
            <a:off x="6378575" y="585946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dirty="0">
                <a:solidFill>
                  <a:schemeClr val="tx1"/>
                </a:solidFill>
                <a:latin typeface="Calibri" pitchFamily="34" charset="0"/>
              </a:rPr>
              <a:t>T</a:t>
            </a:r>
            <a:br>
              <a:rPr lang="en-US" sz="1000" dirty="0">
                <a:solidFill>
                  <a:schemeClr val="tx1"/>
                </a:solidFill>
                <a:latin typeface="Calibri" pitchFamily="34" charset="0"/>
              </a:rPr>
            </a:br>
            <a:r>
              <a:rPr lang="en-US" sz="1000" dirty="0">
                <a:solidFill>
                  <a:schemeClr val="tx1"/>
                </a:solidFill>
                <a:latin typeface="Calibri" pitchFamily="34" charset="0"/>
              </a:rPr>
              <a:t>L</a:t>
            </a:r>
            <a:br>
              <a:rPr lang="en-US" sz="1000" dirty="0">
                <a:solidFill>
                  <a:schemeClr val="tx1"/>
                </a:solidFill>
                <a:latin typeface="Calibri" pitchFamily="34" charset="0"/>
              </a:rPr>
            </a:br>
            <a:r>
              <a:rPr lang="en-US" sz="1000" dirty="0">
                <a:solidFill>
                  <a:schemeClr val="tx1"/>
                </a:solidFill>
                <a:latin typeface="Calibri" pitchFamily="34" charset="0"/>
              </a:rPr>
              <a:t>O</a:t>
            </a:r>
            <a:br>
              <a:rPr lang="en-US" sz="1000" dirty="0">
                <a:solidFill>
                  <a:schemeClr val="tx1"/>
                </a:solidFill>
                <a:latin typeface="Calibri" pitchFamily="34" charset="0"/>
              </a:rPr>
            </a:br>
            <a:r>
              <a:rPr lang="en-US" sz="1000" dirty="0">
                <a:solidFill>
                  <a:schemeClr val="tx1"/>
                </a:solidFill>
                <a:latin typeface="Calibri" pitchFamily="34" charset="0"/>
              </a:rPr>
              <a:t>G</a:t>
            </a:r>
          </a:p>
        </p:txBody>
      </p:sp>
      <p:sp>
        <p:nvSpPr>
          <p:cNvPr id="534589" name="Line 61"/>
          <p:cNvSpPr>
            <a:spLocks noChangeShapeType="1"/>
          </p:cNvSpPr>
          <p:nvPr/>
        </p:nvSpPr>
        <p:spPr bwMode="auto">
          <a:xfrm>
            <a:off x="6469063" y="4213225"/>
            <a:ext cx="0" cy="1646238"/>
          </a:xfrm>
          <a:prstGeom prst="line">
            <a:avLst/>
          </a:prstGeom>
          <a:noFill/>
          <a:ln w="9525">
            <a:solidFill>
              <a:schemeClr val="tx1"/>
            </a:solidFill>
            <a:round/>
            <a:headEnd type="diamond" w="med" len="med"/>
            <a:tailEnd/>
          </a:ln>
          <a:effectLst/>
        </p:spPr>
        <p:txBody>
          <a:bodyPr/>
          <a:lstStyle/>
          <a:p>
            <a:endParaRPr lang="en-US"/>
          </a:p>
        </p:txBody>
      </p:sp>
      <p:sp>
        <p:nvSpPr>
          <p:cNvPr id="534590" name="Text Box 62"/>
          <p:cNvSpPr txBox="1">
            <a:spLocks noChangeArrowheads="1"/>
          </p:cNvSpPr>
          <p:nvPr/>
        </p:nvSpPr>
        <p:spPr bwMode="auto">
          <a:xfrm>
            <a:off x="6745288" y="3890963"/>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8</a:t>
            </a:r>
          </a:p>
        </p:txBody>
      </p:sp>
      <p:sp>
        <p:nvSpPr>
          <p:cNvPr id="534591" name="Text Box 63"/>
          <p:cNvSpPr txBox="1">
            <a:spLocks noChangeArrowheads="1"/>
          </p:cNvSpPr>
          <p:nvPr/>
        </p:nvSpPr>
        <p:spPr bwMode="auto">
          <a:xfrm>
            <a:off x="6345238" y="3892550"/>
            <a:ext cx="390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i="1">
                <a:solidFill>
                  <a:schemeClr val="tx1"/>
                </a:solidFill>
                <a:latin typeface="Lucida Console" pitchFamily="49" charset="0"/>
              </a:rPr>
              <a:t>t</a:t>
            </a:r>
            <a:r>
              <a:rPr lang="en-US" sz="1600" i="1" baseline="-25000">
                <a:solidFill>
                  <a:schemeClr val="tx1"/>
                </a:solidFill>
                <a:latin typeface="Lucida Console" pitchFamily="49" charset="0"/>
              </a:rPr>
              <a:t>7</a:t>
            </a:r>
          </a:p>
        </p:txBody>
      </p:sp>
      <p:sp>
        <p:nvSpPr>
          <p:cNvPr id="534595" name="AutoShape 67"/>
          <p:cNvSpPr>
            <a:spLocks noChangeArrowheads="1"/>
          </p:cNvSpPr>
          <p:nvPr/>
        </p:nvSpPr>
        <p:spPr bwMode="auto">
          <a:xfrm>
            <a:off x="4800600" y="4638675"/>
            <a:ext cx="428625" cy="2238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534596" name="AutoShape 68"/>
          <p:cNvSpPr>
            <a:spLocks noChangeArrowheads="1"/>
          </p:cNvSpPr>
          <p:nvPr/>
        </p:nvSpPr>
        <p:spPr bwMode="auto">
          <a:xfrm>
            <a:off x="5210175" y="4881563"/>
            <a:ext cx="428625" cy="2238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534597" name="AutoShape 69"/>
          <p:cNvSpPr>
            <a:spLocks noChangeArrowheads="1"/>
          </p:cNvSpPr>
          <p:nvPr/>
        </p:nvSpPr>
        <p:spPr bwMode="auto">
          <a:xfrm>
            <a:off x="5638800" y="5053013"/>
            <a:ext cx="830263" cy="43338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534598" name="AutoShape 70"/>
          <p:cNvSpPr>
            <a:spLocks noChangeArrowheads="1"/>
          </p:cNvSpPr>
          <p:nvPr/>
        </p:nvSpPr>
        <p:spPr bwMode="auto">
          <a:xfrm>
            <a:off x="6477000" y="4638675"/>
            <a:ext cx="428625" cy="2238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534600" name="Text Box 72"/>
          <p:cNvSpPr txBox="1">
            <a:spLocks noChangeArrowheads="1"/>
          </p:cNvSpPr>
          <p:nvPr/>
        </p:nvSpPr>
        <p:spPr bwMode="auto">
          <a:xfrm>
            <a:off x="6577013" y="3976688"/>
            <a:ext cx="325437" cy="396875"/>
          </a:xfrm>
          <a:prstGeom prst="rect">
            <a:avLst/>
          </a:prstGeom>
          <a:noFill/>
          <a:ln w="9525">
            <a:noFill/>
            <a:miter lim="800000"/>
            <a:headEnd/>
            <a:tailEnd/>
          </a:ln>
          <a:effectLst/>
        </p:spPr>
        <p:txBody>
          <a:bodyPr wrap="none">
            <a:spAutoFit/>
          </a:bodyPr>
          <a:lstStyle/>
          <a:p>
            <a:pPr algn="ctr">
              <a:lnSpc>
                <a:spcPct val="100000"/>
              </a:lnSpc>
            </a:pPr>
            <a:r>
              <a:rPr lang="en-US" sz="2000" i="1" dirty="0">
                <a:solidFill>
                  <a:srgbClr val="CC0000"/>
                </a:solidFill>
                <a:latin typeface="Arial" charset="0"/>
              </a:rPr>
              <a:t>x</a:t>
            </a:r>
          </a:p>
        </p:txBody>
      </p:sp>
      <p:sp>
        <p:nvSpPr>
          <p:cNvPr id="534601" name="Text Box 73"/>
          <p:cNvSpPr txBox="1">
            <a:spLocks noChangeArrowheads="1"/>
          </p:cNvSpPr>
          <p:nvPr/>
        </p:nvSpPr>
        <p:spPr bwMode="auto">
          <a:xfrm>
            <a:off x="5672138" y="4022725"/>
            <a:ext cx="692150" cy="1189038"/>
          </a:xfrm>
          <a:prstGeom prst="rect">
            <a:avLst/>
          </a:prstGeom>
          <a:noFill/>
          <a:ln w="9525">
            <a:noFill/>
            <a:miter lim="800000"/>
            <a:headEnd/>
            <a:tailEnd/>
          </a:ln>
          <a:effectLst/>
        </p:spPr>
        <p:txBody>
          <a:bodyPr wrap="none">
            <a:spAutoFit/>
          </a:bodyPr>
          <a:lstStyle/>
          <a:p>
            <a:pPr>
              <a:lnSpc>
                <a:spcPct val="100000"/>
              </a:lnSpc>
            </a:pPr>
            <a:r>
              <a:rPr lang="en-US" sz="7200">
                <a:solidFill>
                  <a:srgbClr val="CC0000"/>
                </a:solidFill>
                <a:effectLst>
                  <a:outerShdw blurRad="38100" dist="38100" dir="2700000" algn="tl">
                    <a:srgbClr val="000000"/>
                  </a:outerShdw>
                </a:effectLst>
                <a:latin typeface="Arial" charset="0"/>
              </a:rPr>
              <a:t>x</a:t>
            </a:r>
          </a:p>
        </p:txBody>
      </p:sp>
      <p:sp>
        <p:nvSpPr>
          <p:cNvPr id="534602" name="Text Box 74"/>
          <p:cNvSpPr txBox="1">
            <a:spLocks noChangeArrowheads="1"/>
          </p:cNvSpPr>
          <p:nvPr/>
        </p:nvSpPr>
        <p:spPr bwMode="auto">
          <a:xfrm>
            <a:off x="6145213" y="3603625"/>
            <a:ext cx="1185862" cy="579438"/>
          </a:xfrm>
          <a:prstGeom prst="rect">
            <a:avLst/>
          </a:prstGeom>
          <a:noFill/>
          <a:ln w="9525">
            <a:noFill/>
            <a:miter lim="800000"/>
            <a:headEnd/>
            <a:tailEnd/>
          </a:ln>
          <a:effectLst/>
        </p:spPr>
        <p:txBody>
          <a:bodyPr wrap="none">
            <a:spAutoFit/>
          </a:bodyPr>
          <a:lstStyle/>
          <a:p>
            <a:pPr algn="ctr">
              <a:lnSpc>
                <a:spcPct val="100000"/>
              </a:lnSpc>
            </a:pPr>
            <a:r>
              <a:rPr lang="en-US" sz="2000" i="1">
                <a:solidFill>
                  <a:srgbClr val="CC0000"/>
                </a:solidFill>
                <a:latin typeface="Arial" charset="0"/>
              </a:rPr>
              <a:t>Disaster</a:t>
            </a:r>
            <a:br>
              <a:rPr lang="en-US" sz="2000" i="1">
                <a:solidFill>
                  <a:srgbClr val="CC0000"/>
                </a:solidFill>
                <a:latin typeface="Arial" charset="0"/>
              </a:rPr>
            </a:br>
            <a:r>
              <a:rPr lang="en-US" sz="1200">
                <a:solidFill>
                  <a:srgbClr val="CC0000"/>
                </a:solidFill>
                <a:latin typeface="Arial" charset="0"/>
                <a:sym typeface="Symbol" pitchFamily="18" charset="2"/>
              </a:rPr>
              <a:t></a:t>
            </a:r>
          </a:p>
        </p:txBody>
      </p:sp>
      <p:sp>
        <p:nvSpPr>
          <p:cNvPr id="75" name="AutoShape 61"/>
          <p:cNvSpPr>
            <a:spLocks noChangeArrowheads="1"/>
          </p:cNvSpPr>
          <p:nvPr/>
        </p:nvSpPr>
        <p:spPr bwMode="auto">
          <a:xfrm>
            <a:off x="2717800" y="4691063"/>
            <a:ext cx="1714500" cy="45561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76" name="Text Box 67"/>
          <p:cNvSpPr txBox="1">
            <a:spLocks noChangeArrowheads="1"/>
          </p:cNvSpPr>
          <p:nvPr/>
        </p:nvSpPr>
        <p:spPr bwMode="auto">
          <a:xfrm>
            <a:off x="6926445" y="4344416"/>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dirty="0">
                <a:solidFill>
                  <a:schemeClr val="tx1"/>
                </a:solidFill>
                <a:latin typeface="Calibri" pitchFamily="34" charset="0"/>
              </a:rPr>
              <a:t>T</a:t>
            </a:r>
            <a:br>
              <a:rPr lang="en-US" sz="1000" dirty="0">
                <a:solidFill>
                  <a:schemeClr val="tx1"/>
                </a:solidFill>
                <a:latin typeface="Calibri" pitchFamily="34" charset="0"/>
              </a:rPr>
            </a:br>
            <a:r>
              <a:rPr lang="en-US" sz="1000" dirty="0">
                <a:solidFill>
                  <a:schemeClr val="tx1"/>
                </a:solidFill>
                <a:latin typeface="Calibri" pitchFamily="34" charset="0"/>
              </a:rPr>
              <a:t>A</a:t>
            </a:r>
            <a:br>
              <a:rPr lang="en-US" sz="1000" dirty="0">
                <a:solidFill>
                  <a:schemeClr val="tx1"/>
                </a:solidFill>
                <a:latin typeface="Calibri" pitchFamily="34" charset="0"/>
              </a:rPr>
            </a:br>
            <a:r>
              <a:rPr lang="en-US" sz="1000" dirty="0">
                <a:solidFill>
                  <a:schemeClr val="tx1"/>
                </a:solidFill>
                <a:latin typeface="Calibri" pitchFamily="34" charset="0"/>
              </a:rPr>
              <a:t>I</a:t>
            </a:r>
            <a:br>
              <a:rPr lang="en-US" sz="1000" dirty="0">
                <a:solidFill>
                  <a:schemeClr val="tx1"/>
                </a:solidFill>
                <a:latin typeface="Calibri" pitchFamily="34" charset="0"/>
              </a:rPr>
            </a:br>
            <a:r>
              <a:rPr lang="en-US" sz="1000" dirty="0">
                <a:solidFill>
                  <a:schemeClr val="tx1"/>
                </a:solidFill>
                <a:latin typeface="Calibri" pitchFamily="34" charset="0"/>
              </a:rPr>
              <a:t>L</a:t>
            </a:r>
          </a:p>
        </p:txBody>
      </p:sp>
      <p:sp>
        <p:nvSpPr>
          <p:cNvPr id="77" name="Text Box 69"/>
          <p:cNvSpPr txBox="1">
            <a:spLocks noChangeArrowheads="1"/>
          </p:cNvSpPr>
          <p:nvPr/>
        </p:nvSpPr>
        <p:spPr bwMode="auto">
          <a:xfrm>
            <a:off x="7225415" y="4372470"/>
            <a:ext cx="1639888" cy="646331"/>
          </a:xfrm>
          <a:prstGeom prst="rect">
            <a:avLst/>
          </a:prstGeom>
          <a:noFill/>
          <a:ln w="9525">
            <a:noFill/>
            <a:miter lim="800000"/>
            <a:headEnd/>
            <a:tailEnd/>
          </a:ln>
          <a:effectLst/>
        </p:spPr>
        <p:txBody>
          <a:bodyPr lIns="0" tIns="0" rIns="0" bIns="0">
            <a:spAutoFit/>
          </a:bodyPr>
          <a:lstStyle/>
          <a:p>
            <a:pPr eaLnBrk="0" hangingPunct="0">
              <a:lnSpc>
                <a:spcPct val="100000"/>
              </a:lnSpc>
              <a:spcBef>
                <a:spcPct val="50000"/>
              </a:spcBef>
            </a:pPr>
            <a:r>
              <a:rPr lang="en-US" sz="1400" dirty="0">
                <a:solidFill>
                  <a:schemeClr val="tx1"/>
                </a:solidFill>
                <a:latin typeface="Calibri" pitchFamily="34" charset="0"/>
              </a:rPr>
              <a:t>Includes changes from t</a:t>
            </a:r>
            <a:r>
              <a:rPr lang="en-US" sz="1400" baseline="-25000" dirty="0">
                <a:solidFill>
                  <a:schemeClr val="tx1"/>
                </a:solidFill>
                <a:latin typeface="Calibri" pitchFamily="34" charset="0"/>
              </a:rPr>
              <a:t>7</a:t>
            </a:r>
            <a:r>
              <a:rPr lang="en-US" sz="1400" dirty="0">
                <a:solidFill>
                  <a:schemeClr val="tx1"/>
                </a:solidFill>
                <a:latin typeface="Calibri" pitchFamily="34" charset="0"/>
              </a:rPr>
              <a:t> up to the time of the disaster.</a:t>
            </a:r>
          </a:p>
        </p:txBody>
      </p:sp>
      <p:sp>
        <p:nvSpPr>
          <p:cNvPr id="78" name="AutoShape 67"/>
          <p:cNvSpPr>
            <a:spLocks noChangeArrowheads="1"/>
          </p:cNvSpPr>
          <p:nvPr/>
        </p:nvSpPr>
        <p:spPr bwMode="auto">
          <a:xfrm>
            <a:off x="4338410" y="5030915"/>
            <a:ext cx="428625" cy="2238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miter lim="800000"/>
            <a:headEnd/>
            <a:tailEnd/>
          </a:ln>
          <a:effectLst/>
        </p:spPr>
        <p:txBody>
          <a:bodyPr wrap="none" anchor="ctr"/>
          <a:lstStyle/>
          <a:p>
            <a:endParaRPr lang="en-US">
              <a:latin typeface="Calibri" pitchFamily="34" charset="0"/>
            </a:endParaRPr>
          </a:p>
        </p:txBody>
      </p:sp>
      <p:sp>
        <p:nvSpPr>
          <p:cNvPr id="79"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 useBgFill="1">
        <p:nvSpPr>
          <p:cNvPr id="534563" name="Text Box 35"/>
          <p:cNvSpPr txBox="1">
            <a:spLocks noChangeArrowheads="1"/>
          </p:cNvSpPr>
          <p:nvPr/>
        </p:nvSpPr>
        <p:spPr bwMode="auto">
          <a:xfrm>
            <a:off x="2606675" y="4714875"/>
            <a:ext cx="182563" cy="20669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u</a:t>
            </a:r>
            <a:br>
              <a:rPr lang="en-US" dirty="0"/>
            </a:br>
            <a:r>
              <a:rPr lang="en-US" dirty="0"/>
              <a:t>l</a:t>
            </a:r>
            <a:br>
              <a:rPr lang="en-US" dirty="0"/>
            </a:br>
            <a:r>
              <a:rPr lang="en-US" dirty="0"/>
              <a:t>l</a:t>
            </a:r>
            <a:br>
              <a:rPr lang="en-US" dirty="0"/>
            </a:br>
            <a:r>
              <a:rPr lang="en-US" dirty="0"/>
              <a:t> </a:t>
            </a:r>
            <a:br>
              <a:rPr lang="en-US" dirty="0"/>
            </a:br>
            <a:r>
              <a:rPr lang="en-US" dirty="0"/>
              <a:t>D</a:t>
            </a:r>
            <a:br>
              <a:rPr lang="en-US" dirty="0"/>
            </a:br>
            <a:r>
              <a:rPr lang="en-US" dirty="0"/>
              <a:t>B</a:t>
            </a:r>
          </a:p>
          <a:p>
            <a:r>
              <a:rPr lang="en-US" dirty="0"/>
              <a:t>B</a:t>
            </a:r>
            <a:br>
              <a:rPr lang="en-US" dirty="0"/>
            </a:br>
            <a:r>
              <a:rPr lang="en-US" dirty="0"/>
              <a:t>a</a:t>
            </a:r>
            <a:br>
              <a:rPr lang="en-US" dirty="0"/>
            </a:br>
            <a:r>
              <a:rPr lang="en-US" dirty="0"/>
              <a:t>c</a:t>
            </a:r>
            <a:br>
              <a:rPr lang="en-US" dirty="0"/>
            </a:br>
            <a:r>
              <a:rPr lang="en-US" dirty="0"/>
              <a:t>k</a:t>
            </a:r>
            <a:br>
              <a:rPr lang="en-US" dirty="0"/>
            </a:br>
            <a:r>
              <a:rPr lang="en-US" dirty="0"/>
              <a:t>u</a:t>
            </a:r>
            <a:br>
              <a:rPr lang="en-US" dirty="0"/>
            </a:br>
            <a:r>
              <a:rPr lang="en-US" dirty="0"/>
              <a:t>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34601"/>
                                        </p:tgtEl>
                                        <p:attrNameLst>
                                          <p:attrName>style.visibility</p:attrName>
                                        </p:attrNameLst>
                                      </p:cBhvr>
                                      <p:to>
                                        <p:strVal val="visible"/>
                                      </p:to>
                                    </p:set>
                                    <p:animEffect transition="in" filter="dissolve">
                                      <p:cBhvr>
                                        <p:cTn id="7" dur="500"/>
                                        <p:tgtEl>
                                          <p:spTgt spid="53460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mph" presetSubtype="2" fill="hold" nodeType="clickEffect">
                                  <p:stCondLst>
                                    <p:cond delay="0"/>
                                  </p:stCondLst>
                                  <p:childTnLst>
                                    <p:animClr clrSpc="rgb" dir="cw">
                                      <p:cBhvr>
                                        <p:cTn id="11" dur="2000" fill="hold"/>
                                        <p:tgtEl>
                                          <p:spTgt spid="534563"/>
                                        </p:tgtEl>
                                        <p:attrNameLst>
                                          <p:attrName>fillcolor</p:attrName>
                                        </p:attrNameLst>
                                      </p:cBhvr>
                                      <p:to>
                                        <a:schemeClr val="accent2"/>
                                      </p:to>
                                    </p:animClr>
                                    <p:set>
                                      <p:cBhvr>
                                        <p:cTn id="12" dur="2000" fill="hold"/>
                                        <p:tgtEl>
                                          <p:spTgt spid="534563"/>
                                        </p:tgtEl>
                                        <p:attrNameLst>
                                          <p:attrName>fill.type</p:attrName>
                                        </p:attrNameLst>
                                      </p:cBhvr>
                                      <p:to>
                                        <p:strVal val="solid"/>
                                      </p:to>
                                    </p:set>
                                    <p:set>
                                      <p:cBhvr>
                                        <p:cTn id="13" dur="2000" fill="hold"/>
                                        <p:tgtEl>
                                          <p:spTgt spid="534563"/>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1" presetClass="emph" presetSubtype="2" fill="hold" nodeType="clickEffect">
                                  <p:stCondLst>
                                    <p:cond delay="0"/>
                                  </p:stCondLst>
                                  <p:childTnLst>
                                    <p:animClr clrSpc="rgb" dir="cw">
                                      <p:cBhvr>
                                        <p:cTn id="17" dur="2000" fill="hold"/>
                                        <p:tgtEl>
                                          <p:spTgt spid="534568"/>
                                        </p:tgtEl>
                                        <p:attrNameLst>
                                          <p:attrName>fillcolor</p:attrName>
                                        </p:attrNameLst>
                                      </p:cBhvr>
                                      <p:to>
                                        <a:schemeClr val="accent2"/>
                                      </p:to>
                                    </p:animClr>
                                    <p:set>
                                      <p:cBhvr>
                                        <p:cTn id="18" dur="2000" fill="hold"/>
                                        <p:tgtEl>
                                          <p:spTgt spid="534568"/>
                                        </p:tgtEl>
                                        <p:attrNameLst>
                                          <p:attrName>fill.type</p:attrName>
                                        </p:attrNameLst>
                                      </p:cBhvr>
                                      <p:to>
                                        <p:strVal val="solid"/>
                                      </p:to>
                                    </p:set>
                                    <p:set>
                                      <p:cBhvr>
                                        <p:cTn id="19" dur="2000" fill="hold"/>
                                        <p:tgtEl>
                                          <p:spTgt spid="534568"/>
                                        </p:tgtEl>
                                        <p:attrNameLst>
                                          <p:attrName>fill.on</p:attrName>
                                        </p:attrNameLst>
                                      </p:cBhvr>
                                      <p:to>
                                        <p:strVal val="true"/>
                                      </p:to>
                                    </p:set>
                                  </p:childTnLst>
                                </p:cTn>
                              </p:par>
                              <p:par>
                                <p:cTn id="20" presetID="22" presetClass="entr" presetSubtype="8"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mph" presetSubtype="2" fill="hold" nodeType="clickEffect">
                                  <p:stCondLst>
                                    <p:cond delay="0"/>
                                  </p:stCondLst>
                                  <p:childTnLst>
                                    <p:animClr clrSpc="rgb" dir="cw">
                                      <p:cBhvr>
                                        <p:cTn id="26" dur="2000" fill="hold"/>
                                        <p:tgtEl>
                                          <p:spTgt spid="534571"/>
                                        </p:tgtEl>
                                        <p:attrNameLst>
                                          <p:attrName>fillcolor</p:attrName>
                                        </p:attrNameLst>
                                      </p:cBhvr>
                                      <p:to>
                                        <a:schemeClr val="accent2"/>
                                      </p:to>
                                    </p:animClr>
                                    <p:set>
                                      <p:cBhvr>
                                        <p:cTn id="27" dur="2000" fill="hold"/>
                                        <p:tgtEl>
                                          <p:spTgt spid="534571"/>
                                        </p:tgtEl>
                                        <p:attrNameLst>
                                          <p:attrName>fill.type</p:attrName>
                                        </p:attrNameLst>
                                      </p:cBhvr>
                                      <p:to>
                                        <p:strVal val="solid"/>
                                      </p:to>
                                    </p:set>
                                    <p:set>
                                      <p:cBhvr>
                                        <p:cTn id="28" dur="2000" fill="hold"/>
                                        <p:tgtEl>
                                          <p:spTgt spid="534571"/>
                                        </p:tgtEl>
                                        <p:attrNameLst>
                                          <p:attrName>fill.on</p:attrName>
                                        </p:attrNameLst>
                                      </p:cBhvr>
                                      <p:to>
                                        <p:strVal val="true"/>
                                      </p:to>
                                    </p:set>
                                  </p:childTnLst>
                                </p:cTn>
                              </p:par>
                              <p:par>
                                <p:cTn id="29" presetID="9"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dissolve">
                                      <p:cBhvr>
                                        <p:cTn id="31" dur="500"/>
                                        <p:tgtEl>
                                          <p:spTgt spid="7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mph" presetSubtype="2" fill="hold" nodeType="clickEffect">
                                  <p:stCondLst>
                                    <p:cond delay="0"/>
                                  </p:stCondLst>
                                  <p:childTnLst>
                                    <p:animClr clrSpc="rgb" dir="cw">
                                      <p:cBhvr>
                                        <p:cTn id="35" dur="2000" fill="hold"/>
                                        <p:tgtEl>
                                          <p:spTgt spid="534582"/>
                                        </p:tgtEl>
                                        <p:attrNameLst>
                                          <p:attrName>fillcolor</p:attrName>
                                        </p:attrNameLst>
                                      </p:cBhvr>
                                      <p:to>
                                        <a:schemeClr val="accent2"/>
                                      </p:to>
                                    </p:animClr>
                                    <p:set>
                                      <p:cBhvr>
                                        <p:cTn id="36" dur="2000" fill="hold"/>
                                        <p:tgtEl>
                                          <p:spTgt spid="534582"/>
                                        </p:tgtEl>
                                        <p:attrNameLst>
                                          <p:attrName>fill.type</p:attrName>
                                        </p:attrNameLst>
                                      </p:cBhvr>
                                      <p:to>
                                        <p:strVal val="solid"/>
                                      </p:to>
                                    </p:set>
                                    <p:set>
                                      <p:cBhvr>
                                        <p:cTn id="37" dur="2000" fill="hold"/>
                                        <p:tgtEl>
                                          <p:spTgt spid="534582"/>
                                        </p:tgtEl>
                                        <p:attrNameLst>
                                          <p:attrName>fill.on</p:attrName>
                                        </p:attrNameLst>
                                      </p:cBhvr>
                                      <p:to>
                                        <p:strVal val="true"/>
                                      </p:to>
                                    </p:set>
                                  </p:childTnLst>
                                </p:cTn>
                              </p:par>
                              <p:par>
                                <p:cTn id="38" presetID="9" presetClass="entr" presetSubtype="0" fill="hold" grpId="0" nodeType="withEffect">
                                  <p:stCondLst>
                                    <p:cond delay="0"/>
                                  </p:stCondLst>
                                  <p:childTnLst>
                                    <p:set>
                                      <p:cBhvr>
                                        <p:cTn id="39" dur="1" fill="hold">
                                          <p:stCondLst>
                                            <p:cond delay="0"/>
                                          </p:stCondLst>
                                        </p:cTn>
                                        <p:tgtEl>
                                          <p:spTgt spid="534595"/>
                                        </p:tgtEl>
                                        <p:attrNameLst>
                                          <p:attrName>style.visibility</p:attrName>
                                        </p:attrNameLst>
                                      </p:cBhvr>
                                      <p:to>
                                        <p:strVal val="visible"/>
                                      </p:to>
                                    </p:set>
                                    <p:animEffect transition="in" filter="dissolve">
                                      <p:cBhvr>
                                        <p:cTn id="40" dur="500"/>
                                        <p:tgtEl>
                                          <p:spTgt spid="534595"/>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mph" presetSubtype="2" fill="hold" nodeType="clickEffect">
                                  <p:stCondLst>
                                    <p:cond delay="0"/>
                                  </p:stCondLst>
                                  <p:childTnLst>
                                    <p:animClr clrSpc="rgb" dir="cw">
                                      <p:cBhvr>
                                        <p:cTn id="44" dur="2000" fill="hold"/>
                                        <p:tgtEl>
                                          <p:spTgt spid="534572"/>
                                        </p:tgtEl>
                                        <p:attrNameLst>
                                          <p:attrName>fillcolor</p:attrName>
                                        </p:attrNameLst>
                                      </p:cBhvr>
                                      <p:to>
                                        <a:schemeClr val="accent2"/>
                                      </p:to>
                                    </p:animClr>
                                    <p:set>
                                      <p:cBhvr>
                                        <p:cTn id="45" dur="2000" fill="hold"/>
                                        <p:tgtEl>
                                          <p:spTgt spid="534572"/>
                                        </p:tgtEl>
                                        <p:attrNameLst>
                                          <p:attrName>fill.type</p:attrName>
                                        </p:attrNameLst>
                                      </p:cBhvr>
                                      <p:to>
                                        <p:strVal val="solid"/>
                                      </p:to>
                                    </p:set>
                                    <p:set>
                                      <p:cBhvr>
                                        <p:cTn id="46" dur="2000" fill="hold"/>
                                        <p:tgtEl>
                                          <p:spTgt spid="534572"/>
                                        </p:tgtEl>
                                        <p:attrNameLst>
                                          <p:attrName>fill.on</p:attrName>
                                        </p:attrNameLst>
                                      </p:cBhvr>
                                      <p:to>
                                        <p:strVal val="true"/>
                                      </p:to>
                                    </p:set>
                                  </p:childTnLst>
                                </p:cTn>
                              </p:par>
                              <p:par>
                                <p:cTn id="47" presetID="9" presetClass="entr" presetSubtype="0" fill="hold" grpId="0" nodeType="withEffect">
                                  <p:stCondLst>
                                    <p:cond delay="0"/>
                                  </p:stCondLst>
                                  <p:childTnLst>
                                    <p:set>
                                      <p:cBhvr>
                                        <p:cTn id="48" dur="1" fill="hold">
                                          <p:stCondLst>
                                            <p:cond delay="0"/>
                                          </p:stCondLst>
                                        </p:cTn>
                                        <p:tgtEl>
                                          <p:spTgt spid="534596"/>
                                        </p:tgtEl>
                                        <p:attrNameLst>
                                          <p:attrName>style.visibility</p:attrName>
                                        </p:attrNameLst>
                                      </p:cBhvr>
                                      <p:to>
                                        <p:strVal val="visible"/>
                                      </p:to>
                                    </p:set>
                                    <p:animEffect transition="in" filter="dissolve">
                                      <p:cBhvr>
                                        <p:cTn id="49" dur="500"/>
                                        <p:tgtEl>
                                          <p:spTgt spid="534596"/>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mph" presetSubtype="2" fill="hold" nodeType="clickEffect">
                                  <p:stCondLst>
                                    <p:cond delay="0"/>
                                  </p:stCondLst>
                                  <p:childTnLst>
                                    <p:animClr clrSpc="rgb" dir="cw">
                                      <p:cBhvr>
                                        <p:cTn id="53" dur="500" fill="hold"/>
                                        <p:tgtEl>
                                          <p:spTgt spid="534588"/>
                                        </p:tgtEl>
                                        <p:attrNameLst>
                                          <p:attrName>fillcolor</p:attrName>
                                        </p:attrNameLst>
                                      </p:cBhvr>
                                      <p:to>
                                        <a:schemeClr val="accent2"/>
                                      </p:to>
                                    </p:animClr>
                                    <p:set>
                                      <p:cBhvr>
                                        <p:cTn id="54" dur="500" fill="hold"/>
                                        <p:tgtEl>
                                          <p:spTgt spid="534588"/>
                                        </p:tgtEl>
                                        <p:attrNameLst>
                                          <p:attrName>fill.type</p:attrName>
                                        </p:attrNameLst>
                                      </p:cBhvr>
                                      <p:to>
                                        <p:strVal val="solid"/>
                                      </p:to>
                                    </p:set>
                                    <p:set>
                                      <p:cBhvr>
                                        <p:cTn id="55" dur="500" fill="hold"/>
                                        <p:tgtEl>
                                          <p:spTgt spid="534588"/>
                                        </p:tgtEl>
                                        <p:attrNameLst>
                                          <p:attrName>fill.on</p:attrName>
                                        </p:attrNameLst>
                                      </p:cBhvr>
                                      <p:to>
                                        <p:strVal val="true"/>
                                      </p:to>
                                    </p:set>
                                  </p:childTnLst>
                                </p:cTn>
                              </p:par>
                              <p:par>
                                <p:cTn id="56" presetID="9" presetClass="entr" presetSubtype="0" fill="hold" grpId="0" nodeType="withEffect">
                                  <p:stCondLst>
                                    <p:cond delay="0"/>
                                  </p:stCondLst>
                                  <p:childTnLst>
                                    <p:set>
                                      <p:cBhvr>
                                        <p:cTn id="57" dur="1" fill="hold">
                                          <p:stCondLst>
                                            <p:cond delay="0"/>
                                          </p:stCondLst>
                                        </p:cTn>
                                        <p:tgtEl>
                                          <p:spTgt spid="534597"/>
                                        </p:tgtEl>
                                        <p:attrNameLst>
                                          <p:attrName>style.visibility</p:attrName>
                                        </p:attrNameLst>
                                      </p:cBhvr>
                                      <p:to>
                                        <p:strVal val="visible"/>
                                      </p:to>
                                    </p:set>
                                    <p:animEffect transition="in" filter="dissolve">
                                      <p:cBhvr>
                                        <p:cTn id="58" dur="500"/>
                                        <p:tgtEl>
                                          <p:spTgt spid="534597"/>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mph" presetSubtype="2" fill="hold" nodeType="clickEffect">
                                  <p:stCondLst>
                                    <p:cond delay="0"/>
                                  </p:stCondLst>
                                  <p:childTnLst>
                                    <p:animClr clrSpc="rgb" dir="cw">
                                      <p:cBhvr>
                                        <p:cTn id="62" dur="2000" fill="hold"/>
                                        <p:tgtEl>
                                          <p:spTgt spid="76"/>
                                        </p:tgtEl>
                                        <p:attrNameLst>
                                          <p:attrName>fillcolor</p:attrName>
                                        </p:attrNameLst>
                                      </p:cBhvr>
                                      <p:to>
                                        <a:schemeClr val="tx2"/>
                                      </p:to>
                                    </p:animClr>
                                    <p:set>
                                      <p:cBhvr>
                                        <p:cTn id="63" dur="2000" fill="hold"/>
                                        <p:tgtEl>
                                          <p:spTgt spid="76"/>
                                        </p:tgtEl>
                                        <p:attrNameLst>
                                          <p:attrName>fill.type</p:attrName>
                                        </p:attrNameLst>
                                      </p:cBhvr>
                                      <p:to>
                                        <p:strVal val="solid"/>
                                      </p:to>
                                    </p:set>
                                    <p:set>
                                      <p:cBhvr>
                                        <p:cTn id="64" dur="2000" fill="hold"/>
                                        <p:tgtEl>
                                          <p:spTgt spid="76"/>
                                        </p:tgtEl>
                                        <p:attrNameLst>
                                          <p:attrName>fill.on</p:attrName>
                                        </p:attrNameLst>
                                      </p:cBhvr>
                                      <p:to>
                                        <p:strVal val="true"/>
                                      </p:to>
                                    </p:set>
                                  </p:childTnLst>
                                </p:cTn>
                              </p:par>
                              <p:par>
                                <p:cTn id="65" presetID="3" presetClass="emph" presetSubtype="2" fill="hold" grpId="0" nodeType="withEffect">
                                  <p:stCondLst>
                                    <p:cond delay="0"/>
                                  </p:stCondLst>
                                  <p:childTnLst>
                                    <p:animClr clrSpc="rgb" dir="cw">
                                      <p:cBhvr override="childStyle">
                                        <p:cTn id="66" dur="2000" fill="hold"/>
                                        <p:tgtEl>
                                          <p:spTgt spid="76">
                                            <p:txEl>
                                              <p:charRg st="4294967295" end="4294967295"/>
                                            </p:txEl>
                                          </p:spTgt>
                                        </p:tgtEl>
                                        <p:attrNameLst>
                                          <p:attrName>style.color</p:attrName>
                                        </p:attrNameLst>
                                      </p:cBhvr>
                                      <p:to>
                                        <a:schemeClr val="bg1"/>
                                      </p:to>
                                    </p:animClr>
                                  </p:childTnLst>
                                </p:cTn>
                              </p:par>
                              <p:par>
                                <p:cTn id="67" presetID="9" presetClass="entr" presetSubtype="0" fill="hold" grpId="0" nodeType="withEffect">
                                  <p:stCondLst>
                                    <p:cond delay="0"/>
                                  </p:stCondLst>
                                  <p:childTnLst>
                                    <p:set>
                                      <p:cBhvr>
                                        <p:cTn id="68" dur="1" fill="hold">
                                          <p:stCondLst>
                                            <p:cond delay="0"/>
                                          </p:stCondLst>
                                        </p:cTn>
                                        <p:tgtEl>
                                          <p:spTgt spid="534598"/>
                                        </p:tgtEl>
                                        <p:attrNameLst>
                                          <p:attrName>style.visibility</p:attrName>
                                        </p:attrNameLst>
                                      </p:cBhvr>
                                      <p:to>
                                        <p:strVal val="visible"/>
                                      </p:to>
                                    </p:set>
                                    <p:animEffect transition="in" filter="dissolve">
                                      <p:cBhvr>
                                        <p:cTn id="69" dur="500"/>
                                        <p:tgtEl>
                                          <p:spTgt spid="534598"/>
                                        </p:tgtEl>
                                      </p:cBhvr>
                                    </p:animEffect>
                                  </p:childTnLst>
                                </p:cTn>
                              </p:par>
                              <p:par>
                                <p:cTn id="70" presetID="9" presetClass="exit" presetSubtype="0" fill="hold" grpId="0" nodeType="withEffect">
                                  <p:stCondLst>
                                    <p:cond delay="0"/>
                                  </p:stCondLst>
                                  <p:childTnLst>
                                    <p:animEffect transition="out" filter="dissolve">
                                      <p:cBhvr>
                                        <p:cTn id="71" dur="500"/>
                                        <p:tgtEl>
                                          <p:spTgt spid="534602"/>
                                        </p:tgtEl>
                                      </p:cBhvr>
                                    </p:animEffect>
                                    <p:set>
                                      <p:cBhvr>
                                        <p:cTn id="72" dur="1" fill="hold">
                                          <p:stCondLst>
                                            <p:cond delay="499"/>
                                          </p:stCondLst>
                                        </p:cTn>
                                        <p:tgtEl>
                                          <p:spTgt spid="534602"/>
                                        </p:tgtEl>
                                        <p:attrNameLst>
                                          <p:attrName>style.visibility</p:attrName>
                                        </p:attrNameLst>
                                      </p:cBhvr>
                                      <p:to>
                                        <p:strVal val="hidden"/>
                                      </p:to>
                                    </p:set>
                                  </p:childTnLst>
                                </p:cTn>
                              </p:par>
                              <p:par>
                                <p:cTn id="73" presetID="9" presetClass="exit" presetSubtype="0" fill="hold" grpId="0" nodeType="withEffect">
                                  <p:stCondLst>
                                    <p:cond delay="0"/>
                                  </p:stCondLst>
                                  <p:childTnLst>
                                    <p:animEffect transition="out" filter="dissolve">
                                      <p:cBhvr>
                                        <p:cTn id="74" dur="500"/>
                                        <p:tgtEl>
                                          <p:spTgt spid="534600"/>
                                        </p:tgtEl>
                                      </p:cBhvr>
                                    </p:animEffect>
                                    <p:set>
                                      <p:cBhvr>
                                        <p:cTn id="75" dur="1" fill="hold">
                                          <p:stCondLst>
                                            <p:cond delay="499"/>
                                          </p:stCondLst>
                                        </p:cTn>
                                        <p:tgtEl>
                                          <p:spTgt spid="5346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95" grpId="0" animBg="1"/>
      <p:bldP spid="534596" grpId="0" animBg="1"/>
      <p:bldP spid="534597" grpId="0" animBg="1"/>
      <p:bldP spid="534598" grpId="0" animBg="1"/>
      <p:bldP spid="534600" grpId="0"/>
      <p:bldP spid="534601" grpId="0" uiExpand="1"/>
      <p:bldP spid="534602" grpId="0"/>
      <p:bldP spid="75" grpId="0" animBg="1"/>
      <p:bldP spid="76" grpId="0"/>
      <p:bldP spid="7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Continuity of the Log Backup Chain</a:t>
            </a:r>
            <a:endParaRPr lang="en-US" dirty="0"/>
          </a:p>
        </p:txBody>
      </p:sp>
      <p:sp>
        <p:nvSpPr>
          <p:cNvPr id="3" name="Content Placeholder 2"/>
          <p:cNvSpPr>
            <a:spLocks noGrp="1"/>
          </p:cNvSpPr>
          <p:nvPr>
            <p:ph idx="1"/>
          </p:nvPr>
        </p:nvSpPr>
        <p:spPr/>
        <p:txBody>
          <a:bodyPr/>
          <a:lstStyle/>
          <a:p>
            <a:r>
              <a:rPr lang="en-US" sz="2400" dirty="0" smtClean="0"/>
              <a:t>There must be an unbroken series of backups from the previous full backup to the point at which the restore sequence ends</a:t>
            </a:r>
          </a:p>
          <a:p>
            <a:r>
              <a:rPr lang="en-US" sz="2400" dirty="0" smtClean="0"/>
              <a:t>If there are time periods that are not covered by differential or log backups, the restore sequence cannot proceed</a:t>
            </a:r>
          </a:p>
          <a:p>
            <a:r>
              <a:rPr lang="en-US" sz="2400" dirty="0" smtClean="0"/>
              <a:t>Switching to SIMPLE breaks the log backup chain</a:t>
            </a:r>
          </a:p>
          <a:p>
            <a:pPr lvl="1"/>
            <a:r>
              <a:rPr lang="en-US" sz="2000" dirty="0" smtClean="0"/>
              <a:t>Must take new full or diff backup to restart</a:t>
            </a:r>
          </a:p>
          <a:p>
            <a:r>
              <a:rPr lang="en-US" sz="2400" dirty="0" smtClean="0"/>
              <a:t>Dumping the log breaks the log backup chain</a:t>
            </a:r>
          </a:p>
          <a:p>
            <a:pPr lvl="1"/>
            <a:r>
              <a:rPr lang="en-US" sz="2000" dirty="0" smtClean="0"/>
              <a:t>Must take new full or diff backup to restart</a:t>
            </a:r>
          </a:p>
          <a:p>
            <a:pPr lvl="1"/>
            <a:endParaRPr lang="en-US" sz="2000" dirty="0" smtClean="0"/>
          </a:p>
          <a:p>
            <a:r>
              <a:rPr lang="en-US" sz="2400" dirty="0" smtClean="0"/>
              <a:t>Beware of using file/filegroup backups after SIMPLE</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spect="1" noChangeArrowheads="1"/>
          </p:cNvSpPr>
          <p:nvPr>
            <p:ph type="title"/>
          </p:nvPr>
        </p:nvSpPr>
        <p:spPr>
          <a:xfrm>
            <a:off x="227013" y="228600"/>
            <a:ext cx="8683625" cy="1144929"/>
          </a:xfrm>
        </p:spPr>
        <p:txBody>
          <a:bodyPr/>
          <a:lstStyle/>
          <a:p>
            <a:r>
              <a:rPr lang="en-US" dirty="0" smtClean="0"/>
              <a:t>Recovery Completion State</a:t>
            </a:r>
            <a:br>
              <a:rPr lang="en-US" dirty="0" smtClean="0"/>
            </a:br>
            <a:r>
              <a:rPr lang="en-US" sz="2800" dirty="0" smtClean="0">
                <a:solidFill>
                  <a:schemeClr val="accent1"/>
                </a:solidFill>
              </a:rPr>
              <a:t>RECOVERY</a:t>
            </a:r>
            <a:r>
              <a:rPr lang="en-US" sz="3200" dirty="0" smtClean="0">
                <a:solidFill>
                  <a:srgbClr val="FFFF99"/>
                </a:solidFill>
              </a:rPr>
              <a:t> </a:t>
            </a:r>
            <a:endParaRPr lang="en-US" dirty="0">
              <a:solidFill>
                <a:srgbClr val="FFFF99"/>
              </a:solidFill>
            </a:endParaRPr>
          </a:p>
        </p:txBody>
      </p:sp>
      <p:sp>
        <p:nvSpPr>
          <p:cNvPr id="522243" name="Rectangle 3"/>
          <p:cNvSpPr>
            <a:spLocks noGrp="1" noChangeAspect="1" noChangeArrowheads="1"/>
          </p:cNvSpPr>
          <p:nvPr>
            <p:ph type="body" idx="1"/>
          </p:nvPr>
        </p:nvSpPr>
        <p:spPr/>
        <p:txBody>
          <a:bodyPr/>
          <a:lstStyle/>
          <a:p>
            <a:r>
              <a:rPr lang="en-US" sz="2400" dirty="0" smtClean="0">
                <a:latin typeface="Courier New" pitchFamily="49" charset="0"/>
                <a:cs typeface="Courier New" pitchFamily="49" charset="0"/>
              </a:rPr>
              <a:t>RESTORE … WITH RECOVERY</a:t>
            </a:r>
          </a:p>
          <a:p>
            <a:pPr lvl="1"/>
            <a:r>
              <a:rPr lang="en-US" sz="2000" dirty="0" smtClean="0"/>
              <a:t>This is the default – catches lots of people out</a:t>
            </a:r>
          </a:p>
          <a:p>
            <a:endParaRPr lang="en-US" sz="2400" dirty="0" smtClean="0"/>
          </a:p>
          <a:p>
            <a:r>
              <a:rPr lang="en-US" sz="2400" dirty="0" smtClean="0"/>
              <a:t>Using </a:t>
            </a:r>
            <a:r>
              <a:rPr lang="en-US" sz="2400" dirty="0" smtClean="0">
                <a:latin typeface="Courier New" pitchFamily="49" charset="0"/>
                <a:cs typeface="Courier New" pitchFamily="49" charset="0"/>
              </a:rPr>
              <a:t>WITH RECOVERY</a:t>
            </a:r>
            <a:r>
              <a:rPr lang="en-US" sz="2400" dirty="0" smtClean="0"/>
              <a:t> leaves the database operational and no additional backups (differential or log) can be restored</a:t>
            </a:r>
          </a:p>
          <a:p>
            <a:r>
              <a:rPr lang="en-US" sz="2400" dirty="0" smtClean="0"/>
              <a:t>Active transactions at the time the backup completed are rolled back</a:t>
            </a:r>
          </a:p>
          <a:p>
            <a:pPr lvl="1"/>
            <a:r>
              <a:rPr lang="en-US" sz="2000" dirty="0" smtClean="0"/>
              <a:t>I.e. the UNDO portion of recovery is run, which generates log records to affect the rolling back of active transactions</a:t>
            </a:r>
          </a:p>
          <a:p>
            <a:pPr lvl="1"/>
            <a:r>
              <a:rPr lang="en-US" sz="2000" dirty="0" smtClean="0"/>
              <a:t>As the database has generated new transaction log records, no additional backups can be restored</a:t>
            </a:r>
          </a:p>
          <a:p>
            <a:r>
              <a:rPr lang="en-US" sz="2400" dirty="0" smtClean="0"/>
              <a:t>The restored database is left in a transactionally consistent state and the restore sequence is completed</a:t>
            </a:r>
          </a:p>
          <a:p>
            <a:pPr lvl="1"/>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spect="1" noChangeArrowheads="1"/>
          </p:cNvSpPr>
          <p:nvPr>
            <p:ph type="title"/>
          </p:nvPr>
        </p:nvSpPr>
        <p:spPr>
          <a:xfrm>
            <a:off x="227013" y="228600"/>
            <a:ext cx="8683625" cy="1144929"/>
          </a:xfrm>
        </p:spPr>
        <p:txBody>
          <a:bodyPr/>
          <a:lstStyle/>
          <a:p>
            <a:r>
              <a:rPr lang="en-US" dirty="0" smtClean="0"/>
              <a:t>Recovery Completion State</a:t>
            </a:r>
            <a:br>
              <a:rPr lang="en-US" dirty="0" smtClean="0"/>
            </a:br>
            <a:r>
              <a:rPr lang="en-US" sz="2800" dirty="0" smtClean="0">
                <a:solidFill>
                  <a:schemeClr val="accent1"/>
                </a:solidFill>
              </a:rPr>
              <a:t>RECOVERY</a:t>
            </a:r>
            <a:r>
              <a:rPr lang="en-US" sz="3200" dirty="0" smtClean="0">
                <a:solidFill>
                  <a:srgbClr val="FFFF99"/>
                </a:solidFill>
              </a:rPr>
              <a:t> </a:t>
            </a:r>
            <a:endParaRPr lang="en-US" dirty="0">
              <a:solidFill>
                <a:srgbClr val="FFFF99"/>
              </a:solidFill>
            </a:endParaRPr>
          </a:p>
        </p:txBody>
      </p:sp>
      <p:sp>
        <p:nvSpPr>
          <p:cNvPr id="522243" name="Rectangle 3"/>
          <p:cNvSpPr>
            <a:spLocks noGrp="1" noChangeAspect="1" noChangeArrowheads="1"/>
          </p:cNvSpPr>
          <p:nvPr>
            <p:ph type="body" idx="1"/>
          </p:nvPr>
        </p:nvSpPr>
        <p:spPr/>
        <p:txBody>
          <a:bodyPr/>
          <a:lstStyle/>
          <a:p>
            <a:r>
              <a:rPr lang="en-US" sz="2400" dirty="0" smtClean="0">
                <a:latin typeface="Courier New" pitchFamily="49" charset="0"/>
                <a:cs typeface="Courier New" pitchFamily="49" charset="0"/>
              </a:rPr>
              <a:t>RESTORE … WITH RECOVERY</a:t>
            </a: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r>
              <a:rPr lang="en-US" sz="2400" dirty="0" smtClean="0">
                <a:cs typeface="Courier New" pitchFamily="49" charset="0"/>
              </a:rPr>
              <a:t>The transaction is still active when the backup completes so the UNDO phase of restore will rollback the transaction in the restored copy of the database</a:t>
            </a:r>
          </a:p>
        </p:txBody>
      </p:sp>
      <p:sp>
        <p:nvSpPr>
          <p:cNvPr id="4" name="Line 6"/>
          <p:cNvSpPr>
            <a:spLocks noChangeShapeType="1"/>
          </p:cNvSpPr>
          <p:nvPr/>
        </p:nvSpPr>
        <p:spPr bwMode="auto">
          <a:xfrm>
            <a:off x="1794170" y="3262732"/>
            <a:ext cx="6437313" cy="0"/>
          </a:xfrm>
          <a:prstGeom prst="line">
            <a:avLst/>
          </a:prstGeom>
          <a:noFill/>
          <a:ln w="38100">
            <a:solidFill>
              <a:schemeClr val="tx1"/>
            </a:solidFill>
            <a:round/>
            <a:headEnd type="none" w="sm" len="sm"/>
            <a:tailEnd type="triangle" w="med" len="lg"/>
          </a:ln>
          <a:effectLst/>
        </p:spPr>
        <p:txBody>
          <a:bodyPr wrap="none" anchor="ctr"/>
          <a:lstStyle/>
          <a:p>
            <a:endParaRPr lang="en-US"/>
          </a:p>
        </p:txBody>
      </p:sp>
      <p:sp>
        <p:nvSpPr>
          <p:cNvPr id="5" name="Rectangle 7"/>
          <p:cNvSpPr>
            <a:spLocks noChangeArrowheads="1"/>
          </p:cNvSpPr>
          <p:nvPr/>
        </p:nvSpPr>
        <p:spPr bwMode="auto">
          <a:xfrm>
            <a:off x="2551408" y="3429419"/>
            <a:ext cx="440055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Active log</a:t>
            </a:r>
            <a:endParaRPr lang="en-US" sz="1600" dirty="0">
              <a:solidFill>
                <a:schemeClr val="bg2"/>
              </a:solidFill>
              <a:latin typeface="Calibri" pitchFamily="34" charset="0"/>
            </a:endParaRPr>
          </a:p>
        </p:txBody>
      </p:sp>
      <p:sp>
        <p:nvSpPr>
          <p:cNvPr id="6" name="Text Box 8"/>
          <p:cNvSpPr txBox="1">
            <a:spLocks noChangeArrowheads="1"/>
          </p:cNvSpPr>
          <p:nvPr/>
        </p:nvSpPr>
        <p:spPr bwMode="auto">
          <a:xfrm>
            <a:off x="2091033" y="3746919"/>
            <a:ext cx="1898650" cy="825500"/>
          </a:xfrm>
          <a:prstGeom prst="rect">
            <a:avLst/>
          </a:prstGeom>
          <a:noFill/>
          <a:ln w="12700">
            <a:noFill/>
            <a:miter lim="800000"/>
            <a:headEnd type="none" w="sm" len="sm"/>
            <a:tailEnd type="none" w="sm" len="sm"/>
          </a:ln>
          <a:effectLst/>
        </p:spPr>
        <p:txBody>
          <a:bodyPr>
            <a:spAutoFit/>
          </a:bodyPr>
          <a:lstStyle/>
          <a:p>
            <a:pPr algn="ctr" eaLnBrk="0" hangingPunct="0">
              <a:lnSpc>
                <a:spcPct val="100000"/>
              </a:lnSpc>
            </a:pPr>
            <a:r>
              <a:rPr lang="en-US" sz="1600" dirty="0" smtClean="0">
                <a:solidFill>
                  <a:schemeClr val="tx1"/>
                </a:solidFill>
                <a:latin typeface="Calibri" pitchFamily="34" charset="0"/>
              </a:rPr>
              <a:t>Start</a:t>
            </a:r>
            <a:endParaRPr lang="en-US" sz="1600" dirty="0">
              <a:solidFill>
                <a:schemeClr val="tx1"/>
              </a:solidFill>
              <a:latin typeface="Calibri" pitchFamily="34" charset="0"/>
            </a:endParaRPr>
          </a:p>
          <a:p>
            <a:pPr algn="ctr" eaLnBrk="0" hangingPunct="0">
              <a:lnSpc>
                <a:spcPct val="100000"/>
              </a:lnSpc>
            </a:pPr>
            <a:r>
              <a:rPr lang="en-US" sz="1600" dirty="0" smtClean="0">
                <a:solidFill>
                  <a:schemeClr val="tx1"/>
                </a:solidFill>
                <a:latin typeface="Calibri" pitchFamily="34" charset="0"/>
              </a:rPr>
              <a:t>oldest active transaction</a:t>
            </a:r>
            <a:endParaRPr lang="en-US" sz="1600" dirty="0">
              <a:solidFill>
                <a:schemeClr val="tx1"/>
              </a:solidFill>
              <a:latin typeface="Calibri" pitchFamily="34" charset="0"/>
            </a:endParaRPr>
          </a:p>
        </p:txBody>
      </p:sp>
      <p:sp>
        <p:nvSpPr>
          <p:cNvPr id="7" name="Text Box 9"/>
          <p:cNvSpPr txBox="1">
            <a:spLocks noChangeArrowheads="1"/>
          </p:cNvSpPr>
          <p:nvPr/>
        </p:nvSpPr>
        <p:spPr bwMode="auto">
          <a:xfrm>
            <a:off x="5797845" y="3894557"/>
            <a:ext cx="1195388" cy="581025"/>
          </a:xfrm>
          <a:prstGeom prst="rect">
            <a:avLst/>
          </a:prstGeom>
          <a:noFill/>
          <a:ln w="12700">
            <a:noFill/>
            <a:miter lim="800000"/>
            <a:headEnd type="none" w="sm" len="sm"/>
            <a:tailEnd type="none" w="sm" len="sm"/>
          </a:ln>
          <a:effectLst/>
        </p:spPr>
        <p:txBody>
          <a:bodyPr>
            <a:spAutoFit/>
          </a:bodyPr>
          <a:lstStyle/>
          <a:p>
            <a:pPr algn="r" eaLnBrk="0" hangingPunct="0">
              <a:lnSpc>
                <a:spcPct val="100000"/>
              </a:lnSpc>
            </a:pPr>
            <a:r>
              <a:rPr lang="en-US" sz="1600" dirty="0" smtClean="0">
                <a:solidFill>
                  <a:schemeClr val="tx1"/>
                </a:solidFill>
                <a:effectLst>
                  <a:outerShdw blurRad="38100" dist="38100" dir="2700000" algn="tl">
                    <a:srgbClr val="000000"/>
                  </a:outerShdw>
                </a:effectLst>
                <a:latin typeface="Calibri" pitchFamily="34" charset="0"/>
              </a:rPr>
              <a:t>End data  backup</a:t>
            </a:r>
            <a:endParaRPr lang="en-US" sz="1600" dirty="0">
              <a:solidFill>
                <a:schemeClr val="tx1"/>
              </a:solidFill>
              <a:effectLst>
                <a:outerShdw blurRad="38100" dist="38100" dir="2700000" algn="tl">
                  <a:srgbClr val="000000"/>
                </a:outerShdw>
              </a:effectLst>
              <a:latin typeface="Calibri" pitchFamily="34" charset="0"/>
            </a:endParaRPr>
          </a:p>
        </p:txBody>
      </p:sp>
      <p:sp>
        <p:nvSpPr>
          <p:cNvPr id="8" name="Rectangle 10"/>
          <p:cNvSpPr>
            <a:spLocks noChangeArrowheads="1"/>
          </p:cNvSpPr>
          <p:nvPr/>
        </p:nvSpPr>
        <p:spPr bwMode="auto">
          <a:xfrm>
            <a:off x="1236958" y="3429419"/>
            <a:ext cx="131445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endParaRPr lang="en-US"/>
          </a:p>
        </p:txBody>
      </p:sp>
      <p:sp>
        <p:nvSpPr>
          <p:cNvPr id="9" name="Rectangle 11"/>
          <p:cNvSpPr>
            <a:spLocks noChangeArrowheads="1"/>
          </p:cNvSpPr>
          <p:nvPr/>
        </p:nvSpPr>
        <p:spPr bwMode="auto">
          <a:xfrm>
            <a:off x="6951958" y="3429419"/>
            <a:ext cx="83820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endParaRPr lang="en-US"/>
          </a:p>
        </p:txBody>
      </p:sp>
      <p:sp>
        <p:nvSpPr>
          <p:cNvPr id="10" name="AutoShape 12"/>
          <p:cNvSpPr>
            <a:spLocks noChangeArrowheads="1"/>
          </p:cNvSpPr>
          <p:nvPr/>
        </p:nvSpPr>
        <p:spPr bwMode="auto">
          <a:xfrm flipV="1">
            <a:off x="692560" y="3957861"/>
            <a:ext cx="1101725" cy="533400"/>
          </a:xfrm>
          <a:prstGeom prst="wedgeRectCallout">
            <a:avLst>
              <a:gd name="adj1" fmla="val 62968"/>
              <a:gd name="adj2" fmla="val 115773"/>
            </a:avLst>
          </a:prstGeom>
          <a:solidFill>
            <a:srgbClr val="FFC000"/>
          </a:solidFill>
          <a:ln w="12700">
            <a:solidFill>
              <a:schemeClr val="tx1"/>
            </a:solidFill>
            <a:miter lim="800000"/>
            <a:headEnd type="none" w="sm" len="sm"/>
            <a:tailEnd type="none" w="sm" len="sm"/>
          </a:ln>
          <a:effectLst/>
        </p:spPr>
        <p:txBody>
          <a:bodyPr rot="10800000" wrap="none" anchor="ctr"/>
          <a:lstStyle/>
          <a:p>
            <a:pPr algn="ctr" eaLnBrk="0" hangingPunct="0">
              <a:lnSpc>
                <a:spcPct val="85000"/>
              </a:lnSpc>
            </a:pPr>
            <a:r>
              <a:rPr lang="en-US" sz="1600" dirty="0" smtClean="0">
                <a:solidFill>
                  <a:schemeClr val="bg2"/>
                </a:solidFill>
                <a:latin typeface="Calibri" pitchFamily="34" charset="0"/>
              </a:rPr>
              <a:t>Old </a:t>
            </a:r>
            <a:r>
              <a:rPr lang="en-US" sz="1600" dirty="0">
                <a:solidFill>
                  <a:schemeClr val="bg2"/>
                </a:solidFill>
                <a:latin typeface="Calibri" pitchFamily="34" charset="0"/>
              </a:rPr>
              <a:t>- not</a:t>
            </a:r>
          </a:p>
          <a:p>
            <a:pPr algn="ctr" eaLnBrk="0" hangingPunct="0">
              <a:lnSpc>
                <a:spcPct val="85000"/>
              </a:lnSpc>
            </a:pPr>
            <a:r>
              <a:rPr lang="en-US" sz="1600" dirty="0">
                <a:solidFill>
                  <a:schemeClr val="bg2"/>
                </a:solidFill>
                <a:latin typeface="Calibri" pitchFamily="34" charset="0"/>
              </a:rPr>
              <a:t>backed up</a:t>
            </a:r>
          </a:p>
        </p:txBody>
      </p:sp>
      <p:sp>
        <p:nvSpPr>
          <p:cNvPr id="11" name="Text Box 13"/>
          <p:cNvSpPr txBox="1">
            <a:spLocks noChangeArrowheads="1"/>
          </p:cNvSpPr>
          <p:nvPr/>
        </p:nvSpPr>
        <p:spPr bwMode="auto">
          <a:xfrm>
            <a:off x="1110588" y="3065882"/>
            <a:ext cx="710451" cy="369332"/>
          </a:xfrm>
          <a:prstGeom prst="rect">
            <a:avLst/>
          </a:prstGeom>
          <a:noFill/>
          <a:ln w="12700">
            <a:noFill/>
            <a:miter lim="800000"/>
            <a:headEnd type="none" w="sm" len="sm"/>
            <a:tailEnd type="none" w="sm" len="sm"/>
          </a:ln>
          <a:effectLst/>
        </p:spPr>
        <p:txBody>
          <a:bodyPr wrap="none" anchor="ctr">
            <a:spAutoFit/>
          </a:bodyPr>
          <a:lstStyle/>
          <a:p>
            <a:pPr algn="ctr" eaLnBrk="0" hangingPunct="0">
              <a:lnSpc>
                <a:spcPct val="100000"/>
              </a:lnSpc>
            </a:pPr>
            <a:r>
              <a:rPr lang="en-US" sz="1800" dirty="0" smtClean="0">
                <a:solidFill>
                  <a:schemeClr val="tx1"/>
                </a:solidFill>
                <a:effectLst>
                  <a:outerShdw blurRad="38100" dist="38100" dir="2700000" algn="tl">
                    <a:srgbClr val="000000"/>
                  </a:outerShdw>
                </a:effectLst>
                <a:latin typeface="Calibri" pitchFamily="34" charset="0"/>
              </a:rPr>
              <a:t> Time</a:t>
            </a:r>
            <a:endParaRPr lang="en-US" sz="1800" dirty="0">
              <a:solidFill>
                <a:schemeClr val="tx1"/>
              </a:solidFill>
              <a:effectLst>
                <a:outerShdw blurRad="38100" dist="38100" dir="2700000" algn="tl">
                  <a:srgbClr val="000000"/>
                </a:outerShdw>
              </a:effectLst>
              <a:latin typeface="Calibri" pitchFamily="34" charset="0"/>
            </a:endParaRPr>
          </a:p>
        </p:txBody>
      </p:sp>
      <p:sp>
        <p:nvSpPr>
          <p:cNvPr id="12" name="Line 14"/>
          <p:cNvSpPr>
            <a:spLocks noChangeShapeType="1"/>
          </p:cNvSpPr>
          <p:nvPr/>
        </p:nvSpPr>
        <p:spPr bwMode="auto">
          <a:xfrm>
            <a:off x="484483" y="3262732"/>
            <a:ext cx="714375" cy="0"/>
          </a:xfrm>
          <a:prstGeom prst="line">
            <a:avLst/>
          </a:prstGeom>
          <a:noFill/>
          <a:ln w="38100">
            <a:solidFill>
              <a:schemeClr val="tx1"/>
            </a:solidFill>
            <a:round/>
            <a:headEnd type="none" w="sm" len="sm"/>
            <a:tailEnd type="none" w="sm" len="sm"/>
          </a:ln>
          <a:effectLst/>
        </p:spPr>
        <p:txBody>
          <a:bodyPr wrap="none" anchor="ctr"/>
          <a:lstStyle/>
          <a:p>
            <a:endParaRPr lang="en-US"/>
          </a:p>
        </p:txBody>
      </p:sp>
      <p:sp>
        <p:nvSpPr>
          <p:cNvPr id="13" name="AutoShape 15"/>
          <p:cNvSpPr>
            <a:spLocks noChangeArrowheads="1"/>
          </p:cNvSpPr>
          <p:nvPr/>
        </p:nvSpPr>
        <p:spPr bwMode="auto">
          <a:xfrm>
            <a:off x="7316461" y="4053913"/>
            <a:ext cx="1101725" cy="533400"/>
          </a:xfrm>
          <a:prstGeom prst="wedgeRectCallout">
            <a:avLst>
              <a:gd name="adj1" fmla="val -53602"/>
              <a:gd name="adj2" fmla="val -127083"/>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pPr>
            <a:r>
              <a:rPr lang="en-US" sz="1600" dirty="0" smtClean="0">
                <a:solidFill>
                  <a:schemeClr val="bg2"/>
                </a:solidFill>
                <a:latin typeface="Calibri" pitchFamily="34" charset="0"/>
              </a:rPr>
              <a:t>After </a:t>
            </a:r>
            <a:r>
              <a:rPr lang="en-US" sz="1600" dirty="0">
                <a:solidFill>
                  <a:schemeClr val="bg2"/>
                </a:solidFill>
                <a:latin typeface="Calibri" pitchFamily="34" charset="0"/>
              </a:rPr>
              <a:t>data</a:t>
            </a:r>
          </a:p>
          <a:p>
            <a:pPr algn="ctr" eaLnBrk="0" hangingPunct="0">
              <a:lnSpc>
                <a:spcPct val="85000"/>
              </a:lnSpc>
            </a:pPr>
            <a:r>
              <a:rPr lang="en-US" sz="1600" dirty="0">
                <a:solidFill>
                  <a:schemeClr val="bg2"/>
                </a:solidFill>
                <a:latin typeface="Calibri" pitchFamily="34" charset="0"/>
              </a:rPr>
              <a:t>written</a:t>
            </a:r>
          </a:p>
        </p:txBody>
      </p:sp>
      <p:sp>
        <p:nvSpPr>
          <p:cNvPr id="14" name="AutoShape 16"/>
          <p:cNvSpPr>
            <a:spLocks noChangeArrowheads="1"/>
          </p:cNvSpPr>
          <p:nvPr/>
        </p:nvSpPr>
        <p:spPr bwMode="auto">
          <a:xfrm>
            <a:off x="4213520" y="4151555"/>
            <a:ext cx="1193800" cy="533400"/>
          </a:xfrm>
          <a:prstGeom prst="wedgeRectCallout">
            <a:avLst>
              <a:gd name="adj1" fmla="val -15028"/>
              <a:gd name="adj2" fmla="val -127380"/>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pPr>
            <a:r>
              <a:rPr lang="en-US" sz="1600" dirty="0" smtClean="0">
                <a:solidFill>
                  <a:schemeClr val="bg2"/>
                </a:solidFill>
                <a:latin typeface="Calibri" pitchFamily="34" charset="0"/>
              </a:rPr>
              <a:t>During </a:t>
            </a:r>
            <a:r>
              <a:rPr lang="en-US" sz="1600" dirty="0">
                <a:solidFill>
                  <a:schemeClr val="bg2"/>
                </a:solidFill>
                <a:latin typeface="Calibri" pitchFamily="34" charset="0"/>
              </a:rPr>
              <a:t>data</a:t>
            </a:r>
          </a:p>
          <a:p>
            <a:pPr algn="ctr" eaLnBrk="0" hangingPunct="0">
              <a:lnSpc>
                <a:spcPct val="85000"/>
              </a:lnSpc>
            </a:pPr>
            <a:r>
              <a:rPr lang="en-US" sz="1600" dirty="0">
                <a:solidFill>
                  <a:schemeClr val="bg2"/>
                </a:solidFill>
                <a:latin typeface="Calibri" pitchFamily="34" charset="0"/>
              </a:rPr>
              <a:t>backup</a:t>
            </a:r>
          </a:p>
        </p:txBody>
      </p:sp>
      <p:sp>
        <p:nvSpPr>
          <p:cNvPr id="15" name="Line 17"/>
          <p:cNvSpPr>
            <a:spLocks noChangeShapeType="1"/>
          </p:cNvSpPr>
          <p:nvPr/>
        </p:nvSpPr>
        <p:spPr bwMode="auto">
          <a:xfrm>
            <a:off x="2541883" y="3723107"/>
            <a:ext cx="258762" cy="160337"/>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6" name="Line 18"/>
          <p:cNvSpPr>
            <a:spLocks noChangeShapeType="1"/>
          </p:cNvSpPr>
          <p:nvPr/>
        </p:nvSpPr>
        <p:spPr bwMode="auto">
          <a:xfrm>
            <a:off x="6945608" y="2473744"/>
            <a:ext cx="12700" cy="963613"/>
          </a:xfrm>
          <a:prstGeom prst="line">
            <a:avLst/>
          </a:prstGeom>
          <a:noFill/>
          <a:ln w="19050">
            <a:solidFill>
              <a:schemeClr val="tx1"/>
            </a:solidFill>
            <a:prstDash val="dash"/>
            <a:round/>
            <a:headEnd type="none" w="sm" len="sm"/>
            <a:tailEnd type="none" w="sm" len="sm"/>
          </a:ln>
          <a:effectLst/>
        </p:spPr>
        <p:txBody>
          <a:bodyPr wrap="none" anchor="ctr"/>
          <a:lstStyle/>
          <a:p>
            <a:endParaRPr lang="en-US"/>
          </a:p>
        </p:txBody>
      </p:sp>
      <p:sp>
        <p:nvSpPr>
          <p:cNvPr id="17" name="Line 19"/>
          <p:cNvSpPr>
            <a:spLocks noChangeShapeType="1"/>
          </p:cNvSpPr>
          <p:nvPr/>
        </p:nvSpPr>
        <p:spPr bwMode="auto">
          <a:xfrm>
            <a:off x="2543470" y="2467394"/>
            <a:ext cx="12700" cy="963613"/>
          </a:xfrm>
          <a:prstGeom prst="line">
            <a:avLst/>
          </a:prstGeom>
          <a:noFill/>
          <a:ln w="19050">
            <a:solidFill>
              <a:schemeClr val="tx1"/>
            </a:solidFill>
            <a:prstDash val="dash"/>
            <a:round/>
            <a:headEnd type="none" w="sm" len="sm"/>
            <a:tailEnd type="none" w="sm" len="sm"/>
          </a:ln>
          <a:effectLst/>
        </p:spPr>
        <p:txBody>
          <a:bodyPr wrap="none" anchor="ctr"/>
          <a:lstStyle/>
          <a:p>
            <a:endParaRPr lang="en-US"/>
          </a:p>
        </p:txBody>
      </p:sp>
      <p:sp>
        <p:nvSpPr>
          <p:cNvPr id="18" name="Rectangle 20"/>
          <p:cNvSpPr>
            <a:spLocks noChangeArrowheads="1"/>
          </p:cNvSpPr>
          <p:nvPr/>
        </p:nvSpPr>
        <p:spPr bwMode="auto">
          <a:xfrm>
            <a:off x="2546645" y="2453107"/>
            <a:ext cx="4400550" cy="290512"/>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Inconsistent set of pages backed up</a:t>
            </a:r>
            <a:endParaRPr lang="en-US" sz="1600" dirty="0">
              <a:solidFill>
                <a:schemeClr val="bg2"/>
              </a:solidFill>
              <a:latin typeface="Calibri" pitchFamily="34" charset="0"/>
            </a:endParaRPr>
          </a:p>
        </p:txBody>
      </p:sp>
      <p:sp>
        <p:nvSpPr>
          <p:cNvPr id="19" name="Text Box 21"/>
          <p:cNvSpPr txBox="1">
            <a:spLocks noChangeArrowheads="1"/>
          </p:cNvSpPr>
          <p:nvPr/>
        </p:nvSpPr>
        <p:spPr bwMode="auto">
          <a:xfrm>
            <a:off x="5085629" y="2773554"/>
            <a:ext cx="1510606" cy="400110"/>
          </a:xfrm>
          <a:prstGeom prst="rect">
            <a:avLst/>
          </a:prstGeom>
          <a:noFill/>
          <a:ln w="9525">
            <a:noFill/>
            <a:miter lim="800000"/>
            <a:headEnd/>
            <a:tailEnd/>
          </a:ln>
          <a:effectLst/>
        </p:spPr>
        <p:txBody>
          <a:bodyPr wrap="none">
            <a:spAutoFit/>
          </a:bodyPr>
          <a:lstStyle/>
          <a:p>
            <a:pPr>
              <a:lnSpc>
                <a:spcPct val="100000"/>
              </a:lnSpc>
            </a:pPr>
            <a:r>
              <a:rPr lang="en-US" sz="2000" i="1" dirty="0" smtClean="0">
                <a:solidFill>
                  <a:schemeClr val="tx1"/>
                </a:solidFill>
                <a:latin typeface="Arial" charset="0"/>
              </a:rPr>
              <a:t>Begin Tran</a:t>
            </a:r>
            <a:endParaRPr lang="en-US" sz="2000" i="1" dirty="0">
              <a:solidFill>
                <a:schemeClr val="tx1"/>
              </a:solidFill>
              <a:latin typeface="Arial" charset="0"/>
            </a:endParaRPr>
          </a:p>
        </p:txBody>
      </p:sp>
      <p:cxnSp>
        <p:nvCxnSpPr>
          <p:cNvPr id="23" name="Straight Connector 22"/>
          <p:cNvCxnSpPr/>
          <p:nvPr/>
        </p:nvCxnSpPr>
        <p:spPr bwMode="auto">
          <a:xfrm rot="5400000" flipH="1" flipV="1">
            <a:off x="6763733" y="3756575"/>
            <a:ext cx="207389" cy="141402"/>
          </a:xfrm>
          <a:prstGeom prst="line">
            <a:avLst/>
          </a:prstGeom>
          <a:noFill/>
          <a:ln w="9525" cap="flat" cmpd="sng" algn="ctr">
            <a:solidFill>
              <a:schemeClr val="tx1"/>
            </a:solidFill>
            <a:prstDash val="solid"/>
            <a:round/>
            <a:headEnd type="none" w="med" len="med"/>
            <a:tailEnd type="none" w="med" len="med"/>
          </a:ln>
          <a:effectLst/>
        </p:spPr>
      </p:cxnSp>
      <p:cxnSp>
        <p:nvCxnSpPr>
          <p:cNvPr id="25" name="Straight Arrow Connector 24"/>
          <p:cNvCxnSpPr/>
          <p:nvPr/>
        </p:nvCxnSpPr>
        <p:spPr bwMode="auto">
          <a:xfrm rot="16200000" flipH="1">
            <a:off x="6169843" y="3190966"/>
            <a:ext cx="282804" cy="179109"/>
          </a:xfrm>
          <a:prstGeom prst="straightConnector1">
            <a:avLst/>
          </a:prstGeom>
          <a:noFill/>
          <a:ln w="25400" cap="flat" cmpd="sng" algn="ctr">
            <a:solidFill>
              <a:schemeClr val="tx1"/>
            </a:solidFill>
            <a:prstDash val="solid"/>
            <a:round/>
            <a:headEnd type="none" w="med" len="med"/>
            <a:tailEnd type="arrow"/>
          </a:ln>
          <a:effectLst/>
        </p:spPr>
      </p:cxnSp>
      <p:sp>
        <p:nvSpPr>
          <p:cNvPr id="44" name="Text Box 21"/>
          <p:cNvSpPr txBox="1">
            <a:spLocks noChangeArrowheads="1"/>
          </p:cNvSpPr>
          <p:nvPr/>
        </p:nvSpPr>
        <p:spPr bwMode="auto">
          <a:xfrm>
            <a:off x="7224200" y="2152385"/>
            <a:ext cx="1794081" cy="1015663"/>
          </a:xfrm>
          <a:prstGeom prst="rect">
            <a:avLst/>
          </a:prstGeom>
          <a:noFill/>
          <a:ln w="9525">
            <a:noFill/>
            <a:miter lim="800000"/>
            <a:headEnd/>
            <a:tailEnd/>
          </a:ln>
          <a:effectLst/>
        </p:spPr>
        <p:txBody>
          <a:bodyPr wrap="none">
            <a:spAutoFit/>
          </a:bodyPr>
          <a:lstStyle/>
          <a:p>
            <a:pPr>
              <a:lnSpc>
                <a:spcPct val="100000"/>
              </a:lnSpc>
            </a:pPr>
            <a:r>
              <a:rPr lang="en-US" sz="2000" i="1" dirty="0" smtClean="0">
                <a:solidFill>
                  <a:schemeClr val="tx1"/>
                </a:solidFill>
                <a:latin typeface="Arial" charset="0"/>
              </a:rPr>
              <a:t>End of</a:t>
            </a:r>
          </a:p>
          <a:p>
            <a:pPr>
              <a:lnSpc>
                <a:spcPct val="100000"/>
              </a:lnSpc>
            </a:pPr>
            <a:r>
              <a:rPr lang="en-US" sz="2000" i="1" dirty="0" smtClean="0">
                <a:solidFill>
                  <a:schemeClr val="tx1"/>
                </a:solidFill>
                <a:latin typeface="Arial" charset="0"/>
              </a:rPr>
              <a:t>uncommitted</a:t>
            </a:r>
          </a:p>
          <a:p>
            <a:pPr>
              <a:lnSpc>
                <a:spcPct val="100000"/>
              </a:lnSpc>
            </a:pPr>
            <a:r>
              <a:rPr lang="en-US" sz="2000" i="1" dirty="0" smtClean="0">
                <a:solidFill>
                  <a:schemeClr val="tx1"/>
                </a:solidFill>
                <a:latin typeface="Arial" charset="0"/>
              </a:rPr>
              <a:t>transaction</a:t>
            </a:r>
            <a:endParaRPr lang="en-US" sz="2000" i="1" dirty="0">
              <a:solidFill>
                <a:schemeClr val="tx1"/>
              </a:solidFill>
              <a:latin typeface="Arial" charset="0"/>
            </a:endParaRPr>
          </a:p>
        </p:txBody>
      </p:sp>
      <p:cxnSp>
        <p:nvCxnSpPr>
          <p:cNvPr id="46" name="Straight Arrow Connector 45"/>
          <p:cNvCxnSpPr>
            <a:endCxn id="9" idx="0"/>
          </p:cNvCxnSpPr>
          <p:nvPr/>
        </p:nvCxnSpPr>
        <p:spPr bwMode="auto">
          <a:xfrm rot="10800000" flipV="1">
            <a:off x="7371058" y="3120265"/>
            <a:ext cx="321214" cy="309154"/>
          </a:xfrm>
          <a:prstGeom prst="straightConnector1">
            <a:avLst/>
          </a:prstGeom>
          <a:noFill/>
          <a:ln w="25400" cap="flat" cmpd="sng" algn="ctr">
            <a:solidFill>
              <a:schemeClr val="tx1"/>
            </a:solidFill>
            <a:prstDash val="solid"/>
            <a:round/>
            <a:headEnd type="none" w="med" len="med"/>
            <a:tailEnd type="arrow"/>
          </a:ln>
          <a:effectLst/>
        </p:spPr>
      </p:cxnSp>
      <p:sp>
        <p:nvSpPr>
          <p:cNvPr id="51" name="Freeform 50"/>
          <p:cNvSpPr/>
          <p:nvPr/>
        </p:nvSpPr>
        <p:spPr bwMode="auto">
          <a:xfrm>
            <a:off x="6419654" y="3109267"/>
            <a:ext cx="952107" cy="312656"/>
          </a:xfrm>
          <a:custGeom>
            <a:avLst/>
            <a:gdLst>
              <a:gd name="connsiteX0" fmla="*/ 952107 w 952107"/>
              <a:gd name="connsiteY0" fmla="*/ 312656 h 312656"/>
              <a:gd name="connsiteX1" fmla="*/ 471340 w 952107"/>
              <a:gd name="connsiteY1" fmla="*/ 1571 h 312656"/>
              <a:gd name="connsiteX2" fmla="*/ 0 w 952107"/>
              <a:gd name="connsiteY2" fmla="*/ 303229 h 312656"/>
            </a:gdLst>
            <a:ahLst/>
            <a:cxnLst>
              <a:cxn ang="0">
                <a:pos x="connsiteX0" y="connsiteY0"/>
              </a:cxn>
              <a:cxn ang="0">
                <a:pos x="connsiteX1" y="connsiteY1"/>
              </a:cxn>
              <a:cxn ang="0">
                <a:pos x="connsiteX2" y="connsiteY2"/>
              </a:cxn>
            </a:cxnLst>
            <a:rect l="l" t="t" r="r" b="b"/>
            <a:pathLst>
              <a:path w="952107" h="312656">
                <a:moveTo>
                  <a:pt x="952107" y="312656"/>
                </a:moveTo>
                <a:cubicBezTo>
                  <a:pt x="791065" y="157899"/>
                  <a:pt x="630024" y="3142"/>
                  <a:pt x="471340" y="1571"/>
                </a:cubicBezTo>
                <a:cubicBezTo>
                  <a:pt x="312656" y="0"/>
                  <a:pt x="156328" y="151614"/>
                  <a:pt x="0" y="303229"/>
                </a:cubicBezTo>
              </a:path>
            </a:pathLst>
          </a:custGeom>
          <a:noFill/>
          <a:ln w="254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
        <p:nvSpPr>
          <p:cNvPr id="2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spect="1" noChangeArrowheads="1"/>
          </p:cNvSpPr>
          <p:nvPr>
            <p:ph type="title"/>
          </p:nvPr>
        </p:nvSpPr>
        <p:spPr>
          <a:xfrm>
            <a:off x="227013" y="228600"/>
            <a:ext cx="8683625" cy="1089529"/>
          </a:xfrm>
        </p:spPr>
        <p:txBody>
          <a:bodyPr/>
          <a:lstStyle/>
          <a:p>
            <a:r>
              <a:rPr lang="en-US" dirty="0" smtClean="0"/>
              <a:t>Recovery Completion State</a:t>
            </a:r>
            <a:br>
              <a:rPr lang="en-US" dirty="0" smtClean="0"/>
            </a:br>
            <a:r>
              <a:rPr lang="en-US" sz="2800" dirty="0" smtClean="0">
                <a:solidFill>
                  <a:schemeClr val="accent1"/>
                </a:solidFill>
              </a:rPr>
              <a:t>NORECOVERY</a:t>
            </a:r>
            <a:endParaRPr lang="en-US" dirty="0">
              <a:solidFill>
                <a:schemeClr val="accent1"/>
              </a:solidFill>
            </a:endParaRPr>
          </a:p>
        </p:txBody>
      </p:sp>
      <p:sp>
        <p:nvSpPr>
          <p:cNvPr id="523267" name="Rectangle 3"/>
          <p:cNvSpPr>
            <a:spLocks noGrp="1" noChangeAspect="1" noChangeArrowheads="1"/>
          </p:cNvSpPr>
          <p:nvPr>
            <p:ph type="body" idx="1"/>
          </p:nvPr>
        </p:nvSpPr>
        <p:spPr/>
        <p:txBody>
          <a:bodyPr/>
          <a:lstStyle/>
          <a:p>
            <a:r>
              <a:rPr lang="en-US" sz="2400" dirty="0" smtClean="0">
                <a:latin typeface="Courier New" pitchFamily="49" charset="0"/>
                <a:cs typeface="Courier New" pitchFamily="49" charset="0"/>
              </a:rPr>
              <a:t>RESTORE … WITH NORECOVERY</a:t>
            </a:r>
          </a:p>
          <a:p>
            <a:pPr>
              <a:buNone/>
            </a:pPr>
            <a:endParaRPr lang="en-US" sz="2400" dirty="0" smtClean="0"/>
          </a:p>
          <a:p>
            <a:r>
              <a:rPr lang="en-US" sz="2400" dirty="0" smtClean="0"/>
              <a:t>Using </a:t>
            </a:r>
            <a:r>
              <a:rPr lang="en-US" sz="2400" dirty="0" smtClean="0">
                <a:latin typeface="Courier New" pitchFamily="49" charset="0"/>
                <a:cs typeface="Courier New" pitchFamily="49" charset="0"/>
              </a:rPr>
              <a:t>WITH NORECOVERY</a:t>
            </a:r>
            <a:r>
              <a:rPr lang="en-US" sz="2400" dirty="0" smtClean="0"/>
              <a:t> does not leave the database operational and additional backups (differential or log) can be restored</a:t>
            </a:r>
          </a:p>
          <a:p>
            <a:r>
              <a:rPr lang="en-US" sz="2400" dirty="0" smtClean="0"/>
              <a:t>Active transactions at the time the backup completed are not rolled back</a:t>
            </a:r>
          </a:p>
          <a:p>
            <a:r>
              <a:rPr lang="en-US" sz="2400" dirty="0" smtClean="0"/>
              <a:t>The database remains inaccessible and in the RESTORING state until recovery is manually completed or another backup is restored</a:t>
            </a:r>
          </a:p>
          <a:p>
            <a:r>
              <a:rPr lang="en-US" sz="2400" dirty="0" smtClean="0"/>
              <a:t>The REDO part of recovery will have been performed</a:t>
            </a:r>
          </a:p>
          <a:p>
            <a:pPr lvl="1"/>
            <a:r>
              <a:rPr lang="en-US" sz="2000" dirty="0" smtClean="0"/>
              <a:t>Slightly confusing, but REDO is done on each backup that is restored as it does not affect whether more backups can be restored</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spect="1" noChangeArrowheads="1"/>
          </p:cNvSpPr>
          <p:nvPr>
            <p:ph type="title"/>
          </p:nvPr>
        </p:nvSpPr>
        <p:spPr>
          <a:xfrm>
            <a:off x="227013" y="228600"/>
            <a:ext cx="8683625" cy="1089529"/>
          </a:xfrm>
        </p:spPr>
        <p:txBody>
          <a:bodyPr/>
          <a:lstStyle/>
          <a:p>
            <a:r>
              <a:rPr lang="en-US" dirty="0" smtClean="0"/>
              <a:t>Recovery Completion State</a:t>
            </a:r>
            <a:br>
              <a:rPr lang="en-US" dirty="0" smtClean="0"/>
            </a:br>
            <a:r>
              <a:rPr lang="en-US" sz="2800" dirty="0" smtClean="0">
                <a:solidFill>
                  <a:schemeClr val="accent1"/>
                </a:solidFill>
              </a:rPr>
              <a:t>NORECOVERY </a:t>
            </a:r>
            <a:endParaRPr lang="en-US" dirty="0">
              <a:solidFill>
                <a:schemeClr val="accent1"/>
              </a:solidFill>
            </a:endParaRPr>
          </a:p>
        </p:txBody>
      </p:sp>
      <p:sp>
        <p:nvSpPr>
          <p:cNvPr id="522243" name="Rectangle 3"/>
          <p:cNvSpPr>
            <a:spLocks noGrp="1" noChangeAspect="1" noChangeArrowheads="1"/>
          </p:cNvSpPr>
          <p:nvPr>
            <p:ph type="body" idx="1"/>
          </p:nvPr>
        </p:nvSpPr>
        <p:spPr/>
        <p:txBody>
          <a:bodyPr/>
          <a:lstStyle/>
          <a:p>
            <a:r>
              <a:rPr lang="en-US" sz="2400" dirty="0" smtClean="0">
                <a:latin typeface="Courier New" pitchFamily="49" charset="0"/>
                <a:cs typeface="Courier New" pitchFamily="49" charset="0"/>
              </a:rPr>
              <a:t>RESTORE … WITH NORECOVERY</a:t>
            </a: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r>
              <a:rPr lang="en-US" sz="2400" dirty="0" smtClean="0">
                <a:cs typeface="Courier New" pitchFamily="49" charset="0"/>
              </a:rPr>
              <a:t>Although the transaction is still active when the backup completes, the UNDO phase of recovery is not run by restore so the log records remain</a:t>
            </a:r>
          </a:p>
          <a:p>
            <a:r>
              <a:rPr lang="en-US" sz="2400" dirty="0" smtClean="0">
                <a:cs typeface="Courier New" pitchFamily="49" charset="0"/>
              </a:rPr>
              <a:t>The next log backup restored may include the commit</a:t>
            </a:r>
          </a:p>
        </p:txBody>
      </p:sp>
      <p:sp>
        <p:nvSpPr>
          <p:cNvPr id="4" name="Line 6"/>
          <p:cNvSpPr>
            <a:spLocks noChangeShapeType="1"/>
          </p:cNvSpPr>
          <p:nvPr/>
        </p:nvSpPr>
        <p:spPr bwMode="auto">
          <a:xfrm>
            <a:off x="1794170" y="3262732"/>
            <a:ext cx="6437313" cy="0"/>
          </a:xfrm>
          <a:prstGeom prst="line">
            <a:avLst/>
          </a:prstGeom>
          <a:noFill/>
          <a:ln w="38100">
            <a:solidFill>
              <a:schemeClr val="tx1"/>
            </a:solidFill>
            <a:round/>
            <a:headEnd type="none" w="sm" len="sm"/>
            <a:tailEnd type="triangle" w="med" len="lg"/>
          </a:ln>
          <a:effectLst/>
        </p:spPr>
        <p:txBody>
          <a:bodyPr wrap="none" anchor="ctr"/>
          <a:lstStyle/>
          <a:p>
            <a:endParaRPr lang="en-US"/>
          </a:p>
        </p:txBody>
      </p:sp>
      <p:sp>
        <p:nvSpPr>
          <p:cNvPr id="5" name="Rectangle 7"/>
          <p:cNvSpPr>
            <a:spLocks noChangeArrowheads="1"/>
          </p:cNvSpPr>
          <p:nvPr/>
        </p:nvSpPr>
        <p:spPr bwMode="auto">
          <a:xfrm>
            <a:off x="2551408" y="3429419"/>
            <a:ext cx="440055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Active log</a:t>
            </a:r>
            <a:endParaRPr lang="en-US" sz="1600" dirty="0">
              <a:solidFill>
                <a:schemeClr val="bg2"/>
              </a:solidFill>
              <a:latin typeface="Calibri" pitchFamily="34" charset="0"/>
            </a:endParaRPr>
          </a:p>
        </p:txBody>
      </p:sp>
      <p:sp>
        <p:nvSpPr>
          <p:cNvPr id="6" name="Text Box 8"/>
          <p:cNvSpPr txBox="1">
            <a:spLocks noChangeArrowheads="1"/>
          </p:cNvSpPr>
          <p:nvPr/>
        </p:nvSpPr>
        <p:spPr bwMode="auto">
          <a:xfrm>
            <a:off x="2091033" y="3746919"/>
            <a:ext cx="1898650" cy="825500"/>
          </a:xfrm>
          <a:prstGeom prst="rect">
            <a:avLst/>
          </a:prstGeom>
          <a:noFill/>
          <a:ln w="12700">
            <a:noFill/>
            <a:miter lim="800000"/>
            <a:headEnd type="none" w="sm" len="sm"/>
            <a:tailEnd type="none" w="sm" len="sm"/>
          </a:ln>
          <a:effectLst/>
        </p:spPr>
        <p:txBody>
          <a:bodyPr>
            <a:spAutoFit/>
          </a:bodyPr>
          <a:lstStyle/>
          <a:p>
            <a:pPr algn="ctr" eaLnBrk="0" hangingPunct="0">
              <a:lnSpc>
                <a:spcPct val="100000"/>
              </a:lnSpc>
            </a:pPr>
            <a:r>
              <a:rPr lang="en-US" sz="1600" dirty="0" smtClean="0">
                <a:solidFill>
                  <a:schemeClr val="tx1"/>
                </a:solidFill>
                <a:latin typeface="Calibri" pitchFamily="34" charset="0"/>
              </a:rPr>
              <a:t>Start</a:t>
            </a:r>
            <a:endParaRPr lang="en-US" sz="1600" dirty="0">
              <a:solidFill>
                <a:schemeClr val="tx1"/>
              </a:solidFill>
              <a:latin typeface="Calibri" pitchFamily="34" charset="0"/>
            </a:endParaRPr>
          </a:p>
          <a:p>
            <a:pPr algn="ctr" eaLnBrk="0" hangingPunct="0">
              <a:lnSpc>
                <a:spcPct val="100000"/>
              </a:lnSpc>
            </a:pPr>
            <a:r>
              <a:rPr lang="en-US" sz="1600" dirty="0" smtClean="0">
                <a:solidFill>
                  <a:schemeClr val="tx1"/>
                </a:solidFill>
                <a:latin typeface="Calibri" pitchFamily="34" charset="0"/>
              </a:rPr>
              <a:t>oldest active transaction</a:t>
            </a:r>
            <a:endParaRPr lang="en-US" sz="1600" dirty="0">
              <a:solidFill>
                <a:schemeClr val="tx1"/>
              </a:solidFill>
              <a:latin typeface="Calibri" pitchFamily="34" charset="0"/>
            </a:endParaRPr>
          </a:p>
        </p:txBody>
      </p:sp>
      <p:sp>
        <p:nvSpPr>
          <p:cNvPr id="7" name="Text Box 9"/>
          <p:cNvSpPr txBox="1">
            <a:spLocks noChangeArrowheads="1"/>
          </p:cNvSpPr>
          <p:nvPr/>
        </p:nvSpPr>
        <p:spPr bwMode="auto">
          <a:xfrm>
            <a:off x="5797845" y="3894557"/>
            <a:ext cx="1195388" cy="581025"/>
          </a:xfrm>
          <a:prstGeom prst="rect">
            <a:avLst/>
          </a:prstGeom>
          <a:noFill/>
          <a:ln w="12700">
            <a:noFill/>
            <a:miter lim="800000"/>
            <a:headEnd type="none" w="sm" len="sm"/>
            <a:tailEnd type="none" w="sm" len="sm"/>
          </a:ln>
          <a:effectLst/>
        </p:spPr>
        <p:txBody>
          <a:bodyPr>
            <a:spAutoFit/>
          </a:bodyPr>
          <a:lstStyle/>
          <a:p>
            <a:pPr algn="r" eaLnBrk="0" hangingPunct="0">
              <a:lnSpc>
                <a:spcPct val="100000"/>
              </a:lnSpc>
            </a:pPr>
            <a:r>
              <a:rPr lang="en-US" sz="1600" dirty="0" smtClean="0">
                <a:solidFill>
                  <a:schemeClr val="tx1"/>
                </a:solidFill>
                <a:effectLst>
                  <a:outerShdw blurRad="38100" dist="38100" dir="2700000" algn="tl">
                    <a:srgbClr val="000000"/>
                  </a:outerShdw>
                </a:effectLst>
                <a:latin typeface="Calibri" pitchFamily="34" charset="0"/>
              </a:rPr>
              <a:t>End data  backup</a:t>
            </a:r>
            <a:endParaRPr lang="en-US" sz="1600" dirty="0">
              <a:solidFill>
                <a:schemeClr val="tx1"/>
              </a:solidFill>
              <a:effectLst>
                <a:outerShdw blurRad="38100" dist="38100" dir="2700000" algn="tl">
                  <a:srgbClr val="000000"/>
                </a:outerShdw>
              </a:effectLst>
              <a:latin typeface="Calibri" pitchFamily="34" charset="0"/>
            </a:endParaRPr>
          </a:p>
        </p:txBody>
      </p:sp>
      <p:sp>
        <p:nvSpPr>
          <p:cNvPr id="8" name="Rectangle 10"/>
          <p:cNvSpPr>
            <a:spLocks noChangeArrowheads="1"/>
          </p:cNvSpPr>
          <p:nvPr/>
        </p:nvSpPr>
        <p:spPr bwMode="auto">
          <a:xfrm>
            <a:off x="1236958" y="3429419"/>
            <a:ext cx="131445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endParaRPr lang="en-US"/>
          </a:p>
        </p:txBody>
      </p:sp>
      <p:sp>
        <p:nvSpPr>
          <p:cNvPr id="9" name="Rectangle 11"/>
          <p:cNvSpPr>
            <a:spLocks noChangeArrowheads="1"/>
          </p:cNvSpPr>
          <p:nvPr/>
        </p:nvSpPr>
        <p:spPr bwMode="auto">
          <a:xfrm>
            <a:off x="6951958" y="3429419"/>
            <a:ext cx="83820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endParaRPr lang="en-US"/>
          </a:p>
        </p:txBody>
      </p:sp>
      <p:sp>
        <p:nvSpPr>
          <p:cNvPr id="10" name="AutoShape 12"/>
          <p:cNvSpPr>
            <a:spLocks noChangeArrowheads="1"/>
          </p:cNvSpPr>
          <p:nvPr/>
        </p:nvSpPr>
        <p:spPr bwMode="auto">
          <a:xfrm flipV="1">
            <a:off x="692560" y="3957861"/>
            <a:ext cx="1101725" cy="533400"/>
          </a:xfrm>
          <a:prstGeom prst="wedgeRectCallout">
            <a:avLst>
              <a:gd name="adj1" fmla="val 62968"/>
              <a:gd name="adj2" fmla="val 115773"/>
            </a:avLst>
          </a:prstGeom>
          <a:solidFill>
            <a:srgbClr val="FFC000"/>
          </a:solidFill>
          <a:ln w="12700">
            <a:solidFill>
              <a:schemeClr val="tx1"/>
            </a:solidFill>
            <a:miter lim="800000"/>
            <a:headEnd type="none" w="sm" len="sm"/>
            <a:tailEnd type="none" w="sm" len="sm"/>
          </a:ln>
          <a:effectLst/>
        </p:spPr>
        <p:txBody>
          <a:bodyPr rot="10800000" wrap="none" anchor="ctr"/>
          <a:lstStyle/>
          <a:p>
            <a:pPr algn="ctr" eaLnBrk="0" hangingPunct="0">
              <a:lnSpc>
                <a:spcPct val="85000"/>
              </a:lnSpc>
            </a:pPr>
            <a:r>
              <a:rPr lang="en-US" sz="1600" dirty="0" smtClean="0">
                <a:solidFill>
                  <a:schemeClr val="bg2"/>
                </a:solidFill>
                <a:latin typeface="Calibri" pitchFamily="34" charset="0"/>
              </a:rPr>
              <a:t>Old </a:t>
            </a:r>
            <a:r>
              <a:rPr lang="en-US" sz="1600" dirty="0">
                <a:solidFill>
                  <a:schemeClr val="bg2"/>
                </a:solidFill>
                <a:latin typeface="Calibri" pitchFamily="34" charset="0"/>
              </a:rPr>
              <a:t>- not</a:t>
            </a:r>
          </a:p>
          <a:p>
            <a:pPr algn="ctr" eaLnBrk="0" hangingPunct="0">
              <a:lnSpc>
                <a:spcPct val="85000"/>
              </a:lnSpc>
            </a:pPr>
            <a:r>
              <a:rPr lang="en-US" sz="1600" dirty="0">
                <a:solidFill>
                  <a:schemeClr val="bg2"/>
                </a:solidFill>
                <a:latin typeface="Calibri" pitchFamily="34" charset="0"/>
              </a:rPr>
              <a:t>backed up</a:t>
            </a:r>
          </a:p>
        </p:txBody>
      </p:sp>
      <p:sp>
        <p:nvSpPr>
          <p:cNvPr id="11" name="Text Box 13"/>
          <p:cNvSpPr txBox="1">
            <a:spLocks noChangeArrowheads="1"/>
          </p:cNvSpPr>
          <p:nvPr/>
        </p:nvSpPr>
        <p:spPr bwMode="auto">
          <a:xfrm>
            <a:off x="1110588" y="3065882"/>
            <a:ext cx="710451" cy="369332"/>
          </a:xfrm>
          <a:prstGeom prst="rect">
            <a:avLst/>
          </a:prstGeom>
          <a:noFill/>
          <a:ln w="12700">
            <a:noFill/>
            <a:miter lim="800000"/>
            <a:headEnd type="none" w="sm" len="sm"/>
            <a:tailEnd type="none" w="sm" len="sm"/>
          </a:ln>
          <a:effectLst/>
        </p:spPr>
        <p:txBody>
          <a:bodyPr wrap="none" anchor="ctr">
            <a:spAutoFit/>
          </a:bodyPr>
          <a:lstStyle/>
          <a:p>
            <a:pPr algn="ctr" eaLnBrk="0" hangingPunct="0">
              <a:lnSpc>
                <a:spcPct val="100000"/>
              </a:lnSpc>
            </a:pPr>
            <a:r>
              <a:rPr lang="en-US" sz="1800" dirty="0" smtClean="0">
                <a:solidFill>
                  <a:schemeClr val="tx1"/>
                </a:solidFill>
                <a:effectLst>
                  <a:outerShdw blurRad="38100" dist="38100" dir="2700000" algn="tl">
                    <a:srgbClr val="000000"/>
                  </a:outerShdw>
                </a:effectLst>
                <a:latin typeface="Calibri" pitchFamily="34" charset="0"/>
              </a:rPr>
              <a:t> Time</a:t>
            </a:r>
            <a:endParaRPr lang="en-US" sz="1800" dirty="0">
              <a:solidFill>
                <a:schemeClr val="tx1"/>
              </a:solidFill>
              <a:effectLst>
                <a:outerShdw blurRad="38100" dist="38100" dir="2700000" algn="tl">
                  <a:srgbClr val="000000"/>
                </a:outerShdw>
              </a:effectLst>
              <a:latin typeface="Calibri" pitchFamily="34" charset="0"/>
            </a:endParaRPr>
          </a:p>
        </p:txBody>
      </p:sp>
      <p:sp>
        <p:nvSpPr>
          <p:cNvPr id="12" name="Line 14"/>
          <p:cNvSpPr>
            <a:spLocks noChangeShapeType="1"/>
          </p:cNvSpPr>
          <p:nvPr/>
        </p:nvSpPr>
        <p:spPr bwMode="auto">
          <a:xfrm>
            <a:off x="484483" y="3262732"/>
            <a:ext cx="714375" cy="0"/>
          </a:xfrm>
          <a:prstGeom prst="line">
            <a:avLst/>
          </a:prstGeom>
          <a:noFill/>
          <a:ln w="38100">
            <a:solidFill>
              <a:schemeClr val="tx1"/>
            </a:solidFill>
            <a:round/>
            <a:headEnd type="none" w="sm" len="sm"/>
            <a:tailEnd type="none" w="sm" len="sm"/>
          </a:ln>
          <a:effectLst/>
        </p:spPr>
        <p:txBody>
          <a:bodyPr wrap="none" anchor="ctr"/>
          <a:lstStyle/>
          <a:p>
            <a:endParaRPr lang="en-US"/>
          </a:p>
        </p:txBody>
      </p:sp>
      <p:sp>
        <p:nvSpPr>
          <p:cNvPr id="13" name="AutoShape 15"/>
          <p:cNvSpPr>
            <a:spLocks noChangeArrowheads="1"/>
          </p:cNvSpPr>
          <p:nvPr/>
        </p:nvSpPr>
        <p:spPr bwMode="auto">
          <a:xfrm>
            <a:off x="7316461" y="4053913"/>
            <a:ext cx="1101725" cy="533400"/>
          </a:xfrm>
          <a:prstGeom prst="wedgeRectCallout">
            <a:avLst>
              <a:gd name="adj1" fmla="val -53602"/>
              <a:gd name="adj2" fmla="val -127083"/>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pPr>
            <a:r>
              <a:rPr lang="en-US" sz="1600" dirty="0" smtClean="0">
                <a:solidFill>
                  <a:schemeClr val="bg2"/>
                </a:solidFill>
                <a:latin typeface="Calibri" pitchFamily="34" charset="0"/>
              </a:rPr>
              <a:t>After </a:t>
            </a:r>
            <a:r>
              <a:rPr lang="en-US" sz="1600" dirty="0">
                <a:solidFill>
                  <a:schemeClr val="bg2"/>
                </a:solidFill>
                <a:latin typeface="Calibri" pitchFamily="34" charset="0"/>
              </a:rPr>
              <a:t>data</a:t>
            </a:r>
          </a:p>
          <a:p>
            <a:pPr algn="ctr" eaLnBrk="0" hangingPunct="0">
              <a:lnSpc>
                <a:spcPct val="85000"/>
              </a:lnSpc>
            </a:pPr>
            <a:r>
              <a:rPr lang="en-US" sz="1600" dirty="0">
                <a:solidFill>
                  <a:schemeClr val="bg2"/>
                </a:solidFill>
                <a:latin typeface="Calibri" pitchFamily="34" charset="0"/>
              </a:rPr>
              <a:t>written</a:t>
            </a:r>
          </a:p>
        </p:txBody>
      </p:sp>
      <p:sp>
        <p:nvSpPr>
          <p:cNvPr id="14" name="AutoShape 16"/>
          <p:cNvSpPr>
            <a:spLocks noChangeArrowheads="1"/>
          </p:cNvSpPr>
          <p:nvPr/>
        </p:nvSpPr>
        <p:spPr bwMode="auto">
          <a:xfrm>
            <a:off x="4213520" y="4151555"/>
            <a:ext cx="1193800" cy="533400"/>
          </a:xfrm>
          <a:prstGeom prst="wedgeRectCallout">
            <a:avLst>
              <a:gd name="adj1" fmla="val -15028"/>
              <a:gd name="adj2" fmla="val -127380"/>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pPr>
            <a:r>
              <a:rPr lang="en-US" sz="1600" dirty="0" smtClean="0">
                <a:solidFill>
                  <a:schemeClr val="bg2"/>
                </a:solidFill>
                <a:latin typeface="Calibri" pitchFamily="34" charset="0"/>
              </a:rPr>
              <a:t>During </a:t>
            </a:r>
            <a:r>
              <a:rPr lang="en-US" sz="1600" dirty="0">
                <a:solidFill>
                  <a:schemeClr val="bg2"/>
                </a:solidFill>
                <a:latin typeface="Calibri" pitchFamily="34" charset="0"/>
              </a:rPr>
              <a:t>data</a:t>
            </a:r>
          </a:p>
          <a:p>
            <a:pPr algn="ctr" eaLnBrk="0" hangingPunct="0">
              <a:lnSpc>
                <a:spcPct val="85000"/>
              </a:lnSpc>
            </a:pPr>
            <a:r>
              <a:rPr lang="en-US" sz="1600" dirty="0">
                <a:solidFill>
                  <a:schemeClr val="bg2"/>
                </a:solidFill>
                <a:latin typeface="Calibri" pitchFamily="34" charset="0"/>
              </a:rPr>
              <a:t>backup</a:t>
            </a:r>
          </a:p>
        </p:txBody>
      </p:sp>
      <p:sp>
        <p:nvSpPr>
          <p:cNvPr id="15" name="Line 17"/>
          <p:cNvSpPr>
            <a:spLocks noChangeShapeType="1"/>
          </p:cNvSpPr>
          <p:nvPr/>
        </p:nvSpPr>
        <p:spPr bwMode="auto">
          <a:xfrm>
            <a:off x="2541883" y="3723107"/>
            <a:ext cx="258762" cy="160337"/>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6" name="Line 18"/>
          <p:cNvSpPr>
            <a:spLocks noChangeShapeType="1"/>
          </p:cNvSpPr>
          <p:nvPr/>
        </p:nvSpPr>
        <p:spPr bwMode="auto">
          <a:xfrm>
            <a:off x="6945608" y="2473744"/>
            <a:ext cx="12700" cy="963613"/>
          </a:xfrm>
          <a:prstGeom prst="line">
            <a:avLst/>
          </a:prstGeom>
          <a:noFill/>
          <a:ln w="19050">
            <a:solidFill>
              <a:schemeClr val="tx1"/>
            </a:solidFill>
            <a:prstDash val="dash"/>
            <a:round/>
            <a:headEnd type="none" w="sm" len="sm"/>
            <a:tailEnd type="none" w="sm" len="sm"/>
          </a:ln>
          <a:effectLst/>
        </p:spPr>
        <p:txBody>
          <a:bodyPr wrap="none" anchor="ctr"/>
          <a:lstStyle/>
          <a:p>
            <a:endParaRPr lang="en-US"/>
          </a:p>
        </p:txBody>
      </p:sp>
      <p:sp>
        <p:nvSpPr>
          <p:cNvPr id="17" name="Line 19"/>
          <p:cNvSpPr>
            <a:spLocks noChangeShapeType="1"/>
          </p:cNvSpPr>
          <p:nvPr/>
        </p:nvSpPr>
        <p:spPr bwMode="auto">
          <a:xfrm>
            <a:off x="2543470" y="2467394"/>
            <a:ext cx="12700" cy="963613"/>
          </a:xfrm>
          <a:prstGeom prst="line">
            <a:avLst/>
          </a:prstGeom>
          <a:noFill/>
          <a:ln w="19050">
            <a:solidFill>
              <a:schemeClr val="tx1"/>
            </a:solidFill>
            <a:prstDash val="dash"/>
            <a:round/>
            <a:headEnd type="none" w="sm" len="sm"/>
            <a:tailEnd type="none" w="sm" len="sm"/>
          </a:ln>
          <a:effectLst/>
        </p:spPr>
        <p:txBody>
          <a:bodyPr wrap="none" anchor="ctr"/>
          <a:lstStyle/>
          <a:p>
            <a:endParaRPr lang="en-US"/>
          </a:p>
        </p:txBody>
      </p:sp>
      <p:sp>
        <p:nvSpPr>
          <p:cNvPr id="18" name="Rectangle 20"/>
          <p:cNvSpPr>
            <a:spLocks noChangeArrowheads="1"/>
          </p:cNvSpPr>
          <p:nvPr/>
        </p:nvSpPr>
        <p:spPr bwMode="auto">
          <a:xfrm>
            <a:off x="2546645" y="2453107"/>
            <a:ext cx="4400550" cy="290512"/>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Inconsistent set of pages backed up</a:t>
            </a:r>
            <a:endParaRPr lang="en-US" sz="1600" dirty="0">
              <a:solidFill>
                <a:schemeClr val="bg2"/>
              </a:solidFill>
              <a:latin typeface="Calibri" pitchFamily="34" charset="0"/>
            </a:endParaRPr>
          </a:p>
        </p:txBody>
      </p:sp>
      <p:sp>
        <p:nvSpPr>
          <p:cNvPr id="19" name="Text Box 21"/>
          <p:cNvSpPr txBox="1">
            <a:spLocks noChangeArrowheads="1"/>
          </p:cNvSpPr>
          <p:nvPr/>
        </p:nvSpPr>
        <p:spPr bwMode="auto">
          <a:xfrm>
            <a:off x="5085629" y="2773554"/>
            <a:ext cx="1510606" cy="400110"/>
          </a:xfrm>
          <a:prstGeom prst="rect">
            <a:avLst/>
          </a:prstGeom>
          <a:noFill/>
          <a:ln w="9525">
            <a:noFill/>
            <a:miter lim="800000"/>
            <a:headEnd/>
            <a:tailEnd/>
          </a:ln>
          <a:effectLst/>
        </p:spPr>
        <p:txBody>
          <a:bodyPr wrap="none">
            <a:spAutoFit/>
          </a:bodyPr>
          <a:lstStyle/>
          <a:p>
            <a:pPr>
              <a:lnSpc>
                <a:spcPct val="100000"/>
              </a:lnSpc>
            </a:pPr>
            <a:r>
              <a:rPr lang="en-US" sz="2000" i="1" dirty="0" smtClean="0">
                <a:solidFill>
                  <a:schemeClr val="tx1"/>
                </a:solidFill>
                <a:latin typeface="Arial" charset="0"/>
              </a:rPr>
              <a:t>Begin Tran</a:t>
            </a:r>
            <a:endParaRPr lang="en-US" sz="2000" i="1" dirty="0">
              <a:solidFill>
                <a:schemeClr val="tx1"/>
              </a:solidFill>
              <a:latin typeface="Arial" charset="0"/>
            </a:endParaRPr>
          </a:p>
        </p:txBody>
      </p:sp>
      <p:cxnSp>
        <p:nvCxnSpPr>
          <p:cNvPr id="23" name="Straight Connector 22"/>
          <p:cNvCxnSpPr/>
          <p:nvPr/>
        </p:nvCxnSpPr>
        <p:spPr bwMode="auto">
          <a:xfrm rot="5400000" flipH="1" flipV="1">
            <a:off x="6763733" y="3756575"/>
            <a:ext cx="207389" cy="141402"/>
          </a:xfrm>
          <a:prstGeom prst="line">
            <a:avLst/>
          </a:prstGeom>
          <a:noFill/>
          <a:ln w="9525" cap="flat" cmpd="sng" algn="ctr">
            <a:solidFill>
              <a:schemeClr val="tx1"/>
            </a:solidFill>
            <a:prstDash val="solid"/>
            <a:round/>
            <a:headEnd type="none" w="med" len="med"/>
            <a:tailEnd type="none" w="med" len="med"/>
          </a:ln>
          <a:effectLst/>
        </p:spPr>
      </p:cxnSp>
      <p:cxnSp>
        <p:nvCxnSpPr>
          <p:cNvPr id="25" name="Straight Arrow Connector 24"/>
          <p:cNvCxnSpPr/>
          <p:nvPr/>
        </p:nvCxnSpPr>
        <p:spPr bwMode="auto">
          <a:xfrm rot="16200000" flipH="1">
            <a:off x="6169843" y="3190966"/>
            <a:ext cx="282804" cy="179109"/>
          </a:xfrm>
          <a:prstGeom prst="straightConnector1">
            <a:avLst/>
          </a:prstGeom>
          <a:noFill/>
          <a:ln w="25400" cap="flat" cmpd="sng" algn="ctr">
            <a:solidFill>
              <a:schemeClr val="tx1"/>
            </a:solidFill>
            <a:prstDash val="solid"/>
            <a:round/>
            <a:headEnd type="none" w="med" len="med"/>
            <a:tailEnd type="arrow"/>
          </a:ln>
          <a:effectLst/>
        </p:spPr>
      </p:cxnSp>
      <p:cxnSp>
        <p:nvCxnSpPr>
          <p:cNvPr id="46" name="Straight Arrow Connector 45"/>
          <p:cNvCxnSpPr>
            <a:endCxn id="9" idx="0"/>
          </p:cNvCxnSpPr>
          <p:nvPr/>
        </p:nvCxnSpPr>
        <p:spPr bwMode="auto">
          <a:xfrm rot="10800000" flipV="1">
            <a:off x="7371058" y="3120265"/>
            <a:ext cx="321214" cy="309154"/>
          </a:xfrm>
          <a:prstGeom prst="straightConnector1">
            <a:avLst/>
          </a:prstGeom>
          <a:noFill/>
          <a:ln w="25400" cap="flat" cmpd="sng" algn="ctr">
            <a:solidFill>
              <a:schemeClr val="tx1"/>
            </a:solidFill>
            <a:prstDash val="solid"/>
            <a:round/>
            <a:headEnd type="none" w="med" len="med"/>
            <a:tailEnd type="arrow"/>
          </a:ln>
          <a:effectLst/>
        </p:spPr>
      </p:cxnSp>
      <p:sp>
        <p:nvSpPr>
          <p:cNvPr id="24" name="Text Box 21"/>
          <p:cNvSpPr txBox="1">
            <a:spLocks noChangeArrowheads="1"/>
          </p:cNvSpPr>
          <p:nvPr/>
        </p:nvSpPr>
        <p:spPr bwMode="auto">
          <a:xfrm>
            <a:off x="7224200" y="2152385"/>
            <a:ext cx="1794081" cy="1015663"/>
          </a:xfrm>
          <a:prstGeom prst="rect">
            <a:avLst/>
          </a:prstGeom>
          <a:noFill/>
          <a:ln w="9525">
            <a:noFill/>
            <a:miter lim="800000"/>
            <a:headEnd/>
            <a:tailEnd/>
          </a:ln>
          <a:effectLst/>
        </p:spPr>
        <p:txBody>
          <a:bodyPr wrap="none">
            <a:spAutoFit/>
          </a:bodyPr>
          <a:lstStyle/>
          <a:p>
            <a:pPr>
              <a:lnSpc>
                <a:spcPct val="100000"/>
              </a:lnSpc>
            </a:pPr>
            <a:r>
              <a:rPr lang="en-US" sz="2000" i="1" dirty="0" smtClean="0">
                <a:solidFill>
                  <a:schemeClr val="tx1"/>
                </a:solidFill>
                <a:latin typeface="Arial" charset="0"/>
              </a:rPr>
              <a:t>End of</a:t>
            </a:r>
          </a:p>
          <a:p>
            <a:pPr>
              <a:lnSpc>
                <a:spcPct val="100000"/>
              </a:lnSpc>
            </a:pPr>
            <a:r>
              <a:rPr lang="en-US" sz="2000" i="1" dirty="0" smtClean="0">
                <a:solidFill>
                  <a:schemeClr val="tx1"/>
                </a:solidFill>
                <a:latin typeface="Arial" charset="0"/>
              </a:rPr>
              <a:t>uncommitted</a:t>
            </a:r>
          </a:p>
          <a:p>
            <a:pPr>
              <a:lnSpc>
                <a:spcPct val="100000"/>
              </a:lnSpc>
            </a:pPr>
            <a:r>
              <a:rPr lang="en-US" sz="2000" i="1" dirty="0" smtClean="0">
                <a:solidFill>
                  <a:schemeClr val="tx1"/>
                </a:solidFill>
                <a:latin typeface="Arial" charset="0"/>
              </a:rPr>
              <a:t>transaction</a:t>
            </a:r>
            <a:endParaRPr lang="en-US" sz="2000" i="1" dirty="0">
              <a:solidFill>
                <a:schemeClr val="tx1"/>
              </a:solidFill>
              <a:latin typeface="Arial" charset="0"/>
            </a:endParaRPr>
          </a:p>
        </p:txBody>
      </p:sp>
      <p:sp>
        <p:nvSpPr>
          <p:cNvPr id="2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r>
              <a:rPr lang="en-US" dirty="0" smtClean="0"/>
              <a:t>Overview</a:t>
            </a:r>
          </a:p>
        </p:txBody>
      </p:sp>
      <p:sp>
        <p:nvSpPr>
          <p:cNvPr id="331779" name="Rectangle 3"/>
          <p:cNvSpPr>
            <a:spLocks noGrp="1" noChangeAspect="1" noChangeArrowheads="1"/>
          </p:cNvSpPr>
          <p:nvPr>
            <p:ph type="body" idx="1"/>
          </p:nvPr>
        </p:nvSpPr>
        <p:spPr/>
        <p:txBody>
          <a:bodyPr/>
          <a:lstStyle/>
          <a:p>
            <a:r>
              <a:rPr lang="en-US" sz="2800" dirty="0" smtClean="0"/>
              <a:t>Phases of restore</a:t>
            </a:r>
          </a:p>
          <a:p>
            <a:r>
              <a:rPr lang="en-US" sz="2800" dirty="0" smtClean="0"/>
              <a:t>Recovery completion states</a:t>
            </a:r>
          </a:p>
          <a:p>
            <a:r>
              <a:rPr lang="en-US" sz="2800" dirty="0" smtClean="0"/>
              <a:t>Point-in-time recovery</a:t>
            </a:r>
          </a:p>
          <a:p>
            <a:r>
              <a:rPr lang="en-US" sz="2800" dirty="0" smtClean="0"/>
              <a:t>Restore types</a:t>
            </a:r>
          </a:p>
          <a:p>
            <a:r>
              <a:rPr lang="en-US" sz="2800" dirty="0" smtClean="0"/>
              <a:t>Restoring sequence and locations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p:cNvSpPr>
            <a:spLocks noGrp="1" noChangeAspect="1" noChangeArrowheads="1"/>
          </p:cNvSpPr>
          <p:nvPr>
            <p:ph type="title"/>
          </p:nvPr>
        </p:nvSpPr>
        <p:spPr>
          <a:xfrm>
            <a:off x="227013" y="228600"/>
            <a:ext cx="8683625" cy="1089529"/>
          </a:xfrm>
        </p:spPr>
        <p:txBody>
          <a:bodyPr/>
          <a:lstStyle/>
          <a:p>
            <a:r>
              <a:rPr lang="en-US" dirty="0" smtClean="0"/>
              <a:t>Recovery Completion State</a:t>
            </a:r>
            <a:br>
              <a:rPr lang="en-US" dirty="0" smtClean="0"/>
            </a:br>
            <a:r>
              <a:rPr lang="en-US" sz="2800" dirty="0" smtClean="0">
                <a:solidFill>
                  <a:schemeClr val="accent1"/>
                </a:solidFill>
              </a:rPr>
              <a:t>STANDBY</a:t>
            </a:r>
            <a:endParaRPr lang="en-US" dirty="0">
              <a:solidFill>
                <a:schemeClr val="accent1"/>
              </a:solidFill>
            </a:endParaRPr>
          </a:p>
        </p:txBody>
      </p:sp>
      <p:sp>
        <p:nvSpPr>
          <p:cNvPr id="524291" name="Rectangle 3"/>
          <p:cNvSpPr>
            <a:spLocks noGrp="1" noChangeAspect="1" noChangeArrowheads="1"/>
          </p:cNvSpPr>
          <p:nvPr>
            <p:ph type="body" idx="1"/>
          </p:nvPr>
        </p:nvSpPr>
        <p:spPr/>
        <p:txBody>
          <a:bodyPr/>
          <a:lstStyle/>
          <a:p>
            <a:r>
              <a:rPr lang="en-US" sz="2400" dirty="0" smtClean="0">
                <a:latin typeface="Courier New" pitchFamily="49" charset="0"/>
                <a:cs typeface="Courier New" pitchFamily="49" charset="0"/>
              </a:rPr>
              <a:t>RESTORE … WITH STANDBY=&lt;undo file name&gt;</a:t>
            </a:r>
            <a:endParaRPr lang="en-US" sz="2000" dirty="0" smtClean="0">
              <a:latin typeface="Courier New" pitchFamily="49" charset="0"/>
              <a:cs typeface="Courier New" pitchFamily="49" charset="0"/>
            </a:endParaRPr>
          </a:p>
          <a:p>
            <a:endParaRPr lang="en-US" sz="2400" dirty="0" smtClean="0"/>
          </a:p>
          <a:p>
            <a:r>
              <a:rPr lang="en-US" sz="2400" dirty="0" smtClean="0"/>
              <a:t>Using </a:t>
            </a:r>
            <a:r>
              <a:rPr lang="en-US" sz="2400" dirty="0" smtClean="0">
                <a:latin typeface="Courier New" pitchFamily="49" charset="0"/>
                <a:cs typeface="Courier New" pitchFamily="49" charset="0"/>
              </a:rPr>
              <a:t>STANDBY</a:t>
            </a:r>
            <a:r>
              <a:rPr lang="en-US" sz="2400" dirty="0" smtClean="0"/>
              <a:t> leaves the database read-only and additional transaction logs can be restored</a:t>
            </a:r>
          </a:p>
          <a:p>
            <a:r>
              <a:rPr lang="en-US" sz="2400" dirty="0" smtClean="0"/>
              <a:t>Active transactions at the time the backup completed are rolled back but the log records necessary to do it are written to a file to allow further restores</a:t>
            </a:r>
          </a:p>
          <a:p>
            <a:pPr lvl="1"/>
            <a:r>
              <a:rPr lang="en-US" sz="2000" dirty="0" smtClean="0"/>
              <a:t>I.e. the UNDO part of recovery is run, but without affecting the transaction log itself in the restoring database</a:t>
            </a:r>
          </a:p>
          <a:p>
            <a:pPr lvl="1"/>
            <a:r>
              <a:rPr lang="en-US" sz="2000" dirty="0" smtClean="0"/>
              <a:t>This means that the next restore will undo the UNDO, and then continue as if the previous restore had been performed using </a:t>
            </a:r>
            <a:r>
              <a:rPr lang="en-US" sz="2000" dirty="0" smtClean="0">
                <a:latin typeface="Courier New" pitchFamily="49" charset="0"/>
                <a:cs typeface="Courier New" pitchFamily="49" charset="0"/>
              </a:rPr>
              <a:t>WITH NORECOVERY</a:t>
            </a:r>
          </a:p>
          <a:p>
            <a:r>
              <a:rPr lang="en-US" sz="2400" dirty="0" smtClean="0">
                <a:cs typeface="Courier New" pitchFamily="49" charset="0"/>
              </a:rPr>
              <a:t>Very useful during a long, complex restore sequence to see what state the database/data is in</a:t>
            </a:r>
            <a:endParaRPr lang="en-US" sz="2400" dirty="0">
              <a:cs typeface="Courier New" pitchFamily="49" charset="0"/>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spect="1" noChangeArrowheads="1"/>
          </p:cNvSpPr>
          <p:nvPr>
            <p:ph type="title"/>
          </p:nvPr>
        </p:nvSpPr>
        <p:spPr>
          <a:xfrm>
            <a:off x="227013" y="228600"/>
            <a:ext cx="8683625" cy="1089529"/>
          </a:xfrm>
        </p:spPr>
        <p:txBody>
          <a:bodyPr/>
          <a:lstStyle/>
          <a:p>
            <a:r>
              <a:rPr lang="en-US" dirty="0" smtClean="0"/>
              <a:t>Recovery Completion State</a:t>
            </a:r>
            <a:br>
              <a:rPr lang="en-US" dirty="0" smtClean="0"/>
            </a:br>
            <a:r>
              <a:rPr lang="en-US" sz="2800" dirty="0" smtClean="0">
                <a:solidFill>
                  <a:schemeClr val="accent1"/>
                </a:solidFill>
              </a:rPr>
              <a:t>STANDBY </a:t>
            </a:r>
            <a:endParaRPr lang="en-US" dirty="0">
              <a:solidFill>
                <a:schemeClr val="accent1"/>
              </a:solidFill>
            </a:endParaRPr>
          </a:p>
        </p:txBody>
      </p:sp>
      <p:sp>
        <p:nvSpPr>
          <p:cNvPr id="522243" name="Rectangle 3"/>
          <p:cNvSpPr>
            <a:spLocks noGrp="1" noChangeAspect="1" noChangeArrowheads="1"/>
          </p:cNvSpPr>
          <p:nvPr>
            <p:ph type="body" idx="1"/>
          </p:nvPr>
        </p:nvSpPr>
        <p:spPr/>
        <p:txBody>
          <a:bodyPr/>
          <a:lstStyle/>
          <a:p>
            <a:r>
              <a:rPr lang="en-US" sz="2400" dirty="0" smtClean="0">
                <a:latin typeface="Courier New" pitchFamily="49" charset="0"/>
                <a:cs typeface="Courier New" pitchFamily="49" charset="0"/>
              </a:rPr>
              <a:t>RESTORE … WITH STANDBY</a:t>
            </a: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endParaRPr lang="en-US" sz="2400" dirty="0" smtClean="0">
              <a:latin typeface="Courier New" pitchFamily="49" charset="0"/>
              <a:cs typeface="Courier New" pitchFamily="49" charset="0"/>
            </a:endParaRPr>
          </a:p>
          <a:p>
            <a:r>
              <a:rPr lang="en-US" sz="2400" dirty="0" smtClean="0">
                <a:cs typeface="Courier New" pitchFamily="49" charset="0"/>
              </a:rPr>
              <a:t>The transaction is still active when the backup completes so the UNDO phase of restore will rollback the transaction in the restored copy of the database, but into an undo file</a:t>
            </a:r>
          </a:p>
          <a:p>
            <a:r>
              <a:rPr lang="en-US" sz="2400" dirty="0" smtClean="0">
                <a:cs typeface="Courier New" pitchFamily="49" charset="0"/>
              </a:rPr>
              <a:t>The next backup will ‘undo the undo’ before continuing</a:t>
            </a:r>
          </a:p>
        </p:txBody>
      </p:sp>
      <p:sp>
        <p:nvSpPr>
          <p:cNvPr id="4" name="Line 6"/>
          <p:cNvSpPr>
            <a:spLocks noChangeShapeType="1"/>
          </p:cNvSpPr>
          <p:nvPr/>
        </p:nvSpPr>
        <p:spPr bwMode="auto">
          <a:xfrm>
            <a:off x="1794170" y="3262732"/>
            <a:ext cx="6437313" cy="0"/>
          </a:xfrm>
          <a:prstGeom prst="line">
            <a:avLst/>
          </a:prstGeom>
          <a:noFill/>
          <a:ln w="38100">
            <a:solidFill>
              <a:schemeClr val="tx1"/>
            </a:solidFill>
            <a:round/>
            <a:headEnd type="none" w="sm" len="sm"/>
            <a:tailEnd type="triangle" w="med" len="lg"/>
          </a:ln>
          <a:effectLst/>
        </p:spPr>
        <p:txBody>
          <a:bodyPr wrap="none" anchor="ctr"/>
          <a:lstStyle/>
          <a:p>
            <a:endParaRPr lang="en-US"/>
          </a:p>
        </p:txBody>
      </p:sp>
      <p:sp>
        <p:nvSpPr>
          <p:cNvPr id="5" name="Rectangle 7"/>
          <p:cNvSpPr>
            <a:spLocks noChangeArrowheads="1"/>
          </p:cNvSpPr>
          <p:nvPr/>
        </p:nvSpPr>
        <p:spPr bwMode="auto">
          <a:xfrm>
            <a:off x="2551408" y="3429419"/>
            <a:ext cx="440055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Active log</a:t>
            </a:r>
            <a:endParaRPr lang="en-US" sz="1600" dirty="0">
              <a:solidFill>
                <a:schemeClr val="bg2"/>
              </a:solidFill>
              <a:latin typeface="Calibri" pitchFamily="34" charset="0"/>
            </a:endParaRPr>
          </a:p>
        </p:txBody>
      </p:sp>
      <p:sp>
        <p:nvSpPr>
          <p:cNvPr id="6" name="Text Box 8"/>
          <p:cNvSpPr txBox="1">
            <a:spLocks noChangeArrowheads="1"/>
          </p:cNvSpPr>
          <p:nvPr/>
        </p:nvSpPr>
        <p:spPr bwMode="auto">
          <a:xfrm>
            <a:off x="2091033" y="3746919"/>
            <a:ext cx="1898650" cy="825500"/>
          </a:xfrm>
          <a:prstGeom prst="rect">
            <a:avLst/>
          </a:prstGeom>
          <a:noFill/>
          <a:ln w="12700">
            <a:noFill/>
            <a:miter lim="800000"/>
            <a:headEnd type="none" w="sm" len="sm"/>
            <a:tailEnd type="none" w="sm" len="sm"/>
          </a:ln>
          <a:effectLst/>
        </p:spPr>
        <p:txBody>
          <a:bodyPr>
            <a:spAutoFit/>
          </a:bodyPr>
          <a:lstStyle/>
          <a:p>
            <a:pPr algn="ctr" eaLnBrk="0" hangingPunct="0">
              <a:lnSpc>
                <a:spcPct val="100000"/>
              </a:lnSpc>
            </a:pPr>
            <a:r>
              <a:rPr lang="en-US" sz="1600" dirty="0" smtClean="0">
                <a:solidFill>
                  <a:schemeClr val="tx1"/>
                </a:solidFill>
                <a:latin typeface="Calibri" pitchFamily="34" charset="0"/>
              </a:rPr>
              <a:t>Start</a:t>
            </a:r>
            <a:endParaRPr lang="en-US" sz="1600" dirty="0">
              <a:solidFill>
                <a:schemeClr val="tx1"/>
              </a:solidFill>
              <a:latin typeface="Calibri" pitchFamily="34" charset="0"/>
            </a:endParaRPr>
          </a:p>
          <a:p>
            <a:pPr algn="ctr" eaLnBrk="0" hangingPunct="0">
              <a:lnSpc>
                <a:spcPct val="100000"/>
              </a:lnSpc>
            </a:pPr>
            <a:r>
              <a:rPr lang="en-US" sz="1600" dirty="0" smtClean="0">
                <a:solidFill>
                  <a:schemeClr val="tx1"/>
                </a:solidFill>
                <a:latin typeface="Calibri" pitchFamily="34" charset="0"/>
              </a:rPr>
              <a:t>oldest active transaction</a:t>
            </a:r>
            <a:endParaRPr lang="en-US" sz="1600" dirty="0">
              <a:solidFill>
                <a:schemeClr val="tx1"/>
              </a:solidFill>
              <a:latin typeface="Calibri" pitchFamily="34" charset="0"/>
            </a:endParaRPr>
          </a:p>
        </p:txBody>
      </p:sp>
      <p:sp>
        <p:nvSpPr>
          <p:cNvPr id="7" name="Text Box 9"/>
          <p:cNvSpPr txBox="1">
            <a:spLocks noChangeArrowheads="1"/>
          </p:cNvSpPr>
          <p:nvPr/>
        </p:nvSpPr>
        <p:spPr bwMode="auto">
          <a:xfrm>
            <a:off x="5797845" y="3894557"/>
            <a:ext cx="1195388" cy="581025"/>
          </a:xfrm>
          <a:prstGeom prst="rect">
            <a:avLst/>
          </a:prstGeom>
          <a:noFill/>
          <a:ln w="12700">
            <a:noFill/>
            <a:miter lim="800000"/>
            <a:headEnd type="none" w="sm" len="sm"/>
            <a:tailEnd type="none" w="sm" len="sm"/>
          </a:ln>
          <a:effectLst/>
        </p:spPr>
        <p:txBody>
          <a:bodyPr>
            <a:spAutoFit/>
          </a:bodyPr>
          <a:lstStyle/>
          <a:p>
            <a:pPr algn="r" eaLnBrk="0" hangingPunct="0">
              <a:lnSpc>
                <a:spcPct val="100000"/>
              </a:lnSpc>
            </a:pPr>
            <a:r>
              <a:rPr lang="en-US" sz="1600" dirty="0" smtClean="0">
                <a:solidFill>
                  <a:schemeClr val="tx1"/>
                </a:solidFill>
                <a:effectLst>
                  <a:outerShdw blurRad="38100" dist="38100" dir="2700000" algn="tl">
                    <a:srgbClr val="000000"/>
                  </a:outerShdw>
                </a:effectLst>
                <a:latin typeface="Calibri" pitchFamily="34" charset="0"/>
              </a:rPr>
              <a:t>End data  backup</a:t>
            </a:r>
            <a:endParaRPr lang="en-US" sz="1600" dirty="0">
              <a:solidFill>
                <a:schemeClr val="tx1"/>
              </a:solidFill>
              <a:effectLst>
                <a:outerShdw blurRad="38100" dist="38100" dir="2700000" algn="tl">
                  <a:srgbClr val="000000"/>
                </a:outerShdw>
              </a:effectLst>
              <a:latin typeface="Calibri" pitchFamily="34" charset="0"/>
            </a:endParaRPr>
          </a:p>
        </p:txBody>
      </p:sp>
      <p:sp>
        <p:nvSpPr>
          <p:cNvPr id="8" name="Rectangle 10"/>
          <p:cNvSpPr>
            <a:spLocks noChangeArrowheads="1"/>
          </p:cNvSpPr>
          <p:nvPr/>
        </p:nvSpPr>
        <p:spPr bwMode="auto">
          <a:xfrm>
            <a:off x="1236958" y="3429419"/>
            <a:ext cx="131445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endParaRPr lang="en-US"/>
          </a:p>
        </p:txBody>
      </p:sp>
      <p:sp>
        <p:nvSpPr>
          <p:cNvPr id="9" name="Rectangle 11"/>
          <p:cNvSpPr>
            <a:spLocks noChangeArrowheads="1"/>
          </p:cNvSpPr>
          <p:nvPr/>
        </p:nvSpPr>
        <p:spPr bwMode="auto">
          <a:xfrm>
            <a:off x="6951958" y="3429419"/>
            <a:ext cx="838200" cy="290513"/>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endParaRPr lang="en-US"/>
          </a:p>
        </p:txBody>
      </p:sp>
      <p:sp>
        <p:nvSpPr>
          <p:cNvPr id="10" name="AutoShape 12"/>
          <p:cNvSpPr>
            <a:spLocks noChangeArrowheads="1"/>
          </p:cNvSpPr>
          <p:nvPr/>
        </p:nvSpPr>
        <p:spPr bwMode="auto">
          <a:xfrm flipV="1">
            <a:off x="692560" y="3957861"/>
            <a:ext cx="1101725" cy="533400"/>
          </a:xfrm>
          <a:prstGeom prst="wedgeRectCallout">
            <a:avLst>
              <a:gd name="adj1" fmla="val 62968"/>
              <a:gd name="adj2" fmla="val 115773"/>
            </a:avLst>
          </a:prstGeom>
          <a:solidFill>
            <a:srgbClr val="FFC000"/>
          </a:solidFill>
          <a:ln w="12700">
            <a:solidFill>
              <a:schemeClr val="tx1"/>
            </a:solidFill>
            <a:miter lim="800000"/>
            <a:headEnd type="none" w="sm" len="sm"/>
            <a:tailEnd type="none" w="sm" len="sm"/>
          </a:ln>
          <a:effectLst/>
        </p:spPr>
        <p:txBody>
          <a:bodyPr rot="10800000" wrap="none" anchor="ctr"/>
          <a:lstStyle/>
          <a:p>
            <a:pPr algn="ctr" eaLnBrk="0" hangingPunct="0">
              <a:lnSpc>
                <a:spcPct val="85000"/>
              </a:lnSpc>
            </a:pPr>
            <a:r>
              <a:rPr lang="en-US" sz="1600" dirty="0" smtClean="0">
                <a:solidFill>
                  <a:schemeClr val="bg2"/>
                </a:solidFill>
                <a:latin typeface="Calibri" pitchFamily="34" charset="0"/>
              </a:rPr>
              <a:t>Old </a:t>
            </a:r>
            <a:r>
              <a:rPr lang="en-US" sz="1600" dirty="0">
                <a:solidFill>
                  <a:schemeClr val="bg2"/>
                </a:solidFill>
                <a:latin typeface="Calibri" pitchFamily="34" charset="0"/>
              </a:rPr>
              <a:t>- not</a:t>
            </a:r>
          </a:p>
          <a:p>
            <a:pPr algn="ctr" eaLnBrk="0" hangingPunct="0">
              <a:lnSpc>
                <a:spcPct val="85000"/>
              </a:lnSpc>
            </a:pPr>
            <a:r>
              <a:rPr lang="en-US" sz="1600" dirty="0">
                <a:solidFill>
                  <a:schemeClr val="bg2"/>
                </a:solidFill>
                <a:latin typeface="Calibri" pitchFamily="34" charset="0"/>
              </a:rPr>
              <a:t>backed up</a:t>
            </a:r>
          </a:p>
        </p:txBody>
      </p:sp>
      <p:sp>
        <p:nvSpPr>
          <p:cNvPr id="11" name="Text Box 13"/>
          <p:cNvSpPr txBox="1">
            <a:spLocks noChangeArrowheads="1"/>
          </p:cNvSpPr>
          <p:nvPr/>
        </p:nvSpPr>
        <p:spPr bwMode="auto">
          <a:xfrm>
            <a:off x="1110588" y="3065882"/>
            <a:ext cx="710451" cy="369332"/>
          </a:xfrm>
          <a:prstGeom prst="rect">
            <a:avLst/>
          </a:prstGeom>
          <a:noFill/>
          <a:ln w="12700">
            <a:noFill/>
            <a:miter lim="800000"/>
            <a:headEnd type="none" w="sm" len="sm"/>
            <a:tailEnd type="none" w="sm" len="sm"/>
          </a:ln>
          <a:effectLst/>
        </p:spPr>
        <p:txBody>
          <a:bodyPr wrap="none" anchor="ctr">
            <a:spAutoFit/>
          </a:bodyPr>
          <a:lstStyle/>
          <a:p>
            <a:pPr algn="ctr" eaLnBrk="0" hangingPunct="0">
              <a:lnSpc>
                <a:spcPct val="100000"/>
              </a:lnSpc>
            </a:pPr>
            <a:r>
              <a:rPr lang="en-US" sz="1800" dirty="0" smtClean="0">
                <a:solidFill>
                  <a:schemeClr val="tx1"/>
                </a:solidFill>
                <a:effectLst>
                  <a:outerShdw blurRad="38100" dist="38100" dir="2700000" algn="tl">
                    <a:srgbClr val="000000"/>
                  </a:outerShdw>
                </a:effectLst>
                <a:latin typeface="Calibri" pitchFamily="34" charset="0"/>
              </a:rPr>
              <a:t> Time</a:t>
            </a:r>
            <a:endParaRPr lang="en-US" sz="1800" dirty="0">
              <a:solidFill>
                <a:schemeClr val="tx1"/>
              </a:solidFill>
              <a:effectLst>
                <a:outerShdw blurRad="38100" dist="38100" dir="2700000" algn="tl">
                  <a:srgbClr val="000000"/>
                </a:outerShdw>
              </a:effectLst>
              <a:latin typeface="Calibri" pitchFamily="34" charset="0"/>
            </a:endParaRPr>
          </a:p>
        </p:txBody>
      </p:sp>
      <p:sp>
        <p:nvSpPr>
          <p:cNvPr id="12" name="Line 14"/>
          <p:cNvSpPr>
            <a:spLocks noChangeShapeType="1"/>
          </p:cNvSpPr>
          <p:nvPr/>
        </p:nvSpPr>
        <p:spPr bwMode="auto">
          <a:xfrm>
            <a:off x="484483" y="3262732"/>
            <a:ext cx="714375" cy="0"/>
          </a:xfrm>
          <a:prstGeom prst="line">
            <a:avLst/>
          </a:prstGeom>
          <a:noFill/>
          <a:ln w="38100">
            <a:solidFill>
              <a:schemeClr val="tx1"/>
            </a:solidFill>
            <a:round/>
            <a:headEnd type="none" w="sm" len="sm"/>
            <a:tailEnd type="none" w="sm" len="sm"/>
          </a:ln>
          <a:effectLst/>
        </p:spPr>
        <p:txBody>
          <a:bodyPr wrap="none" anchor="ctr"/>
          <a:lstStyle/>
          <a:p>
            <a:endParaRPr lang="en-US"/>
          </a:p>
        </p:txBody>
      </p:sp>
      <p:sp>
        <p:nvSpPr>
          <p:cNvPr id="13" name="AutoShape 15"/>
          <p:cNvSpPr>
            <a:spLocks noChangeArrowheads="1"/>
          </p:cNvSpPr>
          <p:nvPr/>
        </p:nvSpPr>
        <p:spPr bwMode="auto">
          <a:xfrm>
            <a:off x="7316461" y="4053913"/>
            <a:ext cx="1101725" cy="533400"/>
          </a:xfrm>
          <a:prstGeom prst="wedgeRectCallout">
            <a:avLst>
              <a:gd name="adj1" fmla="val -53602"/>
              <a:gd name="adj2" fmla="val -127083"/>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pPr>
            <a:r>
              <a:rPr lang="en-US" sz="1600" dirty="0" smtClean="0">
                <a:solidFill>
                  <a:schemeClr val="bg2"/>
                </a:solidFill>
                <a:latin typeface="Calibri" pitchFamily="34" charset="0"/>
              </a:rPr>
              <a:t>After </a:t>
            </a:r>
            <a:r>
              <a:rPr lang="en-US" sz="1600" dirty="0">
                <a:solidFill>
                  <a:schemeClr val="bg2"/>
                </a:solidFill>
                <a:latin typeface="Calibri" pitchFamily="34" charset="0"/>
              </a:rPr>
              <a:t>data</a:t>
            </a:r>
          </a:p>
          <a:p>
            <a:pPr algn="ctr" eaLnBrk="0" hangingPunct="0">
              <a:lnSpc>
                <a:spcPct val="85000"/>
              </a:lnSpc>
            </a:pPr>
            <a:r>
              <a:rPr lang="en-US" sz="1600" dirty="0">
                <a:solidFill>
                  <a:schemeClr val="bg2"/>
                </a:solidFill>
                <a:latin typeface="Calibri" pitchFamily="34" charset="0"/>
              </a:rPr>
              <a:t>written</a:t>
            </a:r>
          </a:p>
        </p:txBody>
      </p:sp>
      <p:sp>
        <p:nvSpPr>
          <p:cNvPr id="14" name="AutoShape 16"/>
          <p:cNvSpPr>
            <a:spLocks noChangeArrowheads="1"/>
          </p:cNvSpPr>
          <p:nvPr/>
        </p:nvSpPr>
        <p:spPr bwMode="auto">
          <a:xfrm>
            <a:off x="4213520" y="4151555"/>
            <a:ext cx="1193800" cy="533400"/>
          </a:xfrm>
          <a:prstGeom prst="wedgeRectCallout">
            <a:avLst>
              <a:gd name="adj1" fmla="val -15028"/>
              <a:gd name="adj2" fmla="val -127380"/>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pPr>
            <a:r>
              <a:rPr lang="en-US" sz="1600" dirty="0" smtClean="0">
                <a:solidFill>
                  <a:schemeClr val="bg2"/>
                </a:solidFill>
                <a:latin typeface="Calibri" pitchFamily="34" charset="0"/>
              </a:rPr>
              <a:t>During </a:t>
            </a:r>
            <a:r>
              <a:rPr lang="en-US" sz="1600" dirty="0">
                <a:solidFill>
                  <a:schemeClr val="bg2"/>
                </a:solidFill>
                <a:latin typeface="Calibri" pitchFamily="34" charset="0"/>
              </a:rPr>
              <a:t>data</a:t>
            </a:r>
          </a:p>
          <a:p>
            <a:pPr algn="ctr" eaLnBrk="0" hangingPunct="0">
              <a:lnSpc>
                <a:spcPct val="85000"/>
              </a:lnSpc>
            </a:pPr>
            <a:r>
              <a:rPr lang="en-US" sz="1600" dirty="0">
                <a:solidFill>
                  <a:schemeClr val="bg2"/>
                </a:solidFill>
                <a:latin typeface="Calibri" pitchFamily="34" charset="0"/>
              </a:rPr>
              <a:t>backup</a:t>
            </a:r>
          </a:p>
        </p:txBody>
      </p:sp>
      <p:sp>
        <p:nvSpPr>
          <p:cNvPr id="15" name="Line 17"/>
          <p:cNvSpPr>
            <a:spLocks noChangeShapeType="1"/>
          </p:cNvSpPr>
          <p:nvPr/>
        </p:nvSpPr>
        <p:spPr bwMode="auto">
          <a:xfrm>
            <a:off x="2541883" y="3723107"/>
            <a:ext cx="258762" cy="160337"/>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6" name="Line 18"/>
          <p:cNvSpPr>
            <a:spLocks noChangeShapeType="1"/>
          </p:cNvSpPr>
          <p:nvPr/>
        </p:nvSpPr>
        <p:spPr bwMode="auto">
          <a:xfrm>
            <a:off x="6945608" y="2473744"/>
            <a:ext cx="12700" cy="963613"/>
          </a:xfrm>
          <a:prstGeom prst="line">
            <a:avLst/>
          </a:prstGeom>
          <a:noFill/>
          <a:ln w="19050">
            <a:solidFill>
              <a:schemeClr val="tx1"/>
            </a:solidFill>
            <a:prstDash val="dash"/>
            <a:round/>
            <a:headEnd type="none" w="sm" len="sm"/>
            <a:tailEnd type="none" w="sm" len="sm"/>
          </a:ln>
          <a:effectLst/>
        </p:spPr>
        <p:txBody>
          <a:bodyPr wrap="none" anchor="ctr"/>
          <a:lstStyle/>
          <a:p>
            <a:endParaRPr lang="en-US"/>
          </a:p>
        </p:txBody>
      </p:sp>
      <p:sp>
        <p:nvSpPr>
          <p:cNvPr id="17" name="Line 19"/>
          <p:cNvSpPr>
            <a:spLocks noChangeShapeType="1"/>
          </p:cNvSpPr>
          <p:nvPr/>
        </p:nvSpPr>
        <p:spPr bwMode="auto">
          <a:xfrm>
            <a:off x="2543470" y="2467394"/>
            <a:ext cx="12700" cy="963613"/>
          </a:xfrm>
          <a:prstGeom prst="line">
            <a:avLst/>
          </a:prstGeom>
          <a:noFill/>
          <a:ln w="19050">
            <a:solidFill>
              <a:schemeClr val="tx1"/>
            </a:solidFill>
            <a:prstDash val="dash"/>
            <a:round/>
            <a:headEnd type="none" w="sm" len="sm"/>
            <a:tailEnd type="none" w="sm" len="sm"/>
          </a:ln>
          <a:effectLst/>
        </p:spPr>
        <p:txBody>
          <a:bodyPr wrap="none" anchor="ctr"/>
          <a:lstStyle/>
          <a:p>
            <a:endParaRPr lang="en-US"/>
          </a:p>
        </p:txBody>
      </p:sp>
      <p:sp>
        <p:nvSpPr>
          <p:cNvPr id="18" name="Rectangle 20"/>
          <p:cNvSpPr>
            <a:spLocks noChangeArrowheads="1"/>
          </p:cNvSpPr>
          <p:nvPr/>
        </p:nvSpPr>
        <p:spPr bwMode="auto">
          <a:xfrm>
            <a:off x="2546645" y="2453107"/>
            <a:ext cx="4400550" cy="290512"/>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Inconsistent set of pages backed up</a:t>
            </a:r>
            <a:endParaRPr lang="en-US" sz="1600" dirty="0">
              <a:solidFill>
                <a:schemeClr val="bg2"/>
              </a:solidFill>
              <a:latin typeface="Calibri" pitchFamily="34" charset="0"/>
            </a:endParaRPr>
          </a:p>
        </p:txBody>
      </p:sp>
      <p:sp>
        <p:nvSpPr>
          <p:cNvPr id="19" name="Text Box 21"/>
          <p:cNvSpPr txBox="1">
            <a:spLocks noChangeArrowheads="1"/>
          </p:cNvSpPr>
          <p:nvPr/>
        </p:nvSpPr>
        <p:spPr bwMode="auto">
          <a:xfrm>
            <a:off x="5085629" y="2773554"/>
            <a:ext cx="1510606" cy="400110"/>
          </a:xfrm>
          <a:prstGeom prst="rect">
            <a:avLst/>
          </a:prstGeom>
          <a:noFill/>
          <a:ln w="9525">
            <a:noFill/>
            <a:miter lim="800000"/>
            <a:headEnd/>
            <a:tailEnd/>
          </a:ln>
          <a:effectLst/>
        </p:spPr>
        <p:txBody>
          <a:bodyPr wrap="none">
            <a:spAutoFit/>
          </a:bodyPr>
          <a:lstStyle/>
          <a:p>
            <a:pPr>
              <a:lnSpc>
                <a:spcPct val="100000"/>
              </a:lnSpc>
            </a:pPr>
            <a:r>
              <a:rPr lang="en-US" sz="2000" i="1" dirty="0" smtClean="0">
                <a:solidFill>
                  <a:schemeClr val="tx1"/>
                </a:solidFill>
                <a:latin typeface="Arial" charset="0"/>
              </a:rPr>
              <a:t>Begin Tran</a:t>
            </a:r>
            <a:endParaRPr lang="en-US" sz="2000" i="1" dirty="0">
              <a:solidFill>
                <a:schemeClr val="tx1"/>
              </a:solidFill>
              <a:latin typeface="Arial" charset="0"/>
            </a:endParaRPr>
          </a:p>
        </p:txBody>
      </p:sp>
      <p:cxnSp>
        <p:nvCxnSpPr>
          <p:cNvPr id="23" name="Straight Connector 22"/>
          <p:cNvCxnSpPr/>
          <p:nvPr/>
        </p:nvCxnSpPr>
        <p:spPr bwMode="auto">
          <a:xfrm rot="5400000" flipH="1" flipV="1">
            <a:off x="6763733" y="3756575"/>
            <a:ext cx="207389" cy="141402"/>
          </a:xfrm>
          <a:prstGeom prst="line">
            <a:avLst/>
          </a:prstGeom>
          <a:noFill/>
          <a:ln w="9525" cap="flat" cmpd="sng" algn="ctr">
            <a:solidFill>
              <a:schemeClr val="tx1"/>
            </a:solidFill>
            <a:prstDash val="solid"/>
            <a:round/>
            <a:headEnd type="none" w="med" len="med"/>
            <a:tailEnd type="none" w="med" len="med"/>
          </a:ln>
          <a:effectLst/>
        </p:spPr>
      </p:cxnSp>
      <p:cxnSp>
        <p:nvCxnSpPr>
          <p:cNvPr id="25" name="Straight Arrow Connector 24"/>
          <p:cNvCxnSpPr/>
          <p:nvPr/>
        </p:nvCxnSpPr>
        <p:spPr bwMode="auto">
          <a:xfrm rot="16200000" flipH="1">
            <a:off x="6169843" y="3190966"/>
            <a:ext cx="282804" cy="179109"/>
          </a:xfrm>
          <a:prstGeom prst="straightConnector1">
            <a:avLst/>
          </a:prstGeom>
          <a:noFill/>
          <a:ln w="25400" cap="flat" cmpd="sng" algn="ctr">
            <a:solidFill>
              <a:schemeClr val="tx1"/>
            </a:solidFill>
            <a:prstDash val="solid"/>
            <a:round/>
            <a:headEnd type="none" w="med" len="med"/>
            <a:tailEnd type="arrow"/>
          </a:ln>
          <a:effectLst/>
        </p:spPr>
      </p:cxnSp>
      <p:cxnSp>
        <p:nvCxnSpPr>
          <p:cNvPr id="46" name="Straight Arrow Connector 45"/>
          <p:cNvCxnSpPr>
            <a:endCxn id="9" idx="0"/>
          </p:cNvCxnSpPr>
          <p:nvPr/>
        </p:nvCxnSpPr>
        <p:spPr bwMode="auto">
          <a:xfrm rot="10800000" flipV="1">
            <a:off x="7371058" y="3120265"/>
            <a:ext cx="321214" cy="309154"/>
          </a:xfrm>
          <a:prstGeom prst="straightConnector1">
            <a:avLst/>
          </a:prstGeom>
          <a:noFill/>
          <a:ln w="25400" cap="flat" cmpd="sng" algn="ctr">
            <a:solidFill>
              <a:schemeClr val="tx1"/>
            </a:solidFill>
            <a:prstDash val="solid"/>
            <a:round/>
            <a:headEnd type="none" w="med" len="med"/>
            <a:tailEnd type="arrow"/>
          </a:ln>
          <a:effectLst/>
        </p:spPr>
      </p:cxnSp>
      <p:sp>
        <p:nvSpPr>
          <p:cNvPr id="51" name="Freeform 50"/>
          <p:cNvSpPr/>
          <p:nvPr/>
        </p:nvSpPr>
        <p:spPr bwMode="auto">
          <a:xfrm>
            <a:off x="6419654" y="3109267"/>
            <a:ext cx="952107" cy="312656"/>
          </a:xfrm>
          <a:custGeom>
            <a:avLst/>
            <a:gdLst>
              <a:gd name="connsiteX0" fmla="*/ 952107 w 952107"/>
              <a:gd name="connsiteY0" fmla="*/ 312656 h 312656"/>
              <a:gd name="connsiteX1" fmla="*/ 471340 w 952107"/>
              <a:gd name="connsiteY1" fmla="*/ 1571 h 312656"/>
              <a:gd name="connsiteX2" fmla="*/ 0 w 952107"/>
              <a:gd name="connsiteY2" fmla="*/ 303229 h 312656"/>
            </a:gdLst>
            <a:ahLst/>
            <a:cxnLst>
              <a:cxn ang="0">
                <a:pos x="connsiteX0" y="connsiteY0"/>
              </a:cxn>
              <a:cxn ang="0">
                <a:pos x="connsiteX1" y="connsiteY1"/>
              </a:cxn>
              <a:cxn ang="0">
                <a:pos x="connsiteX2" y="connsiteY2"/>
              </a:cxn>
            </a:cxnLst>
            <a:rect l="l" t="t" r="r" b="b"/>
            <a:pathLst>
              <a:path w="952107" h="312656">
                <a:moveTo>
                  <a:pt x="952107" y="312656"/>
                </a:moveTo>
                <a:cubicBezTo>
                  <a:pt x="791065" y="157899"/>
                  <a:pt x="630024" y="3142"/>
                  <a:pt x="471340" y="1571"/>
                </a:cubicBezTo>
                <a:cubicBezTo>
                  <a:pt x="312656" y="0"/>
                  <a:pt x="156328" y="151614"/>
                  <a:pt x="0" y="303229"/>
                </a:cubicBezTo>
              </a:path>
            </a:pathLst>
          </a:custGeom>
          <a:noFill/>
          <a:ln w="254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
        <p:nvSpPr>
          <p:cNvPr id="26" name="Text Box 21"/>
          <p:cNvSpPr txBox="1">
            <a:spLocks noChangeArrowheads="1"/>
          </p:cNvSpPr>
          <p:nvPr/>
        </p:nvSpPr>
        <p:spPr bwMode="auto">
          <a:xfrm>
            <a:off x="7224200" y="2152385"/>
            <a:ext cx="1794081" cy="1015663"/>
          </a:xfrm>
          <a:prstGeom prst="rect">
            <a:avLst/>
          </a:prstGeom>
          <a:noFill/>
          <a:ln w="9525">
            <a:noFill/>
            <a:miter lim="800000"/>
            <a:headEnd/>
            <a:tailEnd/>
          </a:ln>
          <a:effectLst/>
        </p:spPr>
        <p:txBody>
          <a:bodyPr wrap="none">
            <a:spAutoFit/>
          </a:bodyPr>
          <a:lstStyle/>
          <a:p>
            <a:pPr>
              <a:lnSpc>
                <a:spcPct val="100000"/>
              </a:lnSpc>
            </a:pPr>
            <a:r>
              <a:rPr lang="en-US" sz="2000" i="1" dirty="0" smtClean="0">
                <a:solidFill>
                  <a:schemeClr val="tx1"/>
                </a:solidFill>
                <a:latin typeface="Arial" charset="0"/>
              </a:rPr>
              <a:t>End of</a:t>
            </a:r>
          </a:p>
          <a:p>
            <a:pPr>
              <a:lnSpc>
                <a:spcPct val="100000"/>
              </a:lnSpc>
            </a:pPr>
            <a:r>
              <a:rPr lang="en-US" sz="2000" i="1" dirty="0" smtClean="0">
                <a:solidFill>
                  <a:schemeClr val="tx1"/>
                </a:solidFill>
                <a:latin typeface="Arial" charset="0"/>
              </a:rPr>
              <a:t>uncommitted</a:t>
            </a:r>
          </a:p>
          <a:p>
            <a:pPr>
              <a:lnSpc>
                <a:spcPct val="100000"/>
              </a:lnSpc>
            </a:pPr>
            <a:r>
              <a:rPr lang="en-US" sz="2000" i="1" dirty="0" smtClean="0">
                <a:solidFill>
                  <a:schemeClr val="tx1"/>
                </a:solidFill>
                <a:latin typeface="Arial" charset="0"/>
              </a:rPr>
              <a:t>transaction</a:t>
            </a:r>
            <a:endParaRPr lang="en-US" sz="2000" i="1" dirty="0">
              <a:solidFill>
                <a:schemeClr val="tx1"/>
              </a:solidFill>
              <a:latin typeface="Arial" charset="0"/>
            </a:endParaRPr>
          </a:p>
        </p:txBody>
      </p:sp>
      <p:sp>
        <p:nvSpPr>
          <p:cNvPr id="27" name="Rectangle 26"/>
          <p:cNvSpPr/>
          <p:nvPr/>
        </p:nvSpPr>
        <p:spPr bwMode="auto">
          <a:xfrm>
            <a:off x="6251028" y="1048407"/>
            <a:ext cx="1568669" cy="369332"/>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2000" b="1" i="0" u="none" strike="noStrike" cap="none" normalizeH="0" baseline="0" dirty="0" smtClean="0">
                <a:ln>
                  <a:noFill/>
                </a:ln>
                <a:solidFill>
                  <a:schemeClr val="bg2"/>
                </a:solidFill>
                <a:effectLst/>
                <a:latin typeface="Calibri" pitchFamily="34" charset="0"/>
                <a:cs typeface="Calibri" pitchFamily="34" charset="0"/>
              </a:rPr>
              <a:t>Undo File</a:t>
            </a:r>
          </a:p>
        </p:txBody>
      </p:sp>
      <p:cxnSp>
        <p:nvCxnSpPr>
          <p:cNvPr id="29" name="Straight Arrow Connector 28"/>
          <p:cNvCxnSpPr>
            <a:stCxn id="51" idx="0"/>
          </p:cNvCxnSpPr>
          <p:nvPr/>
        </p:nvCxnSpPr>
        <p:spPr bwMode="auto">
          <a:xfrm flipH="1" flipV="1">
            <a:off x="7031421" y="1450428"/>
            <a:ext cx="340340" cy="1971495"/>
          </a:xfrm>
          <a:prstGeom prst="straightConnector1">
            <a:avLst/>
          </a:prstGeom>
          <a:noFill/>
          <a:ln w="22225" cap="flat" cmpd="sng" algn="ctr">
            <a:solidFill>
              <a:srgbClr val="FF0000"/>
            </a:solidFill>
            <a:prstDash val="solid"/>
            <a:round/>
            <a:headEnd type="none" w="med" len="med"/>
            <a:tailEnd type="arrow"/>
          </a:ln>
          <a:effectLst/>
        </p:spPr>
      </p:cxnSp>
      <p:sp>
        <p:nvSpPr>
          <p:cNvPr id="2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Rectangle 2"/>
          <p:cNvSpPr>
            <a:spLocks noGrp="1" noChangeAspect="1" noChangeArrowheads="1"/>
          </p:cNvSpPr>
          <p:nvPr>
            <p:ph type="title"/>
          </p:nvPr>
        </p:nvSpPr>
        <p:spPr>
          <a:xfrm>
            <a:off x="227013" y="228600"/>
            <a:ext cx="8683625" cy="1089529"/>
          </a:xfrm>
        </p:spPr>
        <p:txBody>
          <a:bodyPr/>
          <a:lstStyle/>
          <a:p>
            <a:r>
              <a:rPr lang="en-US" dirty="0" smtClean="0"/>
              <a:t>Recovery Completion State</a:t>
            </a:r>
            <a:br>
              <a:rPr lang="en-US" dirty="0" smtClean="0"/>
            </a:br>
            <a:r>
              <a:rPr lang="en-US" sz="2800" dirty="0" smtClean="0">
                <a:solidFill>
                  <a:schemeClr val="accent1"/>
                </a:solidFill>
              </a:rPr>
              <a:t>Summary of Important Points</a:t>
            </a:r>
            <a:endParaRPr lang="en-US" dirty="0">
              <a:solidFill>
                <a:schemeClr val="accent1"/>
              </a:solidFill>
            </a:endParaRPr>
          </a:p>
        </p:txBody>
      </p:sp>
      <p:sp>
        <p:nvSpPr>
          <p:cNvPr id="719875" name="Rectangle 3"/>
          <p:cNvSpPr>
            <a:spLocks noGrp="1" noChangeAspect="1" noChangeArrowheads="1"/>
          </p:cNvSpPr>
          <p:nvPr>
            <p:ph type="body" idx="1"/>
          </p:nvPr>
        </p:nvSpPr>
        <p:spPr/>
        <p:txBody>
          <a:bodyPr/>
          <a:lstStyle/>
          <a:p>
            <a:r>
              <a:rPr lang="en-US" sz="2400" dirty="0" smtClean="0">
                <a:latin typeface="Courier New" pitchFamily="49" charset="0"/>
                <a:cs typeface="Courier New" pitchFamily="49" charset="0"/>
              </a:rPr>
              <a:t>RECOVERY</a:t>
            </a:r>
            <a:r>
              <a:rPr lang="en-US" sz="2400" dirty="0" smtClean="0"/>
              <a:t> is the default</a:t>
            </a:r>
          </a:p>
          <a:p>
            <a:r>
              <a:rPr lang="en-US" sz="2400" dirty="0" smtClean="0"/>
              <a:t>Use </a:t>
            </a:r>
            <a:r>
              <a:rPr lang="en-US" sz="2400" dirty="0" smtClean="0">
                <a:latin typeface="Courier New" pitchFamily="49" charset="0"/>
                <a:cs typeface="Courier New" pitchFamily="49" charset="0"/>
              </a:rPr>
              <a:t>NORECOVERY</a:t>
            </a:r>
            <a:r>
              <a:rPr lang="en-US" sz="2400" dirty="0" smtClean="0"/>
              <a:t> for safety and make it your default for all restore operations in the restore sequence</a:t>
            </a:r>
          </a:p>
          <a:p>
            <a:pPr lvl="1"/>
            <a:r>
              <a:rPr lang="en-US" sz="2000" dirty="0" smtClean="0"/>
              <a:t>If you make a mistake, you’re back to square-one</a:t>
            </a:r>
          </a:p>
          <a:p>
            <a:pPr lvl="1"/>
            <a:r>
              <a:rPr lang="en-US" sz="2000" dirty="0" smtClean="0"/>
              <a:t>Required when setting up database mirroring or log shipping on the initial restore of the full database backup </a:t>
            </a:r>
          </a:p>
          <a:p>
            <a:r>
              <a:rPr lang="en-US" sz="2400" dirty="0" smtClean="0"/>
              <a:t>Use </a:t>
            </a:r>
            <a:r>
              <a:rPr lang="en-US" sz="2400" dirty="0" smtClean="0">
                <a:latin typeface="Courier New" pitchFamily="49" charset="0"/>
                <a:cs typeface="Courier New" pitchFamily="49" charset="0"/>
              </a:rPr>
              <a:t>RESTORE DATABASE … WITH RECOVERY</a:t>
            </a:r>
            <a:r>
              <a:rPr lang="en-US" sz="2400" dirty="0" smtClean="0"/>
              <a:t> to complete the restore sequence</a:t>
            </a:r>
          </a:p>
          <a:p>
            <a:r>
              <a:rPr lang="en-US" sz="2400" dirty="0" smtClean="0">
                <a:latin typeface="Courier New" pitchFamily="49" charset="0"/>
                <a:cs typeface="Courier New" pitchFamily="49" charset="0"/>
              </a:rPr>
              <a:t>STANDBY</a:t>
            </a:r>
            <a:r>
              <a:rPr lang="en-US" sz="2400" dirty="0" smtClean="0"/>
              <a:t> uses the UNDO file to save info from transactions that are pending at the end of the restore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30" name="Rectangle 6"/>
          <p:cNvSpPr>
            <a:spLocks noGrp="1" noChangeAspect="1" noChangeArrowheads="1"/>
          </p:cNvSpPr>
          <p:nvPr>
            <p:ph type="title"/>
          </p:nvPr>
        </p:nvSpPr>
        <p:spPr/>
        <p:txBody>
          <a:bodyPr/>
          <a:lstStyle/>
          <a:p>
            <a:r>
              <a:rPr lang="en-US" dirty="0" smtClean="0"/>
              <a:t>Restoring an Entire Database to a Point in Time</a:t>
            </a:r>
            <a:endParaRPr lang="en-US" dirty="0"/>
          </a:p>
        </p:txBody>
      </p:sp>
      <p:sp>
        <p:nvSpPr>
          <p:cNvPr id="538631" name="Rectangle 7"/>
          <p:cNvSpPr>
            <a:spLocks noGrp="1" noChangeAspect="1" noChangeArrowheads="1"/>
          </p:cNvSpPr>
          <p:nvPr>
            <p:ph type="body" idx="1"/>
          </p:nvPr>
        </p:nvSpPr>
        <p:spPr/>
        <p:txBody>
          <a:bodyPr/>
          <a:lstStyle/>
          <a:p>
            <a:r>
              <a:rPr lang="en-US" sz="2400" dirty="0" smtClean="0"/>
              <a:t>Common example: restore a database to the state it was in before a user or application error occurred (e.g. dropping a table)</a:t>
            </a:r>
          </a:p>
          <a:p>
            <a:r>
              <a:rPr lang="en-US" sz="2400" dirty="0" smtClean="0"/>
              <a:t>Start with most recent full backup and proceed with smallest set of backups to the desired point</a:t>
            </a:r>
          </a:p>
          <a:p>
            <a:r>
              <a:rPr lang="en-US" sz="2400" dirty="0" smtClean="0"/>
              <a:t>Best practice is to use </a:t>
            </a:r>
            <a:r>
              <a:rPr lang="en-US" sz="2400" dirty="0" smtClean="0">
                <a:latin typeface="Courier New" pitchFamily="49" charset="0"/>
                <a:cs typeface="Courier New" pitchFamily="49" charset="0"/>
              </a:rPr>
              <a:t>WITH STOPAT</a:t>
            </a:r>
            <a:r>
              <a:rPr lang="en-US" sz="2400" dirty="0" smtClean="0">
                <a:cs typeface="Courier New" pitchFamily="49" charset="0"/>
              </a:rPr>
              <a:t> on all operations in the restore sequence</a:t>
            </a:r>
            <a:endParaRPr lang="en-US" sz="2400" dirty="0" smtClean="0"/>
          </a:p>
          <a:p>
            <a:pPr lvl="1"/>
            <a:r>
              <a:rPr lang="en-US" sz="2000" dirty="0" smtClean="0"/>
              <a:t>Date and time specific, or </a:t>
            </a:r>
          </a:p>
          <a:p>
            <a:pPr lvl="1"/>
            <a:r>
              <a:rPr lang="en-US" sz="2000" dirty="0" smtClean="0"/>
              <a:t>Transaction name (i.e. marked transaction)</a:t>
            </a:r>
          </a:p>
          <a:p>
            <a:pPr lvl="1"/>
            <a:r>
              <a:rPr lang="en-US" sz="2000" dirty="0" err="1" smtClean="0"/>
              <a:t>LSN</a:t>
            </a:r>
            <a:endParaRPr lang="en-US" sz="2000" dirty="0" smtClean="0"/>
          </a:p>
          <a:p>
            <a:pPr lvl="1"/>
            <a:r>
              <a:rPr lang="en-US" sz="2000" dirty="0" smtClean="0"/>
              <a:t>Demo on Friday</a:t>
            </a:r>
          </a:p>
          <a:p>
            <a:pPr lvl="1"/>
            <a:endParaRPr lang="en-US" sz="2000" dirty="0" smtClean="0"/>
          </a:p>
          <a:p>
            <a:r>
              <a:rPr lang="en-US" sz="2400" dirty="0" smtClean="0"/>
              <a:t>Note: All work after the stop point is lost</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1311128"/>
          </a:xfrm>
        </p:spPr>
        <p:txBody>
          <a:bodyPr/>
          <a:lstStyle/>
          <a:p>
            <a:pPr eaLnBrk="1" hangingPunct="1">
              <a:defRPr/>
            </a:pPr>
            <a:r>
              <a:rPr lang="en-GB" dirty="0" smtClean="0"/>
              <a:t>Recovery options on RESTORE and point-in-time recovery</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69" name="Rectangle 21"/>
          <p:cNvSpPr>
            <a:spLocks noGrp="1" noChangeAspect="1" noChangeArrowheads="1"/>
          </p:cNvSpPr>
          <p:nvPr>
            <p:ph type="title"/>
          </p:nvPr>
        </p:nvSpPr>
        <p:spPr/>
        <p:txBody>
          <a:bodyPr/>
          <a:lstStyle/>
          <a:p>
            <a:r>
              <a:rPr lang="en-US" dirty="0" smtClean="0"/>
              <a:t>Continuity of the Log Chain in </a:t>
            </a:r>
            <a:r>
              <a:rPr lang="en-US" dirty="0" err="1" smtClean="0"/>
              <a:t>P.I.T.</a:t>
            </a:r>
            <a:endParaRPr lang="en-US" dirty="0"/>
          </a:p>
        </p:txBody>
      </p:sp>
      <p:sp>
        <p:nvSpPr>
          <p:cNvPr id="539670" name="Rectangle 22"/>
          <p:cNvSpPr>
            <a:spLocks noGrp="1" noChangeAspect="1" noChangeArrowheads="1"/>
          </p:cNvSpPr>
          <p:nvPr>
            <p:ph type="body" idx="1"/>
          </p:nvPr>
        </p:nvSpPr>
        <p:spPr/>
        <p:txBody>
          <a:bodyPr/>
          <a:lstStyle/>
          <a:p>
            <a:r>
              <a:rPr lang="en-US" sz="2400" dirty="0" smtClean="0"/>
              <a:t>Updating a database after point-in-time restore creates a new recovery path</a:t>
            </a:r>
          </a:p>
          <a:p>
            <a:r>
              <a:rPr lang="en-US" sz="2400" dirty="0" smtClean="0"/>
              <a:t>Follow point-in-time restore with a new full backup to avoid having to point-in-time restore again if another disaster occurs</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The log backups taken after the database was recovered are only useful if </a:t>
            </a:r>
            <a:r>
              <a:rPr lang="en-US" sz="2400" u="sng" dirty="0" smtClean="0"/>
              <a:t>exactly</a:t>
            </a:r>
            <a:r>
              <a:rPr lang="en-US" sz="2400" dirty="0" smtClean="0"/>
              <a:t> the same recovery path is followed</a:t>
            </a:r>
          </a:p>
          <a:p>
            <a:pPr lvl="1"/>
            <a:r>
              <a:rPr lang="en-US" sz="2000" dirty="0" smtClean="0"/>
              <a:t>Log backup #3 ends the first recovery path</a:t>
            </a:r>
          </a:p>
          <a:p>
            <a:endParaRPr lang="en-US" sz="2400" dirty="0" smtClean="0"/>
          </a:p>
        </p:txBody>
      </p:sp>
      <p:sp>
        <p:nvSpPr>
          <p:cNvPr id="539652" name="Line 4"/>
          <p:cNvSpPr>
            <a:spLocks noChangeShapeType="1"/>
          </p:cNvSpPr>
          <p:nvPr/>
        </p:nvSpPr>
        <p:spPr bwMode="auto">
          <a:xfrm>
            <a:off x="2773363" y="3657522"/>
            <a:ext cx="5348287" cy="0"/>
          </a:xfrm>
          <a:prstGeom prst="line">
            <a:avLst/>
          </a:prstGeom>
          <a:noFill/>
          <a:ln w="38100">
            <a:solidFill>
              <a:schemeClr val="tx1"/>
            </a:solidFill>
            <a:round/>
            <a:headEnd type="none" w="sm" len="sm"/>
            <a:tailEnd type="triangle" w="med" len="lg"/>
          </a:ln>
          <a:effectLst/>
        </p:spPr>
        <p:txBody>
          <a:bodyPr wrap="none" anchor="ctr"/>
          <a:lstStyle/>
          <a:p>
            <a:endParaRPr lang="en-US">
              <a:latin typeface="Calibri" pitchFamily="34" charset="0"/>
            </a:endParaRPr>
          </a:p>
        </p:txBody>
      </p:sp>
      <p:sp>
        <p:nvSpPr>
          <p:cNvPr id="539653" name="Rectangle 5"/>
          <p:cNvSpPr>
            <a:spLocks noChangeArrowheads="1"/>
          </p:cNvSpPr>
          <p:nvPr/>
        </p:nvSpPr>
        <p:spPr bwMode="auto">
          <a:xfrm>
            <a:off x="3101975" y="4332210"/>
            <a:ext cx="939800" cy="228600"/>
          </a:xfrm>
          <a:prstGeom prst="rect">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a:solidFill>
                  <a:schemeClr val="bg2"/>
                </a:solidFill>
                <a:latin typeface="Calibri" pitchFamily="34" charset="0"/>
              </a:rPr>
              <a:t>Log3</a:t>
            </a:r>
          </a:p>
        </p:txBody>
      </p:sp>
      <p:sp>
        <p:nvSpPr>
          <p:cNvPr id="539654" name="Text Box 6"/>
          <p:cNvSpPr txBox="1">
            <a:spLocks noChangeArrowheads="1"/>
          </p:cNvSpPr>
          <p:nvPr/>
        </p:nvSpPr>
        <p:spPr bwMode="auto">
          <a:xfrm>
            <a:off x="2106613" y="3460672"/>
            <a:ext cx="657552" cy="369332"/>
          </a:xfrm>
          <a:prstGeom prst="rect">
            <a:avLst/>
          </a:prstGeom>
          <a:noFill/>
          <a:ln w="12700">
            <a:noFill/>
            <a:miter lim="800000"/>
            <a:headEnd type="none" w="sm" len="sm"/>
            <a:tailEnd type="none" w="sm" len="sm"/>
          </a:ln>
          <a:effectLst/>
        </p:spPr>
        <p:txBody>
          <a:bodyPr wrap="none" anchor="ctr">
            <a:spAutoFit/>
          </a:bodyPr>
          <a:lstStyle/>
          <a:p>
            <a:pPr algn="ctr" eaLnBrk="0" hangingPunct="0">
              <a:lnSpc>
                <a:spcPct val="100000"/>
              </a:lnSpc>
            </a:pPr>
            <a:r>
              <a:rPr lang="en-US" sz="1800">
                <a:solidFill>
                  <a:schemeClr val="tx1"/>
                </a:solidFill>
                <a:effectLst>
                  <a:outerShdw blurRad="38100" dist="38100" dir="2700000" algn="tl">
                    <a:srgbClr val="000000"/>
                  </a:outerShdw>
                </a:effectLst>
                <a:latin typeface="Calibri" pitchFamily="34" charset="0"/>
              </a:rPr>
              <a:t>Time</a:t>
            </a:r>
          </a:p>
        </p:txBody>
      </p:sp>
      <p:sp>
        <p:nvSpPr>
          <p:cNvPr id="539655" name="Line 7"/>
          <p:cNvSpPr>
            <a:spLocks noChangeShapeType="1"/>
          </p:cNvSpPr>
          <p:nvPr/>
        </p:nvSpPr>
        <p:spPr bwMode="auto">
          <a:xfrm flipV="1">
            <a:off x="733425" y="3657522"/>
            <a:ext cx="1444625" cy="3175"/>
          </a:xfrm>
          <a:prstGeom prst="line">
            <a:avLst/>
          </a:prstGeom>
          <a:noFill/>
          <a:ln w="38100">
            <a:solidFill>
              <a:schemeClr val="tx1"/>
            </a:solidFill>
            <a:round/>
            <a:headEnd type="none" w="sm" len="sm"/>
            <a:tailEnd type="none" w="sm" len="sm"/>
          </a:ln>
          <a:effectLst/>
        </p:spPr>
        <p:txBody>
          <a:bodyPr wrap="none" anchor="ctr"/>
          <a:lstStyle/>
          <a:p>
            <a:endParaRPr lang="en-US">
              <a:latin typeface="Calibri" pitchFamily="34" charset="0"/>
            </a:endParaRPr>
          </a:p>
        </p:txBody>
      </p:sp>
      <p:sp>
        <p:nvSpPr>
          <p:cNvPr id="539656" name="Rectangle 8"/>
          <p:cNvSpPr>
            <a:spLocks noChangeArrowheads="1"/>
          </p:cNvSpPr>
          <p:nvPr/>
        </p:nvSpPr>
        <p:spPr bwMode="auto">
          <a:xfrm>
            <a:off x="4441825" y="4784647"/>
            <a:ext cx="1219200" cy="228600"/>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Log4</a:t>
            </a:r>
            <a:endParaRPr lang="en-US" sz="1600" dirty="0">
              <a:solidFill>
                <a:schemeClr val="bg2"/>
              </a:solidFill>
              <a:latin typeface="Calibri" pitchFamily="34" charset="0"/>
            </a:endParaRPr>
          </a:p>
        </p:txBody>
      </p:sp>
      <p:sp>
        <p:nvSpPr>
          <p:cNvPr id="539657" name="Rectangle 9"/>
          <p:cNvSpPr>
            <a:spLocks noChangeArrowheads="1"/>
          </p:cNvSpPr>
          <p:nvPr/>
        </p:nvSpPr>
        <p:spPr bwMode="auto">
          <a:xfrm>
            <a:off x="5661025" y="4784647"/>
            <a:ext cx="1219200" cy="228600"/>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Log5</a:t>
            </a:r>
            <a:endParaRPr lang="en-US" sz="1600" dirty="0">
              <a:solidFill>
                <a:schemeClr val="bg2"/>
              </a:solidFill>
              <a:latin typeface="Calibri" pitchFamily="34" charset="0"/>
            </a:endParaRPr>
          </a:p>
        </p:txBody>
      </p:sp>
      <p:sp>
        <p:nvSpPr>
          <p:cNvPr id="539658" name="Rectangle 10"/>
          <p:cNvSpPr>
            <a:spLocks noChangeArrowheads="1"/>
          </p:cNvSpPr>
          <p:nvPr/>
        </p:nvSpPr>
        <p:spPr bwMode="auto">
          <a:xfrm>
            <a:off x="6880225" y="4784647"/>
            <a:ext cx="1219200" cy="228600"/>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dirty="0" smtClean="0">
                <a:solidFill>
                  <a:schemeClr val="bg2"/>
                </a:solidFill>
                <a:latin typeface="Calibri" pitchFamily="34" charset="0"/>
              </a:rPr>
              <a:t>Log6</a:t>
            </a:r>
            <a:endParaRPr lang="en-US" sz="1600" dirty="0">
              <a:solidFill>
                <a:schemeClr val="bg2"/>
              </a:solidFill>
              <a:latin typeface="Calibri" pitchFamily="34" charset="0"/>
            </a:endParaRPr>
          </a:p>
        </p:txBody>
      </p:sp>
      <p:sp>
        <p:nvSpPr>
          <p:cNvPr id="539659" name="Rectangle 11"/>
          <p:cNvSpPr>
            <a:spLocks noChangeArrowheads="1"/>
          </p:cNvSpPr>
          <p:nvPr/>
        </p:nvSpPr>
        <p:spPr bwMode="auto">
          <a:xfrm>
            <a:off x="2119313" y="4332210"/>
            <a:ext cx="990600" cy="228600"/>
          </a:xfrm>
          <a:prstGeom prst="rect">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a:solidFill>
                  <a:schemeClr val="bg2"/>
                </a:solidFill>
                <a:latin typeface="Calibri" pitchFamily="34" charset="0"/>
              </a:rPr>
              <a:t>Log2</a:t>
            </a:r>
          </a:p>
        </p:txBody>
      </p:sp>
      <p:sp>
        <p:nvSpPr>
          <p:cNvPr id="539660" name="Rectangle 12"/>
          <p:cNvSpPr>
            <a:spLocks noChangeArrowheads="1"/>
          </p:cNvSpPr>
          <p:nvPr/>
        </p:nvSpPr>
        <p:spPr bwMode="auto">
          <a:xfrm>
            <a:off x="1069975" y="4332210"/>
            <a:ext cx="1050925" cy="228600"/>
          </a:xfrm>
          <a:prstGeom prst="rect">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a:solidFill>
                  <a:schemeClr val="bg2"/>
                </a:solidFill>
                <a:latin typeface="Calibri" pitchFamily="34" charset="0"/>
              </a:rPr>
              <a:t>Log1</a:t>
            </a:r>
          </a:p>
        </p:txBody>
      </p:sp>
      <p:sp>
        <p:nvSpPr>
          <p:cNvPr id="539661" name="Rectangle 13"/>
          <p:cNvSpPr>
            <a:spLocks noChangeArrowheads="1"/>
          </p:cNvSpPr>
          <p:nvPr/>
        </p:nvSpPr>
        <p:spPr bwMode="auto">
          <a:xfrm>
            <a:off x="466725" y="4052810"/>
            <a:ext cx="1668463" cy="244475"/>
          </a:xfrm>
          <a:prstGeom prst="rect">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100000"/>
              </a:lnSpc>
            </a:pPr>
            <a:r>
              <a:rPr lang="en-US" sz="1600">
                <a:solidFill>
                  <a:schemeClr val="bg2"/>
                </a:solidFill>
                <a:latin typeface="Calibri" pitchFamily="34" charset="0"/>
              </a:rPr>
              <a:t>DB Backup</a:t>
            </a:r>
          </a:p>
        </p:txBody>
      </p:sp>
      <p:sp>
        <p:nvSpPr>
          <p:cNvPr id="539662" name="Text Box 14"/>
          <p:cNvSpPr txBox="1">
            <a:spLocks noChangeArrowheads="1"/>
          </p:cNvSpPr>
          <p:nvPr/>
        </p:nvSpPr>
        <p:spPr bwMode="auto">
          <a:xfrm>
            <a:off x="1003300" y="2900598"/>
            <a:ext cx="7400925" cy="366713"/>
          </a:xfrm>
          <a:prstGeom prst="rect">
            <a:avLst/>
          </a:prstGeom>
          <a:noFill/>
          <a:ln w="9525">
            <a:noFill/>
            <a:miter lim="800000"/>
            <a:headEnd/>
            <a:tailEnd/>
          </a:ln>
          <a:effectLst/>
        </p:spPr>
        <p:txBody>
          <a:bodyPr>
            <a:spAutoFit/>
          </a:bodyPr>
          <a:lstStyle/>
          <a:p>
            <a:pPr>
              <a:lnSpc>
                <a:spcPct val="100000"/>
              </a:lnSpc>
            </a:pPr>
            <a:r>
              <a:rPr lang="en-US" sz="1800" b="0" i="1" dirty="0">
                <a:solidFill>
                  <a:schemeClr val="tx1"/>
                </a:solidFill>
                <a:latin typeface="Calibri" pitchFamily="34" charset="0"/>
              </a:rPr>
              <a:t>At 12 noon, the database is restored and recovered to 11:00 AM</a:t>
            </a:r>
            <a:endParaRPr lang="en-US" sz="1800" b="0" i="1" baseline="-25000" dirty="0">
              <a:solidFill>
                <a:schemeClr val="tx1"/>
              </a:solidFill>
              <a:latin typeface="Calibri" pitchFamily="34" charset="0"/>
            </a:endParaRPr>
          </a:p>
        </p:txBody>
      </p:sp>
      <p:sp>
        <p:nvSpPr>
          <p:cNvPr id="539663" name="Line 15"/>
          <p:cNvSpPr>
            <a:spLocks noChangeShapeType="1"/>
          </p:cNvSpPr>
          <p:nvPr/>
        </p:nvSpPr>
        <p:spPr bwMode="auto">
          <a:xfrm>
            <a:off x="4438650" y="3655935"/>
            <a:ext cx="0" cy="1350962"/>
          </a:xfrm>
          <a:prstGeom prst="line">
            <a:avLst/>
          </a:prstGeom>
          <a:noFill/>
          <a:ln w="19050">
            <a:solidFill>
              <a:schemeClr val="tx1"/>
            </a:solidFill>
            <a:prstDash val="dash"/>
            <a:round/>
            <a:headEnd/>
            <a:tailEnd/>
          </a:ln>
          <a:effectLst/>
        </p:spPr>
        <p:txBody>
          <a:bodyPr/>
          <a:lstStyle/>
          <a:p>
            <a:endParaRPr lang="en-US">
              <a:latin typeface="Calibri" pitchFamily="34" charset="0"/>
            </a:endParaRPr>
          </a:p>
        </p:txBody>
      </p:sp>
      <p:sp>
        <p:nvSpPr>
          <p:cNvPr id="539664" name="Text Box 16"/>
          <p:cNvSpPr txBox="1">
            <a:spLocks noChangeArrowheads="1"/>
          </p:cNvSpPr>
          <p:nvPr/>
        </p:nvSpPr>
        <p:spPr bwMode="auto">
          <a:xfrm>
            <a:off x="4051300" y="3244772"/>
            <a:ext cx="1325563" cy="366713"/>
          </a:xfrm>
          <a:prstGeom prst="rect">
            <a:avLst/>
          </a:prstGeom>
          <a:noFill/>
          <a:ln w="9525">
            <a:noFill/>
            <a:miter lim="800000"/>
            <a:headEnd/>
            <a:tailEnd/>
          </a:ln>
          <a:effectLst/>
        </p:spPr>
        <p:txBody>
          <a:bodyPr>
            <a:spAutoFit/>
          </a:bodyPr>
          <a:lstStyle/>
          <a:p>
            <a:pPr>
              <a:lnSpc>
                <a:spcPct val="100000"/>
              </a:lnSpc>
            </a:pPr>
            <a:r>
              <a:rPr lang="en-US" sz="1800" b="0">
                <a:solidFill>
                  <a:schemeClr val="tx1"/>
                </a:solidFill>
                <a:latin typeface="Calibri" pitchFamily="34" charset="0"/>
              </a:rPr>
              <a:t>12 PM</a:t>
            </a:r>
            <a:endParaRPr lang="en-US" sz="1800" b="0" baseline="-25000">
              <a:solidFill>
                <a:schemeClr val="tx1"/>
              </a:solidFill>
              <a:latin typeface="Calibri" pitchFamily="34" charset="0"/>
            </a:endParaRPr>
          </a:p>
        </p:txBody>
      </p:sp>
      <p:sp>
        <p:nvSpPr>
          <p:cNvPr id="539665" name="Text Box 17"/>
          <p:cNvSpPr txBox="1">
            <a:spLocks noChangeArrowheads="1"/>
          </p:cNvSpPr>
          <p:nvPr/>
        </p:nvSpPr>
        <p:spPr bwMode="auto">
          <a:xfrm>
            <a:off x="2606675" y="3259060"/>
            <a:ext cx="976313" cy="366712"/>
          </a:xfrm>
          <a:prstGeom prst="rect">
            <a:avLst/>
          </a:prstGeom>
          <a:noFill/>
          <a:ln w="9525">
            <a:noFill/>
            <a:miter lim="800000"/>
            <a:headEnd/>
            <a:tailEnd/>
          </a:ln>
          <a:effectLst/>
        </p:spPr>
        <p:txBody>
          <a:bodyPr>
            <a:spAutoFit/>
          </a:bodyPr>
          <a:lstStyle/>
          <a:p>
            <a:pPr>
              <a:lnSpc>
                <a:spcPct val="100000"/>
              </a:lnSpc>
            </a:pPr>
            <a:r>
              <a:rPr lang="en-US" sz="1800" b="0">
                <a:solidFill>
                  <a:schemeClr val="tx1"/>
                </a:solidFill>
                <a:latin typeface="Calibri" pitchFamily="34" charset="0"/>
              </a:rPr>
              <a:t>11 AM</a:t>
            </a:r>
            <a:endParaRPr lang="en-US" sz="1800" b="0" baseline="-25000">
              <a:solidFill>
                <a:schemeClr val="tx1"/>
              </a:solidFill>
              <a:latin typeface="Calibri" pitchFamily="34" charset="0"/>
            </a:endParaRPr>
          </a:p>
        </p:txBody>
      </p:sp>
      <p:sp>
        <p:nvSpPr>
          <p:cNvPr id="539668" name="Line 20"/>
          <p:cNvSpPr>
            <a:spLocks noChangeShapeType="1"/>
          </p:cNvSpPr>
          <p:nvPr/>
        </p:nvSpPr>
        <p:spPr bwMode="auto">
          <a:xfrm>
            <a:off x="2943225" y="3655935"/>
            <a:ext cx="0" cy="1350962"/>
          </a:xfrm>
          <a:prstGeom prst="line">
            <a:avLst/>
          </a:prstGeom>
          <a:noFill/>
          <a:ln w="19050">
            <a:solidFill>
              <a:schemeClr val="tx1"/>
            </a:solidFill>
            <a:prstDash val="dash"/>
            <a:round/>
            <a:headEnd/>
            <a:tailEnd/>
          </a:ln>
          <a:effectLst/>
        </p:spPr>
        <p:txBody>
          <a:bodyPr/>
          <a:lstStyle/>
          <a:p>
            <a:endParaRPr lang="en-US">
              <a:latin typeface="Calibri" pitchFamily="34" charset="0"/>
            </a:endParaRPr>
          </a:p>
        </p:txBody>
      </p:sp>
      <p:sp>
        <p:nvSpPr>
          <p:cNvPr id="19"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6" name="Rectangle 4"/>
          <p:cNvSpPr>
            <a:spLocks noGrp="1" noChangeAspect="1" noChangeArrowheads="1"/>
          </p:cNvSpPr>
          <p:nvPr>
            <p:ph type="title"/>
          </p:nvPr>
        </p:nvSpPr>
        <p:spPr>
          <a:xfrm>
            <a:off x="227013" y="228600"/>
            <a:ext cx="8683625" cy="1089529"/>
          </a:xfrm>
        </p:spPr>
        <p:txBody>
          <a:bodyPr/>
          <a:lstStyle/>
          <a:p>
            <a:r>
              <a:rPr lang="en-US" dirty="0" smtClean="0"/>
              <a:t>Piecemeal Restore</a:t>
            </a:r>
            <a:br>
              <a:rPr lang="en-US" dirty="0" smtClean="0"/>
            </a:br>
            <a:r>
              <a:rPr lang="en-US" sz="2800" dirty="0" smtClean="0">
                <a:solidFill>
                  <a:schemeClr val="accent1"/>
                </a:solidFill>
              </a:rPr>
              <a:t>Restoring from Scratch</a:t>
            </a:r>
            <a:endParaRPr lang="en-US" dirty="0">
              <a:solidFill>
                <a:schemeClr val="accent1"/>
              </a:solidFill>
            </a:endParaRPr>
          </a:p>
        </p:txBody>
      </p:sp>
      <p:sp>
        <p:nvSpPr>
          <p:cNvPr id="540677" name="Rectangle 5"/>
          <p:cNvSpPr>
            <a:spLocks noGrp="1" noChangeAspect="1" noChangeArrowheads="1"/>
          </p:cNvSpPr>
          <p:nvPr>
            <p:ph type="body" idx="1"/>
          </p:nvPr>
        </p:nvSpPr>
        <p:spPr/>
        <p:txBody>
          <a:bodyPr/>
          <a:lstStyle/>
          <a:p>
            <a:r>
              <a:rPr lang="en-US" sz="2400" dirty="0" smtClean="0"/>
              <a:t>Example: You want to recover deleted data from a table but don’t want to restore the entire database</a:t>
            </a:r>
          </a:p>
          <a:p>
            <a:r>
              <a:rPr lang="en-US" sz="2400" dirty="0" smtClean="0"/>
              <a:t>You can restore a subset of the filegroups to create a new, smaller database in Enterprise Edition</a:t>
            </a:r>
          </a:p>
          <a:p>
            <a:pPr lvl="1"/>
            <a:r>
              <a:rPr lang="en-US" sz="2000" dirty="0" smtClean="0"/>
              <a:t>First restore (of the primary filegroup) must use the PARTIAL option</a:t>
            </a:r>
          </a:p>
          <a:p>
            <a:r>
              <a:rPr lang="en-US" sz="2400" dirty="0" smtClean="0"/>
              <a:t>Manually extract deleted or damaged data from new database, then merge or insert it into production database</a:t>
            </a:r>
          </a:p>
          <a:p>
            <a:pPr lvl="1"/>
            <a:r>
              <a:rPr lang="en-US" sz="2000" dirty="0" smtClean="0"/>
              <a:t>Merge/insert is time-consuming/error-prone</a:t>
            </a:r>
          </a:p>
          <a:p>
            <a:pPr lvl="1"/>
            <a:endParaRPr lang="en-US" sz="2000" dirty="0" smtClean="0"/>
          </a:p>
          <a:p>
            <a:r>
              <a:rPr lang="en-US" sz="2400" dirty="0" smtClean="0"/>
              <a:t>Not the same as a piecemeal restore into an existing database (see next slide)</a:t>
            </a:r>
          </a:p>
          <a:p>
            <a:pPr lvl="1"/>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701731"/>
          </a:xfrm>
        </p:spPr>
        <p:txBody>
          <a:bodyPr/>
          <a:lstStyle/>
          <a:p>
            <a:pPr eaLnBrk="1" hangingPunct="1">
              <a:defRPr/>
            </a:pPr>
            <a:r>
              <a:rPr lang="en-GB" dirty="0" smtClean="0"/>
              <a:t>Using WITH PARTIAL</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spect="1" noChangeArrowheads="1"/>
          </p:cNvSpPr>
          <p:nvPr>
            <p:ph type="title"/>
          </p:nvPr>
        </p:nvSpPr>
        <p:spPr>
          <a:xfrm>
            <a:off x="227013" y="228600"/>
            <a:ext cx="8683625" cy="1089529"/>
          </a:xfrm>
        </p:spPr>
        <p:txBody>
          <a:bodyPr/>
          <a:lstStyle/>
          <a:p>
            <a:r>
              <a:rPr lang="en-US" dirty="0" smtClean="0"/>
              <a:t>Piecemeal Restore</a:t>
            </a:r>
            <a:r>
              <a:rPr lang="en-US" dirty="0" smtClean="0">
                <a:solidFill>
                  <a:srgbClr val="FFFF99"/>
                </a:solidFill>
              </a:rPr>
              <a:t/>
            </a:r>
            <a:br>
              <a:rPr lang="en-US" dirty="0" smtClean="0">
                <a:solidFill>
                  <a:srgbClr val="FFFF99"/>
                </a:solidFill>
              </a:rPr>
            </a:br>
            <a:r>
              <a:rPr lang="en-US" sz="2800" dirty="0" smtClean="0">
                <a:solidFill>
                  <a:schemeClr val="accent1"/>
                </a:solidFill>
              </a:rPr>
              <a:t>Restoring into Existing Database</a:t>
            </a:r>
            <a:endParaRPr lang="en-US" dirty="0" smtClean="0">
              <a:solidFill>
                <a:schemeClr val="accent1"/>
              </a:solidFill>
            </a:endParaRPr>
          </a:p>
        </p:txBody>
      </p:sp>
      <p:sp>
        <p:nvSpPr>
          <p:cNvPr id="746499" name="Rectangle 3"/>
          <p:cNvSpPr>
            <a:spLocks noGrp="1" noChangeAspect="1" noChangeArrowheads="1"/>
          </p:cNvSpPr>
          <p:nvPr>
            <p:ph type="body" idx="1"/>
          </p:nvPr>
        </p:nvSpPr>
        <p:spPr/>
        <p:txBody>
          <a:bodyPr/>
          <a:lstStyle/>
          <a:p>
            <a:r>
              <a:rPr lang="en-US" sz="2400" dirty="0" smtClean="0"/>
              <a:t>Do not have to restore the entire database as long as the right backups exist</a:t>
            </a:r>
            <a:endParaRPr lang="en-US" sz="2000" dirty="0" smtClean="0"/>
          </a:p>
          <a:p>
            <a:pPr lvl="1"/>
            <a:r>
              <a:rPr lang="en-US" sz="2000" dirty="0" smtClean="0"/>
              <a:t>Page-level, file-level, filegroup-level restore</a:t>
            </a:r>
          </a:p>
          <a:p>
            <a:r>
              <a:rPr lang="en-US" sz="2400" dirty="0" smtClean="0"/>
              <a:t>Log backups must exist to allow the restoring portion of the database to be brought in sync with the rest of the database</a:t>
            </a:r>
          </a:p>
          <a:p>
            <a:pPr lvl="1"/>
            <a:r>
              <a:rPr lang="en-US" sz="2000" dirty="0" smtClean="0"/>
              <a:t>The sync point is the time at which the piecemeal restore started (as nothing could affect that portion of the database afterwards)</a:t>
            </a:r>
          </a:p>
          <a:p>
            <a:r>
              <a:rPr lang="en-US" sz="2400" dirty="0" smtClean="0"/>
              <a:t>For file/filegroup restore, database must have been designed to allow this</a:t>
            </a:r>
          </a:p>
          <a:p>
            <a:r>
              <a:rPr lang="en-US" sz="2400" dirty="0" smtClean="0"/>
              <a:t>Enterprise Edition allows the rest of the database to be online while the restore is taking place</a:t>
            </a:r>
          </a:p>
          <a:p>
            <a:pPr lvl="1"/>
            <a:r>
              <a:rPr lang="en-US" sz="2000" dirty="0" smtClean="0"/>
              <a:t>Online piecemeal restore and partial database availability</a:t>
            </a:r>
          </a:p>
          <a:p>
            <a:r>
              <a:rPr lang="en-US" sz="2400" dirty="0" smtClean="0"/>
              <a:t>Page-level restore demos in Module 10</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700" name="Rectangle 4"/>
          <p:cNvSpPr>
            <a:spLocks noGrp="1" noChangeAspect="1" noChangeArrowheads="1"/>
          </p:cNvSpPr>
          <p:nvPr>
            <p:ph type="title"/>
          </p:nvPr>
        </p:nvSpPr>
        <p:spPr/>
        <p:txBody>
          <a:bodyPr/>
          <a:lstStyle/>
          <a:p>
            <a:r>
              <a:rPr lang="en-US" dirty="0" smtClean="0"/>
              <a:t>Identifying Log Backups to Apply</a:t>
            </a:r>
            <a:endParaRPr lang="en-US" dirty="0"/>
          </a:p>
        </p:txBody>
      </p:sp>
      <p:sp>
        <p:nvSpPr>
          <p:cNvPr id="541701" name="Rectangle 5"/>
          <p:cNvSpPr>
            <a:spLocks noGrp="1" noChangeAspect="1" noChangeArrowheads="1"/>
          </p:cNvSpPr>
          <p:nvPr>
            <p:ph type="body" idx="1"/>
          </p:nvPr>
        </p:nvSpPr>
        <p:spPr/>
        <p:txBody>
          <a:bodyPr/>
          <a:lstStyle/>
          <a:p>
            <a:r>
              <a:rPr lang="en-US" sz="2400" dirty="0" smtClean="0"/>
              <a:t>In a complex restore sequence, there may be differential and log backups that cover the same time interval</a:t>
            </a:r>
          </a:p>
          <a:p>
            <a:r>
              <a:rPr lang="en-US" sz="2400" dirty="0" smtClean="0"/>
              <a:t>No point restoring unneeded log backups, but also must make sure that the log backup covers the right time period (i.e. set of LSNs in the log)</a:t>
            </a:r>
          </a:p>
          <a:p>
            <a:pPr lvl="1"/>
            <a:r>
              <a:rPr lang="en-US" sz="2000" dirty="0" smtClean="0"/>
              <a:t>SQL Server will tell you if either is not the case</a:t>
            </a:r>
          </a:p>
          <a:p>
            <a:r>
              <a:rPr lang="en-US" sz="2400" dirty="0" smtClean="0"/>
              <a:t>Finding the minimum required LSN or min-LSN can be done using:</a:t>
            </a:r>
          </a:p>
          <a:p>
            <a:pPr lvl="1"/>
            <a:r>
              <a:rPr lang="en-US" sz="2000" dirty="0" smtClean="0"/>
              <a:t>Backup history tables in </a:t>
            </a:r>
            <a:r>
              <a:rPr lang="en-US" sz="2000" dirty="0" err="1" smtClean="0"/>
              <a:t>msdb</a:t>
            </a:r>
            <a:endParaRPr lang="en-US" sz="2000" dirty="0" smtClean="0"/>
          </a:p>
          <a:p>
            <a:pPr lvl="1"/>
            <a:r>
              <a:rPr lang="en-US" sz="2000" dirty="0" smtClean="0"/>
              <a:t>Output from </a:t>
            </a:r>
            <a:r>
              <a:rPr lang="en-US" sz="2000" dirty="0" smtClean="0">
                <a:latin typeface="Courier New" pitchFamily="49" charset="0"/>
                <a:cs typeface="Courier New" pitchFamily="49" charset="0"/>
              </a:rPr>
              <a:t>RESTORE HEADERONLY</a:t>
            </a:r>
          </a:p>
          <a:p>
            <a:r>
              <a:rPr lang="en-US" sz="2400" dirty="0" smtClean="0">
                <a:cs typeface="Courier New" pitchFamily="49" charset="0"/>
              </a:rPr>
              <a:t>Make sure you’re backing up </a:t>
            </a:r>
            <a:r>
              <a:rPr lang="en-US" sz="2400" dirty="0" err="1" smtClean="0">
                <a:cs typeface="Courier New" pitchFamily="49" charset="0"/>
              </a:rPr>
              <a:t>msdb</a:t>
            </a:r>
            <a:r>
              <a:rPr lang="en-US" sz="2400" dirty="0" smtClean="0">
                <a:cs typeface="Courier New" pitchFamily="49" charset="0"/>
              </a:rPr>
              <a:t> (and other system databases too)</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4" name="Rectangle 4"/>
          <p:cNvSpPr>
            <a:spLocks noGrp="1" noChangeAspect="1" noChangeArrowheads="1"/>
          </p:cNvSpPr>
          <p:nvPr>
            <p:ph type="title"/>
          </p:nvPr>
        </p:nvSpPr>
        <p:spPr/>
        <p:txBody>
          <a:bodyPr/>
          <a:lstStyle/>
          <a:p>
            <a:r>
              <a:rPr lang="en-US" dirty="0" smtClean="0"/>
              <a:t>Phases of Restore</a:t>
            </a:r>
            <a:endParaRPr lang="en-US" dirty="0"/>
          </a:p>
        </p:txBody>
      </p:sp>
      <p:sp>
        <p:nvSpPr>
          <p:cNvPr id="512005" name="Rectangle 5"/>
          <p:cNvSpPr>
            <a:spLocks noGrp="1" noChangeAspect="1" noChangeArrowheads="1"/>
          </p:cNvSpPr>
          <p:nvPr>
            <p:ph type="body" idx="1"/>
          </p:nvPr>
        </p:nvSpPr>
        <p:spPr/>
        <p:txBody>
          <a:bodyPr/>
          <a:lstStyle/>
          <a:p>
            <a:r>
              <a:rPr lang="en-US" sz="2400" dirty="0" smtClean="0"/>
              <a:t>When you restore a backup, what happens? Some or all of:</a:t>
            </a:r>
          </a:p>
          <a:p>
            <a:pPr marL="1090613" lvl="1" indent="-514350">
              <a:buFont typeface="+mj-lt"/>
              <a:buAutoNum type="arabicPeriod"/>
            </a:pPr>
            <a:r>
              <a:rPr lang="en-US" sz="2000" dirty="0" smtClean="0"/>
              <a:t>File creation and initialization</a:t>
            </a:r>
          </a:p>
          <a:p>
            <a:pPr marL="1090613" lvl="1" indent="-514350">
              <a:buFont typeface="+mj-lt"/>
              <a:buAutoNum type="arabicPeriod"/>
            </a:pPr>
            <a:r>
              <a:rPr lang="en-US" sz="2000" dirty="0" smtClean="0"/>
              <a:t>Data and/or transaction log copy</a:t>
            </a:r>
          </a:p>
          <a:p>
            <a:pPr marL="1090613" lvl="1" indent="-514350">
              <a:buFont typeface="+mj-lt"/>
              <a:buAutoNum type="arabicPeriod"/>
            </a:pPr>
            <a:r>
              <a:rPr lang="en-US" sz="2000" dirty="0" smtClean="0"/>
              <a:t>Redo</a:t>
            </a:r>
          </a:p>
          <a:p>
            <a:pPr marL="1090613" lvl="1" indent="-514350">
              <a:buFont typeface="+mj-lt"/>
              <a:buAutoNum type="arabicPeriod"/>
            </a:pPr>
            <a:r>
              <a:rPr lang="en-US" sz="2000" dirty="0" smtClean="0"/>
              <a:t>Undo</a:t>
            </a:r>
          </a:p>
          <a:p>
            <a:r>
              <a:rPr lang="en-US" sz="2400" dirty="0" smtClean="0"/>
              <a:t>It depends on backup type and the restore options specified</a:t>
            </a:r>
          </a:p>
          <a:p>
            <a:r>
              <a:rPr lang="en-US" sz="2400" dirty="0" smtClean="0"/>
              <a:t>Can you improve the overall performance and minimize downtime?</a:t>
            </a:r>
          </a:p>
          <a:p>
            <a:pPr lvl="1"/>
            <a:r>
              <a:rPr lang="en-US" sz="2000" dirty="0" smtClean="0"/>
              <a:t>It depends… (</a:t>
            </a:r>
            <a:r>
              <a:rPr lang="en-US" sz="2000" i="1" dirty="0" smtClean="0"/>
              <a:t>more over the next few slides</a:t>
            </a:r>
            <a:r>
              <a:rPr lang="en-US" sz="2000" dirty="0" smtClean="0"/>
              <a:t>)</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5" name="Rectangle 5"/>
          <p:cNvSpPr>
            <a:spLocks noGrp="1" noChangeAspect="1" noChangeArrowheads="1"/>
          </p:cNvSpPr>
          <p:nvPr>
            <p:ph type="title"/>
          </p:nvPr>
        </p:nvSpPr>
        <p:spPr/>
        <p:txBody>
          <a:bodyPr/>
          <a:lstStyle/>
          <a:p>
            <a:r>
              <a:rPr lang="en-US" dirty="0" smtClean="0"/>
              <a:t>Finding Effective Min </a:t>
            </a:r>
            <a:r>
              <a:rPr lang="en-US" dirty="0" err="1" smtClean="0"/>
              <a:t>LSN</a:t>
            </a:r>
            <a:endParaRPr lang="en-US" dirty="0"/>
          </a:p>
        </p:txBody>
      </p:sp>
      <p:sp>
        <p:nvSpPr>
          <p:cNvPr id="547846" name="Rectangle 6"/>
          <p:cNvSpPr>
            <a:spLocks noGrp="1" noChangeAspect="1" noChangeArrowheads="1"/>
          </p:cNvSpPr>
          <p:nvPr>
            <p:ph type="body" idx="1"/>
          </p:nvPr>
        </p:nvSpPr>
        <p:spPr/>
        <p:txBody>
          <a:bodyPr/>
          <a:lstStyle/>
          <a:p>
            <a:r>
              <a:rPr lang="en-US" sz="2400" dirty="0" smtClean="0"/>
              <a:t>From </a:t>
            </a:r>
            <a:r>
              <a:rPr lang="en-US" sz="2400" dirty="0" err="1" smtClean="0"/>
              <a:t>msdb</a:t>
            </a:r>
            <a:r>
              <a:rPr lang="en-US" sz="2400" dirty="0" smtClean="0"/>
              <a:t>, if the information exists</a:t>
            </a:r>
          </a:p>
          <a:p>
            <a:pPr lvl="2">
              <a:buNone/>
            </a:pPr>
            <a:endParaRPr lang="en-US" sz="2000" dirty="0" smtClean="0">
              <a:latin typeface="Courier New" pitchFamily="49" charset="0"/>
              <a:cs typeface="Courier New" pitchFamily="49" charset="0"/>
            </a:endParaRPr>
          </a:p>
          <a:p>
            <a:pPr lvl="2">
              <a:buNone/>
            </a:pPr>
            <a:r>
              <a:rPr lang="en-US" sz="2000" dirty="0" smtClean="0">
                <a:solidFill>
                  <a:schemeClr val="accent1"/>
                </a:solidFill>
                <a:latin typeface="Lucida Console" pitchFamily="49" charset="0"/>
                <a:cs typeface="Courier New" pitchFamily="49" charset="0"/>
              </a:rPr>
              <a:t>SELECT </a:t>
            </a:r>
            <a:r>
              <a:rPr lang="en-US" sz="2000" dirty="0" err="1" smtClean="0">
                <a:solidFill>
                  <a:schemeClr val="accent1"/>
                </a:solidFill>
                <a:latin typeface="Lucida Console" pitchFamily="49" charset="0"/>
                <a:cs typeface="Courier New" pitchFamily="49" charset="0"/>
              </a:rPr>
              <a:t>Backup_Start_Date</a:t>
            </a:r>
            <a:r>
              <a:rPr lang="en-US" sz="2000" dirty="0" smtClean="0">
                <a:solidFill>
                  <a:schemeClr val="accent1"/>
                </a:solidFill>
                <a:latin typeface="Lucida Console" pitchFamily="49" charset="0"/>
                <a:cs typeface="Courier New" pitchFamily="49" charset="0"/>
              </a:rPr>
              <a:t>, </a:t>
            </a:r>
          </a:p>
          <a:p>
            <a:pPr lvl="2">
              <a:buNone/>
            </a:pPr>
            <a:r>
              <a:rPr lang="en-US" sz="2000" dirty="0" smtClean="0">
                <a:solidFill>
                  <a:schemeClr val="accent1"/>
                </a:solidFill>
                <a:latin typeface="Lucida Console" pitchFamily="49" charset="0"/>
                <a:cs typeface="Courier New" pitchFamily="49" charset="0"/>
              </a:rPr>
              <a:t>	[Name],</a:t>
            </a:r>
          </a:p>
          <a:p>
            <a:pPr lvl="2">
              <a:buNone/>
            </a:pPr>
            <a:r>
              <a:rPr lang="en-US" sz="2000" dirty="0" smtClean="0">
                <a:solidFill>
                  <a:schemeClr val="accent1"/>
                </a:solidFill>
                <a:latin typeface="Lucida Console" pitchFamily="49" charset="0"/>
                <a:cs typeface="Courier New" pitchFamily="49" charset="0"/>
              </a:rPr>
              <a:t>	[Description],</a:t>
            </a:r>
          </a:p>
          <a:p>
            <a:pPr lvl="2">
              <a:buNone/>
            </a:pPr>
            <a:r>
              <a:rPr lang="en-US" sz="2000" dirty="0" smtClean="0">
                <a:solidFill>
                  <a:schemeClr val="accent1"/>
                </a:solidFill>
                <a:latin typeface="Lucida Console" pitchFamily="49" charset="0"/>
                <a:cs typeface="Courier New" pitchFamily="49" charset="0"/>
              </a:rPr>
              <a:t>	</a:t>
            </a:r>
            <a:r>
              <a:rPr lang="en-US" sz="2000" dirty="0" err="1" smtClean="0">
                <a:solidFill>
                  <a:schemeClr val="accent1"/>
                </a:solidFill>
                <a:latin typeface="Lucida Console" pitchFamily="49" charset="0"/>
                <a:cs typeface="Courier New" pitchFamily="49" charset="0"/>
              </a:rPr>
              <a:t>First_LSN</a:t>
            </a:r>
            <a:r>
              <a:rPr lang="en-US" sz="2000" dirty="0" smtClean="0">
                <a:solidFill>
                  <a:schemeClr val="accent1"/>
                </a:solidFill>
                <a:latin typeface="Lucida Console" pitchFamily="49" charset="0"/>
                <a:cs typeface="Courier New" pitchFamily="49" charset="0"/>
              </a:rPr>
              <a:t>, </a:t>
            </a:r>
          </a:p>
          <a:p>
            <a:pPr lvl="2">
              <a:buNone/>
            </a:pPr>
            <a:r>
              <a:rPr lang="en-US" sz="2000" dirty="0" smtClean="0">
                <a:solidFill>
                  <a:schemeClr val="accent1"/>
                </a:solidFill>
                <a:latin typeface="Lucida Console" pitchFamily="49" charset="0"/>
                <a:cs typeface="Courier New" pitchFamily="49" charset="0"/>
              </a:rPr>
              <a:t>	</a:t>
            </a:r>
            <a:r>
              <a:rPr lang="en-US" sz="2000" dirty="0" err="1" smtClean="0">
                <a:solidFill>
                  <a:schemeClr val="accent1"/>
                </a:solidFill>
                <a:latin typeface="Lucida Console" pitchFamily="49" charset="0"/>
                <a:cs typeface="Courier New" pitchFamily="49" charset="0"/>
              </a:rPr>
              <a:t>Last_LSN</a:t>
            </a:r>
            <a:r>
              <a:rPr lang="en-US" sz="2000" dirty="0" smtClean="0">
                <a:solidFill>
                  <a:schemeClr val="accent1"/>
                </a:solidFill>
                <a:latin typeface="Lucida Console" pitchFamily="49" charset="0"/>
                <a:cs typeface="Courier New" pitchFamily="49" charset="0"/>
              </a:rPr>
              <a:t>, </a:t>
            </a:r>
          </a:p>
          <a:p>
            <a:pPr lvl="2">
              <a:buNone/>
            </a:pPr>
            <a:r>
              <a:rPr lang="en-US" sz="2000" dirty="0" smtClean="0">
                <a:solidFill>
                  <a:schemeClr val="accent1"/>
                </a:solidFill>
                <a:latin typeface="Lucida Console" pitchFamily="49" charset="0"/>
                <a:cs typeface="Courier New" pitchFamily="49" charset="0"/>
              </a:rPr>
              <a:t>	</a:t>
            </a:r>
            <a:r>
              <a:rPr lang="en-US" sz="2000" dirty="0" err="1" smtClean="0">
                <a:solidFill>
                  <a:schemeClr val="accent1"/>
                </a:solidFill>
                <a:latin typeface="Lucida Console" pitchFamily="49" charset="0"/>
                <a:cs typeface="Courier New" pitchFamily="49" charset="0"/>
              </a:rPr>
              <a:t>Backup_Finish_Date</a:t>
            </a:r>
            <a:r>
              <a:rPr lang="en-US" sz="2000" dirty="0" smtClean="0">
                <a:solidFill>
                  <a:schemeClr val="accent1"/>
                </a:solidFill>
                <a:latin typeface="Lucida Console" pitchFamily="49" charset="0"/>
                <a:cs typeface="Courier New" pitchFamily="49" charset="0"/>
              </a:rPr>
              <a:t>, </a:t>
            </a:r>
          </a:p>
          <a:p>
            <a:pPr lvl="2">
              <a:buNone/>
            </a:pPr>
            <a:r>
              <a:rPr lang="en-US" sz="2000" dirty="0" smtClean="0">
                <a:solidFill>
                  <a:schemeClr val="accent1"/>
                </a:solidFill>
                <a:latin typeface="Lucida Console" pitchFamily="49" charset="0"/>
                <a:cs typeface="Courier New" pitchFamily="49" charset="0"/>
              </a:rPr>
              <a:t>	* -- OR Just *</a:t>
            </a:r>
          </a:p>
          <a:p>
            <a:pPr lvl="2">
              <a:buNone/>
            </a:pPr>
            <a:r>
              <a:rPr lang="en-US" sz="2000" dirty="0" smtClean="0">
                <a:solidFill>
                  <a:schemeClr val="accent1"/>
                </a:solidFill>
                <a:latin typeface="Lucida Console" pitchFamily="49" charset="0"/>
                <a:cs typeface="Courier New" pitchFamily="49" charset="0"/>
              </a:rPr>
              <a:t>FROM </a:t>
            </a:r>
            <a:r>
              <a:rPr lang="en-US" sz="2000" dirty="0" err="1" smtClean="0">
                <a:solidFill>
                  <a:schemeClr val="accent1"/>
                </a:solidFill>
                <a:latin typeface="Lucida Console" pitchFamily="49" charset="0"/>
                <a:cs typeface="Courier New" pitchFamily="49" charset="0"/>
              </a:rPr>
              <a:t>msdb.dbo.backupset</a:t>
            </a:r>
            <a:r>
              <a:rPr lang="en-US" sz="2000" dirty="0" smtClean="0">
                <a:solidFill>
                  <a:schemeClr val="accent1"/>
                </a:solidFill>
                <a:latin typeface="Lucida Console" pitchFamily="49" charset="0"/>
                <a:cs typeface="Courier New" pitchFamily="49" charset="0"/>
              </a:rPr>
              <a:t> AS s</a:t>
            </a:r>
          </a:p>
          <a:p>
            <a:pPr lvl="2">
              <a:buNone/>
            </a:pPr>
            <a:r>
              <a:rPr lang="en-US" sz="2000" dirty="0" smtClean="0">
                <a:solidFill>
                  <a:schemeClr val="accent1"/>
                </a:solidFill>
                <a:latin typeface="Lucida Console" pitchFamily="49" charset="0"/>
                <a:cs typeface="Courier New" pitchFamily="49" charset="0"/>
              </a:rPr>
              <a:t>    JOIN </a:t>
            </a:r>
            <a:r>
              <a:rPr lang="en-US" sz="2000" dirty="0" err="1" smtClean="0">
                <a:solidFill>
                  <a:schemeClr val="accent1"/>
                </a:solidFill>
                <a:latin typeface="Lucida Console" pitchFamily="49" charset="0"/>
                <a:cs typeface="Courier New" pitchFamily="49" charset="0"/>
              </a:rPr>
              <a:t>msdb.dbo.backupmediafamily</a:t>
            </a:r>
            <a:r>
              <a:rPr lang="en-US" sz="2000" dirty="0" smtClean="0">
                <a:solidFill>
                  <a:schemeClr val="accent1"/>
                </a:solidFill>
                <a:latin typeface="Lucida Console" pitchFamily="49" charset="0"/>
                <a:cs typeface="Courier New" pitchFamily="49" charset="0"/>
              </a:rPr>
              <a:t> AS m</a:t>
            </a:r>
          </a:p>
          <a:p>
            <a:pPr lvl="2">
              <a:buNone/>
            </a:pPr>
            <a:r>
              <a:rPr lang="en-US" sz="2000" dirty="0" smtClean="0">
                <a:solidFill>
                  <a:schemeClr val="accent1"/>
                </a:solidFill>
                <a:latin typeface="Lucida Console" pitchFamily="49" charset="0"/>
                <a:cs typeface="Courier New" pitchFamily="49" charset="0"/>
              </a:rPr>
              <a:t>        ON </a:t>
            </a:r>
            <a:r>
              <a:rPr lang="en-US" sz="2000" dirty="0" err="1" smtClean="0">
                <a:solidFill>
                  <a:schemeClr val="accent1"/>
                </a:solidFill>
                <a:latin typeface="Lucida Console" pitchFamily="49" charset="0"/>
                <a:cs typeface="Courier New" pitchFamily="49" charset="0"/>
              </a:rPr>
              <a:t>s.media_set_id</a:t>
            </a:r>
            <a:r>
              <a:rPr lang="en-US" sz="2000" dirty="0" smtClean="0">
                <a:solidFill>
                  <a:schemeClr val="accent1"/>
                </a:solidFill>
                <a:latin typeface="Lucida Console" pitchFamily="49" charset="0"/>
                <a:cs typeface="Courier New" pitchFamily="49" charset="0"/>
              </a:rPr>
              <a:t> = </a:t>
            </a:r>
            <a:r>
              <a:rPr lang="en-US" sz="2000" dirty="0" err="1" smtClean="0">
                <a:solidFill>
                  <a:schemeClr val="accent1"/>
                </a:solidFill>
                <a:latin typeface="Lucida Console" pitchFamily="49" charset="0"/>
                <a:cs typeface="Courier New" pitchFamily="49" charset="0"/>
              </a:rPr>
              <a:t>m.media_set_id</a:t>
            </a:r>
            <a:endParaRPr lang="en-US" sz="2000" dirty="0" smtClean="0">
              <a:solidFill>
                <a:schemeClr val="accent1"/>
              </a:solidFill>
              <a:latin typeface="Lucida Console" pitchFamily="49" charset="0"/>
              <a:cs typeface="Courier New" pitchFamily="49" charset="0"/>
            </a:endParaRPr>
          </a:p>
          <a:p>
            <a:pPr lvl="2">
              <a:buNone/>
            </a:pPr>
            <a:r>
              <a:rPr lang="en-US" sz="2000" dirty="0" smtClean="0">
                <a:solidFill>
                  <a:schemeClr val="accent1"/>
                </a:solidFill>
                <a:latin typeface="Lucida Console" pitchFamily="49" charset="0"/>
                <a:cs typeface="Courier New" pitchFamily="49" charset="0"/>
              </a:rPr>
              <a:t>WHERE </a:t>
            </a:r>
            <a:r>
              <a:rPr lang="en-US" sz="2000" dirty="0" err="1" smtClean="0">
                <a:solidFill>
                  <a:schemeClr val="accent1"/>
                </a:solidFill>
                <a:latin typeface="Lucida Console" pitchFamily="49" charset="0"/>
                <a:cs typeface="Courier New" pitchFamily="49" charset="0"/>
              </a:rPr>
              <a:t>database_name</a:t>
            </a:r>
            <a:r>
              <a:rPr lang="en-US" sz="2000" dirty="0" smtClean="0">
                <a:solidFill>
                  <a:schemeClr val="accent1"/>
                </a:solidFill>
                <a:latin typeface="Lucida Console" pitchFamily="49" charset="0"/>
                <a:cs typeface="Courier New" pitchFamily="49" charset="0"/>
              </a:rPr>
              <a:t> = '</a:t>
            </a:r>
            <a:r>
              <a:rPr lang="en-US" sz="2000" i="1" dirty="0" err="1" smtClean="0">
                <a:solidFill>
                  <a:schemeClr val="accent1"/>
                </a:solidFill>
                <a:latin typeface="Lucida Console" pitchFamily="49" charset="0"/>
                <a:cs typeface="Courier New" pitchFamily="49" charset="0"/>
              </a:rPr>
              <a:t>databasename</a:t>
            </a:r>
            <a:r>
              <a:rPr lang="en-US" sz="2000" dirty="0" smtClean="0">
                <a:solidFill>
                  <a:schemeClr val="accent1"/>
                </a:solidFill>
                <a:latin typeface="Lucida Console" pitchFamily="49" charset="0"/>
                <a:cs typeface="Courier New" pitchFamily="49" charset="0"/>
              </a:rPr>
              <a:t>'</a:t>
            </a:r>
          </a:p>
          <a:p>
            <a:pPr lvl="2">
              <a:buNone/>
            </a:pPr>
            <a:r>
              <a:rPr lang="en-US" sz="2000" dirty="0" smtClean="0">
                <a:solidFill>
                  <a:schemeClr val="accent1"/>
                </a:solidFill>
                <a:latin typeface="Lucida Console" pitchFamily="49" charset="0"/>
                <a:cs typeface="Courier New" pitchFamily="49" charset="0"/>
              </a:rPr>
              <a:t>ORDER BY 1 ASC</a:t>
            </a:r>
            <a:endParaRPr lang="en-US" sz="2000" dirty="0">
              <a:solidFill>
                <a:schemeClr val="accent1"/>
              </a:solidFill>
              <a:latin typeface="Lucida Console" pitchFamily="49" charset="0"/>
              <a:cs typeface="Courier New" pitchFamily="49" charset="0"/>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701731"/>
          </a:xfrm>
        </p:spPr>
        <p:txBody>
          <a:bodyPr/>
          <a:lstStyle/>
          <a:p>
            <a:pPr eaLnBrk="1" hangingPunct="1">
              <a:defRPr/>
            </a:pPr>
            <a:r>
              <a:rPr lang="en-GB" dirty="0" smtClean="0"/>
              <a:t>Finding the min LSN</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82" name="Rectangle 66"/>
          <p:cNvSpPr>
            <a:spLocks noGrp="1" noChangeAspect="1" noChangeArrowheads="1"/>
          </p:cNvSpPr>
          <p:nvPr>
            <p:ph type="title"/>
          </p:nvPr>
        </p:nvSpPr>
        <p:spPr/>
        <p:txBody>
          <a:bodyPr/>
          <a:lstStyle/>
          <a:p>
            <a:r>
              <a:rPr lang="en-US" dirty="0" smtClean="0"/>
              <a:t>Case Study </a:t>
            </a:r>
            <a:r>
              <a:rPr lang="en-US" sz="2800" dirty="0" smtClean="0"/>
              <a:t>(1)</a:t>
            </a:r>
            <a:endParaRPr lang="en-US" dirty="0"/>
          </a:p>
        </p:txBody>
      </p:sp>
      <p:sp>
        <p:nvSpPr>
          <p:cNvPr id="546883" name="Rectangle 67"/>
          <p:cNvSpPr>
            <a:spLocks noGrp="1" noChangeAspect="1" noChangeArrowheads="1"/>
          </p:cNvSpPr>
          <p:nvPr>
            <p:ph type="body" idx="1"/>
          </p:nvPr>
        </p:nvSpPr>
        <p:spPr>
          <a:xfrm>
            <a:off x="227013" y="1815472"/>
            <a:ext cx="8455025" cy="5040312"/>
          </a:xfrm>
        </p:spPr>
        <p: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Database with 5 files, two </a:t>
            </a:r>
            <a:r>
              <a:rPr lang="en-US" sz="2400" dirty="0" err="1" smtClean="0"/>
              <a:t>filegroups</a:t>
            </a:r>
            <a:r>
              <a:rPr lang="en-US" sz="2400" dirty="0" smtClean="0"/>
              <a:t>: primary, FG</a:t>
            </a:r>
          </a:p>
          <a:p>
            <a:r>
              <a:rPr lang="en-US" sz="2400" dirty="0" smtClean="0"/>
              <a:t>Point in time 1 and 7 = file backups</a:t>
            </a:r>
          </a:p>
          <a:p>
            <a:r>
              <a:rPr lang="en-US" sz="2400" dirty="0" smtClean="0"/>
              <a:t>Point in time 3 = filegroup backup</a:t>
            </a:r>
          </a:p>
          <a:p>
            <a:r>
              <a:rPr lang="en-US" sz="2400" dirty="0" smtClean="0"/>
              <a:t>Point in time 5 and 9 = filegroup differential backups</a:t>
            </a:r>
          </a:p>
          <a:p>
            <a:r>
              <a:rPr lang="en-US" sz="2400" dirty="0" smtClean="0"/>
              <a:t>Point in time 2, 4, 6, 8 and 10 = transaction log backups</a:t>
            </a:r>
          </a:p>
          <a:p>
            <a:r>
              <a:rPr lang="en-US" sz="2400" dirty="0" smtClean="0"/>
              <a:t>Point in time 11 = transaction log tail backup</a:t>
            </a:r>
            <a:endParaRPr lang="en-US" sz="2400" dirty="0"/>
          </a:p>
        </p:txBody>
      </p:sp>
      <p:sp>
        <p:nvSpPr>
          <p:cNvPr id="546819" name="AutoShape 3"/>
          <p:cNvSpPr>
            <a:spLocks noChangeArrowheads="1"/>
          </p:cNvSpPr>
          <p:nvPr/>
        </p:nvSpPr>
        <p:spPr bwMode="auto">
          <a:xfrm>
            <a:off x="1566863" y="1952850"/>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20" name="AutoShape 4"/>
          <p:cNvSpPr>
            <a:spLocks noChangeArrowheads="1"/>
          </p:cNvSpPr>
          <p:nvPr/>
        </p:nvSpPr>
        <p:spPr bwMode="auto">
          <a:xfrm>
            <a:off x="1566863" y="2317975"/>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21" name="AutoShape 5"/>
          <p:cNvSpPr>
            <a:spLocks noChangeArrowheads="1"/>
          </p:cNvSpPr>
          <p:nvPr/>
        </p:nvSpPr>
        <p:spPr bwMode="auto">
          <a:xfrm>
            <a:off x="1566863" y="2684688"/>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22" name="AutoShape 6"/>
          <p:cNvSpPr>
            <a:spLocks noChangeArrowheads="1"/>
          </p:cNvSpPr>
          <p:nvPr/>
        </p:nvSpPr>
        <p:spPr bwMode="auto">
          <a:xfrm>
            <a:off x="1566863" y="3049813"/>
            <a:ext cx="457200" cy="457200"/>
          </a:xfrm>
          <a:prstGeom prst="can">
            <a:avLst>
              <a:gd name="adj" fmla="val 25000"/>
            </a:avLst>
          </a:prstGeom>
          <a:gradFill rotWithShape="1">
            <a:gsLst>
              <a:gs pos="0">
                <a:srgbClr val="4D4D4D"/>
              </a:gs>
              <a:gs pos="50000">
                <a:srgbClr val="4D4D4D">
                  <a:gamma/>
                  <a:tint val="33725"/>
                  <a:invGamma/>
                </a:srgbClr>
              </a:gs>
              <a:gs pos="100000">
                <a:srgbClr val="4D4D4D"/>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23" name="Text Box 7"/>
          <p:cNvSpPr txBox="1">
            <a:spLocks noChangeArrowheads="1"/>
          </p:cNvSpPr>
          <p:nvPr/>
        </p:nvSpPr>
        <p:spPr bwMode="auto">
          <a:xfrm>
            <a:off x="560388" y="1676625"/>
            <a:ext cx="939103"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Primary</a:t>
            </a:r>
            <a:endParaRPr lang="en-US" sz="1600" dirty="0">
              <a:solidFill>
                <a:schemeClr val="tx1"/>
              </a:solidFill>
              <a:latin typeface="Calibri" pitchFamily="34" charset="0"/>
            </a:endParaRPr>
          </a:p>
        </p:txBody>
      </p:sp>
      <p:sp>
        <p:nvSpPr>
          <p:cNvPr id="546824" name="Text Box 8"/>
          <p:cNvSpPr txBox="1">
            <a:spLocks noChangeArrowheads="1"/>
          </p:cNvSpPr>
          <p:nvPr/>
        </p:nvSpPr>
        <p:spPr bwMode="auto">
          <a:xfrm>
            <a:off x="862013" y="204333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File1</a:t>
            </a:r>
            <a:endParaRPr lang="en-US" sz="1600" dirty="0">
              <a:solidFill>
                <a:schemeClr val="tx1"/>
              </a:solidFill>
              <a:latin typeface="Calibri" pitchFamily="34" charset="0"/>
            </a:endParaRPr>
          </a:p>
        </p:txBody>
      </p:sp>
      <p:sp>
        <p:nvSpPr>
          <p:cNvPr id="546825" name="Text Box 9"/>
          <p:cNvSpPr txBox="1">
            <a:spLocks noChangeArrowheads="1"/>
          </p:cNvSpPr>
          <p:nvPr/>
        </p:nvSpPr>
        <p:spPr bwMode="auto">
          <a:xfrm>
            <a:off x="862013" y="239893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File2</a:t>
            </a:r>
            <a:endParaRPr lang="en-US" sz="1600" dirty="0">
              <a:solidFill>
                <a:schemeClr val="tx1"/>
              </a:solidFill>
              <a:latin typeface="Calibri" pitchFamily="34" charset="0"/>
            </a:endParaRPr>
          </a:p>
        </p:txBody>
      </p:sp>
      <p:sp>
        <p:nvSpPr>
          <p:cNvPr id="546826" name="Text Box 10"/>
          <p:cNvSpPr txBox="1">
            <a:spLocks noChangeArrowheads="1"/>
          </p:cNvSpPr>
          <p:nvPr/>
        </p:nvSpPr>
        <p:spPr bwMode="auto">
          <a:xfrm>
            <a:off x="862013" y="2803750"/>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File3</a:t>
            </a:r>
            <a:endParaRPr lang="en-US" sz="1600" dirty="0">
              <a:solidFill>
                <a:schemeClr val="tx1"/>
              </a:solidFill>
              <a:latin typeface="Calibri" pitchFamily="34" charset="0"/>
            </a:endParaRPr>
          </a:p>
        </p:txBody>
      </p:sp>
      <p:sp>
        <p:nvSpPr>
          <p:cNvPr id="546827" name="Text Box 11"/>
          <p:cNvSpPr txBox="1">
            <a:spLocks noChangeArrowheads="1"/>
          </p:cNvSpPr>
          <p:nvPr/>
        </p:nvSpPr>
        <p:spPr bwMode="auto">
          <a:xfrm>
            <a:off x="1106488" y="3130775"/>
            <a:ext cx="514885"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Log</a:t>
            </a:r>
            <a:endParaRPr lang="en-US" sz="1600" dirty="0">
              <a:solidFill>
                <a:schemeClr val="tx1"/>
              </a:solidFill>
              <a:latin typeface="Calibri" pitchFamily="34" charset="0"/>
            </a:endParaRPr>
          </a:p>
        </p:txBody>
      </p:sp>
      <p:sp>
        <p:nvSpPr>
          <p:cNvPr id="546828" name="Line 12"/>
          <p:cNvSpPr>
            <a:spLocks noChangeShapeType="1"/>
          </p:cNvSpPr>
          <p:nvPr/>
        </p:nvSpPr>
        <p:spPr bwMode="auto">
          <a:xfrm>
            <a:off x="1017588" y="1403575"/>
            <a:ext cx="7223125" cy="0"/>
          </a:xfrm>
          <a:prstGeom prst="line">
            <a:avLst/>
          </a:prstGeom>
          <a:noFill/>
          <a:ln w="15875">
            <a:solidFill>
              <a:schemeClr val="tx1"/>
            </a:solidFill>
            <a:round/>
            <a:headEnd/>
            <a:tailEnd type="triangle" w="lg" len="lg"/>
          </a:ln>
          <a:effectLst/>
        </p:spPr>
        <p:txBody>
          <a:bodyPr/>
          <a:lstStyle/>
          <a:p>
            <a:endParaRPr lang="en-US"/>
          </a:p>
        </p:txBody>
      </p:sp>
      <p:sp>
        <p:nvSpPr>
          <p:cNvPr id="546829" name="Text Box 13"/>
          <p:cNvSpPr txBox="1">
            <a:spLocks noChangeArrowheads="1"/>
          </p:cNvSpPr>
          <p:nvPr/>
        </p:nvSpPr>
        <p:spPr bwMode="auto">
          <a:xfrm>
            <a:off x="560388" y="1206725"/>
            <a:ext cx="611449"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546830" name="AutoShape 14"/>
          <p:cNvSpPr>
            <a:spLocks noChangeArrowheads="1"/>
          </p:cNvSpPr>
          <p:nvPr/>
        </p:nvSpPr>
        <p:spPr bwMode="auto">
          <a:xfrm>
            <a:off x="2389188" y="15861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31" name="AutoShape 15"/>
          <p:cNvSpPr>
            <a:spLocks noChangeArrowheads="1"/>
          </p:cNvSpPr>
          <p:nvPr/>
        </p:nvSpPr>
        <p:spPr bwMode="auto">
          <a:xfrm>
            <a:off x="3211513" y="1952850"/>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32" name="AutoShape 16"/>
          <p:cNvSpPr>
            <a:spLocks noChangeArrowheads="1"/>
          </p:cNvSpPr>
          <p:nvPr/>
        </p:nvSpPr>
        <p:spPr bwMode="auto">
          <a:xfrm>
            <a:off x="3211513" y="2317975"/>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33" name="AutoShape 17"/>
          <p:cNvSpPr>
            <a:spLocks noChangeArrowheads="1"/>
          </p:cNvSpPr>
          <p:nvPr/>
        </p:nvSpPr>
        <p:spPr bwMode="auto">
          <a:xfrm>
            <a:off x="3211513" y="2684688"/>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34" name="AutoShape 18" descr="Large checker board"/>
          <p:cNvSpPr>
            <a:spLocks noChangeArrowheads="1"/>
          </p:cNvSpPr>
          <p:nvPr/>
        </p:nvSpPr>
        <p:spPr bwMode="auto">
          <a:xfrm>
            <a:off x="4035425" y="195285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46835" name="AutoShape 19" descr="Large checker board"/>
          <p:cNvSpPr>
            <a:spLocks noChangeArrowheads="1"/>
          </p:cNvSpPr>
          <p:nvPr/>
        </p:nvSpPr>
        <p:spPr bwMode="auto">
          <a:xfrm>
            <a:off x="4035425" y="23179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46836" name="AutoShape 20" descr="Large checker board"/>
          <p:cNvSpPr>
            <a:spLocks noChangeArrowheads="1"/>
          </p:cNvSpPr>
          <p:nvPr/>
        </p:nvSpPr>
        <p:spPr bwMode="auto">
          <a:xfrm>
            <a:off x="4035425" y="269421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46837" name="AutoShape 21"/>
          <p:cNvSpPr>
            <a:spLocks noChangeArrowheads="1"/>
          </p:cNvSpPr>
          <p:nvPr/>
        </p:nvSpPr>
        <p:spPr bwMode="auto">
          <a:xfrm>
            <a:off x="4857750" y="15861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546838" name="AutoShape 22" descr="Large checker board"/>
          <p:cNvSpPr>
            <a:spLocks noChangeArrowheads="1"/>
          </p:cNvSpPr>
          <p:nvPr/>
        </p:nvSpPr>
        <p:spPr bwMode="auto">
          <a:xfrm>
            <a:off x="5589588" y="195285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46839" name="AutoShape 23" descr="Large checker board"/>
          <p:cNvSpPr>
            <a:spLocks noChangeArrowheads="1"/>
          </p:cNvSpPr>
          <p:nvPr/>
        </p:nvSpPr>
        <p:spPr bwMode="auto">
          <a:xfrm>
            <a:off x="5589588" y="23179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46840" name="AutoShape 24" descr="Large checker board"/>
          <p:cNvSpPr>
            <a:spLocks noChangeArrowheads="1"/>
          </p:cNvSpPr>
          <p:nvPr/>
        </p:nvSpPr>
        <p:spPr bwMode="auto">
          <a:xfrm>
            <a:off x="5589588" y="2684688"/>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546841" name="Text Box 25"/>
          <p:cNvSpPr txBox="1">
            <a:spLocks noChangeArrowheads="1"/>
          </p:cNvSpPr>
          <p:nvPr/>
        </p:nvSpPr>
        <p:spPr bwMode="auto">
          <a:xfrm>
            <a:off x="2938463" y="304981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46842" name="Text Box 26"/>
          <p:cNvSpPr txBox="1">
            <a:spLocks noChangeArrowheads="1"/>
          </p:cNvSpPr>
          <p:nvPr/>
        </p:nvSpPr>
        <p:spPr bwMode="auto">
          <a:xfrm>
            <a:off x="3760788" y="304981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46843" name="Text Box 27"/>
          <p:cNvSpPr txBox="1">
            <a:spLocks noChangeArrowheads="1"/>
          </p:cNvSpPr>
          <p:nvPr/>
        </p:nvSpPr>
        <p:spPr bwMode="auto">
          <a:xfrm>
            <a:off x="4584700" y="304981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46844" name="Text Box 28"/>
          <p:cNvSpPr txBox="1">
            <a:spLocks noChangeArrowheads="1"/>
          </p:cNvSpPr>
          <p:nvPr/>
        </p:nvSpPr>
        <p:spPr bwMode="auto">
          <a:xfrm>
            <a:off x="5314950" y="304981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46845" name="Text Box 29"/>
          <p:cNvSpPr txBox="1">
            <a:spLocks noChangeArrowheads="1"/>
          </p:cNvSpPr>
          <p:nvPr/>
        </p:nvSpPr>
        <p:spPr bwMode="auto">
          <a:xfrm>
            <a:off x="6138863" y="304981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46846" name="Text Box 30"/>
          <p:cNvSpPr txBox="1">
            <a:spLocks noChangeArrowheads="1"/>
          </p:cNvSpPr>
          <p:nvPr/>
        </p:nvSpPr>
        <p:spPr bwMode="auto">
          <a:xfrm>
            <a:off x="7600950" y="304981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546847" name="Line 31"/>
          <p:cNvSpPr>
            <a:spLocks noChangeShapeType="1"/>
          </p:cNvSpPr>
          <p:nvPr/>
        </p:nvSpPr>
        <p:spPr bwMode="auto">
          <a:xfrm>
            <a:off x="3028950"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546848" name="Line 32"/>
          <p:cNvSpPr>
            <a:spLocks noChangeShapeType="1"/>
          </p:cNvSpPr>
          <p:nvPr/>
        </p:nvSpPr>
        <p:spPr bwMode="auto">
          <a:xfrm>
            <a:off x="3852863"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546849" name="Line 33"/>
          <p:cNvSpPr>
            <a:spLocks noChangeShapeType="1"/>
          </p:cNvSpPr>
          <p:nvPr/>
        </p:nvSpPr>
        <p:spPr bwMode="auto">
          <a:xfrm>
            <a:off x="4665663"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546850" name="Line 34"/>
          <p:cNvSpPr>
            <a:spLocks noChangeShapeType="1"/>
          </p:cNvSpPr>
          <p:nvPr/>
        </p:nvSpPr>
        <p:spPr bwMode="auto">
          <a:xfrm>
            <a:off x="5407025"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546851" name="Line 35"/>
          <p:cNvSpPr>
            <a:spLocks noChangeShapeType="1"/>
          </p:cNvSpPr>
          <p:nvPr/>
        </p:nvSpPr>
        <p:spPr bwMode="auto">
          <a:xfrm>
            <a:off x="6219825"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546852" name="Line 36"/>
          <p:cNvSpPr>
            <a:spLocks noChangeShapeType="1"/>
          </p:cNvSpPr>
          <p:nvPr/>
        </p:nvSpPr>
        <p:spPr bwMode="auto">
          <a:xfrm>
            <a:off x="7693025"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546853" name="Line 37"/>
          <p:cNvSpPr>
            <a:spLocks noChangeShapeType="1"/>
          </p:cNvSpPr>
          <p:nvPr/>
        </p:nvSpPr>
        <p:spPr bwMode="auto">
          <a:xfrm>
            <a:off x="3424238" y="1403575"/>
            <a:ext cx="0" cy="549275"/>
          </a:xfrm>
          <a:prstGeom prst="line">
            <a:avLst/>
          </a:prstGeom>
          <a:noFill/>
          <a:ln w="9525">
            <a:solidFill>
              <a:schemeClr val="tx1"/>
            </a:solidFill>
            <a:round/>
            <a:headEnd type="diamond" w="med" len="med"/>
            <a:tailEnd/>
          </a:ln>
          <a:effectLst/>
        </p:spPr>
        <p:txBody>
          <a:bodyPr/>
          <a:lstStyle/>
          <a:p>
            <a:endParaRPr lang="en-US"/>
          </a:p>
        </p:txBody>
      </p:sp>
      <p:sp>
        <p:nvSpPr>
          <p:cNvPr id="546854" name="Line 38"/>
          <p:cNvSpPr>
            <a:spLocks noChangeShapeType="1"/>
          </p:cNvSpPr>
          <p:nvPr/>
        </p:nvSpPr>
        <p:spPr bwMode="auto">
          <a:xfrm>
            <a:off x="5075238" y="1403575"/>
            <a:ext cx="0" cy="182563"/>
          </a:xfrm>
          <a:prstGeom prst="line">
            <a:avLst/>
          </a:prstGeom>
          <a:noFill/>
          <a:ln w="9525">
            <a:solidFill>
              <a:schemeClr val="tx1"/>
            </a:solidFill>
            <a:round/>
            <a:headEnd type="diamond" w="med" len="med"/>
            <a:tailEnd/>
          </a:ln>
          <a:effectLst/>
        </p:spPr>
        <p:txBody>
          <a:bodyPr/>
          <a:lstStyle/>
          <a:p>
            <a:endParaRPr lang="en-US"/>
          </a:p>
        </p:txBody>
      </p:sp>
      <p:sp>
        <p:nvSpPr>
          <p:cNvPr id="546855" name="Line 39"/>
          <p:cNvSpPr>
            <a:spLocks noChangeShapeType="1"/>
          </p:cNvSpPr>
          <p:nvPr/>
        </p:nvSpPr>
        <p:spPr bwMode="auto">
          <a:xfrm>
            <a:off x="4246563" y="1403575"/>
            <a:ext cx="0" cy="549275"/>
          </a:xfrm>
          <a:prstGeom prst="line">
            <a:avLst/>
          </a:prstGeom>
          <a:noFill/>
          <a:ln w="9525">
            <a:solidFill>
              <a:schemeClr val="tx1"/>
            </a:solidFill>
            <a:round/>
            <a:headEnd type="diamond" w="med" len="med"/>
            <a:tailEnd/>
          </a:ln>
          <a:effectLst/>
        </p:spPr>
        <p:txBody>
          <a:bodyPr/>
          <a:lstStyle/>
          <a:p>
            <a:endParaRPr lang="en-US"/>
          </a:p>
        </p:txBody>
      </p:sp>
      <p:sp>
        <p:nvSpPr>
          <p:cNvPr id="546856" name="Line 40"/>
          <p:cNvSpPr>
            <a:spLocks noChangeShapeType="1"/>
          </p:cNvSpPr>
          <p:nvPr/>
        </p:nvSpPr>
        <p:spPr bwMode="auto">
          <a:xfrm>
            <a:off x="5803900" y="1403575"/>
            <a:ext cx="0" cy="549275"/>
          </a:xfrm>
          <a:prstGeom prst="line">
            <a:avLst/>
          </a:prstGeom>
          <a:noFill/>
          <a:ln w="9525">
            <a:solidFill>
              <a:schemeClr val="tx1"/>
            </a:solidFill>
            <a:round/>
            <a:headEnd type="diamond" w="med" len="med"/>
            <a:tailEnd/>
          </a:ln>
          <a:effectLst/>
        </p:spPr>
        <p:txBody>
          <a:bodyPr/>
          <a:lstStyle/>
          <a:p>
            <a:endParaRPr lang="en-US"/>
          </a:p>
        </p:txBody>
      </p:sp>
      <p:sp>
        <p:nvSpPr>
          <p:cNvPr id="546857" name="Line 41"/>
          <p:cNvSpPr>
            <a:spLocks noChangeShapeType="1"/>
          </p:cNvSpPr>
          <p:nvPr/>
        </p:nvSpPr>
        <p:spPr bwMode="auto">
          <a:xfrm>
            <a:off x="1797050" y="1403575"/>
            <a:ext cx="0" cy="284163"/>
          </a:xfrm>
          <a:prstGeom prst="line">
            <a:avLst/>
          </a:prstGeom>
          <a:noFill/>
          <a:ln w="9525">
            <a:solidFill>
              <a:schemeClr val="tx1"/>
            </a:solidFill>
            <a:round/>
            <a:headEnd type="diamond" w="med" len="med"/>
            <a:tailEnd/>
          </a:ln>
          <a:effectLst/>
        </p:spPr>
        <p:txBody>
          <a:bodyPr/>
          <a:lstStyle/>
          <a:p>
            <a:endParaRPr lang="en-US"/>
          </a:p>
        </p:txBody>
      </p:sp>
      <p:sp>
        <p:nvSpPr>
          <p:cNvPr id="546858" name="Line 42"/>
          <p:cNvSpPr>
            <a:spLocks noChangeShapeType="1"/>
          </p:cNvSpPr>
          <p:nvPr/>
        </p:nvSpPr>
        <p:spPr bwMode="auto">
          <a:xfrm>
            <a:off x="2609850" y="1403575"/>
            <a:ext cx="0" cy="182563"/>
          </a:xfrm>
          <a:prstGeom prst="line">
            <a:avLst/>
          </a:prstGeom>
          <a:noFill/>
          <a:ln w="9525">
            <a:solidFill>
              <a:schemeClr val="tx1"/>
            </a:solidFill>
            <a:round/>
            <a:headEnd type="diamond" w="med" len="med"/>
            <a:tailEnd/>
          </a:ln>
          <a:effectLst/>
        </p:spPr>
        <p:txBody>
          <a:bodyPr/>
          <a:lstStyle/>
          <a:p>
            <a:endParaRPr lang="en-US"/>
          </a:p>
        </p:txBody>
      </p:sp>
      <p:sp>
        <p:nvSpPr>
          <p:cNvPr id="546859" name="Text Box 43"/>
          <p:cNvSpPr txBox="1">
            <a:spLocks noChangeArrowheads="1"/>
          </p:cNvSpPr>
          <p:nvPr/>
        </p:nvSpPr>
        <p:spPr bwMode="auto">
          <a:xfrm>
            <a:off x="2452688" y="108131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a:t>
            </a:r>
          </a:p>
        </p:txBody>
      </p:sp>
      <p:sp>
        <p:nvSpPr>
          <p:cNvPr id="546860" name="Text Box 44"/>
          <p:cNvSpPr txBox="1">
            <a:spLocks noChangeArrowheads="1"/>
          </p:cNvSpPr>
          <p:nvPr/>
        </p:nvSpPr>
        <p:spPr bwMode="auto">
          <a:xfrm>
            <a:off x="2876550" y="1082900"/>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2</a:t>
            </a:r>
          </a:p>
        </p:txBody>
      </p:sp>
      <p:sp>
        <p:nvSpPr>
          <p:cNvPr id="546861" name="Text Box 45"/>
          <p:cNvSpPr txBox="1">
            <a:spLocks noChangeArrowheads="1"/>
          </p:cNvSpPr>
          <p:nvPr/>
        </p:nvSpPr>
        <p:spPr bwMode="auto">
          <a:xfrm>
            <a:off x="3254375" y="108131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3</a:t>
            </a:r>
          </a:p>
        </p:txBody>
      </p:sp>
      <p:sp>
        <p:nvSpPr>
          <p:cNvPr id="546862" name="Text Box 46"/>
          <p:cNvSpPr txBox="1">
            <a:spLocks noChangeArrowheads="1"/>
          </p:cNvSpPr>
          <p:nvPr/>
        </p:nvSpPr>
        <p:spPr bwMode="auto">
          <a:xfrm>
            <a:off x="3678238" y="1082900"/>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4</a:t>
            </a:r>
          </a:p>
        </p:txBody>
      </p:sp>
      <p:sp>
        <p:nvSpPr>
          <p:cNvPr id="546863" name="Text Box 47"/>
          <p:cNvSpPr txBox="1">
            <a:spLocks noChangeArrowheads="1"/>
          </p:cNvSpPr>
          <p:nvPr/>
        </p:nvSpPr>
        <p:spPr bwMode="auto">
          <a:xfrm>
            <a:off x="4086225" y="108131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5</a:t>
            </a:r>
          </a:p>
        </p:txBody>
      </p:sp>
      <p:sp>
        <p:nvSpPr>
          <p:cNvPr id="546864" name="Text Box 48"/>
          <p:cNvSpPr txBox="1">
            <a:spLocks noChangeArrowheads="1"/>
          </p:cNvSpPr>
          <p:nvPr/>
        </p:nvSpPr>
        <p:spPr bwMode="auto">
          <a:xfrm>
            <a:off x="4519613" y="1082900"/>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6</a:t>
            </a:r>
          </a:p>
        </p:txBody>
      </p:sp>
      <p:sp>
        <p:nvSpPr>
          <p:cNvPr id="546865" name="Text Box 49"/>
          <p:cNvSpPr txBox="1">
            <a:spLocks noChangeArrowheads="1"/>
          </p:cNvSpPr>
          <p:nvPr/>
        </p:nvSpPr>
        <p:spPr bwMode="auto">
          <a:xfrm>
            <a:off x="4926013" y="108131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7</a:t>
            </a:r>
          </a:p>
        </p:txBody>
      </p:sp>
      <p:sp>
        <p:nvSpPr>
          <p:cNvPr id="546866" name="Text Box 50"/>
          <p:cNvSpPr txBox="1">
            <a:spLocks noChangeArrowheads="1"/>
          </p:cNvSpPr>
          <p:nvPr/>
        </p:nvSpPr>
        <p:spPr bwMode="auto">
          <a:xfrm>
            <a:off x="5262563" y="1082900"/>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8</a:t>
            </a:r>
          </a:p>
        </p:txBody>
      </p:sp>
      <p:sp>
        <p:nvSpPr>
          <p:cNvPr id="546867" name="Text Box 51"/>
          <p:cNvSpPr txBox="1">
            <a:spLocks noChangeArrowheads="1"/>
          </p:cNvSpPr>
          <p:nvPr/>
        </p:nvSpPr>
        <p:spPr bwMode="auto">
          <a:xfrm>
            <a:off x="5643563" y="108131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9</a:t>
            </a:r>
          </a:p>
        </p:txBody>
      </p:sp>
      <p:sp>
        <p:nvSpPr>
          <p:cNvPr id="546868" name="Text Box 52"/>
          <p:cNvSpPr txBox="1">
            <a:spLocks noChangeArrowheads="1"/>
          </p:cNvSpPr>
          <p:nvPr/>
        </p:nvSpPr>
        <p:spPr bwMode="auto">
          <a:xfrm>
            <a:off x="5999163" y="1082900"/>
            <a:ext cx="4286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10</a:t>
            </a:r>
          </a:p>
        </p:txBody>
      </p:sp>
      <p:sp>
        <p:nvSpPr>
          <p:cNvPr id="546869" name="Text Box 53"/>
          <p:cNvSpPr txBox="1">
            <a:spLocks noChangeArrowheads="1"/>
          </p:cNvSpPr>
          <p:nvPr/>
        </p:nvSpPr>
        <p:spPr bwMode="auto">
          <a:xfrm>
            <a:off x="7456488" y="1081313"/>
            <a:ext cx="4286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11</a:t>
            </a:r>
          </a:p>
        </p:txBody>
      </p:sp>
      <p:sp>
        <p:nvSpPr>
          <p:cNvPr id="546870" name="Text Box 54"/>
          <p:cNvSpPr txBox="1">
            <a:spLocks noChangeArrowheads="1"/>
          </p:cNvSpPr>
          <p:nvPr/>
        </p:nvSpPr>
        <p:spPr bwMode="auto">
          <a:xfrm>
            <a:off x="6762750" y="1174975"/>
            <a:ext cx="336550" cy="396875"/>
          </a:xfrm>
          <a:prstGeom prst="rect">
            <a:avLst/>
          </a:prstGeom>
          <a:noFill/>
          <a:ln w="9525">
            <a:noFill/>
            <a:miter lim="800000"/>
            <a:headEnd/>
            <a:tailEnd/>
          </a:ln>
          <a:effectLst/>
        </p:spPr>
        <p:txBody>
          <a:bodyPr wrap="none">
            <a:spAutoFit/>
          </a:bodyPr>
          <a:lstStyle/>
          <a:p>
            <a:pPr eaLnBrk="0" hangingPunct="0">
              <a:lnSpc>
                <a:spcPct val="100000"/>
              </a:lnSpc>
            </a:pPr>
            <a:r>
              <a:rPr lang="en-US" sz="2000">
                <a:solidFill>
                  <a:srgbClr val="CC0000"/>
                </a:solidFill>
                <a:latin typeface="Lucida Console" pitchFamily="49" charset="0"/>
              </a:rPr>
              <a:t>X</a:t>
            </a:r>
          </a:p>
        </p:txBody>
      </p:sp>
      <p:sp useBgFill="1">
        <p:nvSpPr>
          <p:cNvPr id="546871" name="Text Box 55"/>
          <p:cNvSpPr txBox="1">
            <a:spLocks noChangeArrowheads="1"/>
          </p:cNvSpPr>
          <p:nvPr/>
        </p:nvSpPr>
        <p:spPr bwMode="auto">
          <a:xfrm>
            <a:off x="2538413" y="1860775"/>
            <a:ext cx="182562" cy="619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a:t>F</a:t>
            </a:r>
            <a:br>
              <a:rPr lang="en-US"/>
            </a:br>
            <a:r>
              <a:rPr lang="en-US"/>
              <a:t>I</a:t>
            </a:r>
            <a:br>
              <a:rPr lang="en-US"/>
            </a:br>
            <a:r>
              <a:rPr lang="en-US"/>
              <a:t>L</a:t>
            </a:r>
            <a:br>
              <a:rPr lang="en-US"/>
            </a:br>
            <a:r>
              <a:rPr lang="en-US"/>
              <a:t>E</a:t>
            </a:r>
          </a:p>
        </p:txBody>
      </p:sp>
      <p:sp useBgFill="1">
        <p:nvSpPr>
          <p:cNvPr id="546872" name="Text Box 56"/>
          <p:cNvSpPr txBox="1">
            <a:spLocks noChangeArrowheads="1"/>
          </p:cNvSpPr>
          <p:nvPr/>
        </p:nvSpPr>
        <p:spPr bwMode="auto">
          <a:xfrm>
            <a:off x="4984750" y="1860775"/>
            <a:ext cx="182563" cy="619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I</a:t>
            </a:r>
            <a:br>
              <a:rPr lang="en-US" dirty="0"/>
            </a:br>
            <a:r>
              <a:rPr lang="en-US" dirty="0"/>
              <a:t>L</a:t>
            </a:r>
            <a:br>
              <a:rPr lang="en-US" dirty="0"/>
            </a:br>
            <a:r>
              <a:rPr lang="en-US" dirty="0"/>
              <a:t>E</a:t>
            </a:r>
          </a:p>
        </p:txBody>
      </p:sp>
      <p:sp useBgFill="1">
        <p:nvSpPr>
          <p:cNvPr id="546873" name="Text Box 57"/>
          <p:cNvSpPr txBox="1">
            <a:spLocks noChangeArrowheads="1"/>
          </p:cNvSpPr>
          <p:nvPr/>
        </p:nvSpPr>
        <p:spPr bwMode="auto">
          <a:xfrm>
            <a:off x="3348038" y="2289400"/>
            <a:ext cx="182562" cy="1381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I</a:t>
            </a:r>
            <a:br>
              <a:rPr lang="en-US" dirty="0"/>
            </a:br>
            <a:r>
              <a:rPr lang="en-US" dirty="0"/>
              <a:t>L</a:t>
            </a:r>
            <a:br>
              <a:rPr lang="en-US" dirty="0"/>
            </a:br>
            <a:r>
              <a:rPr lang="en-US" dirty="0"/>
              <a:t>E</a:t>
            </a:r>
            <a:br>
              <a:rPr lang="en-US" dirty="0"/>
            </a:br>
            <a:r>
              <a:rPr lang="en-US" dirty="0"/>
              <a:t>G</a:t>
            </a:r>
            <a:br>
              <a:rPr lang="en-US" dirty="0"/>
            </a:br>
            <a:r>
              <a:rPr lang="en-US" dirty="0"/>
              <a:t>R</a:t>
            </a:r>
            <a:br>
              <a:rPr lang="en-US" dirty="0"/>
            </a:br>
            <a:r>
              <a:rPr lang="en-US" dirty="0"/>
              <a:t>O</a:t>
            </a:r>
            <a:br>
              <a:rPr lang="en-US" dirty="0"/>
            </a:br>
            <a:r>
              <a:rPr lang="en-US" dirty="0"/>
              <a:t>U</a:t>
            </a:r>
            <a:br>
              <a:rPr lang="en-US" dirty="0"/>
            </a:br>
            <a:r>
              <a:rPr lang="en-US" dirty="0"/>
              <a:t>P</a:t>
            </a:r>
          </a:p>
        </p:txBody>
      </p:sp>
      <p:sp useBgFill="1">
        <p:nvSpPr>
          <p:cNvPr id="546874" name="Text Box 58"/>
          <p:cNvSpPr txBox="1">
            <a:spLocks noChangeArrowheads="1"/>
          </p:cNvSpPr>
          <p:nvPr/>
        </p:nvSpPr>
        <p:spPr bwMode="auto">
          <a:xfrm>
            <a:off x="4164013" y="2598963"/>
            <a:ext cx="182562"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I</a:t>
            </a:r>
            <a:br>
              <a:rPr lang="en-US" dirty="0"/>
            </a:br>
            <a:r>
              <a:rPr lang="en-US" dirty="0"/>
              <a:t>F</a:t>
            </a:r>
            <a:br>
              <a:rPr lang="en-US" dirty="0"/>
            </a:br>
            <a:r>
              <a:rPr lang="en-US" dirty="0" err="1"/>
              <a:t>F</a:t>
            </a:r>
            <a:r>
              <a:rPr lang="en-US" dirty="0"/>
              <a:t/>
            </a:r>
            <a:br>
              <a:rPr lang="en-US" dirty="0"/>
            </a:br>
            <a:r>
              <a:rPr lang="en-US" dirty="0"/>
              <a:t/>
            </a:r>
            <a:br>
              <a:rPr lang="en-US" dirty="0"/>
            </a:br>
            <a:r>
              <a:rPr lang="en-US" dirty="0" err="1"/>
              <a:t>F</a:t>
            </a:r>
            <a:r>
              <a:rPr lang="en-US" dirty="0"/>
              <a:t/>
            </a:r>
            <a:br>
              <a:rPr lang="en-US" dirty="0"/>
            </a:br>
            <a:r>
              <a:rPr lang="en-US" dirty="0"/>
              <a:t>G</a:t>
            </a:r>
          </a:p>
        </p:txBody>
      </p:sp>
      <p:sp useBgFill="1">
        <p:nvSpPr>
          <p:cNvPr id="546875" name="Text Box 59"/>
          <p:cNvSpPr txBox="1">
            <a:spLocks noChangeArrowheads="1"/>
          </p:cNvSpPr>
          <p:nvPr/>
        </p:nvSpPr>
        <p:spPr bwMode="auto">
          <a:xfrm>
            <a:off x="5724525" y="2592613"/>
            <a:ext cx="182563"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a:t>D</a:t>
            </a:r>
            <a:br>
              <a:rPr lang="en-US"/>
            </a:br>
            <a:r>
              <a:rPr lang="en-US"/>
              <a:t>I</a:t>
            </a:r>
            <a:br>
              <a:rPr lang="en-US"/>
            </a:br>
            <a:r>
              <a:rPr lang="en-US"/>
              <a:t>F</a:t>
            </a:r>
            <a:br>
              <a:rPr lang="en-US"/>
            </a:br>
            <a:r>
              <a:rPr lang="en-US"/>
              <a:t>F</a:t>
            </a:r>
            <a:br>
              <a:rPr lang="en-US"/>
            </a:br>
            <a:r>
              <a:rPr lang="en-US"/>
              <a:t/>
            </a:r>
            <a:br>
              <a:rPr lang="en-US"/>
            </a:br>
            <a:r>
              <a:rPr lang="en-US"/>
              <a:t>F</a:t>
            </a:r>
            <a:br>
              <a:rPr lang="en-US"/>
            </a:br>
            <a:r>
              <a:rPr lang="en-US"/>
              <a:t>G</a:t>
            </a:r>
          </a:p>
        </p:txBody>
      </p:sp>
      <p:sp useBgFill="1">
        <p:nvSpPr>
          <p:cNvPr id="546877" name="Text Box 61"/>
          <p:cNvSpPr txBox="1">
            <a:spLocks noChangeArrowheads="1"/>
          </p:cNvSpPr>
          <p:nvPr/>
        </p:nvSpPr>
        <p:spPr bwMode="auto">
          <a:xfrm>
            <a:off x="1685925" y="2289400"/>
            <a:ext cx="182563" cy="1381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a:t>D</a:t>
            </a:r>
            <a:br>
              <a:rPr lang="en-US"/>
            </a:br>
            <a:r>
              <a:rPr lang="en-US"/>
              <a:t>B</a:t>
            </a:r>
            <a:br>
              <a:rPr lang="en-US"/>
            </a:br>
            <a:r>
              <a:rPr lang="en-US"/>
              <a:t/>
            </a:r>
            <a:br>
              <a:rPr lang="en-US"/>
            </a:br>
            <a:r>
              <a:rPr lang="en-US"/>
              <a:t>C</a:t>
            </a:r>
            <a:br>
              <a:rPr lang="en-US"/>
            </a:br>
            <a:r>
              <a:rPr lang="en-US"/>
              <a:t>R</a:t>
            </a:r>
            <a:br>
              <a:rPr lang="en-US"/>
            </a:br>
            <a:r>
              <a:rPr lang="en-US"/>
              <a:t>E</a:t>
            </a:r>
            <a:br>
              <a:rPr lang="en-US"/>
            </a:br>
            <a:r>
              <a:rPr lang="en-US"/>
              <a:t>A</a:t>
            </a:r>
            <a:br>
              <a:rPr lang="en-US"/>
            </a:br>
            <a:r>
              <a:rPr lang="en-US"/>
              <a:t>T</a:t>
            </a:r>
            <a:br>
              <a:rPr lang="en-US"/>
            </a:br>
            <a:r>
              <a:rPr lang="en-US"/>
              <a:t>E</a:t>
            </a:r>
          </a:p>
        </p:txBody>
      </p:sp>
      <p:sp>
        <p:nvSpPr>
          <p:cNvPr id="546878" name="Text Box 62"/>
          <p:cNvSpPr txBox="1">
            <a:spLocks noChangeArrowheads="1"/>
          </p:cNvSpPr>
          <p:nvPr/>
        </p:nvSpPr>
        <p:spPr bwMode="auto">
          <a:xfrm rot="10800000">
            <a:off x="525612" y="2010000"/>
            <a:ext cx="461665" cy="1066800"/>
          </a:xfrm>
          <a:prstGeom prst="rect">
            <a:avLst/>
          </a:prstGeom>
          <a:noFill/>
          <a:ln w="9525">
            <a:noFill/>
            <a:miter lim="800000"/>
            <a:headEnd/>
            <a:tailEnd/>
          </a:ln>
          <a:effectLst/>
        </p:spPr>
        <p:txBody>
          <a:bodyPr vert="eaVert">
            <a:spAutoFit/>
          </a:bodyPr>
          <a:lstStyle/>
          <a:p>
            <a:pPr>
              <a:lnSpc>
                <a:spcPct val="100000"/>
              </a:lnSpc>
              <a:spcBef>
                <a:spcPct val="50000"/>
              </a:spcBef>
            </a:pPr>
            <a:r>
              <a:rPr lang="en-US" sz="1800" b="0" dirty="0" smtClean="0">
                <a:solidFill>
                  <a:schemeClr val="tx1"/>
                </a:solidFill>
                <a:latin typeface="Calibri" pitchFamily="34" charset="0"/>
              </a:rPr>
              <a:t>Filegroup</a:t>
            </a:r>
            <a:endParaRPr lang="en-US" sz="1800" b="0" dirty="0">
              <a:solidFill>
                <a:schemeClr val="tx1"/>
              </a:solidFill>
              <a:latin typeface="Calibri" pitchFamily="34" charset="0"/>
            </a:endParaRPr>
          </a:p>
        </p:txBody>
      </p:sp>
      <p:sp>
        <p:nvSpPr>
          <p:cNvPr id="546880" name="AutoShape 64"/>
          <p:cNvSpPr>
            <a:spLocks noChangeArrowheads="1"/>
          </p:cNvSpPr>
          <p:nvPr/>
        </p:nvSpPr>
        <p:spPr bwMode="auto">
          <a:xfrm>
            <a:off x="1566863" y="160518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6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p:cNvSpPr>
            <a:spLocks noGrp="1" noChangeAspect="1" noChangeArrowheads="1"/>
          </p:cNvSpPr>
          <p:nvPr>
            <p:ph type="title"/>
          </p:nvPr>
        </p:nvSpPr>
        <p:spPr/>
        <p:txBody>
          <a:bodyPr/>
          <a:lstStyle/>
          <a:p>
            <a:r>
              <a:rPr lang="en-US" dirty="0" smtClean="0"/>
              <a:t>Case Study </a:t>
            </a:r>
            <a:r>
              <a:rPr lang="en-US" sz="2800" dirty="0" smtClean="0"/>
              <a:t>(2)</a:t>
            </a:r>
            <a:endParaRPr lang="en-US" dirty="0"/>
          </a:p>
        </p:txBody>
      </p:sp>
      <p:sp>
        <p:nvSpPr>
          <p:cNvPr id="721985" name="Rectangle 65"/>
          <p:cNvSpPr>
            <a:spLocks noGrp="1" noChangeAspect="1" noChangeArrowheads="1"/>
          </p:cNvSpPr>
          <p:nvPr>
            <p:ph type="body" idx="1"/>
          </p:nvPr>
        </p:nvSpPr>
        <p:spPr/>
        <p:txBody>
          <a:bodyPr/>
          <a:lstStyle/>
          <a:p>
            <a:r>
              <a:rPr lang="en-US" sz="2400" dirty="0" smtClean="0"/>
              <a:t>Step 1: log tail backup</a:t>
            </a:r>
          </a:p>
          <a:p>
            <a:r>
              <a:rPr lang="en-US" sz="2400" dirty="0" smtClean="0"/>
              <a:t>Step 2: determine how to get the structure of the database created</a:t>
            </a:r>
          </a:p>
          <a:p>
            <a:pPr lvl="1"/>
            <a:r>
              <a:rPr lang="en-US" sz="2000" dirty="0" smtClean="0"/>
              <a:t>Which backups are for which parts of the database?</a:t>
            </a:r>
          </a:p>
          <a:p>
            <a:r>
              <a:rPr lang="en-US" sz="2400" dirty="0" smtClean="0"/>
              <a:t>Step 3: bring the file/filegroups up to the minute as fast as possible</a:t>
            </a:r>
          </a:p>
          <a:p>
            <a:pPr lvl="1"/>
            <a:r>
              <a:rPr lang="en-US" sz="2000" dirty="0" smtClean="0"/>
              <a:t>Are there any differentials that can short-circuit log restores?</a:t>
            </a:r>
          </a:p>
          <a:p>
            <a:r>
              <a:rPr lang="en-US" sz="2400" dirty="0" smtClean="0"/>
              <a:t>Step 4: apply the transaction logs that will make this database consistent</a:t>
            </a:r>
          </a:p>
          <a:p>
            <a:pPr lvl="1"/>
            <a:r>
              <a:rPr lang="en-US" sz="2000" dirty="0" smtClean="0"/>
              <a:t>Find the min LSN from the oldest full/diff backup from steps 2 and 3</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82" name="Rectangle 66"/>
          <p:cNvSpPr>
            <a:spLocks noGrp="1" noChangeAspect="1" noChangeArrowheads="1"/>
          </p:cNvSpPr>
          <p:nvPr>
            <p:ph type="title"/>
          </p:nvPr>
        </p:nvSpPr>
        <p:spPr/>
        <p:txBody>
          <a:bodyPr/>
          <a:lstStyle/>
          <a:p>
            <a:r>
              <a:rPr lang="en-US" dirty="0" smtClean="0"/>
              <a:t>Case Study </a:t>
            </a:r>
            <a:r>
              <a:rPr lang="en-US" sz="2800" dirty="0" smtClean="0"/>
              <a:t>(3)</a:t>
            </a:r>
            <a:endParaRPr lang="en-US" dirty="0"/>
          </a:p>
        </p:txBody>
      </p:sp>
      <p:sp>
        <p:nvSpPr>
          <p:cNvPr id="546883" name="Rectangle 67"/>
          <p:cNvSpPr>
            <a:spLocks noGrp="1" noChangeAspect="1" noChangeArrowheads="1"/>
          </p:cNvSpPr>
          <p:nvPr>
            <p:ph type="body" idx="1"/>
          </p:nvPr>
        </p:nvSpPr>
        <p:spPr>
          <a:xfrm>
            <a:off x="227013" y="1681660"/>
            <a:ext cx="8455025" cy="5040312"/>
          </a:xfrm>
        </p:spPr>
        <p: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Sequence is:</a:t>
            </a:r>
          </a:p>
          <a:p>
            <a:pPr lvl="1"/>
            <a:r>
              <a:rPr lang="en-US" sz="2000" dirty="0" smtClean="0"/>
              <a:t>Take log backup #11 (tail of the log)</a:t>
            </a:r>
          </a:p>
          <a:p>
            <a:pPr lvl="1"/>
            <a:r>
              <a:rPr lang="en-US" sz="2000" dirty="0" smtClean="0"/>
              <a:t>Restore #7 (last full file backup of primary file)</a:t>
            </a:r>
          </a:p>
          <a:p>
            <a:pPr lvl="1"/>
            <a:r>
              <a:rPr lang="en-US" sz="2000" dirty="0" smtClean="0"/>
              <a:t>Restore #3 (last full file backup of secondary filegroup)</a:t>
            </a:r>
          </a:p>
          <a:p>
            <a:pPr lvl="1"/>
            <a:r>
              <a:rPr lang="en-US" sz="2000" dirty="0" smtClean="0"/>
              <a:t>Restore #9 (most recent diff backup of secondary filegroup)</a:t>
            </a:r>
          </a:p>
          <a:p>
            <a:pPr lvl="1"/>
            <a:r>
              <a:rPr lang="en-US" sz="2000" dirty="0" smtClean="0"/>
              <a:t>Restore #8 (log that might affect the primary file)</a:t>
            </a:r>
          </a:p>
          <a:p>
            <a:pPr lvl="1"/>
            <a:r>
              <a:rPr lang="en-US" sz="2000" dirty="0" smtClean="0"/>
              <a:t>Restore #10 (next log in the chain)</a:t>
            </a:r>
          </a:p>
          <a:p>
            <a:pPr lvl="1"/>
            <a:r>
              <a:rPr lang="en-US" sz="2000" dirty="0" smtClean="0"/>
              <a:t>Restore #11 (log tail, final log in the chain)</a:t>
            </a:r>
            <a:endParaRPr lang="en-US" sz="2000" dirty="0"/>
          </a:p>
        </p:txBody>
      </p:sp>
      <p:sp>
        <p:nvSpPr>
          <p:cNvPr id="6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
        <p:nvSpPr>
          <p:cNvPr id="65" name="AutoShape 3"/>
          <p:cNvSpPr>
            <a:spLocks noChangeArrowheads="1"/>
          </p:cNvSpPr>
          <p:nvPr/>
        </p:nvSpPr>
        <p:spPr bwMode="auto">
          <a:xfrm>
            <a:off x="1566863" y="1952850"/>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66" name="AutoShape 4"/>
          <p:cNvSpPr>
            <a:spLocks noChangeArrowheads="1"/>
          </p:cNvSpPr>
          <p:nvPr/>
        </p:nvSpPr>
        <p:spPr bwMode="auto">
          <a:xfrm>
            <a:off x="1566863" y="2317975"/>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67" name="AutoShape 5"/>
          <p:cNvSpPr>
            <a:spLocks noChangeArrowheads="1"/>
          </p:cNvSpPr>
          <p:nvPr/>
        </p:nvSpPr>
        <p:spPr bwMode="auto">
          <a:xfrm>
            <a:off x="1566863" y="2684688"/>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68" name="AutoShape 6"/>
          <p:cNvSpPr>
            <a:spLocks noChangeArrowheads="1"/>
          </p:cNvSpPr>
          <p:nvPr/>
        </p:nvSpPr>
        <p:spPr bwMode="auto">
          <a:xfrm>
            <a:off x="1566863" y="3049813"/>
            <a:ext cx="457200" cy="457200"/>
          </a:xfrm>
          <a:prstGeom prst="can">
            <a:avLst>
              <a:gd name="adj" fmla="val 25000"/>
            </a:avLst>
          </a:prstGeom>
          <a:gradFill rotWithShape="1">
            <a:gsLst>
              <a:gs pos="0">
                <a:srgbClr val="4D4D4D"/>
              </a:gs>
              <a:gs pos="50000">
                <a:srgbClr val="4D4D4D">
                  <a:gamma/>
                  <a:tint val="33725"/>
                  <a:invGamma/>
                </a:srgbClr>
              </a:gs>
              <a:gs pos="100000">
                <a:srgbClr val="4D4D4D"/>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69" name="Text Box 7"/>
          <p:cNvSpPr txBox="1">
            <a:spLocks noChangeArrowheads="1"/>
          </p:cNvSpPr>
          <p:nvPr/>
        </p:nvSpPr>
        <p:spPr bwMode="auto">
          <a:xfrm>
            <a:off x="560388" y="1676625"/>
            <a:ext cx="939103"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Primary</a:t>
            </a:r>
            <a:endParaRPr lang="en-US" sz="1600" dirty="0">
              <a:solidFill>
                <a:schemeClr val="tx1"/>
              </a:solidFill>
              <a:latin typeface="Calibri" pitchFamily="34" charset="0"/>
            </a:endParaRPr>
          </a:p>
        </p:txBody>
      </p:sp>
      <p:sp>
        <p:nvSpPr>
          <p:cNvPr id="70" name="Text Box 8"/>
          <p:cNvSpPr txBox="1">
            <a:spLocks noChangeArrowheads="1"/>
          </p:cNvSpPr>
          <p:nvPr/>
        </p:nvSpPr>
        <p:spPr bwMode="auto">
          <a:xfrm>
            <a:off x="862013" y="204333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File1</a:t>
            </a:r>
            <a:endParaRPr lang="en-US" sz="1600" dirty="0">
              <a:solidFill>
                <a:schemeClr val="tx1"/>
              </a:solidFill>
              <a:latin typeface="Calibri" pitchFamily="34" charset="0"/>
            </a:endParaRPr>
          </a:p>
        </p:txBody>
      </p:sp>
      <p:sp>
        <p:nvSpPr>
          <p:cNvPr id="71" name="Text Box 9"/>
          <p:cNvSpPr txBox="1">
            <a:spLocks noChangeArrowheads="1"/>
          </p:cNvSpPr>
          <p:nvPr/>
        </p:nvSpPr>
        <p:spPr bwMode="auto">
          <a:xfrm>
            <a:off x="862013" y="2398938"/>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File2</a:t>
            </a:r>
            <a:endParaRPr lang="en-US" sz="1600" dirty="0">
              <a:solidFill>
                <a:schemeClr val="tx1"/>
              </a:solidFill>
              <a:latin typeface="Calibri" pitchFamily="34" charset="0"/>
            </a:endParaRPr>
          </a:p>
        </p:txBody>
      </p:sp>
      <p:sp>
        <p:nvSpPr>
          <p:cNvPr id="72" name="Text Box 10"/>
          <p:cNvSpPr txBox="1">
            <a:spLocks noChangeArrowheads="1"/>
          </p:cNvSpPr>
          <p:nvPr/>
        </p:nvSpPr>
        <p:spPr bwMode="auto">
          <a:xfrm>
            <a:off x="862013" y="2803750"/>
            <a:ext cx="635110"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File3</a:t>
            </a:r>
            <a:endParaRPr lang="en-US" sz="1600" dirty="0">
              <a:solidFill>
                <a:schemeClr val="tx1"/>
              </a:solidFill>
              <a:latin typeface="Calibri" pitchFamily="34" charset="0"/>
            </a:endParaRPr>
          </a:p>
        </p:txBody>
      </p:sp>
      <p:sp>
        <p:nvSpPr>
          <p:cNvPr id="73" name="Text Box 11"/>
          <p:cNvSpPr txBox="1">
            <a:spLocks noChangeArrowheads="1"/>
          </p:cNvSpPr>
          <p:nvPr/>
        </p:nvSpPr>
        <p:spPr bwMode="auto">
          <a:xfrm>
            <a:off x="1106488" y="3130775"/>
            <a:ext cx="514885" cy="369332"/>
          </a:xfrm>
          <a:prstGeom prst="rect">
            <a:avLst/>
          </a:prstGeom>
          <a:noFill/>
          <a:ln w="9525">
            <a:noFill/>
            <a:miter lim="800000"/>
            <a:headEnd/>
            <a:tailEnd/>
          </a:ln>
          <a:effectLst/>
        </p:spPr>
        <p:txBody>
          <a:bodyPr wrap="none">
            <a:spAutoFit/>
          </a:bodyPr>
          <a:lstStyle/>
          <a:p>
            <a:pPr eaLnBrk="0" hangingPunct="0">
              <a:lnSpc>
                <a:spcPct val="100000"/>
              </a:lnSpc>
            </a:pPr>
            <a:r>
              <a:rPr lang="en-US" sz="1800" dirty="0">
                <a:solidFill>
                  <a:schemeClr val="tx1"/>
                </a:solidFill>
                <a:latin typeface="Calibri" pitchFamily="34" charset="0"/>
              </a:rPr>
              <a:t>Log</a:t>
            </a:r>
            <a:endParaRPr lang="en-US" sz="1600" dirty="0">
              <a:solidFill>
                <a:schemeClr val="tx1"/>
              </a:solidFill>
              <a:latin typeface="Calibri" pitchFamily="34" charset="0"/>
            </a:endParaRPr>
          </a:p>
        </p:txBody>
      </p:sp>
      <p:sp>
        <p:nvSpPr>
          <p:cNvPr id="74" name="Line 12"/>
          <p:cNvSpPr>
            <a:spLocks noChangeShapeType="1"/>
          </p:cNvSpPr>
          <p:nvPr/>
        </p:nvSpPr>
        <p:spPr bwMode="auto">
          <a:xfrm>
            <a:off x="1017588" y="1403575"/>
            <a:ext cx="7223125" cy="0"/>
          </a:xfrm>
          <a:prstGeom prst="line">
            <a:avLst/>
          </a:prstGeom>
          <a:noFill/>
          <a:ln w="15875">
            <a:solidFill>
              <a:schemeClr val="tx1"/>
            </a:solidFill>
            <a:round/>
            <a:headEnd/>
            <a:tailEnd type="triangle" w="lg" len="lg"/>
          </a:ln>
          <a:effectLst/>
        </p:spPr>
        <p:txBody>
          <a:bodyPr/>
          <a:lstStyle/>
          <a:p>
            <a:endParaRPr lang="en-US"/>
          </a:p>
        </p:txBody>
      </p:sp>
      <p:sp>
        <p:nvSpPr>
          <p:cNvPr id="75" name="Text Box 13"/>
          <p:cNvSpPr txBox="1">
            <a:spLocks noChangeArrowheads="1"/>
          </p:cNvSpPr>
          <p:nvPr/>
        </p:nvSpPr>
        <p:spPr bwMode="auto">
          <a:xfrm>
            <a:off x="560388" y="1206725"/>
            <a:ext cx="611449"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76" name="AutoShape 14"/>
          <p:cNvSpPr>
            <a:spLocks noChangeArrowheads="1"/>
          </p:cNvSpPr>
          <p:nvPr/>
        </p:nvSpPr>
        <p:spPr bwMode="auto">
          <a:xfrm>
            <a:off x="2389188" y="15861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77" name="AutoShape 15"/>
          <p:cNvSpPr>
            <a:spLocks noChangeArrowheads="1"/>
          </p:cNvSpPr>
          <p:nvPr/>
        </p:nvSpPr>
        <p:spPr bwMode="auto">
          <a:xfrm>
            <a:off x="3211513" y="1952850"/>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78" name="AutoShape 16"/>
          <p:cNvSpPr>
            <a:spLocks noChangeArrowheads="1"/>
          </p:cNvSpPr>
          <p:nvPr/>
        </p:nvSpPr>
        <p:spPr bwMode="auto">
          <a:xfrm>
            <a:off x="3211513" y="2317975"/>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79" name="AutoShape 17"/>
          <p:cNvSpPr>
            <a:spLocks noChangeArrowheads="1"/>
          </p:cNvSpPr>
          <p:nvPr/>
        </p:nvSpPr>
        <p:spPr bwMode="auto">
          <a:xfrm>
            <a:off x="3211513" y="2684688"/>
            <a:ext cx="457200" cy="457200"/>
          </a:xfrm>
          <a:prstGeom prst="can">
            <a:avLst>
              <a:gd name="adj" fmla="val 25000"/>
            </a:avLst>
          </a:prstGeom>
          <a:gradFill rotWithShape="1">
            <a:gsLst>
              <a:gs pos="0">
                <a:schemeClr val="accent2">
                  <a:gamma/>
                  <a:shade val="86275"/>
                  <a:invGamma/>
                </a:schemeClr>
              </a:gs>
              <a:gs pos="50000">
                <a:schemeClr val="accent2"/>
              </a:gs>
              <a:gs pos="100000">
                <a:schemeClr val="accent2">
                  <a:gamma/>
                  <a:shade val="8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80" name="AutoShape 18" descr="Large checker board"/>
          <p:cNvSpPr>
            <a:spLocks noChangeArrowheads="1"/>
          </p:cNvSpPr>
          <p:nvPr/>
        </p:nvSpPr>
        <p:spPr bwMode="auto">
          <a:xfrm>
            <a:off x="4035425" y="195285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81" name="AutoShape 19" descr="Large checker board"/>
          <p:cNvSpPr>
            <a:spLocks noChangeArrowheads="1"/>
          </p:cNvSpPr>
          <p:nvPr/>
        </p:nvSpPr>
        <p:spPr bwMode="auto">
          <a:xfrm>
            <a:off x="4035425" y="23179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82" name="AutoShape 20" descr="Large checker board"/>
          <p:cNvSpPr>
            <a:spLocks noChangeArrowheads="1"/>
          </p:cNvSpPr>
          <p:nvPr/>
        </p:nvSpPr>
        <p:spPr bwMode="auto">
          <a:xfrm>
            <a:off x="4035425" y="2694213"/>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83" name="AutoShape 21"/>
          <p:cNvSpPr>
            <a:spLocks noChangeArrowheads="1"/>
          </p:cNvSpPr>
          <p:nvPr/>
        </p:nvSpPr>
        <p:spPr bwMode="auto">
          <a:xfrm>
            <a:off x="4857750" y="158613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
        <p:nvSpPr>
          <p:cNvPr id="84" name="AutoShape 22" descr="Large checker board"/>
          <p:cNvSpPr>
            <a:spLocks noChangeArrowheads="1"/>
          </p:cNvSpPr>
          <p:nvPr/>
        </p:nvSpPr>
        <p:spPr bwMode="auto">
          <a:xfrm>
            <a:off x="5589588" y="1952850"/>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85" name="AutoShape 23" descr="Large checker board"/>
          <p:cNvSpPr>
            <a:spLocks noChangeArrowheads="1"/>
          </p:cNvSpPr>
          <p:nvPr/>
        </p:nvSpPr>
        <p:spPr bwMode="auto">
          <a:xfrm>
            <a:off x="5589588" y="2317975"/>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86" name="AutoShape 24" descr="Large checker board"/>
          <p:cNvSpPr>
            <a:spLocks noChangeArrowheads="1"/>
          </p:cNvSpPr>
          <p:nvPr/>
        </p:nvSpPr>
        <p:spPr bwMode="auto">
          <a:xfrm>
            <a:off x="5589588" y="2684688"/>
            <a:ext cx="457200" cy="457200"/>
          </a:xfrm>
          <a:prstGeom prst="can">
            <a:avLst>
              <a:gd name="adj" fmla="val 25000"/>
            </a:avLst>
          </a:prstGeom>
          <a:pattFill prst="lgCheck">
            <a:fgClr>
              <a:schemeClr val="bg1"/>
            </a:fgClr>
            <a:bgClr>
              <a:srgbClr val="4D4D4D"/>
            </a:bgClr>
          </a:pattFill>
          <a:ln w="9525">
            <a:solidFill>
              <a:schemeClr val="tx1"/>
            </a:solidFill>
            <a:round/>
            <a:headEnd/>
            <a:tailEnd/>
          </a:ln>
          <a:effectLst/>
        </p:spPr>
        <p:txBody>
          <a:bodyPr wrap="none" anchor="ctr"/>
          <a:lstStyle/>
          <a:p>
            <a:endParaRPr lang="en-US">
              <a:latin typeface="Calibri" pitchFamily="34" charset="0"/>
            </a:endParaRPr>
          </a:p>
        </p:txBody>
      </p:sp>
      <p:sp>
        <p:nvSpPr>
          <p:cNvPr id="87" name="Text Box 25"/>
          <p:cNvSpPr txBox="1">
            <a:spLocks noChangeArrowheads="1"/>
          </p:cNvSpPr>
          <p:nvPr/>
        </p:nvSpPr>
        <p:spPr bwMode="auto">
          <a:xfrm>
            <a:off x="2938463" y="304981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88" name="Text Box 26"/>
          <p:cNvSpPr txBox="1">
            <a:spLocks noChangeArrowheads="1"/>
          </p:cNvSpPr>
          <p:nvPr/>
        </p:nvSpPr>
        <p:spPr bwMode="auto">
          <a:xfrm>
            <a:off x="3760788" y="304981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89" name="Text Box 27"/>
          <p:cNvSpPr txBox="1">
            <a:spLocks noChangeArrowheads="1"/>
          </p:cNvSpPr>
          <p:nvPr/>
        </p:nvSpPr>
        <p:spPr bwMode="auto">
          <a:xfrm>
            <a:off x="4584700" y="304981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90" name="Text Box 28"/>
          <p:cNvSpPr txBox="1">
            <a:spLocks noChangeArrowheads="1"/>
          </p:cNvSpPr>
          <p:nvPr/>
        </p:nvSpPr>
        <p:spPr bwMode="auto">
          <a:xfrm>
            <a:off x="5314950" y="304981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91" name="Text Box 29"/>
          <p:cNvSpPr txBox="1">
            <a:spLocks noChangeArrowheads="1"/>
          </p:cNvSpPr>
          <p:nvPr/>
        </p:nvSpPr>
        <p:spPr bwMode="auto">
          <a:xfrm>
            <a:off x="6138863" y="3049813"/>
            <a:ext cx="182562"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92" name="Text Box 30"/>
          <p:cNvSpPr txBox="1">
            <a:spLocks noChangeArrowheads="1"/>
          </p:cNvSpPr>
          <p:nvPr/>
        </p:nvSpPr>
        <p:spPr bwMode="auto">
          <a:xfrm>
            <a:off x="7600950" y="3049813"/>
            <a:ext cx="182563" cy="619125"/>
          </a:xfrm>
          <a:prstGeom prst="rect">
            <a:avLst/>
          </a:prstGeom>
          <a:noFill/>
          <a:ln w="9525">
            <a:solidFill>
              <a:schemeClr val="tx1"/>
            </a:solidFill>
            <a:miter lim="800000"/>
            <a:headEnd/>
            <a:tailEnd/>
          </a:ln>
          <a:effectLst/>
        </p:spPr>
        <p:txBody>
          <a:bodyPr lIns="0" tIns="0" rIns="0" bIns="0">
            <a:spAutoFit/>
          </a:bodyPr>
          <a:lstStyle/>
          <a:p>
            <a:pPr algn="ctr" eaLnBrk="0" hangingPunct="0">
              <a:lnSpc>
                <a:spcPct val="100000"/>
              </a:lnSpc>
              <a:spcBef>
                <a:spcPct val="50000"/>
              </a:spcBef>
            </a:pPr>
            <a:r>
              <a:rPr lang="en-US" sz="1000">
                <a:solidFill>
                  <a:schemeClr val="tx1"/>
                </a:solidFill>
                <a:latin typeface="Calibri" pitchFamily="34" charset="0"/>
              </a:rPr>
              <a:t>T</a:t>
            </a:r>
            <a:br>
              <a:rPr lang="en-US" sz="1000">
                <a:solidFill>
                  <a:schemeClr val="tx1"/>
                </a:solidFill>
                <a:latin typeface="Calibri" pitchFamily="34" charset="0"/>
              </a:rPr>
            </a:br>
            <a:r>
              <a:rPr lang="en-US" sz="1000">
                <a:solidFill>
                  <a:schemeClr val="tx1"/>
                </a:solidFill>
                <a:latin typeface="Calibri" pitchFamily="34" charset="0"/>
              </a:rPr>
              <a:t>L</a:t>
            </a:r>
            <a:br>
              <a:rPr lang="en-US" sz="1000">
                <a:solidFill>
                  <a:schemeClr val="tx1"/>
                </a:solidFill>
                <a:latin typeface="Calibri" pitchFamily="34" charset="0"/>
              </a:rPr>
            </a:br>
            <a:r>
              <a:rPr lang="en-US" sz="1000">
                <a:solidFill>
                  <a:schemeClr val="tx1"/>
                </a:solidFill>
                <a:latin typeface="Calibri" pitchFamily="34" charset="0"/>
              </a:rPr>
              <a:t>O</a:t>
            </a:r>
            <a:br>
              <a:rPr lang="en-US" sz="1000">
                <a:solidFill>
                  <a:schemeClr val="tx1"/>
                </a:solidFill>
                <a:latin typeface="Calibri" pitchFamily="34" charset="0"/>
              </a:rPr>
            </a:br>
            <a:r>
              <a:rPr lang="en-US" sz="1000">
                <a:solidFill>
                  <a:schemeClr val="tx1"/>
                </a:solidFill>
                <a:latin typeface="Calibri" pitchFamily="34" charset="0"/>
              </a:rPr>
              <a:t>G</a:t>
            </a:r>
          </a:p>
        </p:txBody>
      </p:sp>
      <p:sp>
        <p:nvSpPr>
          <p:cNvPr id="93" name="Line 31"/>
          <p:cNvSpPr>
            <a:spLocks noChangeShapeType="1"/>
          </p:cNvSpPr>
          <p:nvPr/>
        </p:nvSpPr>
        <p:spPr bwMode="auto">
          <a:xfrm>
            <a:off x="3028950"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94" name="Line 32"/>
          <p:cNvSpPr>
            <a:spLocks noChangeShapeType="1"/>
          </p:cNvSpPr>
          <p:nvPr/>
        </p:nvSpPr>
        <p:spPr bwMode="auto">
          <a:xfrm>
            <a:off x="3852863"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95" name="Line 33"/>
          <p:cNvSpPr>
            <a:spLocks noChangeShapeType="1"/>
          </p:cNvSpPr>
          <p:nvPr/>
        </p:nvSpPr>
        <p:spPr bwMode="auto">
          <a:xfrm>
            <a:off x="4665663"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96" name="Line 34"/>
          <p:cNvSpPr>
            <a:spLocks noChangeShapeType="1"/>
          </p:cNvSpPr>
          <p:nvPr/>
        </p:nvSpPr>
        <p:spPr bwMode="auto">
          <a:xfrm>
            <a:off x="5407025"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97" name="Line 35"/>
          <p:cNvSpPr>
            <a:spLocks noChangeShapeType="1"/>
          </p:cNvSpPr>
          <p:nvPr/>
        </p:nvSpPr>
        <p:spPr bwMode="auto">
          <a:xfrm>
            <a:off x="6219825"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98" name="Line 36"/>
          <p:cNvSpPr>
            <a:spLocks noChangeShapeType="1"/>
          </p:cNvSpPr>
          <p:nvPr/>
        </p:nvSpPr>
        <p:spPr bwMode="auto">
          <a:xfrm>
            <a:off x="7693025" y="1403575"/>
            <a:ext cx="0" cy="1646238"/>
          </a:xfrm>
          <a:prstGeom prst="line">
            <a:avLst/>
          </a:prstGeom>
          <a:noFill/>
          <a:ln w="9525">
            <a:solidFill>
              <a:schemeClr val="tx1"/>
            </a:solidFill>
            <a:round/>
            <a:headEnd type="diamond" w="med" len="med"/>
            <a:tailEnd/>
          </a:ln>
          <a:effectLst/>
        </p:spPr>
        <p:txBody>
          <a:bodyPr/>
          <a:lstStyle/>
          <a:p>
            <a:endParaRPr lang="en-US"/>
          </a:p>
        </p:txBody>
      </p:sp>
      <p:sp>
        <p:nvSpPr>
          <p:cNvPr id="99" name="Line 37"/>
          <p:cNvSpPr>
            <a:spLocks noChangeShapeType="1"/>
          </p:cNvSpPr>
          <p:nvPr/>
        </p:nvSpPr>
        <p:spPr bwMode="auto">
          <a:xfrm>
            <a:off x="3424238" y="1403575"/>
            <a:ext cx="0" cy="549275"/>
          </a:xfrm>
          <a:prstGeom prst="line">
            <a:avLst/>
          </a:prstGeom>
          <a:noFill/>
          <a:ln w="9525">
            <a:solidFill>
              <a:schemeClr val="tx1"/>
            </a:solidFill>
            <a:round/>
            <a:headEnd type="diamond" w="med" len="med"/>
            <a:tailEnd/>
          </a:ln>
          <a:effectLst/>
        </p:spPr>
        <p:txBody>
          <a:bodyPr/>
          <a:lstStyle/>
          <a:p>
            <a:endParaRPr lang="en-US"/>
          </a:p>
        </p:txBody>
      </p:sp>
      <p:sp>
        <p:nvSpPr>
          <p:cNvPr id="100" name="Line 38"/>
          <p:cNvSpPr>
            <a:spLocks noChangeShapeType="1"/>
          </p:cNvSpPr>
          <p:nvPr/>
        </p:nvSpPr>
        <p:spPr bwMode="auto">
          <a:xfrm>
            <a:off x="5075238" y="1403575"/>
            <a:ext cx="0" cy="182563"/>
          </a:xfrm>
          <a:prstGeom prst="line">
            <a:avLst/>
          </a:prstGeom>
          <a:noFill/>
          <a:ln w="9525">
            <a:solidFill>
              <a:schemeClr val="tx1"/>
            </a:solidFill>
            <a:round/>
            <a:headEnd type="diamond" w="med" len="med"/>
            <a:tailEnd/>
          </a:ln>
          <a:effectLst/>
        </p:spPr>
        <p:txBody>
          <a:bodyPr/>
          <a:lstStyle/>
          <a:p>
            <a:endParaRPr lang="en-US"/>
          </a:p>
        </p:txBody>
      </p:sp>
      <p:sp>
        <p:nvSpPr>
          <p:cNvPr id="101" name="Line 39"/>
          <p:cNvSpPr>
            <a:spLocks noChangeShapeType="1"/>
          </p:cNvSpPr>
          <p:nvPr/>
        </p:nvSpPr>
        <p:spPr bwMode="auto">
          <a:xfrm>
            <a:off x="4246563" y="1403575"/>
            <a:ext cx="0" cy="549275"/>
          </a:xfrm>
          <a:prstGeom prst="line">
            <a:avLst/>
          </a:prstGeom>
          <a:noFill/>
          <a:ln w="9525">
            <a:solidFill>
              <a:schemeClr val="tx1"/>
            </a:solidFill>
            <a:round/>
            <a:headEnd type="diamond" w="med" len="med"/>
            <a:tailEnd/>
          </a:ln>
          <a:effectLst/>
        </p:spPr>
        <p:txBody>
          <a:bodyPr/>
          <a:lstStyle/>
          <a:p>
            <a:endParaRPr lang="en-US"/>
          </a:p>
        </p:txBody>
      </p:sp>
      <p:sp>
        <p:nvSpPr>
          <p:cNvPr id="102" name="Line 40"/>
          <p:cNvSpPr>
            <a:spLocks noChangeShapeType="1"/>
          </p:cNvSpPr>
          <p:nvPr/>
        </p:nvSpPr>
        <p:spPr bwMode="auto">
          <a:xfrm>
            <a:off x="5803900" y="1403575"/>
            <a:ext cx="0" cy="549275"/>
          </a:xfrm>
          <a:prstGeom prst="line">
            <a:avLst/>
          </a:prstGeom>
          <a:noFill/>
          <a:ln w="9525">
            <a:solidFill>
              <a:schemeClr val="tx1"/>
            </a:solidFill>
            <a:round/>
            <a:headEnd type="diamond" w="med" len="med"/>
            <a:tailEnd/>
          </a:ln>
          <a:effectLst/>
        </p:spPr>
        <p:txBody>
          <a:bodyPr/>
          <a:lstStyle/>
          <a:p>
            <a:endParaRPr lang="en-US"/>
          </a:p>
        </p:txBody>
      </p:sp>
      <p:sp>
        <p:nvSpPr>
          <p:cNvPr id="103" name="Line 41"/>
          <p:cNvSpPr>
            <a:spLocks noChangeShapeType="1"/>
          </p:cNvSpPr>
          <p:nvPr/>
        </p:nvSpPr>
        <p:spPr bwMode="auto">
          <a:xfrm>
            <a:off x="1797050" y="1403575"/>
            <a:ext cx="0" cy="284163"/>
          </a:xfrm>
          <a:prstGeom prst="line">
            <a:avLst/>
          </a:prstGeom>
          <a:noFill/>
          <a:ln w="9525">
            <a:solidFill>
              <a:schemeClr val="tx1"/>
            </a:solidFill>
            <a:round/>
            <a:headEnd type="diamond" w="med" len="med"/>
            <a:tailEnd/>
          </a:ln>
          <a:effectLst/>
        </p:spPr>
        <p:txBody>
          <a:bodyPr/>
          <a:lstStyle/>
          <a:p>
            <a:endParaRPr lang="en-US"/>
          </a:p>
        </p:txBody>
      </p:sp>
      <p:sp>
        <p:nvSpPr>
          <p:cNvPr id="104" name="Line 42"/>
          <p:cNvSpPr>
            <a:spLocks noChangeShapeType="1"/>
          </p:cNvSpPr>
          <p:nvPr/>
        </p:nvSpPr>
        <p:spPr bwMode="auto">
          <a:xfrm>
            <a:off x="2609850" y="1403575"/>
            <a:ext cx="0" cy="182563"/>
          </a:xfrm>
          <a:prstGeom prst="line">
            <a:avLst/>
          </a:prstGeom>
          <a:noFill/>
          <a:ln w="9525">
            <a:solidFill>
              <a:schemeClr val="tx1"/>
            </a:solidFill>
            <a:round/>
            <a:headEnd type="diamond" w="med" len="med"/>
            <a:tailEnd/>
          </a:ln>
          <a:effectLst/>
        </p:spPr>
        <p:txBody>
          <a:bodyPr/>
          <a:lstStyle/>
          <a:p>
            <a:endParaRPr lang="en-US"/>
          </a:p>
        </p:txBody>
      </p:sp>
      <p:sp>
        <p:nvSpPr>
          <p:cNvPr id="105" name="Text Box 43"/>
          <p:cNvSpPr txBox="1">
            <a:spLocks noChangeArrowheads="1"/>
          </p:cNvSpPr>
          <p:nvPr/>
        </p:nvSpPr>
        <p:spPr bwMode="auto">
          <a:xfrm>
            <a:off x="2452688" y="108131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a:t>
            </a:r>
          </a:p>
        </p:txBody>
      </p:sp>
      <p:sp>
        <p:nvSpPr>
          <p:cNvPr id="106" name="Text Box 44"/>
          <p:cNvSpPr txBox="1">
            <a:spLocks noChangeArrowheads="1"/>
          </p:cNvSpPr>
          <p:nvPr/>
        </p:nvSpPr>
        <p:spPr bwMode="auto">
          <a:xfrm>
            <a:off x="2876550" y="1082900"/>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2</a:t>
            </a:r>
          </a:p>
        </p:txBody>
      </p:sp>
      <p:sp>
        <p:nvSpPr>
          <p:cNvPr id="107" name="Text Box 45"/>
          <p:cNvSpPr txBox="1">
            <a:spLocks noChangeArrowheads="1"/>
          </p:cNvSpPr>
          <p:nvPr/>
        </p:nvSpPr>
        <p:spPr bwMode="auto">
          <a:xfrm>
            <a:off x="3254375" y="108131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3</a:t>
            </a:r>
          </a:p>
        </p:txBody>
      </p:sp>
      <p:sp>
        <p:nvSpPr>
          <p:cNvPr id="108" name="Text Box 46"/>
          <p:cNvSpPr txBox="1">
            <a:spLocks noChangeArrowheads="1"/>
          </p:cNvSpPr>
          <p:nvPr/>
        </p:nvSpPr>
        <p:spPr bwMode="auto">
          <a:xfrm>
            <a:off x="3678238" y="1082900"/>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4</a:t>
            </a:r>
          </a:p>
        </p:txBody>
      </p:sp>
      <p:sp>
        <p:nvSpPr>
          <p:cNvPr id="109" name="Text Box 47"/>
          <p:cNvSpPr txBox="1">
            <a:spLocks noChangeArrowheads="1"/>
          </p:cNvSpPr>
          <p:nvPr/>
        </p:nvSpPr>
        <p:spPr bwMode="auto">
          <a:xfrm>
            <a:off x="4086225" y="1081313"/>
            <a:ext cx="306388"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5</a:t>
            </a:r>
          </a:p>
        </p:txBody>
      </p:sp>
      <p:sp>
        <p:nvSpPr>
          <p:cNvPr id="110" name="Text Box 48"/>
          <p:cNvSpPr txBox="1">
            <a:spLocks noChangeArrowheads="1"/>
          </p:cNvSpPr>
          <p:nvPr/>
        </p:nvSpPr>
        <p:spPr bwMode="auto">
          <a:xfrm>
            <a:off x="4519613" y="1082900"/>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6</a:t>
            </a:r>
          </a:p>
        </p:txBody>
      </p:sp>
      <p:sp>
        <p:nvSpPr>
          <p:cNvPr id="111" name="Text Box 49"/>
          <p:cNvSpPr txBox="1">
            <a:spLocks noChangeArrowheads="1"/>
          </p:cNvSpPr>
          <p:nvPr/>
        </p:nvSpPr>
        <p:spPr bwMode="auto">
          <a:xfrm>
            <a:off x="4926013" y="108131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7</a:t>
            </a:r>
          </a:p>
        </p:txBody>
      </p:sp>
      <p:sp>
        <p:nvSpPr>
          <p:cNvPr id="112" name="Text Box 50"/>
          <p:cNvSpPr txBox="1">
            <a:spLocks noChangeArrowheads="1"/>
          </p:cNvSpPr>
          <p:nvPr/>
        </p:nvSpPr>
        <p:spPr bwMode="auto">
          <a:xfrm>
            <a:off x="5262563" y="1082900"/>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8</a:t>
            </a:r>
          </a:p>
        </p:txBody>
      </p:sp>
      <p:sp>
        <p:nvSpPr>
          <p:cNvPr id="113" name="Text Box 51"/>
          <p:cNvSpPr txBox="1">
            <a:spLocks noChangeArrowheads="1"/>
          </p:cNvSpPr>
          <p:nvPr/>
        </p:nvSpPr>
        <p:spPr bwMode="auto">
          <a:xfrm>
            <a:off x="5643563" y="1081313"/>
            <a:ext cx="306387"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9</a:t>
            </a:r>
          </a:p>
        </p:txBody>
      </p:sp>
      <p:sp>
        <p:nvSpPr>
          <p:cNvPr id="114" name="Text Box 52"/>
          <p:cNvSpPr txBox="1">
            <a:spLocks noChangeArrowheads="1"/>
          </p:cNvSpPr>
          <p:nvPr/>
        </p:nvSpPr>
        <p:spPr bwMode="auto">
          <a:xfrm>
            <a:off x="5999163" y="1082900"/>
            <a:ext cx="4286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10</a:t>
            </a:r>
          </a:p>
        </p:txBody>
      </p:sp>
      <p:sp>
        <p:nvSpPr>
          <p:cNvPr id="115" name="Text Box 53"/>
          <p:cNvSpPr txBox="1">
            <a:spLocks noChangeArrowheads="1"/>
          </p:cNvSpPr>
          <p:nvPr/>
        </p:nvSpPr>
        <p:spPr bwMode="auto">
          <a:xfrm>
            <a:off x="7456488" y="1081313"/>
            <a:ext cx="4286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chemeClr val="tx1"/>
                </a:solidFill>
                <a:latin typeface="Lucida Console" pitchFamily="49" charset="0"/>
              </a:rPr>
              <a:t>11</a:t>
            </a:r>
          </a:p>
        </p:txBody>
      </p:sp>
      <p:sp>
        <p:nvSpPr>
          <p:cNvPr id="116" name="Text Box 54"/>
          <p:cNvSpPr txBox="1">
            <a:spLocks noChangeArrowheads="1"/>
          </p:cNvSpPr>
          <p:nvPr/>
        </p:nvSpPr>
        <p:spPr bwMode="auto">
          <a:xfrm>
            <a:off x="6762750" y="1174975"/>
            <a:ext cx="336550" cy="396875"/>
          </a:xfrm>
          <a:prstGeom prst="rect">
            <a:avLst/>
          </a:prstGeom>
          <a:noFill/>
          <a:ln w="9525">
            <a:noFill/>
            <a:miter lim="800000"/>
            <a:headEnd/>
            <a:tailEnd/>
          </a:ln>
          <a:effectLst/>
        </p:spPr>
        <p:txBody>
          <a:bodyPr wrap="none">
            <a:spAutoFit/>
          </a:bodyPr>
          <a:lstStyle/>
          <a:p>
            <a:pPr eaLnBrk="0" hangingPunct="0">
              <a:lnSpc>
                <a:spcPct val="100000"/>
              </a:lnSpc>
            </a:pPr>
            <a:r>
              <a:rPr lang="en-US" sz="2000">
                <a:solidFill>
                  <a:srgbClr val="CC0000"/>
                </a:solidFill>
                <a:latin typeface="Lucida Console" pitchFamily="49" charset="0"/>
              </a:rPr>
              <a:t>X</a:t>
            </a:r>
          </a:p>
        </p:txBody>
      </p:sp>
      <p:sp useBgFill="1">
        <p:nvSpPr>
          <p:cNvPr id="117" name="Text Box 55"/>
          <p:cNvSpPr txBox="1">
            <a:spLocks noChangeArrowheads="1"/>
          </p:cNvSpPr>
          <p:nvPr/>
        </p:nvSpPr>
        <p:spPr bwMode="auto">
          <a:xfrm>
            <a:off x="2538413" y="1860775"/>
            <a:ext cx="182562" cy="619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I</a:t>
            </a:r>
            <a:br>
              <a:rPr lang="en-US" dirty="0"/>
            </a:br>
            <a:r>
              <a:rPr lang="en-US" dirty="0"/>
              <a:t>L</a:t>
            </a:r>
            <a:br>
              <a:rPr lang="en-US" dirty="0"/>
            </a:br>
            <a:r>
              <a:rPr lang="en-US" dirty="0"/>
              <a:t>E</a:t>
            </a:r>
          </a:p>
        </p:txBody>
      </p:sp>
      <p:sp useBgFill="1">
        <p:nvSpPr>
          <p:cNvPr id="118" name="Text Box 56"/>
          <p:cNvSpPr txBox="1">
            <a:spLocks noChangeArrowheads="1"/>
          </p:cNvSpPr>
          <p:nvPr/>
        </p:nvSpPr>
        <p:spPr bwMode="auto">
          <a:xfrm>
            <a:off x="4984750" y="1860775"/>
            <a:ext cx="182563" cy="619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I</a:t>
            </a:r>
            <a:br>
              <a:rPr lang="en-US" dirty="0"/>
            </a:br>
            <a:r>
              <a:rPr lang="en-US" dirty="0"/>
              <a:t>L</a:t>
            </a:r>
            <a:br>
              <a:rPr lang="en-US" dirty="0"/>
            </a:br>
            <a:r>
              <a:rPr lang="en-US" dirty="0"/>
              <a:t>E</a:t>
            </a:r>
          </a:p>
        </p:txBody>
      </p:sp>
      <p:sp useBgFill="1">
        <p:nvSpPr>
          <p:cNvPr id="119" name="Text Box 57"/>
          <p:cNvSpPr txBox="1">
            <a:spLocks noChangeArrowheads="1"/>
          </p:cNvSpPr>
          <p:nvPr/>
        </p:nvSpPr>
        <p:spPr bwMode="auto">
          <a:xfrm>
            <a:off x="3348038" y="2289400"/>
            <a:ext cx="182562" cy="1381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F</a:t>
            </a:r>
            <a:br>
              <a:rPr lang="en-US" dirty="0"/>
            </a:br>
            <a:r>
              <a:rPr lang="en-US" dirty="0"/>
              <a:t>I</a:t>
            </a:r>
            <a:br>
              <a:rPr lang="en-US" dirty="0"/>
            </a:br>
            <a:r>
              <a:rPr lang="en-US" dirty="0"/>
              <a:t>L</a:t>
            </a:r>
            <a:br>
              <a:rPr lang="en-US" dirty="0"/>
            </a:br>
            <a:r>
              <a:rPr lang="en-US" dirty="0"/>
              <a:t>E</a:t>
            </a:r>
            <a:br>
              <a:rPr lang="en-US" dirty="0"/>
            </a:br>
            <a:r>
              <a:rPr lang="en-US" dirty="0"/>
              <a:t>G</a:t>
            </a:r>
            <a:br>
              <a:rPr lang="en-US" dirty="0"/>
            </a:br>
            <a:r>
              <a:rPr lang="en-US" dirty="0"/>
              <a:t>R</a:t>
            </a:r>
            <a:br>
              <a:rPr lang="en-US" dirty="0"/>
            </a:br>
            <a:r>
              <a:rPr lang="en-US" dirty="0"/>
              <a:t>O</a:t>
            </a:r>
            <a:br>
              <a:rPr lang="en-US" dirty="0"/>
            </a:br>
            <a:r>
              <a:rPr lang="en-US" dirty="0"/>
              <a:t>U</a:t>
            </a:r>
            <a:br>
              <a:rPr lang="en-US" dirty="0"/>
            </a:br>
            <a:r>
              <a:rPr lang="en-US" dirty="0"/>
              <a:t>P</a:t>
            </a:r>
          </a:p>
        </p:txBody>
      </p:sp>
      <p:sp useBgFill="1">
        <p:nvSpPr>
          <p:cNvPr id="120" name="Text Box 58"/>
          <p:cNvSpPr txBox="1">
            <a:spLocks noChangeArrowheads="1"/>
          </p:cNvSpPr>
          <p:nvPr/>
        </p:nvSpPr>
        <p:spPr bwMode="auto">
          <a:xfrm>
            <a:off x="4164013" y="2598963"/>
            <a:ext cx="182562"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a:t>D</a:t>
            </a:r>
            <a:br>
              <a:rPr lang="en-US"/>
            </a:br>
            <a:r>
              <a:rPr lang="en-US"/>
              <a:t>I</a:t>
            </a:r>
            <a:br>
              <a:rPr lang="en-US"/>
            </a:br>
            <a:r>
              <a:rPr lang="en-US"/>
              <a:t>F</a:t>
            </a:r>
            <a:br>
              <a:rPr lang="en-US"/>
            </a:br>
            <a:r>
              <a:rPr lang="en-US"/>
              <a:t>F</a:t>
            </a:r>
            <a:br>
              <a:rPr lang="en-US"/>
            </a:br>
            <a:r>
              <a:rPr lang="en-US"/>
              <a:t/>
            </a:r>
            <a:br>
              <a:rPr lang="en-US"/>
            </a:br>
            <a:r>
              <a:rPr lang="en-US"/>
              <a:t>F</a:t>
            </a:r>
            <a:br>
              <a:rPr lang="en-US"/>
            </a:br>
            <a:r>
              <a:rPr lang="en-US"/>
              <a:t>G</a:t>
            </a:r>
          </a:p>
        </p:txBody>
      </p:sp>
      <p:sp useBgFill="1">
        <p:nvSpPr>
          <p:cNvPr id="121" name="Text Box 59"/>
          <p:cNvSpPr txBox="1">
            <a:spLocks noChangeArrowheads="1"/>
          </p:cNvSpPr>
          <p:nvPr/>
        </p:nvSpPr>
        <p:spPr bwMode="auto">
          <a:xfrm>
            <a:off x="5724525" y="2592613"/>
            <a:ext cx="182563" cy="10763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I</a:t>
            </a:r>
            <a:br>
              <a:rPr lang="en-US" dirty="0"/>
            </a:br>
            <a:r>
              <a:rPr lang="en-US" dirty="0"/>
              <a:t>F</a:t>
            </a:r>
            <a:br>
              <a:rPr lang="en-US" dirty="0"/>
            </a:br>
            <a:r>
              <a:rPr lang="en-US" dirty="0" err="1"/>
              <a:t>F</a:t>
            </a:r>
            <a:r>
              <a:rPr lang="en-US" dirty="0"/>
              <a:t/>
            </a:r>
            <a:br>
              <a:rPr lang="en-US" dirty="0"/>
            </a:br>
            <a:r>
              <a:rPr lang="en-US" dirty="0"/>
              <a:t/>
            </a:r>
            <a:br>
              <a:rPr lang="en-US" dirty="0"/>
            </a:br>
            <a:r>
              <a:rPr lang="en-US" dirty="0" err="1"/>
              <a:t>F</a:t>
            </a:r>
            <a:r>
              <a:rPr lang="en-US" dirty="0"/>
              <a:t/>
            </a:r>
            <a:br>
              <a:rPr lang="en-US" dirty="0"/>
            </a:br>
            <a:r>
              <a:rPr lang="en-US" dirty="0"/>
              <a:t>G</a:t>
            </a:r>
          </a:p>
        </p:txBody>
      </p:sp>
      <p:sp useBgFill="1">
        <p:nvSpPr>
          <p:cNvPr id="122" name="Text Box 61"/>
          <p:cNvSpPr txBox="1">
            <a:spLocks noChangeArrowheads="1"/>
          </p:cNvSpPr>
          <p:nvPr/>
        </p:nvSpPr>
        <p:spPr bwMode="auto">
          <a:xfrm>
            <a:off x="1685925" y="2289400"/>
            <a:ext cx="182563" cy="1381125"/>
          </a:xfrm>
          <a:prstGeom prst="rect">
            <a:avLst/>
          </a:prstGeom>
          <a:blipFill dpi="0" rotWithShape="0">
            <a:blip r:embed="rId2" cstate="print"/>
            <a:srcRect/>
            <a:stretch>
              <a:fillRect l="-1388700" t="-218894" r="-3520010" b="-12903"/>
            </a:stretch>
          </a:blipFill>
          <a:ln w="9525">
            <a:solidFill>
              <a:schemeClr val="tx1"/>
            </a:solidFill>
            <a:miter lim="800000"/>
            <a:headEnd/>
            <a:tailEnd/>
          </a:ln>
          <a:effectLst/>
        </p:spPr>
        <p:txBody>
          <a:bodyPr lIns="0" tIns="0" rIns="0" bIns="0">
            <a:spAutoFit/>
          </a:bodyPr>
          <a:lstStyle>
            <a:defPPr>
              <a:defRPr lang="en-US"/>
            </a:defPPr>
            <a:lvl1pPr algn="ctr" eaLnBrk="0" hangingPunct="0">
              <a:lnSpc>
                <a:spcPct val="100000"/>
              </a:lnSpc>
              <a:spcBef>
                <a:spcPct val="50000"/>
              </a:spcBef>
              <a:defRPr sz="1000">
                <a:solidFill>
                  <a:schemeClr val="tx1"/>
                </a:solidFill>
                <a:latin typeface="Calibri" pitchFamily="34" charset="0"/>
              </a:defRPr>
            </a:lvl1pPr>
          </a:lstStyle>
          <a:p>
            <a:r>
              <a:rPr lang="en-US" dirty="0"/>
              <a:t>D</a:t>
            </a:r>
            <a:br>
              <a:rPr lang="en-US" dirty="0"/>
            </a:br>
            <a:r>
              <a:rPr lang="en-US" dirty="0"/>
              <a:t>B</a:t>
            </a:r>
            <a:br>
              <a:rPr lang="en-US" dirty="0"/>
            </a:br>
            <a:r>
              <a:rPr lang="en-US" dirty="0"/>
              <a:t/>
            </a:r>
            <a:br>
              <a:rPr lang="en-US" dirty="0"/>
            </a:br>
            <a:r>
              <a:rPr lang="en-US" dirty="0"/>
              <a:t>C</a:t>
            </a:r>
            <a:br>
              <a:rPr lang="en-US" dirty="0"/>
            </a:br>
            <a:r>
              <a:rPr lang="en-US" dirty="0"/>
              <a:t>R</a:t>
            </a:r>
            <a:br>
              <a:rPr lang="en-US" dirty="0"/>
            </a:br>
            <a:r>
              <a:rPr lang="en-US" dirty="0"/>
              <a:t>E</a:t>
            </a:r>
            <a:br>
              <a:rPr lang="en-US" dirty="0"/>
            </a:br>
            <a:r>
              <a:rPr lang="en-US" dirty="0"/>
              <a:t>A</a:t>
            </a:r>
            <a:br>
              <a:rPr lang="en-US" dirty="0"/>
            </a:br>
            <a:r>
              <a:rPr lang="en-US" dirty="0"/>
              <a:t>T</a:t>
            </a:r>
            <a:br>
              <a:rPr lang="en-US" dirty="0"/>
            </a:br>
            <a:r>
              <a:rPr lang="en-US" dirty="0"/>
              <a:t>E</a:t>
            </a:r>
          </a:p>
        </p:txBody>
      </p:sp>
      <p:sp>
        <p:nvSpPr>
          <p:cNvPr id="123" name="Text Box 62"/>
          <p:cNvSpPr txBox="1">
            <a:spLocks noChangeArrowheads="1"/>
          </p:cNvSpPr>
          <p:nvPr/>
        </p:nvSpPr>
        <p:spPr bwMode="auto">
          <a:xfrm rot="10800000">
            <a:off x="525612" y="2010000"/>
            <a:ext cx="461665" cy="1066800"/>
          </a:xfrm>
          <a:prstGeom prst="rect">
            <a:avLst/>
          </a:prstGeom>
          <a:noFill/>
          <a:ln w="9525">
            <a:noFill/>
            <a:miter lim="800000"/>
            <a:headEnd/>
            <a:tailEnd/>
          </a:ln>
          <a:effectLst/>
        </p:spPr>
        <p:txBody>
          <a:bodyPr vert="eaVert">
            <a:spAutoFit/>
          </a:bodyPr>
          <a:lstStyle/>
          <a:p>
            <a:pPr>
              <a:lnSpc>
                <a:spcPct val="100000"/>
              </a:lnSpc>
              <a:spcBef>
                <a:spcPct val="50000"/>
              </a:spcBef>
            </a:pPr>
            <a:r>
              <a:rPr lang="en-US" sz="1800" b="0" dirty="0">
                <a:solidFill>
                  <a:schemeClr val="tx1"/>
                </a:solidFill>
                <a:latin typeface="Calibri" pitchFamily="34" charset="0"/>
              </a:rPr>
              <a:t>F</a:t>
            </a:r>
            <a:r>
              <a:rPr lang="en-US" sz="1800" b="0" dirty="0" smtClean="0">
                <a:solidFill>
                  <a:schemeClr val="tx1"/>
                </a:solidFill>
                <a:latin typeface="Calibri" pitchFamily="34" charset="0"/>
              </a:rPr>
              <a:t>ilegroup</a:t>
            </a:r>
            <a:endParaRPr lang="en-US" sz="1800" b="0" dirty="0">
              <a:solidFill>
                <a:schemeClr val="tx1"/>
              </a:solidFill>
              <a:latin typeface="Calibri" pitchFamily="34" charset="0"/>
            </a:endParaRPr>
          </a:p>
        </p:txBody>
      </p:sp>
      <p:sp>
        <p:nvSpPr>
          <p:cNvPr id="124" name="AutoShape 64"/>
          <p:cNvSpPr>
            <a:spLocks noChangeArrowheads="1"/>
          </p:cNvSpPr>
          <p:nvPr/>
        </p:nvSpPr>
        <p:spPr bwMode="auto">
          <a:xfrm>
            <a:off x="1566863" y="1605188"/>
            <a:ext cx="457200" cy="4572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solidFill>
              <a:schemeClr val="tx1"/>
            </a:solidFill>
            <a:round/>
            <a:headEnd/>
            <a:tailEnd/>
          </a:ln>
          <a:effectLst/>
        </p:spPr>
        <p:txBody>
          <a:bodyPr wrap="none" anchor="ctr"/>
          <a:lstStyle/>
          <a:p>
            <a:endParaRPr lang="en-US">
              <a:latin typeface="Calibri"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2" name="Rectangle 4"/>
          <p:cNvSpPr>
            <a:spLocks noGrp="1" noChangeAspect="1" noChangeArrowheads="1"/>
          </p:cNvSpPr>
          <p:nvPr>
            <p:ph type="title"/>
          </p:nvPr>
        </p:nvSpPr>
        <p:spPr/>
        <p:txBody>
          <a:bodyPr/>
          <a:lstStyle/>
          <a:p>
            <a:r>
              <a:rPr lang="en-US" dirty="0" smtClean="0"/>
              <a:t>VLDB Concerns when Restoring </a:t>
            </a:r>
            <a:endParaRPr lang="en-US" dirty="0"/>
          </a:p>
        </p:txBody>
      </p:sp>
      <p:sp>
        <p:nvSpPr>
          <p:cNvPr id="544773" name="Rectangle 5"/>
          <p:cNvSpPr>
            <a:spLocks noGrp="1" noChangeAspect="1" noChangeArrowheads="1"/>
          </p:cNvSpPr>
          <p:nvPr>
            <p:ph type="body" idx="1"/>
          </p:nvPr>
        </p:nvSpPr>
        <p:spPr/>
        <p:txBody>
          <a:bodyPr/>
          <a:lstStyle/>
          <a:p>
            <a:r>
              <a:rPr lang="en-US" sz="2400" dirty="0" smtClean="0"/>
              <a:t>Restoring whole database can take a lot of time</a:t>
            </a:r>
          </a:p>
          <a:p>
            <a:r>
              <a:rPr lang="en-US" sz="2400" dirty="0" smtClean="0"/>
              <a:t>Media failure</a:t>
            </a:r>
          </a:p>
          <a:p>
            <a:pPr lvl="1"/>
            <a:r>
              <a:rPr lang="en-US" sz="2000" dirty="0" smtClean="0"/>
              <a:t>If isolated corruption can restore the file or filegroup from a full backup</a:t>
            </a:r>
          </a:p>
          <a:p>
            <a:pPr lvl="1"/>
            <a:r>
              <a:rPr lang="en-US" sz="2000" dirty="0" smtClean="0"/>
              <a:t>Must go up-to-the-point-of-the-crash and only if piecemeal restore is an option</a:t>
            </a:r>
          </a:p>
          <a:p>
            <a:r>
              <a:rPr lang="en-US" sz="2400" dirty="0" smtClean="0"/>
              <a:t>User error</a:t>
            </a:r>
          </a:p>
          <a:p>
            <a:pPr lvl="1"/>
            <a:r>
              <a:rPr lang="en-US" sz="2000" dirty="0" smtClean="0"/>
              <a:t>Best choice is a secondary server that’s not quite up to date, e.g. log shipping with a load delay!</a:t>
            </a:r>
          </a:p>
          <a:p>
            <a:r>
              <a:rPr lang="en-US" sz="2400" dirty="0" smtClean="0"/>
              <a:t>VLDB backup and restore is very challenging</a:t>
            </a:r>
          </a:p>
          <a:p>
            <a:pPr lvl="1"/>
            <a:r>
              <a:rPr lang="en-US" sz="2000" dirty="0" smtClean="0"/>
              <a:t>Do as much as possible to speed things up</a:t>
            </a:r>
          </a:p>
          <a:p>
            <a:pPr lvl="1"/>
            <a:r>
              <a:rPr lang="en-US" sz="2000" dirty="0" smtClean="0"/>
              <a:t>Compression, striping, partitioning, granular backups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Management Studio</a:t>
            </a:r>
            <a:br>
              <a:rPr lang="en-US" dirty="0" smtClean="0"/>
            </a:br>
            <a:r>
              <a:rPr lang="en-US" sz="2800" dirty="0" smtClean="0">
                <a:solidFill>
                  <a:schemeClr val="tx2"/>
                </a:solidFill>
              </a:rPr>
              <a:t>Restore/Recovery</a:t>
            </a:r>
            <a:endParaRPr lang="en-US" dirty="0">
              <a:solidFill>
                <a:schemeClr val="tx2"/>
              </a:solidFill>
            </a:endParaRPr>
          </a:p>
        </p:txBody>
      </p:sp>
      <p:sp>
        <p:nvSpPr>
          <p:cNvPr id="3" name="Content Placeholder 2"/>
          <p:cNvSpPr>
            <a:spLocks noGrp="1"/>
          </p:cNvSpPr>
          <p:nvPr>
            <p:ph idx="1"/>
          </p:nvPr>
        </p:nvSpPr>
        <p:spPr/>
        <p:txBody>
          <a:bodyPr/>
          <a:lstStyle/>
          <a:p>
            <a:r>
              <a:rPr lang="en-US" sz="2800" dirty="0" smtClean="0"/>
              <a:t>Database Recovery Advisor</a:t>
            </a:r>
          </a:p>
          <a:p>
            <a:r>
              <a:rPr lang="en-US" sz="2800" dirty="0" smtClean="0"/>
              <a:t>Restore plans – including more complicated forks – are supported</a:t>
            </a:r>
          </a:p>
          <a:p>
            <a:r>
              <a:rPr lang="en-US" sz="2800" dirty="0" smtClean="0"/>
              <a:t>Point-in-time recovery using a visual timeline</a:t>
            </a:r>
          </a:p>
          <a:p>
            <a:r>
              <a:rPr lang="en-US" sz="2800" dirty="0" smtClean="0"/>
              <a:t>Page restore UI (Paul covers page restores)</a:t>
            </a:r>
            <a:endParaRPr lang="en-US" sz="2800" dirty="0"/>
          </a:p>
        </p:txBody>
      </p:sp>
    </p:spTree>
    <p:extLst>
      <p:ext uri="{BB962C8B-B14F-4D97-AF65-F5344CB8AC3E}">
        <p14:creationId xmlns:p14="http://schemas.microsoft.com/office/powerpoint/2010/main" val="2550984003"/>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040165"/>
            <a:ext cx="7634288" cy="1311128"/>
          </a:xfrm>
        </p:spPr>
        <p:txBody>
          <a:bodyPr/>
          <a:lstStyle/>
          <a:p>
            <a:pPr eaLnBrk="1" hangingPunct="1">
              <a:defRPr/>
            </a:pPr>
            <a:r>
              <a:rPr lang="en-GB" dirty="0" smtClean="0"/>
              <a:t>Using 2012 SSMS for </a:t>
            </a:r>
            <a:br>
              <a:rPr lang="en-GB" dirty="0" smtClean="0"/>
            </a:br>
            <a:r>
              <a:rPr lang="en-GB" dirty="0" smtClean="0"/>
              <a:t>complex recovery sequences</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extLst>
      <p:ext uri="{BB962C8B-B14F-4D97-AF65-F5344CB8AC3E}">
        <p14:creationId xmlns:p14="http://schemas.microsoft.com/office/powerpoint/2010/main" val="4198179027"/>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Restarting a Restore Operation</a:t>
            </a:r>
            <a:endParaRPr lang="en-US" dirty="0"/>
          </a:p>
        </p:txBody>
      </p:sp>
      <p:sp>
        <p:nvSpPr>
          <p:cNvPr id="3" name="Content Placeholder 2"/>
          <p:cNvSpPr>
            <a:spLocks noGrp="1"/>
          </p:cNvSpPr>
          <p:nvPr>
            <p:ph idx="1"/>
          </p:nvPr>
        </p:nvSpPr>
        <p:spPr/>
        <p:txBody>
          <a:bodyPr/>
          <a:lstStyle/>
          <a:p>
            <a:r>
              <a:rPr lang="en-US" sz="2400" dirty="0" smtClean="0"/>
              <a:t>Restore goes through four phases</a:t>
            </a:r>
          </a:p>
          <a:p>
            <a:pPr lvl="1"/>
            <a:r>
              <a:rPr lang="en-US" sz="2000" dirty="0" smtClean="0"/>
              <a:t>Create and initialize files</a:t>
            </a:r>
          </a:p>
          <a:p>
            <a:pPr lvl="1"/>
            <a:r>
              <a:rPr lang="en-US" sz="2000" dirty="0" smtClean="0"/>
              <a:t>Copy data and/or log</a:t>
            </a:r>
          </a:p>
          <a:p>
            <a:pPr lvl="1"/>
            <a:r>
              <a:rPr lang="en-US" sz="2000" dirty="0" smtClean="0"/>
              <a:t>REDO</a:t>
            </a:r>
          </a:p>
          <a:p>
            <a:pPr lvl="1"/>
            <a:r>
              <a:rPr lang="en-US" sz="2000" dirty="0" smtClean="0"/>
              <a:t>UNDO</a:t>
            </a:r>
          </a:p>
          <a:p>
            <a:r>
              <a:rPr lang="en-US" sz="2400" dirty="0" smtClean="0"/>
              <a:t>If an operation is interrupted, restore writes a checkpoint file (NOT anything to do with database checkpoints) to the instance BACKUP directory</a:t>
            </a:r>
          </a:p>
          <a:p>
            <a:r>
              <a:rPr lang="en-US" sz="2400" dirty="0" smtClean="0"/>
              <a:t>Restore operation can be started with RESTART option to resume from last completed phase</a:t>
            </a:r>
          </a:p>
          <a:p>
            <a:r>
              <a:rPr lang="en-US" sz="2400" dirty="0" smtClean="0"/>
              <a:t>Can save many hours of repeated operations</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701731"/>
          </a:xfrm>
        </p:spPr>
        <p:txBody>
          <a:bodyPr/>
          <a:lstStyle/>
          <a:p>
            <a:pPr eaLnBrk="1" hangingPunct="1">
              <a:defRPr/>
            </a:pPr>
            <a:r>
              <a:rPr lang="en-GB" dirty="0" smtClean="0"/>
              <a:t>Using WITH RESTART</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spect="1" noChangeArrowheads="1"/>
          </p:cNvSpPr>
          <p:nvPr>
            <p:ph type="title"/>
          </p:nvPr>
        </p:nvSpPr>
        <p:spPr/>
        <p:txBody>
          <a:bodyPr/>
          <a:lstStyle/>
          <a:p>
            <a:r>
              <a:rPr lang="en-US" smtClean="0"/>
              <a:t>File Creation and Initialization</a:t>
            </a:r>
            <a:endParaRPr lang="en-US"/>
          </a:p>
        </p:txBody>
      </p:sp>
      <p:sp>
        <p:nvSpPr>
          <p:cNvPr id="513027" name="Rectangle 3"/>
          <p:cNvSpPr>
            <a:spLocks noGrp="1" noChangeAspect="1" noChangeArrowheads="1"/>
          </p:cNvSpPr>
          <p:nvPr>
            <p:ph type="body" idx="1"/>
          </p:nvPr>
        </p:nvSpPr>
        <p:spPr/>
        <p:txBody>
          <a:bodyPr/>
          <a:lstStyle/>
          <a:p>
            <a:r>
              <a:rPr lang="en-US" sz="2400" dirty="0" smtClean="0"/>
              <a:t>Creation of database files</a:t>
            </a:r>
          </a:p>
          <a:p>
            <a:pPr lvl="1"/>
            <a:r>
              <a:rPr lang="en-US" sz="2000" dirty="0" smtClean="0"/>
              <a:t>Files being restored must be created and initialized unless they already exist</a:t>
            </a:r>
          </a:p>
          <a:p>
            <a:pPr lvl="1"/>
            <a:r>
              <a:rPr lang="en-US" sz="2000" b="1" dirty="0" smtClean="0"/>
              <a:t>Do not drop the database prior to restoring it</a:t>
            </a:r>
          </a:p>
          <a:p>
            <a:r>
              <a:rPr lang="en-US" sz="2400" dirty="0" smtClean="0"/>
              <a:t>Time requirement:</a:t>
            </a:r>
          </a:p>
          <a:p>
            <a:pPr lvl="1"/>
            <a:r>
              <a:rPr lang="en-US" sz="2000" dirty="0" smtClean="0"/>
              <a:t>Depends on write throughput of I/O subsystem</a:t>
            </a:r>
          </a:p>
          <a:p>
            <a:pPr lvl="2"/>
            <a:r>
              <a:rPr lang="en-US" sz="1800" dirty="0" smtClean="0"/>
              <a:t>Disks, RAID controllers, etc.</a:t>
            </a:r>
          </a:p>
          <a:p>
            <a:pPr lvl="1"/>
            <a:r>
              <a:rPr lang="en-US" sz="2000" dirty="0" smtClean="0"/>
              <a:t>Same time requirement as if the database/file was being created from scratch</a:t>
            </a:r>
            <a:endParaRPr lang="en-US" sz="2000" dirty="0" smtClean="0">
              <a:latin typeface="Courier New" pitchFamily="49" charset="0"/>
              <a:cs typeface="Courier New" pitchFamily="49" charset="0"/>
            </a:endParaRPr>
          </a:p>
          <a:p>
            <a:pPr lvl="1"/>
            <a:r>
              <a:rPr lang="en-US" sz="2000" dirty="0" smtClean="0"/>
              <a:t>Can be SIGNIFICANTLY reduced for data files by instant initialization (which must be enabled first)</a:t>
            </a:r>
          </a:p>
          <a:p>
            <a:pPr lvl="2"/>
            <a:r>
              <a:rPr lang="en-US" sz="1800" dirty="0" smtClean="0"/>
              <a:t>Remember that log files must </a:t>
            </a:r>
            <a:r>
              <a:rPr lang="en-US" sz="1800" b="1" i="1" dirty="0" smtClean="0"/>
              <a:t>always</a:t>
            </a:r>
            <a:r>
              <a:rPr lang="en-US" sz="1800" dirty="0" smtClean="0"/>
              <a:t> be zero initialized</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8" name="Rectangle 4"/>
          <p:cNvSpPr>
            <a:spLocks noGrp="1" noChangeAspect="1" noChangeArrowheads="1"/>
          </p:cNvSpPr>
          <p:nvPr>
            <p:ph type="title"/>
          </p:nvPr>
        </p:nvSpPr>
        <p:spPr/>
        <p:txBody>
          <a:bodyPr/>
          <a:lstStyle/>
          <a:p>
            <a:r>
              <a:rPr lang="en-US" dirty="0" smtClean="0"/>
              <a:t>Restore Sequence: Media Failure</a:t>
            </a:r>
            <a:endParaRPr lang="en-US" dirty="0"/>
          </a:p>
        </p:txBody>
      </p:sp>
      <p:sp>
        <p:nvSpPr>
          <p:cNvPr id="528389" name="Rectangle 5"/>
          <p:cNvSpPr>
            <a:spLocks noGrp="1" noChangeAspect="1" noChangeArrowheads="1"/>
          </p:cNvSpPr>
          <p:nvPr>
            <p:ph type="body" idx="1"/>
          </p:nvPr>
        </p:nvSpPr>
        <p:spPr/>
        <p:txBody>
          <a:bodyPr/>
          <a:lstStyle/>
          <a:p>
            <a:r>
              <a:rPr lang="en-US" sz="2400" dirty="0" smtClean="0"/>
              <a:t>Backup the tail of the log</a:t>
            </a:r>
          </a:p>
          <a:p>
            <a:r>
              <a:rPr lang="en-US" sz="2400" dirty="0" smtClean="0"/>
              <a:t>Identify damaged devices (i.e. what needs to be restored?)</a:t>
            </a:r>
          </a:p>
          <a:p>
            <a:r>
              <a:rPr lang="en-US" sz="2400" dirty="0" smtClean="0"/>
              <a:t>Verify backups (location and existence)</a:t>
            </a:r>
          </a:p>
          <a:p>
            <a:r>
              <a:rPr lang="en-US" sz="2400" dirty="0" smtClean="0"/>
              <a:t>Provision undamaged location to restore to</a:t>
            </a:r>
          </a:p>
          <a:p>
            <a:r>
              <a:rPr lang="en-US" sz="2400" dirty="0" smtClean="0"/>
              <a:t>Decide the SMALLEST restore possible: page, file, filegroup, multiple </a:t>
            </a:r>
            <a:r>
              <a:rPr lang="en-US" sz="2400" dirty="0" err="1" smtClean="0"/>
              <a:t>filegroups</a:t>
            </a:r>
            <a:r>
              <a:rPr lang="en-US" sz="2400" dirty="0" smtClean="0"/>
              <a:t>, database…</a:t>
            </a:r>
          </a:p>
          <a:p>
            <a:r>
              <a:rPr lang="en-US" sz="2400" dirty="0" smtClean="0"/>
              <a:t>Restore (all </a:t>
            </a:r>
            <a:r>
              <a:rPr lang="en-US" sz="2400" dirty="0" smtClean="0">
                <a:latin typeface="Courier New" pitchFamily="49" charset="0"/>
                <a:cs typeface="Courier New" pitchFamily="49" charset="0"/>
              </a:rPr>
              <a:t>WITH NORECOVERY</a:t>
            </a:r>
            <a:r>
              <a:rPr lang="en-US" sz="2400" dirty="0" smtClean="0"/>
              <a:t>):</a:t>
            </a:r>
          </a:p>
          <a:p>
            <a:pPr lvl="1"/>
            <a:r>
              <a:rPr lang="en-US" sz="2000" dirty="0" smtClean="0"/>
              <a:t>Full database backup</a:t>
            </a:r>
            <a:endParaRPr lang="en-US" sz="1600" dirty="0" smtClean="0"/>
          </a:p>
          <a:p>
            <a:pPr lvl="1"/>
            <a:r>
              <a:rPr lang="en-US" sz="2000" dirty="0" smtClean="0"/>
              <a:t>Optionally, restore differentials</a:t>
            </a:r>
          </a:p>
          <a:p>
            <a:pPr lvl="1"/>
            <a:r>
              <a:rPr lang="en-US" sz="2000" dirty="0" smtClean="0"/>
              <a:t>All required log backups</a:t>
            </a:r>
          </a:p>
          <a:p>
            <a:pPr lvl="1"/>
            <a:r>
              <a:rPr lang="en-US" sz="2000" dirty="0" smtClean="0"/>
              <a:t>Tail-of-the-log backup</a:t>
            </a:r>
          </a:p>
          <a:p>
            <a:r>
              <a:rPr lang="en-US" sz="2400" dirty="0" smtClean="0"/>
              <a:t>Finish recovering the database</a:t>
            </a:r>
          </a:p>
          <a:p>
            <a:pPr lvl="1"/>
            <a:r>
              <a:rPr lang="en-US" sz="2000" dirty="0" smtClean="0">
                <a:latin typeface="Courier New" pitchFamily="49" charset="0"/>
                <a:cs typeface="Courier New" pitchFamily="49" charset="0"/>
              </a:rPr>
              <a:t>RESTORE DATABASE … WITH RECOVERY</a:t>
            </a:r>
            <a:endParaRPr lang="en-US" sz="2000" dirty="0">
              <a:latin typeface="Courier New" pitchFamily="49" charset="0"/>
              <a:cs typeface="Courier New" pitchFamily="49" charset="0"/>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2" name="Rectangle 4"/>
          <p:cNvSpPr>
            <a:spLocks noGrp="1" noChangeAspect="1" noChangeArrowheads="1"/>
          </p:cNvSpPr>
          <p:nvPr>
            <p:ph type="title"/>
          </p:nvPr>
        </p:nvSpPr>
        <p:spPr/>
        <p:txBody>
          <a:bodyPr/>
          <a:lstStyle/>
          <a:p>
            <a:r>
              <a:rPr lang="en-US" smtClean="0"/>
              <a:t>Restore Sequence: Human Error</a:t>
            </a:r>
            <a:endParaRPr lang="en-US"/>
          </a:p>
        </p:txBody>
      </p:sp>
      <p:sp>
        <p:nvSpPr>
          <p:cNvPr id="529413" name="Rectangle 5"/>
          <p:cNvSpPr>
            <a:spLocks noGrp="1" noChangeAspect="1" noChangeArrowheads="1"/>
          </p:cNvSpPr>
          <p:nvPr>
            <p:ph type="body" idx="1"/>
          </p:nvPr>
        </p:nvSpPr>
        <p:spPr/>
        <p:txBody>
          <a:bodyPr/>
          <a:lstStyle/>
          <a:p>
            <a:r>
              <a:rPr lang="en-US" sz="2400" dirty="0" smtClean="0"/>
              <a:t>Investigate nature of problem: do you know what the error was, and when it occurred?</a:t>
            </a:r>
          </a:p>
          <a:p>
            <a:pPr lvl="1"/>
            <a:r>
              <a:rPr lang="en-US" sz="2000" dirty="0" smtClean="0"/>
              <a:t>Excellent if you do know, not so good if you don’t</a:t>
            </a:r>
          </a:p>
          <a:p>
            <a:pPr lvl="1"/>
            <a:r>
              <a:rPr lang="en-US" sz="2000" dirty="0" smtClean="0"/>
              <a:t>Are you auditing? Can you look in audit logs? Default trace?</a:t>
            </a:r>
            <a:endParaRPr lang="en-US" sz="1800" dirty="0" smtClean="0"/>
          </a:p>
          <a:p>
            <a:pPr lvl="1"/>
            <a:r>
              <a:rPr lang="en-US" sz="2000" dirty="0" smtClean="0"/>
              <a:t>Can you restore to alternate location and attempt to find when the data changed?</a:t>
            </a:r>
          </a:p>
          <a:p>
            <a:pPr lvl="2"/>
            <a:r>
              <a:rPr lang="en-US" sz="1800" dirty="0" smtClean="0"/>
              <a:t>PAINFULLY time consuming</a:t>
            </a:r>
          </a:p>
          <a:p>
            <a:pPr lvl="2"/>
            <a:r>
              <a:rPr lang="en-US" sz="1800" dirty="0" smtClean="0">
                <a:latin typeface="Courier New" pitchFamily="49" charset="0"/>
                <a:cs typeface="Courier New" pitchFamily="49" charset="0"/>
              </a:rPr>
              <a:t>RESTORE … WITH STANDBY </a:t>
            </a:r>
            <a:r>
              <a:rPr lang="en-US" sz="1800" dirty="0" smtClean="0"/>
              <a:t>and slowly query the database</a:t>
            </a:r>
          </a:p>
          <a:p>
            <a:pPr lvl="1"/>
            <a:r>
              <a:rPr lang="en-US" sz="2000" dirty="0" smtClean="0"/>
              <a:t>Third-party products can help (but beware, not infallible!)</a:t>
            </a:r>
          </a:p>
          <a:p>
            <a:pPr lvl="2"/>
            <a:r>
              <a:rPr lang="en-US" sz="1800" dirty="0" smtClean="0"/>
              <a:t>E.g. Apex SQL Log</a:t>
            </a:r>
          </a:p>
          <a:p>
            <a:r>
              <a:rPr lang="en-US" sz="2400" dirty="0" smtClean="0"/>
              <a:t>Possibly take damaged component offline</a:t>
            </a:r>
          </a:p>
          <a:p>
            <a:r>
              <a:rPr lang="en-US" sz="2400" dirty="0" smtClean="0"/>
              <a:t>Choose a restore location</a:t>
            </a:r>
          </a:p>
          <a:p>
            <a:pPr lvl="1"/>
            <a:r>
              <a:rPr lang="en-US" sz="2000" dirty="0" smtClean="0"/>
              <a:t>In place or alternate location</a:t>
            </a:r>
          </a:p>
          <a:p>
            <a:r>
              <a:rPr lang="en-US" sz="2400" dirty="0" smtClean="0"/>
              <a:t>Begin restore sequence as for media failure</a:t>
            </a:r>
          </a:p>
          <a:p>
            <a:r>
              <a:rPr lang="en-US" sz="2400" dirty="0" smtClean="0"/>
              <a:t>Possibly merge in damaged data to existing database</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p:cNvSpPr>
            <a:spLocks noGrp="1" noChangeAspect="1" noChangeArrowheads="1"/>
          </p:cNvSpPr>
          <p:nvPr>
            <p:ph type="title"/>
          </p:nvPr>
        </p:nvSpPr>
        <p:spPr/>
        <p:txBody>
          <a:bodyPr/>
          <a:lstStyle/>
          <a:p>
            <a:r>
              <a:rPr lang="en-US" dirty="0" smtClean="0"/>
              <a:t>Restore in Place</a:t>
            </a:r>
            <a:endParaRPr lang="en-US" dirty="0"/>
          </a:p>
        </p:txBody>
      </p:sp>
      <p:sp>
        <p:nvSpPr>
          <p:cNvPr id="530435" name="Rectangle 3"/>
          <p:cNvSpPr>
            <a:spLocks noGrp="1" noChangeAspect="1" noChangeArrowheads="1"/>
          </p:cNvSpPr>
          <p:nvPr>
            <p:ph type="body" idx="1"/>
          </p:nvPr>
        </p:nvSpPr>
        <p:spPr/>
        <p:txBody>
          <a:bodyPr/>
          <a:lstStyle/>
          <a:p>
            <a:r>
              <a:rPr lang="en-US" sz="2400" dirty="0" smtClean="0"/>
              <a:t>All application dependent information is already on the server (i.e. the application ecosystem)</a:t>
            </a:r>
          </a:p>
          <a:p>
            <a:r>
              <a:rPr lang="en-US" sz="2400" dirty="0" smtClean="0"/>
              <a:t>Replaces current database</a:t>
            </a:r>
          </a:p>
          <a:p>
            <a:r>
              <a:rPr lang="en-US" sz="2400" dirty="0" smtClean="0"/>
              <a:t>Must replace damaged devices first or use </a:t>
            </a:r>
            <a:r>
              <a:rPr lang="en-US" sz="2400" dirty="0" smtClean="0">
                <a:latin typeface="Courier New" pitchFamily="49" charset="0"/>
                <a:cs typeface="Courier New" pitchFamily="49" charset="0"/>
              </a:rPr>
              <a:t>WITH MOVE</a:t>
            </a:r>
            <a:r>
              <a:rPr lang="en-US" sz="2400" dirty="0" smtClean="0">
                <a:cs typeface="Courier New" pitchFamily="49" charset="0"/>
              </a:rPr>
              <a:t> to restore on stable media</a:t>
            </a:r>
          </a:p>
          <a:p>
            <a:r>
              <a:rPr lang="en-US" sz="2400" dirty="0" smtClean="0"/>
              <a:t>Restore based on backup strategy</a:t>
            </a:r>
          </a:p>
          <a:p>
            <a:r>
              <a:rPr lang="en-US" sz="2400" dirty="0" smtClean="0"/>
              <a:t>No further steps necessary as everything required is already there</a:t>
            </a:r>
          </a:p>
          <a:p>
            <a:endParaRPr lang="en-US" sz="2400" dirty="0" smtClean="0"/>
          </a:p>
          <a:p>
            <a:r>
              <a:rPr lang="en-US" sz="2400" dirty="0" smtClean="0"/>
              <a:t>Easiest restore location by far!</a:t>
            </a:r>
          </a:p>
          <a:p>
            <a:pPr lvl="1"/>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2"/>
          <p:cNvSpPr>
            <a:spLocks noGrp="1" noChangeAspect="1" noChangeArrowheads="1"/>
          </p:cNvSpPr>
          <p:nvPr>
            <p:ph type="title"/>
          </p:nvPr>
        </p:nvSpPr>
        <p:spPr/>
        <p:txBody>
          <a:bodyPr/>
          <a:lstStyle/>
          <a:p>
            <a:r>
              <a:rPr lang="en-US" dirty="0" smtClean="0"/>
              <a:t>Restoring to Alternate Location</a:t>
            </a:r>
            <a:endParaRPr lang="en-US" dirty="0"/>
          </a:p>
        </p:txBody>
      </p:sp>
      <p:sp>
        <p:nvSpPr>
          <p:cNvPr id="724995" name="Rectangle 3"/>
          <p:cNvSpPr>
            <a:spLocks noGrp="1" noChangeAspect="1" noChangeArrowheads="1"/>
          </p:cNvSpPr>
          <p:nvPr>
            <p:ph type="body" idx="1"/>
          </p:nvPr>
        </p:nvSpPr>
        <p:spPr/>
        <p:txBody>
          <a:bodyPr/>
          <a:lstStyle/>
          <a:p>
            <a:r>
              <a:rPr lang="en-US" sz="2400" dirty="0" smtClean="0"/>
              <a:t>Same instance, different name – relatively easy!</a:t>
            </a:r>
          </a:p>
          <a:p>
            <a:pPr lvl="1"/>
            <a:r>
              <a:rPr lang="en-US" sz="2000" dirty="0" smtClean="0"/>
              <a:t>Consider name changes to jobs and SQLIS packages, and anything that connects directly</a:t>
            </a:r>
          </a:p>
          <a:p>
            <a:pPr lvl="1"/>
            <a:r>
              <a:rPr lang="en-US" sz="2000" dirty="0" smtClean="0"/>
              <a:t>Client connectivity issues</a:t>
            </a:r>
          </a:p>
          <a:p>
            <a:r>
              <a:rPr lang="en-US" sz="2400" dirty="0" smtClean="0"/>
              <a:t>Different instance on same server (includes all of the above)</a:t>
            </a:r>
          </a:p>
          <a:p>
            <a:pPr lvl="1"/>
            <a:r>
              <a:rPr lang="en-US" sz="2000" dirty="0" smtClean="0"/>
              <a:t>Different logins</a:t>
            </a:r>
          </a:p>
          <a:p>
            <a:pPr lvl="1"/>
            <a:r>
              <a:rPr lang="en-US" sz="2000" dirty="0" smtClean="0"/>
              <a:t>Different </a:t>
            </a:r>
            <a:r>
              <a:rPr lang="en-US" sz="2000" dirty="0" err="1" smtClean="0"/>
              <a:t>msdb</a:t>
            </a:r>
            <a:r>
              <a:rPr lang="en-US" sz="2000" dirty="0" smtClean="0"/>
              <a:t> (Agent Jobs/</a:t>
            </a:r>
            <a:r>
              <a:rPr lang="en-US" sz="2000" dirty="0" err="1" smtClean="0"/>
              <a:t>SSIS</a:t>
            </a:r>
            <a:r>
              <a:rPr lang="en-US" sz="2000" dirty="0" smtClean="0"/>
              <a:t> packages)</a:t>
            </a:r>
          </a:p>
          <a:p>
            <a:pPr lvl="1"/>
            <a:r>
              <a:rPr lang="en-US" sz="2000" dirty="0" smtClean="0"/>
              <a:t>Different service accounts (mail profiles)</a:t>
            </a:r>
          </a:p>
          <a:p>
            <a:pPr lvl="1"/>
            <a:r>
              <a:rPr lang="en-US" sz="2000" dirty="0" smtClean="0"/>
              <a:t>Different master (user-defined SPs do not exist)</a:t>
            </a:r>
          </a:p>
          <a:p>
            <a:pPr lvl="1"/>
            <a:r>
              <a:rPr lang="en-US" sz="2000" dirty="0" smtClean="0"/>
              <a:t>Different </a:t>
            </a:r>
            <a:r>
              <a:rPr lang="en-US" sz="2000" dirty="0" err="1" smtClean="0"/>
              <a:t>servername</a:t>
            </a:r>
            <a:r>
              <a:rPr lang="en-US" sz="2000" dirty="0" smtClean="0"/>
              <a:t> (client connectivity)</a:t>
            </a:r>
          </a:p>
          <a:p>
            <a:r>
              <a:rPr lang="en-US" sz="2400" dirty="0" smtClean="0"/>
              <a:t>Physically different server (includes all of the above) </a:t>
            </a:r>
          </a:p>
          <a:p>
            <a:pPr lvl="1"/>
            <a:r>
              <a:rPr lang="en-US" sz="2000" dirty="0" smtClean="0"/>
              <a:t>Any external dependencies? (batch files, email…)</a:t>
            </a:r>
          </a:p>
          <a:p>
            <a:pPr lvl="1"/>
            <a:r>
              <a:rPr lang="en-US" sz="2000" dirty="0" smtClean="0"/>
              <a:t>Local Windows authentication accounts may not exist</a:t>
            </a:r>
          </a:p>
          <a:p>
            <a:pPr lvl="1"/>
            <a:endParaRPr lang="en-US" sz="2000" dirty="0" smtClean="0"/>
          </a:p>
          <a:p>
            <a:pPr marL="457200" lvl="1" indent="-457200"/>
            <a:r>
              <a:rPr lang="en-US" sz="2400" dirty="0" smtClean="0"/>
              <a:t>KB 246133 on migrating logins between servers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Restoring to Non-Enterprise</a:t>
            </a:r>
            <a:endParaRPr lang="en-US" dirty="0"/>
          </a:p>
        </p:txBody>
      </p:sp>
      <p:sp>
        <p:nvSpPr>
          <p:cNvPr id="3" name="Content Placeholder 2"/>
          <p:cNvSpPr>
            <a:spLocks noGrp="1"/>
          </p:cNvSpPr>
          <p:nvPr>
            <p:ph idx="1"/>
          </p:nvPr>
        </p:nvSpPr>
        <p:spPr/>
        <p:txBody>
          <a:bodyPr/>
          <a:lstStyle/>
          <a:p>
            <a:r>
              <a:rPr lang="en-US" sz="2400" dirty="0" smtClean="0"/>
              <a:t>SQL Server 2005 will not allow a database that contains table/index partitioning to restore on any Edition except Enterprise and Developer</a:t>
            </a:r>
          </a:p>
          <a:p>
            <a:r>
              <a:rPr lang="en-US" sz="2400" dirty="0" smtClean="0"/>
              <a:t>SQL Server 2008 expands this list to also include:</a:t>
            </a:r>
          </a:p>
          <a:p>
            <a:pPr lvl="1"/>
            <a:r>
              <a:rPr lang="en-US" sz="2000" dirty="0" smtClean="0"/>
              <a:t>Change data capture</a:t>
            </a:r>
          </a:p>
          <a:p>
            <a:pPr lvl="1"/>
            <a:r>
              <a:rPr lang="en-US" sz="2000" dirty="0" smtClean="0"/>
              <a:t>Data compression</a:t>
            </a:r>
          </a:p>
          <a:p>
            <a:pPr lvl="1"/>
            <a:r>
              <a:rPr lang="en-US" sz="2000" dirty="0" smtClean="0"/>
              <a:t>Transparent data encryption</a:t>
            </a:r>
          </a:p>
          <a:p>
            <a:r>
              <a:rPr lang="en-US" sz="2400" dirty="0" smtClean="0"/>
              <a:t>All of these require elevated privileges except data compression, which only requires </a:t>
            </a:r>
            <a:r>
              <a:rPr lang="en-US" sz="2400" dirty="0" smtClean="0">
                <a:latin typeface="Courier New" pitchFamily="49" charset="0"/>
                <a:cs typeface="Courier New" pitchFamily="49" charset="0"/>
              </a:rPr>
              <a:t>ALTER TABLE</a:t>
            </a:r>
          </a:p>
          <a:p>
            <a:r>
              <a:rPr lang="en-US" sz="2400" dirty="0" smtClean="0"/>
              <a:t>This can be disastrous in a disaster recovery situation as the database must be restored BEFORE the server can tell whether any of these are present</a:t>
            </a:r>
          </a:p>
          <a:p>
            <a:r>
              <a:rPr lang="en-US" sz="2400" dirty="0" smtClean="0"/>
              <a:t>Use </a:t>
            </a:r>
            <a:r>
              <a:rPr lang="en-US" sz="2400" dirty="0" err="1" smtClean="0">
                <a:latin typeface="Courier New" pitchFamily="49" charset="0"/>
                <a:cs typeface="Courier New" pitchFamily="49" charset="0"/>
              </a:rPr>
              <a:t>sys.dm_db_persisted_sku_features</a:t>
            </a:r>
            <a:r>
              <a:rPr lang="en-US" sz="2400" dirty="0" smtClean="0"/>
              <a:t> to check</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Restoring System Databases </a:t>
            </a:r>
            <a:r>
              <a:rPr lang="en-US" sz="2800" smtClean="0"/>
              <a:t>(1)</a:t>
            </a:r>
            <a:endParaRPr lang="en-US"/>
          </a:p>
        </p:txBody>
      </p:sp>
      <p:sp>
        <p:nvSpPr>
          <p:cNvPr id="3" name="Content Placeholder 2"/>
          <p:cNvSpPr>
            <a:spLocks noGrp="1"/>
          </p:cNvSpPr>
          <p:nvPr>
            <p:ph idx="1"/>
          </p:nvPr>
        </p:nvSpPr>
        <p:spPr/>
        <p:txBody>
          <a:bodyPr/>
          <a:lstStyle/>
          <a:p>
            <a:r>
              <a:rPr lang="en-US" sz="2400" dirty="0" smtClean="0"/>
              <a:t>System databases can only restore from backups of the same SP level as the server</a:t>
            </a:r>
          </a:p>
          <a:p>
            <a:pPr lvl="1"/>
            <a:r>
              <a:rPr lang="en-US" sz="2000" dirty="0" smtClean="0"/>
              <a:t>E.g. an RTM backup of </a:t>
            </a:r>
            <a:r>
              <a:rPr lang="en-US" sz="2000" dirty="0" err="1" smtClean="0"/>
              <a:t>msdb</a:t>
            </a:r>
            <a:r>
              <a:rPr lang="en-US" sz="2000" dirty="0" smtClean="0"/>
              <a:t> will not restore on SP1</a:t>
            </a:r>
          </a:p>
          <a:p>
            <a:r>
              <a:rPr lang="en-US" sz="2400" dirty="0" smtClean="0"/>
              <a:t>model</a:t>
            </a:r>
          </a:p>
          <a:p>
            <a:pPr lvl="1"/>
            <a:r>
              <a:rPr lang="en-US" sz="2000" dirty="0" smtClean="0"/>
              <a:t>Restore in same way as for user databases</a:t>
            </a:r>
          </a:p>
          <a:p>
            <a:r>
              <a:rPr lang="en-US" sz="2400" dirty="0" err="1" smtClean="0"/>
              <a:t>msdb</a:t>
            </a:r>
            <a:endParaRPr lang="en-US" sz="2400" dirty="0" smtClean="0"/>
          </a:p>
          <a:p>
            <a:pPr lvl="1"/>
            <a:r>
              <a:rPr lang="en-US" sz="2000" dirty="0" smtClean="0"/>
              <a:t>Restore in same way as for user databases</a:t>
            </a:r>
          </a:p>
          <a:p>
            <a:pPr lvl="1"/>
            <a:r>
              <a:rPr lang="en-US" sz="2000" dirty="0" smtClean="0"/>
              <a:t>Stop SQL Server Agent before restoring</a:t>
            </a:r>
          </a:p>
          <a:p>
            <a:pPr lvl="1"/>
            <a:r>
              <a:rPr lang="en-US" sz="2000" dirty="0" smtClean="0"/>
              <a:t>Make sure to set the recovery model to FULL if </a:t>
            </a:r>
            <a:r>
              <a:rPr lang="en-US" sz="2000" dirty="0" err="1" smtClean="0"/>
              <a:t>msdb</a:t>
            </a:r>
            <a:r>
              <a:rPr lang="en-US" sz="2000" dirty="0" smtClean="0"/>
              <a:t> was rebuilt</a:t>
            </a:r>
          </a:p>
          <a:p>
            <a:r>
              <a:rPr lang="en-US" sz="2400" dirty="0" err="1" smtClean="0"/>
              <a:t>resourcedb</a:t>
            </a:r>
            <a:endParaRPr lang="en-US" sz="2400" dirty="0" smtClean="0"/>
          </a:p>
          <a:p>
            <a:pPr lvl="1"/>
            <a:r>
              <a:rPr lang="en-US" sz="2000" dirty="0" smtClean="0"/>
              <a:t>Cannot be backed up or restored</a:t>
            </a:r>
          </a:p>
          <a:p>
            <a:pPr lvl="1"/>
            <a:r>
              <a:rPr lang="en-US" sz="2000" dirty="0" smtClean="0"/>
              <a:t>Use file-system copy operations but be careful not to overwrite </a:t>
            </a:r>
            <a:r>
              <a:rPr lang="en-US" sz="2000" dirty="0" err="1" smtClean="0"/>
              <a:t>resourcedb</a:t>
            </a:r>
            <a:r>
              <a:rPr lang="en-US" sz="2000" dirty="0" smtClean="0"/>
              <a:t> with an older version</a:t>
            </a:r>
          </a:p>
          <a:p>
            <a:r>
              <a:rPr lang="en-US" sz="2400" dirty="0" smtClean="0"/>
              <a:t>tempdb</a:t>
            </a:r>
          </a:p>
          <a:p>
            <a:pPr lvl="1"/>
            <a:r>
              <a:rPr lang="en-US" sz="2000" dirty="0" smtClean="0"/>
              <a:t>Cannot be backed up or restored</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Restoring System Databases </a:t>
            </a:r>
            <a:r>
              <a:rPr lang="en-US" sz="2800" smtClean="0"/>
              <a:t>(2)</a:t>
            </a:r>
            <a:endParaRPr lang="en-US"/>
          </a:p>
        </p:txBody>
      </p:sp>
      <p:sp>
        <p:nvSpPr>
          <p:cNvPr id="3" name="Content Placeholder 2"/>
          <p:cNvSpPr>
            <a:spLocks noGrp="1"/>
          </p:cNvSpPr>
          <p:nvPr>
            <p:ph idx="1"/>
          </p:nvPr>
        </p:nvSpPr>
        <p:spPr/>
        <p:txBody>
          <a:bodyPr/>
          <a:lstStyle/>
          <a:p>
            <a:r>
              <a:rPr lang="en-US" sz="2400" dirty="0" smtClean="0"/>
              <a:t>Restoring master</a:t>
            </a:r>
          </a:p>
          <a:p>
            <a:pPr lvl="1"/>
            <a:r>
              <a:rPr lang="en-US" sz="2000" dirty="0" smtClean="0"/>
              <a:t>Start SQL Server in single-user mode with the –m startup parameter</a:t>
            </a:r>
          </a:p>
          <a:p>
            <a:pPr lvl="1"/>
            <a:r>
              <a:rPr lang="en-US" sz="2000" dirty="0" smtClean="0"/>
              <a:t>Restore from backup, using </a:t>
            </a:r>
            <a:r>
              <a:rPr lang="en-US" sz="2000" dirty="0" smtClean="0">
                <a:latin typeface="Courier New" pitchFamily="49" charset="0"/>
                <a:cs typeface="Courier New" pitchFamily="49" charset="0"/>
              </a:rPr>
              <a:t>WITH REPLACE</a:t>
            </a:r>
          </a:p>
          <a:p>
            <a:pPr lvl="1"/>
            <a:r>
              <a:rPr lang="en-US" sz="2000" dirty="0"/>
              <a:t>Server shuts down automatically, so remove –m and restart</a:t>
            </a:r>
          </a:p>
          <a:p>
            <a:pPr lvl="1"/>
            <a:r>
              <a:rPr lang="en-US" sz="2000" dirty="0"/>
              <a:t>For any changes after the master backup was made:</a:t>
            </a:r>
          </a:p>
          <a:p>
            <a:pPr lvl="2"/>
            <a:r>
              <a:rPr lang="en-US" sz="2000" dirty="0"/>
              <a:t>Reattach any new </a:t>
            </a:r>
            <a:r>
              <a:rPr lang="en-US" sz="2000" dirty="0" smtClean="0"/>
              <a:t>databases, Recreate </a:t>
            </a:r>
            <a:r>
              <a:rPr lang="en-US" sz="2000" dirty="0"/>
              <a:t>any new </a:t>
            </a:r>
            <a:r>
              <a:rPr lang="en-US" sz="2000" dirty="0" smtClean="0"/>
              <a:t>users/logins, change any configuration settings, etc. (</a:t>
            </a:r>
            <a:r>
              <a:rPr lang="en-US" sz="2000" i="1" dirty="0" smtClean="0"/>
              <a:t>should ALWAYS backup master after anything in the “system configuration” changes!!</a:t>
            </a:r>
            <a:r>
              <a:rPr lang="en-US" sz="2000" dirty="0" smtClean="0"/>
              <a:t>)</a:t>
            </a:r>
            <a:endParaRPr lang="en-US" sz="2000" dirty="0"/>
          </a:p>
          <a:p>
            <a:r>
              <a:rPr lang="en-US" sz="2400" dirty="0" smtClean="0"/>
              <a:t>Rebuilding master</a:t>
            </a:r>
          </a:p>
          <a:p>
            <a:pPr lvl="1"/>
            <a:r>
              <a:rPr lang="en-US" sz="2000" dirty="0" smtClean="0"/>
              <a:t>Necessary if no backup exists or the instance will not start</a:t>
            </a:r>
          </a:p>
          <a:p>
            <a:pPr lvl="1"/>
            <a:r>
              <a:rPr lang="en-US" sz="2000" dirty="0" smtClean="0"/>
              <a:t>If you have to rebuild master to allow SQL Server to start, all data is lost</a:t>
            </a:r>
          </a:p>
          <a:p>
            <a:pPr lvl="1"/>
            <a:r>
              <a:rPr lang="en-US" sz="2000" dirty="0" smtClean="0"/>
              <a:t>Restore master if possible using steps above</a:t>
            </a:r>
          </a:p>
          <a:p>
            <a:pPr lvl="1"/>
            <a:r>
              <a:rPr lang="en-US" sz="2000" dirty="0" smtClean="0">
                <a:cs typeface="Courier New" pitchFamily="49" charset="0"/>
              </a:rPr>
              <a:t>For any changes after the master rebuild was performed:</a:t>
            </a:r>
          </a:p>
          <a:p>
            <a:pPr lvl="2"/>
            <a:r>
              <a:rPr lang="en-US" sz="1800" dirty="0" smtClean="0">
                <a:cs typeface="Courier New" pitchFamily="49" charset="0"/>
              </a:rPr>
              <a:t>Reattach any new databases</a:t>
            </a:r>
          </a:p>
          <a:p>
            <a:pPr lvl="2"/>
            <a:r>
              <a:rPr lang="en-US" sz="1800" dirty="0" smtClean="0">
                <a:cs typeface="Courier New" pitchFamily="49" charset="0"/>
              </a:rPr>
              <a:t>Recreate any new users/logins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Restoring System Databases </a:t>
            </a:r>
            <a:r>
              <a:rPr lang="en-US" sz="2800" dirty="0" smtClean="0"/>
              <a:t>(3)</a:t>
            </a:r>
            <a:endParaRPr lang="en-US" dirty="0"/>
          </a:p>
        </p:txBody>
      </p:sp>
      <p:sp>
        <p:nvSpPr>
          <p:cNvPr id="3" name="Content Placeholder 2"/>
          <p:cNvSpPr>
            <a:spLocks noGrp="1"/>
          </p:cNvSpPr>
          <p:nvPr>
            <p:ph idx="1"/>
          </p:nvPr>
        </p:nvSpPr>
        <p:spPr/>
        <p:txBody>
          <a:bodyPr/>
          <a:lstStyle/>
          <a:p>
            <a:r>
              <a:rPr lang="en-US" sz="2400" dirty="0" smtClean="0"/>
              <a:t>Startup option -Q</a:t>
            </a:r>
          </a:p>
          <a:p>
            <a:pPr lvl="1"/>
            <a:r>
              <a:rPr lang="en-US" sz="2000" dirty="0" smtClean="0"/>
              <a:t>Undocumented</a:t>
            </a:r>
          </a:p>
          <a:p>
            <a:pPr lvl="1"/>
            <a:r>
              <a:rPr lang="en-US" sz="2000" dirty="0" smtClean="0"/>
              <a:t>Remaps the file paths of the model database to be the same as the master database</a:t>
            </a:r>
          </a:p>
          <a:p>
            <a:pPr lvl="1"/>
            <a:r>
              <a:rPr lang="en-US" sz="2000" dirty="0" smtClean="0"/>
              <a:t>Allows the model database to be restored if the original location of model is unavailable</a:t>
            </a:r>
          </a:p>
          <a:p>
            <a:pPr lvl="1"/>
            <a:r>
              <a:rPr lang="en-US" sz="2000" dirty="0" smtClean="0"/>
              <a:t>This then allows tempdb to be created, as it’s created from model</a:t>
            </a:r>
          </a:p>
          <a:p>
            <a:pPr lvl="1"/>
            <a:r>
              <a:rPr lang="en-US" sz="2000" dirty="0" smtClean="0"/>
              <a:t>Must use with T3608 to allow system database restore</a:t>
            </a:r>
            <a:endParaRPr lang="en-US" sz="2400" dirty="0" smtClean="0"/>
          </a:p>
          <a:p>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p:cNvSpPr>
            <a:spLocks noGrp="1" noChangeAspect="1" noChangeArrowheads="1"/>
          </p:cNvSpPr>
          <p:nvPr>
            <p:ph type="title"/>
          </p:nvPr>
        </p:nvSpPr>
        <p:spPr/>
        <p:txBody>
          <a:bodyPr/>
          <a:lstStyle/>
          <a:p>
            <a:r>
              <a:rPr lang="en-US" smtClean="0"/>
              <a:t>Data Encryption</a:t>
            </a:r>
            <a:endParaRPr lang="en-US"/>
          </a:p>
        </p:txBody>
      </p:sp>
      <p:sp>
        <p:nvSpPr>
          <p:cNvPr id="556035" name="Rectangle 3"/>
          <p:cNvSpPr>
            <a:spLocks noGrp="1" noChangeAspect="1" noChangeArrowheads="1"/>
          </p:cNvSpPr>
          <p:nvPr>
            <p:ph type="body" idx="1"/>
          </p:nvPr>
        </p:nvSpPr>
        <p:spPr/>
        <p:txBody>
          <a:bodyPr/>
          <a:lstStyle/>
          <a:p>
            <a:r>
              <a:rPr lang="en-US" sz="2400" dirty="0" smtClean="0"/>
              <a:t>When restoring a database that contains encrypted data there are multiple possibilities:</a:t>
            </a:r>
          </a:p>
          <a:p>
            <a:pPr lvl="1"/>
            <a:r>
              <a:rPr lang="en-US" sz="2000" dirty="0" smtClean="0"/>
              <a:t>Same server/instance – no troubles</a:t>
            </a:r>
          </a:p>
          <a:p>
            <a:pPr lvl="1"/>
            <a:r>
              <a:rPr lang="en-US" sz="2000" dirty="0" smtClean="0"/>
              <a:t>Different instance or different server – different service master key</a:t>
            </a:r>
          </a:p>
          <a:p>
            <a:pPr lvl="2"/>
            <a:r>
              <a:rPr lang="en-US" sz="1800" dirty="0" smtClean="0"/>
              <a:t>Must open up the database master key and RE-encrypt the data using the new instance’s service master key – EASY if you know to do it and you have the password with which the original database master key was created</a:t>
            </a:r>
          </a:p>
          <a:p>
            <a:r>
              <a:rPr lang="en-US" sz="2400" dirty="0" smtClean="0"/>
              <a:t>Especially important in SQL Server 2008 with Transparent Data Encryption</a:t>
            </a:r>
          </a:p>
          <a:p>
            <a:pPr lvl="1"/>
            <a:r>
              <a:rPr lang="en-US" sz="2000" dirty="0" smtClean="0"/>
              <a:t>Encrypted database cannot be restored without the encryption key</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r>
              <a:rPr lang="en-US" smtClean="0"/>
              <a:t>Review</a:t>
            </a:r>
            <a:endParaRPr lang="en-US" dirty="0" smtClean="0"/>
          </a:p>
        </p:txBody>
      </p:sp>
      <p:sp>
        <p:nvSpPr>
          <p:cNvPr id="331779" name="Rectangle 3"/>
          <p:cNvSpPr>
            <a:spLocks noGrp="1" noChangeAspect="1" noChangeArrowheads="1"/>
          </p:cNvSpPr>
          <p:nvPr>
            <p:ph type="body" idx="1"/>
          </p:nvPr>
        </p:nvSpPr>
        <p:spPr/>
        <p:txBody>
          <a:bodyPr/>
          <a:lstStyle/>
          <a:p>
            <a:r>
              <a:rPr lang="en-US" sz="2800" dirty="0" smtClean="0"/>
              <a:t>Phases of restore</a:t>
            </a:r>
          </a:p>
          <a:p>
            <a:r>
              <a:rPr lang="en-US" sz="2800" dirty="0" smtClean="0"/>
              <a:t>Recovery completion states</a:t>
            </a:r>
          </a:p>
          <a:p>
            <a:r>
              <a:rPr lang="en-US" sz="2800" dirty="0" smtClean="0"/>
              <a:t>Point-in-time recovery</a:t>
            </a:r>
          </a:p>
          <a:p>
            <a:r>
              <a:rPr lang="en-US" sz="2800" dirty="0" smtClean="0"/>
              <a:t>Restore types</a:t>
            </a:r>
          </a:p>
          <a:p>
            <a:r>
              <a:rPr lang="en-US" sz="2800" dirty="0" smtClean="0"/>
              <a:t>Restoring sequence </a:t>
            </a:r>
            <a:r>
              <a:rPr lang="en-US" sz="2800" smtClean="0"/>
              <a:t>and locations</a:t>
            </a:r>
            <a:endParaRPr lang="en-US" sz="2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2" name="Rectangle 4"/>
          <p:cNvSpPr>
            <a:spLocks noGrp="1" noChangeAspect="1" noChangeArrowheads="1"/>
          </p:cNvSpPr>
          <p:nvPr>
            <p:ph type="title"/>
          </p:nvPr>
        </p:nvSpPr>
        <p:spPr/>
        <p:txBody>
          <a:bodyPr/>
          <a:lstStyle/>
          <a:p>
            <a:r>
              <a:rPr lang="en-US" smtClean="0"/>
              <a:t>Data and/or Transaction Log Copy</a:t>
            </a:r>
            <a:endParaRPr lang="en-US"/>
          </a:p>
        </p:txBody>
      </p:sp>
      <p:sp>
        <p:nvSpPr>
          <p:cNvPr id="514053" name="Rectangle 5"/>
          <p:cNvSpPr>
            <a:spLocks noGrp="1" noChangeAspect="1" noChangeArrowheads="1"/>
          </p:cNvSpPr>
          <p:nvPr>
            <p:ph type="body" idx="1"/>
          </p:nvPr>
        </p:nvSpPr>
        <p:spPr/>
        <p:txBody>
          <a:bodyPr/>
          <a:lstStyle/>
          <a:p>
            <a:r>
              <a:rPr lang="en-US" sz="2400" dirty="0" smtClean="0"/>
              <a:t>Data and/or transaction log is copied from backup devices to data/log files</a:t>
            </a:r>
          </a:p>
          <a:p>
            <a:r>
              <a:rPr lang="en-US" sz="2400" dirty="0" smtClean="0"/>
              <a:t>Time requirement depends on:</a:t>
            </a:r>
          </a:p>
          <a:p>
            <a:pPr lvl="1"/>
            <a:r>
              <a:rPr lang="en-US" sz="2000" dirty="0" smtClean="0"/>
              <a:t>Amount of actual data and/or log to be read, copied, and written (does not copy free space)</a:t>
            </a:r>
          </a:p>
          <a:p>
            <a:pPr lvl="2"/>
            <a:r>
              <a:rPr lang="en-US" sz="1800" dirty="0" smtClean="0"/>
              <a:t>Backup compression can reduce the amount of reads</a:t>
            </a:r>
          </a:p>
          <a:p>
            <a:pPr lvl="1"/>
            <a:r>
              <a:rPr lang="en-US" sz="2000" dirty="0" smtClean="0"/>
              <a:t>Performance of slowest component of the I/O subsystem</a:t>
            </a:r>
          </a:p>
          <a:p>
            <a:pPr lvl="2"/>
            <a:r>
              <a:rPr lang="en-US" sz="1800" dirty="0" smtClean="0"/>
              <a:t>Disk device, backup device, controller, PCI bus, network</a:t>
            </a:r>
          </a:p>
          <a:p>
            <a:pPr lvl="1"/>
            <a:r>
              <a:rPr lang="en-US" sz="2000" dirty="0" smtClean="0"/>
              <a:t>Database physical file layout and backup set stripe size</a:t>
            </a:r>
          </a:p>
          <a:p>
            <a:pPr lvl="2"/>
            <a:r>
              <a:rPr lang="en-US" sz="1800" dirty="0" smtClean="0"/>
              <a:t>More files means more parallel reading and writing</a:t>
            </a:r>
          </a:p>
          <a:p>
            <a:r>
              <a:rPr lang="en-US" sz="2400" dirty="0" smtClean="0"/>
              <a:t>CPU usage should be insignificant unless compression is involved</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lstStyle/>
          <a:p>
            <a:r>
              <a:rPr lang="en-US" sz="2400" dirty="0" smtClean="0"/>
              <a:t>Articles:</a:t>
            </a:r>
          </a:p>
          <a:p>
            <a:pPr lvl="1"/>
            <a:r>
              <a:rPr lang="en-US" sz="2000" dirty="0" smtClean="0"/>
              <a:t>TechNet Magazine: Recovering from Disasters using Backups</a:t>
            </a:r>
          </a:p>
          <a:p>
            <a:pPr lvl="2"/>
            <a:r>
              <a:rPr lang="en-US" sz="1800" dirty="0" smtClean="0">
                <a:hlinkClick r:id="rId2"/>
              </a:rPr>
              <a:t>http://technet.microsoft.com/en-us/magazine/ee677581.aspx</a:t>
            </a:r>
            <a:endParaRPr lang="en-US" sz="1800" dirty="0" smtClean="0"/>
          </a:p>
          <a:p>
            <a:pPr lvl="1"/>
            <a:r>
              <a:rPr lang="en-US" sz="2000" dirty="0" smtClean="0"/>
              <a:t>SQL Server Magazine: Advanced BACKUP and RESTORE Options</a:t>
            </a:r>
          </a:p>
          <a:p>
            <a:pPr lvl="2"/>
            <a:r>
              <a:rPr lang="en-US" sz="1800" dirty="0" smtClean="0">
                <a:hlinkClick r:id="rId3"/>
              </a:rPr>
              <a:t>http://tinyurl.com/6ykdrnf</a:t>
            </a:r>
            <a:endParaRPr lang="en-US" sz="1800" dirty="0" smtClean="0"/>
          </a:p>
          <a:p>
            <a:r>
              <a:rPr lang="en-US" sz="2400" dirty="0" smtClean="0"/>
              <a:t>Blog posts:</a:t>
            </a:r>
          </a:p>
          <a:p>
            <a:pPr lvl="1"/>
            <a:r>
              <a:rPr lang="en-US" sz="1800" dirty="0" smtClean="0">
                <a:hlinkClick r:id="rId4"/>
              </a:rPr>
              <a:t>http://www.sqlskills.com/blogs/paul/category/BackupRestore.aspx</a:t>
            </a:r>
            <a:endParaRPr lang="en-US" sz="2000" dirty="0" smtClean="0"/>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6" name="Rectangle 4"/>
          <p:cNvSpPr>
            <a:spLocks noGrp="1" noChangeAspect="1" noChangeArrowheads="1"/>
          </p:cNvSpPr>
          <p:nvPr>
            <p:ph type="title"/>
          </p:nvPr>
        </p:nvSpPr>
        <p:spPr/>
        <p:txBody>
          <a:bodyPr/>
          <a:lstStyle/>
          <a:p>
            <a:r>
              <a:rPr lang="en-US" dirty="0" smtClean="0"/>
              <a:t>Redo</a:t>
            </a:r>
            <a:endParaRPr lang="en-US" dirty="0"/>
          </a:p>
        </p:txBody>
      </p:sp>
      <p:sp>
        <p:nvSpPr>
          <p:cNvPr id="515077" name="Rectangle 5"/>
          <p:cNvSpPr>
            <a:spLocks noGrp="1" noChangeAspect="1" noChangeArrowheads="1"/>
          </p:cNvSpPr>
          <p:nvPr>
            <p:ph type="body" idx="1"/>
          </p:nvPr>
        </p:nvSpPr>
        <p:spPr/>
        <p:txBody>
          <a:bodyPr/>
          <a:lstStyle/>
          <a:p>
            <a:r>
              <a:rPr lang="en-US" sz="2400" dirty="0" smtClean="0"/>
              <a:t>Redo phase of recovery occurs after the log has been copied</a:t>
            </a:r>
          </a:p>
          <a:p>
            <a:pPr lvl="1"/>
            <a:r>
              <a:rPr lang="en-US" sz="2000" dirty="0" smtClean="0"/>
              <a:t>Reads the transaction log</a:t>
            </a:r>
          </a:p>
          <a:p>
            <a:pPr lvl="1"/>
            <a:r>
              <a:rPr lang="en-US" sz="2000" dirty="0" smtClean="0"/>
              <a:t>Reapplies changes recorded in log to data pages so all pages are consistent with log</a:t>
            </a:r>
          </a:p>
          <a:p>
            <a:pPr lvl="1"/>
            <a:r>
              <a:rPr lang="en-US" sz="2000" dirty="0" smtClean="0"/>
              <a:t>Performed even if </a:t>
            </a:r>
            <a:r>
              <a:rPr lang="en-US" sz="2000" dirty="0" smtClean="0">
                <a:latin typeface="Courier New" pitchFamily="49" charset="0"/>
                <a:cs typeface="Courier New" pitchFamily="49" charset="0"/>
              </a:rPr>
              <a:t>WITH NORECOVERY</a:t>
            </a:r>
            <a:r>
              <a:rPr lang="en-US" sz="2000" dirty="0" smtClean="0"/>
              <a:t> is specified</a:t>
            </a:r>
          </a:p>
          <a:p>
            <a:r>
              <a:rPr lang="en-US" sz="2400" dirty="0" smtClean="0"/>
              <a:t>Time requirement depends on:</a:t>
            </a:r>
          </a:p>
          <a:p>
            <a:pPr lvl="1"/>
            <a:r>
              <a:rPr lang="en-US" sz="2000" dirty="0" smtClean="0"/>
              <a:t>Amount of log to redo (affected by type and frequency of backups)</a:t>
            </a:r>
          </a:p>
          <a:p>
            <a:pPr lvl="1"/>
            <a:r>
              <a:rPr lang="en-US" sz="2000" dirty="0" smtClean="0"/>
              <a:t>System performance as before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100" name="Rectangle 4"/>
          <p:cNvSpPr>
            <a:spLocks noGrp="1" noChangeAspect="1" noChangeArrowheads="1"/>
          </p:cNvSpPr>
          <p:nvPr>
            <p:ph type="title"/>
          </p:nvPr>
        </p:nvSpPr>
        <p:spPr/>
        <p:txBody>
          <a:bodyPr/>
          <a:lstStyle/>
          <a:p>
            <a:r>
              <a:rPr lang="en-US" smtClean="0"/>
              <a:t>Undo</a:t>
            </a:r>
            <a:endParaRPr lang="en-US"/>
          </a:p>
        </p:txBody>
      </p:sp>
      <p:sp>
        <p:nvSpPr>
          <p:cNvPr id="516101" name="Rectangle 5"/>
          <p:cNvSpPr>
            <a:spLocks noGrp="1" noChangeAspect="1" noChangeArrowheads="1"/>
          </p:cNvSpPr>
          <p:nvPr>
            <p:ph type="body" idx="1"/>
          </p:nvPr>
        </p:nvSpPr>
        <p:spPr/>
        <p:txBody>
          <a:bodyPr/>
          <a:lstStyle/>
          <a:p>
            <a:r>
              <a:rPr lang="en-US" sz="2400" dirty="0" smtClean="0"/>
              <a:t>Undo phase of recovery occurs at the end of the restore (RECOVERY/STANDBY must process UNDO)</a:t>
            </a:r>
          </a:p>
          <a:p>
            <a:pPr lvl="1"/>
            <a:r>
              <a:rPr lang="en-US" sz="2000" dirty="0" smtClean="0"/>
              <a:t>Begins after redo reaches it target point, often the point of failure</a:t>
            </a:r>
          </a:p>
          <a:p>
            <a:pPr lvl="1"/>
            <a:r>
              <a:rPr lang="en-US" sz="2000" dirty="0" smtClean="0"/>
              <a:t>Changes that were applied by active, uncommitted transactions at the target point are undone</a:t>
            </a:r>
          </a:p>
          <a:p>
            <a:r>
              <a:rPr lang="en-US" sz="2400" dirty="0" smtClean="0"/>
              <a:t>Time requirement depends on:</a:t>
            </a:r>
          </a:p>
          <a:p>
            <a:pPr lvl="1"/>
            <a:r>
              <a:rPr lang="en-US" sz="2000" dirty="0" smtClean="0"/>
              <a:t>The amount of data modified by the active transactions</a:t>
            </a:r>
          </a:p>
          <a:p>
            <a:pPr lvl="1"/>
            <a:r>
              <a:rPr lang="en-US" sz="2000" dirty="0" smtClean="0"/>
              <a:t>Whether or not long running transactions have to be undone</a:t>
            </a:r>
          </a:p>
          <a:p>
            <a:r>
              <a:rPr lang="en-US" sz="2400" dirty="0" smtClean="0"/>
              <a:t>Planning: how long does undo take on your system?</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8" name="Rectangle 4"/>
          <p:cNvSpPr>
            <a:spLocks noGrp="1" noChangeAspect="1" noChangeArrowheads="1"/>
          </p:cNvSpPr>
          <p:nvPr>
            <p:ph type="title"/>
          </p:nvPr>
        </p:nvSpPr>
        <p:spPr/>
        <p:txBody>
          <a:bodyPr/>
          <a:lstStyle/>
          <a:p>
            <a:r>
              <a:rPr lang="en-US" smtClean="0"/>
              <a:t>How to Restore</a:t>
            </a:r>
            <a:endParaRPr lang="en-US"/>
          </a:p>
        </p:txBody>
      </p:sp>
      <p:sp>
        <p:nvSpPr>
          <p:cNvPr id="518149" name="Rectangle 5"/>
          <p:cNvSpPr>
            <a:spLocks noGrp="1" noChangeAspect="1" noChangeArrowheads="1"/>
          </p:cNvSpPr>
          <p:nvPr>
            <p:ph type="body" idx="1"/>
          </p:nvPr>
        </p:nvSpPr>
        <p:spPr/>
        <p:txBody>
          <a:bodyPr/>
          <a:lstStyle/>
          <a:p>
            <a:r>
              <a:rPr lang="en-US" sz="2400" dirty="0" smtClean="0"/>
              <a:t>In an emergency, always go to the operations guide/DR handbook/run book (do you have one?)</a:t>
            </a:r>
          </a:p>
          <a:p>
            <a:r>
              <a:rPr lang="en-US" sz="2400" i="1" dirty="0" smtClean="0"/>
              <a:t>Operations guide </a:t>
            </a:r>
            <a:r>
              <a:rPr lang="en-US" sz="2400" dirty="0" smtClean="0"/>
              <a:t>should define:</a:t>
            </a:r>
          </a:p>
          <a:p>
            <a:pPr lvl="1"/>
            <a:r>
              <a:rPr lang="en-US" sz="2000" dirty="0" smtClean="0"/>
              <a:t>Location of backups</a:t>
            </a:r>
          </a:p>
          <a:p>
            <a:pPr lvl="1"/>
            <a:r>
              <a:rPr lang="en-US" sz="2000" dirty="0" smtClean="0"/>
              <a:t>How to put together the restore sequence, depending on what is damaged</a:t>
            </a:r>
          </a:p>
          <a:p>
            <a:pPr lvl="1"/>
            <a:r>
              <a:rPr lang="en-US" sz="2000" dirty="0" smtClean="0"/>
              <a:t>Commands or scripts to use</a:t>
            </a:r>
          </a:p>
          <a:p>
            <a:pPr lvl="1"/>
            <a:r>
              <a:rPr lang="en-US" sz="2000" dirty="0" smtClean="0"/>
              <a:t>Amount of time expected per step during restore process</a:t>
            </a:r>
          </a:p>
          <a:p>
            <a:r>
              <a:rPr lang="en-US" sz="2400" dirty="0" smtClean="0"/>
              <a:t>Recommended to NOT use SSMS when recovering from disaster: you want to see what’s happening</a:t>
            </a:r>
          </a:p>
          <a:p>
            <a:r>
              <a:rPr lang="en-US" sz="2400" dirty="0" smtClean="0"/>
              <a:t>Make sure to use the correct </a:t>
            </a:r>
            <a:r>
              <a:rPr lang="en-US" sz="2400" dirty="0" smtClean="0">
                <a:latin typeface="Courier New" pitchFamily="49" charset="0"/>
                <a:cs typeface="Courier New" pitchFamily="49" charset="0"/>
              </a:rPr>
              <a:t>RESTORE</a:t>
            </a:r>
            <a:r>
              <a:rPr lang="en-US" sz="2400" dirty="0" smtClean="0"/>
              <a:t> options</a:t>
            </a:r>
          </a:p>
          <a:p>
            <a:r>
              <a:rPr lang="en-US" sz="2400" dirty="0" smtClean="0"/>
              <a:t>Use log shipping for automation/testing</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Restore Options</a:t>
            </a:r>
            <a:endParaRPr lang="en-US" dirty="0"/>
          </a:p>
        </p:txBody>
      </p:sp>
      <p:sp>
        <p:nvSpPr>
          <p:cNvPr id="2" name="Content Placeholder 1"/>
          <p:cNvSpPr>
            <a:spLocks noGrp="1"/>
          </p:cNvSpPr>
          <p:nvPr>
            <p:ph idx="1"/>
          </p:nvPr>
        </p:nvSpPr>
        <p:spPr/>
        <p:txBody>
          <a:bodyPr/>
          <a:lstStyle/>
          <a:p>
            <a:r>
              <a:rPr lang="en-US" sz="2400" dirty="0" smtClean="0">
                <a:latin typeface="Courier New" pitchFamily="49" charset="0"/>
                <a:cs typeface="Courier New" pitchFamily="49" charset="0"/>
              </a:rPr>
              <a:t>RESTORE LABELONLY</a:t>
            </a:r>
          </a:p>
          <a:p>
            <a:pPr lvl="1"/>
            <a:r>
              <a:rPr lang="en-US" sz="2000" dirty="0" smtClean="0"/>
              <a:t>Information on media set that device is part of</a:t>
            </a:r>
          </a:p>
          <a:p>
            <a:r>
              <a:rPr lang="en-US" sz="2400" dirty="0" smtClean="0">
                <a:latin typeface="Courier New" pitchFamily="49" charset="0"/>
                <a:cs typeface="Courier New" pitchFamily="49" charset="0"/>
              </a:rPr>
              <a:t>RESTORE HEADERONLY</a:t>
            </a:r>
          </a:p>
          <a:p>
            <a:pPr lvl="1"/>
            <a:r>
              <a:rPr lang="en-US" sz="2000" dirty="0" smtClean="0"/>
              <a:t>Information on all backup sets in the backup file(s)</a:t>
            </a:r>
          </a:p>
          <a:p>
            <a:r>
              <a:rPr lang="en-US" sz="2400" dirty="0" smtClean="0">
                <a:latin typeface="Courier New" pitchFamily="49" charset="0"/>
                <a:cs typeface="Courier New" pitchFamily="49" charset="0"/>
              </a:rPr>
              <a:t>RESTORE FILELISTONLY</a:t>
            </a:r>
          </a:p>
          <a:p>
            <a:pPr lvl="1"/>
            <a:r>
              <a:rPr lang="en-US" sz="2000" dirty="0" smtClean="0"/>
              <a:t>List of database files contained within a backup</a:t>
            </a:r>
          </a:p>
          <a:p>
            <a:r>
              <a:rPr lang="en-US" sz="2400" dirty="0">
                <a:latin typeface="Courier New" pitchFamily="49" charset="0"/>
                <a:cs typeface="Courier New" pitchFamily="49" charset="0"/>
              </a:rPr>
              <a:t>RESTORE VERIFYONLY</a:t>
            </a:r>
          </a:p>
          <a:p>
            <a:pPr lvl="1"/>
            <a:r>
              <a:rPr lang="en-US" sz="2000" dirty="0" smtClean="0"/>
              <a:t>Discussed during backup and used to verify the integrity of the backup</a:t>
            </a:r>
            <a:endParaRPr lang="en-US" sz="2000" dirty="0"/>
          </a:p>
          <a:p>
            <a:pPr lvl="1"/>
            <a:endParaRPr lang="en-US" sz="2000" dirty="0" smtClean="0"/>
          </a:p>
          <a:p>
            <a:r>
              <a:rPr lang="en-US" sz="2400" dirty="0" smtClean="0"/>
              <a:t>Preferably have scripts that extract information from the backup history tables in </a:t>
            </a:r>
            <a:r>
              <a:rPr lang="en-US" sz="2400" dirty="0" err="1" smtClean="0"/>
              <a:t>msdb</a:t>
            </a:r>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7/11/2008 10:15:15 AM&quot;&gt;&lt;Slide id=&quot;378&quot; dur=&quot;13.4375&quot; bld=&quot;INVLD|1.5&quot;/&gt;&lt;Slide id=&quot;379&quot; dur=&quot;3.65625&quot; bld=&quot;|1.8&quot;/&gt;&lt;Slide id=&quot;380&quot; dur=&quot;3.234375&quot;/&gt;&lt;/Timings&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ags/tag2.xml><?xml version="1.0" encoding="utf-8"?>
<p:tagLst xmlns:a="http://schemas.openxmlformats.org/drawingml/2006/main" xmlns:r="http://schemas.openxmlformats.org/officeDocument/2006/relationships" xmlns:p="http://schemas.openxmlformats.org/presentationml/2006/main">
  <p:tag name="TIMING" val="INVLD|1.5"/>
</p:tagLst>
</file>

<file path=ppt/tags/tag3.xml><?xml version="1.0" encoding="utf-8"?>
<p:tagLst xmlns:a="http://schemas.openxmlformats.org/drawingml/2006/main" xmlns:r="http://schemas.openxmlformats.org/officeDocument/2006/relationships" xmlns:p="http://schemas.openxmlformats.org/presentationml/2006/main">
  <p:tag name="TIMING" val="INVLD|1.5"/>
</p:tagLst>
</file>

<file path=ppt/tags/tag4.xml><?xml version="1.0" encoding="utf-8"?>
<p:tagLst xmlns:a="http://schemas.openxmlformats.org/drawingml/2006/main" xmlns:r="http://schemas.openxmlformats.org/officeDocument/2006/relationships" xmlns:p="http://schemas.openxmlformats.org/presentationml/2006/main">
  <p:tag name="TIMING" val="|1.8"/>
</p:tagLst>
</file>

<file path=ppt/tags/tag5.xml><?xml version="1.0" encoding="utf-8"?>
<p:tagLst xmlns:a="http://schemas.openxmlformats.org/drawingml/2006/main" xmlns:r="http://schemas.openxmlformats.org/officeDocument/2006/relationships" xmlns:p="http://schemas.openxmlformats.org/presentationml/2006/main">
  <p:tag name="TIMING" val="INVLD|1.5"/>
</p:tagLst>
</file>

<file path=ppt/tags/tag6.xml><?xml version="1.0" encoding="utf-8"?>
<p:tagLst xmlns:a="http://schemas.openxmlformats.org/drawingml/2006/main" xmlns:r="http://schemas.openxmlformats.org/officeDocument/2006/relationships" xmlns:p="http://schemas.openxmlformats.org/presentationml/2006/main">
  <p:tag name="TIMING" val="INVLD|1.5"/>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
  <TotalTime>6597</TotalTime>
  <Words>3587</Words>
  <Application>Microsoft Office PowerPoint</Application>
  <PresentationFormat>On-screen Show (4:3)</PresentationFormat>
  <Paragraphs>720</Paragraphs>
  <Slides>50</Slides>
  <Notes>10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1_Custom Design</vt:lpstr>
      <vt:lpstr>Module 4 Restore Internals and Procedures</vt:lpstr>
      <vt:lpstr>Overview</vt:lpstr>
      <vt:lpstr>Phases of Restore</vt:lpstr>
      <vt:lpstr>File Creation and Initialization</vt:lpstr>
      <vt:lpstr>Data and/or Transaction Log Copy</vt:lpstr>
      <vt:lpstr>Redo</vt:lpstr>
      <vt:lpstr>Undo</vt:lpstr>
      <vt:lpstr>How to Restore</vt:lpstr>
      <vt:lpstr>Restore Options</vt:lpstr>
      <vt:lpstr>Restoring from Multi-File Backups</vt:lpstr>
      <vt:lpstr>Restoring from multi-file backups</vt:lpstr>
      <vt:lpstr>Differential Backup Reminder</vt:lpstr>
      <vt:lpstr>Recovery with Full, Diff, Log</vt:lpstr>
      <vt:lpstr>Falling Back on Log Backups</vt:lpstr>
      <vt:lpstr>Continuity of the Log Backup Chain</vt:lpstr>
      <vt:lpstr>Recovery Completion State RECOVERY </vt:lpstr>
      <vt:lpstr>Recovery Completion State RECOVERY </vt:lpstr>
      <vt:lpstr>Recovery Completion State NORECOVERY</vt:lpstr>
      <vt:lpstr>Recovery Completion State NORECOVERY </vt:lpstr>
      <vt:lpstr>Recovery Completion State STANDBY</vt:lpstr>
      <vt:lpstr>Recovery Completion State STANDBY </vt:lpstr>
      <vt:lpstr>Recovery Completion State Summary of Important Points</vt:lpstr>
      <vt:lpstr>Restoring an Entire Database to a Point in Time</vt:lpstr>
      <vt:lpstr>Recovery options on RESTORE and point-in-time recovery</vt:lpstr>
      <vt:lpstr>Continuity of the Log Chain in P.I.T.</vt:lpstr>
      <vt:lpstr>Piecemeal Restore Restoring from Scratch</vt:lpstr>
      <vt:lpstr>Using WITH PARTIAL</vt:lpstr>
      <vt:lpstr>Piecemeal Restore Restoring into Existing Database</vt:lpstr>
      <vt:lpstr>Identifying Log Backups to Apply</vt:lpstr>
      <vt:lpstr>Finding Effective Min LSN</vt:lpstr>
      <vt:lpstr>Finding the min LSN</vt:lpstr>
      <vt:lpstr>Case Study (1)</vt:lpstr>
      <vt:lpstr>Case Study (2)</vt:lpstr>
      <vt:lpstr>Case Study (3)</vt:lpstr>
      <vt:lpstr>VLDB Concerns when Restoring </vt:lpstr>
      <vt:lpstr>SQL Server Management Studio Restore/Recovery</vt:lpstr>
      <vt:lpstr>Using 2012 SSMS for  complex recovery sequences</vt:lpstr>
      <vt:lpstr>Restarting a Restore Operation</vt:lpstr>
      <vt:lpstr>Using WITH RESTART</vt:lpstr>
      <vt:lpstr>Restore Sequence: Media Failure</vt:lpstr>
      <vt:lpstr>Restore Sequence: Human Error</vt:lpstr>
      <vt:lpstr>Restore in Place</vt:lpstr>
      <vt:lpstr>Restoring to Alternate Location</vt:lpstr>
      <vt:lpstr>Restoring to Non-Enterprise</vt:lpstr>
      <vt:lpstr>Restoring System Databases (1)</vt:lpstr>
      <vt:lpstr>Restoring System Databases (2)</vt:lpstr>
      <vt:lpstr>Restoring System Databases (3)</vt:lpstr>
      <vt:lpstr>Data Encryption</vt:lpstr>
      <vt:lpstr>Review</vt:lpstr>
      <vt:lpstr>Resources</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Restore Internals and Procedures</dc:subject>
  <dc:creator>Kimberly L. Tripp</dc:creator>
  <dc:description>Courses written by and instructed by authorized SQLskills trainers 
http://www.SQLskills.com
Template design: SQLskills.com</dc:description>
  <cp:lastModifiedBy>Kimberly</cp:lastModifiedBy>
  <cp:revision>1585</cp:revision>
  <cp:lastPrinted>2012-03-10T19:04:54Z</cp:lastPrinted>
  <dcterms:created xsi:type="dcterms:W3CDTF">2004-05-26T19:38:49Z</dcterms:created>
  <dcterms:modified xsi:type="dcterms:W3CDTF">2012-09-10T21:35:13Z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