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21"/>
  </p:notesMasterIdLst>
  <p:handoutMasterIdLst>
    <p:handoutMasterId r:id="rId22"/>
  </p:handoutMasterIdLst>
  <p:sldIdLst>
    <p:sldId id="389" r:id="rId2"/>
    <p:sldId id="391" r:id="rId3"/>
    <p:sldId id="392" r:id="rId4"/>
    <p:sldId id="393" r:id="rId5"/>
    <p:sldId id="394" r:id="rId6"/>
    <p:sldId id="395" r:id="rId7"/>
    <p:sldId id="396" r:id="rId8"/>
    <p:sldId id="397" r:id="rId9"/>
    <p:sldId id="398" r:id="rId10"/>
    <p:sldId id="399" r:id="rId11"/>
    <p:sldId id="400" r:id="rId12"/>
    <p:sldId id="401" r:id="rId13"/>
    <p:sldId id="402" r:id="rId14"/>
    <p:sldId id="403" r:id="rId15"/>
    <p:sldId id="404" r:id="rId16"/>
    <p:sldId id="405" r:id="rId17"/>
    <p:sldId id="406" r:id="rId18"/>
    <p:sldId id="407" r:id="rId19"/>
    <p:sldId id="408" r:id="rId20"/>
  </p:sldIdLst>
  <p:sldSz cx="9144000" cy="6858000" type="screen4x3"/>
  <p:notesSz cx="7315200" cy="9601200"/>
  <p:custDataLst>
    <p:tags r:id="rId23"/>
  </p:custDataLst>
  <p:defaultTextStyle>
    <a:defPPr>
      <a:defRPr lang="en-US"/>
    </a:defPPr>
    <a:lvl1pPr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1pPr>
    <a:lvl2pPr marL="4572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2pPr>
    <a:lvl3pPr marL="9144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3pPr>
    <a:lvl4pPr marL="13716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4pPr>
    <a:lvl5pPr marL="18288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5pPr>
    <a:lvl6pPr marL="22860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6pPr>
    <a:lvl7pPr marL="27432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7pPr>
    <a:lvl8pPr marL="32004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8pPr>
    <a:lvl9pPr marL="36576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808080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7" autoAdjust="0"/>
    <p:restoredTop sz="94662" autoAdjust="0"/>
  </p:normalViewPr>
  <p:slideViewPr>
    <p:cSldViewPr snapToGrid="0">
      <p:cViewPr>
        <p:scale>
          <a:sx n="110" d="100"/>
          <a:sy n="110" d="100"/>
        </p:scale>
        <p:origin x="-1548" y="-384"/>
      </p:cViewPr>
      <p:guideLst>
        <p:guide orient="horz" pos="2160"/>
        <p:guide pos="2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4032" y="-762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08" name="Rectangle 2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9120188"/>
            <a:ext cx="7477125" cy="468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489" tIns="49245" rIns="98489" bIns="49245" numCol="1" anchor="b" anchorCtr="0" compatLnSpc="1">
            <a:prstTxWarp prst="textNoShape">
              <a:avLst/>
            </a:prstTxWarp>
            <a:spAutoFit/>
          </a:bodyPr>
          <a:lstStyle>
            <a:lvl1pPr algn="ctr" defTabSz="984250" eaLnBrk="0" hangingPunct="0">
              <a:lnSpc>
                <a:spcPct val="100000"/>
              </a:lnSpc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err="1">
                <a:latin typeface="Calibri" pitchFamily="34" charset="0"/>
              </a:rPr>
              <a:t>SQLskills</a:t>
            </a:r>
            <a:r>
              <a:rPr lang="en-US" dirty="0">
                <a:latin typeface="Calibri" pitchFamily="34" charset="0"/>
              </a:rPr>
              <a:t> Immersion Event</a:t>
            </a:r>
          </a:p>
          <a:p>
            <a:pPr>
              <a:defRPr/>
            </a:pPr>
            <a:r>
              <a:rPr lang="en-US" b="0" dirty="0">
                <a:latin typeface="Calibri" pitchFamily="34" charset="0"/>
              </a:rPr>
              <a:t>Page </a:t>
            </a:r>
            <a:fld id="{726231B1-EC7A-4FC1-96E9-E3A5007216C4}" type="slidenum">
              <a:rPr lang="en-US" b="0">
                <a:latin typeface="Calibri" pitchFamily="34" charset="0"/>
              </a:rPr>
              <a:pPr>
                <a:defRPr/>
              </a:pPr>
              <a:t>‹#›</a:t>
            </a:fld>
            <a:endParaRPr lang="en-US" b="0" dirty="0">
              <a:latin typeface="Calibri" pitchFamily="34" charset="0"/>
            </a:endParaRPr>
          </a:p>
        </p:txBody>
      </p:sp>
      <p:pic>
        <p:nvPicPr>
          <p:cNvPr id="24579" name="Picture 25" descr="SQLskills wide Logo2"/>
          <p:cNvPicPr>
            <a:picLocks noChangeAspect="1" noChangeArrowheads="1"/>
          </p:cNvPicPr>
          <p:nvPr/>
        </p:nvPicPr>
        <p:blipFill>
          <a:blip r:embed="rId2" cstate="print"/>
          <a:srcRect l="6503" t="22223" r="4047" b="33333"/>
          <a:stretch>
            <a:fillRect/>
          </a:stretch>
        </p:blipFill>
        <p:spPr bwMode="auto">
          <a:xfrm>
            <a:off x="2498725" y="193675"/>
            <a:ext cx="2481263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220077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19138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85" name="Rectangle 9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>
            <a:lvl1pPr defTabSz="966788">
              <a:lnSpc>
                <a:spcPct val="100000"/>
              </a:lnSpc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6" name="Rectangle 10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>
            <a:lvl1pPr algn="r" defTabSz="966788">
              <a:lnSpc>
                <a:spcPct val="100000"/>
              </a:lnSpc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7" name="Rectangle 11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0188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18600"/>
            <a:ext cx="60531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</a:bodyPr>
          <a:lstStyle>
            <a:lvl1pPr defTabSz="966788">
              <a:lnSpc>
                <a:spcPct val="100000"/>
              </a:lnSpc>
              <a:defRPr sz="8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© Kimberly L. Tripp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50189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6146800" y="9118600"/>
            <a:ext cx="1166813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</a:bodyPr>
          <a:lstStyle>
            <a:lvl1pPr algn="r" defTabSz="966788">
              <a:lnSpc>
                <a:spcPct val="100000"/>
              </a:lnSpc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26BEAA27-4A18-4736-9A8C-288F912A16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203406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© Kimberly L. Tripp</a:t>
            </a:r>
            <a:br>
              <a:rPr lang="en-US" smtClean="0"/>
            </a:br>
            <a:r>
              <a:rPr lang="en-US" smtClean="0"/>
              <a:t>SYSolutions, Inc. All rights reserved.</a:t>
            </a:r>
          </a:p>
        </p:txBody>
      </p:sp>
      <p:sp>
        <p:nvSpPr>
          <p:cNvPr id="21507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AA9B48-0A40-4E5A-B8B2-4B643D97A46C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2150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150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1839" y="4560889"/>
            <a:ext cx="5851525" cy="4319587"/>
          </a:xfrm>
          <a:prstGeom prst="rect">
            <a:avLst/>
          </a:prstGeom>
        </p:spPr>
        <p:txBody>
          <a:bodyPr lIns="91432" tIns="45716" rIns="91432" bIns="45716"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Microsoft ASP.NET Connections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Updates will be available at http://www.devconnections.com/updates/LasVegas _06/ASP_Connections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42BC17-EC6F-4E2E-BBBB-0B3BB6784EB9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1839" y="4560889"/>
            <a:ext cx="5851525" cy="4319587"/>
          </a:xfrm>
          <a:prstGeom prst="rect">
            <a:avLst/>
          </a:prstGeom>
        </p:spPr>
        <p:txBody>
          <a:bodyPr lIns="91432" tIns="45716" rIns="91432" bIns="45716"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Microsoft ASP.NET Connections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Updates will be available at http://www.devconnections.com/updates/LasVegas _06/ASP_Connections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42BC17-EC6F-4E2E-BBBB-0B3BB6784EB9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1839" y="4560889"/>
            <a:ext cx="5851525" cy="4319587"/>
          </a:xfrm>
          <a:prstGeom prst="rect">
            <a:avLst/>
          </a:prstGeom>
        </p:spPr>
        <p:txBody>
          <a:bodyPr lIns="91432" tIns="45716" rIns="91432" bIns="45716"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Microsoft ASP.NET Connections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Updates will be available at http://www.devconnections.com/updates/LasVegas _06/ASP_Connections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42BC17-EC6F-4E2E-BBBB-0B3BB6784EB9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1839" y="4560889"/>
            <a:ext cx="5851525" cy="4319587"/>
          </a:xfrm>
          <a:prstGeom prst="rect">
            <a:avLst/>
          </a:prstGeom>
        </p:spPr>
        <p:txBody>
          <a:bodyPr lIns="91432" tIns="45716" rIns="91432" bIns="45716"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Microsoft ASP.NET Connections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Updates will be available at http://www.devconnections.com/updates/LasVegas _06/ASP_Connections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42BC17-EC6F-4E2E-BBBB-0B3BB6784EB9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1839" y="4560889"/>
            <a:ext cx="5851525" cy="4319587"/>
          </a:xfrm>
          <a:prstGeom prst="rect">
            <a:avLst/>
          </a:prstGeom>
        </p:spPr>
        <p:txBody>
          <a:bodyPr lIns="91432" tIns="45716" rIns="91432" bIns="45716"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Microsoft ASP.NET Connections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Updates will be available at http://www.devconnections.com/updates/LasVegas _06/ASP_Connections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42BC17-EC6F-4E2E-BBBB-0B3BB6784EB9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1839" y="4560889"/>
            <a:ext cx="5851525" cy="4319587"/>
          </a:xfrm>
          <a:prstGeom prst="rect">
            <a:avLst/>
          </a:prstGeom>
        </p:spPr>
        <p:txBody>
          <a:bodyPr lIns="91432" tIns="45716" rIns="91432" bIns="45716"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Microsoft ASP.NET Connections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Updates will be available at http://www.devconnections.com/updates/LasVegas _06/ASP_Connections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42BC17-EC6F-4E2E-BBBB-0B3BB6784EB9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1839" y="4560889"/>
            <a:ext cx="5851525" cy="4319587"/>
          </a:xfrm>
          <a:prstGeom prst="rect">
            <a:avLst/>
          </a:prstGeom>
        </p:spPr>
        <p:txBody>
          <a:bodyPr lIns="91432" tIns="45716" rIns="91432" bIns="45716"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Microsoft ASP.NET Connections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Updates will be available at http://www.devconnections.com/updates/LasVegas _06/ASP_Connections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42BC17-EC6F-4E2E-BBBB-0B3BB6784EB9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1839" y="4560889"/>
            <a:ext cx="5851525" cy="4319587"/>
          </a:xfrm>
          <a:prstGeom prst="rect">
            <a:avLst/>
          </a:prstGeom>
        </p:spPr>
        <p:txBody>
          <a:bodyPr lIns="91432" tIns="45716" rIns="91432" bIns="45716"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Microsoft ASP.NET Connections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Updates will be available at http://www.devconnections.com/updates/LasVegas _06/ASP_Connections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42BC17-EC6F-4E2E-BBBB-0B3BB6784EB9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1839" y="4560889"/>
            <a:ext cx="5851525" cy="4319587"/>
          </a:xfrm>
          <a:prstGeom prst="rect">
            <a:avLst/>
          </a:prstGeom>
        </p:spPr>
        <p:txBody>
          <a:bodyPr lIns="91432" tIns="45716" rIns="91432" bIns="45716"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Microsoft ASP.NET Connections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Updates will be available at http://www.devconnections.com/updates/LasVegas _06/ASP_Connections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42BC17-EC6F-4E2E-BBBB-0B3BB6784EB9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1839" y="4560889"/>
            <a:ext cx="5851525" cy="4319587"/>
          </a:xfrm>
          <a:prstGeom prst="rect">
            <a:avLst/>
          </a:prstGeom>
        </p:spPr>
        <p:txBody>
          <a:bodyPr lIns="91432" tIns="45716" rIns="91432" bIns="45716"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Microsoft ASP.NET Connections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Updates will be available at http://www.devconnections.com/updates/LasVegas _06/ASP_Connections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42BC17-EC6F-4E2E-BBBB-0B3BB6784EB9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1839" y="4560889"/>
            <a:ext cx="5851525" cy="4319587"/>
          </a:xfrm>
          <a:prstGeom prst="rect">
            <a:avLst/>
          </a:prstGeom>
        </p:spPr>
        <p:txBody>
          <a:bodyPr lIns="91432" tIns="45716" rIns="91432" bIns="45716"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Microsoft ASP.NET Connections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Updates will be available at http://www.devconnections.com/updates/LasVegas _06/ASP_Connections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42BC17-EC6F-4E2E-BBBB-0B3BB6784EB9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1839" y="4560889"/>
            <a:ext cx="5851525" cy="4319587"/>
          </a:xfrm>
          <a:prstGeom prst="rect">
            <a:avLst/>
          </a:prstGeom>
        </p:spPr>
        <p:txBody>
          <a:bodyPr lIns="91432" tIns="45716" rIns="91432" bIns="45716"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Microsoft ASP.NET Connections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Updates will be available at http://www.devconnections.com/updates/LasVegas _06/ASP_Connections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42BC17-EC6F-4E2E-BBBB-0B3BB6784EB9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1839" y="4560889"/>
            <a:ext cx="5851525" cy="4319587"/>
          </a:xfrm>
          <a:prstGeom prst="rect">
            <a:avLst/>
          </a:prstGeom>
        </p:spPr>
        <p:txBody>
          <a:bodyPr lIns="91432" tIns="45716" rIns="91432" bIns="45716"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Microsoft ASP.NET Connections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Updates will be available at http://www.devconnections.com/updates/LasVegas _06/ASP_Connections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42BC17-EC6F-4E2E-BBBB-0B3BB6784EB9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1839" y="4560889"/>
            <a:ext cx="5851525" cy="4319587"/>
          </a:xfrm>
          <a:prstGeom prst="rect">
            <a:avLst/>
          </a:prstGeom>
        </p:spPr>
        <p:txBody>
          <a:bodyPr lIns="91432" tIns="45716" rIns="91432" bIns="45716"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Microsoft ASP.NET Connections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Updates will be available at http://www.devconnections.com/updates/LasVegas _06/ASP_Connections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42BC17-EC6F-4E2E-BBBB-0B3BB6784EB9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1839" y="4560889"/>
            <a:ext cx="5851525" cy="4319587"/>
          </a:xfrm>
          <a:prstGeom prst="rect">
            <a:avLst/>
          </a:prstGeom>
        </p:spPr>
        <p:txBody>
          <a:bodyPr lIns="91432" tIns="45716" rIns="91432" bIns="45716"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Microsoft ASP.NET Connections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Updates will be available at http://www.devconnections.com/updates/LasVegas _06/ASP_Connections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42BC17-EC6F-4E2E-BBBB-0B3BB6784EB9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TextOnly_Logo_0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invGray">
          <a:xfrm>
            <a:off x="6308725" y="5432425"/>
            <a:ext cx="2806700" cy="149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0" y="76200"/>
            <a:ext cx="9144000" cy="762000"/>
          </a:xfrm>
          <a:effectLst>
            <a:outerShdw dist="17961" dir="2700000" algn="ctr" rotWithShape="0">
              <a:schemeClr val="bg2"/>
            </a:outerShdw>
          </a:effectLst>
        </p:spPr>
        <p:txBody>
          <a:bodyPr anchor="ctr"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228600"/>
            <a:ext cx="2170113" cy="6196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7013" y="228600"/>
            <a:ext cx="6361112" cy="6196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7013" y="1384300"/>
            <a:ext cx="8455025" cy="5040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013" y="1141413"/>
            <a:ext cx="4151312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0725" y="1141413"/>
            <a:ext cx="4151313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227013" y="228600"/>
            <a:ext cx="86836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Title Slide</a:t>
            </a:r>
          </a:p>
        </p:txBody>
      </p:sp>
      <p:sp>
        <p:nvSpPr>
          <p:cNvPr id="65539" name="Rectangle 3"/>
          <p:cNvSpPr>
            <a:spLocks noGrp="1" noChangeAspect="1" noChangeArrowheads="1"/>
          </p:cNvSpPr>
          <p:nvPr>
            <p:ph type="body" idx="1"/>
          </p:nvPr>
        </p:nvSpPr>
        <p:spPr bwMode="auto">
          <a:xfrm>
            <a:off x="227013" y="1141413"/>
            <a:ext cx="8455025" cy="528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1028" name="Picture 4" descr="sqlskills_logo_pure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918450" y="6299200"/>
            <a:ext cx="11684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1" name="Rectangle 5"/>
          <p:cNvSpPr>
            <a:spLocks noChangeArrowheads="1"/>
          </p:cNvSpPr>
          <p:nvPr/>
        </p:nvSpPr>
        <p:spPr bwMode="auto">
          <a:xfrm>
            <a:off x="0" y="6461125"/>
            <a:ext cx="1540806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000" b="0" dirty="0">
                <a:solidFill>
                  <a:srgbClr val="969696"/>
                </a:solidFill>
                <a:latin typeface="Calibri" pitchFamily="34" charset="0"/>
                <a:sym typeface="Symbol" pitchFamily="18" charset="2"/>
              </a:rPr>
              <a:t></a:t>
            </a:r>
            <a:r>
              <a:rPr lang="en-US" sz="1000" b="0" dirty="0">
                <a:solidFill>
                  <a:srgbClr val="969696"/>
                </a:solidFill>
                <a:latin typeface="Calibri" pitchFamily="34" charset="0"/>
              </a:rPr>
              <a:t>SQLskills.com</a:t>
            </a:r>
            <a:br>
              <a:rPr lang="en-US" sz="1000" b="0" dirty="0">
                <a:solidFill>
                  <a:srgbClr val="969696"/>
                </a:solidFill>
                <a:latin typeface="Calibri" pitchFamily="34" charset="0"/>
              </a:rPr>
            </a:br>
            <a:r>
              <a:rPr lang="en-US" sz="1000" b="0" dirty="0" smtClean="0">
                <a:solidFill>
                  <a:srgbClr val="969696"/>
                </a:solidFill>
                <a:latin typeface="Calibri" pitchFamily="34" charset="0"/>
              </a:rPr>
              <a:t>SQLskills Immersion Event</a:t>
            </a:r>
            <a:endParaRPr lang="en-US" sz="1000" b="0" dirty="0">
              <a:solidFill>
                <a:srgbClr val="969696"/>
              </a:solidFill>
              <a:latin typeface="Calibri" pitchFamily="34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8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9pPr>
    </p:titleStyle>
    <p:bodyStyle>
      <a:lvl1pPr marL="457200" indent="-45720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5"/>
        </a:buBlip>
        <a:defRPr sz="3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1030288" indent="-454025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5"/>
        </a:buBlip>
        <a:defRPr sz="2800">
          <a:solidFill>
            <a:schemeClr val="tx1"/>
          </a:solidFill>
          <a:latin typeface="Calibri" pitchFamily="34" charset="0"/>
        </a:defRPr>
      </a:lvl2pPr>
      <a:lvl3pPr marL="1481138" indent="-33655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5"/>
        </a:buBlip>
        <a:defRPr sz="2400">
          <a:solidFill>
            <a:schemeClr val="tx1"/>
          </a:solidFill>
          <a:latin typeface="Calibri" pitchFamily="34" charset="0"/>
        </a:defRPr>
      </a:lvl3pPr>
      <a:lvl4pPr marL="1944688" indent="-34925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5"/>
        </a:buBlip>
        <a:defRPr sz="2000">
          <a:solidFill>
            <a:schemeClr val="tx1"/>
          </a:solidFill>
          <a:latin typeface="Calibri" pitchFamily="34" charset="0"/>
        </a:defRPr>
      </a:lvl4pPr>
      <a:lvl5pPr marL="2395538" indent="-33655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5"/>
        </a:buBlip>
        <a:defRPr sz="2000">
          <a:solidFill>
            <a:schemeClr val="tx1"/>
          </a:solidFill>
          <a:latin typeface="Calibri" pitchFamily="34" charset="0"/>
        </a:defRPr>
      </a:lvl5pPr>
      <a:lvl6pPr marL="28527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3099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7671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2243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455613"/>
            <a:ext cx="8382000" cy="2751522"/>
          </a:xfrm>
        </p:spPr>
        <p:txBody>
          <a:bodyPr anchor="t"/>
          <a:lstStyle/>
          <a:p>
            <a:pPr eaLnBrk="1" hangingPunct="1">
              <a:defRPr/>
            </a:pPr>
            <a:r>
              <a:rPr lang="en-US" sz="4000" dirty="0" smtClean="0">
                <a:solidFill>
                  <a:schemeClr val="accent1"/>
                </a:solidFill>
              </a:rPr>
              <a:t>Appendix</a:t>
            </a:r>
            <a:r>
              <a:rPr lang="en-US" sz="6000" dirty="0" smtClean="0"/>
              <a:t/>
            </a:r>
            <a:br>
              <a:rPr lang="en-US" sz="6000" dirty="0" smtClean="0"/>
            </a:br>
            <a:r>
              <a:rPr lang="en-US" sz="6000" dirty="0" smtClean="0"/>
              <a:t>HA Technology Comparisons</a:t>
            </a:r>
            <a:br>
              <a:rPr lang="en-US" sz="6000" dirty="0" smtClean="0"/>
            </a:br>
            <a:endParaRPr lang="en-US" sz="3200" dirty="0" smtClean="0">
              <a:solidFill>
                <a:srgbClr val="FCEB98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 Features: Performance Impact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Does having the technology in place affect workload performance?</a:t>
            </a:r>
            <a:endParaRPr lang="en-US" sz="2800" dirty="0"/>
          </a:p>
        </p:txBody>
      </p:sp>
      <p:graphicFrame>
        <p:nvGraphicFramePr>
          <p:cNvPr id="4" name="Group 258"/>
          <p:cNvGraphicFramePr>
            <a:graphicFrameLocks noGrp="1"/>
          </p:cNvGraphicFramePr>
          <p:nvPr/>
        </p:nvGraphicFramePr>
        <p:xfrm>
          <a:off x="228600" y="2730130"/>
          <a:ext cx="8699500" cy="2773680"/>
        </p:xfrm>
        <a:graphic>
          <a:graphicData uri="http://schemas.openxmlformats.org/drawingml/2006/table">
            <a:tbl>
              <a:tblPr/>
              <a:tblGrid>
                <a:gridCol w="3975100"/>
                <a:gridCol w="4724400"/>
              </a:tblGrid>
              <a:tr h="312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Technology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Failover clustering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None 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(except possibly if synchronous SAN replication is enabled)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Transactional replication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Minimal (need to ensure log reader agent does not cause log drive contention)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Log shipping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Minimal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Database mirroring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It depends (varies from no performance impact to possibly severe impact)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Availability Groups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It depends (varies from no performance impact to possibly severe impact)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5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10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 Features: Failover Time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Roughly how fast is failover, once a failure has been detected?</a:t>
            </a:r>
            <a:endParaRPr lang="en-US" sz="2800" dirty="0"/>
          </a:p>
        </p:txBody>
      </p:sp>
      <p:graphicFrame>
        <p:nvGraphicFramePr>
          <p:cNvPr id="4" name="Group 258"/>
          <p:cNvGraphicFramePr>
            <a:graphicFrameLocks noGrp="1"/>
          </p:cNvGraphicFramePr>
          <p:nvPr/>
        </p:nvGraphicFramePr>
        <p:xfrm>
          <a:off x="228600" y="2730130"/>
          <a:ext cx="8699500" cy="2225040"/>
        </p:xfrm>
        <a:graphic>
          <a:graphicData uri="http://schemas.openxmlformats.org/drawingml/2006/table">
            <a:tbl>
              <a:tblPr/>
              <a:tblGrid>
                <a:gridCol w="3975100"/>
                <a:gridCol w="4724400"/>
              </a:tblGrid>
              <a:tr h="312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Technology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Failover clustering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Depends on how long crash recovery takes: ranges from seconds to many tens of minutes or more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Transactional replication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Fast (but potentially longer to make as current as possible)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Log shipping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Fast (but potentially longer to make as current as possible)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Database mirroring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It depends on how large the REDO queue is on the mirror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Availability Groups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It depends on how large the REDO queue is on the replica(s)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5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11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 Features: Geographic Dispersion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How far apart can the failover partners be?</a:t>
            </a:r>
            <a:endParaRPr lang="en-US" sz="2800" dirty="0"/>
          </a:p>
        </p:txBody>
      </p:sp>
      <p:graphicFrame>
        <p:nvGraphicFramePr>
          <p:cNvPr id="4" name="Group 258"/>
          <p:cNvGraphicFramePr>
            <a:graphicFrameLocks noGrp="1"/>
          </p:cNvGraphicFramePr>
          <p:nvPr/>
        </p:nvGraphicFramePr>
        <p:xfrm>
          <a:off x="228600" y="2730130"/>
          <a:ext cx="8699500" cy="2042160"/>
        </p:xfrm>
        <a:graphic>
          <a:graphicData uri="http://schemas.openxmlformats.org/drawingml/2006/table">
            <a:tbl>
              <a:tblPr/>
              <a:tblGrid>
                <a:gridCol w="3975100"/>
                <a:gridCol w="4724400"/>
              </a:tblGrid>
              <a:tr h="312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Technology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Failover clustering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Close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Transactional replication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Far apart 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(but latency across distances may limit currency)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Log shipping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Far apart 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(but latency across distances may limit currency)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Database mirroring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Far apart 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(but latency across distances may limit currency)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Availability Groups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Far apart 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(but latency across distances may limit currency)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5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12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 Features: Number of Partners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How many partners can the technology support?</a:t>
            </a:r>
            <a:endParaRPr lang="en-US" sz="2800" dirty="0"/>
          </a:p>
        </p:txBody>
      </p:sp>
      <p:graphicFrame>
        <p:nvGraphicFramePr>
          <p:cNvPr id="4" name="Group 258"/>
          <p:cNvGraphicFramePr>
            <a:graphicFrameLocks noGrp="1"/>
          </p:cNvGraphicFramePr>
          <p:nvPr/>
        </p:nvGraphicFramePr>
        <p:xfrm>
          <a:off x="228600" y="2730130"/>
          <a:ext cx="8699500" cy="2042160"/>
        </p:xfrm>
        <a:graphic>
          <a:graphicData uri="http://schemas.openxmlformats.org/drawingml/2006/table">
            <a:tbl>
              <a:tblPr/>
              <a:tblGrid>
                <a:gridCol w="3975100"/>
                <a:gridCol w="4724400"/>
              </a:tblGrid>
              <a:tr h="312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Technology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Failover clustering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8 in 2005, 16 in 2008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Transactional replication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Unlimited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Log shipping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Unlimited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Database mirroring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Availability Groups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5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13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 Features: Reporting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49562" y="1516275"/>
            <a:ext cx="8455025" cy="5040312"/>
          </a:xfrm>
        </p:spPr>
        <p:txBody>
          <a:bodyPr/>
          <a:lstStyle/>
          <a:p>
            <a:r>
              <a:rPr lang="en-US" sz="2800" dirty="0" smtClean="0"/>
              <a:t>Can the redundant copy be used for reporting?</a:t>
            </a:r>
            <a:endParaRPr lang="en-US" sz="2800" dirty="0"/>
          </a:p>
        </p:txBody>
      </p:sp>
      <p:graphicFrame>
        <p:nvGraphicFramePr>
          <p:cNvPr id="4" name="Group 258"/>
          <p:cNvGraphicFramePr>
            <a:graphicFrameLocks noGrp="1"/>
          </p:cNvGraphicFramePr>
          <p:nvPr/>
        </p:nvGraphicFramePr>
        <p:xfrm>
          <a:off x="228600" y="2730130"/>
          <a:ext cx="8699500" cy="2042160"/>
        </p:xfrm>
        <a:graphic>
          <a:graphicData uri="http://schemas.openxmlformats.org/drawingml/2006/table">
            <a:tbl>
              <a:tblPr/>
              <a:tblGrid>
                <a:gridCol w="3975100"/>
                <a:gridCol w="4724400"/>
              </a:tblGrid>
              <a:tr h="312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Technology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Failover clustering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No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Transactional replication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Yes, even updates with careful design/peer-to-peer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Log shipping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Yes (with some extra setup)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Database mirroring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Yes, but only through a static database snapshot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Availability Groups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5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14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646331"/>
          </a:xfrm>
        </p:spPr>
        <p:txBody>
          <a:bodyPr/>
          <a:lstStyle/>
          <a:p>
            <a:r>
              <a:rPr lang="en-US" sz="4000" dirty="0" smtClean="0"/>
              <a:t>HA Features with Failover Clusters</a:t>
            </a:r>
            <a:endParaRPr lang="en-US" sz="4000" dirty="0"/>
          </a:p>
        </p:txBody>
      </p:sp>
      <p:graphicFrame>
        <p:nvGraphicFramePr>
          <p:cNvPr id="4" name="Group 258"/>
          <p:cNvGraphicFramePr>
            <a:graphicFrameLocks noGrp="1"/>
          </p:cNvGraphicFramePr>
          <p:nvPr/>
        </p:nvGraphicFramePr>
        <p:xfrm>
          <a:off x="228600" y="844730"/>
          <a:ext cx="8699500" cy="5104137"/>
        </p:xfrm>
        <a:graphic>
          <a:graphicData uri="http://schemas.openxmlformats.org/drawingml/2006/table">
            <a:tbl>
              <a:tblPr/>
              <a:tblGrid>
                <a:gridCol w="3975100"/>
                <a:gridCol w="4724400"/>
              </a:tblGrid>
              <a:tr h="312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High-Availability Feature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Failover Clustering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Standby type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Hot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Failure detection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Automatic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Automatic failover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Protects against failed server process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Protects against failed disk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No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(but possible with remote mirroring)</a:t>
                      </a: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Transactionally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 consistent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Transactionally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 current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Performance impact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None</a:t>
                      </a: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(possibly during failover)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Time to failover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Depends on restart recovery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Locations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Nearby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Hardware Requirements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Limited to HCL Cluster Configurations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Multiple standby/secondary nodes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8 </a:t>
                      </a: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(improved to 16 in SQL Server 2008/Windows 2008)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Standby available for reporting, etc.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No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Cost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High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Complexity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High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5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15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646331"/>
          </a:xfrm>
        </p:spPr>
        <p:txBody>
          <a:bodyPr/>
          <a:lstStyle/>
          <a:p>
            <a:r>
              <a:rPr lang="en-US" sz="4000" dirty="0" smtClean="0"/>
              <a:t>HA Features with Replication</a:t>
            </a:r>
            <a:endParaRPr lang="en-US" sz="4000" dirty="0"/>
          </a:p>
        </p:txBody>
      </p:sp>
      <p:graphicFrame>
        <p:nvGraphicFramePr>
          <p:cNvPr id="4" name="Group 307"/>
          <p:cNvGraphicFramePr>
            <a:graphicFrameLocks noGrp="1"/>
          </p:cNvGraphicFramePr>
          <p:nvPr/>
        </p:nvGraphicFramePr>
        <p:xfrm>
          <a:off x="203200" y="847239"/>
          <a:ext cx="8802688" cy="5323528"/>
        </p:xfrm>
        <a:graphic>
          <a:graphicData uri="http://schemas.openxmlformats.org/drawingml/2006/table">
            <a:tbl>
              <a:tblPr/>
              <a:tblGrid>
                <a:gridCol w="3962400"/>
                <a:gridCol w="4840288"/>
              </a:tblGrid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High Availability Feature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Peer-to-Peer Replication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Standby type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Warm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Failure detection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No</a:t>
                      </a: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(but possible with NLB)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Automatic failover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No</a:t>
                      </a: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(but possible with NLB)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686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Protects against failed server process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Yes</a:t>
                      </a: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(but with potential data loss, and only what’s replicated)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Protects against failed disk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Yes</a:t>
                      </a: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(but with potential data loss, and only what’s replicated)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Transactionally consistent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Transactionally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 current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No. Depends on log reader frequency etc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Performance impact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Minimal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Time to failover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Seconds</a:t>
                      </a: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(potentially more to recover more thoroughly)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Locations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Dispersed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Hardware Requirements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None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Multiple standby/secondary nodes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Unlimited </a:t>
                      </a: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(32 with NLB)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Standby available for reporting, etc.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Yes, even updates with careful schema design</a:t>
                      </a: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Cost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Low-</a:t>
                      </a: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Medium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Complexity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Medium-</a:t>
                      </a: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High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5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16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646331"/>
          </a:xfrm>
        </p:spPr>
        <p:txBody>
          <a:bodyPr/>
          <a:lstStyle/>
          <a:p>
            <a:r>
              <a:rPr lang="en-US" sz="4000" dirty="0" smtClean="0"/>
              <a:t>HA Features with Log Shipping</a:t>
            </a:r>
            <a:endParaRPr lang="en-US" sz="4000" dirty="0"/>
          </a:p>
        </p:txBody>
      </p:sp>
      <p:graphicFrame>
        <p:nvGraphicFramePr>
          <p:cNvPr id="4" name="Group 307"/>
          <p:cNvGraphicFramePr>
            <a:graphicFrameLocks noGrp="1"/>
          </p:cNvGraphicFramePr>
          <p:nvPr/>
        </p:nvGraphicFramePr>
        <p:xfrm>
          <a:off x="203200" y="847239"/>
          <a:ext cx="8802688" cy="5323528"/>
        </p:xfrm>
        <a:graphic>
          <a:graphicData uri="http://schemas.openxmlformats.org/drawingml/2006/table">
            <a:tbl>
              <a:tblPr/>
              <a:tblGrid>
                <a:gridCol w="3962400"/>
                <a:gridCol w="4840288"/>
              </a:tblGrid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High Availability Feature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Log Shipping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Standby type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Warm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Failure detection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No</a:t>
                      </a: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(but possible with NLB)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Automatic failover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No</a:t>
                      </a: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(but possible with NLB)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686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Protects against failed server process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Yes</a:t>
                      </a: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(but with potential data loss, and only select DBs)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Protects against failed disk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Yes</a:t>
                      </a: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(but with potential data loss, and only select DBs)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Transactionally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 consistent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Transactionally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 current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No, since last transaction log backup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Performance impact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File copying on primary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Time to failover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Seconds</a:t>
                      </a: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(potentially more to recover more thoroughly)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Locations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Dispersed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Hardware Requirements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Some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Multiple standby/secondary nodes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Unlimited </a:t>
                      </a: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(32 with NLB)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Standby available for reporting, etc.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Yes 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(read-only access when logs are not being loaded)</a:t>
                      </a: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Cost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Low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Complexity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Low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5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17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646331"/>
          </a:xfrm>
        </p:spPr>
        <p:txBody>
          <a:bodyPr/>
          <a:lstStyle/>
          <a:p>
            <a:r>
              <a:rPr lang="en-US" sz="4000" dirty="0" smtClean="0"/>
              <a:t>HA Features with Database Mirroring</a:t>
            </a:r>
            <a:endParaRPr lang="en-US" sz="4000" dirty="0"/>
          </a:p>
        </p:txBody>
      </p:sp>
      <p:graphicFrame>
        <p:nvGraphicFramePr>
          <p:cNvPr id="4" name="Group 3"/>
          <p:cNvGraphicFramePr>
            <a:graphicFrameLocks noGrp="1"/>
          </p:cNvGraphicFramePr>
          <p:nvPr/>
        </p:nvGraphicFramePr>
        <p:xfrm>
          <a:off x="228600" y="807022"/>
          <a:ext cx="8699500" cy="5104137"/>
        </p:xfrm>
        <a:graphic>
          <a:graphicData uri="http://schemas.openxmlformats.org/drawingml/2006/table">
            <a:tbl>
              <a:tblPr/>
              <a:tblGrid>
                <a:gridCol w="3975100"/>
                <a:gridCol w="4724400"/>
              </a:tblGrid>
              <a:tr h="312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High-Availability Feature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Database Mirroring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Standby type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Hot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Failure detection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Automatic</a:t>
                      </a: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Automatic failover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Yes </a:t>
                      </a: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(if in High Availability configuration)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Protects against failed server process</a:t>
                      </a:r>
                      <a:endParaRPr kumimoji="0" lang="en-GB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Yes </a:t>
                      </a: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(but only the mirrored database is protected)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Protects against failed disk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Yes </a:t>
                      </a: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(but only the mirrored database is protected)</a:t>
                      </a: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Transactionally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 consistent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Transactionally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 current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Yes</a:t>
                      </a: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(if in synchronous mode)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Performance impact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Depends on many factors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Time to failover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Depends on the failure and the REDO queue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Locations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Dispersed</a:t>
                      </a: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(performance could be a limiting factor)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Hardware Requirements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Disk space, disk speed, network capacity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Multiple standby/secondary nodes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Standby available for reporting, etc.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No</a:t>
                      </a: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(but possible with database snapshots)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Cost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Medium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Complexity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Medium-</a:t>
                      </a: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High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5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18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646331"/>
          </a:xfrm>
        </p:spPr>
        <p:txBody>
          <a:bodyPr/>
          <a:lstStyle/>
          <a:p>
            <a:r>
              <a:rPr lang="en-US" sz="4000" dirty="0" smtClean="0"/>
              <a:t>HA Features with Availability Groups</a:t>
            </a:r>
            <a:endParaRPr lang="en-US" sz="4000" dirty="0"/>
          </a:p>
        </p:txBody>
      </p:sp>
      <p:graphicFrame>
        <p:nvGraphicFramePr>
          <p:cNvPr id="4" name="Group 258"/>
          <p:cNvGraphicFramePr>
            <a:graphicFrameLocks noGrp="1"/>
          </p:cNvGraphicFramePr>
          <p:nvPr/>
        </p:nvGraphicFramePr>
        <p:xfrm>
          <a:off x="228600" y="844730"/>
          <a:ext cx="8699500" cy="5248599"/>
        </p:xfrm>
        <a:graphic>
          <a:graphicData uri="http://schemas.openxmlformats.org/drawingml/2006/table">
            <a:tbl>
              <a:tblPr/>
              <a:tblGrid>
                <a:gridCol w="3975100"/>
                <a:gridCol w="4724400"/>
              </a:tblGrid>
              <a:tr h="312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High-Availability Feature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Failover Clustering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Standby type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Hot, Hot + Warm, or just Warm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Failure detection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Automatic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Automatic failover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Protects against failed server process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Yes </a:t>
                      </a: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(but only the replicated databases are protected)</a:t>
                      </a: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Protects against failed disk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Yes </a:t>
                      </a: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(but only the replicated databases are protected)</a:t>
                      </a: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Transactionally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 consistent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Transactionally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 current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Yes</a:t>
                      </a: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(if in synchronous mode)</a:t>
                      </a: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Performance impact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It depends (varies from no performance impact to possibly severe impact)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Time to failover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Depends on restart recovery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Locations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Dispersed</a:t>
                      </a: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(performance could be a limiting factor)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Hardware Requirements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Disk space, disk speed, network capacity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Multiple standby/secondary nodes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Standby available for reporting, etc.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Cost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Medium</a:t>
                      </a: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Complexity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Medium-</a:t>
                      </a: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High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5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19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 by Feature Comparison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In previous classes, students have asked for feature-by-feature comparison of all four redundancy technologies</a:t>
            </a:r>
            <a:endParaRPr lang="en-US" sz="2400" dirty="0"/>
          </a:p>
        </p:txBody>
      </p:sp>
      <p:graphicFrame>
        <p:nvGraphicFramePr>
          <p:cNvPr id="4" name="Group 258"/>
          <p:cNvGraphicFramePr>
            <a:graphicFrameLocks noGrp="1"/>
          </p:cNvGraphicFramePr>
          <p:nvPr/>
        </p:nvGraphicFramePr>
        <p:xfrm>
          <a:off x="228600" y="2730130"/>
          <a:ext cx="8699500" cy="1371600"/>
        </p:xfrm>
        <a:graphic>
          <a:graphicData uri="http://schemas.openxmlformats.org/drawingml/2006/table">
            <a:tbl>
              <a:tblPr/>
              <a:tblGrid>
                <a:gridCol w="3975100"/>
                <a:gridCol w="4724400"/>
              </a:tblGrid>
              <a:tr h="312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Text </a:t>
                      </a:r>
                      <a:r>
                        <a:rPr kumimoji="0" lang="en-GB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Color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Meaning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Green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 A really good thing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Black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Neutral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Red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Not a good thing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5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2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 Features: Cost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How expensive is it to implement the feature?</a:t>
            </a:r>
            <a:endParaRPr lang="en-US" sz="2800" dirty="0"/>
          </a:p>
        </p:txBody>
      </p:sp>
      <p:graphicFrame>
        <p:nvGraphicFramePr>
          <p:cNvPr id="4" name="Group 258"/>
          <p:cNvGraphicFramePr>
            <a:graphicFrameLocks noGrp="1"/>
          </p:cNvGraphicFramePr>
          <p:nvPr/>
        </p:nvGraphicFramePr>
        <p:xfrm>
          <a:off x="228600" y="2730130"/>
          <a:ext cx="8699500" cy="2042160"/>
        </p:xfrm>
        <a:graphic>
          <a:graphicData uri="http://schemas.openxmlformats.org/drawingml/2006/table">
            <a:tbl>
              <a:tblPr/>
              <a:tblGrid>
                <a:gridCol w="3975100"/>
                <a:gridCol w="4724400"/>
              </a:tblGrid>
              <a:tr h="312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Technology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Failover clustering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High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Transactional replication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Low-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Medium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Log shipping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Low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Database mirroring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Medium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Availability Groups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Medium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5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3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 Features: Complexity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How complex is it to implement, maintain, and troubleshoot the feature?</a:t>
            </a:r>
            <a:endParaRPr lang="en-US" sz="2800" dirty="0"/>
          </a:p>
        </p:txBody>
      </p:sp>
      <p:graphicFrame>
        <p:nvGraphicFramePr>
          <p:cNvPr id="4" name="Group 258"/>
          <p:cNvGraphicFramePr>
            <a:graphicFrameLocks noGrp="1"/>
          </p:cNvGraphicFramePr>
          <p:nvPr/>
        </p:nvGraphicFramePr>
        <p:xfrm>
          <a:off x="228600" y="2730130"/>
          <a:ext cx="8699500" cy="2042160"/>
        </p:xfrm>
        <a:graphic>
          <a:graphicData uri="http://schemas.openxmlformats.org/drawingml/2006/table">
            <a:tbl>
              <a:tblPr/>
              <a:tblGrid>
                <a:gridCol w="3975100"/>
                <a:gridCol w="4724400"/>
              </a:tblGrid>
              <a:tr h="312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Technology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Failover clustering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High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Transactional replication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Medium-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High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Log shipping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Low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Database mirroring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Medium-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High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Availability Groups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Medium-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High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5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4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HA Features: Standby Type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What kind of standby is provided?</a:t>
            </a:r>
            <a:endParaRPr lang="en-US" sz="2800" dirty="0"/>
          </a:p>
        </p:txBody>
      </p:sp>
      <p:graphicFrame>
        <p:nvGraphicFramePr>
          <p:cNvPr id="4" name="Group 258"/>
          <p:cNvGraphicFramePr>
            <a:graphicFrameLocks noGrp="1"/>
          </p:cNvGraphicFramePr>
          <p:nvPr/>
        </p:nvGraphicFramePr>
        <p:xfrm>
          <a:off x="228600" y="2730130"/>
          <a:ext cx="8699500" cy="2042160"/>
        </p:xfrm>
        <a:graphic>
          <a:graphicData uri="http://schemas.openxmlformats.org/drawingml/2006/table">
            <a:tbl>
              <a:tblPr/>
              <a:tblGrid>
                <a:gridCol w="3975100"/>
                <a:gridCol w="4724400"/>
              </a:tblGrid>
              <a:tr h="312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Technology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Failover clustering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Hot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Transactional replication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Warm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Log shipping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Warm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Database mirroring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Hot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Availability Groups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Hot, Hot + Warm, or Warm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5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5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 Features: Failure Detection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How are failures detected?</a:t>
            </a:r>
            <a:endParaRPr lang="en-US" sz="2800" dirty="0"/>
          </a:p>
        </p:txBody>
      </p:sp>
      <p:graphicFrame>
        <p:nvGraphicFramePr>
          <p:cNvPr id="4" name="Group 258"/>
          <p:cNvGraphicFramePr>
            <a:graphicFrameLocks noGrp="1"/>
          </p:cNvGraphicFramePr>
          <p:nvPr/>
        </p:nvGraphicFramePr>
        <p:xfrm>
          <a:off x="228600" y="2730130"/>
          <a:ext cx="8699500" cy="2042160"/>
        </p:xfrm>
        <a:graphic>
          <a:graphicData uri="http://schemas.openxmlformats.org/drawingml/2006/table">
            <a:tbl>
              <a:tblPr/>
              <a:tblGrid>
                <a:gridCol w="3975100"/>
                <a:gridCol w="4724400"/>
              </a:tblGrid>
              <a:tr h="312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Technology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Failover clustering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Automatic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Transactional replication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Manual 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(but NLB/mid-tier can be used)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Log shipping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Manual 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(but NLB/mid-tier can be used)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Database mirroring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Automatic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Availability Groups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Automatic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5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6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 Features: Automatic Failover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Can the technology be configured to automatically failover once a failure is detected?</a:t>
            </a:r>
            <a:endParaRPr lang="en-US" sz="2800" dirty="0"/>
          </a:p>
        </p:txBody>
      </p:sp>
      <p:graphicFrame>
        <p:nvGraphicFramePr>
          <p:cNvPr id="4" name="Group 258"/>
          <p:cNvGraphicFramePr>
            <a:graphicFrameLocks noGrp="1"/>
          </p:cNvGraphicFramePr>
          <p:nvPr/>
        </p:nvGraphicFramePr>
        <p:xfrm>
          <a:off x="228600" y="2730130"/>
          <a:ext cx="8699500" cy="2042160"/>
        </p:xfrm>
        <a:graphic>
          <a:graphicData uri="http://schemas.openxmlformats.org/drawingml/2006/table">
            <a:tbl>
              <a:tblPr/>
              <a:tblGrid>
                <a:gridCol w="3975100"/>
                <a:gridCol w="4724400"/>
              </a:tblGrid>
              <a:tr h="312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Technology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Failover clustering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Automatic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Transactional replication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Manual 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(but NLB/mid-tier can be used)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Log shipping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Manual 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(but NLB/mid-tier can be used)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Database mirroring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Automatic 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(but must be configured to use a Witness)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Availability Groups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Automatic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5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7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 Features: Protects against…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What kind of failures can be protected against?</a:t>
            </a:r>
            <a:endParaRPr lang="en-US" sz="2800" dirty="0"/>
          </a:p>
        </p:txBody>
      </p:sp>
      <p:graphicFrame>
        <p:nvGraphicFramePr>
          <p:cNvPr id="4" name="Group 258"/>
          <p:cNvGraphicFramePr>
            <a:graphicFrameLocks noGrp="1"/>
          </p:cNvGraphicFramePr>
          <p:nvPr/>
        </p:nvGraphicFramePr>
        <p:xfrm>
          <a:off x="228600" y="2730130"/>
          <a:ext cx="8699500" cy="3383280"/>
        </p:xfrm>
        <a:graphic>
          <a:graphicData uri="http://schemas.openxmlformats.org/drawingml/2006/table">
            <a:tbl>
              <a:tblPr/>
              <a:tblGrid>
                <a:gridCol w="3975100"/>
                <a:gridCol w="4724400"/>
              </a:tblGrid>
              <a:tr h="312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Technology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Failover clustering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Failed server, 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NOT failed disk 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(unless SAN replication is configured)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Transactional replication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Failed server, and failed disk 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(but with potential for data loss, only replicated data is protected, and latency needs to be considered)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Log shipping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Failed server, and failed disk 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(but with potential for data loss, only log shipped database is protected)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Database mirroring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Failed server, and failed disk 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(but only the mirrored database, and potential for data loss if database is not SYNCHRONIZED)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Availability Groups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Failed server, and failed disk 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(but only the protected databases, and potential for data loss if the databases are not SYNCHRONIZED)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5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8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311128"/>
          </a:xfrm>
        </p:spPr>
        <p:txBody>
          <a:bodyPr/>
          <a:lstStyle/>
          <a:p>
            <a:r>
              <a:rPr lang="en-US" dirty="0" smtClean="0"/>
              <a:t>HA Features: Transactional Consistency and Currency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2800" dirty="0" smtClean="0"/>
          </a:p>
          <a:p>
            <a:r>
              <a:rPr lang="en-US" sz="2800" dirty="0" smtClean="0"/>
              <a:t>Is the redundant copy transactionally consistent and up-to-date?</a:t>
            </a:r>
            <a:endParaRPr lang="en-US" sz="2800" dirty="0"/>
          </a:p>
        </p:txBody>
      </p:sp>
      <p:graphicFrame>
        <p:nvGraphicFramePr>
          <p:cNvPr id="4" name="Group 258"/>
          <p:cNvGraphicFramePr>
            <a:graphicFrameLocks noGrp="1"/>
          </p:cNvGraphicFramePr>
          <p:nvPr/>
        </p:nvGraphicFramePr>
        <p:xfrm>
          <a:off x="228600" y="2730130"/>
          <a:ext cx="8699500" cy="2773680"/>
        </p:xfrm>
        <a:graphic>
          <a:graphicData uri="http://schemas.openxmlformats.org/drawingml/2006/table">
            <a:tbl>
              <a:tblPr/>
              <a:tblGrid>
                <a:gridCol w="3975100"/>
                <a:gridCol w="4724400"/>
              </a:tblGrid>
              <a:tr h="312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Technology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Failover clustering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Consistent; Current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Transactional replication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Consistent; 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Latency dictates currency, some data loss possible (and probable)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Log shipping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Consistent; 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Latency dictates currency, some data loss possible (and probable)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Database mirroring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Consistent;  If SYNCHRONIZED, no data loss, 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otherwise data loss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Availability Groups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</a:rPr>
                        <a:t>Consistent;  If SYNCHRONIZED, no data loss, 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otherwise data loss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5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9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WMTOOLS" val="&lt;WMTools ver=&quot;1.0&quot;&gt;&lt;Timings time=&quot;6/25/2008 12:12:37 PM&quot;&gt;&lt;Slide id=&quot;324&quot; dur=&quot;7.4375&quot; bld=&quot;INVLD&quot;/&gt;&lt;Slide id=&quot;347&quot; dur=&quot;8.90625&quot;/&gt;&lt;Slide id=&quot;348&quot; dur=&quot;18.3125&quot;/&gt;&lt;Slide id=&quot;349&quot; dur=&quot;4.15625&quot;/&gt;&lt;Slide id=&quot;298&quot; dur=&quot;2.34375&quot;/&gt;&lt;Slide id=&quot;345&quot; dur=&quot;1.609375&quot;/&gt;&lt;Slide id=&quot;346&quot; dur=&quot;.5625&quot;/&gt;&lt;Slide id=&quot;309&quot; dur=&quot;1.15625&quot;/&gt;&lt;Slide id=&quot;346&quot; dur=&quot;25.57813&quot;/&gt;&lt;Slide id=&quot;309&quot; dur=&quot;1.234375&quot;/&gt;&lt;/Timings&gt;&lt;/WMTools&gt;"/>
</p:tagLst>
</file>

<file path=ppt/theme/theme1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FFFFCC"/>
      </a:hlink>
      <a:folHlink>
        <a:srgbClr val="FFCC99"/>
      </a:folHlink>
    </a:clrScheme>
    <a:fontScheme name="1_Custom Design">
      <a:majorFont>
        <a:latin typeface="Eurostile"/>
        <a:ea typeface=""/>
        <a:cs typeface=""/>
      </a:majorFont>
      <a:minorFont>
        <a:latin typeface="Eurostil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8505</TotalTime>
  <Words>1616</Words>
  <Application>Microsoft Office PowerPoint</Application>
  <PresentationFormat>On-screen Show (4:3)</PresentationFormat>
  <Paragraphs>398</Paragraphs>
  <Slides>19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1_Custom Design</vt:lpstr>
      <vt:lpstr>Appendix HA Technology Comparisons </vt:lpstr>
      <vt:lpstr>Feature by Feature Comparison</vt:lpstr>
      <vt:lpstr>HA Features: Cost</vt:lpstr>
      <vt:lpstr>HA Features: Complexity</vt:lpstr>
      <vt:lpstr>HA Features: Standby Type</vt:lpstr>
      <vt:lpstr>HA Features: Failure Detection</vt:lpstr>
      <vt:lpstr>HA Features: Automatic Failover</vt:lpstr>
      <vt:lpstr>HA Features: Protects against…</vt:lpstr>
      <vt:lpstr>HA Features: Transactional Consistency and Currency</vt:lpstr>
      <vt:lpstr>HA Features: Performance Impact</vt:lpstr>
      <vt:lpstr>HA Features: Failover Time</vt:lpstr>
      <vt:lpstr>HA Features: Geographic Dispersion</vt:lpstr>
      <vt:lpstr>HA Features: Number of Partners</vt:lpstr>
      <vt:lpstr>HA Features: Reporting</vt:lpstr>
      <vt:lpstr>HA Features with Failover Clusters</vt:lpstr>
      <vt:lpstr>HA Features with Replication</vt:lpstr>
      <vt:lpstr>HA Features with Log Shipping</vt:lpstr>
      <vt:lpstr>HA Features with Database Mirroring</vt:lpstr>
      <vt:lpstr>HA Features with Availability Groups</vt:lpstr>
    </vt:vector>
  </TitlesOfParts>
  <Company>SYSolutions,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Designing for Performance</dc:title>
  <dc:subject>SQL Server 2005 &amp; 2008</dc:subject>
  <dc:creator>Kimberly L. Tripp</dc:creator>
  <dc:description>Courses written by and instructed by authorized SQLskills trainers 
http://www.SQLskills.com
Template design: SQLskills.com</dc:description>
  <cp:lastModifiedBy>Kimberly</cp:lastModifiedBy>
  <cp:revision>3661</cp:revision>
  <cp:lastPrinted>2012-08-17T02:20:13Z</cp:lastPrinted>
  <dcterms:created xsi:type="dcterms:W3CDTF">2004-05-26T19:38:49Z</dcterms:created>
  <dcterms:modified xsi:type="dcterms:W3CDTF">2012-08-17T02:20:24Z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urse_Name">
    <vt:lpwstr>Indexes from Every Angle</vt:lpwstr>
  </property>
</Properties>
</file>